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76"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6674" autoAdjust="0"/>
  </p:normalViewPr>
  <p:slideViewPr>
    <p:cSldViewPr snapToGrid="0">
      <p:cViewPr varScale="1">
        <p:scale>
          <a:sx n="105" d="100"/>
          <a:sy n="105" d="100"/>
        </p:scale>
        <p:origin x="15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BE304-B3BF-4F05-8E56-F7AB7E685712}" type="datetimeFigureOut">
              <a:rPr lang="en-US" smtClean="0"/>
              <a:t>12/21/2017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B4EAB-3484-4E5E-BDAC-395B079FE99B}" type="slidenum">
              <a:rPr lang="en-US" smtClean="0"/>
              <a:t>‹#›</a:t>
            </a:fld>
            <a:endParaRPr lang="en-US"/>
          </a:p>
        </p:txBody>
      </p:sp>
    </p:spTree>
    <p:extLst>
      <p:ext uri="{BB962C8B-B14F-4D97-AF65-F5344CB8AC3E}">
        <p14:creationId xmlns:p14="http://schemas.microsoft.com/office/powerpoint/2010/main" val="39409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nguyenchiemminhvu/CPP-Tutorial/blob/master/8-con-tro/8-11-cac-van-de-thuong-gap-khi-su-dung-con-tro/1.png?raw=tru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Đầu </a:t>
            </a:r>
            <a:r>
              <a:rPr lang="vi-VN" sz="1200" b="0" i="0" kern="1200" dirty="0" smtClean="0">
                <a:solidFill>
                  <a:schemeClr val="tx1"/>
                </a:solidFill>
                <a:effectLst/>
                <a:latin typeface="+mn-lt"/>
                <a:ea typeface="+mn-ea"/>
                <a:cs typeface="+mn-cs"/>
              </a:rPr>
              <a:t>tiên, chương trình cấp phát một vùng nhớ có kích thước </a:t>
            </a:r>
            <a:r>
              <a:rPr lang="vi-VN" sz="1200" b="1" i="0" kern="1200" dirty="0" smtClean="0">
                <a:solidFill>
                  <a:schemeClr val="tx1"/>
                </a:solidFill>
                <a:effectLst/>
                <a:latin typeface="+mn-lt"/>
                <a:ea typeface="+mn-ea"/>
                <a:cs typeface="+mn-cs"/>
              </a:rPr>
              <a:t>4 bytes</a:t>
            </a:r>
            <a:r>
              <a:rPr lang="vi-VN" sz="1200" b="0" i="0" kern="1200" dirty="0" smtClean="0">
                <a:solidFill>
                  <a:schemeClr val="tx1"/>
                </a:solidFill>
                <a:effectLst/>
                <a:latin typeface="+mn-lt"/>
                <a:ea typeface="+mn-ea"/>
                <a:cs typeface="+mn-cs"/>
              </a:rPr>
              <a:t> trên phân vùng </a:t>
            </a:r>
            <a:r>
              <a:rPr lang="vi-VN" sz="1200" b="1" i="0" kern="1200" dirty="0" smtClean="0">
                <a:solidFill>
                  <a:schemeClr val="tx1"/>
                </a:solidFill>
                <a:effectLst/>
                <a:latin typeface="+mn-lt"/>
                <a:ea typeface="+mn-ea"/>
                <a:cs typeface="+mn-cs"/>
              </a:rPr>
              <a:t>Heap</a:t>
            </a:r>
            <a:r>
              <a:rPr lang="vi-VN" sz="1200" b="0" i="0" kern="1200" dirty="0" smtClean="0">
                <a:solidFill>
                  <a:schemeClr val="tx1"/>
                </a:solidFill>
                <a:effectLst/>
                <a:latin typeface="+mn-lt"/>
                <a:ea typeface="+mn-ea"/>
                <a:cs typeface="+mn-cs"/>
              </a:rPr>
              <a:t> và cho con trỏ nắm giữ địa chỉ trả về của toán tử </a:t>
            </a:r>
            <a:r>
              <a:rPr lang="vi-VN" sz="1200" b="1" i="0" kern="1200" dirty="0" smtClean="0">
                <a:solidFill>
                  <a:schemeClr val="tx1"/>
                </a:solidFill>
                <a:effectLst/>
                <a:latin typeface="+mn-lt"/>
                <a:ea typeface="+mn-ea"/>
                <a:cs typeface="+mn-cs"/>
              </a:rPr>
              <a:t>new</a:t>
            </a:r>
            <a:r>
              <a:rPr lang="vi-VN" sz="1200" b="0" i="0" kern="1200" dirty="0" smtClean="0">
                <a:solidFill>
                  <a:schemeClr val="tx1"/>
                </a:solidFill>
                <a:effectLst/>
                <a:latin typeface="+mn-lt"/>
                <a:ea typeface="+mn-ea"/>
                <a:cs typeface="+mn-cs"/>
              </a:rPr>
              <a:t>. Sau đó, mình lại cho con trỏ p trỏ lung tung trên bộ nhớ ảo và cố tình thay đổi nội dung bên trong vùng nhớ mới trỏ đến. Khi để ở chế độ </a:t>
            </a:r>
            <a:r>
              <a:rPr lang="vi-VN" sz="1200" b="1" i="0" kern="1200" dirty="0" smtClean="0">
                <a:solidFill>
                  <a:schemeClr val="tx1"/>
                </a:solidFill>
                <a:effectLst/>
                <a:latin typeface="+mn-lt"/>
                <a:ea typeface="+mn-ea"/>
                <a:cs typeface="+mn-cs"/>
              </a:rPr>
              <a:t>Debug</a:t>
            </a:r>
            <a:r>
              <a:rPr lang="vi-VN" sz="1200" b="0" i="0" kern="1200" dirty="0" smtClean="0">
                <a:solidFill>
                  <a:schemeClr val="tx1"/>
                </a:solidFill>
                <a:effectLst/>
                <a:latin typeface="+mn-lt"/>
                <a:ea typeface="+mn-ea"/>
                <a:cs typeface="+mn-cs"/>
              </a:rPr>
              <a:t>, Visual Studio sẽ chặn chương trình của chúng ta lại và đưa ra cảnh báo. Nhưng nếu chúng ta chuyển sang chế độ </a:t>
            </a:r>
            <a:r>
              <a:rPr lang="vi-VN" sz="1200" b="1" i="0" kern="1200" dirty="0" smtClean="0">
                <a:solidFill>
                  <a:schemeClr val="tx1"/>
                </a:solidFill>
                <a:effectLst/>
                <a:latin typeface="+mn-lt"/>
                <a:ea typeface="+mn-ea"/>
                <a:cs typeface="+mn-cs"/>
              </a:rPr>
              <a:t>Release</a:t>
            </a:r>
            <a:r>
              <a:rPr lang="vi-VN" sz="1200" b="0" i="0" kern="1200" dirty="0" smtClean="0">
                <a:solidFill>
                  <a:schemeClr val="tx1"/>
                </a:solidFill>
                <a:effectLst/>
                <a:latin typeface="+mn-lt"/>
                <a:ea typeface="+mn-ea"/>
                <a:cs typeface="+mn-cs"/>
              </a:rPr>
              <a:t> và </a:t>
            </a:r>
            <a:r>
              <a:rPr lang="vi-VN" sz="1200" b="1" i="0" kern="1200" dirty="0" smtClean="0">
                <a:solidFill>
                  <a:schemeClr val="tx1"/>
                </a:solidFill>
                <a:effectLst/>
                <a:latin typeface="+mn-lt"/>
                <a:ea typeface="+mn-ea"/>
                <a:cs typeface="+mn-cs"/>
              </a:rPr>
              <a:t>build</a:t>
            </a:r>
            <a:r>
              <a:rPr lang="vi-VN" sz="1200" b="0" i="0" kern="1200" dirty="0" smtClean="0">
                <a:solidFill>
                  <a:schemeClr val="tx1"/>
                </a:solidFill>
                <a:effectLst/>
                <a:latin typeface="+mn-lt"/>
                <a:ea typeface="+mn-ea"/>
                <a:cs typeface="+mn-cs"/>
              </a:rPr>
              <a:t> ra sản phẩm thành một phần mềm, chạy phần mềm này sẽ gây </a:t>
            </a:r>
            <a:r>
              <a:rPr lang="vi-VN" sz="1200" b="1" i="0" kern="1200" dirty="0" smtClean="0">
                <a:solidFill>
                  <a:schemeClr val="tx1"/>
                </a:solidFill>
                <a:effectLst/>
                <a:latin typeface="+mn-lt"/>
                <a:ea typeface="+mn-ea"/>
                <a:cs typeface="+mn-cs"/>
              </a:rPr>
              <a:t>crash</a:t>
            </a:r>
            <a:r>
              <a:rPr lang="vi-VN" sz="1200" b="0" i="0" kern="1200" dirty="0" smtClean="0">
                <a:solidFill>
                  <a:schemeClr val="tx1"/>
                </a:solidFill>
                <a:effectLst/>
                <a:latin typeface="+mn-lt"/>
                <a:ea typeface="+mn-ea"/>
                <a:cs typeface="+mn-cs"/>
              </a:rPr>
              <a:t> và phần mềm phải kết thúc ngay lập tức</a:t>
            </a:r>
            <a:r>
              <a:rPr lang="vi-V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Chương trình này yêu cầu cấp phát 1 dãy địa chỉ có kích thước </a:t>
            </a:r>
            <a:r>
              <a:rPr lang="vi-VN" sz="1200" b="1" i="0" kern="1200" dirty="0" smtClean="0">
                <a:solidFill>
                  <a:schemeClr val="tx1"/>
                </a:solidFill>
                <a:effectLst/>
                <a:latin typeface="+mn-lt"/>
                <a:ea typeface="+mn-ea"/>
                <a:cs typeface="+mn-cs"/>
              </a:rPr>
              <a:t>40 bytes trên Heap</a:t>
            </a:r>
            <a:r>
              <a:rPr lang="vi-VN" sz="1200" b="0" i="0" kern="1200" dirty="0" smtClean="0">
                <a:solidFill>
                  <a:schemeClr val="tx1"/>
                </a:solidFill>
                <a:effectLst/>
                <a:latin typeface="+mn-lt"/>
                <a:ea typeface="+mn-ea"/>
                <a:cs typeface="+mn-cs"/>
              </a:rPr>
              <a:t>. Sau đó in ra địa chỉ của vùng nhớ vừa được cấp phát thành công. Tiếp theo, mình không muốn sử dụng vùng nhớ này nữa nên mình trả lại cho hệ điều hành thông qua toán tử </a:t>
            </a:r>
            <a:r>
              <a:rPr lang="vi-VN" sz="1200" b="1" i="0" kern="1200" dirty="0" smtClean="0">
                <a:solidFill>
                  <a:schemeClr val="tx1"/>
                </a:solidFill>
                <a:effectLst/>
                <a:latin typeface="+mn-lt"/>
                <a:ea typeface="+mn-ea"/>
                <a:cs typeface="+mn-cs"/>
              </a:rPr>
              <a:t>delete</a:t>
            </a:r>
            <a:r>
              <a:rPr lang="vi-VN" sz="1200" b="0" i="0" kern="1200" dirty="0" smtClean="0">
                <a:solidFill>
                  <a:schemeClr val="tx1"/>
                </a:solidFill>
                <a:effectLst/>
                <a:latin typeface="+mn-lt"/>
                <a:ea typeface="+mn-ea"/>
                <a:cs typeface="+mn-cs"/>
              </a:rPr>
              <a:t>. Trên thực tế, có thể mình sẽ không giải phóng vùng nhớ ngay lập tức mà sử dụng xong rồi mới giải phóng nó đi. Sau khi giải phóng vùng nhớ đó, mình in ra lại địa chỉ mà con trỏ p đang nắm giữ thì thấy p vẫn đang trỏ đến địa chỉ mà mình đã giải phóng. Vậy là chúng ta đã gặp phải lỗi mà mình đưa ra ở ví dụ đầu tiên trong bài học này, đó là con trỏ trỏ đến một vùng nhớ không chịu sử quản lý của chương trình. Lúc này, mình chưa </a:t>
            </a:r>
            <a:r>
              <a:rPr lang="vi-VN" sz="1200" b="1" i="0" kern="1200" dirty="0" smtClean="0">
                <a:solidFill>
                  <a:schemeClr val="tx1"/>
                </a:solidFill>
                <a:effectLst/>
                <a:latin typeface="+mn-lt"/>
                <a:ea typeface="+mn-ea"/>
                <a:cs typeface="+mn-cs"/>
              </a:rPr>
              <a:t>dereference</a:t>
            </a:r>
            <a:r>
              <a:rPr lang="vi-VN" sz="1200" b="0" i="0" kern="1200" dirty="0" smtClean="0">
                <a:solidFill>
                  <a:schemeClr val="tx1"/>
                </a:solidFill>
                <a:effectLst/>
                <a:latin typeface="+mn-lt"/>
                <a:ea typeface="+mn-ea"/>
                <a:cs typeface="+mn-cs"/>
              </a:rPr>
              <a:t> đến vùng nhớ đó ngay lập tức mà vẫn cho chương trình tiếp tục thực thi. Cuối cùng, mình không nhớ rằng vùng nhớ ban đầu đã được giải phóng ở đâu đó nên vẫn tiếp tục sử dụng bằng cách nhập dữ liệu vào đó thông qua con trỏ 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Kết quả là phần mềm đang chạy thì bị </a:t>
            </a:r>
            <a:r>
              <a:rPr lang="vi-VN" sz="1200" b="1" i="0" kern="1200" dirty="0" smtClean="0">
                <a:solidFill>
                  <a:schemeClr val="tx1"/>
                </a:solidFill>
                <a:effectLst/>
                <a:latin typeface="+mn-lt"/>
                <a:ea typeface="+mn-ea"/>
                <a:cs typeface="+mn-cs"/>
              </a:rPr>
              <a:t>crash</a:t>
            </a:r>
            <a:r>
              <a:rPr lang="vi-VN" sz="1200" b="0" i="0" kern="1200" dirty="0" smtClean="0">
                <a:solidFill>
                  <a:schemeClr val="tx1"/>
                </a:solidFill>
                <a:effectLst/>
                <a:latin typeface="+mn-lt"/>
                <a:ea typeface="+mn-ea"/>
                <a:cs typeface="+mn-cs"/>
              </a:rPr>
              <a:t> vì có thể hệ điều hành đã cấp phát vùng nhớ đã được giải phóng cho phần mềm khác sử dụng. Khi chạy chương trình dưới chế độ Debug trong Visual Studio, lỗi này có thể không phát hiện được do nó vẫn chạy bình thường mà không có thông báo mà cũng không bị crash. Điều này làm chúng ta tưởng rằng chương trình hoạt động tốt, và </a:t>
            </a:r>
            <a:r>
              <a:rPr lang="vi-VN" sz="1200" b="1" i="0" kern="1200" dirty="0" smtClean="0">
                <a:solidFill>
                  <a:schemeClr val="tx1"/>
                </a:solidFill>
                <a:effectLst/>
                <a:latin typeface="+mn-lt"/>
                <a:ea typeface="+mn-ea"/>
                <a:cs typeface="+mn-cs"/>
              </a:rPr>
              <a:t>build</a:t>
            </a:r>
            <a:r>
              <a:rPr lang="vi-VN" sz="1200" b="0" i="0" kern="1200" dirty="0" smtClean="0">
                <a:solidFill>
                  <a:schemeClr val="tx1"/>
                </a:solidFill>
                <a:effectLst/>
                <a:latin typeface="+mn-lt"/>
                <a:ea typeface="+mn-ea"/>
                <a:cs typeface="+mn-cs"/>
              </a:rPr>
              <a:t> nó ra thành phần mềm lỗi.</a:t>
            </a:r>
          </a:p>
          <a:p>
            <a:r>
              <a:rPr lang="vi-VN" sz="1200" b="1" i="0" u="none" strike="noStrike" kern="1200" dirty="0" smtClean="0">
                <a:solidFill>
                  <a:schemeClr val="tx1"/>
                </a:solidFill>
                <a:effectLst/>
                <a:latin typeface="+mn-lt"/>
                <a:ea typeface="+mn-ea"/>
                <a:cs typeface="+mn-cs"/>
                <a:hlinkClick r:id="rId3" tooltip="1.png?raw=true"/>
              </a:rPr>
              <a:t/>
            </a:r>
            <a:br>
              <a:rPr lang="vi-VN" sz="1200" b="1" i="0" u="none" strike="noStrike" kern="1200" dirty="0" smtClean="0">
                <a:solidFill>
                  <a:schemeClr val="tx1"/>
                </a:solidFill>
                <a:effectLst/>
                <a:latin typeface="+mn-lt"/>
                <a:ea typeface="+mn-ea"/>
                <a:cs typeface="+mn-cs"/>
                <a:hlinkClick r:id="rId3" tooltip="1.png?raw=true"/>
              </a:rPr>
            </a:br>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3</a:t>
            </a:fld>
            <a:endParaRPr lang="en-US"/>
          </a:p>
        </p:txBody>
      </p:sp>
    </p:spTree>
    <p:extLst>
      <p:ext uri="{BB962C8B-B14F-4D97-AF65-F5344CB8AC3E}">
        <p14:creationId xmlns:p14="http://schemas.microsoft.com/office/powerpoint/2010/main" val="351500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Chương trình này yêu cầu cấp phát 1 dãy địa chỉ có kích thước </a:t>
            </a:r>
            <a:r>
              <a:rPr lang="vi-VN" sz="1200" b="1" i="0" kern="1200" dirty="0" smtClean="0">
                <a:solidFill>
                  <a:schemeClr val="tx1"/>
                </a:solidFill>
                <a:effectLst/>
                <a:latin typeface="+mn-lt"/>
                <a:ea typeface="+mn-ea"/>
                <a:cs typeface="+mn-cs"/>
              </a:rPr>
              <a:t>40 bytes trên Heap</a:t>
            </a:r>
            <a:r>
              <a:rPr lang="vi-VN" sz="1200" b="0" i="0" kern="1200" dirty="0" smtClean="0">
                <a:solidFill>
                  <a:schemeClr val="tx1"/>
                </a:solidFill>
                <a:effectLst/>
                <a:latin typeface="+mn-lt"/>
                <a:ea typeface="+mn-ea"/>
                <a:cs typeface="+mn-cs"/>
              </a:rPr>
              <a:t>. Sau đó in ra địa chỉ của vùng nhớ vừa được cấp phát thành công. Tiếp theo, mình không muốn sử dụng vùng nhớ này nữa nên mình trả lại cho hệ điều hành thông qua toán tử </a:t>
            </a:r>
            <a:r>
              <a:rPr lang="vi-VN" sz="1200" b="1" i="0" kern="1200" dirty="0" smtClean="0">
                <a:solidFill>
                  <a:schemeClr val="tx1"/>
                </a:solidFill>
                <a:effectLst/>
                <a:latin typeface="+mn-lt"/>
                <a:ea typeface="+mn-ea"/>
                <a:cs typeface="+mn-cs"/>
              </a:rPr>
              <a:t>delete</a:t>
            </a:r>
            <a:r>
              <a:rPr lang="vi-VN" sz="1200" b="0" i="0" kern="1200" dirty="0" smtClean="0">
                <a:solidFill>
                  <a:schemeClr val="tx1"/>
                </a:solidFill>
                <a:effectLst/>
                <a:latin typeface="+mn-lt"/>
                <a:ea typeface="+mn-ea"/>
                <a:cs typeface="+mn-cs"/>
              </a:rPr>
              <a:t>. Trên thực tế, có thể mình sẽ không giải phóng vùng nhớ ngay lập tức mà sử dụng xong rồi mới giải phóng nó đi. Sau khi giải phóng vùng nhớ đó, mình in ra lại địa chỉ mà con trỏ p đang nắm giữ thì thấy p vẫn đang trỏ đến địa chỉ mà mình đã giải phóng. Vậy là chúng ta đã gặp phải lỗi mà mình đưa ra ở ví dụ đầu tiên trong bài học này, đó là con trỏ trỏ đến một vùng nhớ không chịu sử quản lý của chương trình. Lúc này, mình chưa </a:t>
            </a:r>
            <a:r>
              <a:rPr lang="vi-VN" sz="1200" b="1" i="0" kern="1200" dirty="0" smtClean="0">
                <a:solidFill>
                  <a:schemeClr val="tx1"/>
                </a:solidFill>
                <a:effectLst/>
                <a:latin typeface="+mn-lt"/>
                <a:ea typeface="+mn-ea"/>
                <a:cs typeface="+mn-cs"/>
              </a:rPr>
              <a:t>dereference</a:t>
            </a:r>
            <a:r>
              <a:rPr lang="vi-VN" sz="1200" b="0" i="0" kern="1200" dirty="0" smtClean="0">
                <a:solidFill>
                  <a:schemeClr val="tx1"/>
                </a:solidFill>
                <a:effectLst/>
                <a:latin typeface="+mn-lt"/>
                <a:ea typeface="+mn-ea"/>
                <a:cs typeface="+mn-cs"/>
              </a:rPr>
              <a:t> đến vùng nhớ đó ngay lập tức mà vẫn cho chương trình tiếp tục thực thi. Cuối cùng, mình không nhớ rằng vùng nhớ ban đầu đã được giải phóng ở đâu đó nên vẫn tiếp tục sử dụng bằng cách nhập dữ liệu vào đó thông qua con trỏ 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Bất cứ khi nào sử dụng vùng nhớ thông qua con trỏ, chúng ta cũng nên kiểm tra xem con trỏ có khác NULL hay không. Nếu con trỏ khác NULL thì chúng ta hiểu rằng vùng nhớ đó vẫn chưa được giải phóng. Đây chỉ là một cách quy ước mình tự đặt ra giúp cách viết chương trình của mình an toàn hơn</a:t>
            </a:r>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4</a:t>
            </a:fld>
            <a:endParaRPr lang="en-US"/>
          </a:p>
        </p:txBody>
      </p:sp>
    </p:spTree>
    <p:extLst>
      <p:ext uri="{BB962C8B-B14F-4D97-AF65-F5344CB8AC3E}">
        <p14:creationId xmlns:p14="http://schemas.microsoft.com/office/powerpoint/2010/main" val="42944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Đoạn chương trình này thực hiện công việc yêu cầu người dùng nhập vào đầy đủ họ và tên, sau đó in ra tên mà người dùng vừa nhập vào (bỏ qua họ và tên đệm). Nhưng trước đó, mình cần yêu cầu cấp phát một vùng nhớ trên </a:t>
            </a:r>
            <a:r>
              <a:rPr lang="vi-VN" sz="1200" b="1" i="0" kern="1200" dirty="0" smtClean="0">
                <a:solidFill>
                  <a:schemeClr val="tx1"/>
                </a:solidFill>
                <a:effectLst/>
                <a:latin typeface="+mn-lt"/>
                <a:ea typeface="+mn-ea"/>
                <a:cs typeface="+mn-cs"/>
              </a:rPr>
              <a:t>Heap</a:t>
            </a:r>
            <a:r>
              <a:rPr lang="vi-VN" sz="1200" b="0" i="0" kern="1200" dirty="0" smtClean="0">
                <a:solidFill>
                  <a:schemeClr val="tx1"/>
                </a:solidFill>
                <a:effectLst/>
                <a:latin typeface="+mn-lt"/>
                <a:ea typeface="+mn-ea"/>
                <a:cs typeface="+mn-cs"/>
              </a:rPr>
              <a:t> đủ để người dùng nhập vào họ tên.</a:t>
            </a:r>
          </a:p>
          <a:p>
            <a:r>
              <a:rPr lang="vi-VN" sz="1200" b="0" i="0" kern="1200" dirty="0" smtClean="0">
                <a:solidFill>
                  <a:schemeClr val="tx1"/>
                </a:solidFill>
                <a:effectLst/>
                <a:latin typeface="+mn-lt"/>
                <a:ea typeface="+mn-ea"/>
                <a:cs typeface="+mn-cs"/>
              </a:rPr>
              <a:t>Cách hoạt động của hàm getName như sau:</a:t>
            </a:r>
          </a:p>
          <a:p>
            <a:r>
              <a:rPr lang="vi-VN" sz="1200" b="0" i="0" kern="1200" dirty="0" smtClean="0">
                <a:solidFill>
                  <a:schemeClr val="tx1"/>
                </a:solidFill>
                <a:effectLst/>
                <a:latin typeface="+mn-lt"/>
                <a:ea typeface="+mn-ea"/>
                <a:cs typeface="+mn-cs"/>
              </a:rPr>
              <a:t>(1) Nhận vào đối số là địa chỉ của một địa chỉ của một chuỗi kí tự, trong trường hợp này là full name của người dùng.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(2) Sử dụng hàm </a:t>
            </a:r>
            <a:r>
              <a:rPr lang="vi-VN" sz="1200" b="1" i="0" kern="1200" dirty="0" smtClean="0">
                <a:solidFill>
                  <a:schemeClr val="tx1"/>
                </a:solidFill>
                <a:effectLst/>
                <a:latin typeface="+mn-lt"/>
                <a:ea typeface="+mn-ea"/>
                <a:cs typeface="+mn-cs"/>
              </a:rPr>
              <a:t>strrchr</a:t>
            </a:r>
            <a:r>
              <a:rPr lang="vi-VN" sz="1200" b="0" i="0" kern="1200" dirty="0" smtClean="0">
                <a:solidFill>
                  <a:schemeClr val="tx1"/>
                </a:solidFill>
                <a:effectLst/>
                <a:latin typeface="+mn-lt"/>
                <a:ea typeface="+mn-ea"/>
                <a:cs typeface="+mn-cs"/>
              </a:rPr>
              <a:t> trong thư viện </a:t>
            </a:r>
            <a:r>
              <a:rPr lang="vi-VN" sz="1200" b="1" i="0" kern="1200" dirty="0" smtClean="0">
                <a:solidFill>
                  <a:schemeClr val="tx1"/>
                </a:solidFill>
                <a:effectLst/>
                <a:latin typeface="+mn-lt"/>
                <a:ea typeface="+mn-ea"/>
                <a:cs typeface="+mn-cs"/>
              </a:rPr>
              <a:t>cstring</a:t>
            </a:r>
            <a:r>
              <a:rPr lang="vi-VN" sz="1200" b="0" i="0" kern="1200" dirty="0" smtClean="0">
                <a:solidFill>
                  <a:schemeClr val="tx1"/>
                </a:solidFill>
                <a:effectLst/>
                <a:latin typeface="+mn-lt"/>
                <a:ea typeface="+mn-ea"/>
                <a:cs typeface="+mn-cs"/>
              </a:rPr>
              <a:t> để trả về địa chỉ xuất hiện kí tự khoảng trắng cuối cùng trong chuỗi kí tự.</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(3) Nếu không có kí tự khoảng trắng thì trả về địa chỉ đầu tiên của chuỗi kí tự (cho rằng người dùng chỉ nhập tên chứ không nhập họ và tên đệm), nếu có xuất hiện khoảng trắng thì trả về địa chỉ của phần tử đứng sau khoảng trắng.</a:t>
            </a:r>
          </a:p>
          <a:p>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5</a:t>
            </a:fld>
            <a:endParaRPr lang="en-US"/>
          </a:p>
        </p:txBody>
      </p:sp>
    </p:spTree>
    <p:extLst>
      <p:ext uri="{BB962C8B-B14F-4D97-AF65-F5344CB8AC3E}">
        <p14:creationId xmlns:p14="http://schemas.microsoft.com/office/powerpoint/2010/main" val="254003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Như các bạn đã biết, biến cục bộ sẽ bị đưa ra khỏi </a:t>
            </a:r>
            <a:r>
              <a:rPr lang="vi-VN" sz="1200" b="1" i="0" kern="1200" dirty="0" smtClean="0">
                <a:solidFill>
                  <a:schemeClr val="tx1"/>
                </a:solidFill>
                <a:effectLst/>
                <a:latin typeface="+mn-lt"/>
                <a:ea typeface="+mn-ea"/>
                <a:cs typeface="+mn-cs"/>
              </a:rPr>
              <a:t>Stack</a:t>
            </a:r>
            <a:r>
              <a:rPr lang="vi-VN" sz="1200" b="0" i="0" kern="1200" dirty="0" smtClean="0">
                <a:solidFill>
                  <a:schemeClr val="tx1"/>
                </a:solidFill>
                <a:effectLst/>
                <a:latin typeface="+mn-lt"/>
                <a:ea typeface="+mn-ea"/>
                <a:cs typeface="+mn-cs"/>
              </a:rPr>
              <a:t> khi ra khỏi phạm vi khối lệnh. Dó đó, địa chỉ của biến n trong hàm </a:t>
            </a:r>
            <a:r>
              <a:rPr lang="vi-VN" sz="1200" b="1" i="0" kern="1200" dirty="0" smtClean="0">
                <a:solidFill>
                  <a:schemeClr val="tx1"/>
                </a:solidFill>
                <a:effectLst/>
                <a:latin typeface="+mn-lt"/>
                <a:ea typeface="+mn-ea"/>
                <a:cs typeface="+mn-cs"/>
              </a:rPr>
              <a:t>newIntValue</a:t>
            </a:r>
            <a:r>
              <a:rPr lang="vi-VN" sz="1200" b="0" i="0" kern="1200" dirty="0" smtClean="0">
                <a:solidFill>
                  <a:schemeClr val="tx1"/>
                </a:solidFill>
                <a:effectLst/>
                <a:latin typeface="+mn-lt"/>
                <a:ea typeface="+mn-ea"/>
                <a:cs typeface="+mn-cs"/>
              </a:rPr>
              <a:t> vẫn được trả về trước khi bị hủy. Chúng ta nên thay bằng </a:t>
            </a:r>
            <a:r>
              <a:rPr lang="vi-VN" sz="1200" b="1" i="0" kern="1200" dirty="0" smtClean="0">
                <a:solidFill>
                  <a:schemeClr val="tx1"/>
                </a:solidFill>
                <a:effectLst/>
                <a:latin typeface="+mn-lt"/>
                <a:ea typeface="+mn-ea"/>
                <a:cs typeface="+mn-cs"/>
              </a:rPr>
              <a:t>Dynamic memory allocation:</a:t>
            </a:r>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6</a:t>
            </a:fld>
            <a:endParaRPr lang="en-US"/>
          </a:p>
        </p:txBody>
      </p:sp>
    </p:spTree>
    <p:extLst>
      <p:ext uri="{BB962C8B-B14F-4D97-AF65-F5344CB8AC3E}">
        <p14:creationId xmlns:p14="http://schemas.microsoft.com/office/powerpoint/2010/main" val="1067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t>Memory leak</a:t>
            </a:r>
            <a:r>
              <a:rPr lang="vi-VN" dirty="0" smtClean="0"/>
              <a:t> là trường hợp cấp phát vùng nhớ cho chương trình (thường là cấp phát trên </a:t>
            </a:r>
            <a:r>
              <a:rPr lang="vi-VN" b="1" dirty="0" smtClean="0"/>
              <a:t>Heap</a:t>
            </a:r>
            <a:r>
              <a:rPr lang="vi-VN" dirty="0" smtClean="0"/>
              <a:t>) nhưng vùng nhớ không được sử dụng hoặc không được giải phóng. Điều này làm giảm dung lượng bộ nhớ </a:t>
            </a:r>
            <a:r>
              <a:rPr lang="en-US" dirty="0" smtClean="0"/>
              <a:t/>
            </a:r>
            <a:br>
              <a:rPr lang="en-US" dirty="0" smtClean="0"/>
            </a:br>
            <a:r>
              <a:rPr lang="vi-VN" dirty="0" smtClean="0"/>
              <a:t>có thể sử dụng được cho những chương trình khác, </a:t>
            </a:r>
            <a:r>
              <a:rPr lang="en-US" baseline="0" dirty="0" smtClean="0"/>
              <a:t> </a:t>
            </a:r>
            <a:r>
              <a:rPr lang="vi-VN" dirty="0" smtClean="0"/>
              <a:t>khiến các chương trình hoạt động chậm </a:t>
            </a:r>
            <a:r>
              <a:rPr lang="vi-VN" smtClean="0"/>
              <a:t>hơn hoặc </a:t>
            </a:r>
            <a:r>
              <a:rPr lang="vi-VN" dirty="0" smtClean="0"/>
              <a:t>có thể làm crash chươ</a:t>
            </a:r>
            <a:r>
              <a:rPr lang="en-US" dirty="0" smtClean="0"/>
              <a:t>n</a:t>
            </a:r>
            <a:r>
              <a:rPr lang="vi-VN" dirty="0" smtClean="0"/>
              <a:t>g trình.</a:t>
            </a:r>
            <a:endParaRPr lang="en-US" dirty="0" smtClean="0"/>
          </a:p>
          <a:p>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7</a:t>
            </a:fld>
            <a:endParaRPr lang="en-US"/>
          </a:p>
        </p:txBody>
      </p:sp>
    </p:spTree>
    <p:extLst>
      <p:ext uri="{BB962C8B-B14F-4D97-AF65-F5344CB8AC3E}">
        <p14:creationId xmlns:p14="http://schemas.microsoft.com/office/powerpoint/2010/main" val="40930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cấp phát lại vùng nhớ, con trỏ p được gán vào địa chỉ mới, vùng nhớ ban đầu được con trỏ </a:t>
            </a:r>
            <a:r>
              <a:rPr lang="vi-VN" sz="1200" b="1" i="0" kern="1200" dirty="0" smtClean="0">
                <a:solidFill>
                  <a:schemeClr val="tx1"/>
                </a:solidFill>
                <a:effectLst/>
                <a:latin typeface="+mn-lt"/>
                <a:ea typeface="+mn-ea"/>
                <a:cs typeface="+mn-cs"/>
              </a:rPr>
              <a:t>pTemp</a:t>
            </a:r>
            <a:r>
              <a:rPr lang="vi-VN" sz="1200" b="0" i="0" kern="1200" dirty="0" smtClean="0">
                <a:solidFill>
                  <a:schemeClr val="tx1"/>
                </a:solidFill>
                <a:effectLst/>
                <a:latin typeface="+mn-lt"/>
                <a:ea typeface="+mn-ea"/>
                <a:cs typeface="+mn-cs"/>
              </a:rPr>
              <a:t> quản lý, nhưng khi ra khỏi hàm thì con trỏ pTemp bị hủy (vì </a:t>
            </a:r>
            <a:r>
              <a:rPr lang="vi-VN" sz="1200" b="1" i="0" kern="1200" dirty="0" smtClean="0">
                <a:solidFill>
                  <a:schemeClr val="tx1"/>
                </a:solidFill>
                <a:effectLst/>
                <a:latin typeface="+mn-lt"/>
                <a:ea typeface="+mn-ea"/>
                <a:cs typeface="+mn-cs"/>
              </a:rPr>
              <a:t>pTemp</a:t>
            </a:r>
            <a:r>
              <a:rPr lang="vi-VN" sz="1200" b="0" i="0" kern="1200" dirty="0" smtClean="0">
                <a:solidFill>
                  <a:schemeClr val="tx1"/>
                </a:solidFill>
                <a:effectLst/>
                <a:latin typeface="+mn-lt"/>
                <a:ea typeface="+mn-ea"/>
                <a:cs typeface="+mn-cs"/>
              </a:rPr>
              <a:t> cũng là biến cục bộ, được cấp phát trên </a:t>
            </a:r>
            <a:r>
              <a:rPr lang="vi-VN" sz="1200" b="1" i="0" kern="1200" dirty="0" smtClean="0">
                <a:solidFill>
                  <a:schemeClr val="tx1"/>
                </a:solidFill>
                <a:effectLst/>
                <a:latin typeface="+mn-lt"/>
                <a:ea typeface="+mn-ea"/>
                <a:cs typeface="+mn-cs"/>
              </a:rPr>
              <a:t>Stack</a:t>
            </a:r>
            <a:r>
              <a:rPr lang="vi-VN" sz="1200" b="0" i="0" kern="1200" dirty="0" smtClean="0">
                <a:solidFill>
                  <a:schemeClr val="tx1"/>
                </a:solidFill>
                <a:effectLst/>
                <a:latin typeface="+mn-lt"/>
                <a:ea typeface="+mn-ea"/>
                <a:cs typeface="+mn-cs"/>
              </a:rPr>
              <a:t>). Như vậy, vùng nhớ cũ không còn được quản lý nữa.</a:t>
            </a:r>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8</a:t>
            </a:fld>
            <a:endParaRPr lang="en-US"/>
          </a:p>
        </p:txBody>
      </p:sp>
    </p:spTree>
    <p:extLst>
      <p:ext uri="{BB962C8B-B14F-4D97-AF65-F5344CB8AC3E}">
        <p14:creationId xmlns:p14="http://schemas.microsoft.com/office/powerpoint/2010/main" val="35689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Như các bạn thấy, chúng ta yêu cầu cấp phát một dãy vùng nhớ cho 10 phần tử kiểu </a:t>
            </a:r>
            <a:r>
              <a:rPr lang="vi-VN" sz="1200" b="1" i="0" kern="1200" dirty="0" smtClean="0">
                <a:solidFill>
                  <a:schemeClr val="tx1"/>
                </a:solidFill>
                <a:effectLst/>
                <a:latin typeface="+mn-lt"/>
                <a:ea typeface="+mn-ea"/>
                <a:cs typeface="+mn-cs"/>
              </a:rPr>
              <a:t>int</a:t>
            </a:r>
            <a:r>
              <a:rPr lang="vi-VN" sz="1200" b="0" i="0" kern="1200" dirty="0" smtClean="0">
                <a:solidFill>
                  <a:schemeClr val="tx1"/>
                </a:solidFill>
                <a:effectLst/>
                <a:latin typeface="+mn-lt"/>
                <a:ea typeface="+mn-ea"/>
                <a:cs typeface="+mn-cs"/>
              </a:rPr>
              <a:t>, nhưng khi giải phóng thì sử dụng toán tử </a:t>
            </a:r>
            <a:r>
              <a:rPr lang="vi-VN" sz="1200" b="1" i="0" kern="1200" dirty="0" smtClean="0">
                <a:solidFill>
                  <a:schemeClr val="tx1"/>
                </a:solidFill>
                <a:effectLst/>
                <a:latin typeface="+mn-lt"/>
                <a:ea typeface="+mn-ea"/>
                <a:cs typeface="+mn-cs"/>
              </a:rPr>
              <a:t>delete</a:t>
            </a:r>
            <a:r>
              <a:rPr lang="vi-VN" sz="1200" b="0" i="0" kern="1200" dirty="0" smtClean="0">
                <a:solidFill>
                  <a:schemeClr val="tx1"/>
                </a:solidFill>
                <a:effectLst/>
                <a:latin typeface="+mn-lt"/>
                <a:ea typeface="+mn-ea"/>
                <a:cs typeface="+mn-cs"/>
              </a:rPr>
              <a:t> để giải phóng một biến đơn. Visual Studio không báo lỗi cho trường hợp này, do đó lỗi này thường cũng khó nhận ra.</a:t>
            </a:r>
            <a:endParaRPr lang="en-US" dirty="0"/>
          </a:p>
        </p:txBody>
      </p:sp>
      <p:sp>
        <p:nvSpPr>
          <p:cNvPr id="4" name="Slide Number Placeholder 3"/>
          <p:cNvSpPr>
            <a:spLocks noGrp="1"/>
          </p:cNvSpPr>
          <p:nvPr>
            <p:ph type="sldNum" sz="quarter" idx="10"/>
          </p:nvPr>
        </p:nvSpPr>
        <p:spPr/>
        <p:txBody>
          <a:bodyPr/>
          <a:lstStyle/>
          <a:p>
            <a:fld id="{EEBB4EAB-3484-4E5E-BDAC-395B079FE99B}" type="slidenum">
              <a:rPr lang="en-US" smtClean="0"/>
              <a:t>9</a:t>
            </a:fld>
            <a:endParaRPr lang="en-US"/>
          </a:p>
        </p:txBody>
      </p:sp>
    </p:spTree>
    <p:extLst>
      <p:ext uri="{BB962C8B-B14F-4D97-AF65-F5344CB8AC3E}">
        <p14:creationId xmlns:p14="http://schemas.microsoft.com/office/powerpoint/2010/main" val="2013880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그림 5" descr="백색바탕.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3093" y="6011863"/>
            <a:ext cx="119135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ChangeArrowheads="1"/>
          </p:cNvSpPr>
          <p:nvPr/>
        </p:nvSpPr>
        <p:spPr bwMode="auto">
          <a:xfrm>
            <a:off x="1831732" y="1268413"/>
            <a:ext cx="5427785" cy="1116012"/>
          </a:xfrm>
          <a:prstGeom prst="rect">
            <a:avLst/>
          </a:prstGeom>
          <a:solidFill>
            <a:srgbClr val="EAEAEA"/>
          </a:solidFill>
          <a:ln w="9525">
            <a:solidFill>
              <a:srgbClr val="C0C0C0"/>
            </a:solidFill>
            <a:miter lim="800000"/>
            <a:headEnd/>
            <a:tailEnd/>
          </a:ln>
        </p:spPr>
        <p:txBody>
          <a:bodyPr wrap="none" anchor="ctr"/>
          <a:lstStyle/>
          <a:p>
            <a:pPr algn="ctr"/>
            <a:endParaRPr lang="en-US" altLang="en-US" sz="2100" b="1">
              <a:latin typeface="Arial" charset="0"/>
              <a:ea typeface="Dotum" pitchFamily="50" charset="-127"/>
            </a:endParaRPr>
          </a:p>
        </p:txBody>
      </p:sp>
      <p:sp>
        <p:nvSpPr>
          <p:cNvPr id="18440" name="Rectangle 8"/>
          <p:cNvSpPr>
            <a:spLocks noGrp="1" noChangeArrowheads="1"/>
          </p:cNvSpPr>
          <p:nvPr>
            <p:ph type="ctrTitle" sz="quarter"/>
          </p:nvPr>
        </p:nvSpPr>
        <p:spPr>
          <a:xfrm>
            <a:off x="1846387" y="1484313"/>
            <a:ext cx="5383823" cy="677862"/>
          </a:xfrm>
        </p:spPr>
        <p:txBody>
          <a:bodyPr/>
          <a:lstStyle>
            <a:lvl1pPr algn="ctr">
              <a:defRPr sz="1950" smtClean="0"/>
            </a:lvl1pPr>
          </a:lstStyle>
          <a:p>
            <a:pPr lvl="0"/>
            <a:r>
              <a:rPr lang="en-US" altLang="ko-KR" noProof="0" smtClean="0"/>
              <a:t>Click to edit Master title style</a:t>
            </a:r>
          </a:p>
        </p:txBody>
      </p:sp>
      <p:sp>
        <p:nvSpPr>
          <p:cNvPr id="18441" name="Rectangle 9"/>
          <p:cNvSpPr>
            <a:spLocks noGrp="1" noChangeArrowheads="1"/>
          </p:cNvSpPr>
          <p:nvPr>
            <p:ph type="subTitle" sz="quarter" idx="1"/>
          </p:nvPr>
        </p:nvSpPr>
        <p:spPr>
          <a:xfrm>
            <a:off x="1913793" y="3068638"/>
            <a:ext cx="5316416" cy="2544762"/>
          </a:xfrm>
        </p:spPr>
        <p:txBody>
          <a:bodyPr/>
          <a:lstStyle>
            <a:lvl1pPr marL="0" indent="0" algn="ctr">
              <a:defRPr smtClean="0"/>
            </a:lvl1pPr>
          </a:lstStyle>
          <a:p>
            <a:pPr lvl="0"/>
            <a:r>
              <a:rPr lang="en-US" altLang="ko-KR" noProof="0" smtClean="0"/>
              <a:t>Click to edit Master subtitle style</a:t>
            </a:r>
          </a:p>
        </p:txBody>
      </p:sp>
      <p:sp>
        <p:nvSpPr>
          <p:cNvPr id="10" name="Text Box 11"/>
          <p:cNvSpPr txBox="1">
            <a:spLocks noChangeArrowheads="1"/>
          </p:cNvSpPr>
          <p:nvPr/>
        </p:nvSpPr>
        <p:spPr bwMode="auto">
          <a:xfrm>
            <a:off x="6770077" y="115890"/>
            <a:ext cx="14029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300" b="1">
                <a:solidFill>
                  <a:schemeClr val="tx1"/>
                </a:solidFill>
                <a:latin typeface="Arial" charset="0"/>
                <a:ea typeface="돋움" pitchFamily="50" charset="-127"/>
              </a:defRPr>
            </a:lvl1pPr>
            <a:lvl2pPr marL="742950" indent="-285750" eaLnBrk="0" hangingPunct="0">
              <a:defRPr kumimoji="1" sz="1300" b="1">
                <a:solidFill>
                  <a:schemeClr val="tx1"/>
                </a:solidFill>
                <a:latin typeface="Arial" charset="0"/>
                <a:ea typeface="돋움" pitchFamily="50" charset="-127"/>
              </a:defRPr>
            </a:lvl2pPr>
            <a:lvl3pPr marL="1143000" indent="-228600" eaLnBrk="0" hangingPunct="0">
              <a:defRPr kumimoji="1" sz="1300" b="1">
                <a:solidFill>
                  <a:schemeClr val="tx1"/>
                </a:solidFill>
                <a:latin typeface="Arial" charset="0"/>
                <a:ea typeface="돋움" pitchFamily="50" charset="-127"/>
              </a:defRPr>
            </a:lvl3pPr>
            <a:lvl4pPr marL="1600200" indent="-228600" eaLnBrk="0" hangingPunct="0">
              <a:defRPr kumimoji="1" sz="1300" b="1">
                <a:solidFill>
                  <a:schemeClr val="tx1"/>
                </a:solidFill>
                <a:latin typeface="Arial" charset="0"/>
                <a:ea typeface="돋움" pitchFamily="50" charset="-127"/>
              </a:defRPr>
            </a:lvl4pPr>
            <a:lvl5pPr marL="2057400" indent="-228600" eaLnBrk="0" hangingPunct="0">
              <a:defRPr kumimoji="1" sz="1300" b="1">
                <a:solidFill>
                  <a:schemeClr val="tx1"/>
                </a:solidFill>
                <a:latin typeface="Arial" charset="0"/>
                <a:ea typeface="돋움" pitchFamily="50" charset="-127"/>
              </a:defRPr>
            </a:lvl5pPr>
            <a:lvl6pPr marL="2514600" indent="-228600" eaLnBrk="0" fontAlgn="base" hangingPunct="0">
              <a:spcBef>
                <a:spcPct val="50000"/>
              </a:spcBef>
              <a:spcAft>
                <a:spcPct val="0"/>
              </a:spcAft>
              <a:defRPr kumimoji="1" sz="1300" b="1">
                <a:solidFill>
                  <a:schemeClr val="tx1"/>
                </a:solidFill>
                <a:latin typeface="Arial" charset="0"/>
                <a:ea typeface="돋움" pitchFamily="50" charset="-127"/>
              </a:defRPr>
            </a:lvl6pPr>
            <a:lvl7pPr marL="2971800" indent="-228600" eaLnBrk="0" fontAlgn="base" hangingPunct="0">
              <a:spcBef>
                <a:spcPct val="50000"/>
              </a:spcBef>
              <a:spcAft>
                <a:spcPct val="0"/>
              </a:spcAft>
              <a:defRPr kumimoji="1" sz="1300" b="1">
                <a:solidFill>
                  <a:schemeClr val="tx1"/>
                </a:solidFill>
                <a:latin typeface="Arial" charset="0"/>
                <a:ea typeface="돋움" pitchFamily="50" charset="-127"/>
              </a:defRPr>
            </a:lvl7pPr>
            <a:lvl8pPr marL="3429000" indent="-228600" eaLnBrk="0" fontAlgn="base" hangingPunct="0">
              <a:spcBef>
                <a:spcPct val="50000"/>
              </a:spcBef>
              <a:spcAft>
                <a:spcPct val="0"/>
              </a:spcAft>
              <a:defRPr kumimoji="1" sz="1300" b="1">
                <a:solidFill>
                  <a:schemeClr val="tx1"/>
                </a:solidFill>
                <a:latin typeface="Arial" charset="0"/>
                <a:ea typeface="돋움" pitchFamily="50" charset="-127"/>
              </a:defRPr>
            </a:lvl8pPr>
            <a:lvl9pPr marL="3886200" indent="-228600" eaLnBrk="0" fontAlgn="base" hangingPunct="0">
              <a:spcBef>
                <a:spcPct val="50000"/>
              </a:spcBef>
              <a:spcAft>
                <a:spcPct val="0"/>
              </a:spcAft>
              <a:defRPr kumimoji="1" sz="1300" b="1">
                <a:solidFill>
                  <a:schemeClr val="tx1"/>
                </a:solidFill>
                <a:latin typeface="Arial" charset="0"/>
                <a:ea typeface="돋움" pitchFamily="50" charset="-127"/>
              </a:defRPr>
            </a:lvl9pPr>
          </a:lstStyle>
          <a:p>
            <a:pPr eaLnBrk="1" hangingPunct="1">
              <a:defRPr/>
            </a:pPr>
            <a:r>
              <a:rPr lang="en-US" altLang="ko-KR" sz="900" dirty="0" smtClean="0">
                <a:solidFill>
                  <a:srgbClr val="FF0000"/>
                </a:solidFill>
              </a:rPr>
              <a:t>LGE Internal Use Only</a:t>
            </a:r>
          </a:p>
        </p:txBody>
      </p:sp>
    </p:spTree>
    <p:extLst>
      <p:ext uri="{BB962C8B-B14F-4D97-AF65-F5344CB8AC3E}">
        <p14:creationId xmlns:p14="http://schemas.microsoft.com/office/powerpoint/2010/main" val="729498643"/>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2" descr="D:\●2012\업무계획수립\과제별\슬로건 변경안\신규 Visual파일들\LGE Slogan 2012_Text_PPT용.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048" y="6600825"/>
            <a:ext cx="2658208"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b="6294"/>
          <a:stretch>
            <a:fillRect/>
          </a:stretch>
        </p:blipFill>
        <p:spPr bwMode="auto">
          <a:xfrm>
            <a:off x="8367347" y="34929"/>
            <a:ext cx="70338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6770077" y="115890"/>
            <a:ext cx="140294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300" b="1">
                <a:solidFill>
                  <a:schemeClr val="tx1"/>
                </a:solidFill>
                <a:latin typeface="Arial" charset="0"/>
                <a:ea typeface="돋움" pitchFamily="50" charset="-127"/>
              </a:defRPr>
            </a:lvl1pPr>
            <a:lvl2pPr marL="742950" indent="-285750" eaLnBrk="0" hangingPunct="0">
              <a:defRPr kumimoji="1" sz="1300" b="1">
                <a:solidFill>
                  <a:schemeClr val="tx1"/>
                </a:solidFill>
                <a:latin typeface="Arial" charset="0"/>
                <a:ea typeface="돋움" pitchFamily="50" charset="-127"/>
              </a:defRPr>
            </a:lvl2pPr>
            <a:lvl3pPr marL="1143000" indent="-228600" eaLnBrk="0" hangingPunct="0">
              <a:defRPr kumimoji="1" sz="1300" b="1">
                <a:solidFill>
                  <a:schemeClr val="tx1"/>
                </a:solidFill>
                <a:latin typeface="Arial" charset="0"/>
                <a:ea typeface="돋움" pitchFamily="50" charset="-127"/>
              </a:defRPr>
            </a:lvl3pPr>
            <a:lvl4pPr marL="1600200" indent="-228600" eaLnBrk="0" hangingPunct="0">
              <a:defRPr kumimoji="1" sz="1300" b="1">
                <a:solidFill>
                  <a:schemeClr val="tx1"/>
                </a:solidFill>
                <a:latin typeface="Arial" charset="0"/>
                <a:ea typeface="돋움" pitchFamily="50" charset="-127"/>
              </a:defRPr>
            </a:lvl4pPr>
            <a:lvl5pPr marL="2057400" indent="-228600" eaLnBrk="0" hangingPunct="0">
              <a:defRPr kumimoji="1" sz="1300" b="1">
                <a:solidFill>
                  <a:schemeClr val="tx1"/>
                </a:solidFill>
                <a:latin typeface="Arial" charset="0"/>
                <a:ea typeface="돋움" pitchFamily="50" charset="-127"/>
              </a:defRPr>
            </a:lvl5pPr>
            <a:lvl6pPr marL="2514600" indent="-228600" eaLnBrk="0" fontAlgn="base" hangingPunct="0">
              <a:spcBef>
                <a:spcPct val="50000"/>
              </a:spcBef>
              <a:spcAft>
                <a:spcPct val="0"/>
              </a:spcAft>
              <a:defRPr kumimoji="1" sz="1300" b="1">
                <a:solidFill>
                  <a:schemeClr val="tx1"/>
                </a:solidFill>
                <a:latin typeface="Arial" charset="0"/>
                <a:ea typeface="돋움" pitchFamily="50" charset="-127"/>
              </a:defRPr>
            </a:lvl6pPr>
            <a:lvl7pPr marL="2971800" indent="-228600" eaLnBrk="0" fontAlgn="base" hangingPunct="0">
              <a:spcBef>
                <a:spcPct val="50000"/>
              </a:spcBef>
              <a:spcAft>
                <a:spcPct val="0"/>
              </a:spcAft>
              <a:defRPr kumimoji="1" sz="1300" b="1">
                <a:solidFill>
                  <a:schemeClr val="tx1"/>
                </a:solidFill>
                <a:latin typeface="Arial" charset="0"/>
                <a:ea typeface="돋움" pitchFamily="50" charset="-127"/>
              </a:defRPr>
            </a:lvl7pPr>
            <a:lvl8pPr marL="3429000" indent="-228600" eaLnBrk="0" fontAlgn="base" hangingPunct="0">
              <a:spcBef>
                <a:spcPct val="50000"/>
              </a:spcBef>
              <a:spcAft>
                <a:spcPct val="0"/>
              </a:spcAft>
              <a:defRPr kumimoji="1" sz="1300" b="1">
                <a:solidFill>
                  <a:schemeClr val="tx1"/>
                </a:solidFill>
                <a:latin typeface="Arial" charset="0"/>
                <a:ea typeface="돋움" pitchFamily="50" charset="-127"/>
              </a:defRPr>
            </a:lvl8pPr>
            <a:lvl9pPr marL="3886200" indent="-228600" eaLnBrk="0" fontAlgn="base" hangingPunct="0">
              <a:spcBef>
                <a:spcPct val="50000"/>
              </a:spcBef>
              <a:spcAft>
                <a:spcPct val="0"/>
              </a:spcAft>
              <a:defRPr kumimoji="1" sz="1300" b="1">
                <a:solidFill>
                  <a:schemeClr val="tx1"/>
                </a:solidFill>
                <a:latin typeface="Arial" charset="0"/>
                <a:ea typeface="돋움" pitchFamily="50" charset="-127"/>
              </a:defRPr>
            </a:lvl9pPr>
          </a:lstStyle>
          <a:p>
            <a:pPr eaLnBrk="1" hangingPunct="1">
              <a:defRPr/>
            </a:pPr>
            <a:r>
              <a:rPr lang="en-US" altLang="ko-KR" sz="900" dirty="0" smtClean="0">
                <a:solidFill>
                  <a:srgbClr val="FF0000"/>
                </a:solidFill>
              </a:rPr>
              <a:t>LGE Internal Use Only</a:t>
            </a:r>
          </a:p>
        </p:txBody>
      </p:sp>
      <p:sp>
        <p:nvSpPr>
          <p:cNvPr id="7" name="Line 21"/>
          <p:cNvSpPr>
            <a:spLocks noChangeShapeType="1"/>
          </p:cNvSpPr>
          <p:nvPr/>
        </p:nvSpPr>
        <p:spPr bwMode="auto">
          <a:xfrm>
            <a:off x="0" y="645318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8" name="Line 14"/>
          <p:cNvSpPr>
            <a:spLocks noChangeShapeType="1"/>
          </p:cNvSpPr>
          <p:nvPr/>
        </p:nvSpPr>
        <p:spPr bwMode="auto">
          <a:xfrm>
            <a:off x="0" y="5492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z="1350"/>
          </a:p>
        </p:txBody>
      </p:sp>
      <p:sp>
        <p:nvSpPr>
          <p:cNvPr id="9" name="Text Placeholder 8"/>
          <p:cNvSpPr>
            <a:spLocks noGrp="1"/>
          </p:cNvSpPr>
          <p:nvPr>
            <p:ph type="body" sz="quarter" idx="10"/>
          </p:nvPr>
        </p:nvSpPr>
        <p:spPr>
          <a:xfrm>
            <a:off x="-14356" y="620714"/>
            <a:ext cx="9158356" cy="5832475"/>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dirty="0"/>
          </a:p>
        </p:txBody>
      </p:sp>
      <p:sp>
        <p:nvSpPr>
          <p:cNvPr id="10" name="Title 9"/>
          <p:cNvSpPr>
            <a:spLocks noGrp="1"/>
          </p:cNvSpPr>
          <p:nvPr>
            <p:ph type="title"/>
          </p:nvPr>
        </p:nvSpPr>
        <p:spPr/>
        <p:txBody>
          <a:bodyPr/>
          <a:lstStyle/>
          <a:p>
            <a:r>
              <a:rPr lang="en-US" altLang="ko-KR" smtClean="0"/>
              <a:t>Click to edit Master title style</a:t>
            </a:r>
            <a:endParaRPr lang="ko-KR" altLang="en-US" dirty="0"/>
          </a:p>
        </p:txBody>
      </p:sp>
    </p:spTree>
    <p:extLst>
      <p:ext uri="{BB962C8B-B14F-4D97-AF65-F5344CB8AC3E}">
        <p14:creationId xmlns:p14="http://schemas.microsoft.com/office/powerpoint/2010/main" val="2862275867"/>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4"/>
            <a:ext cx="836002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17"/>
          <p:cNvSpPr>
            <a:spLocks noGrp="1" noChangeArrowheads="1"/>
          </p:cNvSpPr>
          <p:nvPr>
            <p:ph type="body" idx="1"/>
          </p:nvPr>
        </p:nvSpPr>
        <p:spPr bwMode="auto">
          <a:xfrm>
            <a:off x="0" y="620714"/>
            <a:ext cx="9144000" cy="583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Tree>
    <p:extLst>
      <p:ext uri="{BB962C8B-B14F-4D97-AF65-F5344CB8AC3E}">
        <p14:creationId xmlns:p14="http://schemas.microsoft.com/office/powerpoint/2010/main" val="1687511393"/>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p:timing>
    <p:tnLst>
      <p:par>
        <p:cTn id="1" dur="indefinite" restart="never" nodeType="tmRoot"/>
      </p:par>
    </p:tnLst>
  </p:timing>
  <p:txStyles>
    <p:titleStyle>
      <a:lvl1pPr algn="l" rtl="0" eaLnBrk="1" fontAlgn="base" latinLnBrk="1" hangingPunct="1">
        <a:spcBef>
          <a:spcPct val="0"/>
        </a:spcBef>
        <a:spcAft>
          <a:spcPct val="0"/>
        </a:spcAft>
        <a:defRPr b="1" kern="1200">
          <a:solidFill>
            <a:schemeClr val="tx1"/>
          </a:solidFill>
          <a:latin typeface="+mj-lt"/>
          <a:ea typeface="+mj-ea"/>
          <a:cs typeface="+mj-cs"/>
        </a:defRPr>
      </a:lvl1pPr>
      <a:lvl2pPr algn="l" rtl="0" eaLnBrk="1" fontAlgn="base" latinLnBrk="1" hangingPunct="1">
        <a:spcBef>
          <a:spcPct val="0"/>
        </a:spcBef>
        <a:spcAft>
          <a:spcPct val="0"/>
        </a:spcAft>
        <a:defRPr b="1">
          <a:solidFill>
            <a:schemeClr val="tx1"/>
          </a:solidFill>
          <a:latin typeface="맑은 고딕" pitchFamily="50" charset="-127"/>
          <a:ea typeface="맑은 고딕" pitchFamily="50" charset="-127"/>
        </a:defRPr>
      </a:lvl2pPr>
      <a:lvl3pPr algn="l" rtl="0" eaLnBrk="1" fontAlgn="base" latinLnBrk="1" hangingPunct="1">
        <a:spcBef>
          <a:spcPct val="0"/>
        </a:spcBef>
        <a:spcAft>
          <a:spcPct val="0"/>
        </a:spcAft>
        <a:defRPr b="1">
          <a:solidFill>
            <a:schemeClr val="tx1"/>
          </a:solidFill>
          <a:latin typeface="맑은 고딕" pitchFamily="50" charset="-127"/>
          <a:ea typeface="맑은 고딕" pitchFamily="50" charset="-127"/>
        </a:defRPr>
      </a:lvl3pPr>
      <a:lvl4pPr algn="l" rtl="0" eaLnBrk="1" fontAlgn="base" latinLnBrk="1" hangingPunct="1">
        <a:spcBef>
          <a:spcPct val="0"/>
        </a:spcBef>
        <a:spcAft>
          <a:spcPct val="0"/>
        </a:spcAft>
        <a:defRPr b="1">
          <a:solidFill>
            <a:schemeClr val="tx1"/>
          </a:solidFill>
          <a:latin typeface="맑은 고딕" pitchFamily="50" charset="-127"/>
          <a:ea typeface="맑은 고딕" pitchFamily="50" charset="-127"/>
        </a:defRPr>
      </a:lvl4pPr>
      <a:lvl5pPr algn="l" rtl="0" eaLnBrk="1" fontAlgn="base" latinLnBrk="1" hangingPunct="1">
        <a:spcBef>
          <a:spcPct val="0"/>
        </a:spcBef>
        <a:spcAft>
          <a:spcPct val="0"/>
        </a:spcAft>
        <a:defRPr b="1">
          <a:solidFill>
            <a:schemeClr val="tx1"/>
          </a:solidFill>
          <a:latin typeface="맑은 고딕" pitchFamily="50" charset="-127"/>
          <a:ea typeface="맑은 고딕" pitchFamily="50" charset="-127"/>
        </a:defRPr>
      </a:lvl5pPr>
      <a:lvl6pPr marL="342900" algn="ctr" rtl="0" eaLnBrk="1" fontAlgn="base" latinLnBrk="1" hangingPunct="1">
        <a:spcBef>
          <a:spcPct val="0"/>
        </a:spcBef>
        <a:spcAft>
          <a:spcPct val="0"/>
        </a:spcAft>
        <a:defRPr sz="3300">
          <a:solidFill>
            <a:schemeClr val="tx1"/>
          </a:solidFill>
          <a:latin typeface="맑은 고딕" pitchFamily="50" charset="-127"/>
          <a:ea typeface="맑은 고딕" pitchFamily="50" charset="-127"/>
        </a:defRPr>
      </a:lvl6pPr>
      <a:lvl7pPr marL="685800" algn="ctr" rtl="0" eaLnBrk="1" fontAlgn="base" latinLnBrk="1" hangingPunct="1">
        <a:spcBef>
          <a:spcPct val="0"/>
        </a:spcBef>
        <a:spcAft>
          <a:spcPct val="0"/>
        </a:spcAft>
        <a:defRPr sz="3300">
          <a:solidFill>
            <a:schemeClr val="tx1"/>
          </a:solidFill>
          <a:latin typeface="맑은 고딕" pitchFamily="50" charset="-127"/>
          <a:ea typeface="맑은 고딕" pitchFamily="50" charset="-127"/>
        </a:defRPr>
      </a:lvl7pPr>
      <a:lvl8pPr marL="1028700" algn="ctr" rtl="0" eaLnBrk="1" fontAlgn="base" latinLnBrk="1" hangingPunct="1">
        <a:spcBef>
          <a:spcPct val="0"/>
        </a:spcBef>
        <a:spcAft>
          <a:spcPct val="0"/>
        </a:spcAft>
        <a:defRPr sz="3300">
          <a:solidFill>
            <a:schemeClr val="tx1"/>
          </a:solidFill>
          <a:latin typeface="맑은 고딕" pitchFamily="50" charset="-127"/>
          <a:ea typeface="맑은 고딕" pitchFamily="50" charset="-127"/>
        </a:defRPr>
      </a:lvl8pPr>
      <a:lvl9pPr marL="1371600" algn="ctr" rtl="0" eaLnBrk="1" fontAlgn="base" latinLnBrk="1" hangingPunct="1">
        <a:spcBef>
          <a:spcPct val="0"/>
        </a:spcBef>
        <a:spcAft>
          <a:spcPct val="0"/>
        </a:spcAft>
        <a:defRPr sz="3300">
          <a:solidFill>
            <a:schemeClr val="tx1"/>
          </a:solidFill>
          <a:latin typeface="맑은 고딕" pitchFamily="50" charset="-127"/>
          <a:ea typeface="맑은 고딕" pitchFamily="50" charset="-127"/>
        </a:defRPr>
      </a:lvl9pPr>
    </p:titleStyle>
    <p:bodyStyle>
      <a:lvl1pPr marL="257175" indent="-257175" algn="l" rtl="0" eaLnBrk="1" fontAlgn="base" latinLnBrk="1" hangingPunct="1">
        <a:spcBef>
          <a:spcPct val="20000"/>
        </a:spcBef>
        <a:spcAft>
          <a:spcPct val="0"/>
        </a:spcAft>
        <a:buFont typeface="Arial" charset="0"/>
        <a:buChar char="•"/>
        <a:defRPr kern="1200">
          <a:solidFill>
            <a:schemeClr val="tx1"/>
          </a:solidFill>
          <a:latin typeface="+mn-lt"/>
          <a:ea typeface="+mn-ea"/>
          <a:cs typeface="+mn-cs"/>
        </a:defRPr>
      </a:lvl1pPr>
      <a:lvl2pPr marL="557213" indent="-214313" algn="l" rtl="0" eaLnBrk="1" fontAlgn="base" latinLnBrk="1" hangingPunct="1">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rtl="0" eaLnBrk="1" fontAlgn="base" latinLnBrk="1" hangingPunct="1">
        <a:spcBef>
          <a:spcPct val="20000"/>
        </a:spcBef>
        <a:spcAft>
          <a:spcPct val="0"/>
        </a:spcAft>
        <a:buFont typeface="Arial" charset="0"/>
        <a:buChar char="•"/>
        <a:defRPr sz="1050" kern="1200">
          <a:solidFill>
            <a:schemeClr val="tx1"/>
          </a:solidFill>
          <a:latin typeface="+mn-lt"/>
          <a:ea typeface="+mn-ea"/>
          <a:cs typeface="+mn-cs"/>
        </a:defRPr>
      </a:lvl3pPr>
      <a:lvl4pPr marL="1200150" indent="-171450" algn="l" rtl="0" eaLnBrk="1" fontAlgn="base" latinLnBrk="1" hangingPunct="1">
        <a:spcBef>
          <a:spcPct val="20000"/>
        </a:spcBef>
        <a:spcAft>
          <a:spcPct val="0"/>
        </a:spcAft>
        <a:buFont typeface="Arial" charset="0"/>
        <a:buChar char="–"/>
        <a:defRPr sz="900" kern="1200">
          <a:solidFill>
            <a:schemeClr val="tx1"/>
          </a:solidFill>
          <a:latin typeface="+mn-lt"/>
          <a:ea typeface="+mn-ea"/>
          <a:cs typeface="+mn-cs"/>
        </a:defRPr>
      </a:lvl4pPr>
      <a:lvl5pPr marL="1543050" indent="-171450" algn="l" rtl="0" eaLnBrk="1" fontAlgn="base" latinLnBrk="1" hangingPunct="1">
        <a:spcBef>
          <a:spcPct val="20000"/>
        </a:spcBef>
        <a:spcAft>
          <a:spcPct val="0"/>
        </a:spcAft>
        <a:buFont typeface="Arial" charset="0"/>
        <a:buChar char="»"/>
        <a:defRPr sz="900" kern="1200">
          <a:solidFill>
            <a:schemeClr val="tx1"/>
          </a:solidFill>
          <a:latin typeface="+mn-lt"/>
          <a:ea typeface="+mn-ea"/>
          <a:cs typeface="+mn-cs"/>
        </a:defRPr>
      </a:lvl5pPr>
      <a:lvl6pPr marL="18859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nhtan.tran@lg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geeksforgeeks.org/virtual-functions-and-runtime-polymorphism-in-c-set-1-introduction/"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stdbasic_stringat/" TargetMode="External"/><Relationship Id="rId2" Type="http://schemas.openxmlformats.org/officeDocument/2006/relationships/hyperlink" Target="https://www.geeksforgeeks.org/vector-in-cpp-st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688123" y="1695328"/>
            <a:ext cx="5634892" cy="677862"/>
          </a:xfrm>
        </p:spPr>
        <p:txBody>
          <a:bodyPr/>
          <a:lstStyle/>
          <a:p>
            <a:r>
              <a:rPr lang="en-US" sz="3200" dirty="0">
                <a:solidFill>
                  <a:srgbClr val="0070C0"/>
                </a:solidFill>
              </a:rPr>
              <a:t>Some Common Crash Error in </a:t>
            </a:r>
            <a:r>
              <a:rPr lang="en-US" sz="3200" dirty="0" smtClean="0">
                <a:solidFill>
                  <a:srgbClr val="0070C0"/>
                </a:solidFill>
              </a:rPr>
              <a:t>C/C++</a:t>
            </a:r>
            <a:r>
              <a:rPr lang="en-US" sz="3200" dirty="0">
                <a:solidFill>
                  <a:srgbClr val="0070C0"/>
                </a:solidFill>
              </a:rPr>
              <a:t/>
            </a:r>
            <a:br>
              <a:rPr lang="en-US" sz="3200" dirty="0">
                <a:solidFill>
                  <a:srgbClr val="0070C0"/>
                </a:solidFill>
              </a:rPr>
            </a:br>
            <a:endParaRPr lang="en-US" sz="3200" dirty="0">
              <a:solidFill>
                <a:srgbClr val="0070C0"/>
              </a:solidFill>
            </a:endParaRPr>
          </a:p>
        </p:txBody>
      </p:sp>
      <p:sp>
        <p:nvSpPr>
          <p:cNvPr id="3" name="Subtitle 2"/>
          <p:cNvSpPr>
            <a:spLocks noGrp="1"/>
          </p:cNvSpPr>
          <p:nvPr>
            <p:ph type="subTitle" sz="quarter" idx="1"/>
          </p:nvPr>
        </p:nvSpPr>
        <p:spPr/>
        <p:txBody>
          <a:bodyPr/>
          <a:lstStyle/>
          <a:p>
            <a:pPr>
              <a:buNone/>
            </a:pPr>
            <a:endParaRPr lang="en-US" dirty="0" smtClean="0">
              <a:hlinkClick r:id="rId2"/>
            </a:endParaRPr>
          </a:p>
          <a:p>
            <a:pPr>
              <a:buNone/>
            </a:pPr>
            <a:endParaRPr lang="en-US" dirty="0">
              <a:hlinkClick r:id="rId2"/>
            </a:endParaRPr>
          </a:p>
          <a:p>
            <a:pPr>
              <a:buNone/>
            </a:pPr>
            <a:endParaRPr lang="en-US" dirty="0" smtClean="0">
              <a:hlinkClick r:id="rId2"/>
            </a:endParaRPr>
          </a:p>
          <a:p>
            <a:pPr>
              <a:buNone/>
            </a:pPr>
            <a:endParaRPr lang="en-US" dirty="0">
              <a:hlinkClick r:id="rId2"/>
            </a:endParaRPr>
          </a:p>
          <a:p>
            <a:pPr>
              <a:buNone/>
            </a:pPr>
            <a:endParaRPr lang="en-US" dirty="0" smtClean="0">
              <a:hlinkClick r:id="rId2"/>
            </a:endParaRPr>
          </a:p>
          <a:p>
            <a:pPr>
              <a:buNone/>
            </a:pPr>
            <a:endParaRPr lang="en-US" dirty="0">
              <a:hlinkClick r:id="rId2"/>
            </a:endParaRPr>
          </a:p>
          <a:p>
            <a:pPr>
              <a:buNone/>
            </a:pPr>
            <a:r>
              <a:rPr lang="en-US" dirty="0" smtClean="0">
                <a:hlinkClick r:id="rId2"/>
              </a:rPr>
              <a:t>Minhtan.tran@lge.com</a:t>
            </a:r>
            <a:r>
              <a:rPr lang="en-US" dirty="0" smtClean="0"/>
              <a:t/>
            </a:r>
            <a:br>
              <a:rPr lang="en-US" dirty="0" smtClean="0"/>
            </a:br>
            <a:r>
              <a:rPr lang="en-US" dirty="0" smtClean="0"/>
              <a:t>20.12.2017</a:t>
            </a:r>
            <a:endParaRPr lang="en-US" dirty="0"/>
          </a:p>
        </p:txBody>
      </p:sp>
    </p:spTree>
    <p:extLst>
      <p:ext uri="{BB962C8B-B14F-4D97-AF65-F5344CB8AC3E}">
        <p14:creationId xmlns:p14="http://schemas.microsoft.com/office/powerpoint/2010/main" val="348922360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500" dirty="0">
                <a:solidFill>
                  <a:srgbClr val="00B050"/>
                </a:solidFill>
              </a:rPr>
              <a:t>II. Pure Virtual Function</a:t>
            </a:r>
          </a:p>
        </p:txBody>
      </p:sp>
      <p:sp>
        <p:nvSpPr>
          <p:cNvPr id="6" name="TextBox 5"/>
          <p:cNvSpPr txBox="1"/>
          <p:nvPr/>
        </p:nvSpPr>
        <p:spPr>
          <a:xfrm>
            <a:off x="726539" y="4951680"/>
            <a:ext cx="7924047" cy="923330"/>
          </a:xfrm>
          <a:prstGeom prst="rect">
            <a:avLst/>
          </a:prstGeom>
          <a:noFill/>
        </p:spPr>
        <p:txBody>
          <a:bodyPr wrap="square" rtlCol="0">
            <a:spAutoFit/>
          </a:bodyPr>
          <a:lstStyle/>
          <a:p>
            <a:r>
              <a:rPr lang="en-US" sz="1350" dirty="0">
                <a:solidFill>
                  <a:srgbClr val="0070C0"/>
                </a:solidFill>
              </a:rPr>
              <a:t>A pure virtual function (or abstract function) in C++ is a </a:t>
            </a:r>
            <a:r>
              <a:rPr lang="en-US" sz="1350" dirty="0">
                <a:solidFill>
                  <a:srgbClr val="0070C0"/>
                </a:solidFill>
                <a:hlinkClick r:id="rId2"/>
              </a:rPr>
              <a:t>virtual function </a:t>
            </a:r>
            <a:r>
              <a:rPr lang="en-US" sz="1350" dirty="0">
                <a:solidFill>
                  <a:srgbClr val="0070C0"/>
                </a:solidFill>
              </a:rPr>
              <a:t>for which we don’t have implementation, we only declare it. A pure virtual function is declared by assigning 0 in declaration</a:t>
            </a:r>
          </a:p>
          <a:p>
            <a:endParaRPr lang="en-US" sz="1350" dirty="0">
              <a:solidFill>
                <a:srgbClr val="0070C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921" y="1617743"/>
            <a:ext cx="3211658" cy="31986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461" y="2913403"/>
            <a:ext cx="1343213" cy="607304"/>
          </a:xfrm>
          <a:prstGeom prst="rect">
            <a:avLst/>
          </a:prstGeom>
        </p:spPr>
      </p:pic>
    </p:spTree>
    <p:extLst>
      <p:ext uri="{BB962C8B-B14F-4D97-AF65-F5344CB8AC3E}">
        <p14:creationId xmlns:p14="http://schemas.microsoft.com/office/powerpoint/2010/main" val="124831191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Pure Virtual Function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88" y="1547899"/>
            <a:ext cx="4051053" cy="3407711"/>
          </a:xfrm>
          <a:prstGeom prst="rect">
            <a:avLst/>
          </a:prstGeom>
        </p:spPr>
      </p:pic>
      <p:sp>
        <p:nvSpPr>
          <p:cNvPr id="8" name="TextBox 7"/>
          <p:cNvSpPr txBox="1"/>
          <p:nvPr/>
        </p:nvSpPr>
        <p:spPr>
          <a:xfrm>
            <a:off x="1612515" y="5516271"/>
            <a:ext cx="6321851" cy="338554"/>
          </a:xfrm>
          <a:prstGeom prst="rect">
            <a:avLst/>
          </a:prstGeom>
          <a:noFill/>
        </p:spPr>
        <p:txBody>
          <a:bodyPr wrap="square" rtlCol="0">
            <a:spAutoFit/>
          </a:bodyPr>
          <a:lstStyle/>
          <a:p>
            <a:r>
              <a:rPr lang="en-US" sz="1600" b="1" dirty="0">
                <a:solidFill>
                  <a:srgbClr val="0070C0"/>
                </a:solidFill>
              </a:rPr>
              <a:t>A class is abstract if it has at least one pure virtual function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085" y="2838055"/>
            <a:ext cx="4416112" cy="827398"/>
          </a:xfrm>
          <a:prstGeom prst="rect">
            <a:avLst/>
          </a:prstGeom>
        </p:spPr>
      </p:pic>
    </p:spTree>
    <p:extLst>
      <p:ext uri="{BB962C8B-B14F-4D97-AF65-F5344CB8AC3E}">
        <p14:creationId xmlns:p14="http://schemas.microsoft.com/office/powerpoint/2010/main" val="118621639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Pure Virtual Function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68" y="1895865"/>
            <a:ext cx="3292770" cy="3174790"/>
          </a:xfrm>
          <a:prstGeom prst="rect">
            <a:avLst/>
          </a:prstGeom>
        </p:spPr>
      </p:pic>
      <p:sp>
        <p:nvSpPr>
          <p:cNvPr id="6" name="TextBox 5"/>
          <p:cNvSpPr txBox="1"/>
          <p:nvPr/>
        </p:nvSpPr>
        <p:spPr>
          <a:xfrm>
            <a:off x="1918181" y="5070655"/>
            <a:ext cx="6514619" cy="646331"/>
          </a:xfrm>
          <a:prstGeom prst="rect">
            <a:avLst/>
          </a:prstGeom>
          <a:noFill/>
        </p:spPr>
        <p:txBody>
          <a:bodyPr wrap="square" rtlCol="0">
            <a:spAutoFit/>
          </a:bodyPr>
          <a:lstStyle/>
          <a:p>
            <a:pPr algn="ctr"/>
            <a:r>
              <a:rPr lang="en-US" b="1" dirty="0">
                <a:solidFill>
                  <a:srgbClr val="0070C0"/>
                </a:solidFill>
              </a:rPr>
              <a:t>If we do not override the pure virtual function in derived class, then derived class also becomes abstract class.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12" y="2957594"/>
            <a:ext cx="4601851" cy="835807"/>
          </a:xfrm>
          <a:prstGeom prst="rect">
            <a:avLst/>
          </a:prstGeom>
        </p:spPr>
      </p:pic>
      <p:sp>
        <p:nvSpPr>
          <p:cNvPr id="9" name="TextBox 8"/>
          <p:cNvSpPr txBox="1"/>
          <p:nvPr/>
        </p:nvSpPr>
        <p:spPr>
          <a:xfrm>
            <a:off x="454938" y="1039052"/>
            <a:ext cx="875561" cy="300082"/>
          </a:xfrm>
          <a:prstGeom prst="rect">
            <a:avLst/>
          </a:prstGeom>
          <a:noFill/>
        </p:spPr>
        <p:txBody>
          <a:bodyPr wrap="none" rtlCol="0">
            <a:spAutoFit/>
          </a:bodyPr>
          <a:lstStyle/>
          <a:p>
            <a:pPr lvl="0"/>
            <a:r>
              <a:rPr lang="en-US" sz="1350" dirty="0"/>
              <a:t>Example:</a:t>
            </a:r>
          </a:p>
        </p:txBody>
      </p:sp>
    </p:spTree>
    <p:extLst>
      <p:ext uri="{BB962C8B-B14F-4D97-AF65-F5344CB8AC3E}">
        <p14:creationId xmlns:p14="http://schemas.microsoft.com/office/powerpoint/2010/main" val="109695552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00370" y="1242646"/>
            <a:ext cx="7221415" cy="5468451"/>
          </a:xfrm>
        </p:spPr>
        <p:txBody>
          <a:bodyPr/>
          <a:lstStyle/>
          <a:p>
            <a:pPr>
              <a:buFont typeface="Wingdings" panose="05000000000000000000" pitchFamily="2" charset="2"/>
              <a:buChar char="q"/>
            </a:pPr>
            <a:r>
              <a:rPr lang="en-US" b="1" dirty="0">
                <a:solidFill>
                  <a:srgbClr val="00B050"/>
                </a:solidFill>
              </a:rPr>
              <a:t>Dynamic </a:t>
            </a:r>
            <a:r>
              <a:rPr lang="en-US" b="1" dirty="0" smtClean="0">
                <a:solidFill>
                  <a:srgbClr val="00B050"/>
                </a:solidFill>
              </a:rPr>
              <a:t>cast</a:t>
            </a:r>
          </a:p>
          <a:p>
            <a:pPr marL="0" indent="0">
              <a:buNone/>
            </a:pPr>
            <a:r>
              <a:rPr lang="en-US" b="1" dirty="0">
                <a:solidFill>
                  <a:srgbClr val="0070C0"/>
                </a:solidFill>
              </a:rPr>
              <a:t> </a:t>
            </a:r>
            <a:r>
              <a:rPr lang="en-US" b="1" dirty="0" smtClean="0">
                <a:solidFill>
                  <a:srgbClr val="0070C0"/>
                </a:solidFill>
              </a:rPr>
              <a:t>     </a:t>
            </a:r>
            <a:r>
              <a:rPr lang="en-US" sz="1400" b="1" dirty="0" smtClean="0">
                <a:solidFill>
                  <a:srgbClr val="0070C0"/>
                </a:solidFill>
              </a:rPr>
              <a:t>This </a:t>
            </a:r>
            <a:r>
              <a:rPr lang="en-US" sz="1400" b="1" dirty="0">
                <a:solidFill>
                  <a:srgbClr val="0070C0"/>
                </a:solidFill>
              </a:rPr>
              <a:t>method is only used for cursor and object references (&amp;), to ensure the validity of the result of the conversion</a:t>
            </a:r>
            <a:r>
              <a:rPr lang="en-US" sz="1400" b="1" dirty="0" smtClean="0">
                <a:solidFill>
                  <a:srgbClr val="0070C0"/>
                </a:solidFill>
              </a:rPr>
              <a:t>.</a:t>
            </a:r>
          </a:p>
          <a:p>
            <a:pPr marL="0" indent="0">
              <a:buNone/>
            </a:pPr>
            <a:r>
              <a:rPr lang="en-US" sz="1400" b="1" dirty="0">
                <a:solidFill>
                  <a:srgbClr val="0070C0"/>
                </a:solidFill>
              </a:rPr>
              <a:t>        </a:t>
            </a:r>
            <a:r>
              <a:rPr lang="en-US" sz="1400" b="1" dirty="0" smtClean="0">
                <a:solidFill>
                  <a:srgbClr val="0070C0"/>
                </a:solidFill>
              </a:rPr>
              <a:t>Dynamic </a:t>
            </a:r>
            <a:r>
              <a:rPr lang="en-US" sz="1400" b="1" dirty="0">
                <a:solidFill>
                  <a:srgbClr val="0070C0"/>
                </a:solidFill>
              </a:rPr>
              <a:t>cast is only used to convert from a derived class to a base class.</a:t>
            </a:r>
            <a:endParaRPr lang="en-US" sz="1400" b="1" dirty="0" smtClean="0">
              <a:solidFill>
                <a:srgbClr val="0070C0"/>
              </a:solidFill>
            </a:endParaRPr>
          </a:p>
          <a:p>
            <a:pPr>
              <a:buFont typeface="Wingdings" panose="05000000000000000000" pitchFamily="2" charset="2"/>
              <a:buChar char="q"/>
            </a:pPr>
            <a:r>
              <a:rPr lang="en-US" b="1" dirty="0">
                <a:solidFill>
                  <a:srgbClr val="00B050"/>
                </a:solidFill>
              </a:rPr>
              <a:t>Static </a:t>
            </a:r>
            <a:r>
              <a:rPr lang="en-US" b="1" dirty="0" smtClean="0">
                <a:solidFill>
                  <a:srgbClr val="00B050"/>
                </a:solidFill>
              </a:rPr>
              <a:t>cast</a:t>
            </a:r>
          </a:p>
          <a:p>
            <a:pPr marL="0" indent="0">
              <a:buNone/>
            </a:pPr>
            <a:r>
              <a:rPr lang="en-US" b="1" dirty="0">
                <a:solidFill>
                  <a:srgbClr val="0070C0"/>
                </a:solidFill>
              </a:rPr>
              <a:t>       </a:t>
            </a:r>
            <a:r>
              <a:rPr lang="en-US" sz="1400" b="1" dirty="0" smtClean="0">
                <a:solidFill>
                  <a:srgbClr val="0070C0"/>
                </a:solidFill>
              </a:rPr>
              <a:t>It </a:t>
            </a:r>
            <a:r>
              <a:rPr lang="en-US" sz="1400" b="1" dirty="0">
                <a:solidFill>
                  <a:srgbClr val="0070C0"/>
                </a:solidFill>
              </a:rPr>
              <a:t>allows us to convert data from </a:t>
            </a:r>
            <a:r>
              <a:rPr lang="en-US" sz="1400" b="1" dirty="0" smtClean="0">
                <a:solidFill>
                  <a:srgbClr val="0070C0"/>
                </a:solidFill>
              </a:rPr>
              <a:t>a </a:t>
            </a:r>
            <a:r>
              <a:rPr lang="en-US" sz="1400" b="1" dirty="0">
                <a:solidFill>
                  <a:srgbClr val="0070C0"/>
                </a:solidFill>
              </a:rPr>
              <a:t>base </a:t>
            </a:r>
            <a:r>
              <a:rPr lang="en-US" sz="1400" b="1" dirty="0" smtClean="0">
                <a:solidFill>
                  <a:srgbClr val="0070C0"/>
                </a:solidFill>
              </a:rPr>
              <a:t>class to a derived class.</a:t>
            </a:r>
          </a:p>
          <a:p>
            <a:pPr marL="0" indent="0">
              <a:buNone/>
            </a:pPr>
            <a:r>
              <a:rPr lang="en-US" sz="1400" b="1" dirty="0">
                <a:solidFill>
                  <a:srgbClr val="0070C0"/>
                </a:solidFill>
              </a:rPr>
              <a:t> </a:t>
            </a:r>
            <a:r>
              <a:rPr lang="en-US" sz="1400" b="1" dirty="0" smtClean="0">
                <a:solidFill>
                  <a:srgbClr val="0070C0"/>
                </a:solidFill>
              </a:rPr>
              <a:t>        Static </a:t>
            </a:r>
            <a:r>
              <a:rPr lang="en-US" sz="1400" b="1" dirty="0">
                <a:solidFill>
                  <a:srgbClr val="0070C0"/>
                </a:solidFill>
              </a:rPr>
              <a:t>cast is also used to switch between common data </a:t>
            </a:r>
            <a:r>
              <a:rPr lang="en-US" sz="1400" b="1" dirty="0" smtClean="0">
                <a:solidFill>
                  <a:srgbClr val="0070C0"/>
                </a:solidFill>
              </a:rPr>
              <a:t>types.</a:t>
            </a:r>
          </a:p>
          <a:p>
            <a:pPr>
              <a:buFont typeface="Wingdings" panose="05000000000000000000" pitchFamily="2" charset="2"/>
              <a:buChar char="q"/>
            </a:pPr>
            <a:r>
              <a:rPr lang="en-US" b="1" dirty="0" smtClean="0">
                <a:solidFill>
                  <a:srgbClr val="00B050"/>
                </a:solidFill>
              </a:rPr>
              <a:t>Reinterpret cast</a:t>
            </a:r>
            <a:endParaRPr lang="en-US" b="1" dirty="0">
              <a:solidFill>
                <a:srgbClr val="00B050"/>
              </a:solidFill>
            </a:endParaRPr>
          </a:p>
          <a:p>
            <a:pPr marL="0" indent="0">
              <a:buNone/>
            </a:pPr>
            <a:r>
              <a:rPr lang="en-US" sz="1400" b="1" dirty="0" smtClean="0">
                <a:solidFill>
                  <a:srgbClr val="0070C0"/>
                </a:solidFill>
              </a:rPr>
              <a:t>         Is </a:t>
            </a:r>
            <a:r>
              <a:rPr lang="en-US" sz="1400" b="1" dirty="0">
                <a:solidFill>
                  <a:srgbClr val="0070C0"/>
                </a:solidFill>
              </a:rPr>
              <a:t>a technique that converts the pointer of any class to any other class.</a:t>
            </a:r>
            <a:endParaRPr lang="en-US" sz="1400" b="1" dirty="0" smtClean="0">
              <a:solidFill>
                <a:srgbClr val="0070C0"/>
              </a:solidFill>
            </a:endParaRPr>
          </a:p>
          <a:p>
            <a:pPr>
              <a:buFont typeface="Wingdings" panose="05000000000000000000" pitchFamily="2" charset="2"/>
              <a:buChar char="q"/>
            </a:pPr>
            <a:r>
              <a:rPr lang="en-US" b="1" dirty="0" err="1" smtClean="0">
                <a:solidFill>
                  <a:srgbClr val="00B050"/>
                </a:solidFill>
              </a:rPr>
              <a:t>Const</a:t>
            </a:r>
            <a:r>
              <a:rPr lang="en-US" b="1" dirty="0" smtClean="0">
                <a:solidFill>
                  <a:srgbClr val="00B050"/>
                </a:solidFill>
              </a:rPr>
              <a:t> cast</a:t>
            </a:r>
          </a:p>
          <a:p>
            <a:pPr marL="0" indent="0">
              <a:buNone/>
            </a:pPr>
            <a:r>
              <a:rPr lang="en-US" b="1" dirty="0">
                <a:solidFill>
                  <a:srgbClr val="0070C0"/>
                </a:solidFill>
              </a:rPr>
              <a:t> </a:t>
            </a:r>
            <a:r>
              <a:rPr lang="en-US" b="1" dirty="0" smtClean="0">
                <a:solidFill>
                  <a:srgbClr val="0070C0"/>
                </a:solidFill>
              </a:rPr>
              <a:t>      </a:t>
            </a:r>
            <a:r>
              <a:rPr lang="en-US" sz="1400" b="1" dirty="0" smtClean="0">
                <a:solidFill>
                  <a:srgbClr val="0070C0"/>
                </a:solidFill>
              </a:rPr>
              <a:t>Allows </a:t>
            </a:r>
            <a:r>
              <a:rPr lang="en-US" sz="1400" b="1" dirty="0">
                <a:solidFill>
                  <a:srgbClr val="0070C0"/>
                </a:solidFill>
              </a:rPr>
              <a:t>conversion of data from constants to normal data types.</a:t>
            </a:r>
            <a:endParaRPr lang="en-US" sz="1400" b="1" dirty="0" smtClean="0">
              <a:solidFill>
                <a:srgbClr val="0070C0"/>
              </a:solidFill>
            </a:endParaRPr>
          </a:p>
          <a:p>
            <a:pPr>
              <a:buFont typeface="Wingdings" panose="05000000000000000000" pitchFamily="2" charset="2"/>
              <a:buChar char="q"/>
            </a:pPr>
            <a:r>
              <a:rPr lang="en-US" b="1" dirty="0" err="1" smtClean="0">
                <a:solidFill>
                  <a:srgbClr val="00B050"/>
                </a:solidFill>
              </a:rPr>
              <a:t>Typeid</a:t>
            </a:r>
            <a:endParaRPr lang="en-US" b="1" dirty="0">
              <a:solidFill>
                <a:srgbClr val="00B050"/>
              </a:solidFill>
            </a:endParaRPr>
          </a:p>
          <a:p>
            <a:pPr marL="0" indent="0">
              <a:buNone/>
            </a:pPr>
            <a:r>
              <a:rPr lang="en-US" dirty="0" smtClean="0">
                <a:solidFill>
                  <a:srgbClr val="0070C0"/>
                </a:solidFill>
              </a:rPr>
              <a:t>       </a:t>
            </a:r>
            <a:r>
              <a:rPr lang="en-US" sz="1400" b="1" dirty="0" smtClean="0">
                <a:solidFill>
                  <a:srgbClr val="0070C0"/>
                </a:solidFill>
              </a:rPr>
              <a:t>Is </a:t>
            </a:r>
            <a:r>
              <a:rPr lang="en-US" sz="1400" b="1" dirty="0">
                <a:solidFill>
                  <a:srgbClr val="0070C0"/>
                </a:solidFill>
              </a:rPr>
              <a:t>a method to test a runtime object to see what type of data it has</a:t>
            </a:r>
          </a:p>
        </p:txBody>
      </p:sp>
      <p:sp>
        <p:nvSpPr>
          <p:cNvPr id="3" name="Title 2"/>
          <p:cNvSpPr>
            <a:spLocks noGrp="1"/>
          </p:cNvSpPr>
          <p:nvPr>
            <p:ph type="title"/>
          </p:nvPr>
        </p:nvSpPr>
        <p:spPr/>
        <p:txBody>
          <a:bodyPr/>
          <a:lstStyle/>
          <a:p>
            <a:r>
              <a:rPr lang="en-US" sz="1500" dirty="0">
                <a:solidFill>
                  <a:srgbClr val="00B050"/>
                </a:solidFill>
              </a:rPr>
              <a:t>III. Type Casting</a:t>
            </a:r>
          </a:p>
        </p:txBody>
      </p:sp>
    </p:spTree>
    <p:extLst>
      <p:ext uri="{BB962C8B-B14F-4D97-AF65-F5344CB8AC3E}">
        <p14:creationId xmlns:p14="http://schemas.microsoft.com/office/powerpoint/2010/main" val="313886457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Type Casting</a:t>
            </a:r>
            <a:endParaRPr lang="en-US" dirty="0"/>
          </a:p>
        </p:txBody>
      </p:sp>
      <p:sp>
        <p:nvSpPr>
          <p:cNvPr id="4" name="TextBox 3"/>
          <p:cNvSpPr txBox="1"/>
          <p:nvPr/>
        </p:nvSpPr>
        <p:spPr>
          <a:xfrm>
            <a:off x="3553075" y="945662"/>
            <a:ext cx="1700530" cy="461665"/>
          </a:xfrm>
          <a:prstGeom prst="rect">
            <a:avLst/>
          </a:prstGeom>
          <a:noFill/>
        </p:spPr>
        <p:txBody>
          <a:bodyPr wrap="none" rtlCol="0">
            <a:spAutoFit/>
          </a:bodyPr>
          <a:lstStyle/>
          <a:p>
            <a:r>
              <a:rPr lang="en-US" sz="2400" b="1" dirty="0" err="1" smtClean="0">
                <a:solidFill>
                  <a:srgbClr val="00B050"/>
                </a:solidFill>
              </a:rPr>
              <a:t>Static_cast</a:t>
            </a:r>
            <a:endParaRPr lang="en-US" sz="2400" b="1"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663" y="1601646"/>
            <a:ext cx="5496692" cy="2029108"/>
          </a:xfrm>
          <a:prstGeom prst="rect">
            <a:avLst/>
          </a:prstGeom>
        </p:spPr>
      </p:pic>
      <p:sp>
        <p:nvSpPr>
          <p:cNvPr id="6" name="TextBox 5"/>
          <p:cNvSpPr txBox="1"/>
          <p:nvPr/>
        </p:nvSpPr>
        <p:spPr>
          <a:xfrm>
            <a:off x="833498" y="3917406"/>
            <a:ext cx="7803803" cy="954107"/>
          </a:xfrm>
          <a:prstGeom prst="rect">
            <a:avLst/>
          </a:prstGeom>
          <a:noFill/>
        </p:spPr>
        <p:txBody>
          <a:bodyPr wrap="none" rtlCol="0">
            <a:spAutoFit/>
          </a:bodyPr>
          <a:lstStyle/>
          <a:p>
            <a:r>
              <a:rPr lang="en-US" sz="1400" b="1" dirty="0">
                <a:solidFill>
                  <a:srgbClr val="0070C0"/>
                </a:solidFill>
              </a:rPr>
              <a:t>Line </a:t>
            </a:r>
            <a:r>
              <a:rPr lang="en-US" sz="1400" b="1" dirty="0" smtClean="0">
                <a:solidFill>
                  <a:srgbClr val="0070C0"/>
                </a:solidFill>
              </a:rPr>
              <a:t>B* </a:t>
            </a:r>
            <a:r>
              <a:rPr lang="en-US" sz="1400" b="1" dirty="0">
                <a:solidFill>
                  <a:srgbClr val="0070C0"/>
                </a:solidFill>
              </a:rPr>
              <a:t>pb2 = </a:t>
            </a:r>
            <a:r>
              <a:rPr lang="en-US" sz="1400" b="1" dirty="0" err="1" smtClean="0">
                <a:solidFill>
                  <a:srgbClr val="0070C0"/>
                </a:solidFill>
              </a:rPr>
              <a:t>static_cast</a:t>
            </a:r>
            <a:r>
              <a:rPr lang="en-US" sz="1400" b="1" dirty="0" smtClean="0">
                <a:solidFill>
                  <a:srgbClr val="0070C0"/>
                </a:solidFill>
              </a:rPr>
              <a:t>&lt;B*&gt;(</a:t>
            </a:r>
            <a:r>
              <a:rPr lang="en-US" sz="1400" b="1" dirty="0" err="1">
                <a:solidFill>
                  <a:srgbClr val="0070C0"/>
                </a:solidFill>
              </a:rPr>
              <a:t>pd</a:t>
            </a:r>
            <a:r>
              <a:rPr lang="en-US" sz="1400" b="1" dirty="0">
                <a:solidFill>
                  <a:srgbClr val="0070C0"/>
                </a:solidFill>
              </a:rPr>
              <a:t>); </a:t>
            </a:r>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This </a:t>
            </a:r>
            <a:r>
              <a:rPr lang="en-US" sz="1400" b="1" dirty="0">
                <a:solidFill>
                  <a:srgbClr val="0070C0"/>
                </a:solidFill>
              </a:rPr>
              <a:t>is safe because the properties and methods of class B are class D</a:t>
            </a:r>
          </a:p>
          <a:p>
            <a:r>
              <a:rPr lang="en-US" sz="1400" b="1" dirty="0">
                <a:solidFill>
                  <a:srgbClr val="0070C0"/>
                </a:solidFill>
              </a:rPr>
              <a:t>Line </a:t>
            </a:r>
            <a:r>
              <a:rPr lang="en-US" sz="1400" b="1" dirty="0" smtClean="0">
                <a:solidFill>
                  <a:srgbClr val="0070C0"/>
                </a:solidFill>
              </a:rPr>
              <a:t>D* pd2 </a:t>
            </a:r>
            <a:r>
              <a:rPr lang="en-US" sz="1400" b="1" dirty="0">
                <a:solidFill>
                  <a:srgbClr val="0070C0"/>
                </a:solidFill>
              </a:rPr>
              <a:t>= </a:t>
            </a:r>
            <a:r>
              <a:rPr lang="en-US" sz="1400" b="1" dirty="0" err="1" smtClean="0">
                <a:solidFill>
                  <a:srgbClr val="0070C0"/>
                </a:solidFill>
              </a:rPr>
              <a:t>static_cast</a:t>
            </a:r>
            <a:r>
              <a:rPr lang="en-US" sz="1400" b="1" dirty="0" smtClean="0">
                <a:solidFill>
                  <a:srgbClr val="0070C0"/>
                </a:solidFill>
              </a:rPr>
              <a:t>&lt;D*&gt;(</a:t>
            </a:r>
            <a:r>
              <a:rPr lang="en-US" sz="1400" b="1" dirty="0" err="1">
                <a:solidFill>
                  <a:srgbClr val="0070C0"/>
                </a:solidFill>
              </a:rPr>
              <a:t>pb</a:t>
            </a:r>
            <a:r>
              <a:rPr lang="en-US" sz="1400" b="1" dirty="0">
                <a:solidFill>
                  <a:srgbClr val="0070C0"/>
                </a:solidFill>
              </a:rPr>
              <a:t>); </a:t>
            </a:r>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It's </a:t>
            </a:r>
            <a:r>
              <a:rPr lang="en-US" sz="1400" b="1" dirty="0">
                <a:solidFill>
                  <a:srgbClr val="0070C0"/>
                </a:solidFill>
              </a:rPr>
              <a:t>not safe because class D has properties and methods that class B does</a:t>
            </a:r>
          </a:p>
        </p:txBody>
      </p:sp>
      <p:sp>
        <p:nvSpPr>
          <p:cNvPr id="7" name="TextBox 6"/>
          <p:cNvSpPr txBox="1"/>
          <p:nvPr/>
        </p:nvSpPr>
        <p:spPr>
          <a:xfrm>
            <a:off x="0" y="5080022"/>
            <a:ext cx="9310241" cy="738664"/>
          </a:xfrm>
          <a:prstGeom prst="rect">
            <a:avLst/>
          </a:prstGeom>
          <a:noFill/>
        </p:spPr>
        <p:txBody>
          <a:bodyPr wrap="none" rtlCol="0">
            <a:spAutoFit/>
          </a:bodyPr>
          <a:lstStyle/>
          <a:p>
            <a:pPr algn="ctr"/>
            <a:endParaRPr lang="en-US" sz="1400" b="1" dirty="0">
              <a:solidFill>
                <a:srgbClr val="FF0000"/>
              </a:solidFill>
            </a:endParaRPr>
          </a:p>
          <a:p>
            <a:pPr algn="ctr"/>
            <a:r>
              <a:rPr lang="en-US" sz="1400" b="1" dirty="0">
                <a:solidFill>
                  <a:srgbClr val="FF0000"/>
                </a:solidFill>
              </a:rPr>
              <a:t>It is really dangerous </a:t>
            </a:r>
            <a:r>
              <a:rPr lang="en-US" sz="1400" b="1" dirty="0" smtClean="0">
                <a:solidFill>
                  <a:srgbClr val="FF0000"/>
                </a:solidFill>
              </a:rPr>
              <a:t>when </a:t>
            </a:r>
            <a:r>
              <a:rPr lang="en-US" sz="1400" b="1" dirty="0">
                <a:solidFill>
                  <a:srgbClr val="FF0000"/>
                </a:solidFill>
              </a:rPr>
              <a:t>use * pd2 access to insecurity and the method is only class D and not class B </a:t>
            </a:r>
            <a:endParaRPr lang="en-US" sz="1400" b="1" dirty="0" smtClean="0">
              <a:solidFill>
                <a:srgbClr val="FF0000"/>
              </a:solidFill>
            </a:endParaRPr>
          </a:p>
          <a:p>
            <a:pPr algn="ctr"/>
            <a:r>
              <a:rPr lang="en-US" sz="1400" b="1" dirty="0" smtClean="0">
                <a:solidFill>
                  <a:srgbClr val="FF0000"/>
                </a:solidFill>
              </a:rPr>
              <a:t>-&gt; Crash </a:t>
            </a:r>
            <a:r>
              <a:rPr lang="en-US" sz="1400" b="1" dirty="0">
                <a:solidFill>
                  <a:srgbClr val="FF0000"/>
                </a:solidFill>
              </a:rPr>
              <a:t>program </a:t>
            </a:r>
            <a:r>
              <a:rPr lang="en-US" sz="1400" b="1" dirty="0" smtClean="0">
                <a:solidFill>
                  <a:srgbClr val="FF0000"/>
                </a:solidFill>
              </a:rPr>
              <a:t>by </a:t>
            </a:r>
            <a:r>
              <a:rPr lang="en-US" sz="1400" b="1" dirty="0">
                <a:solidFill>
                  <a:srgbClr val="FF0000"/>
                </a:solidFill>
              </a:rPr>
              <a:t>ACCESS VIOLATION.</a:t>
            </a:r>
          </a:p>
        </p:txBody>
      </p:sp>
    </p:spTree>
    <p:extLst>
      <p:ext uri="{BB962C8B-B14F-4D97-AF65-F5344CB8AC3E}">
        <p14:creationId xmlns:p14="http://schemas.microsoft.com/office/powerpoint/2010/main" val="113067894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Type Casting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850" y="1744957"/>
            <a:ext cx="3135524" cy="2106835"/>
          </a:xfrm>
          <a:prstGeom prst="rect">
            <a:avLst/>
          </a:prstGeom>
        </p:spPr>
      </p:pic>
      <p:sp>
        <p:nvSpPr>
          <p:cNvPr id="5" name="TextBox 4"/>
          <p:cNvSpPr txBox="1"/>
          <p:nvPr/>
        </p:nvSpPr>
        <p:spPr>
          <a:xfrm>
            <a:off x="291941" y="1744957"/>
            <a:ext cx="4897474" cy="1815882"/>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If </a:t>
            </a:r>
            <a:r>
              <a:rPr lang="en-US" sz="1400" dirty="0" err="1"/>
              <a:t>pb</a:t>
            </a:r>
            <a:r>
              <a:rPr lang="en-US" sz="1400" dirty="0"/>
              <a:t> actually points to class D, </a:t>
            </a:r>
            <a:r>
              <a:rPr lang="en-US" sz="1400" dirty="0" smtClean="0"/>
              <a:t>then </a:t>
            </a:r>
            <a:r>
              <a:rPr lang="en-US" sz="1400" dirty="0"/>
              <a:t>pd1 and pd2 will have the same value, </a:t>
            </a:r>
            <a:r>
              <a:rPr lang="en-US" sz="1400" dirty="0" smtClean="0"/>
              <a:t>pd1 </a:t>
            </a:r>
            <a:r>
              <a:rPr lang="en-US" sz="1400" dirty="0"/>
              <a:t>and pd2 will have the same value if </a:t>
            </a:r>
            <a:r>
              <a:rPr lang="en-US" sz="1400" dirty="0" err="1"/>
              <a:t>pd</a:t>
            </a:r>
            <a:r>
              <a:rPr lang="en-US" sz="1400" dirty="0"/>
              <a:t> == 0 (NULL).</a:t>
            </a:r>
          </a:p>
          <a:p>
            <a:pPr marL="285750" indent="-285750">
              <a:buFont typeface="Wingdings" panose="05000000000000000000" pitchFamily="2" charset="2"/>
              <a:buChar char="q"/>
            </a:pPr>
            <a:r>
              <a:rPr lang="en-US" sz="1400" dirty="0" smtClean="0"/>
              <a:t>If </a:t>
            </a:r>
            <a:r>
              <a:rPr lang="en-US" sz="1400" dirty="0" err="1"/>
              <a:t>pb</a:t>
            </a:r>
            <a:r>
              <a:rPr lang="en-US" sz="1400" dirty="0"/>
              <a:t> points to a class B object, </a:t>
            </a:r>
            <a:r>
              <a:rPr lang="en-US" sz="1400" dirty="0" err="1"/>
              <a:t>dynamic_static</a:t>
            </a:r>
            <a:r>
              <a:rPr lang="en-US" sz="1400" dirty="0"/>
              <a:t> returns </a:t>
            </a:r>
            <a:r>
              <a:rPr lang="en-US" sz="1400" dirty="0" smtClean="0"/>
              <a:t>0,but </a:t>
            </a:r>
            <a:r>
              <a:rPr lang="en-US" sz="1400" dirty="0" err="1"/>
              <a:t>static_cast</a:t>
            </a:r>
            <a:r>
              <a:rPr lang="en-US" sz="1400" dirty="0"/>
              <a:t> can not detect this problem. </a:t>
            </a:r>
            <a:r>
              <a:rPr lang="en-US" sz="1400" dirty="0" smtClean="0"/>
              <a:t>In </a:t>
            </a:r>
            <a:r>
              <a:rPr lang="en-US" sz="1400" dirty="0"/>
              <a:t>the case of using </a:t>
            </a:r>
            <a:r>
              <a:rPr lang="en-US" sz="1400" dirty="0" err="1"/>
              <a:t>static_cast</a:t>
            </a:r>
            <a:r>
              <a:rPr lang="en-US" sz="1400" dirty="0"/>
              <a:t>, the programmer must check if </a:t>
            </a:r>
            <a:r>
              <a:rPr lang="en-US" sz="1400" dirty="0" err="1"/>
              <a:t>pb</a:t>
            </a:r>
            <a:r>
              <a:rPr lang="en-US" sz="1400" dirty="0"/>
              <a:t> points to the class </a:t>
            </a:r>
            <a:r>
              <a:rPr lang="en-US" sz="1400" dirty="0" smtClean="0"/>
              <a:t>D </a:t>
            </a:r>
            <a:r>
              <a:rPr lang="en-US" sz="1400" dirty="0"/>
              <a:t>object and return the pointer to class D.</a:t>
            </a:r>
          </a:p>
        </p:txBody>
      </p:sp>
      <p:sp>
        <p:nvSpPr>
          <p:cNvPr id="6" name="TextBox 5"/>
          <p:cNvSpPr txBox="1"/>
          <p:nvPr/>
        </p:nvSpPr>
        <p:spPr>
          <a:xfrm>
            <a:off x="3329745" y="727612"/>
            <a:ext cx="1700530" cy="461665"/>
          </a:xfrm>
          <a:prstGeom prst="rect">
            <a:avLst/>
          </a:prstGeom>
          <a:noFill/>
        </p:spPr>
        <p:txBody>
          <a:bodyPr wrap="none" rtlCol="0">
            <a:spAutoFit/>
          </a:bodyPr>
          <a:lstStyle/>
          <a:p>
            <a:r>
              <a:rPr lang="en-US" sz="2400" b="1" dirty="0" err="1" smtClean="0">
                <a:solidFill>
                  <a:srgbClr val="00B050"/>
                </a:solidFill>
              </a:rPr>
              <a:t>Static_cast</a:t>
            </a:r>
            <a:endParaRPr lang="en-US" sz="2400" b="1" dirty="0">
              <a:solidFill>
                <a:srgbClr val="00B050"/>
              </a:solidFill>
            </a:endParaRPr>
          </a:p>
        </p:txBody>
      </p:sp>
    </p:spTree>
    <p:extLst>
      <p:ext uri="{BB962C8B-B14F-4D97-AF65-F5344CB8AC3E}">
        <p14:creationId xmlns:p14="http://schemas.microsoft.com/office/powerpoint/2010/main" val="30627407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Type Casting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476" y="1523725"/>
            <a:ext cx="4410691" cy="2200582"/>
          </a:xfrm>
          <a:prstGeom prst="rect">
            <a:avLst/>
          </a:prstGeom>
        </p:spPr>
      </p:pic>
      <p:sp>
        <p:nvSpPr>
          <p:cNvPr id="5" name="TextBox 4"/>
          <p:cNvSpPr txBox="1"/>
          <p:nvPr/>
        </p:nvSpPr>
        <p:spPr>
          <a:xfrm>
            <a:off x="74657" y="4832787"/>
            <a:ext cx="10115846" cy="738664"/>
          </a:xfrm>
          <a:prstGeom prst="rect">
            <a:avLst/>
          </a:prstGeom>
          <a:noFill/>
        </p:spPr>
        <p:txBody>
          <a:bodyPr wrap="none" rtlCol="0">
            <a:spAutoFit/>
          </a:bodyPr>
          <a:lstStyle/>
          <a:p>
            <a:r>
              <a:rPr lang="en-US" sz="1400" dirty="0" smtClean="0"/>
              <a:t>The </a:t>
            </a:r>
            <a:r>
              <a:rPr lang="en-US" sz="1400" dirty="0" err="1"/>
              <a:t>static_cast</a:t>
            </a:r>
            <a:r>
              <a:rPr lang="en-US" sz="1400" dirty="0"/>
              <a:t> operator is used to cast a style for basic data types. From </a:t>
            </a:r>
            <a:r>
              <a:rPr lang="en-US" sz="1400" dirty="0" err="1"/>
              <a:t>int</a:t>
            </a:r>
            <a:r>
              <a:rPr lang="en-US" sz="1400" dirty="0"/>
              <a:t> -&gt; char, float -&gt; double, char -&gt; </a:t>
            </a:r>
            <a:r>
              <a:rPr lang="en-US" sz="1400" dirty="0" smtClean="0"/>
              <a:t>int.</a:t>
            </a:r>
          </a:p>
          <a:p>
            <a:r>
              <a:rPr lang="en-US" sz="1400" dirty="0" smtClean="0"/>
              <a:t>Statement </a:t>
            </a:r>
            <a:r>
              <a:rPr lang="en-US" sz="1400" dirty="0"/>
              <a:t>"</a:t>
            </a:r>
            <a:r>
              <a:rPr lang="en-US" sz="1400" dirty="0" err="1"/>
              <a:t>ch</a:t>
            </a:r>
            <a:r>
              <a:rPr lang="en-US" sz="1400" dirty="0"/>
              <a:t> = </a:t>
            </a:r>
            <a:r>
              <a:rPr lang="en-US" sz="1400" dirty="0" err="1"/>
              <a:t>static_cast</a:t>
            </a:r>
            <a:r>
              <a:rPr lang="en-US" sz="1400" dirty="0"/>
              <a:t> (</a:t>
            </a:r>
            <a:r>
              <a:rPr lang="en-US" sz="1400" dirty="0" err="1"/>
              <a:t>i</a:t>
            </a:r>
            <a:r>
              <a:rPr lang="en-US" sz="1400" dirty="0"/>
              <a:t>); // </a:t>
            </a:r>
            <a:r>
              <a:rPr lang="en-US" sz="1400" dirty="0" err="1"/>
              <a:t>int</a:t>
            </a:r>
            <a:r>
              <a:rPr lang="en-US" sz="1400" dirty="0"/>
              <a:t> to char "causes data loss because char (1 byte) does not have enough </a:t>
            </a:r>
            <a:r>
              <a:rPr lang="en-US" sz="1400" dirty="0" err="1"/>
              <a:t>int</a:t>
            </a:r>
            <a:r>
              <a:rPr lang="en-US" sz="1400" dirty="0"/>
              <a:t> (4 bytes). </a:t>
            </a:r>
            <a:endParaRPr lang="en-US" sz="1400" dirty="0" smtClean="0"/>
          </a:p>
          <a:p>
            <a:r>
              <a:rPr lang="en-US" sz="1400" dirty="0" smtClean="0"/>
              <a:t>Therefore</a:t>
            </a:r>
            <a:r>
              <a:rPr lang="en-US" sz="1400" dirty="0"/>
              <a:t>, just cast the type from data type </a:t>
            </a:r>
            <a:r>
              <a:rPr lang="en-US" sz="1400" dirty="0" smtClean="0"/>
              <a:t>NHO-&gt; </a:t>
            </a:r>
            <a:r>
              <a:rPr lang="en-US" sz="1400" dirty="0"/>
              <a:t>TO data type to avoid the wrong conversion.</a:t>
            </a:r>
          </a:p>
        </p:txBody>
      </p:sp>
      <p:sp>
        <p:nvSpPr>
          <p:cNvPr id="6" name="TextBox 5"/>
          <p:cNvSpPr txBox="1"/>
          <p:nvPr/>
        </p:nvSpPr>
        <p:spPr>
          <a:xfrm>
            <a:off x="3329745" y="727612"/>
            <a:ext cx="1700530" cy="461665"/>
          </a:xfrm>
          <a:prstGeom prst="rect">
            <a:avLst/>
          </a:prstGeom>
          <a:noFill/>
        </p:spPr>
        <p:txBody>
          <a:bodyPr wrap="none" rtlCol="0">
            <a:spAutoFit/>
          </a:bodyPr>
          <a:lstStyle/>
          <a:p>
            <a:r>
              <a:rPr lang="en-US" sz="2400" b="1" dirty="0" err="1" smtClean="0">
                <a:solidFill>
                  <a:srgbClr val="00B050"/>
                </a:solidFill>
              </a:rPr>
              <a:t>Static_cast</a:t>
            </a:r>
            <a:endParaRPr lang="en-US" sz="2400" b="1" dirty="0">
              <a:solidFill>
                <a:srgbClr val="00B050"/>
              </a:solidFill>
            </a:endParaRPr>
          </a:p>
        </p:txBody>
      </p:sp>
    </p:spTree>
    <p:extLst>
      <p:ext uri="{BB962C8B-B14F-4D97-AF65-F5344CB8AC3E}">
        <p14:creationId xmlns:p14="http://schemas.microsoft.com/office/powerpoint/2010/main" val="11896127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solidFill>
                  <a:srgbClr val="00B050"/>
                </a:solidFill>
              </a:rPr>
              <a:t>IV. Accessing </a:t>
            </a:r>
            <a:r>
              <a:rPr lang="en-US" sz="2000" dirty="0">
                <a:solidFill>
                  <a:srgbClr val="00B050"/>
                </a:solidFill>
              </a:rPr>
              <a:t>array out of bounds in C/C</a:t>
            </a:r>
            <a:r>
              <a:rPr lang="en-US" sz="2000" dirty="0" smtClean="0">
                <a:solidFill>
                  <a:srgbClr val="00B050"/>
                </a:solidFill>
              </a:rPr>
              <a:t>++</a:t>
            </a:r>
            <a:endParaRPr lang="en-US" sz="2000" dirty="0">
              <a:solidFill>
                <a:srgbClr val="00B050"/>
              </a:solidFill>
            </a:endParaRPr>
          </a:p>
        </p:txBody>
      </p:sp>
      <p:sp>
        <p:nvSpPr>
          <p:cNvPr id="4" name="TextBox 3"/>
          <p:cNvSpPr txBox="1"/>
          <p:nvPr/>
        </p:nvSpPr>
        <p:spPr>
          <a:xfrm>
            <a:off x="195384" y="750278"/>
            <a:ext cx="8636001" cy="646331"/>
          </a:xfrm>
          <a:prstGeom prst="rect">
            <a:avLst/>
          </a:prstGeom>
          <a:noFill/>
        </p:spPr>
        <p:txBody>
          <a:bodyPr wrap="square" rtlCol="0">
            <a:spAutoFit/>
          </a:bodyPr>
          <a:lstStyle/>
          <a:p>
            <a:r>
              <a:rPr lang="en-US" b="1" dirty="0" smtClean="0"/>
              <a:t>Example 1: Access </a:t>
            </a:r>
            <a:r>
              <a:rPr lang="en-US" b="1" dirty="0"/>
              <a:t>non allocated location of memory: </a:t>
            </a:r>
            <a:r>
              <a:rPr lang="en-US" dirty="0"/>
              <a:t>The program can access some piece of memory which is owned by it.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15" y="2118803"/>
            <a:ext cx="3590604" cy="2371775"/>
          </a:xfrm>
          <a:prstGeom prst="rect">
            <a:avLst/>
          </a:prstGeom>
        </p:spPr>
      </p:pic>
      <p:sp>
        <p:nvSpPr>
          <p:cNvPr id="6" name="TextBox 5"/>
          <p:cNvSpPr txBox="1"/>
          <p:nvPr/>
        </p:nvSpPr>
        <p:spPr>
          <a:xfrm>
            <a:off x="846034" y="5009662"/>
            <a:ext cx="7334700" cy="369332"/>
          </a:xfrm>
          <a:prstGeom prst="rect">
            <a:avLst/>
          </a:prstGeom>
          <a:noFill/>
        </p:spPr>
        <p:txBody>
          <a:bodyPr wrap="none" rtlCol="0">
            <a:spAutoFit/>
          </a:bodyPr>
          <a:lstStyle/>
          <a:p>
            <a:r>
              <a:rPr lang="en-US" dirty="0" err="1" smtClean="0">
                <a:solidFill>
                  <a:srgbClr val="0070C0"/>
                </a:solidFill>
              </a:rPr>
              <a:t>arr</a:t>
            </a:r>
            <a:r>
              <a:rPr lang="en-US" dirty="0" smtClean="0">
                <a:solidFill>
                  <a:srgbClr val="0070C0"/>
                </a:solidFill>
              </a:rPr>
              <a:t>[10</a:t>
            </a:r>
            <a:r>
              <a:rPr lang="en-US" dirty="0">
                <a:solidFill>
                  <a:srgbClr val="0070C0"/>
                </a:solidFill>
              </a:rPr>
              <a:t>] is accessing a memory location containing a garbage value.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688" y="2914779"/>
            <a:ext cx="1829055" cy="600159"/>
          </a:xfrm>
          <a:prstGeom prst="rect">
            <a:avLst/>
          </a:prstGeom>
        </p:spPr>
      </p:pic>
    </p:spTree>
    <p:extLst>
      <p:ext uri="{BB962C8B-B14F-4D97-AF65-F5344CB8AC3E}">
        <p14:creationId xmlns:p14="http://schemas.microsoft.com/office/powerpoint/2010/main" val="200764279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Accessing array out of bounds in C/C++</a:t>
            </a:r>
            <a:endParaRPr lang="en-US" dirty="0"/>
          </a:p>
        </p:txBody>
      </p:sp>
      <p:sp>
        <p:nvSpPr>
          <p:cNvPr id="4" name="TextBox 3"/>
          <p:cNvSpPr txBox="1"/>
          <p:nvPr/>
        </p:nvSpPr>
        <p:spPr>
          <a:xfrm>
            <a:off x="156309" y="719015"/>
            <a:ext cx="8870461" cy="923330"/>
          </a:xfrm>
          <a:prstGeom prst="rect">
            <a:avLst/>
          </a:prstGeom>
          <a:noFill/>
        </p:spPr>
        <p:txBody>
          <a:bodyPr wrap="square" rtlCol="0">
            <a:spAutoFit/>
          </a:bodyPr>
          <a:lstStyle/>
          <a:p>
            <a:r>
              <a:rPr lang="en-US" b="1" dirty="0" smtClean="0"/>
              <a:t>Example 2: Segmentation fault -</a:t>
            </a:r>
            <a:r>
              <a:rPr lang="en-US" dirty="0" smtClean="0"/>
              <a:t>The </a:t>
            </a:r>
            <a:r>
              <a:rPr lang="en-US" dirty="0"/>
              <a:t>program can access some piece of memory </a:t>
            </a:r>
            <a:r>
              <a:rPr lang="en-US" dirty="0" smtClean="0"/>
              <a:t>which </a:t>
            </a:r>
            <a:r>
              <a:rPr lang="en-US" dirty="0"/>
              <a:t>is not owned by it, which can cause crashing of program such as segmentation fault.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66" y="2265448"/>
            <a:ext cx="3705704" cy="267387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539" y="2272757"/>
            <a:ext cx="4115374" cy="2419688"/>
          </a:xfrm>
          <a:prstGeom prst="rect">
            <a:avLst/>
          </a:prstGeom>
        </p:spPr>
      </p:pic>
    </p:spTree>
    <p:extLst>
      <p:ext uri="{BB962C8B-B14F-4D97-AF65-F5344CB8AC3E}">
        <p14:creationId xmlns:p14="http://schemas.microsoft.com/office/powerpoint/2010/main" val="84194837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txBox="1">
            <a:spLocks noGrp="1"/>
          </p:cNvSpPr>
          <p:nvPr>
            <p:ph type="body" sz="quarter" idx="10"/>
          </p:nvPr>
        </p:nvSpPr>
        <p:spPr>
          <a:xfrm>
            <a:off x="129673" y="1707052"/>
            <a:ext cx="9014327" cy="1341906"/>
          </a:xfrm>
          <a:prstGeom prst="rect">
            <a:avLst/>
          </a:prstGeom>
          <a:noFill/>
        </p:spPr>
        <p:txBody>
          <a:bodyPr wrap="none" rtlCol="0">
            <a:spAutoFit/>
          </a:bodyPr>
          <a:lstStyle/>
          <a:p>
            <a:pPr fontAlgn="base"/>
            <a:r>
              <a:rPr lang="en-US" sz="1400" b="1" dirty="0"/>
              <a:t>Important Points:</a:t>
            </a:r>
            <a:endParaRPr lang="en-US" sz="1400" dirty="0"/>
          </a:p>
          <a:p>
            <a:pPr fontAlgn="base"/>
            <a:r>
              <a:rPr lang="en-US" sz="1400" dirty="0"/>
              <a:t>Stay inside the bounds of the array in C programming while using arrays to avoid any such errors.</a:t>
            </a:r>
          </a:p>
          <a:p>
            <a:pPr fontAlgn="base"/>
            <a:r>
              <a:rPr lang="en-US" sz="1400" dirty="0"/>
              <a:t>C++ however offers the </a:t>
            </a:r>
            <a:r>
              <a:rPr lang="en-US" sz="1400" dirty="0" err="1">
                <a:hlinkClick r:id="rId2"/>
              </a:rPr>
              <a:t>std</a:t>
            </a:r>
            <a:r>
              <a:rPr lang="en-US" sz="1400" dirty="0">
                <a:hlinkClick r:id="rId2"/>
              </a:rPr>
              <a:t>::vector</a:t>
            </a:r>
            <a:r>
              <a:rPr lang="en-US" sz="1400" dirty="0"/>
              <a:t> class template, which does not require to perform bounds checking. </a:t>
            </a:r>
            <a:endParaRPr lang="en-US" sz="1400" dirty="0" smtClean="0"/>
          </a:p>
          <a:p>
            <a:pPr fontAlgn="base"/>
            <a:r>
              <a:rPr lang="en-US" sz="1400" dirty="0" smtClean="0"/>
              <a:t>A </a:t>
            </a:r>
            <a:r>
              <a:rPr lang="en-US" sz="1400" dirty="0"/>
              <a:t>vector also has the </a:t>
            </a:r>
            <a:r>
              <a:rPr lang="en-US" sz="1400" dirty="0" err="1">
                <a:hlinkClick r:id="rId3"/>
              </a:rPr>
              <a:t>std</a:t>
            </a:r>
            <a:r>
              <a:rPr lang="en-US" sz="1400" dirty="0">
                <a:hlinkClick r:id="rId3"/>
              </a:rPr>
              <a:t>::at()</a:t>
            </a:r>
            <a:r>
              <a:rPr lang="en-US" sz="1400" dirty="0"/>
              <a:t> member function which can perform bounds-checking.</a:t>
            </a:r>
          </a:p>
          <a:p>
            <a:endParaRPr lang="en-US" sz="1400" dirty="0"/>
          </a:p>
        </p:txBody>
      </p:sp>
    </p:spTree>
    <p:extLst>
      <p:ext uri="{BB962C8B-B14F-4D97-AF65-F5344CB8AC3E}">
        <p14:creationId xmlns:p14="http://schemas.microsoft.com/office/powerpoint/2010/main" val="7011525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endParaRPr lang="en-US"/>
          </a:p>
        </p:txBody>
      </p:sp>
      <p:sp>
        <p:nvSpPr>
          <p:cNvPr id="3" name="Subtitle 2"/>
          <p:cNvSpPr>
            <a:spLocks noGrp="1"/>
          </p:cNvSpPr>
          <p:nvPr>
            <p:ph type="subTitle" sz="quarter"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39" y="0"/>
            <a:ext cx="7188199" cy="7088554"/>
          </a:xfrm>
          <a:prstGeom prst="rect">
            <a:avLst/>
          </a:prstGeom>
        </p:spPr>
      </p:pic>
    </p:spTree>
    <p:extLst>
      <p:ext uri="{BB962C8B-B14F-4D97-AF65-F5344CB8AC3E}">
        <p14:creationId xmlns:p14="http://schemas.microsoft.com/office/powerpoint/2010/main" val="3262401472"/>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8445254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200" dirty="0" smtClean="0">
                <a:solidFill>
                  <a:srgbClr val="00B050"/>
                </a:solidFill>
              </a:rPr>
              <a:t>I. Pointer</a:t>
            </a:r>
            <a:endParaRPr lang="en-US" sz="2200" dirty="0">
              <a:solidFill>
                <a:srgbClr val="00B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2" y="1962250"/>
            <a:ext cx="4760595" cy="34517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15" y="1962250"/>
            <a:ext cx="3867928" cy="3669006"/>
          </a:xfrm>
          <a:prstGeom prst="rect">
            <a:avLst/>
          </a:prstGeom>
        </p:spPr>
      </p:pic>
      <p:sp>
        <p:nvSpPr>
          <p:cNvPr id="7" name="TextBox 6"/>
          <p:cNvSpPr txBox="1"/>
          <p:nvPr/>
        </p:nvSpPr>
        <p:spPr>
          <a:xfrm>
            <a:off x="123000" y="692692"/>
            <a:ext cx="8906143" cy="707886"/>
          </a:xfrm>
          <a:prstGeom prst="rect">
            <a:avLst/>
          </a:prstGeom>
          <a:noFill/>
        </p:spPr>
        <p:txBody>
          <a:bodyPr wrap="square" rtlCol="0">
            <a:spAutoFit/>
          </a:bodyPr>
          <a:lstStyle/>
          <a:p>
            <a:r>
              <a:rPr lang="en-US" sz="2000" b="1" dirty="0" smtClean="0"/>
              <a:t>Example1: A </a:t>
            </a:r>
            <a:r>
              <a:rPr lang="en-US" sz="2000" b="1" dirty="0"/>
              <a:t>pointer point to a memory location outside </a:t>
            </a:r>
            <a:r>
              <a:rPr lang="en-US" sz="2000" b="1" dirty="0" smtClean="0"/>
              <a:t>of </a:t>
            </a:r>
            <a:r>
              <a:rPr lang="en-US" sz="2000" b="1" dirty="0"/>
              <a:t>the managed program</a:t>
            </a:r>
          </a:p>
        </p:txBody>
      </p:sp>
      <p:sp>
        <p:nvSpPr>
          <p:cNvPr id="8" name="TextBox 7"/>
          <p:cNvSpPr txBox="1"/>
          <p:nvPr/>
        </p:nvSpPr>
        <p:spPr>
          <a:xfrm>
            <a:off x="801319" y="5823596"/>
            <a:ext cx="7947368" cy="369332"/>
          </a:xfrm>
          <a:prstGeom prst="rect">
            <a:avLst/>
          </a:prstGeom>
          <a:noFill/>
        </p:spPr>
        <p:txBody>
          <a:bodyPr wrap="none" rtlCol="0">
            <a:spAutoFit/>
          </a:bodyPr>
          <a:lstStyle/>
          <a:p>
            <a:r>
              <a:rPr lang="en-US" b="1" dirty="0" smtClean="0">
                <a:solidFill>
                  <a:srgbClr val="0070C0"/>
                </a:solidFill>
              </a:rPr>
              <a:t>CA: The </a:t>
            </a:r>
            <a:r>
              <a:rPr lang="en-US" b="1" dirty="0">
                <a:solidFill>
                  <a:srgbClr val="0070C0"/>
                </a:solidFill>
              </a:rPr>
              <a:t>management pointer points to NULL </a:t>
            </a:r>
            <a:r>
              <a:rPr lang="en-US" b="1" dirty="0" smtClean="0">
                <a:solidFill>
                  <a:srgbClr val="0070C0"/>
                </a:solidFill>
              </a:rPr>
              <a:t>after </a:t>
            </a:r>
            <a:r>
              <a:rPr lang="en-US" b="1" dirty="0">
                <a:solidFill>
                  <a:srgbClr val="0070C0"/>
                </a:solidFill>
              </a:rPr>
              <a:t>releasing </a:t>
            </a:r>
            <a:r>
              <a:rPr lang="en-US" b="1" dirty="0" smtClean="0">
                <a:solidFill>
                  <a:srgbClr val="0070C0"/>
                </a:solidFill>
              </a:rPr>
              <a:t>memory!</a:t>
            </a:r>
            <a:endParaRPr lang="en-US" b="1" dirty="0">
              <a:solidFill>
                <a:srgbClr val="0070C0"/>
              </a:solidFill>
            </a:endParaRPr>
          </a:p>
        </p:txBody>
      </p:sp>
    </p:spTree>
    <p:extLst>
      <p:ext uri="{BB962C8B-B14F-4D97-AF65-F5344CB8AC3E}">
        <p14:creationId xmlns:p14="http://schemas.microsoft.com/office/powerpoint/2010/main" val="158775876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sz="2200" dirty="0" smtClean="0">
                <a:solidFill>
                  <a:srgbClr val="00B050"/>
                </a:solidFill>
              </a:rPr>
              <a:t>I. Pointer</a:t>
            </a: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8277" y="1761757"/>
            <a:ext cx="3462226" cy="37107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665" y="1788916"/>
            <a:ext cx="3839535" cy="3642075"/>
          </a:xfrm>
          <a:prstGeom prst="rect">
            <a:avLst/>
          </a:prstGeom>
        </p:spPr>
      </p:pic>
      <p:sp>
        <p:nvSpPr>
          <p:cNvPr id="8" name="Right Arrow 7"/>
          <p:cNvSpPr/>
          <p:nvPr/>
        </p:nvSpPr>
        <p:spPr>
          <a:xfrm>
            <a:off x="4456782" y="3430671"/>
            <a:ext cx="746912" cy="509258"/>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125" dirty="0">
              <a:solidFill>
                <a:schemeClr val="tx1"/>
              </a:solidFill>
            </a:endParaRPr>
          </a:p>
        </p:txBody>
      </p:sp>
      <p:sp>
        <p:nvSpPr>
          <p:cNvPr id="6" name="TextBox 5"/>
          <p:cNvSpPr txBox="1"/>
          <p:nvPr/>
        </p:nvSpPr>
        <p:spPr>
          <a:xfrm>
            <a:off x="271446" y="840535"/>
            <a:ext cx="7005640" cy="430887"/>
          </a:xfrm>
          <a:prstGeom prst="rect">
            <a:avLst/>
          </a:prstGeom>
          <a:noFill/>
        </p:spPr>
        <p:txBody>
          <a:bodyPr wrap="square" rtlCol="0">
            <a:spAutoFit/>
          </a:bodyPr>
          <a:lstStyle/>
          <a:p>
            <a:r>
              <a:rPr lang="en-US" sz="2200" b="1" dirty="0" smtClean="0"/>
              <a:t>Example2: Access </a:t>
            </a:r>
            <a:r>
              <a:rPr lang="en-US" sz="2200" b="1" dirty="0"/>
              <a:t>to the deleted </a:t>
            </a:r>
            <a:r>
              <a:rPr lang="en-US" sz="2200" b="1" dirty="0" smtClean="0"/>
              <a:t>pointer</a:t>
            </a:r>
            <a:endParaRPr lang="en-US" sz="2200" b="1" dirty="0"/>
          </a:p>
        </p:txBody>
      </p:sp>
      <p:sp>
        <p:nvSpPr>
          <p:cNvPr id="9" name="TextBox 8"/>
          <p:cNvSpPr txBox="1"/>
          <p:nvPr/>
        </p:nvSpPr>
        <p:spPr>
          <a:xfrm>
            <a:off x="2179929" y="5826160"/>
            <a:ext cx="5300618" cy="400110"/>
          </a:xfrm>
          <a:prstGeom prst="rect">
            <a:avLst/>
          </a:prstGeom>
          <a:noFill/>
        </p:spPr>
        <p:txBody>
          <a:bodyPr wrap="none" rtlCol="0">
            <a:spAutoFit/>
          </a:bodyPr>
          <a:lstStyle/>
          <a:p>
            <a:r>
              <a:rPr lang="en-US" sz="2000" b="1" dirty="0" smtClean="0">
                <a:solidFill>
                  <a:srgbClr val="0070C0"/>
                </a:solidFill>
              </a:rPr>
              <a:t>CA: Check </a:t>
            </a:r>
            <a:r>
              <a:rPr lang="en-US" sz="2000" b="1" dirty="0">
                <a:solidFill>
                  <a:srgbClr val="0070C0"/>
                </a:solidFill>
              </a:rPr>
              <a:t>if the pointer is different NULL</a:t>
            </a:r>
          </a:p>
        </p:txBody>
      </p:sp>
    </p:spTree>
    <p:extLst>
      <p:ext uri="{BB962C8B-B14F-4D97-AF65-F5344CB8AC3E}">
        <p14:creationId xmlns:p14="http://schemas.microsoft.com/office/powerpoint/2010/main" val="240420096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50"/>
                </a:solidFill>
              </a:rPr>
              <a:t>I. Pointer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346" y="1592593"/>
            <a:ext cx="2251964" cy="38347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881" y="3983893"/>
            <a:ext cx="4108229" cy="1307489"/>
          </a:xfrm>
          <a:prstGeom prst="rect">
            <a:avLst/>
          </a:prstGeom>
        </p:spPr>
      </p:pic>
      <p:sp>
        <p:nvSpPr>
          <p:cNvPr id="6" name="TextBox 5"/>
          <p:cNvSpPr txBox="1"/>
          <p:nvPr/>
        </p:nvSpPr>
        <p:spPr>
          <a:xfrm>
            <a:off x="181482" y="732361"/>
            <a:ext cx="8150116" cy="400110"/>
          </a:xfrm>
          <a:prstGeom prst="rect">
            <a:avLst/>
          </a:prstGeom>
          <a:noFill/>
        </p:spPr>
        <p:txBody>
          <a:bodyPr wrap="none" rtlCol="0">
            <a:spAutoFit/>
          </a:bodyPr>
          <a:lstStyle/>
          <a:p>
            <a:r>
              <a:rPr lang="en-US" sz="2000" b="1" dirty="0" smtClean="0"/>
              <a:t>Example3: Two pointers point to a memory area in the program.</a:t>
            </a:r>
            <a:endParaRPr lang="en-US" sz="2000" b="1" dirty="0"/>
          </a:p>
        </p:txBody>
      </p:sp>
    </p:spTree>
    <p:extLst>
      <p:ext uri="{BB962C8B-B14F-4D97-AF65-F5344CB8AC3E}">
        <p14:creationId xmlns:p14="http://schemas.microsoft.com/office/powerpoint/2010/main" val="189533950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lstStyle/>
          <a:p>
            <a:r>
              <a:rPr lang="vi-VN" b="0" dirty="0"/>
              <a:t>Trường hợp con trỏ trỏ đến vùng nhớ không chịu sự quản lý của chương trình</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36" y="2302562"/>
            <a:ext cx="2193437" cy="188621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518" y="2302560"/>
            <a:ext cx="2079122" cy="2043398"/>
          </a:xfrm>
          <a:prstGeom prst="rect">
            <a:avLst/>
          </a:prstGeom>
        </p:spPr>
      </p:pic>
    </p:spTree>
    <p:extLst>
      <p:ext uri="{BB962C8B-B14F-4D97-AF65-F5344CB8AC3E}">
        <p14:creationId xmlns:p14="http://schemas.microsoft.com/office/powerpoint/2010/main" val="75030624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0F0"/>
                </a:solidFill>
              </a:rPr>
              <a:t>Memory </a:t>
            </a:r>
            <a:r>
              <a:rPr lang="en-US" dirty="0" smtClean="0">
                <a:solidFill>
                  <a:srgbClr val="00B0F0"/>
                </a:solidFill>
              </a:rPr>
              <a:t>Leak</a:t>
            </a:r>
            <a:endParaRPr lang="en-US"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128" y="3265643"/>
            <a:ext cx="3095252" cy="8078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602" y="3240576"/>
            <a:ext cx="2839570" cy="1337479"/>
          </a:xfrm>
          <a:prstGeom prst="rect">
            <a:avLst/>
          </a:prstGeom>
        </p:spPr>
      </p:pic>
      <p:sp>
        <p:nvSpPr>
          <p:cNvPr id="8" name="Text Placeholder 7"/>
          <p:cNvSpPr>
            <a:spLocks noGrp="1"/>
          </p:cNvSpPr>
          <p:nvPr>
            <p:ph type="body" sz="quarter" idx="10"/>
          </p:nvPr>
        </p:nvSpPr>
        <p:spPr>
          <a:xfrm>
            <a:off x="115433" y="1322788"/>
            <a:ext cx="8976511" cy="4374356"/>
          </a:xfrm>
        </p:spPr>
        <p:txBody>
          <a:bodyPr/>
          <a:lstStyle/>
          <a:p>
            <a:pPr marL="0" indent="0" algn="ctr">
              <a:buNone/>
            </a:pPr>
            <a:endParaRPr lang="en-US" b="1" dirty="0">
              <a:solidFill>
                <a:srgbClr val="00B050"/>
              </a:solidFill>
            </a:endParaRPr>
          </a:p>
          <a:p>
            <a:pPr marL="0" indent="0" algn="ctr">
              <a:buNone/>
            </a:pPr>
            <a:endParaRPr lang="en-US" b="1" dirty="0">
              <a:solidFill>
                <a:srgbClr val="00B050"/>
              </a:solidFill>
            </a:endParaRPr>
          </a:p>
          <a:p>
            <a:pPr marL="0" indent="0" algn="ctr">
              <a:buNone/>
            </a:pPr>
            <a:r>
              <a:rPr lang="en-US" b="1" dirty="0">
                <a:solidFill>
                  <a:srgbClr val="00B050"/>
                </a:solidFill>
              </a:rPr>
              <a:t>Memory is not used or not released</a:t>
            </a:r>
          </a:p>
        </p:txBody>
      </p:sp>
      <p:sp>
        <p:nvSpPr>
          <p:cNvPr id="9" name="Right Arrow 8"/>
          <p:cNvSpPr/>
          <p:nvPr/>
        </p:nvSpPr>
        <p:spPr>
          <a:xfrm>
            <a:off x="4398771" y="3509963"/>
            <a:ext cx="774071" cy="39935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125" dirty="0">
              <a:solidFill>
                <a:schemeClr val="tx1"/>
              </a:solidFill>
            </a:endParaRPr>
          </a:p>
        </p:txBody>
      </p:sp>
    </p:spTree>
    <p:extLst>
      <p:ext uri="{BB962C8B-B14F-4D97-AF65-F5344CB8AC3E}">
        <p14:creationId xmlns:p14="http://schemas.microsoft.com/office/powerpoint/2010/main" val="261614326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lgn="ctr">
              <a:buNone/>
            </a:pPr>
            <a:r>
              <a:rPr lang="en-US" b="1" dirty="0">
                <a:solidFill>
                  <a:srgbClr val="00B050"/>
                </a:solidFill>
              </a:rPr>
              <a:t>Resize the size of the memory area</a:t>
            </a:r>
          </a:p>
        </p:txBody>
      </p:sp>
      <p:sp>
        <p:nvSpPr>
          <p:cNvPr id="3" name="Title 2"/>
          <p:cNvSpPr>
            <a:spLocks noGrp="1"/>
          </p:cNvSpPr>
          <p:nvPr>
            <p:ph type="title"/>
          </p:nvPr>
        </p:nvSpPr>
        <p:spPr/>
        <p:txBody>
          <a:bodyPr/>
          <a:lstStyle/>
          <a:p>
            <a:r>
              <a:rPr lang="en-US" dirty="0"/>
              <a:t>Memory </a:t>
            </a:r>
            <a:r>
              <a:rPr lang="en-US" dirty="0" smtClean="0"/>
              <a:t>Leak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43" y="1377968"/>
            <a:ext cx="3079954" cy="44187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890" y="1468503"/>
            <a:ext cx="2853313" cy="4228640"/>
          </a:xfrm>
          <a:prstGeom prst="rect">
            <a:avLst/>
          </a:prstGeom>
        </p:spPr>
      </p:pic>
      <p:sp>
        <p:nvSpPr>
          <p:cNvPr id="6" name="Right Arrow 5"/>
          <p:cNvSpPr/>
          <p:nvPr/>
        </p:nvSpPr>
        <p:spPr>
          <a:xfrm>
            <a:off x="4281242" y="3190656"/>
            <a:ext cx="889503" cy="692590"/>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125" dirty="0">
              <a:solidFill>
                <a:schemeClr val="tx1"/>
              </a:solidFill>
            </a:endParaRPr>
          </a:p>
        </p:txBody>
      </p:sp>
    </p:spTree>
    <p:extLst>
      <p:ext uri="{BB962C8B-B14F-4D97-AF65-F5344CB8AC3E}">
        <p14:creationId xmlns:p14="http://schemas.microsoft.com/office/powerpoint/2010/main" val="347727577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lgn="ctr">
              <a:buNone/>
            </a:pPr>
            <a:r>
              <a:rPr lang="en-US" dirty="0"/>
              <a:t>					</a:t>
            </a:r>
            <a:br>
              <a:rPr lang="en-US" dirty="0"/>
            </a:br>
            <a:endParaRPr lang="en-US" dirty="0" smtClean="0"/>
          </a:p>
          <a:p>
            <a:pPr marL="0" indent="0" algn="ctr">
              <a:buNone/>
            </a:pPr>
            <a:r>
              <a:rPr lang="en-US" b="1" dirty="0">
                <a:solidFill>
                  <a:srgbClr val="00B050"/>
                </a:solidFill>
              </a:rPr>
              <a:t>Using wrong the operator delete pointer</a:t>
            </a:r>
          </a:p>
        </p:txBody>
      </p:sp>
      <p:sp>
        <p:nvSpPr>
          <p:cNvPr id="3" name="Title 2"/>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sai</a:t>
            </a:r>
            <a:r>
              <a:rPr lang="en-US" dirty="0" smtClean="0"/>
              <a:t> </a:t>
            </a:r>
            <a:r>
              <a:rPr lang="en-US" dirty="0" err="1" smtClean="0"/>
              <a:t>toán</a:t>
            </a:r>
            <a:r>
              <a:rPr lang="en-US" dirty="0" smtClean="0"/>
              <a:t> </a:t>
            </a:r>
            <a:r>
              <a:rPr lang="en-US" dirty="0" err="1" smtClean="0"/>
              <a:t>tử</a:t>
            </a:r>
            <a:r>
              <a:rPr lang="en-US" dirty="0" smtClean="0"/>
              <a:t> delete con </a:t>
            </a:r>
            <a:r>
              <a:rPr lang="en-US" dirty="0" err="1" smtClean="0"/>
              <a:t>trỏ</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86" y="2841930"/>
            <a:ext cx="2310770" cy="16683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115" y="2841930"/>
            <a:ext cx="2653020" cy="1668394"/>
          </a:xfrm>
          <a:prstGeom prst="rect">
            <a:avLst/>
          </a:prstGeom>
        </p:spPr>
      </p:pic>
      <p:sp>
        <p:nvSpPr>
          <p:cNvPr id="6" name="Right Arrow 5"/>
          <p:cNvSpPr/>
          <p:nvPr/>
        </p:nvSpPr>
        <p:spPr>
          <a:xfrm>
            <a:off x="3956292" y="3418101"/>
            <a:ext cx="692590" cy="516048"/>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125" dirty="0">
              <a:solidFill>
                <a:schemeClr val="tx1"/>
              </a:solidFill>
            </a:endParaRPr>
          </a:p>
        </p:txBody>
      </p:sp>
    </p:spTree>
    <p:extLst>
      <p:ext uri="{BB962C8B-B14F-4D97-AF65-F5344CB8AC3E}">
        <p14:creationId xmlns:p14="http://schemas.microsoft.com/office/powerpoint/2010/main" val="48071615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4_디자인 사용자 지정">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defRPr sz="15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D5AF553A-4F62-4EB1-983D-1B6B294582A4}" vid="{7844F7B0-CE24-40E0-9554-07C9A2F09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787</TotalTime>
  <Words>792</Words>
  <Application>Microsoft Office PowerPoint</Application>
  <PresentationFormat>On-screen Show (4:3)</PresentationFormat>
  <Paragraphs>92</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Dotum</vt:lpstr>
      <vt:lpstr>Dotum</vt:lpstr>
      <vt:lpstr>맑은 고딕</vt:lpstr>
      <vt:lpstr>Arial</vt:lpstr>
      <vt:lpstr>Calibri</vt:lpstr>
      <vt:lpstr>Wingdings</vt:lpstr>
      <vt:lpstr>Theme1</vt:lpstr>
      <vt:lpstr>Some Common Crash Error in C/C++ </vt:lpstr>
      <vt:lpstr>PowerPoint Presentation</vt:lpstr>
      <vt:lpstr>I. Pointer</vt:lpstr>
      <vt:lpstr>I. Pointer</vt:lpstr>
      <vt:lpstr>I. Pointer</vt:lpstr>
      <vt:lpstr>Trường hợp con trỏ trỏ đến vùng nhớ không chịu sự quản lý của chương trình</vt:lpstr>
      <vt:lpstr>Memory Leak</vt:lpstr>
      <vt:lpstr>Memory Leak</vt:lpstr>
      <vt:lpstr>Sử dụng sai toán tử delete con trỏ</vt:lpstr>
      <vt:lpstr>II. Pure Virtual Function</vt:lpstr>
      <vt:lpstr>Pure Virtual Function</vt:lpstr>
      <vt:lpstr>Pure Virtual Function</vt:lpstr>
      <vt:lpstr>III. Type Casting</vt:lpstr>
      <vt:lpstr>Type Casting</vt:lpstr>
      <vt:lpstr>Type Casting</vt:lpstr>
      <vt:lpstr>Type Casting</vt:lpstr>
      <vt:lpstr>IV. Accessing array out of bounds in C/C++</vt:lpstr>
      <vt:lpstr>Accessing array out of bounds in C/C++</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Crash error hay gặp trong C++:</dc:title>
  <dc:creator>TAN TRAN/LGEVH VC SOFTWARE DEVELOPMENT 1(minhtan.tran@lge.com)</dc:creator>
  <cp:lastModifiedBy>TAN TRAN/LGEVH VC SOFTWARE DEVELOPMENT 1(minhtan.tran@lge.com)</cp:lastModifiedBy>
  <cp:revision>37</cp:revision>
  <dcterms:created xsi:type="dcterms:W3CDTF">2017-12-20T01:54:16Z</dcterms:created>
  <dcterms:modified xsi:type="dcterms:W3CDTF">2017-12-21T10:46:54Z</dcterms:modified>
</cp:coreProperties>
</file>