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8"/>
  </p:notesMasterIdLst>
  <p:sldIdLst>
    <p:sldId id="256" r:id="rId3"/>
    <p:sldId id="278" r:id="rId4"/>
    <p:sldId id="331" r:id="rId5"/>
    <p:sldId id="332" r:id="rId6"/>
    <p:sldId id="333" r:id="rId7"/>
    <p:sldId id="334" r:id="rId8"/>
    <p:sldId id="335" r:id="rId9"/>
    <p:sldId id="336" r:id="rId10"/>
    <p:sldId id="337" r:id="rId11"/>
    <p:sldId id="338" r:id="rId12"/>
    <p:sldId id="340" r:id="rId13"/>
    <p:sldId id="339" r:id="rId14"/>
    <p:sldId id="341" r:id="rId15"/>
    <p:sldId id="330" r:id="rId16"/>
    <p:sldId id="31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4" autoAdjust="0"/>
    <p:restoredTop sz="92922" autoAdjust="0"/>
  </p:normalViewPr>
  <p:slideViewPr>
    <p:cSldViewPr>
      <p:cViewPr varScale="1">
        <p:scale>
          <a:sx n="106" d="100"/>
          <a:sy n="106" d="100"/>
        </p:scale>
        <p:origin x="179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6A179-8B6C-47A3-B9B5-FC9EC80D14F8}" type="datetimeFigureOut">
              <a:rPr lang="en-US" smtClean="0"/>
              <a:pPr/>
              <a:t>7/14/22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E90E75-7764-4146-83B2-D2F34F6A98DE}" type="slidenum">
              <a:rPr lang="en-US" smtClean="0"/>
              <a:pPr/>
              <a:t>‹#›</a:t>
            </a:fld>
            <a:endParaRPr lang="en-US"/>
          </a:p>
        </p:txBody>
      </p:sp>
    </p:spTree>
    <p:extLst>
      <p:ext uri="{BB962C8B-B14F-4D97-AF65-F5344CB8AC3E}">
        <p14:creationId xmlns:p14="http://schemas.microsoft.com/office/powerpoint/2010/main" val="185738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Shape 9"/>
          <p:cNvSpPr>
            <a:spLocks noGrp="1"/>
          </p:cNvSpPr>
          <p:nvPr>
            <p:ph type="title"/>
          </p:nvPr>
        </p:nvSpPr>
        <p:spPr>
          <a:xfrm>
            <a:off x="1219200" y="3886200"/>
            <a:ext cx="6858000" cy="1042036"/>
          </a:xfrm>
          <a:prstGeom prst="rect">
            <a:avLst/>
          </a:prstGeom>
        </p:spPr>
        <p:txBody>
          <a:bodyPr anchor="t"/>
          <a:lstStyle>
            <a:lvl1pPr algn="r">
              <a:defRPr b="1">
                <a:solidFill>
                  <a:srgbClr val="000000"/>
                </a:solidFill>
                <a:latin typeface="Segoe Condensed" panose="020B0606040200020203" pitchFamily="34" charset="0"/>
              </a:defRPr>
            </a:lvl1pPr>
          </a:lstStyle>
          <a:p>
            <a:pPr lvl="0">
              <a:defRPr sz="1800"/>
            </a:pPr>
            <a:r>
              <a:rPr sz="3200" dirty="0"/>
              <a:t>Click to edit Master title style</a:t>
            </a:r>
          </a:p>
        </p:txBody>
      </p:sp>
      <p:sp>
        <p:nvSpPr>
          <p:cNvPr id="12" name="Shape 10"/>
          <p:cNvSpPr>
            <a:spLocks noGrp="1"/>
          </p:cNvSpPr>
          <p:nvPr>
            <p:ph type="body" idx="1"/>
          </p:nvPr>
        </p:nvSpPr>
        <p:spPr>
          <a:xfrm>
            <a:off x="1219200" y="5124450"/>
            <a:ext cx="6858000" cy="609600"/>
          </a:xfrm>
          <a:prstGeom prst="rect">
            <a:avLst/>
          </a:prstGeom>
        </p:spPr>
        <p:txBody>
          <a:bodyPr/>
          <a:lstStyle>
            <a:lvl1pPr marL="0" indent="0" algn="r">
              <a:buClrTx/>
              <a:buSzTx/>
              <a:buFontTx/>
              <a:buNone/>
              <a:defRPr sz="2000" b="1">
                <a:solidFill>
                  <a:srgbClr val="FF0000"/>
                </a:solidFill>
                <a:latin typeface="Segoe Condensed" panose="020B0606040200020203" pitchFamily="34" charset="0"/>
                <a:ea typeface="Segoe Condensed" panose="020B0606040200020203" pitchFamily="34" charset="0"/>
                <a:cs typeface="Segoe Condensed" panose="020B0606040200020203" pitchFamily="34" charset="0"/>
                <a:sym typeface="Book Antiqua"/>
              </a:defRPr>
            </a:lvl1pPr>
          </a:lstStyle>
          <a:p>
            <a:pPr lvl="0">
              <a:defRPr sz="1800">
                <a:solidFill>
                  <a:srgbClr val="000000"/>
                </a:solidFill>
              </a:defRPr>
            </a:pPr>
            <a:r>
              <a:rPr sz="2000">
                <a:solidFill>
                  <a:srgbClr val="3E3D2D"/>
                </a:solidFill>
              </a:rPr>
              <a:t>Click to edit Master subtitle style</a:t>
            </a:r>
          </a:p>
        </p:txBody>
      </p:sp>
      <p:sp>
        <p:nvSpPr>
          <p:cNvPr id="13" name="Shape 11"/>
          <p:cNvSpPr/>
          <p:nvPr userDrawn="1"/>
        </p:nvSpPr>
        <p:spPr>
          <a:xfrm>
            <a:off x="904875" y="3648074"/>
            <a:ext cx="7315200" cy="1280162"/>
          </a:xfrm>
          <a:prstGeom prst="rect">
            <a:avLst/>
          </a:prstGeom>
          <a:ln w="6350" cap="rnd">
            <a:solidFill>
              <a:srgbClr val="94C600"/>
            </a:solidFill>
          </a:ln>
        </p:spPr>
        <p:txBody>
          <a:bodyPr lIns="0" tIns="0" rIns="0" bIns="0" anchor="ctr"/>
          <a:lstStyle/>
          <a:p>
            <a:pPr lvl="0" algn="ctr">
              <a:defRPr>
                <a:solidFill>
                  <a:srgbClr val="FFFFFF"/>
                </a:solidFill>
              </a:defRPr>
            </a:pPr>
            <a:endParaRPr/>
          </a:p>
        </p:txBody>
      </p:sp>
      <p:sp>
        <p:nvSpPr>
          <p:cNvPr id="14" name="Shape 12"/>
          <p:cNvSpPr/>
          <p:nvPr userDrawn="1"/>
        </p:nvSpPr>
        <p:spPr>
          <a:xfrm>
            <a:off x="914400" y="5048250"/>
            <a:ext cx="7315200" cy="685800"/>
          </a:xfrm>
          <a:prstGeom prst="rect">
            <a:avLst/>
          </a:prstGeom>
          <a:ln w="6350" cap="rnd">
            <a:solidFill>
              <a:srgbClr val="71685A"/>
            </a:solidFill>
          </a:ln>
        </p:spPr>
        <p:txBody>
          <a:bodyPr lIns="0" tIns="0" rIns="0" bIns="0" anchor="ctr"/>
          <a:lstStyle/>
          <a:p>
            <a:pPr lvl="0" algn="ctr">
              <a:defRPr>
                <a:solidFill>
                  <a:srgbClr val="FFFFFF"/>
                </a:solidFill>
              </a:defRPr>
            </a:pPr>
            <a:endParaRPr/>
          </a:p>
        </p:txBody>
      </p:sp>
      <p:sp>
        <p:nvSpPr>
          <p:cNvPr id="15" name="Shape 13"/>
          <p:cNvSpPr/>
          <p:nvPr userDrawn="1"/>
        </p:nvSpPr>
        <p:spPr>
          <a:xfrm>
            <a:off x="904875" y="3648074"/>
            <a:ext cx="228600" cy="1280162"/>
          </a:xfrm>
          <a:prstGeom prst="rect">
            <a:avLst/>
          </a:prstGeom>
          <a:solidFill>
            <a:srgbClr val="94C600"/>
          </a:solidFill>
          <a:ln w="12700">
            <a:miter lim="400000"/>
          </a:ln>
        </p:spPr>
        <p:txBody>
          <a:bodyPr lIns="0" tIns="0" rIns="0" bIns="0" anchor="ctr"/>
          <a:lstStyle/>
          <a:p>
            <a:pPr lvl="0" algn="ctr">
              <a:defRPr>
                <a:solidFill>
                  <a:srgbClr val="FFFFFF"/>
                </a:solidFill>
              </a:defRPr>
            </a:pPr>
            <a:endParaRPr/>
          </a:p>
        </p:txBody>
      </p:sp>
      <p:sp>
        <p:nvSpPr>
          <p:cNvPr id="16" name="Shape 14"/>
          <p:cNvSpPr/>
          <p:nvPr userDrawn="1"/>
        </p:nvSpPr>
        <p:spPr>
          <a:xfrm>
            <a:off x="914400" y="5048250"/>
            <a:ext cx="228600" cy="685800"/>
          </a:xfrm>
          <a:prstGeom prst="rect">
            <a:avLst/>
          </a:prstGeom>
          <a:solidFill>
            <a:srgbClr val="71685A"/>
          </a:solidFill>
          <a:ln w="12700">
            <a:miter lim="400000"/>
          </a:ln>
        </p:spPr>
        <p:txBody>
          <a:bodyPr lIns="0" tIns="0" rIns="0" bIns="0" anchor="ctr"/>
          <a:lstStyle/>
          <a:p>
            <a:pPr lvl="0" algn="ctr">
              <a:defRPr>
                <a:solidFill>
                  <a:srgbClr val="FFFFFF"/>
                </a:solidFill>
              </a:defRPr>
            </a:pPr>
            <a:endParaRPr/>
          </a:p>
        </p:txBody>
      </p:sp>
      <p:pic>
        <p:nvPicPr>
          <p:cNvPr id="17" name="Picture 4" descr="https://scontent-sin1-1.xx.fbcdn.net/v/t1.0-9/11222295_1029792927051503_6409135175813876143_n.png?oh=1ce4d8eab46a2ab96cc8bca812b9a49f&amp;oe=580C06B5"/>
          <p:cNvPicPr>
            <a:picLocks noChangeAspect="1" noChangeArrowheads="1"/>
          </p:cNvPicPr>
          <p:nvPr userDrawn="1"/>
        </p:nvPicPr>
        <p:blipFill rotWithShape="1">
          <a:blip r:embed="rId2" cstate="print">
            <a:clrChange>
              <a:clrFrom>
                <a:srgbClr val="E6E7E7"/>
              </a:clrFrom>
              <a:clrTo>
                <a:srgbClr val="E6E7E7">
                  <a:alpha val="0"/>
                </a:srgbClr>
              </a:clrTo>
            </a:clrChange>
            <a:extLst>
              <a:ext uri="{28A0092B-C50C-407E-A947-70E740481C1C}">
                <a14:useLocalDpi xmlns:a14="http://schemas.microsoft.com/office/drawing/2010/main" val="0"/>
              </a:ext>
            </a:extLst>
          </a:blip>
          <a:srcRect t="28501" b="30398"/>
          <a:stretch/>
        </p:blipFill>
        <p:spPr bwMode="auto">
          <a:xfrm>
            <a:off x="457200" y="1905000"/>
            <a:ext cx="8229600" cy="140935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2849228" y="5860634"/>
            <a:ext cx="3445545" cy="976313"/>
            <a:chOff x="2216952" y="5860634"/>
            <a:chExt cx="3445545" cy="976313"/>
          </a:xfrm>
        </p:grpSpPr>
        <p:grpSp>
          <p:nvGrpSpPr>
            <p:cNvPr id="19" name="Group 18"/>
            <p:cNvGrpSpPr/>
            <p:nvPr userDrawn="1"/>
          </p:nvGrpSpPr>
          <p:grpSpPr>
            <a:xfrm>
              <a:off x="3481504" y="5860634"/>
              <a:ext cx="2180993" cy="976313"/>
              <a:chOff x="3397383" y="5860634"/>
              <a:chExt cx="2180993" cy="976313"/>
            </a:xfrm>
          </p:grpSpPr>
          <p:pic>
            <p:nvPicPr>
              <p:cNvPr id="23" name="Picture 7" descr="C:\Users\25-00001\Desktop\index.pn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97383" y="5901117"/>
                <a:ext cx="895350" cy="8953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p:cNvPicPr>
                <a:picLocks noChangeAspect="1" noChangeArrowheads="1"/>
              </p:cNvPicPr>
              <p:nvPr userDrawn="1"/>
            </p:nvPicPr>
            <p:blipFill>
              <a:blip r:embed="rId4" cstate="print">
                <a:clrChange>
                  <a:clrFrom>
                    <a:srgbClr val="B7B7B7"/>
                  </a:clrFrom>
                  <a:clrTo>
                    <a:srgbClr val="B7B7B7">
                      <a:alpha val="0"/>
                    </a:srgbClr>
                  </a:clrTo>
                </a:clrChange>
                <a:extLst>
                  <a:ext uri="{28A0092B-C50C-407E-A947-70E740481C1C}">
                    <a14:useLocalDpi xmlns:a14="http://schemas.microsoft.com/office/drawing/2010/main" val="0"/>
                  </a:ext>
                </a:extLst>
              </a:blip>
              <a:srcRect/>
              <a:stretch>
                <a:fillRect/>
              </a:stretch>
            </p:blipFill>
            <p:spPr bwMode="auto">
              <a:xfrm>
                <a:off x="4800600" y="5860634"/>
                <a:ext cx="777776" cy="976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 name="Picture 10" descr="http://www.clipartbest.com/cliparts/dc7/64K/dc764Kdc9.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16952" y="5901116"/>
              <a:ext cx="875704" cy="87391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181600" y="6356968"/>
            <a:ext cx="3505200" cy="365760"/>
          </a:xfrm>
        </p:spPr>
        <p:txBody>
          <a:bodyPr/>
          <a:lstStyle/>
          <a:p>
            <a:r>
              <a:rPr lang="en-US" dirty="0"/>
              <a:t>ACE Professionals Development Center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itle 1"/>
          <p:cNvSpPr>
            <a:spLocks noGrp="1"/>
          </p:cNvSpPr>
          <p:nvPr>
            <p:ph type="title"/>
          </p:nvPr>
        </p:nvSpPr>
        <p:spPr>
          <a:xfrm>
            <a:off x="457201" y="152400"/>
            <a:ext cx="6477000" cy="990600"/>
          </a:xfrm>
        </p:spPr>
        <p:txBody>
          <a:bodyPr/>
          <a:lstStyle/>
          <a:p>
            <a:r>
              <a:rPr kumimoji="0" lang="en-US" dirty="0"/>
              <a:t>Click to edit Master title style</a:t>
            </a:r>
          </a:p>
        </p:txBody>
      </p:sp>
      <p:pic>
        <p:nvPicPr>
          <p:cNvPr id="10" name="Picture 2" descr="C:\Users\25-00001\Downloads\aceins_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554" t="26678" r="13287" b="26947"/>
          <a:stretch/>
        </p:blipFill>
        <p:spPr bwMode="auto">
          <a:xfrm>
            <a:off x="6976006" y="73470"/>
            <a:ext cx="1722258" cy="1035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4"/>
          <p:cNvSpPr>
            <a:spLocks noGrp="1"/>
          </p:cNvSpPr>
          <p:nvPr>
            <p:ph type="ftr" sz="quarter" idx="11"/>
          </p:nvPr>
        </p:nvSpPr>
        <p:spPr>
          <a:xfrm>
            <a:off x="5181600" y="6356968"/>
            <a:ext cx="3505200" cy="365760"/>
          </a:xfrm>
        </p:spPr>
        <p:txBody>
          <a:bodyPr/>
          <a:lstStyle/>
          <a:p>
            <a:r>
              <a:rPr lang="en-US" dirty="0"/>
              <a:t>ACE Professionals Development Center</a:t>
            </a:r>
          </a:p>
        </p:txBody>
      </p:sp>
      <p:sp>
        <p:nvSpPr>
          <p:cNvPr id="10" name="Slide Number Placeholder 5"/>
          <p:cNvSpPr>
            <a:spLocks noGrp="1"/>
          </p:cNvSpPr>
          <p:nvPr>
            <p:ph type="sldNum" sz="quarter" idx="12"/>
          </p:nvPr>
        </p:nvSpPr>
        <p:spPr>
          <a:xfrm>
            <a:off x="612648" y="6356351"/>
            <a:ext cx="1981200" cy="365760"/>
          </a:xfrm>
        </p:spPr>
        <p:txBody>
          <a:bodyPr/>
          <a:lstStyle/>
          <a:p>
            <a:fld id="{B6F15528-21DE-4FAA-801E-634DDDAF4B2B}" type="slidenum">
              <a:rPr lang="en-US" smtClean="0"/>
              <a:pPr/>
              <a:t>‹#›</a:t>
            </a:fld>
            <a:endParaRPr lang="en-US" dirty="0"/>
          </a:p>
        </p:txBody>
      </p:sp>
      <p:sp>
        <p:nvSpPr>
          <p:cNvPr id="7" name="Title 1"/>
          <p:cNvSpPr>
            <a:spLocks noGrp="1"/>
          </p:cNvSpPr>
          <p:nvPr>
            <p:ph type="title"/>
          </p:nvPr>
        </p:nvSpPr>
        <p:spPr>
          <a:xfrm>
            <a:off x="457201" y="152400"/>
            <a:ext cx="6477000" cy="990600"/>
          </a:xfrm>
        </p:spPr>
        <p:txBody>
          <a:bodyPr/>
          <a:lstStyle/>
          <a:p>
            <a:r>
              <a:rPr kumimoji="0" lang="en-US" dirty="0"/>
              <a:t>Click to edit Master title style</a:t>
            </a:r>
          </a:p>
        </p:txBody>
      </p:sp>
      <p:pic>
        <p:nvPicPr>
          <p:cNvPr id="13" name="Picture 2" descr="C:\Users\25-00001\Downloads\aceins_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554" t="26678" r="13287" b="26947"/>
          <a:stretch/>
        </p:blipFill>
        <p:spPr bwMode="auto">
          <a:xfrm>
            <a:off x="6976006" y="73470"/>
            <a:ext cx="1722258" cy="1035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4"/>
          <p:cNvSpPr>
            <a:spLocks noGrp="1"/>
          </p:cNvSpPr>
          <p:nvPr>
            <p:ph type="ftr" sz="quarter" idx="11"/>
          </p:nvPr>
        </p:nvSpPr>
        <p:spPr>
          <a:xfrm>
            <a:off x="5181600" y="6356968"/>
            <a:ext cx="3505200" cy="365760"/>
          </a:xfrm>
        </p:spPr>
        <p:txBody>
          <a:bodyPr/>
          <a:lstStyle/>
          <a:p>
            <a:r>
              <a:rPr lang="en-US" dirty="0"/>
              <a:t>ACE Professionals Development Center</a:t>
            </a:r>
          </a:p>
        </p:txBody>
      </p:sp>
      <p:sp>
        <p:nvSpPr>
          <p:cNvPr id="12" name="Slide Number Placeholder 5"/>
          <p:cNvSpPr>
            <a:spLocks noGrp="1"/>
          </p:cNvSpPr>
          <p:nvPr>
            <p:ph type="sldNum" sz="quarter" idx="12"/>
          </p:nvPr>
        </p:nvSpPr>
        <p:spPr>
          <a:xfrm>
            <a:off x="612648" y="6356351"/>
            <a:ext cx="1981200" cy="365760"/>
          </a:xfrm>
        </p:spPr>
        <p:txBody>
          <a:bodyPr/>
          <a:lstStyle/>
          <a:p>
            <a:fld id="{B6F15528-21DE-4FAA-801E-634DDDAF4B2B}" type="slidenum">
              <a:rPr lang="en-US" smtClean="0"/>
              <a:pPr/>
              <a:t>‹#›</a:t>
            </a:fld>
            <a:endParaRPr lang="en-US" dirty="0"/>
          </a:p>
        </p:txBody>
      </p:sp>
      <p:sp>
        <p:nvSpPr>
          <p:cNvPr id="9" name="Title 1"/>
          <p:cNvSpPr>
            <a:spLocks noGrp="1"/>
          </p:cNvSpPr>
          <p:nvPr>
            <p:ph type="title"/>
          </p:nvPr>
        </p:nvSpPr>
        <p:spPr>
          <a:xfrm>
            <a:off x="457201" y="152400"/>
            <a:ext cx="6477000" cy="990600"/>
          </a:xfrm>
        </p:spPr>
        <p:txBody>
          <a:bodyPr/>
          <a:lstStyle/>
          <a:p>
            <a:r>
              <a:rPr kumimoji="0" lang="en-US" dirty="0"/>
              <a:t>Click to edit Master title style</a:t>
            </a:r>
          </a:p>
        </p:txBody>
      </p:sp>
      <p:pic>
        <p:nvPicPr>
          <p:cNvPr id="15" name="Picture 2" descr="C:\Users\25-00001\Downloads\aceins_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554" t="26678" r="13287" b="26947"/>
          <a:stretch/>
        </p:blipFill>
        <p:spPr bwMode="auto">
          <a:xfrm>
            <a:off x="6976006" y="73470"/>
            <a:ext cx="1722258" cy="1035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5181600" y="6356968"/>
            <a:ext cx="3505200" cy="365760"/>
          </a:xfrm>
        </p:spPr>
        <p:txBody>
          <a:bodyPr/>
          <a:lstStyle/>
          <a:p>
            <a:r>
              <a:rPr lang="en-US" dirty="0"/>
              <a:t>ACE Professionals Development Center</a:t>
            </a:r>
          </a:p>
        </p:txBody>
      </p:sp>
      <p:sp>
        <p:nvSpPr>
          <p:cNvPr id="8" name="Slide Number Placeholder 5"/>
          <p:cNvSpPr>
            <a:spLocks noGrp="1"/>
          </p:cNvSpPr>
          <p:nvPr>
            <p:ph type="sldNum" sz="quarter" idx="12"/>
          </p:nvPr>
        </p:nvSpPr>
        <p:spPr>
          <a:xfrm>
            <a:off x="612648" y="6356351"/>
            <a:ext cx="1981200" cy="365760"/>
          </a:xfrm>
        </p:spPr>
        <p:txBody>
          <a:bodyPr/>
          <a:lstStyle/>
          <a:p>
            <a:fld id="{B6F15528-21DE-4FAA-801E-634DDDAF4B2B}" type="slidenum">
              <a:rPr lang="en-US" smtClean="0"/>
              <a:pPr/>
              <a:t>‹#›</a:t>
            </a:fld>
            <a:endParaRPr lang="en-US" dirty="0"/>
          </a:p>
        </p:txBody>
      </p:sp>
      <p:sp>
        <p:nvSpPr>
          <p:cNvPr id="5" name="Title 1"/>
          <p:cNvSpPr>
            <a:spLocks noGrp="1"/>
          </p:cNvSpPr>
          <p:nvPr>
            <p:ph type="title"/>
          </p:nvPr>
        </p:nvSpPr>
        <p:spPr>
          <a:xfrm>
            <a:off x="457201" y="152400"/>
            <a:ext cx="6477000" cy="990600"/>
          </a:xfrm>
        </p:spPr>
        <p:txBody>
          <a:bodyPr/>
          <a:lstStyle/>
          <a:p>
            <a:r>
              <a:rPr kumimoji="0" lang="en-US" dirty="0"/>
              <a:t>Click to edit Master title style</a:t>
            </a:r>
          </a:p>
        </p:txBody>
      </p:sp>
      <p:pic>
        <p:nvPicPr>
          <p:cNvPr id="10" name="Picture 2" descr="C:\Users\25-00001\Downloads\aceins_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554" t="26678" r="13287" b="26947"/>
          <a:stretch/>
        </p:blipFill>
        <p:spPr bwMode="auto">
          <a:xfrm>
            <a:off x="6976006" y="73470"/>
            <a:ext cx="1722258" cy="1035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Straight Connector 4"/>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userDrawn="1"/>
        </p:nvSpPr>
        <p:spPr>
          <a:xfrm rot="5400000">
            <a:off x="419104"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4"/>
          <p:cNvSpPr>
            <a:spLocks noGrp="1"/>
          </p:cNvSpPr>
          <p:nvPr>
            <p:ph type="ftr" sz="quarter" idx="11"/>
          </p:nvPr>
        </p:nvSpPr>
        <p:spPr>
          <a:xfrm>
            <a:off x="5181600" y="6356968"/>
            <a:ext cx="3505200" cy="365760"/>
          </a:xfrm>
        </p:spPr>
        <p:txBody>
          <a:bodyPr/>
          <a:lstStyle/>
          <a:p>
            <a:r>
              <a:rPr lang="en-US" dirty="0"/>
              <a:t>ACE Professionals Development Center</a:t>
            </a:r>
          </a:p>
        </p:txBody>
      </p:sp>
      <p:sp>
        <p:nvSpPr>
          <p:cNvPr id="10" name="Slide Number Placeholder 5"/>
          <p:cNvSpPr>
            <a:spLocks noGrp="1"/>
          </p:cNvSpPr>
          <p:nvPr>
            <p:ph type="sldNum" sz="quarter" idx="12"/>
          </p:nvPr>
        </p:nvSpPr>
        <p:spPr>
          <a:xfrm>
            <a:off x="612648" y="6356351"/>
            <a:ext cx="1981200" cy="365760"/>
          </a:xfrm>
        </p:spPr>
        <p:txBody>
          <a:bodyPr/>
          <a:lstStyle/>
          <a:p>
            <a:fld id="{B6F15528-21DE-4FAA-801E-634DDDAF4B2B}" type="slidenum">
              <a:rPr lang="en-US" smtClean="0"/>
              <a:pPr/>
              <a:t>‹#›</a:t>
            </a:fld>
            <a:endParaRPr lang="en-US" dirty="0"/>
          </a:p>
        </p:txBody>
      </p:sp>
      <p:pic>
        <p:nvPicPr>
          <p:cNvPr id="7" name="Picture 2" descr="C:\Users\25-00001\Downloads\aceins_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554" t="26678" r="13287" b="26947"/>
          <a:stretch/>
        </p:blipFill>
        <p:spPr bwMode="auto">
          <a:xfrm>
            <a:off x="6976006" y="73470"/>
            <a:ext cx="1722258" cy="1035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4"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Footer Placeholder 4"/>
          <p:cNvSpPr>
            <a:spLocks noGrp="1"/>
          </p:cNvSpPr>
          <p:nvPr>
            <p:ph type="ftr" sz="quarter" idx="11"/>
          </p:nvPr>
        </p:nvSpPr>
        <p:spPr>
          <a:xfrm>
            <a:off x="5181600" y="6356968"/>
            <a:ext cx="3505200" cy="365760"/>
          </a:xfrm>
        </p:spPr>
        <p:txBody>
          <a:bodyPr/>
          <a:lstStyle/>
          <a:p>
            <a:r>
              <a:rPr lang="en-US" dirty="0"/>
              <a:t>ACE Professionals Development Center</a:t>
            </a:r>
          </a:p>
        </p:txBody>
      </p:sp>
      <p:sp>
        <p:nvSpPr>
          <p:cNvPr id="13" name="Slide Number Placeholder 5"/>
          <p:cNvSpPr>
            <a:spLocks noGrp="1"/>
          </p:cNvSpPr>
          <p:nvPr>
            <p:ph type="sldNum" sz="quarter" idx="12"/>
          </p:nvPr>
        </p:nvSpPr>
        <p:spPr>
          <a:xfrm>
            <a:off x="612648" y="6356351"/>
            <a:ext cx="1981200" cy="365760"/>
          </a:xfrm>
        </p:spPr>
        <p:txBody>
          <a:bodyPr/>
          <a:lstStyle/>
          <a:p>
            <a:fld id="{B6F15528-21DE-4FAA-801E-634DDDAF4B2B}" type="slidenum">
              <a:rPr lang="en-US" smtClean="0"/>
              <a:pPr/>
              <a:t>‹#›</a:t>
            </a:fld>
            <a:endParaRPr lang="en-US" dirty="0"/>
          </a:p>
        </p:txBody>
      </p:sp>
      <p:sp>
        <p:nvSpPr>
          <p:cNvPr id="14" name="Title 1"/>
          <p:cNvSpPr>
            <a:spLocks noGrp="1"/>
          </p:cNvSpPr>
          <p:nvPr>
            <p:ph type="title"/>
          </p:nvPr>
        </p:nvSpPr>
        <p:spPr>
          <a:xfrm>
            <a:off x="6324600" y="1066800"/>
            <a:ext cx="2514600" cy="914400"/>
          </a:xfrm>
        </p:spPr>
        <p:txBody>
          <a:bodyPr anchor="b" anchorCtr="0">
            <a:noAutofit/>
          </a:bodyPr>
          <a:lstStyle>
            <a:lvl1pPr algn="l">
              <a:buNone/>
              <a:defRPr sz="2000" b="1">
                <a:solidFill>
                  <a:schemeClr val="tx2"/>
                </a:solidFill>
                <a:latin typeface="+mn-lt"/>
                <a:ea typeface="+mn-ea"/>
                <a:cs typeface="+mn-cs"/>
              </a:defRPr>
            </a:lvl1pPr>
          </a:lstStyle>
          <a:p>
            <a:r>
              <a:rPr kumimoji="0" lang="en-US" dirty="0"/>
              <a:t>Click to edit Master title style</a:t>
            </a:r>
          </a:p>
        </p:txBody>
      </p:sp>
      <p:sp>
        <p:nvSpPr>
          <p:cNvPr id="15" name="Text Placeholder 2"/>
          <p:cNvSpPr>
            <a:spLocks noGrp="1"/>
          </p:cNvSpPr>
          <p:nvPr>
            <p:ph type="body" idx="2"/>
          </p:nvPr>
        </p:nvSpPr>
        <p:spPr>
          <a:xfrm>
            <a:off x="6324600" y="2057403"/>
            <a:ext cx="2514600" cy="40052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pic>
        <p:nvPicPr>
          <p:cNvPr id="17" name="Picture 2" descr="C:\Users\25-00001\Downloads\aceins_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554" t="26678" r="13287" b="26947"/>
          <a:stretch/>
        </p:blipFill>
        <p:spPr bwMode="auto">
          <a:xfrm>
            <a:off x="6976006" y="73470"/>
            <a:ext cx="1722258" cy="1035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14400" y="1600201"/>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1"/>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1981200" cy="457200"/>
          </a:xfrm>
        </p:spPr>
        <p:txBody>
          <a:bodyPr/>
          <a:lstStyle>
            <a:lvl1pPr>
              <a:defRPr/>
            </a:lvl1pPr>
          </a:lstStyle>
          <a:p>
            <a:r>
              <a:rPr lang="en-US" altLang="en-US"/>
              <a:t>M. Guymon</a:t>
            </a: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r>
              <a:rPr lang="en-US" altLang="en-US"/>
              <a:t>Pleasant Grove High School</a:t>
            </a:r>
          </a:p>
          <a:p>
            <a:r>
              <a:rPr lang="en-US" altLang="en-US"/>
              <a:t>Spring 2003</a:t>
            </a: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endParaRPr lang="en-US" altLang="en-US"/>
          </a:p>
        </p:txBody>
      </p:sp>
    </p:spTree>
    <p:extLst>
      <p:ext uri="{BB962C8B-B14F-4D97-AF65-F5344CB8AC3E}">
        <p14:creationId xmlns:p14="http://schemas.microsoft.com/office/powerpoint/2010/main" val="1961410109"/>
      </p:ext>
    </p:extLst>
  </p:cSld>
  <p:clrMapOvr>
    <a:masterClrMapping/>
  </p:clrMapOvr>
  <p:transition spd="med">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Content Placeholder 2"/>
          <p:cNvSpPr>
            <a:spLocks noGrp="1"/>
          </p:cNvSpPr>
          <p:nvPr>
            <p:ph sz="half" idx="1"/>
          </p:nvPr>
        </p:nvSpPr>
        <p:spPr>
          <a:xfrm>
            <a:off x="914400" y="1600201"/>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76800" y="1600201"/>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1981200" cy="457200"/>
          </a:xfrm>
        </p:spPr>
        <p:txBody>
          <a:bodyPr/>
          <a:lstStyle>
            <a:lvl1pPr>
              <a:defRPr/>
            </a:lvl1pPr>
          </a:lstStyle>
          <a:p>
            <a:r>
              <a:rPr lang="en-US" altLang="en-US"/>
              <a:t>M. Guymon</a:t>
            </a: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r>
              <a:rPr lang="en-US" altLang="en-US"/>
              <a:t>Pleasant Grove High School</a:t>
            </a:r>
          </a:p>
          <a:p>
            <a:r>
              <a:rPr lang="en-US" altLang="en-US"/>
              <a:t>Spring 2003</a:t>
            </a: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endParaRPr lang="en-US" altLang="en-US"/>
          </a:p>
        </p:txBody>
      </p:sp>
    </p:spTree>
    <p:extLst>
      <p:ext uri="{BB962C8B-B14F-4D97-AF65-F5344CB8AC3E}">
        <p14:creationId xmlns:p14="http://schemas.microsoft.com/office/powerpoint/2010/main" val="4256028689"/>
      </p:ext>
    </p:extLst>
  </p:cSld>
  <p:clrMapOvr>
    <a:masterClrMapping/>
  </p:clrMapOvr>
  <p:transition spd="med">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1"/>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7/14/22</a:t>
            </a:fld>
            <a:endParaRPr lang="en-US"/>
          </a:p>
        </p:txBody>
      </p:sp>
      <p:sp>
        <p:nvSpPr>
          <p:cNvPr id="3" name="Footer Placeholder 2"/>
          <p:cNvSpPr>
            <a:spLocks noGrp="1"/>
          </p:cNvSpPr>
          <p:nvPr>
            <p:ph type="ftr" sz="quarter" idx="3"/>
          </p:nvPr>
        </p:nvSpPr>
        <p:spPr>
          <a:xfrm>
            <a:off x="2898648" y="6356351"/>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1"/>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4"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cflearnfree.org/excelformulas" TargetMode="External"/><Relationship Id="rId2" Type="http://schemas.openxmlformats.org/officeDocument/2006/relationships/hyperlink" Target="http://www.gcflearnfree.org/excelformulas/doublecheck-your-formulas/1/"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gcflearnfree.org/percents/percentages-in-real-life/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86200"/>
            <a:ext cx="6858000" cy="990600"/>
          </a:xfrm>
        </p:spPr>
        <p:txBody>
          <a:bodyPr>
            <a:normAutofit fontScale="90000"/>
          </a:bodyPr>
          <a:lstStyle/>
          <a:p>
            <a:r>
              <a:rPr lang="en-US" dirty="0"/>
              <a:t>Office Ready Course Course </a:t>
            </a:r>
            <a:br>
              <a:rPr lang="en-US" dirty="0"/>
            </a:br>
            <a:endParaRPr lang="en-US" dirty="0"/>
          </a:p>
        </p:txBody>
      </p:sp>
      <p:sp>
        <p:nvSpPr>
          <p:cNvPr id="3" name="Subtitle 2"/>
          <p:cNvSpPr>
            <a:spLocks noGrp="1"/>
          </p:cNvSpPr>
          <p:nvPr>
            <p:ph type="subTitle" idx="4294967295"/>
          </p:nvPr>
        </p:nvSpPr>
        <p:spPr>
          <a:xfrm>
            <a:off x="1219200" y="5124451"/>
            <a:ext cx="6858000" cy="533400"/>
          </a:xfrm>
        </p:spPr>
        <p:txBody>
          <a:bodyPr>
            <a:normAutofit/>
          </a:bodyPr>
          <a:lstStyle/>
          <a:p>
            <a:r>
              <a:rPr lang="en-US" dirty="0">
                <a:solidFill>
                  <a:schemeClr val="dk1"/>
                </a:solidFill>
              </a:rPr>
              <a:t>Microsoft Excel</a:t>
            </a:r>
          </a:p>
        </p:txBody>
      </p:sp>
    </p:spTree>
    <p:extLst>
      <p:ext uri="{BB962C8B-B14F-4D97-AF65-F5344CB8AC3E}">
        <p14:creationId xmlns:p14="http://schemas.microsoft.com/office/powerpoint/2010/main" val="374342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In the example below, we'll use </a:t>
            </a:r>
            <a:r>
              <a:rPr lang="en-US" b="1" dirty="0"/>
              <a:t>cell references </a:t>
            </a:r>
            <a:r>
              <a:rPr lang="en-US" dirty="0"/>
              <a:t>along with </a:t>
            </a:r>
            <a:r>
              <a:rPr lang="en-US" b="1" dirty="0"/>
              <a:t>numerical values</a:t>
            </a:r>
            <a:r>
              <a:rPr lang="en-US" dirty="0"/>
              <a:t> to create a complex formula that will calculate the </a:t>
            </a:r>
            <a:r>
              <a:rPr lang="en-US" b="1" dirty="0"/>
              <a:t>subtotal</a:t>
            </a:r>
            <a:r>
              <a:rPr lang="en-US" dirty="0"/>
              <a:t> for a catering invoice. The formula will calculate the cost of each menu item first, then add these values.</a:t>
            </a:r>
          </a:p>
          <a:p>
            <a:r>
              <a:rPr lang="en-US" dirty="0"/>
              <a:t>1) Select the </a:t>
            </a:r>
            <a:r>
              <a:rPr lang="en-US" b="1" dirty="0"/>
              <a:t>cell</a:t>
            </a:r>
            <a:r>
              <a:rPr lang="en-US" dirty="0"/>
              <a:t> that will contain the formula. In our example, we'll select cell </a:t>
            </a:r>
            <a:r>
              <a:rPr lang="en-US" b="1" dirty="0"/>
              <a:t>C5</a:t>
            </a:r>
            <a:r>
              <a:rPr lang="en-US" dirty="0"/>
              <a:t>.</a:t>
            </a:r>
          </a:p>
        </p:txBody>
      </p:sp>
      <p:sp>
        <p:nvSpPr>
          <p:cNvPr id="3" name="Title 2"/>
          <p:cNvSpPr>
            <a:spLocks noGrp="1"/>
          </p:cNvSpPr>
          <p:nvPr>
            <p:ph type="title"/>
          </p:nvPr>
        </p:nvSpPr>
        <p:spPr/>
        <p:txBody>
          <a:bodyPr>
            <a:normAutofit fontScale="90000"/>
          </a:bodyPr>
          <a:lstStyle/>
          <a:p>
            <a:r>
              <a:rPr lang="en-US" dirty="0"/>
              <a:t>Create Formulas with Order of Operation</a:t>
            </a:r>
          </a:p>
        </p:txBody>
      </p:sp>
      <p:pic>
        <p:nvPicPr>
          <p:cNvPr id="45057" name="Picture 1" descr="Selecting a c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4114800"/>
            <a:ext cx="75247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66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2) Enter your </a:t>
            </a:r>
            <a:r>
              <a:rPr lang="en-US" b="1" dirty="0"/>
              <a:t>formula</a:t>
            </a:r>
            <a:r>
              <a:rPr lang="en-US" dirty="0"/>
              <a:t>. In our example, we'll type </a:t>
            </a:r>
            <a:r>
              <a:rPr lang="en-US" b="1" dirty="0"/>
              <a:t>=B3*C3+B4*C4</a:t>
            </a:r>
            <a:r>
              <a:rPr lang="en-US" dirty="0"/>
              <a:t>. This formula will follow the order of operations, first performing the multiplication: </a:t>
            </a:r>
            <a:r>
              <a:rPr lang="en-US" b="1" dirty="0"/>
              <a:t>2.79*35</a:t>
            </a:r>
            <a:r>
              <a:rPr lang="en-US" dirty="0"/>
              <a:t> </a:t>
            </a:r>
            <a:r>
              <a:rPr lang="en-US" b="1" dirty="0"/>
              <a:t>= 97.65</a:t>
            </a:r>
            <a:r>
              <a:rPr lang="en-US" dirty="0"/>
              <a:t> and </a:t>
            </a:r>
            <a:r>
              <a:rPr lang="en-US" b="1" dirty="0"/>
              <a:t>2.29*20 = 45.80</a:t>
            </a:r>
            <a:r>
              <a:rPr lang="en-US" dirty="0"/>
              <a:t>. It then will add these values to calculate the total: </a:t>
            </a:r>
            <a:r>
              <a:rPr lang="en-US" b="1" dirty="0"/>
              <a:t>97.65+45.80</a:t>
            </a:r>
            <a:r>
              <a:rPr lang="en-US" dirty="0"/>
              <a:t>.</a:t>
            </a:r>
          </a:p>
        </p:txBody>
      </p:sp>
      <p:sp>
        <p:nvSpPr>
          <p:cNvPr id="3" name="Title 2"/>
          <p:cNvSpPr>
            <a:spLocks noGrp="1"/>
          </p:cNvSpPr>
          <p:nvPr>
            <p:ph type="title"/>
          </p:nvPr>
        </p:nvSpPr>
        <p:spPr/>
        <p:txBody>
          <a:bodyPr>
            <a:normAutofit fontScale="90000"/>
          </a:bodyPr>
          <a:lstStyle/>
          <a:p>
            <a:r>
              <a:rPr lang="en-US" dirty="0"/>
              <a:t>Create Formulas with Order of Operation</a:t>
            </a:r>
          </a:p>
        </p:txBody>
      </p:sp>
      <p:pic>
        <p:nvPicPr>
          <p:cNvPr id="54273" name="Picture 1" descr="Creating a complex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3276600"/>
            <a:ext cx="75247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28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3) Double-check your formula for accuracy, then press </a:t>
            </a:r>
            <a:r>
              <a:rPr lang="en-US" b="1" dirty="0"/>
              <a:t>Enter</a:t>
            </a:r>
            <a:r>
              <a:rPr lang="en-US" dirty="0"/>
              <a:t> on your keyboard. The formula will calculate and display the </a:t>
            </a:r>
            <a:r>
              <a:rPr lang="en-US" b="1" dirty="0"/>
              <a:t>result</a:t>
            </a:r>
            <a:r>
              <a:rPr lang="en-US" dirty="0"/>
              <a:t>. In our example, the result shows that the subtotal for the order is </a:t>
            </a:r>
            <a:r>
              <a:rPr lang="en-US" b="1" dirty="0"/>
              <a:t>$143.45</a:t>
            </a:r>
            <a:r>
              <a:rPr lang="en-US" dirty="0"/>
              <a:t>.</a:t>
            </a:r>
          </a:p>
        </p:txBody>
      </p:sp>
      <p:sp>
        <p:nvSpPr>
          <p:cNvPr id="3" name="Title 2"/>
          <p:cNvSpPr>
            <a:spLocks noGrp="1"/>
          </p:cNvSpPr>
          <p:nvPr>
            <p:ph type="title"/>
          </p:nvPr>
        </p:nvSpPr>
        <p:spPr/>
        <p:txBody>
          <a:bodyPr>
            <a:normAutofit fontScale="90000"/>
          </a:bodyPr>
          <a:lstStyle/>
          <a:p>
            <a:r>
              <a:rPr lang="en-US" dirty="0"/>
              <a:t>Create Formulas with Order of Operation</a:t>
            </a:r>
          </a:p>
        </p:txBody>
      </p:sp>
      <p:pic>
        <p:nvPicPr>
          <p:cNvPr id="53250" name="Picture 2" descr="Formula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80" y="3454718"/>
            <a:ext cx="75247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5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219200"/>
            <a:ext cx="8229600" cy="5029200"/>
          </a:xfrm>
        </p:spPr>
        <p:txBody>
          <a:bodyPr>
            <a:normAutofit fontScale="92500" lnSpcReduction="10000"/>
          </a:bodyPr>
          <a:lstStyle/>
          <a:p>
            <a:r>
              <a:rPr lang="en-US" sz="2400" dirty="0"/>
              <a:t>You can add </a:t>
            </a:r>
            <a:r>
              <a:rPr lang="en-US" sz="2400" b="1" dirty="0"/>
              <a:t>parentheses </a:t>
            </a:r>
            <a:r>
              <a:rPr lang="en-US" sz="2400" dirty="0"/>
              <a:t>to any equation to make it easier to read. While it won't change the result of the formula in this example, we could enclose the multiplication operations within parentheses to clarify that they will be calculated before the addition.</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Excel </a:t>
            </a:r>
            <a:r>
              <a:rPr lang="en-US" sz="2400" b="1" dirty="0"/>
              <a:t>will not always tell you</a:t>
            </a:r>
            <a:r>
              <a:rPr lang="en-US" sz="2400" dirty="0"/>
              <a:t> if your formula contains an error, so it's up to you to check all of your formulas. To learn how to do this, you can read the </a:t>
            </a:r>
            <a:r>
              <a:rPr lang="en-US" sz="2400" dirty="0">
                <a:hlinkClick r:id="rId2"/>
              </a:rPr>
              <a:t>Double-Check Your Formulas</a:t>
            </a:r>
            <a:r>
              <a:rPr lang="en-US" sz="2400" dirty="0"/>
              <a:t> lesson from our </a:t>
            </a:r>
            <a:r>
              <a:rPr lang="en-US" sz="2400" dirty="0">
                <a:hlinkClick r:id="rId3"/>
              </a:rPr>
              <a:t>Excel Formulas</a:t>
            </a:r>
            <a:r>
              <a:rPr lang="en-US" sz="2400" dirty="0"/>
              <a:t> tutorial.</a:t>
            </a:r>
          </a:p>
        </p:txBody>
      </p:sp>
      <p:sp>
        <p:nvSpPr>
          <p:cNvPr id="3" name="Title 2"/>
          <p:cNvSpPr>
            <a:spLocks noGrp="1"/>
          </p:cNvSpPr>
          <p:nvPr>
            <p:ph type="title"/>
          </p:nvPr>
        </p:nvSpPr>
        <p:spPr/>
        <p:txBody>
          <a:bodyPr>
            <a:normAutofit fontScale="90000"/>
          </a:bodyPr>
          <a:lstStyle/>
          <a:p>
            <a:r>
              <a:rPr lang="en-US" dirty="0"/>
              <a:t>Create Formulas with Order of Operation</a:t>
            </a:r>
          </a:p>
        </p:txBody>
      </p:sp>
      <p:pic>
        <p:nvPicPr>
          <p:cNvPr id="55297" name="Picture 1" descr="Formula with parenthe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2578418"/>
            <a:ext cx="7115175" cy="209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4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sz="1600" dirty="0"/>
              <a:t>Open our practice workbook.</a:t>
            </a:r>
          </a:p>
          <a:p>
            <a:r>
              <a:rPr lang="en-US" sz="1600" dirty="0"/>
              <a:t>Click on the </a:t>
            </a:r>
            <a:r>
              <a:rPr lang="en-US" sz="1600" b="1" dirty="0"/>
              <a:t>Challenge</a:t>
            </a:r>
            <a:r>
              <a:rPr lang="en-US" sz="1600" dirty="0"/>
              <a:t> tab in the bottom-left of the workbook.</a:t>
            </a:r>
          </a:p>
          <a:p>
            <a:r>
              <a:rPr lang="en-US" sz="1600" dirty="0"/>
              <a:t>In cell </a:t>
            </a:r>
            <a:r>
              <a:rPr lang="en-US" sz="1600" b="1" dirty="0"/>
              <a:t>D7</a:t>
            </a:r>
            <a:r>
              <a:rPr lang="en-US" sz="1600" dirty="0"/>
              <a:t>, create a formula that calculates the tax for the invoice. Use a sales tax rate of </a:t>
            </a:r>
            <a:r>
              <a:rPr lang="en-US" sz="1600" b="1" dirty="0"/>
              <a:t>7.5%</a:t>
            </a:r>
            <a:r>
              <a:rPr lang="en-US" sz="1600" dirty="0"/>
              <a:t>. </a:t>
            </a:r>
          </a:p>
          <a:p>
            <a:r>
              <a:rPr lang="en-US" sz="1600" dirty="0"/>
              <a:t>In cell </a:t>
            </a:r>
            <a:r>
              <a:rPr lang="en-US" sz="1600" b="1" dirty="0"/>
              <a:t>D8</a:t>
            </a:r>
            <a:r>
              <a:rPr lang="en-US" sz="1600" dirty="0"/>
              <a:t>, create a formula that finds the total for the order. In other words, this formula should add cells </a:t>
            </a:r>
            <a:r>
              <a:rPr lang="en-US" sz="1600" b="1" dirty="0"/>
              <a:t>D3:D7</a:t>
            </a:r>
            <a:r>
              <a:rPr lang="en-US" sz="1600" dirty="0"/>
              <a:t>.</a:t>
            </a:r>
          </a:p>
          <a:p>
            <a:r>
              <a:rPr lang="en-US" sz="1600" dirty="0"/>
              <a:t>In cell </a:t>
            </a:r>
            <a:r>
              <a:rPr lang="en-US" sz="1600" b="1" dirty="0"/>
              <a:t>D9</a:t>
            </a:r>
            <a:r>
              <a:rPr lang="en-US" sz="1600" dirty="0"/>
              <a:t> create a formula that calculates the total after a </a:t>
            </a:r>
            <a:r>
              <a:rPr lang="en-US" sz="1600" b="1" dirty="0"/>
              <a:t>10%</a:t>
            </a:r>
            <a:r>
              <a:rPr lang="en-US" sz="1600" dirty="0"/>
              <a:t> discount. If you need help understanding how to take a percentage off of a total, check out our lesson on </a:t>
            </a:r>
            <a:r>
              <a:rPr lang="en-US" sz="1600" dirty="0">
                <a:hlinkClick r:id="rId2"/>
              </a:rPr>
              <a:t>Discounts, Markdowns, and Sales</a:t>
            </a:r>
            <a:r>
              <a:rPr lang="en-US" sz="1600" dirty="0"/>
              <a:t>. </a:t>
            </a:r>
          </a:p>
          <a:p>
            <a:r>
              <a:rPr lang="en-US" sz="1600" dirty="0"/>
              <a:t>When you're finished, your workbook should look like this:</a:t>
            </a:r>
          </a:p>
        </p:txBody>
      </p:sp>
      <p:sp>
        <p:nvSpPr>
          <p:cNvPr id="3" name="Title 2"/>
          <p:cNvSpPr>
            <a:spLocks noGrp="1"/>
          </p:cNvSpPr>
          <p:nvPr>
            <p:ph type="title"/>
          </p:nvPr>
        </p:nvSpPr>
        <p:spPr/>
        <p:txBody>
          <a:bodyPr/>
          <a:lstStyle/>
          <a:p>
            <a:r>
              <a:rPr lang="en-US" dirty="0"/>
              <a:t>Challenge Formulas</a:t>
            </a:r>
          </a:p>
        </p:txBody>
      </p:sp>
      <p:pic>
        <p:nvPicPr>
          <p:cNvPr id="15367" name="Picture 7" descr="Complex Formulas Challe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1"/>
            <a:ext cx="4876800" cy="256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9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3048000"/>
            <a:ext cx="4724400" cy="1169551"/>
          </a:xfrm>
          <a:prstGeom prst="rect">
            <a:avLst/>
          </a:prstGeom>
          <a:noFill/>
        </p:spPr>
        <p:txBody>
          <a:bodyPr wrap="square" lIns="91440" tIns="45720" rIns="91440" bIns="45720">
            <a:spAutoFit/>
          </a:bodyPr>
          <a:lstStyle/>
          <a:p>
            <a:pPr algn="ctr"/>
            <a:r>
              <a:rPr lang="en-US" sz="7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3276600" y="3389004"/>
            <a:ext cx="5257800" cy="2944709"/>
          </a:xfrm>
          <a:prstGeom prst="rect">
            <a:avLst/>
          </a:prstGeom>
        </p:spPr>
      </p:pic>
    </p:spTree>
    <p:extLst>
      <p:ext uri="{BB962C8B-B14F-4D97-AF65-F5344CB8AC3E}">
        <p14:creationId xmlns:p14="http://schemas.microsoft.com/office/powerpoint/2010/main" val="101541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2667733" y="3048000"/>
            <a:ext cx="5866667" cy="3285714"/>
          </a:xfrm>
          <a:prstGeom prst="rect">
            <a:avLst/>
          </a:prstGeom>
        </p:spPr>
      </p:pic>
      <p:pic>
        <p:nvPicPr>
          <p:cNvPr id="3" name="Picture 2"/>
          <p:cNvPicPr>
            <a:picLocks noChangeAspect="1"/>
          </p:cNvPicPr>
          <p:nvPr/>
        </p:nvPicPr>
        <p:blipFill>
          <a:blip r:embed="rId3"/>
          <a:stretch>
            <a:fillRect/>
          </a:stretch>
        </p:blipFill>
        <p:spPr>
          <a:xfrm>
            <a:off x="2667000" y="3048000"/>
            <a:ext cx="5857143" cy="3285714"/>
          </a:xfrm>
          <a:prstGeom prst="rect">
            <a:avLst/>
          </a:prstGeom>
        </p:spPr>
      </p:pic>
    </p:spTree>
    <p:extLst>
      <p:ext uri="{BB962C8B-B14F-4D97-AF65-F5344CB8AC3E}">
        <p14:creationId xmlns:p14="http://schemas.microsoft.com/office/powerpoint/2010/main" val="237280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2667733" y="3048000"/>
            <a:ext cx="5866667" cy="3285714"/>
          </a:xfrm>
          <a:prstGeom prst="rect">
            <a:avLst/>
          </a:prstGeom>
        </p:spPr>
      </p:pic>
      <p:pic>
        <p:nvPicPr>
          <p:cNvPr id="8" name="Picture 7"/>
          <p:cNvPicPr>
            <a:picLocks noChangeAspect="1"/>
          </p:cNvPicPr>
          <p:nvPr/>
        </p:nvPicPr>
        <p:blipFill>
          <a:blip r:embed="rId3"/>
          <a:stretch>
            <a:fillRect/>
          </a:stretch>
        </p:blipFill>
        <p:spPr>
          <a:xfrm>
            <a:off x="2667733" y="3043238"/>
            <a:ext cx="5866667" cy="3295238"/>
          </a:xfrm>
          <a:prstGeom prst="rect">
            <a:avLst/>
          </a:prstGeom>
        </p:spPr>
      </p:pic>
    </p:spTree>
    <p:extLst>
      <p:ext uri="{BB962C8B-B14F-4D97-AF65-F5344CB8AC3E}">
        <p14:creationId xmlns:p14="http://schemas.microsoft.com/office/powerpoint/2010/main" val="310135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2667733" y="3048000"/>
            <a:ext cx="5866667" cy="3285714"/>
          </a:xfrm>
          <a:prstGeom prst="rect">
            <a:avLst/>
          </a:prstGeom>
        </p:spPr>
      </p:pic>
      <p:pic>
        <p:nvPicPr>
          <p:cNvPr id="3" name="Picture 2"/>
          <p:cNvPicPr>
            <a:picLocks noChangeAspect="1"/>
          </p:cNvPicPr>
          <p:nvPr/>
        </p:nvPicPr>
        <p:blipFill>
          <a:blip r:embed="rId3"/>
          <a:stretch>
            <a:fillRect/>
          </a:stretch>
        </p:blipFill>
        <p:spPr>
          <a:xfrm>
            <a:off x="2667733" y="3048000"/>
            <a:ext cx="5857143" cy="3304762"/>
          </a:xfrm>
          <a:prstGeom prst="rect">
            <a:avLst/>
          </a:prstGeom>
        </p:spPr>
      </p:pic>
    </p:spTree>
    <p:extLst>
      <p:ext uri="{BB962C8B-B14F-4D97-AF65-F5344CB8AC3E}">
        <p14:creationId xmlns:p14="http://schemas.microsoft.com/office/powerpoint/2010/main" val="67773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2667733" y="3048000"/>
            <a:ext cx="5866667" cy="3285714"/>
          </a:xfrm>
          <a:prstGeom prst="rect">
            <a:avLst/>
          </a:prstGeom>
        </p:spPr>
      </p:pic>
      <p:pic>
        <p:nvPicPr>
          <p:cNvPr id="8" name="Picture 7"/>
          <p:cNvPicPr>
            <a:picLocks noChangeAspect="1"/>
          </p:cNvPicPr>
          <p:nvPr/>
        </p:nvPicPr>
        <p:blipFill>
          <a:blip r:embed="rId3"/>
          <a:stretch>
            <a:fillRect/>
          </a:stretch>
        </p:blipFill>
        <p:spPr>
          <a:xfrm>
            <a:off x="2667732" y="3048000"/>
            <a:ext cx="5866667" cy="3304762"/>
          </a:xfrm>
          <a:prstGeom prst="rect">
            <a:avLst/>
          </a:prstGeom>
        </p:spPr>
      </p:pic>
    </p:spTree>
    <p:extLst>
      <p:ext uri="{BB962C8B-B14F-4D97-AF65-F5344CB8AC3E}">
        <p14:creationId xmlns:p14="http://schemas.microsoft.com/office/powerpoint/2010/main" val="350646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2667733" y="3048000"/>
            <a:ext cx="5866667" cy="3285714"/>
          </a:xfrm>
          <a:prstGeom prst="rect">
            <a:avLst/>
          </a:prstGeom>
        </p:spPr>
      </p:pic>
      <p:pic>
        <p:nvPicPr>
          <p:cNvPr id="3" name="Picture 2"/>
          <p:cNvPicPr>
            <a:picLocks noChangeAspect="1"/>
          </p:cNvPicPr>
          <p:nvPr/>
        </p:nvPicPr>
        <p:blipFill>
          <a:blip r:embed="rId3"/>
          <a:stretch>
            <a:fillRect/>
          </a:stretch>
        </p:blipFill>
        <p:spPr>
          <a:xfrm>
            <a:off x="2667733" y="3048000"/>
            <a:ext cx="5866667" cy="3304762"/>
          </a:xfrm>
          <a:prstGeom prst="rect">
            <a:avLst/>
          </a:prstGeom>
        </p:spPr>
      </p:pic>
    </p:spTree>
    <p:extLst>
      <p:ext uri="{BB962C8B-B14F-4D97-AF65-F5344CB8AC3E}">
        <p14:creationId xmlns:p14="http://schemas.microsoft.com/office/powerpoint/2010/main" val="347544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2667733" y="3048000"/>
            <a:ext cx="5866667" cy="3285714"/>
          </a:xfrm>
          <a:prstGeom prst="rect">
            <a:avLst/>
          </a:prstGeom>
        </p:spPr>
      </p:pic>
      <p:pic>
        <p:nvPicPr>
          <p:cNvPr id="8" name="Picture 7"/>
          <p:cNvPicPr>
            <a:picLocks noChangeAspect="1"/>
          </p:cNvPicPr>
          <p:nvPr/>
        </p:nvPicPr>
        <p:blipFill>
          <a:blip r:embed="rId3"/>
          <a:stretch>
            <a:fillRect/>
          </a:stretch>
        </p:blipFill>
        <p:spPr>
          <a:xfrm>
            <a:off x="2667733" y="3043238"/>
            <a:ext cx="5866667" cy="3295238"/>
          </a:xfrm>
          <a:prstGeom prst="rect">
            <a:avLst/>
          </a:prstGeom>
        </p:spPr>
      </p:pic>
    </p:spTree>
    <p:extLst>
      <p:ext uri="{BB962C8B-B14F-4D97-AF65-F5344CB8AC3E}">
        <p14:creationId xmlns:p14="http://schemas.microsoft.com/office/powerpoint/2010/main" val="273207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990600"/>
          </a:xfrm>
        </p:spPr>
        <p:txBody>
          <a:bodyPr>
            <a:normAutofit/>
          </a:bodyPr>
          <a:lstStyle/>
          <a:p>
            <a:r>
              <a:rPr lang="en-US" dirty="0"/>
              <a:t>Order of Math Operation in Excel</a:t>
            </a:r>
          </a:p>
        </p:txBody>
      </p:sp>
      <p:sp>
        <p:nvSpPr>
          <p:cNvPr id="4" name="Footer Placeholder 3"/>
          <p:cNvSpPr>
            <a:spLocks noGrp="1"/>
          </p:cNvSpPr>
          <p:nvPr>
            <p:ph type="ftr" sz="quarter" idx="11"/>
          </p:nvPr>
        </p:nvSpPr>
        <p:spPr/>
        <p:txBody>
          <a:bodyPr/>
          <a:lstStyle/>
          <a:p>
            <a:r>
              <a:rPr lang="en-US" dirty="0"/>
              <a:t>Office Ready Course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Content Placeholder 6"/>
          <p:cNvSpPr>
            <a:spLocks noGrp="1"/>
          </p:cNvSpPr>
          <p:nvPr>
            <p:ph sz="quarter" idx="1"/>
          </p:nvPr>
        </p:nvSpPr>
        <p:spPr/>
        <p:txBody>
          <a:bodyPr>
            <a:normAutofit/>
          </a:bodyPr>
          <a:lstStyle/>
          <a:p>
            <a:r>
              <a:rPr lang="en-US" sz="1800" dirty="0"/>
              <a:t>Excel calculates formulas based on the following </a:t>
            </a:r>
            <a:r>
              <a:rPr lang="en-US" sz="1800" b="1" dirty="0"/>
              <a:t>order of operations</a:t>
            </a:r>
            <a:r>
              <a:rPr lang="en-US" sz="1800" dirty="0"/>
              <a:t>:</a:t>
            </a:r>
          </a:p>
          <a:p>
            <a:pPr lvl="1"/>
            <a:r>
              <a:rPr lang="en-US" sz="1600" dirty="0"/>
              <a:t>Operations enclosed in </a:t>
            </a:r>
            <a:r>
              <a:rPr lang="en-US" sz="1600" b="1" dirty="0"/>
              <a:t>parentheses</a:t>
            </a:r>
            <a:endParaRPr lang="en-US" sz="1600" dirty="0"/>
          </a:p>
          <a:p>
            <a:pPr lvl="1"/>
            <a:r>
              <a:rPr lang="en-US" sz="1600" b="1" dirty="0"/>
              <a:t>Exponential</a:t>
            </a:r>
            <a:r>
              <a:rPr lang="en-US" sz="1600" dirty="0"/>
              <a:t> calculations (3^2, for example)</a:t>
            </a:r>
          </a:p>
          <a:p>
            <a:pPr lvl="1"/>
            <a:r>
              <a:rPr lang="en-US" sz="1600" b="1" dirty="0"/>
              <a:t>Multiplication</a:t>
            </a:r>
            <a:r>
              <a:rPr lang="en-US" sz="1600" dirty="0"/>
              <a:t> and </a:t>
            </a:r>
            <a:r>
              <a:rPr lang="en-US" sz="1600" b="1" dirty="0"/>
              <a:t>division</a:t>
            </a:r>
            <a:r>
              <a:rPr lang="en-US" sz="1600" dirty="0"/>
              <a:t>, whichever comes first</a:t>
            </a:r>
          </a:p>
          <a:p>
            <a:pPr lvl="1"/>
            <a:r>
              <a:rPr lang="en-US" sz="1600" b="1" dirty="0"/>
              <a:t>Addition</a:t>
            </a:r>
            <a:r>
              <a:rPr lang="en-US" sz="1600" dirty="0"/>
              <a:t> and </a:t>
            </a:r>
            <a:r>
              <a:rPr lang="en-US" sz="1600" b="1" dirty="0"/>
              <a:t>subtraction</a:t>
            </a:r>
            <a:r>
              <a:rPr lang="en-US" sz="1600" dirty="0"/>
              <a:t>, whichever comes first</a:t>
            </a:r>
          </a:p>
          <a:p>
            <a:r>
              <a:rPr lang="en-US" sz="1800" dirty="0"/>
              <a:t>A mnemonic that can help you remember the order is </a:t>
            </a:r>
            <a:r>
              <a:rPr lang="en-US" sz="1800" b="1" dirty="0"/>
              <a:t>PEMDAS</a:t>
            </a:r>
            <a:r>
              <a:rPr lang="en-US" sz="1800" dirty="0"/>
              <a:t>, or </a:t>
            </a:r>
            <a:r>
              <a:rPr lang="en-US" sz="1800" b="1" dirty="0"/>
              <a:t>P</a:t>
            </a:r>
            <a:r>
              <a:rPr lang="en-US" sz="1800" dirty="0"/>
              <a:t>lease </a:t>
            </a:r>
            <a:r>
              <a:rPr lang="en-US" sz="1800" b="1" dirty="0"/>
              <a:t>E</a:t>
            </a:r>
            <a:r>
              <a:rPr lang="en-US" sz="1800" dirty="0"/>
              <a:t>xcuse </a:t>
            </a:r>
            <a:r>
              <a:rPr lang="en-US" sz="1800" b="1" dirty="0"/>
              <a:t>M</a:t>
            </a:r>
            <a:r>
              <a:rPr lang="en-US" sz="1800" dirty="0"/>
              <a:t>y </a:t>
            </a:r>
            <a:r>
              <a:rPr lang="en-US" sz="1800" b="1" dirty="0"/>
              <a:t>D</a:t>
            </a:r>
            <a:r>
              <a:rPr lang="en-US" sz="1800" dirty="0"/>
              <a:t>ear </a:t>
            </a:r>
            <a:r>
              <a:rPr lang="en-US" sz="1800" b="1" dirty="0"/>
              <a:t>A</a:t>
            </a:r>
            <a:r>
              <a:rPr lang="en-US" sz="1800" dirty="0"/>
              <a:t>unt </a:t>
            </a:r>
            <a:r>
              <a:rPr lang="en-US" sz="1800" b="1" dirty="0"/>
              <a:t>S</a:t>
            </a:r>
            <a:r>
              <a:rPr lang="en-US" sz="1800" dirty="0"/>
              <a:t>ally.</a:t>
            </a:r>
          </a:p>
        </p:txBody>
      </p:sp>
      <p:pic>
        <p:nvPicPr>
          <p:cNvPr id="6" name="Picture 5"/>
          <p:cNvPicPr>
            <a:picLocks noChangeAspect="1"/>
          </p:cNvPicPr>
          <p:nvPr/>
        </p:nvPicPr>
        <p:blipFill>
          <a:blip r:embed="rId2"/>
          <a:stretch>
            <a:fillRect/>
          </a:stretch>
        </p:blipFill>
        <p:spPr>
          <a:xfrm>
            <a:off x="2667733" y="3048000"/>
            <a:ext cx="5866667" cy="3285714"/>
          </a:xfrm>
          <a:prstGeom prst="rect">
            <a:avLst/>
          </a:prstGeom>
        </p:spPr>
      </p:pic>
      <p:pic>
        <p:nvPicPr>
          <p:cNvPr id="3" name="Picture 2"/>
          <p:cNvPicPr>
            <a:picLocks noChangeAspect="1"/>
          </p:cNvPicPr>
          <p:nvPr/>
        </p:nvPicPr>
        <p:blipFill>
          <a:blip r:embed="rId3"/>
          <a:stretch>
            <a:fillRect/>
          </a:stretch>
        </p:blipFill>
        <p:spPr>
          <a:xfrm>
            <a:off x="2666993" y="3048000"/>
            <a:ext cx="5866667" cy="3285714"/>
          </a:xfrm>
          <a:prstGeom prst="rect">
            <a:avLst/>
          </a:prstGeom>
        </p:spPr>
      </p:pic>
    </p:spTree>
    <p:extLst>
      <p:ext uri="{BB962C8B-B14F-4D97-AF65-F5344CB8AC3E}">
        <p14:creationId xmlns:p14="http://schemas.microsoft.com/office/powerpoint/2010/main" val="2393081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Book Antiqua"/>
        <a:ea typeface=""/>
        <a:cs typeface=""/>
      </a:majorFont>
      <a:minorFont>
        <a:latin typeface="Arno Pro"/>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WindowsDesktop.ContextMenu" Revision="1" Stencil="System.Storyboarding.WindowsDesktop" StencilVersion="0.1"/>
</Control>
</file>

<file path=customXml/itemProps1.xml><?xml version="1.0" encoding="utf-8"?>
<ds:datastoreItem xmlns:ds="http://schemas.openxmlformats.org/officeDocument/2006/customXml" ds:itemID="{FBF21562-C738-4454-8039-A429B7B7D96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Origin</Template>
  <TotalTime>4149</TotalTime>
  <Words>947</Words>
  <Application>Microsoft Macintosh PowerPoint</Application>
  <PresentationFormat>On-screen Show (4:3)</PresentationFormat>
  <Paragraphs>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Arno Pro</vt:lpstr>
      <vt:lpstr>Segoe Condensed</vt:lpstr>
      <vt:lpstr>Book Antiqua</vt:lpstr>
      <vt:lpstr>Calibri</vt:lpstr>
      <vt:lpstr>Wingdings</vt:lpstr>
      <vt:lpstr>Wingdings 3</vt:lpstr>
      <vt:lpstr>Origin</vt:lpstr>
      <vt:lpstr>Office Ready Course Course  </vt:lpstr>
      <vt:lpstr>Order of Math Operation in Excel</vt:lpstr>
      <vt:lpstr>Order of Math Operation in Excel</vt:lpstr>
      <vt:lpstr>Order of Math Operation in Excel</vt:lpstr>
      <vt:lpstr>Order of Math Operation in Excel</vt:lpstr>
      <vt:lpstr>Order of Math Operation in Excel</vt:lpstr>
      <vt:lpstr>Order of Math Operation in Excel</vt:lpstr>
      <vt:lpstr>Order of Math Operation in Excel</vt:lpstr>
      <vt:lpstr>Order of Math Operation in Excel</vt:lpstr>
      <vt:lpstr>Create Formulas with Order of Operation</vt:lpstr>
      <vt:lpstr>Create Formulas with Order of Operation</vt:lpstr>
      <vt:lpstr>Create Formulas with Order of Operation</vt:lpstr>
      <vt:lpstr>Create Formulas with Order of Operation</vt:lpstr>
      <vt:lpstr>Challenge Formulas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 Course</dc:title>
  <dc:creator>Zaw Win Htun</dc:creator>
  <cp:lastModifiedBy>Microsoft Office User</cp:lastModifiedBy>
  <cp:revision>559</cp:revision>
  <dcterms:created xsi:type="dcterms:W3CDTF">2006-08-16T00:00:00Z</dcterms:created>
  <dcterms:modified xsi:type="dcterms:W3CDTF">2022-07-14T03:27:15Z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