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97"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305" r:id="rId41"/>
    <p:sldId id="292" r:id="rId42"/>
    <p:sldId id="296" r:id="rId43"/>
    <p:sldId id="298" r:id="rId44"/>
    <p:sldId id="303" r:id="rId45"/>
    <p:sldId id="304" r:id="rId46"/>
    <p:sldId id="299" r:id="rId47"/>
    <p:sldId id="300" r:id="rId48"/>
    <p:sldId id="301"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3525" autoAdjust="0"/>
  </p:normalViewPr>
  <p:slideViewPr>
    <p:cSldViewPr snapToGrid="0">
      <p:cViewPr varScale="1">
        <p:scale>
          <a:sx n="104" d="100"/>
          <a:sy n="104" d="100"/>
        </p:scale>
        <p:origin x="96" y="4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D4065-FBD2-40E7-8D05-BB12B661EDC2}"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5D894-16AA-4E7C-A7F7-7CE1446AB52E}" type="slidenum">
              <a:rPr lang="en-US" smtClean="0"/>
              <a:t>‹#›</a:t>
            </a:fld>
            <a:endParaRPr lang="en-US"/>
          </a:p>
        </p:txBody>
      </p:sp>
    </p:spTree>
    <p:extLst>
      <p:ext uri="{BB962C8B-B14F-4D97-AF65-F5344CB8AC3E}">
        <p14:creationId xmlns:p14="http://schemas.microsoft.com/office/powerpoint/2010/main" val="32902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cplusplus.com/unordered_map" TargetMode="External"/><Relationship Id="rId13" Type="http://schemas.openxmlformats.org/officeDocument/2006/relationships/hyperlink" Target="http://www.cplusplus.com/ratio" TargetMode="External"/><Relationship Id="rId3" Type="http://schemas.openxmlformats.org/officeDocument/2006/relationships/hyperlink" Target="http://www.cplusplus.com/%3ccstdint%3e" TargetMode="External"/><Relationship Id="rId7" Type="http://schemas.openxmlformats.org/officeDocument/2006/relationships/hyperlink" Target="http://www.cplusplus.com/forward_list" TargetMode="External"/><Relationship Id="rId12" Type="http://schemas.openxmlformats.org/officeDocument/2006/relationships/hyperlink" Target="http://www.cplusplus.com/initializer_li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plusplus.com/array" TargetMode="External"/><Relationship Id="rId11" Type="http://schemas.openxmlformats.org/officeDocument/2006/relationships/hyperlink" Target="http://www.cplusplus.com/unordered_multiset" TargetMode="External"/><Relationship Id="rId5" Type="http://schemas.openxmlformats.org/officeDocument/2006/relationships/hyperlink" Target="http://www.cplusplus.com/%3ccomplex%3e" TargetMode="External"/><Relationship Id="rId15" Type="http://schemas.openxmlformats.org/officeDocument/2006/relationships/hyperlink" Target="http://www.cplusplus.com/hash%3ctype_index%3e" TargetMode="External"/><Relationship Id="rId10" Type="http://schemas.openxmlformats.org/officeDocument/2006/relationships/hyperlink" Target="http://www.cplusplus.com/unordered_set" TargetMode="External"/><Relationship Id="rId4" Type="http://schemas.openxmlformats.org/officeDocument/2006/relationships/hyperlink" Target="http://www.cplusplus.com/%3ccmath%3e" TargetMode="External"/><Relationship Id="rId9" Type="http://schemas.openxmlformats.org/officeDocument/2006/relationships/hyperlink" Target="http://www.cplusplus.com/unordered_multimap" TargetMode="External"/><Relationship Id="rId14" Type="http://schemas.openxmlformats.org/officeDocument/2006/relationships/hyperlink" Target="http://www.cplusplus.com/type_inde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75D894-16AA-4E7C-A7F7-7CE1446AB52E}" type="slidenum">
              <a:rPr lang="en-US" smtClean="0"/>
              <a:t>1</a:t>
            </a:fld>
            <a:endParaRPr lang="en-US"/>
          </a:p>
        </p:txBody>
      </p:sp>
    </p:spTree>
    <p:extLst>
      <p:ext uri="{BB962C8B-B14F-4D97-AF65-F5344CB8AC3E}">
        <p14:creationId xmlns:p14="http://schemas.microsoft.com/office/powerpoint/2010/main" val="3683202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https://gcc.gnu.org/projects/cxx-status.html#cxx11</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a:t>
            </a:fld>
            <a:endParaRPr lang="en-US"/>
          </a:p>
        </p:txBody>
      </p:sp>
    </p:spTree>
    <p:extLst>
      <p:ext uri="{BB962C8B-B14F-4D97-AF65-F5344CB8AC3E}">
        <p14:creationId xmlns:p14="http://schemas.microsoft.com/office/powerpoint/2010/main" val="147854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is used for operating systems, games, embedded software</a:t>
            </a:r>
            <a:r>
              <a:rPr lang="en-US" b="1" dirty="0" smtClean="0"/>
              <a:t>, autonomous cars </a:t>
            </a:r>
            <a:r>
              <a:rPr lang="en-US" dirty="0" smtClean="0"/>
              <a:t>and medical technology, as well as many other applications. Companies like Facebook and Google use C++.</a:t>
            </a:r>
          </a:p>
          <a:p>
            <a:endParaRPr lang="en-US" dirty="0" smtClean="0"/>
          </a:p>
          <a:p>
            <a:r>
              <a:rPr lang="en-US" dirty="0" smtClean="0"/>
              <a:t>https://hackernoon.com/top-3-most-popular-programming-languages-in-2018-and-their-annual-salaries-51b4a7354e06</a:t>
            </a:r>
          </a:p>
          <a:p>
            <a:r>
              <a:rPr lang="en-US" dirty="0" smtClean="0"/>
              <a:t>https://aptech.vn/kien-thuc-tin-hoc/qua-trinh-phat-trien-cua-ngon-ngu-lap-trinh.html</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3</a:t>
            </a:fld>
            <a:endParaRPr lang="en-US"/>
          </a:p>
        </p:txBody>
      </p:sp>
    </p:spTree>
    <p:extLst>
      <p:ext uri="{BB962C8B-B14F-4D97-AF65-F5344CB8AC3E}">
        <p14:creationId xmlns:p14="http://schemas.microsoft.com/office/powerpoint/2010/main" val="56777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dirty="0" err="1" smtClean="0"/>
              <a:t>cstdbool</a:t>
            </a:r>
            <a:r>
              <a:rPr lang="en-US" dirty="0" smtClean="0"/>
              <a:t>&gt; : </a:t>
            </a:r>
            <a:r>
              <a:rPr lang="en-US" sz="1200" b="0" i="0" kern="1200" dirty="0" smtClean="0">
                <a:solidFill>
                  <a:schemeClr val="tx1"/>
                </a:solidFill>
                <a:effectLst/>
                <a:latin typeface="+mn-lt"/>
                <a:ea typeface="+mn-ea"/>
                <a:cs typeface="+mn-cs"/>
              </a:rPr>
              <a:t>The purpose in C of this header is to add a </a:t>
            </a:r>
            <a:r>
              <a:rPr lang="en-US" dirty="0" err="1" smtClean="0"/>
              <a:t>bool</a:t>
            </a:r>
            <a:r>
              <a:rPr lang="en-US" sz="1200" b="0" i="0" kern="1200" dirty="0" smtClean="0">
                <a:solidFill>
                  <a:schemeClr val="tx1"/>
                </a:solidFill>
                <a:effectLst/>
                <a:latin typeface="+mn-lt"/>
                <a:ea typeface="+mn-ea"/>
                <a:cs typeface="+mn-cs"/>
              </a:rPr>
              <a:t> type and the </a:t>
            </a:r>
            <a:r>
              <a:rPr lang="en-US" dirty="0" smtClean="0"/>
              <a:t>true</a:t>
            </a:r>
            <a:r>
              <a:rPr lang="en-US" sz="1200" b="0" i="0" kern="1200" dirty="0" smtClean="0">
                <a:solidFill>
                  <a:schemeClr val="tx1"/>
                </a:solidFill>
                <a:effectLst/>
                <a:latin typeface="+mn-lt"/>
                <a:ea typeface="+mn-ea"/>
                <a:cs typeface="+mn-cs"/>
              </a:rPr>
              <a:t> and </a:t>
            </a:r>
            <a:r>
              <a:rPr lang="en-US" dirty="0" smtClean="0"/>
              <a:t>false</a:t>
            </a:r>
            <a:r>
              <a:rPr lang="en-US" sz="1200" b="0" i="0" kern="1200" dirty="0" smtClean="0">
                <a:solidFill>
                  <a:schemeClr val="tx1"/>
                </a:solidFill>
                <a:effectLst/>
                <a:latin typeface="+mn-lt"/>
                <a:ea typeface="+mn-ea"/>
                <a:cs typeface="+mn-cs"/>
              </a:rPr>
              <a:t> values as macro definitions.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cuchar</a:t>
            </a:r>
            <a:r>
              <a:rPr lang="en-US" sz="1200" b="0" i="0" kern="1200" dirty="0" smtClean="0">
                <a:solidFill>
                  <a:schemeClr val="tx1"/>
                </a:solidFill>
                <a:effectLst/>
                <a:latin typeface="+mn-lt"/>
                <a:ea typeface="+mn-ea"/>
                <a:cs typeface="+mn-cs"/>
              </a:rPr>
              <a:t>&gt;    :  This header provides support for 16-bit and 32-bit characters, suitable to be encoded using UTF-16 and UTF-32.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cstdint</a:t>
            </a:r>
            <a:r>
              <a:rPr lang="en-US" dirty="0" smtClean="0"/>
              <a:t>&gt;: </a:t>
            </a:r>
            <a:r>
              <a:rPr lang="en-US" sz="1200" b="0" i="0" kern="1200" dirty="0" smtClean="0">
                <a:solidFill>
                  <a:schemeClr val="tx1"/>
                </a:solidFill>
                <a:effectLst/>
                <a:latin typeface="+mn-lt"/>
                <a:ea typeface="+mn-ea"/>
                <a:cs typeface="+mn-cs"/>
              </a:rPr>
              <a:t>This header defines a set of integral type aliases with specific width requirements, along with macros specifying their limits and macro functions to create values of these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cinttypes</a:t>
            </a:r>
            <a:r>
              <a:rPr lang="en-US" dirty="0" smtClean="0"/>
              <a:t>&gt; : </a:t>
            </a:r>
            <a:r>
              <a:rPr lang="en-US" sz="1200" b="0" i="0" kern="1200" dirty="0" smtClean="0">
                <a:solidFill>
                  <a:schemeClr val="tx1"/>
                </a:solidFill>
                <a:effectLst/>
                <a:latin typeface="+mn-lt"/>
                <a:ea typeface="+mn-ea"/>
                <a:cs typeface="+mn-cs"/>
              </a:rPr>
              <a:t>Header with library support for </a:t>
            </a:r>
            <a:r>
              <a:rPr lang="en-US" sz="1200" b="0" i="1" u="none" strike="noStrike" kern="1200" dirty="0" smtClean="0">
                <a:solidFill>
                  <a:schemeClr val="tx1"/>
                </a:solidFill>
                <a:effectLst/>
                <a:latin typeface="+mn-lt"/>
                <a:ea typeface="+mn-ea"/>
                <a:cs typeface="+mn-cs"/>
                <a:hlinkClick r:id="rId3"/>
              </a:rPr>
              <a:t>width-based integral types</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ctgmath</a:t>
            </a:r>
            <a:r>
              <a:rPr lang="en-US" sz="1200" b="0" i="0" kern="1200" dirty="0" smtClean="0">
                <a:solidFill>
                  <a:schemeClr val="tx1"/>
                </a:solidFill>
                <a:effectLst/>
                <a:latin typeface="+mn-lt"/>
                <a:ea typeface="+mn-ea"/>
                <a:cs typeface="+mn-cs"/>
              </a:rPr>
              <a:t>&gt; : This header simply includes </a:t>
            </a:r>
            <a:r>
              <a:rPr lang="en-US" sz="1200" u="none" strike="noStrike" kern="1200" dirty="0" smtClean="0">
                <a:solidFill>
                  <a:schemeClr val="tx1"/>
                </a:solidFill>
                <a:effectLst/>
                <a:latin typeface="+mn-lt"/>
                <a:ea typeface="+mn-ea"/>
                <a:cs typeface="+mn-cs"/>
                <a:hlinkClick r:id="rId4"/>
              </a:rPr>
              <a:t>&lt;</a:t>
            </a:r>
            <a:r>
              <a:rPr lang="en-US" sz="1200" u="none" strike="noStrike" kern="1200" dirty="0" err="1" smtClean="0">
                <a:solidFill>
                  <a:schemeClr val="tx1"/>
                </a:solidFill>
                <a:effectLst/>
                <a:latin typeface="+mn-lt"/>
                <a:ea typeface="+mn-ea"/>
                <a:cs typeface="+mn-cs"/>
                <a:hlinkClick r:id="rId4"/>
              </a:rPr>
              <a:t>cmath</a:t>
            </a:r>
            <a:r>
              <a:rPr lang="en-US" sz="1200" u="none" strike="noStrike" kern="1200" dirty="0" smtClean="0">
                <a:solidFill>
                  <a:schemeClr val="tx1"/>
                </a:solidFill>
                <a:effectLst/>
                <a:latin typeface="+mn-lt"/>
                <a:ea typeface="+mn-ea"/>
                <a:cs typeface="+mn-cs"/>
                <a:hlinkClick r:id="rId4"/>
              </a:rPr>
              <a:t>&gt;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5"/>
              </a:rPr>
              <a:t>&lt;</a:t>
            </a:r>
            <a:r>
              <a:rPr lang="en-US" sz="1200" u="none" strike="noStrike" kern="1200" dirty="0" err="1" smtClean="0">
                <a:solidFill>
                  <a:schemeClr val="tx1"/>
                </a:solidFill>
                <a:effectLst/>
                <a:latin typeface="+mn-lt"/>
                <a:ea typeface="+mn-ea"/>
                <a:cs typeface="+mn-cs"/>
                <a:hlinkClick r:id="rId5"/>
              </a:rPr>
              <a:t>ccomplex</a:t>
            </a:r>
            <a:r>
              <a:rPr lang="en-US" sz="1200" u="none" strike="noStrike" kern="1200" dirty="0" smtClean="0">
                <a:solidFill>
                  <a:schemeClr val="tx1"/>
                </a:solidFill>
                <a:effectLst/>
                <a:latin typeface="+mn-lt"/>
                <a:ea typeface="+mn-ea"/>
                <a:cs typeface="+mn-cs"/>
                <a:hlinkClick r:id="rId5"/>
              </a:rPr>
              <a:t>&gt;</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cfenv</a:t>
            </a:r>
            <a:r>
              <a:rPr lang="en-US" dirty="0" smtClean="0"/>
              <a:t>&gt; : </a:t>
            </a:r>
            <a:r>
              <a:rPr lang="en-US" sz="1200" b="0" i="0" kern="1200" dirty="0" smtClean="0">
                <a:solidFill>
                  <a:schemeClr val="tx1"/>
                </a:solidFill>
                <a:effectLst/>
                <a:latin typeface="+mn-lt"/>
                <a:ea typeface="+mn-ea"/>
                <a:cs typeface="+mn-cs"/>
              </a:rPr>
              <a:t>This header declares a set of functions and macros to access the </a:t>
            </a:r>
            <a:r>
              <a:rPr lang="en-US" sz="1200" b="0" i="1" kern="1200" dirty="0" smtClean="0">
                <a:solidFill>
                  <a:schemeClr val="tx1"/>
                </a:solidFill>
                <a:effectLst/>
                <a:latin typeface="+mn-lt"/>
                <a:ea typeface="+mn-ea"/>
                <a:cs typeface="+mn-cs"/>
              </a:rPr>
              <a:t>floating-point environment</a:t>
            </a:r>
            <a:r>
              <a:rPr lang="en-US" sz="1200" b="0" i="0" kern="1200" dirty="0" smtClean="0">
                <a:solidFill>
                  <a:schemeClr val="tx1"/>
                </a:solidFill>
                <a:effectLst/>
                <a:latin typeface="+mn-lt"/>
                <a:ea typeface="+mn-ea"/>
                <a:cs typeface="+mn-cs"/>
              </a:rPr>
              <a:t>, along with specific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&lt;array&gt; : Header that defines the fixed-size </a:t>
            </a:r>
            <a:r>
              <a:rPr lang="en-US" sz="1200" b="0" i="0" u="none" strike="noStrike" kern="1200" dirty="0" smtClean="0">
                <a:solidFill>
                  <a:schemeClr val="tx1"/>
                </a:solidFill>
                <a:effectLst/>
                <a:latin typeface="+mn-lt"/>
                <a:ea typeface="+mn-ea"/>
                <a:cs typeface="+mn-cs"/>
                <a:hlinkClick r:id="rId6"/>
              </a:rPr>
              <a:t>array</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forward_list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7"/>
              </a:rPr>
              <a:t>forward_list</a:t>
            </a:r>
            <a:r>
              <a:rPr lang="en-US" sz="1200" b="0" i="0" kern="1200" dirty="0" smtClean="0">
                <a:solidFill>
                  <a:schemeClr val="tx1"/>
                </a:solidFill>
                <a:effectLst/>
                <a:latin typeface="+mn-lt"/>
                <a:ea typeface="+mn-ea"/>
                <a:cs typeface="+mn-cs"/>
              </a:rPr>
              <a:t> container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unordered_map</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8"/>
              </a:rPr>
              <a:t>unordered_map</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unordered_multimap</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unordered_set</a:t>
            </a:r>
            <a:r>
              <a:rPr lang="en-US" sz="1200" b="0" i="0" kern="1200" dirty="0" smtClean="0">
                <a:solidFill>
                  <a:schemeClr val="tx1"/>
                </a:solidFill>
                <a:effectLst/>
                <a:latin typeface="+mn-lt"/>
                <a:ea typeface="+mn-ea"/>
                <a:cs typeface="+mn-cs"/>
              </a:rPr>
              <a:t>&gt;   : Header that defines the </a:t>
            </a:r>
            <a:r>
              <a:rPr lang="en-US" sz="1200" b="0" i="0" u="none" strike="noStrike" kern="1200" dirty="0" err="1" smtClean="0">
                <a:solidFill>
                  <a:schemeClr val="tx1"/>
                </a:solidFill>
                <a:effectLst/>
                <a:latin typeface="+mn-lt"/>
                <a:ea typeface="+mn-ea"/>
                <a:cs typeface="+mn-cs"/>
                <a:hlinkClick r:id="rId10"/>
              </a:rPr>
              <a:t>unordered_set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11"/>
              </a:rPr>
              <a:t>unordered_multiset</a:t>
            </a:r>
            <a:r>
              <a:rPr lang="en-US" sz="1200" b="0" i="0" kern="1200" dirty="0" smtClean="0">
                <a:solidFill>
                  <a:schemeClr val="tx1"/>
                </a:solidFill>
                <a:effectLst/>
                <a:latin typeface="+mn-lt"/>
                <a:ea typeface="+mn-ea"/>
                <a:cs typeface="+mn-cs"/>
              </a:rPr>
              <a:t> container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b="1" dirty="0" smtClean="0"/>
              <a:t>&lt;</a:t>
            </a:r>
            <a:r>
              <a:rPr lang="en-US" b="1" dirty="0" err="1" smtClean="0"/>
              <a:t>chrono</a:t>
            </a:r>
            <a:r>
              <a:rPr lang="en-US" b="1" dirty="0" smtClean="0"/>
              <a:t>&gt; </a:t>
            </a:r>
            <a:r>
              <a:rPr lang="en-US" dirty="0" smtClean="0"/>
              <a:t>: </a:t>
            </a:r>
            <a:r>
              <a:rPr lang="en-US" sz="1200" b="0" i="0" kern="1200" dirty="0" smtClean="0">
                <a:solidFill>
                  <a:schemeClr val="tx1"/>
                </a:solidFill>
                <a:effectLst/>
                <a:latin typeface="+mn-lt"/>
                <a:ea typeface="+mn-ea"/>
                <a:cs typeface="+mn-cs"/>
              </a:rPr>
              <a:t>The elements in this header deal with time. This is done mainly by means of three concepts: (</a:t>
            </a:r>
            <a:r>
              <a:rPr lang="en-US" sz="1200" b="1" i="1" kern="1200" dirty="0" smtClean="0">
                <a:solidFill>
                  <a:schemeClr val="tx1"/>
                </a:solidFill>
                <a:effectLst/>
                <a:latin typeface="+mn-lt"/>
                <a:ea typeface="+mn-ea"/>
                <a:cs typeface="+mn-cs"/>
              </a:rPr>
              <a:t>Durations, Time points, Clocks</a:t>
            </a:r>
            <a:r>
              <a:rPr lang="en-US" sz="1200" b="0" i="0" kern="1200" dirty="0" smtClean="0">
                <a:solidFill>
                  <a:schemeClr val="tx1"/>
                </a:solidFill>
                <a:effectLst/>
                <a:latin typeface="+mn-lt"/>
                <a:ea typeface="+mn-ea"/>
                <a:cs typeface="+mn-cs"/>
              </a:rPr>
              <a:t>)</a:t>
            </a:r>
          </a:p>
          <a:p>
            <a:r>
              <a:rPr lang="en-US" dirty="0" smtClean="0"/>
              <a:t>&lt;</a:t>
            </a:r>
            <a:r>
              <a:rPr lang="en-US" dirty="0" err="1" smtClean="0"/>
              <a:t>codecvt</a:t>
            </a:r>
            <a:r>
              <a:rPr lang="en-US" dirty="0" smtClean="0"/>
              <a:t>&gt; : </a:t>
            </a:r>
            <a:r>
              <a:rPr lang="en-US" sz="1200" b="0" i="0" kern="1200" dirty="0" smtClean="0">
                <a:solidFill>
                  <a:schemeClr val="tx1"/>
                </a:solidFill>
                <a:effectLst/>
                <a:latin typeface="+mn-lt"/>
                <a:ea typeface="+mn-ea"/>
                <a:cs typeface="+mn-cs"/>
              </a:rPr>
              <a:t>Standard facets to convert between UTF character encodings.</a:t>
            </a:r>
          </a:p>
          <a:p>
            <a:r>
              <a:rPr lang="en-US" sz="1200" b="1" i="0" kern="1200" dirty="0" smtClean="0">
                <a:solidFill>
                  <a:schemeClr val="tx1"/>
                </a:solidFill>
                <a:effectLst/>
                <a:latin typeface="+mn-lt"/>
                <a:ea typeface="+mn-ea"/>
                <a:cs typeface="+mn-cs"/>
              </a:rPr>
              <a:t>&lt;</a:t>
            </a:r>
            <a:r>
              <a:rPr lang="en-US" sz="1200" b="1" i="0" kern="1200" dirty="0" err="1" smtClean="0">
                <a:solidFill>
                  <a:schemeClr val="tx1"/>
                </a:solidFill>
                <a:effectLst/>
                <a:latin typeface="+mn-lt"/>
                <a:ea typeface="+mn-ea"/>
                <a:cs typeface="+mn-cs"/>
              </a:rPr>
              <a:t>initializer_list</a:t>
            </a:r>
            <a:r>
              <a:rPr lang="en-US" sz="1200" b="1" i="0" kern="1200" dirty="0" smtClean="0">
                <a:solidFill>
                  <a:schemeClr val="tx1"/>
                </a:solidFill>
                <a:effectLst/>
                <a:latin typeface="+mn-lt"/>
                <a:ea typeface="+mn-ea"/>
                <a:cs typeface="+mn-cs"/>
              </a:rPr>
              <a:t>&gt;</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Header that defines the </a:t>
            </a:r>
            <a:r>
              <a:rPr lang="en-US" sz="1200" u="none" strike="noStrike" kern="1200" dirty="0" err="1" smtClean="0">
                <a:solidFill>
                  <a:schemeClr val="tx1"/>
                </a:solidFill>
                <a:effectLst/>
                <a:latin typeface="+mn-lt"/>
                <a:ea typeface="+mn-ea"/>
                <a:cs typeface="+mn-cs"/>
                <a:hlinkClick r:id="rId12"/>
              </a:rPr>
              <a:t>initializer_list</a:t>
            </a:r>
            <a:r>
              <a:rPr lang="en-US" sz="1200" b="0" i="0" kern="1200" dirty="0" smtClean="0">
                <a:solidFill>
                  <a:schemeClr val="tx1"/>
                </a:solidFill>
                <a:effectLst/>
                <a:latin typeface="+mn-lt"/>
                <a:ea typeface="+mn-ea"/>
                <a:cs typeface="+mn-cs"/>
              </a:rPr>
              <a:t> class template.</a:t>
            </a:r>
          </a:p>
          <a:p>
            <a:r>
              <a:rPr lang="en-US" sz="1200" b="0" i="0" kern="1200" dirty="0" smtClean="0">
                <a:solidFill>
                  <a:schemeClr val="tx1"/>
                </a:solidFill>
                <a:effectLst/>
                <a:latin typeface="+mn-lt"/>
                <a:ea typeface="+mn-ea"/>
                <a:cs typeface="+mn-cs"/>
              </a:rPr>
              <a:t>&lt;random&gt; : This header introduces random number generation facilities.</a:t>
            </a:r>
          </a:p>
          <a:p>
            <a:r>
              <a:rPr lang="en-US" sz="1200" b="0" i="0" kern="1200" dirty="0" smtClean="0">
                <a:solidFill>
                  <a:schemeClr val="tx1"/>
                </a:solidFill>
                <a:effectLst/>
                <a:latin typeface="+mn-lt"/>
                <a:ea typeface="+mn-ea"/>
                <a:cs typeface="+mn-cs"/>
              </a:rPr>
              <a:t>&lt;ratio&gt; : This header declares the </a:t>
            </a:r>
            <a:r>
              <a:rPr lang="en-US" sz="1200" b="0" i="0" u="none" strike="noStrike" kern="1200" dirty="0" smtClean="0">
                <a:solidFill>
                  <a:schemeClr val="tx1"/>
                </a:solidFill>
                <a:effectLst/>
                <a:latin typeface="+mn-lt"/>
                <a:ea typeface="+mn-ea"/>
                <a:cs typeface="+mn-cs"/>
                <a:hlinkClick r:id="rId13"/>
              </a:rPr>
              <a:t>ratio</a:t>
            </a:r>
            <a:r>
              <a:rPr lang="en-US" sz="1200" b="0" i="0" kern="1200" dirty="0" smtClean="0">
                <a:solidFill>
                  <a:schemeClr val="tx1"/>
                </a:solidFill>
                <a:effectLst/>
                <a:latin typeface="+mn-lt"/>
                <a:ea typeface="+mn-ea"/>
                <a:cs typeface="+mn-cs"/>
              </a:rPr>
              <a:t> class template and several auxiliary types to operate with them.</a:t>
            </a:r>
          </a:p>
          <a:p>
            <a:r>
              <a:rPr lang="en-US" sz="1200" b="1" i="0" kern="1200" dirty="0" smtClean="0">
                <a:solidFill>
                  <a:srgbClr val="FF0000"/>
                </a:solidFill>
                <a:effectLst/>
                <a:latin typeface="+mn-lt"/>
                <a:ea typeface="+mn-ea"/>
                <a:cs typeface="+mn-cs"/>
              </a:rPr>
              <a:t>&lt;regex&gt; </a:t>
            </a:r>
            <a:r>
              <a:rPr lang="en-US" sz="1200" b="0" i="0" kern="1200" dirty="0" smtClean="0">
                <a:solidFill>
                  <a:schemeClr val="tx1"/>
                </a:solidFill>
                <a:effectLst/>
                <a:latin typeface="+mn-lt"/>
                <a:ea typeface="+mn-ea"/>
                <a:cs typeface="+mn-cs"/>
              </a:rPr>
              <a:t>: Regular expressions are a standardized way to express patterns to be matched against sequences of characters.</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typeindex</a:t>
            </a:r>
            <a:r>
              <a:rPr lang="en-US" sz="1200" b="0" i="0" kern="1200" dirty="0" smtClean="0">
                <a:solidFill>
                  <a:schemeClr val="tx1"/>
                </a:solidFill>
                <a:effectLst/>
                <a:latin typeface="+mn-lt"/>
                <a:ea typeface="+mn-ea"/>
                <a:cs typeface="+mn-cs"/>
              </a:rPr>
              <a:t>&gt; : This header defines the </a:t>
            </a:r>
            <a:r>
              <a:rPr lang="en-US" sz="1200" u="none" strike="noStrike" kern="1200" dirty="0" err="1" smtClean="0">
                <a:solidFill>
                  <a:schemeClr val="tx1"/>
                </a:solidFill>
                <a:effectLst/>
                <a:latin typeface="+mn-lt"/>
                <a:ea typeface="+mn-ea"/>
                <a:cs typeface="+mn-cs"/>
                <a:hlinkClick r:id="rId14"/>
              </a:rPr>
              <a:t>type_index</a:t>
            </a:r>
            <a:r>
              <a:rPr lang="en-US" sz="1200" b="0" i="0" kern="1200" dirty="0" smtClean="0">
                <a:solidFill>
                  <a:schemeClr val="tx1"/>
                </a:solidFill>
                <a:effectLst/>
                <a:latin typeface="+mn-lt"/>
                <a:ea typeface="+mn-ea"/>
                <a:cs typeface="+mn-cs"/>
              </a:rPr>
              <a:t> class and a </a:t>
            </a:r>
            <a:r>
              <a:rPr lang="en-US" sz="1200" b="0" i="0" u="none" strike="noStrike" kern="1200" dirty="0" smtClean="0">
                <a:solidFill>
                  <a:schemeClr val="tx1"/>
                </a:solidFill>
                <a:effectLst/>
                <a:latin typeface="+mn-lt"/>
                <a:ea typeface="+mn-ea"/>
                <a:cs typeface="+mn-cs"/>
                <a:hlinkClick r:id="rId15"/>
              </a:rPr>
              <a:t>specialization of hash</a:t>
            </a:r>
            <a:r>
              <a:rPr lang="en-US" sz="1200" b="0" i="0" kern="1200" dirty="0" smtClean="0">
                <a:solidFill>
                  <a:schemeClr val="tx1"/>
                </a:solidFill>
                <a:effectLst/>
                <a:latin typeface="+mn-lt"/>
                <a:ea typeface="+mn-ea"/>
                <a:cs typeface="+mn-cs"/>
              </a:rPr>
              <a:t> for this type.</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type_traits</a:t>
            </a:r>
            <a:r>
              <a:rPr lang="en-US" sz="1200" b="0" i="0" kern="1200" dirty="0" smtClean="0">
                <a:solidFill>
                  <a:schemeClr val="tx1"/>
                </a:solidFill>
                <a:effectLst/>
                <a:latin typeface="+mn-lt"/>
                <a:ea typeface="+mn-ea"/>
                <a:cs typeface="+mn-cs"/>
              </a:rPr>
              <a:t>&gt;</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This header defines a series of classes to obtain type information on compile-time.</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4</a:t>
            </a:fld>
            <a:endParaRPr lang="en-US"/>
          </a:p>
        </p:txBody>
      </p:sp>
    </p:spTree>
    <p:extLst>
      <p:ext uri="{BB962C8B-B14F-4D97-AF65-F5344CB8AC3E}">
        <p14:creationId xmlns:p14="http://schemas.microsoft.com/office/powerpoint/2010/main" val="927191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http://www.cplusplus.com/reference/clibrary/</a:t>
            </a:r>
          </a:p>
          <a:p>
            <a:r>
              <a:rPr lang="en-US" dirty="0" smtClean="0"/>
              <a:t>http://www.cplusplus.com/reference/stl/</a:t>
            </a:r>
          </a:p>
          <a:p>
            <a:r>
              <a:rPr lang="en-US" dirty="0" smtClean="0"/>
              <a:t>http://www.cplusplus.com/reference/iolibrary/</a:t>
            </a:r>
          </a:p>
          <a:p>
            <a:r>
              <a:rPr lang="en-US" dirty="0" smtClean="0"/>
              <a:t>http://www.cplusplus.com/reference/multithreading/</a:t>
            </a:r>
          </a:p>
          <a:p>
            <a:r>
              <a:rPr lang="en-US" dirty="0" smtClean="0"/>
              <a:t>http://www.cplusplus.com/reference/std/</a:t>
            </a:r>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5</a:t>
            </a:fld>
            <a:endParaRPr lang="en-US"/>
          </a:p>
        </p:txBody>
      </p:sp>
    </p:spTree>
    <p:extLst>
      <p:ext uri="{BB962C8B-B14F-4D97-AF65-F5344CB8AC3E}">
        <p14:creationId xmlns:p14="http://schemas.microsoft.com/office/powerpoint/2010/main" val="160752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https://hackernoon.com/top-3-most-popular-programming-languages-in-2018-and-their-annual-salaries-51b4a7354e06</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6</a:t>
            </a:fld>
            <a:endParaRPr lang="en-US"/>
          </a:p>
        </p:txBody>
      </p:sp>
    </p:spTree>
    <p:extLst>
      <p:ext uri="{BB962C8B-B14F-4D97-AF65-F5344CB8AC3E}">
        <p14:creationId xmlns:p14="http://schemas.microsoft.com/office/powerpoint/2010/main" val="242780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reference, see 8.5.4/6 of n3225</a:t>
            </a:r>
          </a:p>
          <a:p>
            <a:r>
              <a:rPr lang="en-US" dirty="0" smtClean="0">
                <a:effectLst/>
              </a:rPr>
              <a:t>A narrowing conversion is an implicit conversion:</a:t>
            </a:r>
          </a:p>
          <a:p>
            <a:r>
              <a:rPr lang="en-US" dirty="0" smtClean="0">
                <a:effectLst/>
              </a:rPr>
              <a:t>- from a floating-point type to an integer type, or</a:t>
            </a:r>
          </a:p>
          <a:p>
            <a:r>
              <a:rPr lang="en-US" dirty="0" smtClean="0">
                <a:effectLst/>
              </a:rPr>
              <a:t>- from long double to double or float, or from double to float, except where the source is a constant expression and the actual value after conversion is within the range of values that can be represented (even if it cannot be represented exactly), or</a:t>
            </a:r>
          </a:p>
          <a:p>
            <a:r>
              <a:rPr lang="en-US" dirty="0" smtClean="0">
                <a:effectLst/>
              </a:rPr>
              <a:t>- from an integer type or </a:t>
            </a:r>
            <a:r>
              <a:rPr lang="en-US" dirty="0" err="1" smtClean="0">
                <a:effectLst/>
              </a:rPr>
              <a:t>unscoped</a:t>
            </a:r>
            <a:r>
              <a:rPr lang="en-US" dirty="0" smtClean="0">
                <a:effectLst/>
              </a:rPr>
              <a:t> enumeration type to a ﬂoating-point type, except where the source is a constant expression and the actual value after conversion will fit into the target type and will produce the original value when converted back to the original type, or</a:t>
            </a:r>
          </a:p>
          <a:p>
            <a:r>
              <a:rPr lang="en-US" dirty="0" smtClean="0">
                <a:effectLst/>
              </a:rPr>
              <a:t>- from an integer type or </a:t>
            </a:r>
            <a:r>
              <a:rPr lang="en-US" dirty="0" err="1" smtClean="0">
                <a:effectLst/>
              </a:rPr>
              <a:t>unscoped</a:t>
            </a:r>
            <a:r>
              <a:rPr lang="en-US" dirty="0" smtClean="0">
                <a:effectLst/>
              </a:rPr>
              <a:t> enumeration type to an integer type that cannot represent all the values of the original type, except where the source is a constant expression and the actual value after conversion will fit into the target type and will produce the original value when converted back to the original type.</a:t>
            </a:r>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13</a:t>
            </a:fld>
            <a:endParaRPr lang="en-US"/>
          </a:p>
        </p:txBody>
      </p:sp>
    </p:spTree>
    <p:extLst>
      <p:ext uri="{BB962C8B-B14F-4D97-AF65-F5344CB8AC3E}">
        <p14:creationId xmlns:p14="http://schemas.microsoft.com/office/powerpoint/2010/main" val="1844133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used to represent shared ownership; that is, when two pieces of code needs access to some data but neither has exclusive ownership (in the sense of being responsible for destroying the object). A </a:t>
            </a:r>
            <a:r>
              <a:rPr lang="en-US" sz="1200" b="1" i="0" kern="1200" dirty="0" err="1" smtClean="0">
                <a:solidFill>
                  <a:schemeClr val="tx1"/>
                </a:solidFill>
                <a:effectLst/>
                <a:latin typeface="+mn-lt"/>
                <a:ea typeface="+mn-ea"/>
                <a:cs typeface="+mn-cs"/>
              </a:rPr>
              <a:t>shared_ptr</a:t>
            </a:r>
            <a:r>
              <a:rPr lang="en-US" sz="1200" b="0" i="0" kern="1200" dirty="0" smtClean="0">
                <a:solidFill>
                  <a:schemeClr val="tx1"/>
                </a:solidFill>
                <a:effectLst/>
                <a:latin typeface="+mn-lt"/>
                <a:ea typeface="+mn-ea"/>
                <a:cs typeface="+mn-cs"/>
              </a:rPr>
              <a:t> is a kind of counted pointer where the object pointed to is deleted when the use count goes to zero.</a:t>
            </a:r>
            <a:endParaRPr lang="en-US" dirty="0" smtClean="0"/>
          </a:p>
          <a:p>
            <a:endParaRPr lang="en-US" dirty="0"/>
          </a:p>
        </p:txBody>
      </p:sp>
      <p:sp>
        <p:nvSpPr>
          <p:cNvPr id="4" name="Slide Number Placeholder 3"/>
          <p:cNvSpPr>
            <a:spLocks noGrp="1"/>
          </p:cNvSpPr>
          <p:nvPr>
            <p:ph type="sldNum" sz="quarter" idx="10"/>
          </p:nvPr>
        </p:nvSpPr>
        <p:spPr/>
        <p:txBody>
          <a:bodyPr/>
          <a:lstStyle/>
          <a:p>
            <a:fld id="{B975D894-16AA-4E7C-A7F7-7CE1446AB52E}" type="slidenum">
              <a:rPr lang="en-US" smtClean="0"/>
              <a:t>22</a:t>
            </a:fld>
            <a:endParaRPr lang="en-US"/>
          </a:p>
        </p:txBody>
      </p:sp>
    </p:spTree>
    <p:extLst>
      <p:ext uri="{BB962C8B-B14F-4D97-AF65-F5344CB8AC3E}">
        <p14:creationId xmlns:p14="http://schemas.microsoft.com/office/powerpoint/2010/main" val="161153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2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216750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1219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837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5126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A536D-C9E9-4036-ACC9-B934A19DE91F}"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79169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A536D-C9E9-4036-ACC9-B934A19DE91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72532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A536D-C9E9-4036-ACC9-B934A19DE91F}"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427987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A536D-C9E9-4036-ACC9-B934A19DE91F}"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91225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A536D-C9E9-4036-ACC9-B934A19DE91F}"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317526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56145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A536D-C9E9-4036-ACC9-B934A19DE91F}"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25955-65DA-48CD-A6F2-4FFBA649E9AD}" type="slidenum">
              <a:rPr lang="en-US" smtClean="0"/>
              <a:t>‹#›</a:t>
            </a:fld>
            <a:endParaRPr lang="en-US"/>
          </a:p>
        </p:txBody>
      </p:sp>
    </p:spTree>
    <p:extLst>
      <p:ext uri="{BB962C8B-B14F-4D97-AF65-F5344CB8AC3E}">
        <p14:creationId xmlns:p14="http://schemas.microsoft.com/office/powerpoint/2010/main" val="153738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A536D-C9E9-4036-ACC9-B934A19DE91F}" type="datetimeFigureOut">
              <a:rPr lang="en-US" smtClean="0"/>
              <a:t>11/29/2018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25955-65DA-48CD-A6F2-4FFBA649E9A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2000" y="0"/>
            <a:ext cx="1800000" cy="1000000"/>
          </a:xfrm>
          <a:prstGeom prst="rect">
            <a:avLst/>
          </a:prstGeom>
        </p:spPr>
      </p:pic>
      <p:sp>
        <p:nvSpPr>
          <p:cNvPr id="8" name="TextBox 7"/>
          <p:cNvSpPr txBox="1"/>
          <p:nvPr userDrawn="1"/>
        </p:nvSpPr>
        <p:spPr>
          <a:xfrm>
            <a:off x="11267836" y="6425930"/>
            <a:ext cx="842667" cy="338554"/>
          </a:xfrm>
          <a:prstGeom prst="rect">
            <a:avLst/>
          </a:prstGeom>
          <a:noFill/>
        </p:spPr>
        <p:txBody>
          <a:bodyPr wrap="none" rtlCol="0">
            <a:spAutoFit/>
          </a:bodyPr>
          <a:lstStyle/>
          <a:p>
            <a:r>
              <a:rPr lang="en-US" sz="1600" i="1" dirty="0" smtClean="0">
                <a:effectLst>
                  <a:outerShdw blurRad="50800" dist="38100" dir="16200000" rotWithShape="0">
                    <a:schemeClr val="accent1">
                      <a:alpha val="40000"/>
                    </a:schemeClr>
                  </a:outerShdw>
                </a:effectLst>
              </a:rPr>
              <a:t>C++ 11</a:t>
            </a:r>
            <a:endParaRPr lang="en-US" sz="1600" i="1" dirty="0">
              <a:effectLst>
                <a:outerShdw blurRad="50800" dist="38100" dir="16200000" rotWithShape="0">
                  <a:schemeClr val="accent1">
                    <a:alpha val="40000"/>
                  </a:schemeClr>
                </a:outerShdw>
              </a:effectLst>
            </a:endParaRPr>
          </a:p>
        </p:txBody>
      </p:sp>
    </p:spTree>
    <p:extLst>
      <p:ext uri="{BB962C8B-B14F-4D97-AF65-F5344CB8AC3E}">
        <p14:creationId xmlns:p14="http://schemas.microsoft.com/office/powerpoint/2010/main" val="17582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8" Type="http://schemas.openxmlformats.org/officeDocument/2006/relationships/hyperlink" Target="http://www.cplusplus.com/reference/cfenv/" TargetMode="External"/><Relationship Id="rId13" Type="http://schemas.openxmlformats.org/officeDocument/2006/relationships/hyperlink" Target="http://www.cplusplus.com/reference/atomic/" TargetMode="External"/><Relationship Id="rId18" Type="http://schemas.openxmlformats.org/officeDocument/2006/relationships/hyperlink" Target="http://www.cplusplus.com/reference/chrono/" TargetMode="External"/><Relationship Id="rId26" Type="http://schemas.openxmlformats.org/officeDocument/2006/relationships/hyperlink" Target="http://www.cplusplus.com/reference/type_traits/" TargetMode="External"/><Relationship Id="rId3" Type="http://schemas.openxmlformats.org/officeDocument/2006/relationships/hyperlink" Target="http://www.cplusplus.com/reference/cstdbool/" TargetMode="External"/><Relationship Id="rId21" Type="http://schemas.openxmlformats.org/officeDocument/2006/relationships/hyperlink" Target="http://www.cplusplus.com/reference/random/" TargetMode="External"/><Relationship Id="rId7" Type="http://schemas.openxmlformats.org/officeDocument/2006/relationships/hyperlink" Target="http://www.cplusplus.com/reference/ctgmath/" TargetMode="External"/><Relationship Id="rId12" Type="http://schemas.openxmlformats.org/officeDocument/2006/relationships/hyperlink" Target="http://www.cplusplus.com/reference/unordered_set/" TargetMode="External"/><Relationship Id="rId17" Type="http://schemas.openxmlformats.org/officeDocument/2006/relationships/hyperlink" Target="http://www.cplusplus.com/reference/thread/" TargetMode="External"/><Relationship Id="rId25" Type="http://schemas.openxmlformats.org/officeDocument/2006/relationships/hyperlink" Target="http://www.cplusplus.com/reference/typeindex/" TargetMode="External"/><Relationship Id="rId2" Type="http://schemas.openxmlformats.org/officeDocument/2006/relationships/notesSlide" Target="../notesSlides/notesSlide4.xml"/><Relationship Id="rId16" Type="http://schemas.openxmlformats.org/officeDocument/2006/relationships/hyperlink" Target="http://www.cplusplus.com/reference/mutex/" TargetMode="External"/><Relationship Id="rId20" Type="http://schemas.openxmlformats.org/officeDocument/2006/relationships/hyperlink" Target="http://www.cplusplus.com/reference/initializer_list/" TargetMode="External"/><Relationship Id="rId1" Type="http://schemas.openxmlformats.org/officeDocument/2006/relationships/slideLayout" Target="../slideLayouts/slideLayout2.xml"/><Relationship Id="rId6" Type="http://schemas.openxmlformats.org/officeDocument/2006/relationships/hyperlink" Target="http://www.cplusplus.com/reference/cinttypes/" TargetMode="External"/><Relationship Id="rId11" Type="http://schemas.openxmlformats.org/officeDocument/2006/relationships/hyperlink" Target="http://www.cplusplus.com/reference/unordered_map/" TargetMode="External"/><Relationship Id="rId24" Type="http://schemas.openxmlformats.org/officeDocument/2006/relationships/hyperlink" Target="http://www.cplusplus.com/reference/system_error/" TargetMode="External"/><Relationship Id="rId5" Type="http://schemas.openxmlformats.org/officeDocument/2006/relationships/hyperlink" Target="http://www.cplusplus.com/reference/cstdint/" TargetMode="External"/><Relationship Id="rId15" Type="http://schemas.openxmlformats.org/officeDocument/2006/relationships/hyperlink" Target="http://www.cplusplus.com/reference/future/" TargetMode="External"/><Relationship Id="rId23" Type="http://schemas.openxmlformats.org/officeDocument/2006/relationships/hyperlink" Target="http://www.cplusplus.com/reference/regex/" TargetMode="External"/><Relationship Id="rId10" Type="http://schemas.openxmlformats.org/officeDocument/2006/relationships/hyperlink" Target="http://www.cplusplus.com/reference/forward_list/" TargetMode="External"/><Relationship Id="rId19" Type="http://schemas.openxmlformats.org/officeDocument/2006/relationships/hyperlink" Target="http://www.cplusplus.com/reference/codecvt/" TargetMode="External"/><Relationship Id="rId4" Type="http://schemas.openxmlformats.org/officeDocument/2006/relationships/hyperlink" Target="http://www.cplusplus.com/reference/cuchar/" TargetMode="External"/><Relationship Id="rId9" Type="http://schemas.openxmlformats.org/officeDocument/2006/relationships/hyperlink" Target="http://www.cplusplus.com/reference/array/" TargetMode="External"/><Relationship Id="rId14" Type="http://schemas.openxmlformats.org/officeDocument/2006/relationships/hyperlink" Target="http://www.cplusplus.com/reference/condition_variable/" TargetMode="External"/><Relationship Id="rId22" Type="http://schemas.openxmlformats.org/officeDocument/2006/relationships/hyperlink" Target="http://www.cplusplus.com/reference/ratio/"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cplusplus.com/reference/stl/" TargetMode="External"/><Relationship Id="rId2" Type="http://schemas.openxmlformats.org/officeDocument/2006/relationships/hyperlink" Target="http://www.cplusplus.com/reference/clibrary/" TargetMode="External"/><Relationship Id="rId1" Type="http://schemas.openxmlformats.org/officeDocument/2006/relationships/slideLayout" Target="../slideLayouts/slideLayout2.xml"/><Relationship Id="rId6" Type="http://schemas.openxmlformats.org/officeDocument/2006/relationships/hyperlink" Target="https://thispointer.com/c11-multithreading-part-8-stdfuture-stdpromise-and-returning-values-from-thread/" TargetMode="External"/><Relationship Id="rId5" Type="http://schemas.openxmlformats.org/officeDocument/2006/relationships/hyperlink" Target="http://www.cplusplus.com/reference/std/" TargetMode="External"/><Relationship Id="rId4" Type="http://schemas.openxmlformats.org/officeDocument/2006/relationships/hyperlink" Target="http://www.cplusplus.com/reference/multithreadi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54629" y="533400"/>
            <a:ext cx="9144000" cy="1932605"/>
          </a:xfrm>
        </p:spPr>
        <p:txBody>
          <a:bodyPr>
            <a:normAutofit fontScale="90000"/>
          </a:bodyPr>
          <a:lstStyle/>
          <a:p>
            <a:r>
              <a:rPr lang="en-US" b="1" dirty="0" smtClean="0">
                <a:solidFill>
                  <a:schemeClr val="accent2"/>
                </a:solidFill>
                <a:latin typeface="Times New Roman" panose="02020603050405020304" pitchFamily="18" charset="0"/>
                <a:cs typeface="Times New Roman" panose="02020603050405020304" pitchFamily="18" charset="0"/>
              </a:rPr>
              <a:t>Training C++</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Session 1: C++11</a:t>
            </a:r>
            <a:br>
              <a:rPr lang="en-US" sz="3200" b="1" dirty="0" smtClean="0">
                <a:solidFill>
                  <a:schemeClr val="accent2"/>
                </a:solidFill>
                <a:latin typeface="Times New Roman" panose="02020603050405020304" pitchFamily="18" charset="0"/>
                <a:cs typeface="Times New Roman" panose="02020603050405020304" pitchFamily="18" charset="0"/>
              </a:rPr>
            </a:br>
            <a:r>
              <a:rPr lang="en-US" sz="3200" b="1" dirty="0" smtClean="0">
                <a:solidFill>
                  <a:schemeClr val="accent2"/>
                </a:solidFill>
                <a:latin typeface="Times New Roman" panose="02020603050405020304" pitchFamily="18" charset="0"/>
                <a:cs typeface="Times New Roman" panose="02020603050405020304" pitchFamily="18" charset="0"/>
              </a:rPr>
              <a:t>(Created by the.vu@lge.com)</a:t>
            </a:r>
            <a:endParaRPr lang="en-US" sz="32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5739" y="2621902"/>
            <a:ext cx="10412963" cy="3470988"/>
          </a:xfrm>
        </p:spPr>
        <p:txBody>
          <a:bodyPr/>
          <a:lstStyle/>
          <a:p>
            <a:pPr marL="514350" indent="-514350" algn="l">
              <a:buAutoNum type="romanUcPeriod"/>
            </a:pPr>
            <a:r>
              <a:rPr lang="en-US" dirty="0" smtClean="0">
                <a:latin typeface="+mj-lt"/>
              </a:rPr>
              <a:t>Introduce about </a:t>
            </a:r>
            <a:r>
              <a:rPr lang="en-US" dirty="0">
                <a:latin typeface="+mj-lt"/>
              </a:rPr>
              <a:t>C</a:t>
            </a:r>
            <a:r>
              <a:rPr lang="en-US" dirty="0" smtClean="0">
                <a:latin typeface="+mj-lt"/>
              </a:rPr>
              <a:t>++ language</a:t>
            </a:r>
          </a:p>
          <a:p>
            <a:pPr marL="514350" indent="-514350" algn="l">
              <a:buAutoNum type="romanUcPeriod"/>
            </a:pPr>
            <a:r>
              <a:rPr lang="en-US" dirty="0" smtClean="0">
                <a:latin typeface="+mj-lt"/>
              </a:rPr>
              <a:t>Brief of new features in </a:t>
            </a:r>
            <a:r>
              <a:rPr lang="en-US" dirty="0">
                <a:latin typeface="+mj-lt"/>
              </a:rPr>
              <a:t>C</a:t>
            </a:r>
            <a:r>
              <a:rPr lang="en-US" dirty="0" smtClean="0">
                <a:latin typeface="+mj-lt"/>
              </a:rPr>
              <a:t>++ 11 in comparing with C++98</a:t>
            </a:r>
          </a:p>
          <a:p>
            <a:pPr marL="514350" indent="-514350" algn="l">
              <a:buAutoNum type="romanUcPeriod"/>
            </a:pPr>
            <a:r>
              <a:rPr lang="en-US" dirty="0" smtClean="0">
                <a:latin typeface="+mj-lt"/>
              </a:rPr>
              <a:t>Make detail about each feature (code example)</a:t>
            </a:r>
          </a:p>
          <a:p>
            <a:pPr marL="514350" indent="-514350" algn="l">
              <a:buAutoNum type="romanUcPeriod"/>
            </a:pPr>
            <a:r>
              <a:rPr lang="en-US" dirty="0" smtClean="0">
                <a:latin typeface="+mj-lt"/>
              </a:rPr>
              <a:t>Questions and Answers</a:t>
            </a:r>
            <a:endParaRPr lang="en-US" dirty="0">
              <a:latin typeface="+mj-lt"/>
            </a:endParaRPr>
          </a:p>
        </p:txBody>
      </p:sp>
      <p:sp>
        <p:nvSpPr>
          <p:cNvPr id="4" name="TextBox 3"/>
          <p:cNvSpPr txBox="1"/>
          <p:nvPr/>
        </p:nvSpPr>
        <p:spPr>
          <a:xfrm>
            <a:off x="9144000" y="6425967"/>
            <a:ext cx="2040943" cy="338554"/>
          </a:xfrm>
          <a:prstGeom prst="rect">
            <a:avLst/>
          </a:prstGeom>
          <a:noFill/>
        </p:spPr>
        <p:txBody>
          <a:bodyPr wrap="none" rtlCol="0">
            <a:spAutoFit/>
          </a:bodyPr>
          <a:lstStyle/>
          <a:p>
            <a:r>
              <a:rPr lang="en-US" sz="1600" i="1" dirty="0" smtClean="0">
                <a:latin typeface="Century" panose="02040604050505020304" pitchFamily="18" charset="0"/>
              </a:rPr>
              <a:t>Ha </a:t>
            </a:r>
            <a:r>
              <a:rPr lang="en-US" sz="1600" i="1" dirty="0" err="1" smtClean="0">
                <a:latin typeface="Century" panose="02040604050505020304" pitchFamily="18" charset="0"/>
              </a:rPr>
              <a:t>Noi</a:t>
            </a:r>
            <a:r>
              <a:rPr lang="en-US" sz="1600" i="1" dirty="0" smtClean="0">
                <a:latin typeface="Century" panose="02040604050505020304" pitchFamily="18" charset="0"/>
              </a:rPr>
              <a:t>, 5 Nov 2018</a:t>
            </a:r>
            <a:endParaRPr lang="en-US" sz="1600" i="1" dirty="0">
              <a:latin typeface="Century" panose="02040604050505020304" pitchFamily="18" charset="0"/>
            </a:endParaRPr>
          </a:p>
        </p:txBody>
      </p:sp>
    </p:spTree>
    <p:extLst>
      <p:ext uri="{BB962C8B-B14F-4D97-AF65-F5344CB8AC3E}">
        <p14:creationId xmlns:p14="http://schemas.microsoft.com/office/powerpoint/2010/main" val="370911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9018" y="236538"/>
            <a:ext cx="2105024" cy="820737"/>
          </a:xfrm>
        </p:spPr>
        <p:txBody>
          <a:bodyPr>
            <a:normAutofit/>
          </a:bodyPr>
          <a:lstStyle/>
          <a:p>
            <a:pPr lvl="0" eaLnBrk="1" hangingPunct="1">
              <a:defRPr/>
            </a:pPr>
            <a:r>
              <a:rPr lang="en-GB" sz="3600" b="1" dirty="0" err="1">
                <a:solidFill>
                  <a:schemeClr val="accent2"/>
                </a:solidFill>
                <a:latin typeface="Arial" pitchFamily="34" charset="0"/>
                <a:cs typeface="Arial" pitchFamily="34" charset="0"/>
              </a:rPr>
              <a:t>decltype</a:t>
            </a:r>
            <a:endParaRPr lang="en-GB" sz="3600" b="1" dirty="0">
              <a:solidFill>
                <a:schemeClr val="accent2"/>
              </a:solidFill>
              <a:latin typeface="Arial" pitchFamily="34" charset="0"/>
              <a:cs typeface="Arial" pitchFamily="34" charset="0"/>
            </a:endParaRPr>
          </a:p>
        </p:txBody>
      </p:sp>
      <p:sp>
        <p:nvSpPr>
          <p:cNvPr id="5" name="Slide Number Placeholder 2"/>
          <p:cNvSpPr>
            <a:spLocks noGrp="1"/>
          </p:cNvSpPr>
          <p:nvPr>
            <p:ph type="sldNum" sz="quarter" idx="11"/>
          </p:nvPr>
        </p:nvSpPr>
        <p:spPr>
          <a:xfrm>
            <a:off x="9910763" y="5676900"/>
            <a:ext cx="609600" cy="520700"/>
          </a:xfrm>
        </p:spPr>
        <p:txBody>
          <a:bodyPr/>
          <a:lstStyle/>
          <a:p>
            <a:pPr>
              <a:defRPr/>
            </a:pPr>
            <a:fld id="{91EF1461-210B-4EC8-9154-D9BFA1381097}" type="slidenum">
              <a:rPr lang="en-GB" smtClean="0"/>
              <a:pPr>
                <a:defRPr/>
              </a:pPr>
              <a:t>10</a:t>
            </a:fld>
            <a:endParaRPr lang="en-GB" dirty="0"/>
          </a:p>
        </p:txBody>
      </p:sp>
      <p:sp>
        <p:nvSpPr>
          <p:cNvPr id="6" name="Content Placeholder 5"/>
          <p:cNvSpPr>
            <a:spLocks noGrp="1"/>
          </p:cNvSpPr>
          <p:nvPr>
            <p:ph sz="quarter" idx="1"/>
          </p:nvPr>
        </p:nvSpPr>
        <p:spPr>
          <a:xfrm>
            <a:off x="1752600" y="1181100"/>
            <a:ext cx="8496300" cy="5235702"/>
          </a:xfrm>
        </p:spPr>
        <p:txBody>
          <a:bodyPr/>
          <a:lstStyle/>
          <a:p>
            <a:pPr>
              <a:buClr>
                <a:schemeClr val="accent2"/>
              </a:buClr>
              <a:buFont typeface="Courier New" pitchFamily="49" charset="0"/>
              <a:buChar char="o"/>
            </a:pPr>
            <a:r>
              <a:rPr lang="en-US" dirty="0" smtClean="0">
                <a:latin typeface="+mj-lt"/>
              </a:rPr>
              <a:t>Get type of an expression</a:t>
            </a:r>
          </a:p>
          <a:p>
            <a:pPr>
              <a:buClr>
                <a:schemeClr val="accent2"/>
              </a:buClr>
              <a:buFont typeface="Courier New" pitchFamily="49" charset="0"/>
              <a:buChar char="o"/>
            </a:pPr>
            <a:r>
              <a:rPr lang="en-US" dirty="0" smtClean="0">
                <a:latin typeface="+mj-lt"/>
              </a:rPr>
              <a:t>Can be used in definition</a:t>
            </a:r>
            <a:endParaRPr lang="en-US" dirty="0">
              <a:latin typeface="+mj-lt"/>
            </a:endParaRPr>
          </a:p>
        </p:txBody>
      </p:sp>
      <p:sp>
        <p:nvSpPr>
          <p:cNvPr id="7" name="Content Placeholder 5"/>
          <p:cNvSpPr txBox="1">
            <a:spLocks/>
          </p:cNvSpPr>
          <p:nvPr/>
        </p:nvSpPr>
        <p:spPr bwMode="auto">
          <a:xfrm>
            <a:off x="1909018" y="2723778"/>
            <a:ext cx="7467600" cy="413422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Font typeface="Wingdings" pitchFamily="2" charset="2"/>
              <a:buNone/>
            </a:pPr>
            <a:r>
              <a:rPr lang="pt-BR" sz="1800" b="1" dirty="0" smtClean="0"/>
              <a:t>Example:</a:t>
            </a:r>
          </a:p>
          <a:p>
            <a:pPr marL="384048" lvl="2" indent="0">
              <a:buNone/>
            </a:pPr>
            <a:r>
              <a:rPr lang="vi-VN" sz="1600" dirty="0">
                <a:latin typeface="Courier New" panose="02070309020205020404" pitchFamily="49" charset="0"/>
                <a:cs typeface="Courier New" panose="02070309020205020404" pitchFamily="49" charset="0"/>
              </a:rPr>
              <a:t>void f(const vector&lt;int&gt;&amp; a, vector&lt;float&gt;&amp; b)</a:t>
            </a:r>
          </a:p>
          <a:p>
            <a:pPr marL="384048" lvl="2" indent="0">
              <a:buNone/>
            </a:pP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33</a:t>
            </a:r>
            <a:r>
              <a:rPr lang="en-US" sz="1600" dirty="0" smtClean="0">
                <a:latin typeface="Courier New" panose="02070309020205020404" pitchFamily="49" charset="0"/>
                <a:cs typeface="Courier New" panose="02070309020205020404" pitchFamily="49" charset="0"/>
              </a:rPr>
              <a:t>;</a:t>
            </a:r>
          </a:p>
          <a:p>
            <a:pPr marL="384048" lvl="2"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decltype</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j = </a:t>
            </a:r>
            <a:r>
              <a:rPr lang="en-US" sz="1600" dirty="0" smtClean="0">
                <a:latin typeface="Courier New" panose="02070309020205020404" pitchFamily="49" charset="0"/>
                <a:cs typeface="Courier New" panose="02070309020205020404" pitchFamily="49" charset="0"/>
              </a:rPr>
              <a:t>k </a:t>
            </a:r>
            <a:r>
              <a:rPr lang="en-US" sz="1600" dirty="0">
                <a:latin typeface="Courier New" panose="02070309020205020404" pitchFamily="49" charset="0"/>
                <a:cs typeface="Courier New" panose="02070309020205020404" pitchFamily="49" charset="0"/>
              </a:rPr>
              <a:t>* 2</a:t>
            </a:r>
            <a:r>
              <a:rPr lang="en-US" sz="1600" dirty="0" smtClean="0">
                <a:latin typeface="Courier New" panose="02070309020205020404" pitchFamily="49" charset="0"/>
                <a:cs typeface="Courier New" panose="02070309020205020404" pitchFamily="49" charset="0"/>
              </a:rPr>
              <a:t>;//equal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j = k * 2;</a:t>
            </a:r>
          </a:p>
          <a:p>
            <a:pPr marL="384048" lvl="2"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decltype</a:t>
            </a:r>
            <a:r>
              <a:rPr lang="en-US" sz="1600" dirty="0">
                <a:latin typeface="Courier New" panose="02070309020205020404" pitchFamily="49" charset="0"/>
                <a:cs typeface="Courier New" panose="02070309020205020404" pitchFamily="49" charset="0"/>
              </a:rPr>
              <a:t>(1.2f) </a:t>
            </a:r>
            <a:r>
              <a:rPr lang="en-US" sz="1600" dirty="0" smtClean="0">
                <a:latin typeface="Courier New" panose="02070309020205020404" pitchFamily="49" charset="0"/>
                <a:cs typeface="Courier New" panose="02070309020205020404" pitchFamily="49" charset="0"/>
              </a:rPr>
              <a:t>a = k* </a:t>
            </a:r>
            <a:r>
              <a:rPr lang="en-US" sz="1600" dirty="0">
                <a:latin typeface="Courier New" panose="02070309020205020404" pitchFamily="49" charset="0"/>
                <a:cs typeface="Courier New" panose="02070309020205020404" pitchFamily="49" charset="0"/>
              </a:rPr>
              <a:t>2</a:t>
            </a:r>
            <a:r>
              <a:rPr lang="en-US" sz="1600" dirty="0" smtClean="0">
                <a:latin typeface="Courier New" panose="02070309020205020404" pitchFamily="49" charset="0"/>
                <a:cs typeface="Courier New" panose="02070309020205020404" pitchFamily="49" charset="0"/>
              </a:rPr>
              <a:t>;//equal float a = k *2;</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typedef decltype(a[0]*b[0]) Tmp;</a:t>
            </a:r>
          </a:p>
          <a:p>
            <a:pPr marL="384048" lvl="2" indent="0">
              <a:buNone/>
            </a:pPr>
            <a:r>
              <a:rPr lang="vi-VN" sz="1600" dirty="0">
                <a:latin typeface="Courier New" panose="02070309020205020404" pitchFamily="49" charset="0"/>
                <a:cs typeface="Courier New" panose="02070309020205020404" pitchFamily="49" charset="0"/>
              </a:rPr>
              <a:t>	for (int i=0; i&lt;b.size(); ++i) </a:t>
            </a:r>
            <a:endParaRPr lang="en-US" sz="1600" dirty="0" smtClean="0">
              <a:latin typeface="Courier New" panose="02070309020205020404" pitchFamily="49" charset="0"/>
              <a:cs typeface="Courier New" panose="02070309020205020404" pitchFamily="49" charset="0"/>
            </a:endParaRPr>
          </a:p>
          <a:p>
            <a:pPr marL="384048" lvl="2" indent="0">
              <a:buNone/>
            </a:pPr>
            <a:r>
              <a:rPr lang="en-US" sz="1600" dirty="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vi-VN" sz="1600" dirty="0" smtClean="0">
                <a:latin typeface="Courier New" panose="02070309020205020404" pitchFamily="49" charset="0"/>
                <a:cs typeface="Courier New" panose="02070309020205020404" pitchFamily="49" charset="0"/>
              </a:rPr>
              <a:t>Tmp</a:t>
            </a:r>
            <a:r>
              <a:rPr lang="vi-VN" sz="1600" dirty="0">
                <a:latin typeface="Courier New" panose="02070309020205020404" pitchFamily="49" charset="0"/>
                <a:cs typeface="Courier New" panose="02070309020205020404" pitchFamily="49" charset="0"/>
              </a:rPr>
              <a:t>* p = new Tmp(a[i]*b[i]);</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a:latin typeface="Courier New" panose="02070309020205020404" pitchFamily="49" charset="0"/>
                <a:cs typeface="Courier New" panose="02070309020205020404" pitchFamily="49" charset="0"/>
              </a:rPr>
              <a:t>	}</a:t>
            </a:r>
          </a:p>
          <a:p>
            <a:pPr marL="384048" lvl="2" indent="0">
              <a:buNone/>
            </a:pPr>
            <a:r>
              <a:rPr lang="vi-VN" sz="1600" dirty="0">
                <a:latin typeface="Courier New" panose="02070309020205020404" pitchFamily="49" charset="0"/>
                <a:cs typeface="Courier New" panose="02070309020205020404" pitchFamily="49" charset="0"/>
              </a:rPr>
              <a:t>	// ...</a:t>
            </a: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493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74651"/>
            <a:ext cx="9182100" cy="692150"/>
          </a:xfrm>
        </p:spPr>
        <p:txBody>
          <a:bodyPr>
            <a:noAutofit/>
          </a:bodyPr>
          <a:lstStyle/>
          <a:p>
            <a:r>
              <a:rPr lang="en-GB" sz="3600" b="1" dirty="0">
                <a:solidFill>
                  <a:schemeClr val="accent2"/>
                </a:solidFill>
                <a:cs typeface="Arial" pitchFamily="34" charset="0"/>
              </a:rPr>
              <a:t>Uniform Initialization &amp; Initializer Lists</a:t>
            </a:r>
            <a:endParaRPr lang="en-US" sz="3600" dirty="0">
              <a:solidFill>
                <a:schemeClr val="accent2"/>
              </a:solidFill>
            </a:endParaRPr>
          </a:p>
        </p:txBody>
      </p:sp>
      <p:sp>
        <p:nvSpPr>
          <p:cNvPr id="3" name="Content Placeholder 2"/>
          <p:cNvSpPr>
            <a:spLocks noGrp="1"/>
          </p:cNvSpPr>
          <p:nvPr>
            <p:ph idx="1"/>
          </p:nvPr>
        </p:nvSpPr>
        <p:spPr>
          <a:xfrm>
            <a:off x="1123950" y="1825625"/>
            <a:ext cx="10229850" cy="4351338"/>
          </a:xfrm>
        </p:spPr>
        <p:txBody>
          <a:bodyPr>
            <a:normAutofit/>
          </a:bodyPr>
          <a:lstStyle/>
          <a:p>
            <a:pPr>
              <a:buClr>
                <a:schemeClr val="accent2"/>
              </a:buClr>
              <a:buFont typeface="Courier New" pitchFamily="49" charset="0"/>
              <a:buChar char="o"/>
            </a:pPr>
            <a:r>
              <a:rPr lang="en-US" sz="2400" dirty="0"/>
              <a:t>Initializer lists are not just for arrays</a:t>
            </a:r>
          </a:p>
          <a:p>
            <a:pPr>
              <a:buClr>
                <a:schemeClr val="accent2"/>
              </a:buClr>
              <a:buFont typeface="Courier New" pitchFamily="49" charset="0"/>
              <a:buChar char="o"/>
            </a:pPr>
            <a:r>
              <a:rPr lang="en-US" sz="2400" dirty="0"/>
              <a:t>C++11 allows {}-initializer lists for all initialization</a:t>
            </a:r>
          </a:p>
          <a:p>
            <a:pPr>
              <a:buClr>
                <a:schemeClr val="accent2"/>
              </a:buClr>
              <a:buFont typeface="Courier New" pitchFamily="49" charset="0"/>
              <a:buChar char="o"/>
            </a:pPr>
            <a:r>
              <a:rPr lang="en-US" sz="2400" dirty="0"/>
              <a:t>C++11 supports in-class initialization</a:t>
            </a:r>
          </a:p>
          <a:p>
            <a:pPr marL="0" lvl="0" indent="0">
              <a:buClr>
                <a:srgbClr val="FE8637"/>
              </a:buClr>
              <a:buNone/>
            </a:pPr>
            <a:r>
              <a:rPr lang="en-US" sz="2400" dirty="0">
                <a:solidFill>
                  <a:prstClr val="black"/>
                </a:solidFill>
              </a:rPr>
              <a:t>E.g. </a:t>
            </a:r>
          </a:p>
          <a:p>
            <a:pPr marL="0" lvl="0" indent="0">
              <a:buClr>
                <a:srgbClr val="FE8637"/>
              </a:buClr>
              <a:buNone/>
            </a:pPr>
            <a:r>
              <a:rPr lang="fr-FR" sz="2400" dirty="0">
                <a:solidFill>
                  <a:prstClr val="black"/>
                </a:solidFill>
              </a:rPr>
              <a:t>    </a:t>
            </a:r>
            <a:r>
              <a:rPr lang="fr-FR" sz="2400" dirty="0" err="1">
                <a:solidFill>
                  <a:prstClr val="black"/>
                </a:solidFill>
                <a:latin typeface="Courier New" panose="02070309020205020404" pitchFamily="49" charset="0"/>
                <a:cs typeface="Courier New" panose="02070309020205020404" pitchFamily="49" charset="0"/>
              </a:rPr>
              <a:t>std</a:t>
            </a:r>
            <a:r>
              <a:rPr lang="fr-FR" sz="2400" dirty="0">
                <a:solidFill>
                  <a:prstClr val="black"/>
                </a:solidFill>
                <a:latin typeface="Courier New" panose="02070309020205020404" pitchFamily="49" charset="0"/>
                <a:cs typeface="Courier New" panose="02070309020205020404" pitchFamily="49" charset="0"/>
              </a:rPr>
              <a:t>::</a:t>
            </a:r>
            <a:r>
              <a:rPr lang="fr-FR" sz="2400" dirty="0" err="1">
                <a:solidFill>
                  <a:prstClr val="black"/>
                </a:solidFill>
                <a:latin typeface="Courier New" panose="02070309020205020404" pitchFamily="49" charset="0"/>
                <a:cs typeface="Courier New" panose="02070309020205020404" pitchFamily="49" charset="0"/>
              </a:rPr>
              <a:t>list</a:t>
            </a:r>
            <a:r>
              <a:rPr lang="fr-FR" sz="2400" dirty="0">
                <a:solidFill>
                  <a:prstClr val="black"/>
                </a:solidFill>
                <a:latin typeface="Courier New" panose="02070309020205020404" pitchFamily="49" charset="0"/>
                <a:cs typeface="Courier New" panose="02070309020205020404" pitchFamily="49" charset="0"/>
              </a:rPr>
              <a:t>&lt;double&gt; v = { 1.5, 2, 3.456, 99.99 };</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::vector&lt;</a:t>
            </a:r>
            <a:r>
              <a:rPr lang="en-US" sz="2400" dirty="0" err="1">
                <a:solidFill>
                  <a:prstClr val="black"/>
                </a:solidFill>
                <a:latin typeface="Courier New" panose="02070309020205020404" pitchFamily="49" charset="0"/>
                <a:cs typeface="Courier New" panose="02070309020205020404" pitchFamily="49" charset="0"/>
              </a:rPr>
              <a:t>std</a:t>
            </a:r>
            <a:r>
              <a:rPr lang="en-US" sz="2400" dirty="0">
                <a:solidFill>
                  <a:prstClr val="black"/>
                </a:solidFill>
                <a:latin typeface="Courier New" panose="02070309020205020404" pitchFamily="49" charset="0"/>
                <a:cs typeface="Courier New" panose="02070309020205020404" pitchFamily="49" charset="0"/>
              </a:rPr>
              <a:t>::string&gt; cities {"Hanoi", "London"</a:t>
            </a:r>
            <a:r>
              <a:rPr lang="vi-VN" sz="2400" dirty="0">
                <a:solidFill>
                  <a:prstClr val="black"/>
                </a:solidFill>
                <a:latin typeface="Courier New" panose="02070309020205020404" pitchFamily="49" charset="0"/>
                <a:cs typeface="Courier New" panose="02070309020205020404" pitchFamily="49" charset="0"/>
              </a:rPr>
              <a:t>};</a:t>
            </a:r>
            <a:endParaRPr lang="en-US" sz="2400" dirty="0">
              <a:solidFill>
                <a:prstClr val="black"/>
              </a:solidFill>
              <a:latin typeface="Courier New" panose="02070309020205020404" pitchFamily="49" charset="0"/>
              <a:cs typeface="Courier New" panose="02070309020205020404" pitchFamily="49" charset="0"/>
            </a:endParaRP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j{};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j</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0</a:t>
            </a:r>
          </a:p>
          <a:p>
            <a:pPr marL="0" lvl="0" indent="0">
              <a:buClr>
                <a:srgbClr val="FE8637"/>
              </a:buClr>
              <a:buNone/>
            </a:pP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int</a:t>
            </a:r>
            <a:r>
              <a:rPr lang="en-US" sz="2400" dirty="0">
                <a:solidFill>
                  <a:prstClr val="black"/>
                </a:solidFill>
                <a:latin typeface="Courier New" panose="02070309020205020404" pitchFamily="49" charset="0"/>
                <a:cs typeface="Courier New" panose="02070309020205020404" pitchFamily="49" charset="0"/>
              </a:rPr>
              <a:t>* q{}; //</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q</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is</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initialized</a:t>
            </a:r>
            <a:r>
              <a:rPr lang="vi-VN" sz="2400" dirty="0">
                <a:solidFill>
                  <a:prstClr val="black"/>
                </a:solidFill>
                <a:latin typeface="Courier New" panose="02070309020205020404" pitchFamily="49" charset="0"/>
                <a:cs typeface="Courier New" panose="02070309020205020404" pitchFamily="49" charset="0"/>
              </a:rPr>
              <a:t> </a:t>
            </a:r>
            <a:r>
              <a:rPr lang="en-US" sz="2400" dirty="0">
                <a:solidFill>
                  <a:prstClr val="black"/>
                </a:solidFill>
                <a:latin typeface="Courier New" panose="02070309020205020404" pitchFamily="49" charset="0"/>
                <a:cs typeface="Courier New" panose="02070309020205020404" pitchFamily="49" charset="0"/>
              </a:rPr>
              <a:t>by</a:t>
            </a:r>
            <a:r>
              <a:rPr lang="vi-VN"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nullptr</a:t>
            </a:r>
            <a:endParaRPr lang="fr-FR" sz="2400" dirty="0">
              <a:solidFill>
                <a:prstClr val="black"/>
              </a:solidFill>
            </a:endParaRPr>
          </a:p>
          <a:p>
            <a:endParaRPr lang="en-US" dirty="0"/>
          </a:p>
        </p:txBody>
      </p:sp>
    </p:spTree>
    <p:extLst>
      <p:ext uri="{BB962C8B-B14F-4D97-AF65-F5344CB8AC3E}">
        <p14:creationId xmlns:p14="http://schemas.microsoft.com/office/powerpoint/2010/main" val="264443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a:t>
            </a:r>
            <a:r>
              <a:rPr lang="en-GB" sz="3600" b="1" dirty="0" smtClean="0">
                <a:solidFill>
                  <a:schemeClr val="accent2"/>
                </a:solidFill>
                <a:cs typeface="Arial" pitchFamily="34" charset="0"/>
              </a:rPr>
              <a:t>Lists</a:t>
            </a:r>
            <a:br>
              <a:rPr lang="en-GB" sz="3600" b="1" dirty="0" smtClean="0">
                <a:solidFill>
                  <a:schemeClr val="accent2"/>
                </a:solidFill>
                <a:cs typeface="Arial" pitchFamily="34" charset="0"/>
              </a:rPr>
            </a:br>
            <a:r>
              <a:rPr lang="en-GB" sz="3600" b="1" dirty="0" smtClean="0">
                <a:solidFill>
                  <a:schemeClr val="accent2"/>
                </a:solidFill>
                <a:cs typeface="Arial" pitchFamily="34" charset="0"/>
              </a:rPr>
              <a:t>(</a:t>
            </a:r>
            <a:r>
              <a:rPr lang="en-GB" sz="3600" b="1" dirty="0" err="1" smtClean="0">
                <a:solidFill>
                  <a:schemeClr val="accent2"/>
                </a:solidFill>
                <a:cs typeface="Arial" pitchFamily="34" charset="0"/>
              </a:rPr>
              <a:t>cont</a:t>
            </a:r>
            <a:r>
              <a:rPr lang="en-GB" sz="3600" b="1" dirty="0" smtClean="0">
                <a:solidFill>
                  <a:schemeClr val="accent2"/>
                </a:solidFill>
                <a:cs typeface="Arial" pitchFamily="34" charset="0"/>
              </a:rPr>
              <a:t>)</a:t>
            </a:r>
            <a:endParaRPr lang="en-US" sz="3600" dirty="0">
              <a:solidFill>
                <a:schemeClr val="accent2"/>
              </a:solidFill>
            </a:endParaRPr>
          </a:p>
        </p:txBody>
      </p:sp>
      <p:sp>
        <p:nvSpPr>
          <p:cNvPr id="3" name="Content Placeholder 2"/>
          <p:cNvSpPr>
            <a:spLocks noGrp="1"/>
          </p:cNvSpPr>
          <p:nvPr>
            <p:ph idx="1"/>
          </p:nvPr>
        </p:nvSpPr>
        <p:spPr>
          <a:xfrm>
            <a:off x="1057275" y="1825625"/>
            <a:ext cx="7000876" cy="4351338"/>
          </a:xfrm>
          <a:ln>
            <a:solidFill>
              <a:schemeClr val="accent2"/>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class C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b;</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[4];</a:t>
            </a:r>
          </a:p>
          <a:p>
            <a:pPr marL="0" indent="0">
              <a:buNone/>
            </a:pPr>
            <a:r>
              <a:rPr lang="en-US" dirty="0">
                <a:latin typeface="Courier New" panose="02070309020205020404" pitchFamily="49" charset="0"/>
                <a:cs typeface="Courier New" panose="02070309020205020404" pitchFamily="49" charset="0"/>
              </a:rPr>
              <a:t>public: </a:t>
            </a:r>
          </a:p>
          <a:p>
            <a:pPr marL="0" indent="0">
              <a:buNone/>
            </a:pPr>
            <a:r>
              <a:rPr lang="en-US" dirty="0">
                <a:latin typeface="Courier New" panose="02070309020205020404" pitchFamily="49" charset="0"/>
                <a:cs typeface="Courier New" panose="02070309020205020404" pitchFamily="49" charset="0"/>
              </a:rPr>
              <a:t>    C() : </a:t>
            </a:r>
            <a:r>
              <a:rPr lang="en-US" b="1" dirty="0" err="1">
                <a:latin typeface="Courier New" panose="02070309020205020404" pitchFamily="49" charset="0"/>
                <a:cs typeface="Courier New" panose="02070309020205020404" pitchFamily="49" charset="0"/>
              </a:rPr>
              <a:t>arr</a:t>
            </a:r>
            <a:r>
              <a:rPr lang="en-US" b="1" dirty="0">
                <a:latin typeface="Courier New" panose="02070309020205020404" pitchFamily="49" charset="0"/>
                <a:cs typeface="Courier New" panose="02070309020205020404" pitchFamily="49" charset="0"/>
              </a:rPr>
              <a:t>{1,2,3,4}{}</a:t>
            </a:r>
            <a:r>
              <a:rPr lang="en-US" dirty="0">
                <a:latin typeface="Courier New" panose="02070309020205020404" pitchFamily="49" charset="0"/>
                <a:cs typeface="Courier New" panose="02070309020205020404" pitchFamily="49" charset="0"/>
              </a:rPr>
              <a:t> //C++11, member array initializer</a:t>
            </a:r>
          </a:p>
          <a:p>
            <a:pPr marL="0" indent="0">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a(i), b(j){}</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{0,0}; //C++11 only. Equivalent to: C c(0,0); </a:t>
            </a:r>
          </a:p>
          <a:p>
            <a:pPr marL="0" indent="0">
              <a:buNone/>
            </a:pP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new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[3] { 1, 2, 0 }; /C++11 only</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107888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62049" y="2305049"/>
            <a:ext cx="10827787" cy="3871913"/>
          </a:xfrm>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x1(5.3);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x1</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x2 =5.3; </a:t>
            </a:r>
            <a:r>
              <a:rPr lang="en-US" sz="1800" dirty="0">
                <a:solidFill>
                  <a:srgbClr val="00B050"/>
                </a:solidFill>
                <a:latin typeface="Courier New" panose="02070309020205020404" pitchFamily="49" charset="0"/>
                <a:cs typeface="Courier New" panose="02070309020205020404" pitchFamily="49" charset="0"/>
              </a:rPr>
              <a:t>//</a:t>
            </a:r>
            <a:r>
              <a:rPr lang="vi-VN" sz="1800" dirty="0">
                <a:solidFill>
                  <a:srgbClr val="00B050"/>
                </a:solidFill>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vi-VN" sz="1800" dirty="0">
                <a:solidFill>
                  <a:srgbClr val="00B05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but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x2</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becomes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5</a:t>
            </a: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x3{5.0}; //</a:t>
            </a:r>
            <a:r>
              <a:rPr lang="vi-VN" sz="1800" dirty="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en-US" sz="1800" dirty="0" smtClean="0">
                <a:latin typeface="Courier New" panose="02070309020205020404" pitchFamily="49" charset="0"/>
                <a:cs typeface="Courier New" panose="02070309020205020404" pitchFamily="49" charset="0"/>
              </a:rPr>
              <a:t>:</a:t>
            </a:r>
            <a:r>
              <a:rPr lang="vi-VN"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narrowing</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x4 ={5.3};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c1{7};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even</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though</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7</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an</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this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p>
          <a:p>
            <a:pPr marL="0" indent="0">
              <a:buNone/>
            </a:pPr>
            <a:r>
              <a:rPr lang="en-US" sz="1800" dirty="0">
                <a:latin typeface="Courier New" panose="02070309020205020404" pitchFamily="49" charset="0"/>
                <a:cs typeface="Courier New" panose="02070309020205020404" pitchFamily="49" charset="0"/>
              </a:rPr>
              <a:t>char c2{99999};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conversion from '</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to 'char' requires a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 </a:t>
            </a:r>
            <a:r>
              <a:rPr lang="en-US" sz="1800" dirty="0" smtClean="0">
                <a:latin typeface="Courier New" panose="02070309020205020404" pitchFamily="49" charset="0"/>
                <a:cs typeface="Courier New" panose="02070309020205020404" pitchFamily="49" charset="0"/>
              </a:rPr>
              <a:t>conversion    </a:t>
            </a:r>
          </a:p>
          <a:p>
            <a:pPr marL="0" indent="0">
              <a:buNone/>
            </a:pPr>
            <a:r>
              <a:rPr lang="en-US" sz="1800" dirty="0" err="1" smtClean="0">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v1 { 1,2, 4, 5}; //</a:t>
            </a:r>
            <a:r>
              <a:rPr lang="vi-VN" sz="1800" dirty="0">
                <a:latin typeface="Courier New" panose="02070309020205020404" pitchFamily="49" charset="0"/>
                <a:cs typeface="Courier New" panose="02070309020205020404" pitchFamily="49" charset="0"/>
              </a:rPr>
              <a:t> </a:t>
            </a:r>
            <a:r>
              <a:rPr lang="en-US" sz="1800" dirty="0">
                <a:solidFill>
                  <a:srgbClr val="00B050"/>
                </a:solidFill>
                <a:latin typeface="Courier New" panose="02070309020205020404" pitchFamily="49" charset="0"/>
                <a:cs typeface="Courier New" panose="02070309020205020404" pitchFamily="49" charset="0"/>
              </a:rPr>
              <a:t>OK</a:t>
            </a:r>
          </a:p>
          <a:p>
            <a:pPr marL="0" indent="0">
              <a:buNone/>
            </a:pP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::vector&lt;</a:t>
            </a:r>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&gt; v2 { 1,2.3, 4,5.6 }; //</a:t>
            </a:r>
            <a:r>
              <a:rPr lang="vi-VN"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ERROR</a:t>
            </a:r>
            <a:r>
              <a:rPr lang="en-US" sz="1800" dirty="0">
                <a:latin typeface="Courier New" panose="02070309020205020404" pitchFamily="49" charset="0"/>
                <a:cs typeface="Courier New" panose="02070309020205020404" pitchFamily="49" charset="0"/>
              </a:rPr>
              <a:t>:</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narrowing</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doubles</a:t>
            </a:r>
            <a:r>
              <a:rPr lang="vi-VN" sz="18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to</a:t>
            </a: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ints</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TextBox 3"/>
          <p:cNvSpPr txBox="1"/>
          <p:nvPr/>
        </p:nvSpPr>
        <p:spPr>
          <a:xfrm>
            <a:off x="971550" y="1699141"/>
            <a:ext cx="3162300" cy="461665"/>
          </a:xfrm>
          <a:prstGeom prst="rect">
            <a:avLst/>
          </a:prstGeom>
          <a:noFill/>
        </p:spPr>
        <p:txBody>
          <a:bodyPr wrap="square" rtlCol="0">
            <a:spAutoFit/>
          </a:bodyPr>
          <a:lstStyle/>
          <a:p>
            <a:pPr marL="342900" indent="-342900">
              <a:buClr>
                <a:schemeClr val="accent2"/>
              </a:buClr>
              <a:buFont typeface="Courier New" pitchFamily="49" charset="0"/>
              <a:buChar char="o"/>
            </a:pPr>
            <a:r>
              <a:rPr lang="en-US" sz="2400" dirty="0"/>
              <a:t>Prevent narrowing</a:t>
            </a:r>
            <a:r>
              <a:rPr lang="en-US" sz="2400" dirty="0" smtClean="0"/>
              <a:t>:</a:t>
            </a:r>
            <a:endParaRPr lang="en-US" sz="2400" dirty="0"/>
          </a:p>
        </p:txBody>
      </p:sp>
    </p:spTree>
    <p:extLst>
      <p:ext uri="{BB962C8B-B14F-4D97-AF65-F5344CB8AC3E}">
        <p14:creationId xmlns:p14="http://schemas.microsoft.com/office/powerpoint/2010/main" val="1522975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174625"/>
            <a:ext cx="10515600" cy="1325563"/>
          </a:xfrm>
        </p:spPr>
        <p:txBody>
          <a:bodyPr>
            <a:normAutofit/>
          </a:bodyPr>
          <a:lstStyle/>
          <a:p>
            <a:r>
              <a:rPr lang="en-GB" sz="3600" b="1" dirty="0">
                <a:solidFill>
                  <a:schemeClr val="accent2"/>
                </a:solidFill>
                <a:cs typeface="Arial" pitchFamily="34" charset="0"/>
              </a:rPr>
              <a:t>Uniform Initialization &amp; Initializer Lists</a:t>
            </a:r>
            <a:br>
              <a:rPr lang="en-GB" sz="3600" b="1" dirty="0">
                <a:solidFill>
                  <a:schemeClr val="accent2"/>
                </a:solidFill>
                <a:cs typeface="Arial" pitchFamily="34" charset="0"/>
              </a:rPr>
            </a:br>
            <a:r>
              <a:rPr lang="en-GB" sz="3600" b="1" dirty="0">
                <a:solidFill>
                  <a:schemeClr val="accent2"/>
                </a:solidFill>
                <a:cs typeface="Arial" pitchFamily="34" charset="0"/>
              </a:rPr>
              <a:t>(</a:t>
            </a:r>
            <a:r>
              <a:rPr lang="en-GB" sz="3600" b="1" dirty="0" err="1">
                <a:solidFill>
                  <a:schemeClr val="accent2"/>
                </a:solidFill>
                <a:cs typeface="Arial" pitchFamily="34" charset="0"/>
              </a:rPr>
              <a:t>cont</a:t>
            </a:r>
            <a:r>
              <a:rPr lang="en-GB" sz="3600" b="1" dirty="0">
                <a:solidFill>
                  <a:schemeClr val="accent2"/>
                </a:solidFill>
                <a:cs typeface="Arial" pitchFamily="34" charset="0"/>
              </a:rPr>
              <a:t>)</a:t>
            </a:r>
            <a:endParaRPr lang="en-US" sz="3600" dirty="0"/>
          </a:p>
        </p:txBody>
      </p:sp>
      <p:sp>
        <p:nvSpPr>
          <p:cNvPr id="3" name="Content Placeholder 2"/>
          <p:cNvSpPr>
            <a:spLocks noGrp="1"/>
          </p:cNvSpPr>
          <p:nvPr>
            <p:ph idx="1"/>
          </p:nvPr>
        </p:nvSpPr>
        <p:spPr>
          <a:xfrm>
            <a:off x="1142416" y="1469668"/>
            <a:ext cx="10259009" cy="5295025"/>
          </a:xfrm>
          <a:ln>
            <a:solidFill>
              <a:schemeClr val="accent2"/>
            </a:solidFill>
          </a:ln>
        </p:spPr>
        <p:txBody>
          <a:bodyPr>
            <a:normAutofit fontScale="62500" lnSpcReduction="20000"/>
          </a:bodyPr>
          <a:lstStyle/>
          <a:p>
            <a:pPr marL="0" indent="0">
              <a:lnSpc>
                <a:spcPct val="150000"/>
              </a:lnSpc>
              <a:buNone/>
            </a:pPr>
            <a:r>
              <a:rPr lang="en-US" dirty="0"/>
              <a:t>#include &lt;</a:t>
            </a:r>
            <a:r>
              <a:rPr lang="en-US" dirty="0" err="1"/>
              <a:t>initializer_list</a:t>
            </a:r>
            <a:r>
              <a:rPr lang="en-US" dirty="0"/>
              <a:t>&gt;</a:t>
            </a:r>
            <a:endParaRPr lang="en-US" dirty="0" smtClean="0">
              <a:latin typeface="Courier New" panose="02070309020205020404" pitchFamily="49" charset="0"/>
              <a:cs typeface="Courier New" panose="02070309020205020404" pitchFamily="49" charset="0"/>
            </a:endParaRPr>
          </a:p>
          <a:p>
            <a:pPr marL="0" indent="0">
              <a:lnSpc>
                <a:spcPct val="150000"/>
              </a:lnSpc>
              <a:buNone/>
            </a:pPr>
            <a:r>
              <a:rPr lang="en-US" dirty="0" smtClean="0">
                <a:latin typeface="Courier New" panose="02070309020205020404" pitchFamily="49" charset="0"/>
                <a:cs typeface="Courier New" panose="02070309020205020404" pitchFamily="49" charset="0"/>
              </a:rPr>
              <a:t>void f(</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initializer_list</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  for (auto p=</a:t>
            </a:r>
            <a:r>
              <a:rPr lang="en-US" dirty="0" err="1">
                <a:latin typeface="Courier New" panose="02070309020205020404" pitchFamily="49" charset="0"/>
                <a:cs typeface="Courier New" panose="02070309020205020404" pitchFamily="49" charset="0"/>
              </a:rPr>
              <a:t>args.begin</a:t>
            </a:r>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args.end</a:t>
            </a:r>
            <a:r>
              <a:rPr lang="en-US" dirty="0">
                <a:latin typeface="Courier New" panose="02070309020205020404" pitchFamily="49" charset="0"/>
                <a:cs typeface="Courier New" panose="02070309020205020404" pitchFamily="49" charset="0"/>
              </a:rPr>
              <a:t>(); ++p)</a:t>
            </a:r>
          </a:p>
          <a:p>
            <a:pPr marL="0" indent="0">
              <a:lnSpc>
                <a:spcPct val="1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 &lt;&lt; "\n";</a:t>
            </a:r>
          </a:p>
          <a:p>
            <a:pPr marL="0" indent="0">
              <a:lnSpc>
                <a:spcPct val="150000"/>
              </a:lnSpc>
              <a:buNone/>
            </a:pP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a:t>
            </a:r>
            <a:r>
              <a:rPr lang="en-US" dirty="0" smtClean="0">
                <a:latin typeface="Courier New" panose="02070309020205020404" pitchFamily="49" charset="0"/>
                <a:cs typeface="Courier New" panose="02070309020205020404" pitchFamily="49" charset="0"/>
              </a:rPr>
              <a:t>1,2.0f});//</a:t>
            </a:r>
            <a:r>
              <a:rPr lang="en-US" dirty="0" smtClean="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invalid narrowing conversion from "double" to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lnSpc>
                <a:spcPct val="150000"/>
              </a:lnSpc>
              <a:buNone/>
            </a:pPr>
            <a:r>
              <a:rPr lang="en-US" dirty="0">
                <a:latin typeface="Courier New" panose="02070309020205020404" pitchFamily="49" charset="0"/>
                <a:cs typeface="Courier New" panose="02070309020205020404" pitchFamily="49" charset="0"/>
              </a:rPr>
              <a:t>f({23,345,4567,56789});</a:t>
            </a:r>
          </a:p>
          <a:p>
            <a:pPr marL="0" indent="0">
              <a:lnSpc>
                <a:spcPct val="150000"/>
              </a:lnSpc>
              <a:buNone/>
            </a:pPr>
            <a:r>
              <a:rPr lang="en-US" dirty="0">
                <a:latin typeface="Courier New" panose="02070309020205020404" pitchFamily="49" charset="0"/>
                <a:cs typeface="Courier New" panose="02070309020205020404" pitchFamily="49" charset="0"/>
              </a:rPr>
              <a:t>f({}); // the empty list</a:t>
            </a:r>
          </a:p>
          <a:p>
            <a:pPr marL="0" indent="0">
              <a:lnSpc>
                <a:spcPct val="150000"/>
              </a:lnSpc>
              <a:buNone/>
            </a:pPr>
            <a:r>
              <a:rPr lang="en-US" dirty="0">
                <a:latin typeface="Courier New" panose="02070309020205020404" pitchFamily="49" charset="0"/>
                <a:cs typeface="Courier New" panose="02070309020205020404" pitchFamily="49" charset="0"/>
              </a:rPr>
              <a:t>f{1,2}; // </a:t>
            </a:r>
            <a:r>
              <a:rPr lang="en-US" dirty="0">
                <a:solidFill>
                  <a:srgbClr val="FF0000"/>
                </a:solidFill>
                <a:latin typeface="Courier New" panose="02070309020205020404" pitchFamily="49" charset="0"/>
                <a:cs typeface="Courier New" panose="02070309020205020404" pitchFamily="49" charset="0"/>
              </a:rPr>
              <a:t>error</a:t>
            </a:r>
            <a:r>
              <a:rPr lang="en-US" dirty="0">
                <a:latin typeface="Courier New" panose="02070309020205020404" pitchFamily="49" charset="0"/>
                <a:cs typeface="Courier New" panose="02070309020205020404" pitchFamily="49" charset="0"/>
              </a:rPr>
              <a:t>: function call ( ) missing</a:t>
            </a:r>
          </a:p>
          <a:p>
            <a:endParaRPr lang="en-US" dirty="0"/>
          </a:p>
        </p:txBody>
      </p:sp>
    </p:spTree>
    <p:extLst>
      <p:ext uri="{BB962C8B-B14F-4D97-AF65-F5344CB8AC3E}">
        <p14:creationId xmlns:p14="http://schemas.microsoft.com/office/powerpoint/2010/main" val="2042205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191125" cy="730249"/>
          </a:xfrm>
        </p:spPr>
        <p:txBody>
          <a:bodyPr>
            <a:normAutofit/>
          </a:bodyPr>
          <a:lstStyle/>
          <a:p>
            <a:r>
              <a:rPr lang="en-GB" sz="3600" b="1" dirty="0">
                <a:solidFill>
                  <a:schemeClr val="accent2"/>
                </a:solidFill>
                <a:latin typeface="Arial" pitchFamily="34" charset="0"/>
                <a:cs typeface="Arial" pitchFamily="34" charset="0"/>
              </a:rPr>
              <a:t>Override and final</a:t>
            </a:r>
            <a:endParaRPr lang="en-US" sz="3600" dirty="0">
              <a:solidFill>
                <a:schemeClr val="accent2"/>
              </a:solidFill>
            </a:endParaRPr>
          </a:p>
        </p:txBody>
      </p:sp>
      <p:sp>
        <p:nvSpPr>
          <p:cNvPr id="3" name="Content Placeholder 2"/>
          <p:cNvSpPr>
            <a:spLocks noGrp="1"/>
          </p:cNvSpPr>
          <p:nvPr>
            <p:ph idx="1"/>
          </p:nvPr>
        </p:nvSpPr>
        <p:spPr>
          <a:xfrm>
            <a:off x="838200" y="1457325"/>
            <a:ext cx="8801100" cy="657225"/>
          </a:xfrm>
        </p:spPr>
        <p:txBody>
          <a:bodyPr/>
          <a:lstStyle/>
          <a:p>
            <a:r>
              <a:rPr lang="en-US" sz="2400" dirty="0"/>
              <a:t>Example: Class D wants to override f() from class B</a:t>
            </a:r>
          </a:p>
          <a:p>
            <a:endParaRPr lang="en-US" dirty="0"/>
          </a:p>
        </p:txBody>
      </p:sp>
      <p:grpSp>
        <p:nvGrpSpPr>
          <p:cNvPr id="4" name="Group 3"/>
          <p:cNvGrpSpPr/>
          <p:nvPr/>
        </p:nvGrpSpPr>
        <p:grpSpPr>
          <a:xfrm>
            <a:off x="1066241" y="1985706"/>
            <a:ext cx="3131850" cy="3136312"/>
            <a:chOff x="866274" y="2304277"/>
            <a:chExt cx="3416968" cy="342183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52"/>
            <a:stretch/>
          </p:blipFill>
          <p:spPr>
            <a:xfrm>
              <a:off x="866274" y="2304277"/>
              <a:ext cx="3416968" cy="3421836"/>
            </a:xfrm>
            <a:prstGeom prst="rect">
              <a:avLst/>
            </a:prstGeom>
            <a:ln>
              <a:solidFill>
                <a:schemeClr val="accent2"/>
              </a:solidFill>
            </a:ln>
          </p:spPr>
        </p:pic>
        <p:sp>
          <p:nvSpPr>
            <p:cNvPr id="6" name="Rectangle 5"/>
            <p:cNvSpPr/>
            <p:nvPr/>
          </p:nvSpPr>
          <p:spPr>
            <a:xfrm>
              <a:off x="2237873" y="2815390"/>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7873" y="4604085"/>
              <a:ext cx="854242"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17232"/>
            <a:ext cx="1805887" cy="1068389"/>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13" name="Right Arrow 12"/>
          <p:cNvSpPr/>
          <p:nvPr/>
        </p:nvSpPr>
        <p:spPr>
          <a:xfrm>
            <a:off x="4217647" y="5949280"/>
            <a:ext cx="648072" cy="2160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132" y="5661248"/>
            <a:ext cx="2552700" cy="69532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grpSp>
        <p:nvGrpSpPr>
          <p:cNvPr id="15" name="Group 14"/>
          <p:cNvGrpSpPr/>
          <p:nvPr/>
        </p:nvGrpSpPr>
        <p:grpSpPr>
          <a:xfrm>
            <a:off x="5386057" y="1971932"/>
            <a:ext cx="3199408" cy="3163859"/>
            <a:chOff x="5088282" y="2131468"/>
            <a:chExt cx="3490676" cy="345189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8282" y="2131468"/>
              <a:ext cx="3490676" cy="3451891"/>
            </a:xfrm>
            <a:prstGeom prst="rect">
              <a:avLst/>
            </a:prstGeom>
            <a:ln>
              <a:solidFill>
                <a:schemeClr val="accent2"/>
              </a:solidFill>
            </a:ln>
          </p:spPr>
        </p:pic>
        <p:sp>
          <p:nvSpPr>
            <p:cNvPr id="17" name="Rectangle 16"/>
            <p:cNvSpPr/>
            <p:nvPr/>
          </p:nvSpPr>
          <p:spPr>
            <a:xfrm>
              <a:off x="6503196" y="2683132"/>
              <a:ext cx="1160920"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03197" y="4483770"/>
              <a:ext cx="739814" cy="28875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374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31246" cy="802663"/>
          </a:xfrm>
        </p:spPr>
        <p:txBody>
          <a:bodyPr/>
          <a:lstStyle/>
          <a:p>
            <a:r>
              <a:rPr lang="en-GB" sz="3600" b="1" dirty="0">
                <a:solidFill>
                  <a:schemeClr val="accent2"/>
                </a:solidFill>
                <a:cs typeface="Arial" pitchFamily="34" charset="0"/>
              </a:rPr>
              <a:t>Override and final (cont.)</a:t>
            </a:r>
            <a:endParaRPr lang="en-US" sz="3600" dirty="0">
              <a:solidFill>
                <a:schemeClr val="accent2"/>
              </a:solidFill>
            </a:endParaRPr>
          </a:p>
        </p:txBody>
      </p:sp>
      <p:sp>
        <p:nvSpPr>
          <p:cNvPr id="3" name="Content Placeholder 2"/>
          <p:cNvSpPr>
            <a:spLocks noGrp="1"/>
          </p:cNvSpPr>
          <p:nvPr>
            <p:ph idx="1"/>
          </p:nvPr>
        </p:nvSpPr>
        <p:spPr>
          <a:xfrm>
            <a:off x="805150" y="1572237"/>
            <a:ext cx="1927034" cy="498934"/>
          </a:xfrm>
        </p:spPr>
        <p:txBody>
          <a:bodyPr/>
          <a:lstStyle/>
          <a:p>
            <a:r>
              <a:rPr lang="en-US" dirty="0"/>
              <a:t>Solution:</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915" y="1348837"/>
            <a:ext cx="6173061" cy="5344271"/>
          </a:xfrm>
          <a:prstGeom prst="rect">
            <a:avLst/>
          </a:prstGeom>
        </p:spPr>
      </p:pic>
      <p:sp>
        <p:nvSpPr>
          <p:cNvPr id="9" name="TextBox 8"/>
          <p:cNvSpPr txBox="1"/>
          <p:nvPr/>
        </p:nvSpPr>
        <p:spPr>
          <a:xfrm>
            <a:off x="5327780" y="5850294"/>
            <a:ext cx="4182555" cy="369332"/>
          </a:xfrm>
          <a:prstGeom prst="rect">
            <a:avLst/>
          </a:prstGeom>
          <a:noFill/>
        </p:spPr>
        <p:txBody>
          <a:bodyPr wrap="none" rtlCol="0">
            <a:spAutoFit/>
          </a:bodyPr>
          <a:lstStyle/>
          <a:p>
            <a:r>
              <a:rPr lang="en-US" dirty="0" smtClean="0">
                <a:solidFill>
                  <a:srgbClr val="FF0000"/>
                </a:solidFill>
              </a:rPr>
              <a:t>ERROR: cannot </a:t>
            </a:r>
            <a:r>
              <a:rPr lang="en-US" dirty="0">
                <a:solidFill>
                  <a:srgbClr val="FF0000"/>
                </a:solidFill>
              </a:rPr>
              <a:t>override 'final' function</a:t>
            </a:r>
          </a:p>
        </p:txBody>
      </p:sp>
    </p:spTree>
    <p:extLst>
      <p:ext uri="{BB962C8B-B14F-4D97-AF65-F5344CB8AC3E}">
        <p14:creationId xmlns:p14="http://schemas.microsoft.com/office/powerpoint/2010/main" val="418634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88027" cy="780629"/>
          </a:xfrm>
        </p:spPr>
        <p:txBody>
          <a:bodyPr/>
          <a:lstStyle/>
          <a:p>
            <a:r>
              <a:rPr lang="en-GB" sz="3600" b="1" dirty="0">
                <a:solidFill>
                  <a:schemeClr val="accent2"/>
                </a:solidFill>
                <a:latin typeface="Arial" pitchFamily="34" charset="0"/>
                <a:cs typeface="Arial" pitchFamily="34" charset="0"/>
              </a:rPr>
              <a:t>Strongly-typed </a:t>
            </a:r>
            <a:r>
              <a:rPr lang="en-GB" sz="3600" b="1" dirty="0" err="1">
                <a:solidFill>
                  <a:schemeClr val="accent2"/>
                </a:solidFill>
                <a:latin typeface="Arial" pitchFamily="34" charset="0"/>
                <a:cs typeface="Arial" pitchFamily="34" charset="0"/>
              </a:rPr>
              <a:t>enums</a:t>
            </a:r>
            <a:endParaRPr lang="en-US" sz="3600"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9980456"/>
              </p:ext>
            </p:extLst>
          </p:nvPr>
        </p:nvGraphicFramePr>
        <p:xfrm>
          <a:off x="958242" y="2280351"/>
          <a:ext cx="9661792" cy="2377440"/>
        </p:xfrm>
        <a:graphic>
          <a:graphicData uri="http://schemas.openxmlformats.org/drawingml/2006/table">
            <a:tbl>
              <a:tblPr firstRow="1" bandRow="1">
                <a:tableStyleId>{5C22544A-7EE6-4342-B048-85BDC9FD1C3A}</a:tableStyleId>
              </a:tblPr>
              <a:tblGrid>
                <a:gridCol w="4830896"/>
                <a:gridCol w="4830896"/>
              </a:tblGrid>
              <a:tr h="315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C++11</a:t>
                      </a:r>
                    </a:p>
                  </a:txBody>
                  <a:tcPr/>
                </a:tc>
              </a:tr>
              <a:tr h="1276172">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int</a:t>
                      </a:r>
                    </a:p>
                    <a:p>
                      <a:endParaRPr lang="en-US" dirty="0"/>
                    </a:p>
                  </a:txBody>
                  <a:tcPr/>
                </a:tc>
                <a:tc>
                  <a:txBody>
                    <a:bodyPr/>
                    <a:lstStyle/>
                    <a:p>
                      <a:r>
                        <a:rPr lang="en-US" dirty="0" smtClean="0"/>
                        <a:t>E.g.</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 Value: </a:t>
                      </a:r>
                      <a:r>
                        <a:rPr lang="en-US" dirty="0" smtClean="0"/>
                        <a:t>any signed </a:t>
                      </a:r>
                      <a:r>
                        <a:rPr lang="vi-VN" dirty="0" smtClean="0"/>
                        <a:t>/</a:t>
                      </a:r>
                      <a:r>
                        <a:rPr lang="en-US" dirty="0" smtClean="0"/>
                        <a:t> unsigned </a:t>
                      </a:r>
                      <a:r>
                        <a:rPr lang="en-US" dirty="0" err="1" smtClean="0"/>
                        <a:t>integr</a:t>
                      </a:r>
                      <a:r>
                        <a:rPr lang="vi-VN" dirty="0" smtClean="0"/>
                        <a:t>al</a:t>
                      </a:r>
                      <a:r>
                        <a:rPr lang="en-US" dirty="0" smtClean="0"/>
                        <a:t> type</a:t>
                      </a:r>
                      <a:r>
                        <a:rPr lang="vi-VN" dirty="0" smtClean="0"/>
                        <a:t> (default: int)</a:t>
                      </a:r>
                      <a:endParaRPr lang="en-US" dirty="0" smtClean="0"/>
                    </a:p>
                    <a:p>
                      <a:endParaRPr lang="en-US" dirty="0" smtClean="0"/>
                    </a:p>
                    <a:p>
                      <a:endParaRPr lang="en-US" dirty="0"/>
                    </a:p>
                  </a:txBody>
                  <a:tcPr/>
                </a:tc>
              </a:tr>
            </a:tbl>
          </a:graphicData>
        </a:graphic>
      </p:graphicFrame>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559" y="2723776"/>
            <a:ext cx="249555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370685" y="3227912"/>
            <a:ext cx="774571" cy="369332"/>
          </a:xfrm>
          <a:prstGeom prst="rect">
            <a:avLst/>
          </a:prstGeom>
          <a:noFill/>
        </p:spPr>
        <p:txBody>
          <a:bodyPr wrap="none" rtlCol="0">
            <a:spAutoFit/>
          </a:bodyPr>
          <a:lstStyle/>
          <a:p>
            <a:r>
              <a:rPr lang="vi-VN" dirty="0" smtClean="0">
                <a:solidFill>
                  <a:srgbClr val="FF0000"/>
                </a:solidFill>
              </a:rPr>
              <a:t>Error</a:t>
            </a:r>
            <a:endParaRPr lang="en-US" dirty="0">
              <a:solidFill>
                <a:srgbClr val="FF0000"/>
              </a:solidFill>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54" y="2723776"/>
            <a:ext cx="31718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850838" y="2908369"/>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46706" y="2714202"/>
            <a:ext cx="297557" cy="153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06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81270" cy="703511"/>
          </a:xfrm>
        </p:spPr>
        <p:txBody>
          <a:bodyPr>
            <a:normAutofit/>
          </a:bodyPr>
          <a:lstStyle/>
          <a:p>
            <a:r>
              <a:rPr lang="en-GB" sz="3600" b="1" dirty="0">
                <a:solidFill>
                  <a:schemeClr val="accent2"/>
                </a:solidFill>
                <a:cs typeface="Arial" pitchFamily="34" charset="0"/>
              </a:rPr>
              <a:t>Lambdas</a:t>
            </a:r>
            <a:endParaRPr lang="en-US" sz="3600" dirty="0">
              <a:solidFill>
                <a:schemeClr val="accent2"/>
              </a:solidFill>
            </a:endParaRPr>
          </a:p>
        </p:txBody>
      </p:sp>
      <p:sp>
        <p:nvSpPr>
          <p:cNvPr id="3" name="Content Placeholder 2"/>
          <p:cNvSpPr>
            <a:spLocks noGrp="1"/>
          </p:cNvSpPr>
          <p:nvPr>
            <p:ph idx="1"/>
          </p:nvPr>
        </p:nvSpPr>
        <p:spPr/>
        <p:txBody>
          <a:bodyPr/>
          <a:lstStyle/>
          <a:p>
            <a:pPr>
              <a:buClr>
                <a:schemeClr val="accent2"/>
              </a:buClr>
              <a:buFont typeface="Courier New" pitchFamily="49" charset="0"/>
              <a:buChar char="o"/>
            </a:pPr>
            <a:r>
              <a:rPr lang="vi-VN" dirty="0"/>
              <a:t>Syntax:</a:t>
            </a:r>
          </a:p>
          <a:p>
            <a:pPr marL="0" indent="0">
              <a:buNone/>
            </a:pPr>
            <a:r>
              <a:rPr lang="en-US" sz="2000" dirty="0">
                <a:latin typeface="Courier New" panose="02070309020205020404" pitchFamily="49" charset="0"/>
                <a:cs typeface="Courier New" panose="02070309020205020404" pitchFamily="49" charset="0"/>
              </a:rPr>
              <a:t>[capture](parameters)</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a:t>
            </a:r>
            <a:r>
              <a:rPr lang="vi-V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return-type {body}</a:t>
            </a:r>
            <a:endParaRPr lang="vi-VN" sz="2000" dirty="0">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endParaRPr lang="vi-VN" altLang="en-US" sz="2000" dirty="0">
              <a:solidFill>
                <a:srgbClr val="A52A2A"/>
              </a:solidFill>
              <a:latin typeface="Courier New" panose="02070309020205020404" pitchFamily="49" charset="0"/>
              <a:cs typeface="Courier New" panose="02070309020205020404" pitchFamily="49" charset="0"/>
            </a:endParaRPr>
          </a:p>
          <a:p>
            <a:pPr lvl="0">
              <a:spcBef>
                <a:spcPct val="0"/>
              </a:spcBef>
              <a:buClrTx/>
              <a:buSzTx/>
              <a:buFont typeface="Wingdings" panose="05000000000000000000" pitchFamily="2" charset="2"/>
              <a:buChar char="v"/>
            </a:pPr>
            <a:r>
              <a:rPr lang="en-US" altLang="en-US" sz="2000" dirty="0">
                <a:solidFill>
                  <a:srgbClr val="A52A2A"/>
                </a:solidFill>
                <a:latin typeface="Courier New" panose="02070309020205020404" pitchFamily="49" charset="0"/>
                <a:cs typeface="Courier New" panose="02070309020205020404" pitchFamily="49" charset="0"/>
              </a:rPr>
              <a:t>[</a:t>
            </a:r>
            <a:r>
              <a:rPr lang="en-US" altLang="en-US" sz="2000" i="1" dirty="0">
                <a:solidFill>
                  <a:srgbClr val="A52A2A"/>
                </a:solidFill>
                <a:latin typeface="Courier New" panose="02070309020205020404" pitchFamily="49" charset="0"/>
                <a:cs typeface="Courier New" panose="02070309020205020404" pitchFamily="49" charset="0"/>
              </a:rPr>
              <a:t>capture</a:t>
            </a:r>
            <a:r>
              <a:rPr lang="en-US" altLang="en-US" sz="2000" dirty="0">
                <a:solidFill>
                  <a:srgbClr val="A52A2A"/>
                </a:solidFill>
                <a:latin typeface="Courier New" panose="02070309020205020404" pitchFamily="49" charset="0"/>
                <a:cs typeface="Courier New" panose="02070309020205020404" pitchFamily="49" charset="0"/>
              </a:rPr>
              <a:t>]</a:t>
            </a:r>
            <a:endParaRPr lang="en-US" altLang="en-US" sz="2000" dirty="0"/>
          </a:p>
          <a:p>
            <a:pPr lvl="1">
              <a:buClr>
                <a:schemeClr val="accent2"/>
              </a:buClr>
            </a:pPr>
            <a:r>
              <a:rPr lang="en-US" sz="2000" b="1" dirty="0"/>
              <a:t>[</a:t>
            </a:r>
            <a:r>
              <a:rPr lang="en-US" sz="2000" b="1" dirty="0" err="1"/>
              <a:t>a,&amp;b</a:t>
            </a:r>
            <a:r>
              <a:rPr lang="en-US" sz="2000" b="1" dirty="0"/>
              <a:t>]</a:t>
            </a:r>
            <a:r>
              <a:rPr lang="en-US" sz="2000" dirty="0"/>
              <a:t> </a:t>
            </a:r>
            <a:r>
              <a:rPr lang="en-US" sz="2000" i="1" dirty="0"/>
              <a:t>a</a:t>
            </a:r>
            <a:r>
              <a:rPr lang="en-US" sz="2000" dirty="0"/>
              <a:t> captured by value</a:t>
            </a:r>
            <a:r>
              <a:rPr lang="vi-VN" sz="2000" dirty="0"/>
              <a:t>,</a:t>
            </a:r>
            <a:r>
              <a:rPr lang="en-US" sz="2000" dirty="0"/>
              <a:t> </a:t>
            </a:r>
            <a:r>
              <a:rPr lang="en-US" sz="2000" i="1" dirty="0"/>
              <a:t>b</a:t>
            </a:r>
            <a:r>
              <a:rPr lang="en-US" sz="2000" dirty="0"/>
              <a:t> captured by reference</a:t>
            </a:r>
          </a:p>
          <a:p>
            <a:pPr lvl="1">
              <a:buClr>
                <a:schemeClr val="accent2"/>
              </a:buClr>
            </a:pPr>
            <a:r>
              <a:rPr lang="en-US" sz="2000" b="1" dirty="0"/>
              <a:t>[this]</a:t>
            </a:r>
            <a:r>
              <a:rPr lang="en-US" sz="2000" dirty="0"/>
              <a:t> captures the </a:t>
            </a:r>
            <a:r>
              <a:rPr lang="vi-VN" sz="2000" b="1" dirty="0"/>
              <a:t>this</a:t>
            </a:r>
            <a:r>
              <a:rPr lang="vi-VN" sz="2000" dirty="0"/>
              <a:t> pointer </a:t>
            </a:r>
            <a:r>
              <a:rPr lang="en-US" sz="2000" dirty="0"/>
              <a:t>by value</a:t>
            </a:r>
          </a:p>
          <a:p>
            <a:pPr lvl="1">
              <a:buClr>
                <a:schemeClr val="accent2"/>
              </a:buClr>
            </a:pPr>
            <a:r>
              <a:rPr lang="en-US" sz="2000" b="1" dirty="0"/>
              <a:t>[&amp;]</a:t>
            </a:r>
            <a:r>
              <a:rPr lang="en-US" sz="2000" dirty="0"/>
              <a:t> captures all automatic variables in the body of the lambda by reference</a:t>
            </a:r>
          </a:p>
          <a:p>
            <a:pPr lvl="1">
              <a:buClr>
                <a:schemeClr val="accent2"/>
              </a:buClr>
            </a:pPr>
            <a:r>
              <a:rPr lang="en-US" sz="2000" b="1" dirty="0"/>
              <a:t>[=]</a:t>
            </a:r>
            <a:r>
              <a:rPr lang="en-US" sz="2000" dirty="0"/>
              <a:t> captures all  automatic variables in the body of the lambda by value</a:t>
            </a:r>
          </a:p>
          <a:p>
            <a:pPr lvl="1">
              <a:buClr>
                <a:schemeClr val="accent2"/>
              </a:buClr>
            </a:pPr>
            <a:r>
              <a:rPr lang="en-US" sz="2000" b="1" dirty="0"/>
              <a:t>[]</a:t>
            </a:r>
            <a:r>
              <a:rPr lang="en-US" sz="2000" dirty="0"/>
              <a:t> captures nothing</a:t>
            </a:r>
          </a:p>
          <a:p>
            <a:pPr marL="0" indent="0">
              <a:buNone/>
            </a:pPr>
            <a:endParaRPr lang="en-US" dirty="0"/>
          </a:p>
        </p:txBody>
      </p:sp>
    </p:spTree>
    <p:extLst>
      <p:ext uri="{BB962C8B-B14F-4D97-AF65-F5344CB8AC3E}">
        <p14:creationId xmlns:p14="http://schemas.microsoft.com/office/powerpoint/2010/main" val="421535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944"/>
          </a:xfrm>
        </p:spPr>
        <p:txBody>
          <a:bodyPr>
            <a:normAutofit fontScale="90000"/>
          </a:bodyPr>
          <a:lstStyle/>
          <a:p>
            <a:r>
              <a:rPr lang="en-GB" sz="3600" b="1" dirty="0">
                <a:solidFill>
                  <a:schemeClr val="accent2"/>
                </a:solidFill>
                <a:cs typeface="Arial" pitchFamily="34" charset="0"/>
              </a:rPr>
              <a:t>Lambdas (cont.)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3903"/>
            <a:ext cx="5096586" cy="3353268"/>
          </a:xfrm>
        </p:spPr>
      </p:pic>
      <p:sp>
        <p:nvSpPr>
          <p:cNvPr id="6" name="TextBox 5"/>
          <p:cNvSpPr txBox="1"/>
          <p:nvPr/>
        </p:nvSpPr>
        <p:spPr>
          <a:xfrm>
            <a:off x="2332653" y="1229257"/>
            <a:ext cx="941283" cy="369332"/>
          </a:xfrm>
          <a:prstGeom prst="rect">
            <a:avLst/>
          </a:prstGeom>
          <a:noFill/>
        </p:spPr>
        <p:txBody>
          <a:bodyPr wrap="none" rtlCol="0">
            <a:spAutoFit/>
          </a:bodyPr>
          <a:lstStyle/>
          <a:p>
            <a:r>
              <a:rPr lang="en-US" dirty="0" smtClean="0"/>
              <a:t>C++ 98</a:t>
            </a:r>
            <a:endParaRPr lang="en-US" dirty="0"/>
          </a:p>
        </p:txBody>
      </p:sp>
      <p:sp>
        <p:nvSpPr>
          <p:cNvPr id="7" name="TextBox 6"/>
          <p:cNvSpPr txBox="1"/>
          <p:nvPr/>
        </p:nvSpPr>
        <p:spPr>
          <a:xfrm>
            <a:off x="7931020" y="1308902"/>
            <a:ext cx="2642583" cy="369332"/>
          </a:xfrm>
          <a:prstGeom prst="rect">
            <a:avLst/>
          </a:prstGeom>
          <a:noFill/>
        </p:spPr>
        <p:txBody>
          <a:bodyPr wrap="none" rtlCol="0">
            <a:spAutoFit/>
          </a:bodyPr>
          <a:lstStyle/>
          <a:p>
            <a:r>
              <a:rPr lang="en-US" dirty="0" smtClean="0"/>
              <a:t>C++11 (using Lambdas)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70" y="1678234"/>
            <a:ext cx="4610743" cy="4496427"/>
          </a:xfrm>
          <a:prstGeom prst="rect">
            <a:avLst/>
          </a:prstGeom>
        </p:spPr>
      </p:pic>
      <p:sp>
        <p:nvSpPr>
          <p:cNvPr id="12" name="Rectangle 11"/>
          <p:cNvSpPr/>
          <p:nvPr/>
        </p:nvSpPr>
        <p:spPr>
          <a:xfrm>
            <a:off x="7473820" y="4506686"/>
            <a:ext cx="3993502" cy="31724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632441" y="2659224"/>
            <a:ext cx="4096139" cy="2892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25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I. Introduce about C++</a:t>
            </a:r>
            <a:endParaRPr lang="en-US" sz="3600" b="1" dirty="0">
              <a:solidFill>
                <a:schemeClr val="accent2"/>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9485" y="1322024"/>
            <a:ext cx="10477040" cy="5111827"/>
          </a:xfrm>
        </p:spPr>
      </p:pic>
    </p:spTree>
    <p:extLst>
      <p:ext uri="{BB962C8B-B14F-4D97-AF65-F5344CB8AC3E}">
        <p14:creationId xmlns:p14="http://schemas.microsoft.com/office/powerpoint/2010/main" val="4105427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08373" cy="714528"/>
          </a:xfrm>
        </p:spPr>
        <p:txBody>
          <a:bodyPr>
            <a:normAutofit/>
          </a:bodyPr>
          <a:lstStyle/>
          <a:p>
            <a:r>
              <a:rPr lang="en-GB" sz="3600" b="1" dirty="0">
                <a:solidFill>
                  <a:schemeClr val="accent2"/>
                </a:solidFill>
                <a:latin typeface="Arial" pitchFamily="34" charset="0"/>
                <a:cs typeface="Arial" pitchFamily="34" charset="0"/>
              </a:rPr>
              <a:t>Lambdas (cont.)</a:t>
            </a:r>
            <a:endParaRPr lang="en-US" sz="3600" dirty="0">
              <a:solidFill>
                <a:schemeClr val="accent2"/>
              </a:solidFill>
            </a:endParaRPr>
          </a:p>
        </p:txBody>
      </p:sp>
      <p:sp>
        <p:nvSpPr>
          <p:cNvPr id="3" name="Content Placeholder 2"/>
          <p:cNvSpPr>
            <a:spLocks noGrp="1"/>
          </p:cNvSpPr>
          <p:nvPr>
            <p:ph idx="1"/>
          </p:nvPr>
        </p:nvSpPr>
        <p:spPr>
          <a:xfrm>
            <a:off x="838200" y="1597446"/>
            <a:ext cx="10515600" cy="4579517"/>
          </a:xfrm>
        </p:spPr>
        <p:txBody>
          <a:bodyPr/>
          <a:lstStyle/>
          <a:p>
            <a:r>
              <a:rPr lang="vi-VN" dirty="0"/>
              <a:t>Examples: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84" y="2348880"/>
            <a:ext cx="4356484" cy="8640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3624436"/>
            <a:ext cx="6350740" cy="261287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883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744817" cy="835714"/>
          </a:xfrm>
        </p:spPr>
        <p:txBody>
          <a:bodyPr/>
          <a:lstStyle/>
          <a:p>
            <a:r>
              <a:rPr lang="en-GB" sz="3600" b="1" dirty="0">
                <a:solidFill>
                  <a:schemeClr val="accent2"/>
                </a:solidFill>
                <a:latin typeface="Arial" pitchFamily="34" charset="0"/>
                <a:cs typeface="Arial" pitchFamily="34" charset="0"/>
              </a:rPr>
              <a:t>Smart pointers</a:t>
            </a:r>
            <a:endParaRPr lang="en-US" sz="3600" dirty="0">
              <a:solidFill>
                <a:schemeClr val="accent2"/>
              </a:solidFill>
            </a:endParaRPr>
          </a:p>
        </p:txBody>
      </p:sp>
      <p:sp>
        <p:nvSpPr>
          <p:cNvPr id="3" name="Content Placeholder 2"/>
          <p:cNvSpPr>
            <a:spLocks noGrp="1"/>
          </p:cNvSpPr>
          <p:nvPr>
            <p:ph idx="1"/>
          </p:nvPr>
        </p:nvSpPr>
        <p:spPr/>
        <p:txBody>
          <a:bodyPr/>
          <a:lstStyle/>
          <a:p>
            <a:pPr marL="0" indent="0">
              <a:lnSpc>
                <a:spcPct val="150000"/>
              </a:lnSpc>
              <a:buNone/>
            </a:pPr>
            <a:r>
              <a:rPr lang="vi-VN" dirty="0"/>
              <a:t>Required header: &lt;memory&gt;</a:t>
            </a:r>
          </a:p>
          <a:p>
            <a:pPr>
              <a:lnSpc>
                <a:spcPct val="150000"/>
              </a:lnSpc>
              <a:buClr>
                <a:schemeClr val="accent2"/>
              </a:buClr>
              <a:buFont typeface="Courier New" pitchFamily="49" charset="0"/>
              <a:buChar char="o"/>
            </a:pPr>
            <a:r>
              <a:rPr lang="en-US" b="1" dirty="0" err="1"/>
              <a:t>shared_ptr</a:t>
            </a:r>
            <a:endParaRPr lang="en-US" b="1" dirty="0"/>
          </a:p>
          <a:p>
            <a:pPr>
              <a:lnSpc>
                <a:spcPct val="150000"/>
              </a:lnSpc>
              <a:buClr>
                <a:schemeClr val="accent2"/>
              </a:buClr>
              <a:buFont typeface="Courier New" pitchFamily="49" charset="0"/>
              <a:buChar char="o"/>
            </a:pPr>
            <a:r>
              <a:rPr lang="en-US" b="1" dirty="0" err="1"/>
              <a:t>weak_ptr</a:t>
            </a:r>
            <a:endParaRPr lang="en-US" b="1" dirty="0"/>
          </a:p>
          <a:p>
            <a:pPr>
              <a:lnSpc>
                <a:spcPct val="150000"/>
              </a:lnSpc>
              <a:buClr>
                <a:schemeClr val="accent2"/>
              </a:buClr>
              <a:buFont typeface="Courier New" pitchFamily="49" charset="0"/>
              <a:buChar char="o"/>
            </a:pPr>
            <a:r>
              <a:rPr lang="en-US" b="1" dirty="0" err="1"/>
              <a:t>unique_ptr</a:t>
            </a:r>
            <a:endParaRPr lang="en-US" dirty="0"/>
          </a:p>
          <a:p>
            <a:endParaRPr lang="en-US" dirty="0"/>
          </a:p>
        </p:txBody>
      </p:sp>
    </p:spTree>
    <p:extLst>
      <p:ext uri="{BB962C8B-B14F-4D97-AF65-F5344CB8AC3E}">
        <p14:creationId xmlns:p14="http://schemas.microsoft.com/office/powerpoint/2010/main" val="364859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55814" cy="725545"/>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a:t>
            </a:r>
            <a:endParaRPr lang="en-US" sz="3600" dirty="0">
              <a:solidFill>
                <a:schemeClr val="accent2"/>
              </a:solidFill>
            </a:endParaRPr>
          </a:p>
        </p:txBody>
      </p:sp>
      <p:sp>
        <p:nvSpPr>
          <p:cNvPr id="3" name="Content Placeholder 2"/>
          <p:cNvSpPr>
            <a:spLocks noGrp="1"/>
          </p:cNvSpPr>
          <p:nvPr>
            <p:ph idx="1"/>
          </p:nvPr>
        </p:nvSpPr>
        <p:spPr>
          <a:xfrm>
            <a:off x="838200" y="1454228"/>
            <a:ext cx="10515600" cy="1432192"/>
          </a:xfrm>
        </p:spPr>
        <p:txBody>
          <a:bodyPr/>
          <a:lstStyle/>
          <a:p>
            <a:pPr>
              <a:buClr>
                <a:schemeClr val="accent2"/>
              </a:buClr>
              <a:buFont typeface="Courier New" pitchFamily="49" charset="0"/>
              <a:buChar char="o"/>
            </a:pPr>
            <a:r>
              <a:rPr lang="vi-VN" sz="2400" dirty="0"/>
              <a:t>Represent shared ownership of some data</a:t>
            </a:r>
          </a:p>
          <a:p>
            <a:pPr>
              <a:buClr>
                <a:schemeClr val="accent2"/>
              </a:buClr>
              <a:buFont typeface="Courier New" pitchFamily="49" charset="0"/>
              <a:buChar char="o"/>
            </a:pPr>
            <a:r>
              <a:rPr lang="vi-VN" sz="2400" dirty="0"/>
              <a:t>Is an automatic reference counter</a:t>
            </a:r>
          </a:p>
          <a:p>
            <a:pPr>
              <a:buClr>
                <a:schemeClr val="accent2"/>
              </a:buClr>
              <a:buFont typeface="Courier New" pitchFamily="49" charset="0"/>
              <a:buChar char="o"/>
            </a:pPr>
            <a:r>
              <a:rPr lang="vi-VN" sz="2400" dirty="0"/>
              <a:t>Allows user-defined deleter</a:t>
            </a:r>
            <a:endParaRPr lang="en-US" sz="2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86420"/>
            <a:ext cx="4944165" cy="35437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84" y="2252028"/>
            <a:ext cx="5286294" cy="4605972"/>
          </a:xfrm>
          <a:prstGeom prst="rect">
            <a:avLst/>
          </a:prstGeom>
        </p:spPr>
      </p:pic>
      <p:sp>
        <p:nvSpPr>
          <p:cNvPr id="9" name="Rectangle 8"/>
          <p:cNvSpPr/>
          <p:nvPr/>
        </p:nvSpPr>
        <p:spPr>
          <a:xfrm>
            <a:off x="1082351" y="5915608"/>
            <a:ext cx="1595535" cy="279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292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98176" cy="769612"/>
          </a:xfrm>
        </p:spPr>
        <p:txBody>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299990"/>
            <a:ext cx="10515600" cy="4876973"/>
          </a:xfrm>
        </p:spPr>
        <p:txBody>
          <a:bodyPr>
            <a:normAutofit/>
          </a:bodyPr>
          <a:lstStyle/>
          <a:p>
            <a:pPr>
              <a:buClr>
                <a:schemeClr val="accent2"/>
              </a:buClr>
              <a:buFont typeface="Courier New" pitchFamily="49" charset="0"/>
              <a:buChar char="o"/>
            </a:pPr>
            <a:r>
              <a:rPr lang="vi-VN" dirty="0"/>
              <a:t>Problems with arrays: shared_ptr automatic called </a:t>
            </a:r>
            <a:r>
              <a:rPr lang="vi-VN" b="1" dirty="0"/>
              <a:t>delete</a:t>
            </a:r>
            <a:r>
              <a:rPr lang="vi-VN" dirty="0"/>
              <a:t> instead of </a:t>
            </a:r>
            <a:r>
              <a:rPr lang="vi-VN" b="1" dirty="0"/>
              <a:t>delete[]</a:t>
            </a:r>
            <a:r>
              <a:rPr lang="vi-VN" dirty="0"/>
              <a:t> when releasing memory</a:t>
            </a:r>
            <a:endParaRPr lang="vi-VN" b="1" dirty="0"/>
          </a:p>
          <a:p>
            <a:pPr>
              <a:buClr>
                <a:schemeClr val="accent2"/>
              </a:buClr>
              <a:buFont typeface="Courier New" pitchFamily="49" charset="0"/>
              <a:buChar char="o"/>
            </a:pPr>
            <a:r>
              <a:rPr lang="vi-VN" dirty="0"/>
              <a:t>Solution: </a:t>
            </a:r>
          </a:p>
          <a:p>
            <a:pPr lvl="1">
              <a:buClr>
                <a:schemeClr val="accent2"/>
              </a:buClr>
            </a:pPr>
            <a:r>
              <a:rPr lang="vi-VN" dirty="0"/>
              <a:t>Use user-defined deleter</a:t>
            </a:r>
          </a:p>
          <a:p>
            <a:pPr lvl="1">
              <a:buClr>
                <a:schemeClr val="accent2"/>
              </a:buClr>
            </a:pPr>
            <a:endParaRPr lang="vi-VN" dirty="0"/>
          </a:p>
          <a:p>
            <a:pPr lvl="1">
              <a:buClr>
                <a:schemeClr val="accent2"/>
              </a:buClr>
            </a:pPr>
            <a:endParaRPr lang="vi-VN" dirty="0"/>
          </a:p>
          <a:p>
            <a:pPr lvl="1">
              <a:buClr>
                <a:schemeClr val="accent2"/>
              </a:buClr>
            </a:pPr>
            <a:r>
              <a:rPr lang="vi-VN" dirty="0"/>
              <a:t>Use </a:t>
            </a:r>
            <a:r>
              <a:rPr lang="vi-VN" b="1" dirty="0"/>
              <a:t>default_delete</a:t>
            </a:r>
            <a:r>
              <a:rPr lang="vi-VN" dirty="0"/>
              <a:t>:</a:t>
            </a:r>
            <a:endParaRPr lang="en-US" dirty="0"/>
          </a:p>
          <a:p>
            <a:pPr lvl="1"/>
            <a:endParaRPr lang="en-US" dirty="0"/>
          </a:p>
          <a:p>
            <a:pPr>
              <a:buClr>
                <a:schemeClr val="accent2"/>
              </a:buClr>
              <a:buFont typeface="Courier New" pitchFamily="49" charset="0"/>
              <a:buChar char="o"/>
            </a:pPr>
            <a:r>
              <a:rPr lang="en-US" dirty="0"/>
              <a:t>Note: Do not create </a:t>
            </a:r>
            <a:r>
              <a:rPr lang="en-US" dirty="0" err="1"/>
              <a:t>shared_ptr</a:t>
            </a:r>
            <a:r>
              <a:rPr lang="en-US" dirty="0"/>
              <a:t> of array type</a:t>
            </a:r>
            <a:endParaRPr lang="vi-VN" dirty="0"/>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unique_ptr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00B050"/>
                </a:solidFill>
                <a:latin typeface="Times New Roman" panose="02020603050405020304" pitchFamily="18" charset="0"/>
                <a:cs typeface="Times New Roman" panose="02020603050405020304" pitchFamily="18" charset="0"/>
              </a:rPr>
              <a:t>//OK</a:t>
            </a:r>
          </a:p>
          <a:p>
            <a:pPr marL="201168" lvl="1" indent="0">
              <a:buNone/>
            </a:pP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shared_ptr</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[]&gt; p(new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[10]); </a:t>
            </a:r>
            <a:r>
              <a:rPr lang="en-US" sz="2000" b="1" dirty="0">
                <a:solidFill>
                  <a:srgbClr val="FF0000"/>
                </a:solidFill>
                <a:latin typeface="Times New Roman" panose="02020603050405020304" pitchFamily="18" charset="0"/>
                <a:cs typeface="Times New Roman" panose="02020603050405020304" pitchFamily="18" charset="0"/>
              </a:rPr>
              <a:t>//ERROR</a:t>
            </a:r>
            <a:r>
              <a:rPr lang="en-US" sz="2000" dirty="0">
                <a:latin typeface="Times New Roman" panose="02020603050405020304" pitchFamily="18" charset="0"/>
                <a:cs typeface="Times New Roman" panose="02020603050405020304" pitchFamily="18" charset="0"/>
              </a:rPr>
              <a:t>: does not compile</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46" y="3008132"/>
            <a:ext cx="3384376" cy="89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46" y="4276969"/>
            <a:ext cx="5506555" cy="35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7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865125" cy="736562"/>
          </a:xfrm>
        </p:spPr>
        <p:txBody>
          <a:bodyPr>
            <a:normAutofit/>
          </a:bodyPr>
          <a:lstStyle/>
          <a:p>
            <a:r>
              <a:rPr lang="en-GB" sz="3600" b="1" dirty="0">
                <a:solidFill>
                  <a:schemeClr val="accent2"/>
                </a:solidFill>
                <a:latin typeface="Arial" pitchFamily="34" charset="0"/>
                <a:cs typeface="Arial" pitchFamily="34" charset="0"/>
              </a:rPr>
              <a:t>Smart pointers</a:t>
            </a:r>
            <a:r>
              <a:rPr lang="vi-VN" sz="3600" b="1" dirty="0">
                <a:solidFill>
                  <a:schemeClr val="accent2"/>
                </a:solidFill>
                <a:latin typeface="Arial" pitchFamily="34" charset="0"/>
                <a:cs typeface="Arial" pitchFamily="34" charset="0"/>
              </a:rPr>
              <a:t> - shared_ptr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pPr>
              <a:buClr>
                <a:schemeClr val="accent2"/>
              </a:buClr>
              <a:buFont typeface="Courier New" pitchFamily="49" charset="0"/>
              <a:buChar char="o"/>
            </a:pPr>
            <a:r>
              <a:rPr lang="en-US" dirty="0"/>
              <a:t>Misuse of shared-</a:t>
            </a:r>
            <a:r>
              <a:rPr lang="en-US" dirty="0" err="1"/>
              <a:t>ptr</a:t>
            </a:r>
            <a:r>
              <a:rPr lang="en-US" dirty="0" smtClean="0"/>
              <a:t>:</a:t>
            </a:r>
          </a:p>
          <a:p>
            <a:endParaRPr lang="en-US" dirty="0"/>
          </a:p>
          <a:p>
            <a:endParaRPr lang="en-US" dirty="0" smtClean="0"/>
          </a:p>
          <a:p>
            <a:endParaRPr lang="en-US" dirty="0"/>
          </a:p>
          <a:p>
            <a:pPr>
              <a:buClr>
                <a:schemeClr val="accent2"/>
              </a:buClr>
              <a:buFont typeface="Courier New" pitchFamily="49" charset="0"/>
              <a:buChar char="o"/>
            </a:pPr>
            <a:r>
              <a:rPr lang="vi-VN" dirty="0"/>
              <a:t>Solution:</a:t>
            </a:r>
            <a:endParaRPr lang="en-US" dirty="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237" y="2204864"/>
            <a:ext cx="2090675" cy="6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4252842" y="2456892"/>
            <a:ext cx="319158" cy="18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71969" y="2348880"/>
            <a:ext cx="3528392" cy="369332"/>
          </a:xfrm>
          <a:prstGeom prst="rect">
            <a:avLst/>
          </a:prstGeom>
          <a:noFill/>
        </p:spPr>
        <p:txBody>
          <a:bodyPr wrap="square" rtlCol="0">
            <a:spAutoFit/>
          </a:bodyPr>
          <a:lstStyle/>
          <a:p>
            <a:r>
              <a:rPr lang="en-US" dirty="0" smtClean="0"/>
              <a:t>Compile OK, but runtime error</a:t>
            </a:r>
            <a:endParaRPr 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241" y="4005371"/>
            <a:ext cx="4021789" cy="7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6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507516"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endParaRPr lang="en-US" sz="3600" dirty="0">
              <a:solidFill>
                <a:schemeClr val="accent2"/>
              </a:solidFill>
            </a:endParaRPr>
          </a:p>
        </p:txBody>
      </p:sp>
      <p:sp>
        <p:nvSpPr>
          <p:cNvPr id="3" name="Content Placeholder 2"/>
          <p:cNvSpPr>
            <a:spLocks noGrp="1"/>
          </p:cNvSpPr>
          <p:nvPr>
            <p:ph idx="1"/>
          </p:nvPr>
        </p:nvSpPr>
        <p:spPr>
          <a:xfrm>
            <a:off x="838200" y="1388125"/>
            <a:ext cx="10515600" cy="4788838"/>
          </a:xfrm>
        </p:spPr>
        <p:txBody>
          <a:bodyPr/>
          <a:lstStyle/>
          <a:p>
            <a:pPr>
              <a:buClr>
                <a:schemeClr val="accent2"/>
              </a:buClr>
              <a:buFont typeface="Courier New" pitchFamily="49" charset="0"/>
              <a:buChar char="o"/>
            </a:pPr>
            <a:r>
              <a:rPr lang="en-US" dirty="0"/>
              <a:t>Holds a reference to an object managed by a </a:t>
            </a:r>
            <a:r>
              <a:rPr lang="en-US" dirty="0" err="1"/>
              <a:t>shared_ptr</a:t>
            </a:r>
            <a:endParaRPr lang="en-US" dirty="0"/>
          </a:p>
          <a:p>
            <a:pPr>
              <a:buClr>
                <a:schemeClr val="accent2"/>
              </a:buClr>
              <a:buFont typeface="Courier New" pitchFamily="49" charset="0"/>
              <a:buChar char="o"/>
            </a:pPr>
            <a:r>
              <a:rPr lang="en-US" dirty="0"/>
              <a:t>Does not contribute to the reference count</a:t>
            </a:r>
          </a:p>
          <a:p>
            <a:pPr>
              <a:buClr>
                <a:schemeClr val="accent2"/>
              </a:buClr>
              <a:buFont typeface="Courier New" pitchFamily="49" charset="0"/>
              <a:buChar char="o"/>
            </a:pPr>
            <a:r>
              <a:rPr lang="en-US" dirty="0"/>
              <a:t>Used to break dependency cycles</a:t>
            </a:r>
          </a:p>
          <a:p>
            <a:endParaRPr lang="en-US" dirty="0"/>
          </a:p>
        </p:txBody>
      </p:sp>
    </p:spTree>
    <p:extLst>
      <p:ext uri="{BB962C8B-B14F-4D97-AF65-F5344CB8AC3E}">
        <p14:creationId xmlns:p14="http://schemas.microsoft.com/office/powerpoint/2010/main" val="116782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39708"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pPr>
              <a:buClr>
                <a:schemeClr val="accent2"/>
              </a:buClr>
              <a:buFont typeface="Courier New" pitchFamily="49" charset="0"/>
              <a:buChar char="o"/>
            </a:pPr>
            <a:r>
              <a:rPr lang="en-US" dirty="0"/>
              <a:t>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6088914"/>
              </p:ext>
            </p:extLst>
          </p:nvPr>
        </p:nvGraphicFramePr>
        <p:xfrm>
          <a:off x="1150076" y="4255075"/>
          <a:ext cx="3795923" cy="1828800"/>
        </p:xfrm>
        <a:graphic>
          <a:graphicData uri="http://schemas.openxmlformats.org/drawingml/2006/table">
            <a:tbl>
              <a:tblPr firstRow="1" bandRow="1">
                <a:tableStyleId>{5C22544A-7EE6-4342-B048-85BDC9FD1C3A}</a:tableStyleId>
              </a:tblPr>
              <a:tblGrid>
                <a:gridCol w="379592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Person</a:t>
                      </a:r>
                    </a:p>
                  </a:txBody>
                  <a:tcPr/>
                </a:tc>
              </a:tr>
              <a:tr h="370840">
                <a:tc>
                  <a:txBody>
                    <a:bodyPr/>
                    <a:lstStyle/>
                    <a:p>
                      <a:pPr marL="0" indent="0">
                        <a:buFontTx/>
                        <a:buNone/>
                      </a:pPr>
                      <a:r>
                        <a:rPr lang="en-US" dirty="0" smtClean="0"/>
                        <a:t>+ name (string)</a:t>
                      </a:r>
                    </a:p>
                    <a:p>
                      <a:pPr marL="0" indent="0">
                        <a:buFontTx/>
                        <a:buNone/>
                      </a:pPr>
                      <a:r>
                        <a:rPr lang="en-US" dirty="0" smtClean="0"/>
                        <a:t>+ mother (Person)</a:t>
                      </a:r>
                    </a:p>
                    <a:p>
                      <a:pPr marL="0" indent="0">
                        <a:buFontTx/>
                        <a:buNone/>
                      </a:pPr>
                      <a:r>
                        <a:rPr lang="en-US" dirty="0" smtClean="0"/>
                        <a:t>+ father (Person)</a:t>
                      </a:r>
                    </a:p>
                    <a:p>
                      <a:pPr marL="0" indent="0">
                        <a:buFontTx/>
                        <a:buNone/>
                      </a:pPr>
                      <a:r>
                        <a:rPr lang="en-US" dirty="0" smtClean="0"/>
                        <a:t>+ kids (vector&lt;Person)</a:t>
                      </a:r>
                    </a:p>
                    <a:p>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95" y="1713851"/>
            <a:ext cx="3268478" cy="40051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076" y="1784124"/>
            <a:ext cx="6315956" cy="2067213"/>
          </a:xfrm>
          <a:prstGeom prst="rect">
            <a:avLst/>
          </a:prstGeom>
        </p:spPr>
      </p:pic>
    </p:spTree>
    <p:extLst>
      <p:ext uri="{BB962C8B-B14F-4D97-AF65-F5344CB8AC3E}">
        <p14:creationId xmlns:p14="http://schemas.microsoft.com/office/powerpoint/2010/main" val="3255932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785472" cy="747579"/>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lstStyle/>
          <a:p>
            <a:pPr>
              <a:buClr>
                <a:schemeClr val="accent2"/>
              </a:buClr>
              <a:buFont typeface="Courier New" pitchFamily="49" charset="0"/>
              <a:buChar char="o"/>
            </a:pPr>
            <a:r>
              <a:rPr lang="en-US" dirty="0"/>
              <a:t>Example:</a:t>
            </a:r>
          </a:p>
          <a:p>
            <a:endParaRPr lang="en-US" b="1"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13" y="2159306"/>
            <a:ext cx="3997687" cy="2864385"/>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912" y="2159306"/>
            <a:ext cx="3933927" cy="2864386"/>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6" name="Right Arrow 5"/>
          <p:cNvSpPr/>
          <p:nvPr/>
        </p:nvSpPr>
        <p:spPr>
          <a:xfrm>
            <a:off x="1977115" y="5742548"/>
            <a:ext cx="360040" cy="216024"/>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41313" y="5692606"/>
            <a:ext cx="3507692" cy="369332"/>
          </a:xfrm>
          <a:prstGeom prst="rect">
            <a:avLst/>
          </a:prstGeom>
          <a:noFill/>
        </p:spPr>
        <p:txBody>
          <a:bodyPr wrap="none" rtlCol="0">
            <a:spAutoFit/>
          </a:bodyPr>
          <a:lstStyle/>
          <a:p>
            <a:r>
              <a:rPr lang="en-US" dirty="0" smtClean="0"/>
              <a:t>Shared pointers never release</a:t>
            </a:r>
            <a:endParaRPr lang="en-US" dirty="0"/>
          </a:p>
        </p:txBody>
      </p:sp>
    </p:spTree>
    <p:extLst>
      <p:ext uri="{BB962C8B-B14F-4D97-AF65-F5344CB8AC3E}">
        <p14:creationId xmlns:p14="http://schemas.microsoft.com/office/powerpoint/2010/main" val="200049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829540" cy="890798"/>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weak_ptr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77957"/>
            <a:ext cx="10515600" cy="5233012"/>
          </a:xfrm>
        </p:spPr>
        <p:txBody>
          <a:bodyPr>
            <a:normAutofit/>
          </a:bodyPr>
          <a:lstStyle/>
          <a:p>
            <a:pPr>
              <a:buClr>
                <a:schemeClr val="accent2"/>
              </a:buClr>
              <a:buFont typeface="Courier New" pitchFamily="49" charset="0"/>
              <a:buChar char="o"/>
            </a:pPr>
            <a:r>
              <a:rPr lang="en-US" sz="2400" dirty="0"/>
              <a:t>Solution:</a:t>
            </a:r>
          </a:p>
          <a:p>
            <a:endParaRPr lang="en-US" dirty="0" smtClean="0"/>
          </a:p>
          <a:p>
            <a:endParaRPr lang="en-US" dirty="0"/>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Different access:</a:t>
            </a:r>
          </a:p>
          <a:p>
            <a:pPr marL="0" indent="0">
              <a:buNone/>
            </a:pPr>
            <a:r>
              <a:rPr lang="en-US" sz="2400" dirty="0">
                <a:latin typeface="Courier New" panose="02070309020205020404" pitchFamily="49" charset="0"/>
                <a:cs typeface="Courier New" panose="02070309020205020404" pitchFamily="49" charset="0"/>
              </a:rPr>
              <a:t>p-&gt;mother-&gt;kids[0]-&gt;name // for </a:t>
            </a:r>
            <a:r>
              <a:rPr lang="en-US" sz="2400" dirty="0" err="1">
                <a:latin typeface="Courier New" panose="02070309020205020404" pitchFamily="49" charset="0"/>
                <a:cs typeface="Courier New" panose="02070309020205020404" pitchFamily="49" charset="0"/>
              </a:rPr>
              <a:t>shared_ptr</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p-&gt;mother-&gt;kids[0].</a:t>
            </a:r>
            <a:r>
              <a:rPr lang="en-US" sz="2400" b="1" dirty="0">
                <a:solidFill>
                  <a:srgbClr val="FF0000"/>
                </a:solidFill>
                <a:latin typeface="Courier New" panose="02070309020205020404" pitchFamily="49" charset="0"/>
                <a:cs typeface="Courier New" panose="02070309020205020404" pitchFamily="49" charset="0"/>
              </a:rPr>
              <a:t>lock()</a:t>
            </a:r>
            <a:r>
              <a:rPr lang="en-US" sz="2400" dirty="0">
                <a:latin typeface="Courier New" panose="02070309020205020404" pitchFamily="49" charset="0"/>
                <a:cs typeface="Courier New" panose="02070309020205020404" pitchFamily="49" charset="0"/>
              </a:rPr>
              <a:t>-&gt;name // for </a:t>
            </a:r>
            <a:r>
              <a:rPr lang="en-US" sz="2400" dirty="0" err="1">
                <a:latin typeface="Courier New" panose="02070309020205020404" pitchFamily="49" charset="0"/>
                <a:cs typeface="Courier New" panose="02070309020205020404" pitchFamily="49" charset="0"/>
              </a:rPr>
              <a:t>weak_ptr</a:t>
            </a:r>
            <a:endParaRPr lang="en-US" sz="2400" dirty="0">
              <a:latin typeface="Courier New" panose="02070309020205020404" pitchFamily="49" charset="0"/>
              <a:cs typeface="Courier New" panose="02070309020205020404" pitchFamily="49" charset="0"/>
            </a:endParaRPr>
          </a:p>
          <a:p>
            <a:endParaRPr lang="en-US" dirty="0" smtClean="0"/>
          </a:p>
          <a:p>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87" y="1807314"/>
            <a:ext cx="4248334" cy="295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3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776990" cy="868764"/>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endParaRPr lang="en-US" sz="3600" dirty="0">
              <a:solidFill>
                <a:schemeClr val="accent2"/>
              </a:solidFill>
            </a:endParaRPr>
          </a:p>
        </p:txBody>
      </p:sp>
      <p:sp>
        <p:nvSpPr>
          <p:cNvPr id="3" name="Content Placeholder 2"/>
          <p:cNvSpPr>
            <a:spLocks noGrp="1"/>
          </p:cNvSpPr>
          <p:nvPr>
            <p:ph idx="1"/>
          </p:nvPr>
        </p:nvSpPr>
        <p:spPr>
          <a:xfrm>
            <a:off x="838200" y="1355075"/>
            <a:ext cx="10515600" cy="4821888"/>
          </a:xfrm>
        </p:spPr>
        <p:txBody>
          <a:bodyPr>
            <a:normAutofit fontScale="92500" lnSpcReduction="20000"/>
          </a:bodyPr>
          <a:lstStyle/>
          <a:p>
            <a:pPr>
              <a:lnSpc>
                <a:spcPct val="150000"/>
              </a:lnSpc>
              <a:buClr>
                <a:schemeClr val="accent2"/>
              </a:buClr>
              <a:buFont typeface="Courier New" pitchFamily="49" charset="0"/>
              <a:buChar char="o"/>
            </a:pPr>
            <a:r>
              <a:rPr lang="en-US" dirty="0"/>
              <a:t>Provides strict ownership</a:t>
            </a:r>
          </a:p>
          <a:p>
            <a:pPr>
              <a:lnSpc>
                <a:spcPct val="150000"/>
              </a:lnSpc>
              <a:buClr>
                <a:schemeClr val="accent2"/>
              </a:buClr>
              <a:buFont typeface="Courier New" pitchFamily="49" charset="0"/>
              <a:buChar char="o"/>
            </a:pPr>
            <a:r>
              <a:rPr lang="en-US" dirty="0"/>
              <a:t>Is not </a:t>
            </a:r>
            <a:r>
              <a:rPr lang="en-US" dirty="0" err="1"/>
              <a:t>CopyConstructible</a:t>
            </a:r>
            <a:r>
              <a:rPr lang="en-US" dirty="0"/>
              <a:t> / </a:t>
            </a:r>
            <a:r>
              <a:rPr lang="en-US" dirty="0" err="1"/>
              <a:t>CopyConstructible</a:t>
            </a:r>
            <a:endParaRPr lang="en-US" dirty="0"/>
          </a:p>
          <a:p>
            <a:pPr>
              <a:lnSpc>
                <a:spcPct val="150000"/>
              </a:lnSpc>
              <a:buClr>
                <a:schemeClr val="accent2"/>
              </a:buClr>
              <a:buFont typeface="Courier New" pitchFamily="49" charset="0"/>
              <a:buChar char="o"/>
            </a:pPr>
            <a:r>
              <a:rPr lang="en-US" dirty="0"/>
              <a:t>Is </a:t>
            </a:r>
            <a:r>
              <a:rPr lang="en-US" dirty="0" err="1"/>
              <a:t>MoveConstructible</a:t>
            </a:r>
            <a:r>
              <a:rPr lang="en-US" dirty="0"/>
              <a:t> / </a:t>
            </a:r>
            <a:r>
              <a:rPr lang="en-US" dirty="0" err="1"/>
              <a:t>MoveAssignable</a:t>
            </a:r>
            <a:endParaRPr lang="en-US" dirty="0"/>
          </a:p>
          <a:p>
            <a:pPr>
              <a:lnSpc>
                <a:spcPct val="150000"/>
              </a:lnSpc>
              <a:buClr>
                <a:schemeClr val="accent2"/>
              </a:buClr>
              <a:buFont typeface="Courier New" pitchFamily="49" charset="0"/>
              <a:buChar char="o"/>
            </a:pPr>
            <a:r>
              <a:rPr lang="en-US" dirty="0"/>
              <a:t>Usage:</a:t>
            </a:r>
          </a:p>
          <a:p>
            <a:pPr lvl="1">
              <a:lnSpc>
                <a:spcPct val="150000"/>
              </a:lnSpc>
              <a:buClr>
                <a:schemeClr val="accent2"/>
              </a:buClr>
            </a:pPr>
            <a:r>
              <a:rPr lang="en-US" dirty="0"/>
              <a:t>Providing exception safety</a:t>
            </a:r>
          </a:p>
          <a:p>
            <a:pPr lvl="1">
              <a:lnSpc>
                <a:spcPct val="150000"/>
              </a:lnSpc>
              <a:buClr>
                <a:schemeClr val="accent2"/>
              </a:buClr>
            </a:pPr>
            <a:r>
              <a:rPr lang="en-US" dirty="0"/>
              <a:t>Passing ownership to a function</a:t>
            </a:r>
          </a:p>
          <a:p>
            <a:pPr lvl="1">
              <a:lnSpc>
                <a:spcPct val="150000"/>
              </a:lnSpc>
              <a:buClr>
                <a:schemeClr val="accent2"/>
              </a:buClr>
            </a:pPr>
            <a:r>
              <a:rPr lang="en-US" dirty="0"/>
              <a:t>Returning ownership from a function</a:t>
            </a:r>
          </a:p>
          <a:p>
            <a:pPr lvl="1">
              <a:lnSpc>
                <a:spcPct val="150000"/>
              </a:lnSpc>
              <a:buClr>
                <a:schemeClr val="accent2"/>
              </a:buClr>
            </a:pPr>
            <a:r>
              <a:rPr lang="en-US" dirty="0"/>
              <a:t>Storing pointers in containers</a:t>
            </a:r>
          </a:p>
          <a:p>
            <a:endParaRPr lang="en-US" dirty="0"/>
          </a:p>
        </p:txBody>
      </p:sp>
    </p:spTree>
    <p:extLst>
      <p:ext uri="{BB962C8B-B14F-4D97-AF65-F5344CB8AC3E}">
        <p14:creationId xmlns:p14="http://schemas.microsoft.com/office/powerpoint/2010/main" val="2837081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solidFill>
              </a:rPr>
              <a:t>The popularity </a:t>
            </a:r>
            <a:r>
              <a:rPr lang="en-US" sz="3600" b="1" dirty="0">
                <a:solidFill>
                  <a:schemeClr val="accent2"/>
                </a:solidFill>
              </a:rPr>
              <a:t>of the programming </a:t>
            </a:r>
            <a:r>
              <a:rPr lang="en-US" sz="3600" b="1" dirty="0" smtClean="0">
                <a:solidFill>
                  <a:schemeClr val="accent2"/>
                </a:solidFill>
              </a:rPr>
              <a:t>languages. (2017)</a:t>
            </a:r>
            <a:endParaRPr lang="en-US" sz="3600" b="1" dirty="0">
              <a:solidFill>
                <a:schemeClr val="accent2"/>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576763" cy="490061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1690688"/>
            <a:ext cx="4695826" cy="4900611"/>
          </a:xfrm>
          <a:prstGeom prst="rect">
            <a:avLst/>
          </a:prstGeom>
        </p:spPr>
      </p:pic>
      <p:sp>
        <p:nvSpPr>
          <p:cNvPr id="6" name="TextBox 5"/>
          <p:cNvSpPr txBox="1"/>
          <p:nvPr/>
        </p:nvSpPr>
        <p:spPr>
          <a:xfrm>
            <a:off x="2421657" y="1321356"/>
            <a:ext cx="954107" cy="369332"/>
          </a:xfrm>
          <a:prstGeom prst="rect">
            <a:avLst/>
          </a:prstGeom>
          <a:noFill/>
        </p:spPr>
        <p:txBody>
          <a:bodyPr wrap="none" rtlCol="0">
            <a:spAutoFit/>
          </a:bodyPr>
          <a:lstStyle/>
          <a:p>
            <a:r>
              <a:rPr lang="en-US" b="1" i="1" dirty="0" err="1" smtClean="0"/>
              <a:t>GitHub</a:t>
            </a:r>
            <a:endParaRPr lang="en-US" b="1" i="1" dirty="0"/>
          </a:p>
        </p:txBody>
      </p:sp>
      <p:sp>
        <p:nvSpPr>
          <p:cNvPr id="7" name="TextBox 6"/>
          <p:cNvSpPr txBox="1"/>
          <p:nvPr/>
        </p:nvSpPr>
        <p:spPr>
          <a:xfrm>
            <a:off x="7779375" y="1321356"/>
            <a:ext cx="1851789" cy="369332"/>
          </a:xfrm>
          <a:prstGeom prst="rect">
            <a:avLst/>
          </a:prstGeom>
          <a:noFill/>
        </p:spPr>
        <p:txBody>
          <a:bodyPr wrap="none" rtlCol="0">
            <a:spAutoFit/>
          </a:bodyPr>
          <a:lstStyle/>
          <a:p>
            <a:r>
              <a:rPr lang="en-US" b="1" i="1" dirty="0" err="1" smtClean="0"/>
              <a:t>StackOverFlow</a:t>
            </a:r>
            <a:endParaRPr lang="en-US" b="1" i="1" dirty="0"/>
          </a:p>
        </p:txBody>
      </p:sp>
    </p:spTree>
    <p:extLst>
      <p:ext uri="{BB962C8B-B14F-4D97-AF65-F5344CB8AC3E}">
        <p14:creationId xmlns:p14="http://schemas.microsoft.com/office/powerpoint/2010/main" val="228413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85" y="221906"/>
            <a:ext cx="7049877" cy="956899"/>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145754"/>
            <a:ext cx="10515600" cy="5031209"/>
          </a:xfrm>
        </p:spPr>
        <p:txBody>
          <a:bodyPr/>
          <a:lstStyle/>
          <a:p>
            <a:r>
              <a:rPr lang="en-US" dirty="0"/>
              <a:t>Example</a:t>
            </a:r>
            <a:r>
              <a:rPr lang="en-US" dirty="0" smtClean="0"/>
              <a:t>:</a:t>
            </a:r>
          </a:p>
          <a:p>
            <a:endParaRPr lang="en-US" dirty="0"/>
          </a:p>
          <a:p>
            <a:endParaRPr lang="en-US" dirty="0" smtClean="0"/>
          </a:p>
          <a:p>
            <a:r>
              <a:rPr lang="en-US" dirty="0"/>
              <a:t>Solution:</a:t>
            </a:r>
          </a:p>
          <a:p>
            <a:endParaRPr lang="en-US" dirty="0" smtClean="0"/>
          </a:p>
          <a:p>
            <a:endParaRPr lang="en-US" dirty="0" smtClean="0"/>
          </a:p>
          <a:p>
            <a:r>
              <a:rPr lang="en-US" dirty="0"/>
              <a:t>Or:</a:t>
            </a:r>
          </a:p>
          <a:p>
            <a:endParaRPr lang="en-US" dirty="0"/>
          </a:p>
          <a:p>
            <a:endParaRPr lang="en-US" dirty="0" smtClean="0"/>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630" y="1676210"/>
            <a:ext cx="3124200" cy="93345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5" name="Right Arrow 4"/>
          <p:cNvSpPr/>
          <p:nvPr/>
        </p:nvSpPr>
        <p:spPr>
          <a:xfrm>
            <a:off x="5871991" y="2034923"/>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22548" y="2034923"/>
            <a:ext cx="2018501" cy="369332"/>
          </a:xfrm>
          <a:prstGeom prst="rect">
            <a:avLst/>
          </a:prstGeom>
          <a:noFill/>
        </p:spPr>
        <p:txBody>
          <a:bodyPr wrap="none" rtlCol="0">
            <a:spAutoFit/>
          </a:bodyPr>
          <a:lstStyle/>
          <a:p>
            <a:r>
              <a:rPr lang="en-US" dirty="0" smtClean="0"/>
              <a:t>Exception unsafe</a:t>
            </a:r>
            <a:endParaRPr lang="en-US" dirty="0"/>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072" y="3232777"/>
            <a:ext cx="4933950" cy="952500"/>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072" y="4427647"/>
            <a:ext cx="4933950" cy="23336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96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093945" cy="692494"/>
          </a:xfrm>
        </p:spPr>
        <p:txBody>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222872"/>
            <a:ext cx="10515600" cy="4954091"/>
          </a:xfrm>
        </p:spPr>
        <p:txBody>
          <a:bodyPr/>
          <a:lstStyle/>
          <a:p>
            <a:pPr>
              <a:buClr>
                <a:schemeClr val="accent2"/>
              </a:buClr>
              <a:buFont typeface="Courier New" pitchFamily="49" charset="0"/>
              <a:buChar char="o"/>
            </a:pPr>
            <a:r>
              <a:rPr lang="en-US" sz="2400" dirty="0"/>
              <a:t>Allocate and release:</a:t>
            </a:r>
          </a:p>
          <a:p>
            <a:endParaRPr lang="en-US" dirty="0" smtClean="0"/>
          </a:p>
          <a:p>
            <a:endParaRPr lang="en-US" dirty="0"/>
          </a:p>
          <a:p>
            <a:endParaRPr lang="en-US" dirty="0" smtClean="0"/>
          </a:p>
          <a:p>
            <a:endParaRPr lang="en-US" dirty="0"/>
          </a:p>
          <a:p>
            <a:pPr>
              <a:buClr>
                <a:schemeClr val="accent2"/>
              </a:buClr>
              <a:buFont typeface="Courier New" pitchFamily="49" charset="0"/>
              <a:buChar char="o"/>
            </a:pPr>
            <a:r>
              <a:rPr lang="en-US" sz="2400" dirty="0"/>
              <a:t>Dealing with arrays:</a:t>
            </a:r>
          </a:p>
          <a:p>
            <a:endParaRPr lang="en-US" dirty="0" smtClean="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525" y="1788881"/>
            <a:ext cx="7667358" cy="1803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525" y="4740702"/>
            <a:ext cx="6912768" cy="54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6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612"/>
          </a:xfrm>
        </p:spPr>
        <p:txBody>
          <a:bodyPr>
            <a:normAutofit/>
          </a:bodyPr>
          <a:lstStyle/>
          <a:p>
            <a:r>
              <a:rPr lang="en-GB" sz="3600" b="1" dirty="0">
                <a:solidFill>
                  <a:schemeClr val="accent2"/>
                </a:solidFill>
                <a:cs typeface="Arial" pitchFamily="34" charset="0"/>
              </a:rPr>
              <a:t>Smart pointers - </a:t>
            </a:r>
            <a:r>
              <a:rPr lang="en-GB" sz="3600" b="1" dirty="0" err="1">
                <a:solidFill>
                  <a:schemeClr val="accent2"/>
                </a:solidFill>
                <a:cs typeface="Arial" pitchFamily="34" charset="0"/>
              </a:rPr>
              <a:t>unique_ptr</a:t>
            </a:r>
            <a:r>
              <a:rPr lang="en-GB" sz="3600" b="1" dirty="0">
                <a:solidFill>
                  <a:schemeClr val="accent2"/>
                </a:solidFill>
                <a:cs typeface="Arial" pitchFamily="34" charset="0"/>
              </a:rPr>
              <a:t> (cont.)</a:t>
            </a:r>
            <a:endParaRPr lang="en-US" sz="3600" dirty="0">
              <a:solidFill>
                <a:schemeClr val="accent2"/>
              </a:solidFill>
            </a:endParaRPr>
          </a:p>
        </p:txBody>
      </p:sp>
      <p:sp>
        <p:nvSpPr>
          <p:cNvPr id="3" name="Content Placeholder 2"/>
          <p:cNvSpPr>
            <a:spLocks noGrp="1"/>
          </p:cNvSpPr>
          <p:nvPr>
            <p:ph idx="1"/>
          </p:nvPr>
        </p:nvSpPr>
        <p:spPr>
          <a:xfrm>
            <a:off x="838200" y="1333041"/>
            <a:ext cx="10515600" cy="4843922"/>
          </a:xfrm>
        </p:spPr>
        <p:txBody>
          <a:bodyPr/>
          <a:lstStyle/>
          <a:p>
            <a:r>
              <a:rPr lang="en-US" dirty="0"/>
              <a:t>Using </a:t>
            </a:r>
            <a:r>
              <a:rPr lang="en-US" dirty="0" err="1"/>
              <a:t>deleter</a:t>
            </a:r>
            <a:r>
              <a:rPr lang="en-US" dirty="0"/>
              <a:t>:</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186" y="1917525"/>
            <a:ext cx="4178143" cy="218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186" y="4333950"/>
            <a:ext cx="5147627" cy="1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78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75"/>
            <a:ext cx="6322764" cy="583895"/>
          </a:xfrm>
        </p:spPr>
        <p:txBody>
          <a:bodyPr>
            <a:normAutofit fontScale="90000"/>
          </a:bodyPr>
          <a:lstStyle/>
          <a:p>
            <a:r>
              <a:rPr lang="en-GB" sz="3600" b="1" dirty="0" err="1">
                <a:solidFill>
                  <a:schemeClr val="accent2"/>
                </a:solidFill>
                <a:cs typeface="Arial" pitchFamily="34" charset="0"/>
              </a:rPr>
              <a:t>static_assert</a:t>
            </a:r>
            <a:r>
              <a:rPr lang="en-GB" sz="3600" b="1" dirty="0">
                <a:solidFill>
                  <a:schemeClr val="accent2"/>
                </a:solidFill>
                <a:cs typeface="Arial" pitchFamily="34" charset="0"/>
              </a:rPr>
              <a:t> and type traits</a:t>
            </a:r>
            <a:r>
              <a:rPr lang="en-GB" b="1" dirty="0">
                <a:solidFill>
                  <a:schemeClr val="accent1"/>
                </a:solidFill>
                <a:latin typeface="Arial" pitchFamily="34" charset="0"/>
                <a:cs typeface="Arial" pitchFamily="34" charset="0"/>
              </a:rPr>
              <a:t/>
            </a:r>
            <a:br>
              <a:rPr lang="en-GB" b="1" dirty="0">
                <a:solidFill>
                  <a:schemeClr val="accent1"/>
                </a:solidFill>
                <a:latin typeface="Arial" pitchFamily="34" charset="0"/>
                <a:cs typeface="Arial" pitchFamily="34" charset="0"/>
              </a:rPr>
            </a:br>
            <a:endParaRPr lang="en-US" dirty="0"/>
          </a:p>
        </p:txBody>
      </p:sp>
      <p:sp>
        <p:nvSpPr>
          <p:cNvPr id="3" name="Content Placeholder 2"/>
          <p:cNvSpPr>
            <a:spLocks noGrp="1"/>
          </p:cNvSpPr>
          <p:nvPr>
            <p:ph idx="1"/>
          </p:nvPr>
        </p:nvSpPr>
        <p:spPr>
          <a:xfrm>
            <a:off x="838200" y="1145754"/>
            <a:ext cx="10515600" cy="5031209"/>
          </a:xfrm>
        </p:spPr>
        <p:txBody>
          <a:bodyPr/>
          <a:lstStyle/>
          <a:p>
            <a:pPr>
              <a:buClr>
                <a:schemeClr val="accent2"/>
              </a:buClr>
              <a:buFont typeface="Courier New" pitchFamily="49" charset="0"/>
              <a:buChar char="o"/>
            </a:pPr>
            <a:r>
              <a:rPr lang="en-US" b="1" dirty="0" err="1"/>
              <a:t>static_assert</a:t>
            </a:r>
            <a:r>
              <a:rPr lang="en-US" dirty="0"/>
              <a:t> performs an assertion check at compile-time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896" y="2302888"/>
            <a:ext cx="7568588" cy="339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03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6301" cy="725545"/>
          </a:xfrm>
        </p:spPr>
        <p:txBody>
          <a:bodyPr>
            <a:noAutofit/>
          </a:bodyPr>
          <a:lstStyle/>
          <a:p>
            <a:r>
              <a:rPr lang="en-GB" sz="3600" b="1" dirty="0" err="1">
                <a:solidFill>
                  <a:schemeClr val="accent2"/>
                </a:solidFill>
                <a:latin typeface="Arial" pitchFamily="34" charset="0"/>
                <a:cs typeface="Arial" pitchFamily="34" charset="0"/>
              </a:rPr>
              <a:t>static_assert</a:t>
            </a:r>
            <a:r>
              <a:rPr lang="en-GB" sz="3600" b="1" dirty="0">
                <a:solidFill>
                  <a:schemeClr val="accent2"/>
                </a:solidFill>
                <a:latin typeface="Arial" pitchFamily="34" charset="0"/>
                <a:cs typeface="Arial" pitchFamily="34" charset="0"/>
              </a:rPr>
              <a:t> and type traits (cont.)</a:t>
            </a:r>
            <a:br>
              <a:rPr lang="en-GB" sz="3600" b="1" dirty="0">
                <a:solidFill>
                  <a:schemeClr val="accent2"/>
                </a:solidFill>
                <a:latin typeface="Arial" pitchFamily="34" charset="0"/>
                <a:cs typeface="Arial" pitchFamily="34" charset="0"/>
              </a:rPr>
            </a:b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pPr>
              <a:buClr>
                <a:schemeClr val="accent2"/>
              </a:buClr>
              <a:buFont typeface="Courier New" pitchFamily="49" charset="0"/>
              <a:buChar char="o"/>
            </a:pPr>
            <a:r>
              <a:rPr lang="en-US" b="1" dirty="0"/>
              <a:t>&lt;</a:t>
            </a:r>
            <a:r>
              <a:rPr lang="en-US" b="1" dirty="0" err="1"/>
              <a:t>type_traits</a:t>
            </a:r>
            <a:r>
              <a:rPr lang="en-US" b="1" dirty="0"/>
              <a:t>&gt;</a:t>
            </a:r>
            <a:r>
              <a:rPr lang="en-US" dirty="0"/>
              <a:t> defines a series of classes to obtain type information on compile-time:</a:t>
            </a:r>
          </a:p>
          <a:p>
            <a:pPr lvl="1">
              <a:buClr>
                <a:schemeClr val="accent2"/>
              </a:buClr>
            </a:pPr>
            <a:r>
              <a:rPr lang="en-US" dirty="0"/>
              <a:t>Helper classes</a:t>
            </a:r>
          </a:p>
          <a:p>
            <a:pPr lvl="1">
              <a:buClr>
                <a:schemeClr val="accent2"/>
              </a:buClr>
            </a:pPr>
            <a:r>
              <a:rPr lang="en-US" dirty="0"/>
              <a:t>Type traits</a:t>
            </a:r>
          </a:p>
          <a:p>
            <a:pPr lvl="1">
              <a:buClr>
                <a:schemeClr val="accent2"/>
              </a:buClr>
            </a:pPr>
            <a:r>
              <a:rPr lang="en-US" dirty="0"/>
              <a:t>Type transformations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880" y="3392433"/>
            <a:ext cx="7855027" cy="31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46833" y="3934437"/>
            <a:ext cx="2734811" cy="6627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68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97328" cy="802663"/>
          </a:xfrm>
        </p:spPr>
        <p:txBody>
          <a:bodyPr>
            <a:normAutofit/>
          </a:bodyPr>
          <a:lstStyle/>
          <a:p>
            <a:r>
              <a:rPr lang="en-GB" sz="3600" b="1" dirty="0">
                <a:solidFill>
                  <a:schemeClr val="accent2"/>
                </a:solidFill>
                <a:latin typeface="Arial" pitchFamily="34" charset="0"/>
                <a:cs typeface="Arial" pitchFamily="34" charset="0"/>
              </a:rPr>
              <a:t>Move semantics &amp; </a:t>
            </a:r>
            <a:r>
              <a:rPr lang="en-GB" sz="3600" b="1" dirty="0" err="1">
                <a:solidFill>
                  <a:schemeClr val="accent2"/>
                </a:solidFill>
                <a:latin typeface="Arial" pitchFamily="34" charset="0"/>
                <a:cs typeface="Arial" pitchFamily="34" charset="0"/>
              </a:rPr>
              <a:t>rvalue</a:t>
            </a:r>
            <a:r>
              <a:rPr lang="en-GB" sz="3600" b="1" dirty="0">
                <a:solidFill>
                  <a:schemeClr val="accent2"/>
                </a:solidFill>
                <a:latin typeface="Arial" pitchFamily="34" charset="0"/>
                <a:cs typeface="Arial" pitchFamily="34" charset="0"/>
              </a:rPr>
              <a:t> reference</a:t>
            </a:r>
            <a:endParaRPr lang="en-US" sz="3600" dirty="0">
              <a:solidFill>
                <a:schemeClr val="accent2"/>
              </a:solidFill>
            </a:endParaRPr>
          </a:p>
        </p:txBody>
      </p:sp>
      <p:sp>
        <p:nvSpPr>
          <p:cNvPr id="3" name="Content Placeholder 2"/>
          <p:cNvSpPr>
            <a:spLocks noGrp="1"/>
          </p:cNvSpPr>
          <p:nvPr>
            <p:ph idx="1"/>
          </p:nvPr>
        </p:nvSpPr>
        <p:spPr>
          <a:xfrm>
            <a:off x="838200" y="1344058"/>
            <a:ext cx="10515600" cy="4832905"/>
          </a:xfrm>
        </p:spPr>
        <p:txBody>
          <a:bodyPr/>
          <a:lstStyle/>
          <a:p>
            <a:pPr>
              <a:buClr>
                <a:schemeClr val="accent2"/>
              </a:buClr>
              <a:buFont typeface="Courier New" pitchFamily="49" charset="0"/>
              <a:buChar char="o"/>
            </a:pPr>
            <a:r>
              <a:rPr lang="en-US" dirty="0"/>
              <a:t>Example:</a:t>
            </a:r>
          </a:p>
          <a:p>
            <a:endParaRPr lang="en-US" dirty="0" smtClean="0"/>
          </a:p>
          <a:p>
            <a:endParaRPr lang="en-US" dirty="0"/>
          </a:p>
          <a:p>
            <a:endParaRPr lang="en-US" dirty="0" smtClean="0"/>
          </a:p>
          <a:p>
            <a:endParaRPr lang="en-US" dirty="0"/>
          </a:p>
          <a:p>
            <a:endParaRPr lang="en-US" dirty="0" smtClean="0"/>
          </a:p>
          <a:p>
            <a:pPr lvl="1">
              <a:buClr>
                <a:schemeClr val="accent2"/>
              </a:buClr>
            </a:pPr>
            <a:r>
              <a:rPr lang="en-US" dirty="0"/>
              <a:t>It may be expensive to copy T</a:t>
            </a:r>
          </a:p>
          <a:p>
            <a:pPr lvl="1">
              <a:buClr>
                <a:schemeClr val="accent2"/>
              </a:buClr>
            </a:pPr>
            <a:r>
              <a:rPr lang="en-US" dirty="0"/>
              <a:t>We only want to “move” the values around</a:t>
            </a:r>
          </a:p>
          <a:p>
            <a:endParaRPr lang="en-US" dirty="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320" y="1923535"/>
            <a:ext cx="4862560" cy="1568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rot="5400000">
            <a:off x="2366484" y="3707608"/>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636306" cy="615376"/>
          </a:xfrm>
        </p:spPr>
        <p:txBody>
          <a:bodyPr>
            <a:normAutofit/>
          </a:bodyPr>
          <a:lstStyle/>
          <a:p>
            <a:r>
              <a:rPr lang="en-GB" sz="3600" b="1" dirty="0">
                <a:solidFill>
                  <a:schemeClr val="accent2"/>
                </a:solidFill>
                <a:cs typeface="Arial" pitchFamily="34" charset="0"/>
              </a:rPr>
              <a:t>Move semantics &amp; </a:t>
            </a:r>
            <a:r>
              <a:rPr lang="en-GB" sz="3600" b="1" dirty="0" err="1">
                <a:solidFill>
                  <a:schemeClr val="accent2"/>
                </a:solidFill>
                <a:cs typeface="Arial" pitchFamily="34" charset="0"/>
              </a:rPr>
              <a:t>rvalue</a:t>
            </a:r>
            <a:r>
              <a:rPr lang="en-GB" sz="3600" b="1" dirty="0">
                <a:solidFill>
                  <a:schemeClr val="accent2"/>
                </a:solidFill>
                <a:cs typeface="Arial" pitchFamily="34" charset="0"/>
              </a:rPr>
              <a:t> reference (cont.)</a:t>
            </a:r>
            <a:endParaRPr lang="en-US" sz="3600" dirty="0">
              <a:solidFill>
                <a:schemeClr val="accent2"/>
              </a:solidFill>
            </a:endParaRPr>
          </a:p>
        </p:txBody>
      </p:sp>
      <p:sp>
        <p:nvSpPr>
          <p:cNvPr id="3" name="Content Placeholder 2"/>
          <p:cNvSpPr>
            <a:spLocks noGrp="1"/>
          </p:cNvSpPr>
          <p:nvPr>
            <p:ph idx="1"/>
          </p:nvPr>
        </p:nvSpPr>
        <p:spPr>
          <a:xfrm>
            <a:off x="838200" y="1311007"/>
            <a:ext cx="10515600" cy="4865956"/>
          </a:xfrm>
        </p:spPr>
        <p:txBody>
          <a:bodyPr/>
          <a:lstStyle/>
          <a:p>
            <a:r>
              <a:rPr lang="en-US" dirty="0"/>
              <a:t>Solution:</a:t>
            </a:r>
          </a:p>
          <a:p>
            <a:endParaRPr lang="en-US" dirty="0" smtClean="0"/>
          </a:p>
          <a:p>
            <a:endParaRPr lang="en-US" dirty="0"/>
          </a:p>
          <a:p>
            <a:endParaRPr lang="en-US" dirty="0" smtClean="0"/>
          </a:p>
          <a:p>
            <a:endParaRPr lang="en-US" dirty="0"/>
          </a:p>
          <a:p>
            <a:r>
              <a:rPr lang="en-US" dirty="0" smtClean="0"/>
              <a:t>“</a:t>
            </a:r>
            <a:r>
              <a:rPr lang="en-US" dirty="0"/>
              <a:t>move constructors” and “move assignments”: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244" y="1564396"/>
            <a:ext cx="5643963" cy="1972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244" y="4473678"/>
            <a:ext cx="5974530" cy="1949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72798" cy="725545"/>
          </a:xfrm>
        </p:spPr>
        <p:txBody>
          <a:bodyPr>
            <a:normAutofit/>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a:t>
            </a:r>
            <a:endParaRPr lang="en-US" sz="3600" dirty="0">
              <a:solidFill>
                <a:schemeClr val="accent2"/>
              </a:solidFill>
            </a:endParaRPr>
          </a:p>
        </p:txBody>
      </p:sp>
      <p:sp>
        <p:nvSpPr>
          <p:cNvPr id="3" name="Content Placeholder 2"/>
          <p:cNvSpPr>
            <a:spLocks noGrp="1"/>
          </p:cNvSpPr>
          <p:nvPr>
            <p:ph idx="1"/>
          </p:nvPr>
        </p:nvSpPr>
        <p:spPr>
          <a:xfrm>
            <a:off x="838200" y="1322024"/>
            <a:ext cx="10515600" cy="4854939"/>
          </a:xfrm>
        </p:spPr>
        <p:txBody>
          <a:bodyPr/>
          <a:lstStyle/>
          <a:p>
            <a:pPr>
              <a:buClr>
                <a:schemeClr val="accent2"/>
              </a:buClr>
              <a:buFont typeface="Courier New" pitchFamily="49" charset="0"/>
              <a:buChar char="o"/>
            </a:pPr>
            <a:r>
              <a:rPr lang="en-US" sz="2400" dirty="0"/>
              <a:t>Allow multiple pieces of code to run asynchronously and simultaneously.</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88" y="1971591"/>
            <a:ext cx="5905041" cy="4440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28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359227" cy="582325"/>
          </a:xfrm>
        </p:spPr>
        <p:txBody>
          <a:bodyPr>
            <a:normAutofit fontScale="90000"/>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a:t>
            </a:r>
            <a:endParaRPr lang="en-US" sz="3600" dirty="0">
              <a:solidFill>
                <a:schemeClr val="accent2"/>
              </a:solidFill>
            </a:endParaRPr>
          </a:p>
        </p:txBody>
      </p:sp>
      <p:sp>
        <p:nvSpPr>
          <p:cNvPr id="3" name="Content Placeholder 2"/>
          <p:cNvSpPr>
            <a:spLocks noGrp="1"/>
          </p:cNvSpPr>
          <p:nvPr>
            <p:ph idx="1"/>
          </p:nvPr>
        </p:nvSpPr>
        <p:spPr>
          <a:xfrm>
            <a:off x="838200" y="1255923"/>
            <a:ext cx="10515600" cy="4921040"/>
          </a:xfrm>
        </p:spPr>
        <p:txBody>
          <a:bodyPr/>
          <a:lstStyle/>
          <a:p>
            <a:r>
              <a:rPr lang="en-US" dirty="0" err="1"/>
              <a:t>std</a:t>
            </a:r>
            <a:r>
              <a:rPr lang="en-US" dirty="0"/>
              <a:t>::atomic prevents data races between threads.</a:t>
            </a:r>
          </a:p>
          <a:p>
            <a:endParaRPr lang="en-US" dirty="0" smtClean="0"/>
          </a:p>
          <a:p>
            <a:endParaRPr lang="en-US" dirty="0"/>
          </a:p>
          <a:p>
            <a:endParaRPr lang="en-US" dirty="0"/>
          </a:p>
        </p:txBody>
      </p:sp>
      <p:sp>
        <p:nvSpPr>
          <p:cNvPr id="4" name="Oval 3"/>
          <p:cNvSpPr/>
          <p:nvPr/>
        </p:nvSpPr>
        <p:spPr>
          <a:xfrm>
            <a:off x="1490190"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1</a:t>
            </a:r>
            <a:endParaRPr lang="en-US" sz="1400" dirty="0"/>
          </a:p>
        </p:txBody>
      </p:sp>
      <p:sp>
        <p:nvSpPr>
          <p:cNvPr id="5" name="Right Arrow 4"/>
          <p:cNvSpPr/>
          <p:nvPr/>
        </p:nvSpPr>
        <p:spPr>
          <a:xfrm>
            <a:off x="3346864" y="3164780"/>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a:t>
            </a:r>
            <a:endParaRPr lang="en-US" dirty="0"/>
          </a:p>
        </p:txBody>
      </p:sp>
      <p:sp>
        <p:nvSpPr>
          <p:cNvPr id="6" name="Rectangle 5"/>
          <p:cNvSpPr/>
          <p:nvPr/>
        </p:nvSpPr>
        <p:spPr>
          <a:xfrm>
            <a:off x="4677388" y="2744923"/>
            <a:ext cx="136815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 name="Right Arrow 6"/>
          <p:cNvSpPr/>
          <p:nvPr/>
        </p:nvSpPr>
        <p:spPr>
          <a:xfrm>
            <a:off x="6264888" y="3164779"/>
            <a:ext cx="1008112" cy="528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8" name="Oval 7"/>
          <p:cNvSpPr/>
          <p:nvPr/>
        </p:nvSpPr>
        <p:spPr>
          <a:xfrm>
            <a:off x="7584056" y="2960948"/>
            <a:ext cx="1368152" cy="9361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Thread 2</a:t>
            </a:r>
            <a:endParaRPr lang="en-US" sz="1400" dirty="0"/>
          </a:p>
        </p:txBody>
      </p:sp>
    </p:spTree>
    <p:extLst>
      <p:ext uri="{BB962C8B-B14F-4D97-AF65-F5344CB8AC3E}">
        <p14:creationId xmlns:p14="http://schemas.microsoft.com/office/powerpoint/2010/main" val="1897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476" y="1764954"/>
            <a:ext cx="4153480" cy="4001058"/>
          </a:xfrm>
          <a:prstGeom prst="rect">
            <a:avLst/>
          </a:prstGeom>
        </p:spPr>
      </p:pic>
      <p:sp>
        <p:nvSpPr>
          <p:cNvPr id="3" name="TextBox 2"/>
          <p:cNvSpPr txBox="1"/>
          <p:nvPr/>
        </p:nvSpPr>
        <p:spPr>
          <a:xfrm>
            <a:off x="997903" y="1259671"/>
            <a:ext cx="2996333"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Don’t use </a:t>
            </a:r>
            <a:r>
              <a:rPr lang="en-US" sz="2400" dirty="0" err="1" smtClean="0"/>
              <a:t>automic</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04" y="1812585"/>
            <a:ext cx="4134427" cy="395342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476" y="5932305"/>
            <a:ext cx="2972215" cy="790685"/>
          </a:xfrm>
          <a:prstGeom prst="rect">
            <a:avLst/>
          </a:prstGeom>
        </p:spPr>
      </p:pic>
    </p:spTree>
    <p:extLst>
      <p:ext uri="{BB962C8B-B14F-4D97-AF65-F5344CB8AC3E}">
        <p14:creationId xmlns:p14="http://schemas.microsoft.com/office/powerpoint/2010/main" val="50138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929" y="1437925"/>
            <a:ext cx="3905367" cy="510598"/>
          </a:xfrm>
        </p:spPr>
        <p:txBody>
          <a:bodyPr>
            <a:normAutofit fontScale="90000"/>
          </a:bodyPr>
          <a:lstStyle/>
          <a:p>
            <a:pPr marL="571500" indent="-571500">
              <a:buClr>
                <a:schemeClr val="accent2"/>
              </a:buClr>
              <a:buFont typeface="Courier New" panose="02070309020205020404" pitchFamily="49" charset="0"/>
              <a:buChar char="o"/>
            </a:pPr>
            <a:r>
              <a:rPr lang="en-US" sz="3600" b="1" dirty="0" smtClean="0">
                <a:solidFill>
                  <a:schemeClr val="accent2"/>
                </a:solidFill>
              </a:rPr>
              <a:t>New header *.h</a:t>
            </a:r>
            <a:endParaRPr lang="en-US" sz="3600" b="1" dirty="0">
              <a:solidFill>
                <a:schemeClr val="accent2"/>
              </a:solidFill>
            </a:endParaRPr>
          </a:p>
        </p:txBody>
      </p:sp>
      <p:sp>
        <p:nvSpPr>
          <p:cNvPr id="3" name="Content Placeholder 2"/>
          <p:cNvSpPr>
            <a:spLocks noGrp="1"/>
          </p:cNvSpPr>
          <p:nvPr>
            <p:ph idx="1"/>
          </p:nvPr>
        </p:nvSpPr>
        <p:spPr>
          <a:xfrm>
            <a:off x="852548" y="2253112"/>
            <a:ext cx="1860933" cy="4351338"/>
          </a:xfrm>
        </p:spPr>
        <p:txBody>
          <a:bodyPr/>
          <a:lstStyle/>
          <a:p>
            <a:r>
              <a:rPr lang="en-US" dirty="0" smtClean="0"/>
              <a:t>C library</a:t>
            </a:r>
          </a:p>
          <a:p>
            <a:r>
              <a:rPr lang="en-US" sz="1800" dirty="0" smtClean="0">
                <a:hlinkClick r:id="rId3"/>
              </a:rPr>
              <a:t>&lt;</a:t>
            </a:r>
            <a:r>
              <a:rPr lang="en-US" sz="1800" dirty="0" err="1" smtClean="0">
                <a:hlinkClick r:id="rId3"/>
              </a:rPr>
              <a:t>cstdbool</a:t>
            </a:r>
            <a:r>
              <a:rPr lang="en-US" sz="1800" dirty="0" smtClean="0">
                <a:hlinkClick r:id="rId3"/>
              </a:rPr>
              <a:t>&gt;</a:t>
            </a:r>
            <a:endParaRPr lang="en-US" sz="1800" dirty="0" smtClean="0"/>
          </a:p>
          <a:p>
            <a:r>
              <a:rPr lang="en-US" sz="1800" dirty="0" smtClean="0">
                <a:hlinkClick r:id="rId4"/>
              </a:rPr>
              <a:t>&lt;</a:t>
            </a:r>
            <a:r>
              <a:rPr lang="en-US" sz="1800" dirty="0" err="1" smtClean="0">
                <a:hlinkClick r:id="rId4"/>
              </a:rPr>
              <a:t>cuchar</a:t>
            </a:r>
            <a:r>
              <a:rPr lang="en-US" sz="1800" dirty="0" smtClean="0">
                <a:hlinkClick r:id="rId4"/>
              </a:rPr>
              <a:t>&gt;</a:t>
            </a:r>
            <a:endParaRPr lang="en-US" sz="1800" dirty="0" smtClean="0"/>
          </a:p>
          <a:p>
            <a:r>
              <a:rPr lang="en-US" sz="1800" dirty="0">
                <a:hlinkClick r:id="rId5"/>
              </a:rPr>
              <a:t>&lt;</a:t>
            </a:r>
            <a:r>
              <a:rPr lang="en-US" sz="1800" dirty="0" err="1">
                <a:hlinkClick r:id="rId5"/>
              </a:rPr>
              <a:t>cstdint</a:t>
            </a:r>
            <a:r>
              <a:rPr lang="en-US" sz="1800" dirty="0">
                <a:hlinkClick r:id="rId5"/>
              </a:rPr>
              <a:t>&gt;</a:t>
            </a:r>
            <a:endParaRPr lang="en-US" sz="1800" dirty="0"/>
          </a:p>
          <a:p>
            <a:r>
              <a:rPr lang="en-US" sz="1800" dirty="0">
                <a:hlinkClick r:id="rId6"/>
              </a:rPr>
              <a:t>&lt;</a:t>
            </a:r>
            <a:r>
              <a:rPr lang="en-US" sz="1800" dirty="0" err="1">
                <a:hlinkClick r:id="rId6"/>
              </a:rPr>
              <a:t>cinttypes</a:t>
            </a:r>
            <a:r>
              <a:rPr lang="en-US" sz="1800" dirty="0">
                <a:hlinkClick r:id="rId6"/>
              </a:rPr>
              <a:t>&gt;</a:t>
            </a:r>
            <a:endParaRPr lang="en-US" sz="1800" dirty="0"/>
          </a:p>
          <a:p>
            <a:r>
              <a:rPr lang="en-US" sz="1800" dirty="0" smtClean="0">
                <a:hlinkClick r:id="rId7"/>
              </a:rPr>
              <a:t>&lt;</a:t>
            </a:r>
            <a:r>
              <a:rPr lang="en-US" sz="1800" dirty="0" err="1">
                <a:hlinkClick r:id="rId7"/>
              </a:rPr>
              <a:t>ctgmath</a:t>
            </a:r>
            <a:r>
              <a:rPr lang="en-US" sz="1800" dirty="0" smtClean="0">
                <a:hlinkClick r:id="rId7"/>
              </a:rPr>
              <a:t>&gt;</a:t>
            </a:r>
            <a:endParaRPr lang="en-US" sz="1800" dirty="0" smtClean="0"/>
          </a:p>
          <a:p>
            <a:r>
              <a:rPr lang="en-US" sz="1800" dirty="0" smtClean="0">
                <a:hlinkClick r:id="rId8"/>
              </a:rPr>
              <a:t>&lt;</a:t>
            </a:r>
            <a:r>
              <a:rPr lang="en-US" sz="1800" dirty="0" err="1">
                <a:hlinkClick r:id="rId8"/>
              </a:rPr>
              <a:t>cfenv</a:t>
            </a:r>
            <a:r>
              <a:rPr lang="en-US" sz="1800" dirty="0">
                <a:hlinkClick r:id="rId8"/>
              </a:rPr>
              <a:t>&gt;</a:t>
            </a:r>
            <a:endParaRPr lang="en-US" sz="1800" dirty="0"/>
          </a:p>
          <a:p>
            <a:endParaRPr lang="en-US" sz="1800" dirty="0"/>
          </a:p>
          <a:p>
            <a:endParaRPr lang="en-US" sz="1800" dirty="0"/>
          </a:p>
          <a:p>
            <a:endParaRPr lang="en-US" sz="1800" dirty="0" smtClean="0"/>
          </a:p>
          <a:p>
            <a:endParaRPr lang="en-US" sz="1800" dirty="0"/>
          </a:p>
        </p:txBody>
      </p:sp>
      <p:sp>
        <p:nvSpPr>
          <p:cNvPr id="8" name="Content Placeholder 2"/>
          <p:cNvSpPr txBox="1">
            <a:spLocks/>
          </p:cNvSpPr>
          <p:nvPr/>
        </p:nvSpPr>
        <p:spPr>
          <a:xfrm>
            <a:off x="3337192" y="2265723"/>
            <a:ext cx="2347511"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Containers</a:t>
            </a:r>
          </a:p>
          <a:p>
            <a:r>
              <a:rPr lang="en-US" sz="1800" dirty="0" smtClean="0">
                <a:hlinkClick r:id="rId9"/>
              </a:rPr>
              <a:t>&lt;array&gt;</a:t>
            </a:r>
            <a:endParaRPr lang="en-US" sz="1800" dirty="0" smtClean="0"/>
          </a:p>
          <a:p>
            <a:r>
              <a:rPr lang="en-US" sz="1800" dirty="0" smtClean="0">
                <a:hlinkClick r:id="rId10"/>
              </a:rPr>
              <a:t>&lt;</a:t>
            </a:r>
            <a:r>
              <a:rPr lang="en-US" sz="1800" dirty="0" err="1" smtClean="0">
                <a:hlinkClick r:id="rId10"/>
              </a:rPr>
              <a:t>forward_list</a:t>
            </a:r>
            <a:r>
              <a:rPr lang="en-US" sz="1800" dirty="0" smtClean="0">
                <a:hlinkClick r:id="rId10"/>
              </a:rPr>
              <a:t>&gt;</a:t>
            </a:r>
            <a:endParaRPr lang="en-US" sz="1800" dirty="0" smtClean="0"/>
          </a:p>
          <a:p>
            <a:r>
              <a:rPr lang="en-US" sz="1800" dirty="0" smtClean="0">
                <a:hlinkClick r:id="rId11"/>
              </a:rPr>
              <a:t>&lt;</a:t>
            </a:r>
            <a:r>
              <a:rPr lang="en-US" sz="1800" dirty="0" err="1" smtClean="0">
                <a:hlinkClick r:id="rId11"/>
              </a:rPr>
              <a:t>unordered_map</a:t>
            </a:r>
            <a:r>
              <a:rPr lang="en-US" sz="1800" dirty="0" smtClean="0">
                <a:hlinkClick r:id="rId11"/>
              </a:rPr>
              <a:t>&gt;</a:t>
            </a:r>
            <a:endParaRPr lang="en-US" sz="1800" dirty="0" smtClean="0"/>
          </a:p>
          <a:p>
            <a:r>
              <a:rPr lang="en-US" sz="1800" dirty="0" smtClean="0">
                <a:hlinkClick r:id="rId12"/>
              </a:rPr>
              <a:t>&lt;</a:t>
            </a:r>
            <a:r>
              <a:rPr lang="en-US" sz="1800" dirty="0" err="1" smtClean="0">
                <a:hlinkClick r:id="rId12"/>
              </a:rPr>
              <a:t>unordered_set</a:t>
            </a:r>
            <a:r>
              <a:rPr lang="en-US" sz="1800" dirty="0" smtClean="0">
                <a:hlinkClick r:id="rId12"/>
              </a:rPr>
              <a:t>&gt;</a:t>
            </a:r>
            <a:endParaRPr lang="en-US" sz="1800" dirty="0" smtClean="0"/>
          </a:p>
          <a:p>
            <a:pPr marL="0" indent="0">
              <a:buNone/>
            </a:pPr>
            <a:endParaRPr lang="en-US" sz="1800" dirty="0"/>
          </a:p>
        </p:txBody>
      </p:sp>
      <p:sp>
        <p:nvSpPr>
          <p:cNvPr id="9" name="Content Placeholder 2"/>
          <p:cNvSpPr txBox="1">
            <a:spLocks/>
          </p:cNvSpPr>
          <p:nvPr/>
        </p:nvSpPr>
        <p:spPr>
          <a:xfrm>
            <a:off x="5699054" y="2265723"/>
            <a:ext cx="2754217" cy="260315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Multi-</a:t>
            </a:r>
            <a:r>
              <a:rPr lang="en-US" dirty="0" err="1" smtClean="0"/>
              <a:t>theading</a:t>
            </a:r>
            <a:endParaRPr lang="en-US" dirty="0" smtClean="0"/>
          </a:p>
          <a:p>
            <a:r>
              <a:rPr lang="en-US" sz="1800" b="1" dirty="0" smtClean="0">
                <a:hlinkClick r:id="rId13"/>
              </a:rPr>
              <a:t>&lt;</a:t>
            </a:r>
            <a:r>
              <a:rPr lang="en-US" sz="1800" b="1" dirty="0" err="1" smtClean="0">
                <a:hlinkClick r:id="rId13"/>
              </a:rPr>
              <a:t>automic</a:t>
            </a:r>
            <a:r>
              <a:rPr lang="en-US" sz="1800" b="1" dirty="0" smtClean="0">
                <a:hlinkClick r:id="rId13"/>
              </a:rPr>
              <a:t>&gt;</a:t>
            </a:r>
            <a:endParaRPr lang="en-US" sz="1800" b="1" dirty="0" smtClean="0"/>
          </a:p>
          <a:p>
            <a:r>
              <a:rPr lang="en-US" sz="1800" b="1" dirty="0" smtClean="0">
                <a:hlinkClick r:id="rId14"/>
              </a:rPr>
              <a:t>&lt;</a:t>
            </a:r>
            <a:r>
              <a:rPr lang="en-US" sz="1800" b="1" dirty="0" err="1" smtClean="0">
                <a:hlinkClick r:id="rId14"/>
              </a:rPr>
              <a:t>condition_variable</a:t>
            </a:r>
            <a:r>
              <a:rPr lang="en-US" sz="1800" b="1" dirty="0" smtClean="0">
                <a:hlinkClick r:id="rId14"/>
              </a:rPr>
              <a:t>&gt;</a:t>
            </a:r>
            <a:endParaRPr lang="en-US" sz="1800" b="1" dirty="0" smtClean="0"/>
          </a:p>
          <a:p>
            <a:r>
              <a:rPr lang="en-US" sz="1800" b="1" dirty="0" smtClean="0">
                <a:hlinkClick r:id="rId15"/>
              </a:rPr>
              <a:t>&lt;future&gt;</a:t>
            </a:r>
            <a:endParaRPr lang="en-US" sz="1800" b="1" dirty="0" smtClean="0"/>
          </a:p>
          <a:p>
            <a:r>
              <a:rPr lang="en-US" sz="1800" b="1" dirty="0" smtClean="0">
                <a:hlinkClick r:id="rId16"/>
              </a:rPr>
              <a:t>&lt;</a:t>
            </a:r>
            <a:r>
              <a:rPr lang="en-US" sz="1800" b="1" dirty="0" err="1" smtClean="0">
                <a:hlinkClick r:id="rId16"/>
              </a:rPr>
              <a:t>mutex</a:t>
            </a:r>
            <a:r>
              <a:rPr lang="en-US" sz="1800" b="1" dirty="0" smtClean="0">
                <a:hlinkClick r:id="rId16"/>
              </a:rPr>
              <a:t>&gt;</a:t>
            </a:r>
            <a:endParaRPr lang="en-US" sz="1800" b="1" dirty="0" smtClean="0"/>
          </a:p>
          <a:p>
            <a:r>
              <a:rPr lang="en-US" sz="1800" b="1" dirty="0" smtClean="0">
                <a:hlinkClick r:id="rId17"/>
              </a:rPr>
              <a:t>&lt;thread&gt;</a:t>
            </a:r>
            <a:endParaRPr lang="en-US" sz="1800" b="1" dirty="0" smtClean="0"/>
          </a:p>
          <a:p>
            <a:pPr marL="0" indent="0">
              <a:buNone/>
            </a:pPr>
            <a:endParaRPr lang="en-US" sz="1800" dirty="0"/>
          </a:p>
        </p:txBody>
      </p:sp>
      <p:sp>
        <p:nvSpPr>
          <p:cNvPr id="10" name="Content Placeholder 2"/>
          <p:cNvSpPr txBox="1">
            <a:spLocks/>
          </p:cNvSpPr>
          <p:nvPr/>
        </p:nvSpPr>
        <p:spPr>
          <a:xfrm>
            <a:off x="8687693" y="2282414"/>
            <a:ext cx="2347511" cy="37929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Other</a:t>
            </a:r>
          </a:p>
          <a:p>
            <a:r>
              <a:rPr lang="en-US" sz="1800" b="1" dirty="0" smtClean="0">
                <a:hlinkClick r:id="rId18"/>
              </a:rPr>
              <a:t>&lt;</a:t>
            </a:r>
            <a:r>
              <a:rPr lang="en-US" sz="1800" b="1" dirty="0" err="1" smtClean="0">
                <a:hlinkClick r:id="rId18"/>
              </a:rPr>
              <a:t>chrono</a:t>
            </a:r>
            <a:r>
              <a:rPr lang="en-US" sz="1800" b="1" dirty="0" smtClean="0">
                <a:hlinkClick r:id="rId18"/>
              </a:rPr>
              <a:t>&gt;</a:t>
            </a:r>
            <a:endParaRPr lang="en-US" sz="1800" b="1" dirty="0" smtClean="0"/>
          </a:p>
          <a:p>
            <a:r>
              <a:rPr lang="en-US" sz="1800" dirty="0" smtClean="0">
                <a:hlinkClick r:id="rId19"/>
              </a:rPr>
              <a:t>&lt;</a:t>
            </a:r>
            <a:r>
              <a:rPr lang="en-US" sz="1800" dirty="0" err="1" smtClean="0">
                <a:hlinkClick r:id="rId19"/>
              </a:rPr>
              <a:t>codecvt</a:t>
            </a:r>
            <a:r>
              <a:rPr lang="en-US" sz="1800" dirty="0" smtClean="0">
                <a:hlinkClick r:id="rId19"/>
              </a:rPr>
              <a:t>&gt;</a:t>
            </a:r>
            <a:endParaRPr lang="en-US" sz="1800" dirty="0" smtClean="0"/>
          </a:p>
          <a:p>
            <a:r>
              <a:rPr lang="en-US" sz="1800" b="1" dirty="0" smtClean="0">
                <a:hlinkClick r:id="rId20"/>
              </a:rPr>
              <a:t>&lt;</a:t>
            </a:r>
            <a:r>
              <a:rPr lang="en-US" sz="1800" b="1" dirty="0" err="1" smtClean="0">
                <a:hlinkClick r:id="rId20"/>
              </a:rPr>
              <a:t>initializer_list</a:t>
            </a:r>
            <a:r>
              <a:rPr lang="en-US" sz="1800" b="1" dirty="0" smtClean="0">
                <a:hlinkClick r:id="rId20"/>
              </a:rPr>
              <a:t>&gt;</a:t>
            </a:r>
            <a:endParaRPr lang="en-US" sz="1800" b="1" dirty="0" smtClean="0"/>
          </a:p>
          <a:p>
            <a:r>
              <a:rPr lang="en-US" sz="1800" dirty="0">
                <a:hlinkClick r:id="rId21"/>
              </a:rPr>
              <a:t>&lt;random&gt;</a:t>
            </a:r>
            <a:endParaRPr lang="en-US" sz="1800" dirty="0" smtClean="0"/>
          </a:p>
          <a:p>
            <a:r>
              <a:rPr lang="en-US" sz="1800" dirty="0" smtClean="0">
                <a:hlinkClick r:id="rId22"/>
              </a:rPr>
              <a:t>&lt;ratio&gt;</a:t>
            </a:r>
            <a:endParaRPr lang="en-US" sz="1800" dirty="0" smtClean="0"/>
          </a:p>
          <a:p>
            <a:r>
              <a:rPr lang="en-US" sz="1800" b="1" dirty="0" smtClean="0">
                <a:hlinkClick r:id="rId23"/>
              </a:rPr>
              <a:t>&lt;regex&gt;</a:t>
            </a:r>
            <a:endParaRPr lang="en-US" sz="1800" b="1" dirty="0" smtClean="0"/>
          </a:p>
          <a:p>
            <a:r>
              <a:rPr lang="en-US" sz="1800" b="1" dirty="0" smtClean="0">
                <a:hlinkClick r:id="rId24"/>
              </a:rPr>
              <a:t>&lt;</a:t>
            </a:r>
            <a:r>
              <a:rPr lang="en-US" sz="1800" b="1" dirty="0">
                <a:hlinkClick r:id="rId24"/>
              </a:rPr>
              <a:t>tuple</a:t>
            </a:r>
            <a:r>
              <a:rPr lang="en-US" sz="1800" b="1" dirty="0" smtClean="0">
                <a:hlinkClick r:id="rId24"/>
              </a:rPr>
              <a:t>&gt;</a:t>
            </a:r>
            <a:endParaRPr lang="en-US" sz="1800" b="1" dirty="0" smtClean="0"/>
          </a:p>
          <a:p>
            <a:r>
              <a:rPr lang="en-US" sz="1800" dirty="0">
                <a:hlinkClick r:id="rId24"/>
              </a:rPr>
              <a:t>&lt;</a:t>
            </a:r>
            <a:r>
              <a:rPr lang="en-US" sz="1800" dirty="0" err="1">
                <a:hlinkClick r:id="rId24"/>
              </a:rPr>
              <a:t>system_error</a:t>
            </a:r>
            <a:r>
              <a:rPr lang="en-US" sz="1800" dirty="0">
                <a:hlinkClick r:id="rId24"/>
              </a:rPr>
              <a:t>&gt;</a:t>
            </a:r>
            <a:endParaRPr lang="en-US" sz="1800" dirty="0" smtClean="0"/>
          </a:p>
          <a:p>
            <a:r>
              <a:rPr lang="en-US" sz="1800" dirty="0" smtClean="0">
                <a:hlinkClick r:id="rId25"/>
              </a:rPr>
              <a:t>&lt;</a:t>
            </a:r>
            <a:r>
              <a:rPr lang="en-US" sz="1800" dirty="0" err="1" smtClean="0">
                <a:hlinkClick r:id="rId25"/>
              </a:rPr>
              <a:t>typeindex</a:t>
            </a:r>
            <a:r>
              <a:rPr lang="en-US" sz="1800" dirty="0" smtClean="0">
                <a:hlinkClick r:id="rId25"/>
              </a:rPr>
              <a:t>&gt;</a:t>
            </a:r>
            <a:endParaRPr lang="en-US" sz="1800" dirty="0" smtClean="0"/>
          </a:p>
          <a:p>
            <a:r>
              <a:rPr lang="en-US" sz="1800" dirty="0" smtClean="0">
                <a:hlinkClick r:id="rId26"/>
              </a:rPr>
              <a:t>&lt;</a:t>
            </a:r>
            <a:r>
              <a:rPr lang="en-US" sz="1800" dirty="0" err="1" smtClean="0">
                <a:hlinkClick r:id="rId26"/>
              </a:rPr>
              <a:t>type_traits</a:t>
            </a:r>
            <a:r>
              <a:rPr lang="en-US" sz="1800" dirty="0" smtClean="0">
                <a:hlinkClick r:id="rId26"/>
              </a:rPr>
              <a:t>&gt;</a:t>
            </a:r>
            <a:endParaRPr lang="en-US" sz="1800" dirty="0" smtClean="0"/>
          </a:p>
          <a:p>
            <a:endParaRPr lang="en-US" sz="1800" dirty="0" smtClean="0"/>
          </a:p>
          <a:p>
            <a:pPr marL="0" indent="0">
              <a:buNone/>
            </a:pPr>
            <a:endParaRPr lang="en-US" sz="1800" dirty="0"/>
          </a:p>
        </p:txBody>
      </p:sp>
      <p:sp>
        <p:nvSpPr>
          <p:cNvPr id="4" name="TextBox 3"/>
          <p:cNvSpPr txBox="1"/>
          <p:nvPr/>
        </p:nvSpPr>
        <p:spPr>
          <a:xfrm>
            <a:off x="733425" y="5428906"/>
            <a:ext cx="10390398" cy="1200329"/>
          </a:xfrm>
          <a:prstGeom prst="rect">
            <a:avLst/>
          </a:prstGeom>
          <a:noFill/>
        </p:spPr>
        <p:txBody>
          <a:bodyPr wrap="square" rtlCol="0">
            <a:spAutoFit/>
          </a:bodyPr>
          <a:lstStyle/>
          <a:p>
            <a:r>
              <a:rPr lang="en-US" b="1" dirty="0">
                <a:solidFill>
                  <a:srgbClr val="FF0000"/>
                </a:solidFill>
                <a:latin typeface="+mj-lt"/>
              </a:rPr>
              <a:t>Note: there are </a:t>
            </a:r>
            <a:r>
              <a:rPr lang="en-US" b="1" dirty="0" smtClean="0">
                <a:solidFill>
                  <a:srgbClr val="FF0000"/>
                </a:solidFill>
                <a:latin typeface="+mj-lt"/>
              </a:rPr>
              <a:t>lots of little upgrade </a:t>
            </a:r>
            <a:r>
              <a:rPr lang="en-US" b="1" dirty="0">
                <a:solidFill>
                  <a:srgbClr val="FF0000"/>
                </a:solidFill>
                <a:latin typeface="+mj-lt"/>
              </a:rPr>
              <a:t>to other </a:t>
            </a:r>
            <a:r>
              <a:rPr lang="en-US" b="1" dirty="0" smtClean="0">
                <a:solidFill>
                  <a:srgbClr val="FF0000"/>
                </a:solidFill>
                <a:latin typeface="+mj-lt"/>
              </a:rPr>
              <a:t>headers such as </a:t>
            </a:r>
          </a:p>
          <a:p>
            <a:r>
              <a:rPr lang="en-US" dirty="0" smtClean="0">
                <a:latin typeface="+mj-lt"/>
              </a:rPr>
              <a:t>&lt;</a:t>
            </a:r>
            <a:r>
              <a:rPr lang="en-US" dirty="0" err="1">
                <a:latin typeface="+mj-lt"/>
              </a:rPr>
              <a:t>cstdlib</a:t>
            </a:r>
            <a:r>
              <a:rPr lang="en-US" dirty="0" smtClean="0">
                <a:latin typeface="+mj-lt"/>
              </a:rPr>
              <a:t>&gt;,</a:t>
            </a:r>
            <a:r>
              <a:rPr lang="en-US" dirty="0">
                <a:latin typeface="+mj-lt"/>
              </a:rPr>
              <a:t> &lt;</a:t>
            </a:r>
            <a:r>
              <a:rPr lang="en-US" dirty="0" err="1">
                <a:latin typeface="+mj-lt"/>
              </a:rPr>
              <a:t>cwchar</a:t>
            </a:r>
            <a:r>
              <a:rPr lang="en-US" dirty="0">
                <a:latin typeface="+mj-lt"/>
              </a:rPr>
              <a:t>&gt;, </a:t>
            </a:r>
            <a:endParaRPr lang="en-US" dirty="0" smtClean="0">
              <a:latin typeface="+mj-lt"/>
            </a:endParaRPr>
          </a:p>
          <a:p>
            <a:r>
              <a:rPr lang="en-US" dirty="0" smtClean="0">
                <a:latin typeface="+mj-lt"/>
              </a:rPr>
              <a:t>&lt;</a:t>
            </a:r>
            <a:r>
              <a:rPr lang="en-US" dirty="0" err="1">
                <a:latin typeface="+mj-lt"/>
              </a:rPr>
              <a:t>deque</a:t>
            </a:r>
            <a:r>
              <a:rPr lang="en-US" dirty="0">
                <a:latin typeface="+mj-lt"/>
              </a:rPr>
              <a:t>&gt;, &lt;list&gt;, &lt;map</a:t>
            </a:r>
            <a:r>
              <a:rPr lang="en-US" dirty="0" smtClean="0">
                <a:latin typeface="+mj-lt"/>
              </a:rPr>
              <a:t>&gt;,&lt;</a:t>
            </a:r>
            <a:r>
              <a:rPr lang="en-US" dirty="0">
                <a:latin typeface="+mj-lt"/>
              </a:rPr>
              <a:t>queue&gt;, &lt;set&gt;, &lt;stack&gt;, &lt;vector</a:t>
            </a:r>
            <a:r>
              <a:rPr lang="en-US" dirty="0" smtClean="0">
                <a:latin typeface="+mj-lt"/>
              </a:rPr>
              <a:t>&gt;</a:t>
            </a:r>
          </a:p>
          <a:p>
            <a:r>
              <a:rPr lang="en-US" dirty="0">
                <a:latin typeface="+mj-lt"/>
              </a:rPr>
              <a:t>&lt;algorithm&gt;, &lt;</a:t>
            </a:r>
            <a:r>
              <a:rPr lang="en-US" dirty="0" err="1">
                <a:latin typeface="+mj-lt"/>
              </a:rPr>
              <a:t>bitset</a:t>
            </a:r>
            <a:r>
              <a:rPr lang="en-US" dirty="0">
                <a:latin typeface="+mj-lt"/>
              </a:rPr>
              <a:t>&gt;, &lt;complex&gt;, &lt;exception&gt;, &lt;functional</a:t>
            </a:r>
            <a:r>
              <a:rPr lang="en-US" dirty="0" smtClean="0">
                <a:latin typeface="+mj-lt"/>
              </a:rPr>
              <a:t>&gt;,</a:t>
            </a:r>
            <a:r>
              <a:rPr lang="en-US" dirty="0">
                <a:latin typeface="+mj-lt"/>
              </a:rPr>
              <a:t> </a:t>
            </a:r>
            <a:r>
              <a:rPr lang="en-US" b="1" dirty="0">
                <a:latin typeface="+mj-lt"/>
              </a:rPr>
              <a:t>&lt;memory</a:t>
            </a:r>
            <a:r>
              <a:rPr lang="en-US" b="1" dirty="0" smtClean="0">
                <a:latin typeface="+mj-lt"/>
              </a:rPr>
              <a:t>&gt;</a:t>
            </a:r>
            <a:r>
              <a:rPr lang="en-US" dirty="0" smtClean="0">
                <a:latin typeface="+mj-lt"/>
              </a:rPr>
              <a:t>,</a:t>
            </a:r>
            <a:r>
              <a:rPr lang="en-US" dirty="0"/>
              <a:t> &lt;string</a:t>
            </a:r>
            <a:r>
              <a:rPr lang="en-US" dirty="0" smtClean="0"/>
              <a:t>&gt;,</a:t>
            </a:r>
            <a:r>
              <a:rPr lang="en-US" dirty="0"/>
              <a:t> &lt;utility</a:t>
            </a:r>
            <a:r>
              <a:rPr lang="en-US" dirty="0" smtClean="0"/>
              <a:t>&gt;</a:t>
            </a:r>
            <a:endParaRPr lang="en-US" dirty="0"/>
          </a:p>
        </p:txBody>
      </p:sp>
      <p:sp>
        <p:nvSpPr>
          <p:cNvPr id="5" name="TextBox 4"/>
          <p:cNvSpPr txBox="1"/>
          <p:nvPr/>
        </p:nvSpPr>
        <p:spPr>
          <a:xfrm>
            <a:off x="838200" y="245059"/>
            <a:ext cx="9768840" cy="1477328"/>
          </a:xfrm>
          <a:prstGeom prst="rect">
            <a:avLst/>
          </a:prstGeom>
          <a:noFill/>
        </p:spPr>
        <p:txBody>
          <a:bodyPr wrap="square" rtlCol="0">
            <a:spAutoFit/>
          </a:bodyPr>
          <a:lstStyle/>
          <a:p>
            <a:r>
              <a:rPr lang="en-US" sz="3600" b="1" dirty="0" smtClean="0">
                <a:solidFill>
                  <a:schemeClr val="accent2"/>
                </a:solidFill>
                <a:latin typeface="+mj-lt"/>
              </a:rPr>
              <a:t>II. Brief </a:t>
            </a:r>
            <a:r>
              <a:rPr lang="en-US" sz="3600" b="1" dirty="0">
                <a:solidFill>
                  <a:schemeClr val="accent2"/>
                </a:solidFill>
                <a:latin typeface="+mj-lt"/>
              </a:rPr>
              <a:t>of new features in C++ 11 in comparing with C++98</a:t>
            </a:r>
          </a:p>
          <a:p>
            <a:endParaRPr lang="en-US" dirty="0"/>
          </a:p>
        </p:txBody>
      </p:sp>
    </p:spTree>
    <p:extLst>
      <p:ext uri="{BB962C8B-B14F-4D97-AF65-F5344CB8AC3E}">
        <p14:creationId xmlns:p14="http://schemas.microsoft.com/office/powerpoint/2010/main" val="2684118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54976" cy="758595"/>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atomic (cont.)</a:t>
            </a:r>
            <a:endParaRPr lang="en-US" sz="3600" dirty="0">
              <a:solidFill>
                <a:schemeClr val="accent2"/>
              </a:solidFill>
            </a:endParaRPr>
          </a:p>
        </p:txBody>
      </p:sp>
      <p:sp>
        <p:nvSpPr>
          <p:cNvPr id="7" name="TextBox 6"/>
          <p:cNvSpPr txBox="1"/>
          <p:nvPr/>
        </p:nvSpPr>
        <p:spPr>
          <a:xfrm>
            <a:off x="9556786" y="4740921"/>
            <a:ext cx="1311578" cy="707886"/>
          </a:xfrm>
          <a:prstGeom prst="rect">
            <a:avLst/>
          </a:prstGeom>
          <a:noFill/>
        </p:spPr>
        <p:txBody>
          <a:bodyPr wrap="none" rtlCol="0">
            <a:spAutoFit/>
          </a:bodyPr>
          <a:lstStyle/>
          <a:p>
            <a:r>
              <a:rPr lang="en-US" sz="4000" dirty="0" smtClean="0">
                <a:solidFill>
                  <a:srgbClr val="00B050"/>
                </a:solidFill>
              </a:rPr>
              <a:t>x </a:t>
            </a:r>
            <a:r>
              <a:rPr lang="en-US" sz="4000" dirty="0" smtClean="0">
                <a:solidFill>
                  <a:srgbClr val="00B050"/>
                </a:solidFill>
              </a:rPr>
              <a:t>= 0</a:t>
            </a:r>
            <a:endParaRPr lang="en-US" sz="4000" dirty="0">
              <a:solidFill>
                <a:srgbClr val="00B050"/>
              </a:solidFill>
            </a:endParaRPr>
          </a:p>
        </p:txBody>
      </p:sp>
      <p:sp>
        <p:nvSpPr>
          <p:cNvPr id="3" name="TextBox 2"/>
          <p:cNvSpPr txBox="1"/>
          <p:nvPr/>
        </p:nvSpPr>
        <p:spPr>
          <a:xfrm>
            <a:off x="997903" y="1259671"/>
            <a:ext cx="2242922"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Use </a:t>
            </a:r>
            <a:r>
              <a:rPr lang="en-US" sz="2400" dirty="0" err="1" smtClean="0"/>
              <a:t>automic</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01" y="1764954"/>
            <a:ext cx="4466704" cy="4786921"/>
          </a:xfrm>
          <a:prstGeom prst="rect">
            <a:avLst/>
          </a:prstGeom>
        </p:spPr>
      </p:pic>
      <p:sp>
        <p:nvSpPr>
          <p:cNvPr id="5" name="Rectangle 4"/>
          <p:cNvSpPr/>
          <p:nvPr/>
        </p:nvSpPr>
        <p:spPr>
          <a:xfrm>
            <a:off x="1225297" y="2048256"/>
            <a:ext cx="3410712" cy="314314"/>
          </a:xfrm>
          <a:prstGeom prst="rect">
            <a:avLst/>
          </a:prstGeom>
          <a:no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312" y="1764954"/>
            <a:ext cx="6824632" cy="478692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4559" y="4553332"/>
            <a:ext cx="2867425" cy="895475"/>
          </a:xfrm>
          <a:prstGeom prst="rect">
            <a:avLst/>
          </a:prstGeom>
        </p:spPr>
      </p:pic>
    </p:spTree>
    <p:extLst>
      <p:ext uri="{BB962C8B-B14F-4D97-AF65-F5344CB8AC3E}">
        <p14:creationId xmlns:p14="http://schemas.microsoft.com/office/powerpoint/2010/main" val="1200502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271092" cy="692494"/>
          </a:xfrm>
        </p:spPr>
        <p:txBody>
          <a:bodyPr/>
          <a:lstStyle/>
          <a:p>
            <a:r>
              <a:rPr lang="en-GB" sz="3600" b="1" dirty="0">
                <a:solidFill>
                  <a:schemeClr val="accent2"/>
                </a:solidFill>
                <a:cs typeface="Arial" pitchFamily="34" charset="0"/>
              </a:rPr>
              <a:t>T</a:t>
            </a:r>
            <a:r>
              <a:rPr lang="en-GB" sz="3600" b="1" dirty="0" smtClean="0">
                <a:solidFill>
                  <a:schemeClr val="accent2"/>
                </a:solidFill>
                <a:cs typeface="Arial" pitchFamily="34" charset="0"/>
              </a:rPr>
              <a:t>hread </a:t>
            </a:r>
            <a:r>
              <a:rPr lang="en-GB" sz="3600" b="1" dirty="0">
                <a:solidFill>
                  <a:schemeClr val="accent2"/>
                </a:solidFill>
                <a:cs typeface="Arial" pitchFamily="34" charset="0"/>
              </a:rPr>
              <a:t>- </a:t>
            </a:r>
            <a:r>
              <a:rPr lang="en-GB" sz="3600" b="1" dirty="0" err="1">
                <a:solidFill>
                  <a:schemeClr val="accent2"/>
                </a:solidFill>
                <a:cs typeface="Arial" pitchFamily="34" charset="0"/>
              </a:rPr>
              <a:t>mutex</a:t>
            </a:r>
            <a:endParaRPr lang="en-US" sz="3600" dirty="0">
              <a:solidFill>
                <a:schemeClr val="accent2"/>
              </a:solidFill>
            </a:endParaRPr>
          </a:p>
        </p:txBody>
      </p:sp>
      <p:sp>
        <p:nvSpPr>
          <p:cNvPr id="3" name="Content Placeholder 2"/>
          <p:cNvSpPr>
            <a:spLocks noGrp="1"/>
          </p:cNvSpPr>
          <p:nvPr>
            <p:ph idx="1"/>
          </p:nvPr>
        </p:nvSpPr>
        <p:spPr>
          <a:xfrm>
            <a:off x="838200" y="1244906"/>
            <a:ext cx="10515600" cy="4932057"/>
          </a:xfrm>
        </p:spPr>
        <p:txBody>
          <a:bodyPr/>
          <a:lstStyle/>
          <a:p>
            <a:r>
              <a:rPr lang="en-US" dirty="0" err="1"/>
              <a:t>std</a:t>
            </a:r>
            <a:r>
              <a:rPr lang="en-US" dirty="0"/>
              <a:t>::</a:t>
            </a:r>
            <a:r>
              <a:rPr lang="en-US" dirty="0" err="1"/>
              <a:t>mutex</a:t>
            </a:r>
            <a:r>
              <a:rPr lang="en-US" dirty="0"/>
              <a:t> protect shared data from being simultaneously accessed by multiple threads.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3125"/>
            <a:ext cx="4630673" cy="4492443"/>
          </a:xfrm>
          <a:prstGeom prst="rect">
            <a:avLst/>
          </a:prstGeom>
        </p:spPr>
      </p:pic>
      <p:sp>
        <p:nvSpPr>
          <p:cNvPr id="7" name="TextBox 6"/>
          <p:cNvSpPr txBox="1"/>
          <p:nvPr/>
        </p:nvSpPr>
        <p:spPr>
          <a:xfrm>
            <a:off x="9517225" y="5233297"/>
            <a:ext cx="1197764" cy="646331"/>
          </a:xfrm>
          <a:prstGeom prst="rect">
            <a:avLst/>
          </a:prstGeom>
          <a:noFill/>
        </p:spPr>
        <p:txBody>
          <a:bodyPr wrap="none" rtlCol="0">
            <a:spAutoFit/>
          </a:bodyPr>
          <a:lstStyle/>
          <a:p>
            <a:r>
              <a:rPr lang="en-US" sz="3600" dirty="0" smtClean="0">
                <a:solidFill>
                  <a:srgbClr val="00B050"/>
                </a:solidFill>
              </a:rPr>
              <a:t>x = 0</a:t>
            </a:r>
            <a:endParaRPr lang="en-US" sz="3600" dirty="0">
              <a:solidFill>
                <a:srgbClr val="00B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393" y="2193125"/>
            <a:ext cx="6569551" cy="44179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62" y="4724692"/>
            <a:ext cx="2991267" cy="781159"/>
          </a:xfrm>
          <a:prstGeom prst="rect">
            <a:avLst/>
          </a:prstGeom>
        </p:spPr>
      </p:pic>
    </p:spTree>
    <p:extLst>
      <p:ext uri="{BB962C8B-B14F-4D97-AF65-F5344CB8AC3E}">
        <p14:creationId xmlns:p14="http://schemas.microsoft.com/office/powerpoint/2010/main" val="31918316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874342" cy="568940"/>
          </a:xfrm>
        </p:spPr>
        <p:txBody>
          <a:bodyPr>
            <a:normAutofit fontScale="90000"/>
          </a:bodyPr>
          <a:lstStyle/>
          <a:p>
            <a:r>
              <a:rPr lang="en-US" sz="3600" dirty="0" smtClean="0">
                <a:solidFill>
                  <a:schemeClr val="accent2"/>
                </a:solidFill>
              </a:rPr>
              <a:t>Thread- condition variable</a:t>
            </a:r>
            <a:endParaRPr lang="en-US" sz="3600" dirty="0">
              <a:solidFill>
                <a:schemeClr val="accent2"/>
              </a:solidFill>
            </a:endParaRPr>
          </a:p>
        </p:txBody>
      </p:sp>
      <p:sp>
        <p:nvSpPr>
          <p:cNvPr id="3" name="Content Placeholder 2"/>
          <p:cNvSpPr>
            <a:spLocks noGrp="1"/>
          </p:cNvSpPr>
          <p:nvPr>
            <p:ph idx="1"/>
          </p:nvPr>
        </p:nvSpPr>
        <p:spPr>
          <a:xfrm>
            <a:off x="887361" y="1012723"/>
            <a:ext cx="10515600" cy="904567"/>
          </a:xfrm>
        </p:spPr>
        <p:txBody>
          <a:bodyPr/>
          <a:lstStyle/>
          <a:p>
            <a:r>
              <a:rPr lang="en-US" dirty="0"/>
              <a:t>A </a:t>
            </a:r>
            <a:r>
              <a:rPr lang="en-US" i="1" dirty="0"/>
              <a:t>condition variable</a:t>
            </a:r>
            <a:r>
              <a:rPr lang="en-US" dirty="0"/>
              <a:t> is an object able to block the calling thread until </a:t>
            </a:r>
            <a:r>
              <a:rPr lang="en-US" i="1" dirty="0"/>
              <a:t>notified</a:t>
            </a:r>
            <a:r>
              <a:rPr lang="en-US" dirty="0"/>
              <a:t> to resume.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61" y="2102265"/>
            <a:ext cx="4172532" cy="4324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5387" y="2102265"/>
            <a:ext cx="4686954" cy="3362794"/>
          </a:xfrm>
          <a:prstGeom prst="rect">
            <a:avLst/>
          </a:prstGeom>
        </p:spPr>
      </p:pic>
    </p:spTree>
    <p:extLst>
      <p:ext uri="{BB962C8B-B14F-4D97-AF65-F5344CB8AC3E}">
        <p14:creationId xmlns:p14="http://schemas.microsoft.com/office/powerpoint/2010/main" val="1606820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309852" cy="775417"/>
          </a:xfrm>
        </p:spPr>
        <p:txBody>
          <a:bodyPr/>
          <a:lstStyle/>
          <a:p>
            <a:r>
              <a:rPr lang="en-US" sz="3600" dirty="0">
                <a:solidFill>
                  <a:schemeClr val="accent2"/>
                </a:solidFill>
              </a:rPr>
              <a:t>Thread- condition </a:t>
            </a:r>
            <a:r>
              <a:rPr lang="en-US" sz="3600" dirty="0" smtClean="0">
                <a:solidFill>
                  <a:schemeClr val="accent2"/>
                </a:solidFill>
              </a:rPr>
              <a:t>variable(cont.)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61" y="1951963"/>
            <a:ext cx="9852523" cy="3150978"/>
          </a:xfrm>
        </p:spPr>
      </p:pic>
    </p:spTree>
    <p:extLst>
      <p:ext uri="{BB962C8B-B14F-4D97-AF65-F5344CB8AC3E}">
        <p14:creationId xmlns:p14="http://schemas.microsoft.com/office/powerpoint/2010/main" val="783178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173361" cy="588604"/>
          </a:xfrm>
        </p:spPr>
        <p:txBody>
          <a:bodyPr/>
          <a:lstStyle/>
          <a:p>
            <a:r>
              <a:rPr lang="en-US" sz="3600" dirty="0">
                <a:solidFill>
                  <a:schemeClr val="accent2"/>
                </a:solidFill>
              </a:rPr>
              <a:t>Thread – future</a:t>
            </a:r>
            <a:endParaRPr lang="en-US" sz="3600" dirty="0"/>
          </a:p>
        </p:txBody>
      </p:sp>
      <p:sp>
        <p:nvSpPr>
          <p:cNvPr id="4" name="TextBox 3"/>
          <p:cNvSpPr txBox="1"/>
          <p:nvPr/>
        </p:nvSpPr>
        <p:spPr>
          <a:xfrm>
            <a:off x="838200" y="1020345"/>
            <a:ext cx="8186857" cy="369332"/>
          </a:xfrm>
          <a:prstGeom prst="rect">
            <a:avLst/>
          </a:prstGeom>
          <a:noFill/>
        </p:spPr>
        <p:txBody>
          <a:bodyPr wrap="none" rtlCol="0">
            <a:spAutoFit/>
          </a:bodyPr>
          <a:lstStyle/>
          <a:p>
            <a:r>
              <a:rPr lang="en-US" dirty="0"/>
              <a:t>Many times we encounter a situation where we want a thread to return a result</a:t>
            </a:r>
          </a:p>
        </p:txBody>
      </p:sp>
      <p:sp>
        <p:nvSpPr>
          <p:cNvPr id="5" name="TextBox 4"/>
          <p:cNvSpPr txBox="1"/>
          <p:nvPr/>
        </p:nvSpPr>
        <p:spPr>
          <a:xfrm>
            <a:off x="838200" y="1456293"/>
            <a:ext cx="3429144" cy="369332"/>
          </a:xfrm>
          <a:prstGeom prst="rect">
            <a:avLst/>
          </a:prstGeom>
          <a:noFill/>
        </p:spPr>
        <p:txBody>
          <a:bodyPr wrap="none" rtlCol="0">
            <a:spAutoFit/>
          </a:bodyPr>
          <a:lstStyle/>
          <a:p>
            <a:r>
              <a:rPr lang="en-US" dirty="0"/>
              <a:t>Now question is how to do this?</a:t>
            </a:r>
          </a:p>
        </p:txBody>
      </p:sp>
      <p:graphicFrame>
        <p:nvGraphicFramePr>
          <p:cNvPr id="10" name="Table 9"/>
          <p:cNvGraphicFramePr>
            <a:graphicFrameLocks noGrp="1"/>
          </p:cNvGraphicFramePr>
          <p:nvPr>
            <p:extLst>
              <p:ext uri="{D42A27DB-BD31-4B8C-83A1-F6EECF244321}">
                <p14:modId xmlns:p14="http://schemas.microsoft.com/office/powerpoint/2010/main" val="1278517865"/>
              </p:ext>
            </p:extLst>
          </p:nvPr>
        </p:nvGraphicFramePr>
        <p:xfrm>
          <a:off x="1009446" y="2253498"/>
          <a:ext cx="9668386" cy="4028440"/>
        </p:xfrm>
        <a:graphic>
          <a:graphicData uri="http://schemas.openxmlformats.org/drawingml/2006/table">
            <a:tbl>
              <a:tblPr firstRow="1" bandRow="1">
                <a:tableStyleId>{5C22544A-7EE6-4342-B048-85BDC9FD1C3A}</a:tableStyleId>
              </a:tblPr>
              <a:tblGrid>
                <a:gridCol w="9668386"/>
              </a:tblGrid>
              <a:tr h="370840">
                <a:tc>
                  <a:txBody>
                    <a:bodyPr/>
                    <a:lstStyle/>
                    <a:p>
                      <a:r>
                        <a:rPr lang="en-US" sz="1800" b="1" i="0" kern="1200" dirty="0" smtClean="0">
                          <a:solidFill>
                            <a:schemeClr val="lt1"/>
                          </a:solidFill>
                          <a:effectLst/>
                          <a:latin typeface="+mn-lt"/>
                          <a:ea typeface="+mn-ea"/>
                          <a:cs typeface="+mn-cs"/>
                        </a:rPr>
                        <a:t>1.) Old Way : Share data among threads using pointer</a:t>
                      </a:r>
                      <a:endParaRPr lang="en-US" dirty="0"/>
                    </a:p>
                  </a:txBody>
                  <a:tcPr/>
                </a:tc>
              </a:tr>
              <a:tr h="370840">
                <a:tc>
                  <a:txBody>
                    <a:bodyPr/>
                    <a:lstStyle/>
                    <a:p>
                      <a:pPr fontAlgn="base"/>
                      <a:r>
                        <a:rPr lang="en-US" sz="1800" b="0" i="0" kern="1200" dirty="0" smtClean="0">
                          <a:solidFill>
                            <a:schemeClr val="dk1"/>
                          </a:solidFill>
                          <a:effectLst/>
                          <a:latin typeface="+mn-lt"/>
                          <a:ea typeface="+mn-ea"/>
                          <a:cs typeface="+mn-cs"/>
                        </a:rPr>
                        <a:t>Pass a pointer to the new thread and this thread will set the data in it. Till then in main thread keep on waiting using a condition variable. When new thread sets the data and signals the condition variable, then main thread will wake up and fetch the data from that pointer.</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To do a simple thing we used a condition variable, a </a:t>
                      </a:r>
                      <a:r>
                        <a:rPr lang="en-US" sz="1800" b="0" i="0" kern="1200" dirty="0" err="1" smtClean="0">
                          <a:solidFill>
                            <a:schemeClr val="dk1"/>
                          </a:solidFill>
                          <a:effectLst/>
                          <a:latin typeface="+mn-lt"/>
                          <a:ea typeface="+mn-ea"/>
                          <a:cs typeface="+mn-cs"/>
                        </a:rPr>
                        <a:t>mutex</a:t>
                      </a:r>
                      <a:r>
                        <a:rPr lang="en-US" sz="1800" b="0" i="0" kern="1200" dirty="0" smtClean="0">
                          <a:solidFill>
                            <a:schemeClr val="dk1"/>
                          </a:solidFill>
                          <a:effectLst/>
                          <a:latin typeface="+mn-lt"/>
                          <a:ea typeface="+mn-ea"/>
                          <a:cs typeface="+mn-cs"/>
                        </a:rPr>
                        <a:t> and a pointer i.e. 3 items to catch a returned value.</a:t>
                      </a:r>
                    </a:p>
                    <a:p>
                      <a:pPr fontAlgn="base"/>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Now suppose we want this thread to return 3 different values at different point of time then problem will become more complex. Could there be a simple solution for returning the value from threads.</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The answer is yes using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checkout next solution for it.</a:t>
                      </a:r>
                    </a:p>
                    <a:p>
                      <a:endParaRPr lang="en-US" dirty="0"/>
                    </a:p>
                  </a:txBody>
                  <a:tcPr/>
                </a:tc>
              </a:tr>
            </a:tbl>
          </a:graphicData>
        </a:graphic>
      </p:graphicFrame>
    </p:spTree>
    <p:extLst>
      <p:ext uri="{BB962C8B-B14F-4D97-AF65-F5344CB8AC3E}">
        <p14:creationId xmlns:p14="http://schemas.microsoft.com/office/powerpoint/2010/main" val="2035923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048432" cy="509946"/>
          </a:xfrm>
        </p:spPr>
        <p:txBody>
          <a:bodyPr>
            <a:noAutofit/>
          </a:bodyPr>
          <a:lstStyle/>
          <a:p>
            <a:r>
              <a:rPr lang="en-US" sz="3600" dirty="0">
                <a:solidFill>
                  <a:schemeClr val="accent2"/>
                </a:solidFill>
              </a:rPr>
              <a:t>Thread – future</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1102687084"/>
              </p:ext>
            </p:extLst>
          </p:nvPr>
        </p:nvGraphicFramePr>
        <p:xfrm>
          <a:off x="999613" y="1693059"/>
          <a:ext cx="9540567" cy="4577080"/>
        </p:xfrm>
        <a:graphic>
          <a:graphicData uri="http://schemas.openxmlformats.org/drawingml/2006/table">
            <a:tbl>
              <a:tblPr firstRow="1" bandRow="1">
                <a:tableStyleId>{5C22544A-7EE6-4342-B048-85BDC9FD1C3A}</a:tableStyleId>
              </a:tblPr>
              <a:tblGrid>
                <a:gridCol w="9540567"/>
              </a:tblGrid>
              <a:tr h="370840">
                <a:tc>
                  <a:txBody>
                    <a:bodyPr/>
                    <a:lstStyle/>
                    <a:p>
                      <a:r>
                        <a:rPr lang="en-US" sz="1800" b="1" i="0" kern="1200" dirty="0" smtClean="0">
                          <a:solidFill>
                            <a:schemeClr val="lt1"/>
                          </a:solidFill>
                          <a:effectLst/>
                          <a:latin typeface="+mn-lt"/>
                          <a:ea typeface="+mn-ea"/>
                          <a:cs typeface="+mn-cs"/>
                        </a:rPr>
                        <a:t>2.) C++11 Way : Using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::future and </a:t>
                      </a:r>
                      <a:r>
                        <a:rPr lang="en-US" sz="1800" b="1" i="0" kern="1200" dirty="0" err="1" smtClean="0">
                          <a:solidFill>
                            <a:schemeClr val="lt1"/>
                          </a:solidFill>
                          <a:effectLst/>
                          <a:latin typeface="+mn-lt"/>
                          <a:ea typeface="+mn-ea"/>
                          <a:cs typeface="+mn-cs"/>
                        </a:rPr>
                        <a:t>std</a:t>
                      </a:r>
                      <a:r>
                        <a:rPr lang="en-US" sz="1800" b="1" i="0" kern="1200" dirty="0" smtClean="0">
                          <a:solidFill>
                            <a:schemeClr val="lt1"/>
                          </a:solidFill>
                          <a:effectLst/>
                          <a:latin typeface="+mn-lt"/>
                          <a:ea typeface="+mn-ea"/>
                          <a:cs typeface="+mn-cs"/>
                        </a:rPr>
                        <a:t>::promise</a:t>
                      </a:r>
                      <a:endParaRPr lang="en-US" dirty="0"/>
                    </a:p>
                  </a:txBody>
                  <a:tcPr/>
                </a:tc>
              </a:tr>
              <a:tr h="370840">
                <a:tc>
                  <a:txBody>
                    <a:bodyPr/>
                    <a:lstStyle/>
                    <a:p>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is a class template and its object stores the future value.</a:t>
                      </a:r>
                      <a:r>
                        <a:rPr lang="en-US" dirty="0" smtClean="0"/>
                        <a:t/>
                      </a:r>
                      <a:br>
                        <a:rPr lang="en-US" dirty="0" smtClean="0"/>
                      </a:br>
                      <a:r>
                        <a:rPr lang="en-US" sz="1800" b="0" i="0" kern="1200" dirty="0" smtClean="0">
                          <a:solidFill>
                            <a:schemeClr val="dk1"/>
                          </a:solidFill>
                          <a:effectLst/>
                          <a:latin typeface="+mn-lt"/>
                          <a:ea typeface="+mn-ea"/>
                          <a:cs typeface="+mn-cs"/>
                        </a:rPr>
                        <a:t>Now what the hell is this future value.</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Actually 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 internally stores a value that will be assigned in future and it also provides a mechanism to access that value i.e. using get() member function. But if somebody tries to access this associated value of future through get() function before it is available, then get() function will block till value is not available.</a:t>
                      </a:r>
                    </a:p>
                    <a:p>
                      <a:endParaRPr lang="en-US" sz="1800" b="0" i="0" kern="1200" dirty="0" smtClean="0">
                        <a:solidFill>
                          <a:schemeClr val="dk1"/>
                        </a:solidFill>
                        <a:effectLst/>
                        <a:latin typeface="+mn-lt"/>
                        <a:ea typeface="+mn-ea"/>
                        <a:cs typeface="+mn-cs"/>
                      </a:endParaRPr>
                    </a:p>
                    <a:p>
                      <a:pPr fontAlgn="base"/>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is also a class template and its object promises to set the value in future. Each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 has an associated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::future object that will give the value once set by the </a:t>
                      </a:r>
                      <a:r>
                        <a:rPr lang="en-US" sz="1800" b="0" i="0" kern="1200" dirty="0" err="1" smtClean="0">
                          <a:solidFill>
                            <a:schemeClr val="dk1"/>
                          </a:solidFill>
                          <a:effectLst/>
                          <a:latin typeface="+mn-lt"/>
                          <a:ea typeface="+mn-ea"/>
                          <a:cs typeface="+mn-cs"/>
                        </a:rPr>
                        <a:t>std</a:t>
                      </a:r>
                      <a:r>
                        <a:rPr lang="en-US" sz="1800" b="0" i="0" kern="1200" dirty="0" smtClean="0">
                          <a:solidFill>
                            <a:schemeClr val="dk1"/>
                          </a:solidFill>
                          <a:effectLst/>
                          <a:latin typeface="+mn-lt"/>
                          <a:ea typeface="+mn-ea"/>
                          <a:cs typeface="+mn-cs"/>
                        </a:rPr>
                        <a:t>::promise object.</a:t>
                      </a:r>
                    </a:p>
                    <a:p>
                      <a:pPr fontAlgn="base"/>
                      <a:endParaRPr lang="en-US" sz="1800" b="0" i="0" kern="1200" dirty="0" smtClean="0">
                        <a:solidFill>
                          <a:schemeClr val="dk1"/>
                        </a:solidFill>
                        <a:effectLst/>
                        <a:latin typeface="+mn-lt"/>
                        <a:ea typeface="+mn-ea"/>
                        <a:cs typeface="+mn-cs"/>
                      </a:endParaRPr>
                    </a:p>
                    <a:p>
                      <a:pPr fontAlgn="base"/>
                      <a:r>
                        <a:rPr lang="en-US" sz="1800" b="0" i="0" kern="1200" dirty="0" smtClean="0">
                          <a:solidFill>
                            <a:schemeClr val="dk1"/>
                          </a:solidFill>
                          <a:effectLst/>
                          <a:latin typeface="+mn-lt"/>
                          <a:ea typeface="+mn-ea"/>
                          <a:cs typeface="+mn-cs"/>
                        </a:rPr>
                        <a:t>A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::promise</a:t>
                      </a:r>
                      <a:r>
                        <a:rPr lang="en-US" sz="1800" b="0" i="0" kern="1200" dirty="0" smtClean="0">
                          <a:solidFill>
                            <a:schemeClr val="dk1"/>
                          </a:solidFill>
                          <a:effectLst/>
                          <a:latin typeface="+mn-lt"/>
                          <a:ea typeface="+mn-ea"/>
                          <a:cs typeface="+mn-cs"/>
                        </a:rPr>
                        <a:t> object shares data with its associated </a:t>
                      </a:r>
                      <a:r>
                        <a:rPr lang="en-US" sz="1800" b="1" i="0" kern="1200" dirty="0" err="1" smtClean="0">
                          <a:solidFill>
                            <a:schemeClr val="dk1"/>
                          </a:solidFill>
                          <a:effectLst/>
                          <a:latin typeface="+mn-lt"/>
                          <a:ea typeface="+mn-ea"/>
                          <a:cs typeface="+mn-cs"/>
                        </a:rPr>
                        <a:t>std</a:t>
                      </a:r>
                      <a:r>
                        <a:rPr lang="en-US" sz="1800" b="1" i="0" kern="1200" dirty="0" smtClean="0">
                          <a:solidFill>
                            <a:schemeClr val="dk1"/>
                          </a:solidFill>
                          <a:effectLst/>
                          <a:latin typeface="+mn-lt"/>
                          <a:ea typeface="+mn-ea"/>
                          <a:cs typeface="+mn-cs"/>
                        </a:rPr>
                        <a:t>::future</a:t>
                      </a:r>
                      <a:r>
                        <a:rPr lang="en-US" sz="1800" b="0" i="0" kern="1200" dirty="0" smtClean="0">
                          <a:solidFill>
                            <a:schemeClr val="dk1"/>
                          </a:solidFill>
                          <a:effectLst/>
                          <a:latin typeface="+mn-lt"/>
                          <a:ea typeface="+mn-ea"/>
                          <a:cs typeface="+mn-cs"/>
                        </a:rPr>
                        <a:t> object.</a:t>
                      </a:r>
                    </a:p>
                    <a:p>
                      <a:endParaRPr lang="en-US" sz="1800" b="0" i="0" kern="1200" dirty="0" smtClean="0">
                        <a:solidFill>
                          <a:schemeClr val="dk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173565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877232" cy="726256"/>
          </a:xfrm>
        </p:spPr>
        <p:txBody>
          <a:bodyPr>
            <a:normAutofit/>
          </a:bodyPr>
          <a:lstStyle/>
          <a:p>
            <a:r>
              <a:rPr lang="en-US" sz="3600" dirty="0" smtClean="0">
                <a:solidFill>
                  <a:schemeClr val="accent2"/>
                </a:solidFill>
              </a:rPr>
              <a:t>Thread – future (</a:t>
            </a:r>
            <a:r>
              <a:rPr lang="en-US" sz="3200" b="1" dirty="0" err="1">
                <a:solidFill>
                  <a:schemeClr val="accent2"/>
                </a:solidFill>
              </a:rPr>
              <a:t>std</a:t>
            </a:r>
            <a:r>
              <a:rPr lang="en-US" sz="3200" b="1" dirty="0">
                <a:solidFill>
                  <a:schemeClr val="accent2"/>
                </a:solidFill>
              </a:rPr>
              <a:t>::</a:t>
            </a:r>
            <a:r>
              <a:rPr lang="en-US" sz="3200" b="1" dirty="0" err="1" smtClean="0">
                <a:solidFill>
                  <a:schemeClr val="accent2"/>
                </a:solidFill>
              </a:rPr>
              <a:t>async</a:t>
            </a:r>
            <a:r>
              <a:rPr lang="en-US" sz="3600" dirty="0" smtClean="0">
                <a:solidFill>
                  <a:schemeClr val="accent2"/>
                </a:solidFill>
              </a:rPr>
              <a:t>)</a:t>
            </a:r>
            <a:endParaRPr lang="en-US" sz="3600" dirty="0">
              <a:solidFill>
                <a:schemeClr val="accent2"/>
              </a:solidFill>
            </a:endParaRPr>
          </a:p>
        </p:txBody>
      </p:sp>
      <p:sp>
        <p:nvSpPr>
          <p:cNvPr id="3" name="Content Placeholder 2"/>
          <p:cNvSpPr>
            <a:spLocks noGrp="1"/>
          </p:cNvSpPr>
          <p:nvPr>
            <p:ph idx="1"/>
          </p:nvPr>
        </p:nvSpPr>
        <p:spPr>
          <a:xfrm>
            <a:off x="838200" y="1288027"/>
            <a:ext cx="10515600" cy="688258"/>
          </a:xfrm>
        </p:spPr>
        <p:txBody>
          <a:bodyPr>
            <a:normAutofit/>
          </a:bodyPr>
          <a:lstStyle/>
          <a:p>
            <a:pPr>
              <a:buClr>
                <a:schemeClr val="accent2"/>
              </a:buClr>
              <a:buFont typeface="Courier New" panose="02070309020205020404" pitchFamily="49" charset="0"/>
              <a:buChar char="o"/>
            </a:pPr>
            <a:r>
              <a:rPr lang="en-US" sz="1800" dirty="0"/>
              <a:t>A future is an object that can retrieve a value from some provider object or function, properly synchronizing this access if in different threads.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616" y="2064775"/>
            <a:ext cx="8240275" cy="4610743"/>
          </a:xfrm>
          <a:prstGeom prst="rect">
            <a:avLst/>
          </a:prstGeom>
        </p:spPr>
      </p:pic>
    </p:spTree>
    <p:extLst>
      <p:ext uri="{BB962C8B-B14F-4D97-AF65-F5344CB8AC3E}">
        <p14:creationId xmlns:p14="http://schemas.microsoft.com/office/powerpoint/2010/main" val="3529624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59245" cy="696759"/>
          </a:xfrm>
        </p:spPr>
        <p:txBody>
          <a:bodyPr>
            <a:normAutofit/>
          </a:bodyPr>
          <a:lstStyle/>
          <a:p>
            <a:r>
              <a:rPr lang="en-US" sz="3600" dirty="0">
                <a:solidFill>
                  <a:schemeClr val="accent2"/>
                </a:solidFill>
              </a:rPr>
              <a:t>Thread – future </a:t>
            </a:r>
            <a:r>
              <a:rPr lang="en-US" sz="3600" dirty="0" smtClean="0">
                <a:solidFill>
                  <a:schemeClr val="accent2"/>
                </a:solidFill>
              </a:rPr>
              <a:t>(</a:t>
            </a:r>
            <a:r>
              <a:rPr lang="en-US" sz="3600" dirty="0" err="1">
                <a:solidFill>
                  <a:schemeClr val="accent2"/>
                </a:solidFill>
              </a:rPr>
              <a:t>std</a:t>
            </a:r>
            <a:r>
              <a:rPr lang="en-US" sz="3600" dirty="0">
                <a:solidFill>
                  <a:schemeClr val="accent2"/>
                </a:solidFill>
              </a:rPr>
              <a:t>::promise</a:t>
            </a:r>
            <a:r>
              <a:rPr lang="en-US" sz="3600" dirty="0" smtClean="0">
                <a:solidFill>
                  <a:schemeClr val="accent2"/>
                </a:solidFill>
              </a:rPr>
              <a:t>)</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62" y="1395800"/>
            <a:ext cx="10284542" cy="5171323"/>
          </a:xfrm>
        </p:spPr>
      </p:pic>
    </p:spTree>
    <p:extLst>
      <p:ext uri="{BB962C8B-B14F-4D97-AF65-F5344CB8AC3E}">
        <p14:creationId xmlns:p14="http://schemas.microsoft.com/office/powerpoint/2010/main" val="3487886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Reference link:</a:t>
            </a:r>
          </a:p>
          <a:p>
            <a:pPr>
              <a:buClr>
                <a:schemeClr val="accent2"/>
              </a:buClr>
              <a:buFont typeface="Courier New" panose="02070309020205020404" pitchFamily="49" charset="0"/>
              <a:buChar char="o"/>
            </a:pPr>
            <a:r>
              <a:rPr lang="en-US" dirty="0" smtClean="0">
                <a:hlinkClick r:id="rId2"/>
              </a:rPr>
              <a:t>http</a:t>
            </a:r>
            <a:r>
              <a:rPr lang="en-US" dirty="0">
                <a:hlinkClick r:id="rId2"/>
              </a:rPr>
              <a:t>://www.cplusplus.com/reference/clibrary</a:t>
            </a:r>
            <a:r>
              <a:rPr lang="en-US" dirty="0" smtClean="0">
                <a:hlinkClick r:id="rId2"/>
              </a:rPr>
              <a:t>/</a:t>
            </a:r>
            <a:endParaRPr lang="en-US" dirty="0" smtClean="0"/>
          </a:p>
          <a:p>
            <a:pPr>
              <a:buClr>
                <a:schemeClr val="accent2"/>
              </a:buClr>
              <a:buFont typeface="Courier New" panose="02070309020205020404" pitchFamily="49" charset="0"/>
              <a:buChar char="o"/>
            </a:pPr>
            <a:r>
              <a:rPr lang="en-US" dirty="0">
                <a:hlinkClick r:id="rId3"/>
              </a:rPr>
              <a:t>http://www.cplusplus.com/reference/stl</a:t>
            </a:r>
            <a:r>
              <a:rPr lang="en-US" dirty="0" smtClean="0">
                <a:hlinkClick r:id="rId3"/>
              </a:rPr>
              <a:t>/</a:t>
            </a:r>
            <a:endParaRPr lang="en-US" dirty="0" smtClean="0"/>
          </a:p>
          <a:p>
            <a:pPr>
              <a:buClr>
                <a:schemeClr val="accent2"/>
              </a:buClr>
              <a:buFont typeface="Courier New" panose="02070309020205020404" pitchFamily="49" charset="0"/>
              <a:buChar char="o"/>
            </a:pPr>
            <a:r>
              <a:rPr lang="en-US" dirty="0">
                <a:hlinkClick r:id="rId4"/>
              </a:rPr>
              <a:t>http://www.cplusplus.com/reference/multithreading</a:t>
            </a:r>
            <a:r>
              <a:rPr lang="en-US" dirty="0" smtClean="0">
                <a:hlinkClick r:id="rId4"/>
              </a:rPr>
              <a:t>/</a:t>
            </a:r>
            <a:endParaRPr lang="en-US" dirty="0" smtClean="0"/>
          </a:p>
          <a:p>
            <a:pPr>
              <a:buClr>
                <a:schemeClr val="accent2"/>
              </a:buClr>
              <a:buFont typeface="Courier New" panose="02070309020205020404" pitchFamily="49" charset="0"/>
              <a:buChar char="o"/>
            </a:pPr>
            <a:r>
              <a:rPr lang="en-US" dirty="0">
                <a:hlinkClick r:id="rId5"/>
              </a:rPr>
              <a:t>http://www.cplusplus.com/reference/std</a:t>
            </a:r>
            <a:r>
              <a:rPr lang="en-US" dirty="0" smtClean="0">
                <a:hlinkClick r:id="rId5"/>
              </a:rPr>
              <a:t>/</a:t>
            </a:r>
            <a:endParaRPr lang="en-US" dirty="0" smtClean="0"/>
          </a:p>
          <a:p>
            <a:pPr>
              <a:buClr>
                <a:schemeClr val="accent2"/>
              </a:buClr>
              <a:buFont typeface="Courier New" panose="02070309020205020404" pitchFamily="49" charset="0"/>
              <a:buChar char="o"/>
            </a:pPr>
            <a:r>
              <a:rPr lang="en-US" dirty="0">
                <a:hlinkClick r:id="rId6"/>
              </a:rPr>
              <a:t>https://thispointer.com/c11-multithreading-part-8-stdfuture-stdpromise-and-returning-values-from-thread</a:t>
            </a:r>
            <a:r>
              <a:rPr lang="en-US" dirty="0" smtClean="0">
                <a:hlinkClick r:id="rId6"/>
              </a:rPr>
              <a:t>/</a:t>
            </a:r>
            <a:endParaRPr lang="en-US" dirty="0" smtClean="0"/>
          </a:p>
          <a:p>
            <a:pPr>
              <a:buClr>
                <a:schemeClr val="accent2"/>
              </a:buClr>
              <a:buFont typeface="Courier New" panose="02070309020205020404" pitchFamily="49" charset="0"/>
              <a:buChar char="o"/>
            </a:pPr>
            <a:endParaRPr lang="en-US" dirty="0" smtClean="0"/>
          </a:p>
          <a:p>
            <a:endParaRPr lang="en-US" dirty="0"/>
          </a:p>
        </p:txBody>
      </p:sp>
    </p:spTree>
    <p:extLst>
      <p:ext uri="{BB962C8B-B14F-4D97-AF65-F5344CB8AC3E}">
        <p14:creationId xmlns:p14="http://schemas.microsoft.com/office/powerpoint/2010/main" val="2148107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04051"/>
            <a:ext cx="5552768" cy="1487846"/>
          </a:xfrm>
        </p:spPr>
        <p:txBody>
          <a:bodyPr>
            <a:normAutofit/>
          </a:bodyPr>
          <a:lstStyle/>
          <a:p>
            <a:pPr marL="0" indent="0">
              <a:buNone/>
            </a:pPr>
            <a:r>
              <a:rPr lang="en-US" sz="9600" dirty="0" smtClean="0">
                <a:solidFill>
                  <a:schemeClr val="accent2"/>
                </a:solidFill>
                <a:latin typeface="+mj-lt"/>
              </a:rPr>
              <a:t>Thank you</a:t>
            </a:r>
            <a:endParaRPr lang="en-US" sz="9600" dirty="0">
              <a:solidFill>
                <a:schemeClr val="accent2"/>
              </a:solidFill>
              <a:latin typeface="+mj-lt"/>
            </a:endParaRPr>
          </a:p>
        </p:txBody>
      </p:sp>
    </p:spTree>
    <p:extLst>
      <p:ext uri="{BB962C8B-B14F-4D97-AF65-F5344CB8AC3E}">
        <p14:creationId xmlns:p14="http://schemas.microsoft.com/office/powerpoint/2010/main" val="92778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smtClean="0">
                <a:solidFill>
                  <a:schemeClr val="accent2"/>
                </a:solidFill>
              </a:rPr>
              <a:t>Important Changes </a:t>
            </a:r>
            <a:r>
              <a:rPr lang="en-US" sz="3600" b="1" dirty="0">
                <a:solidFill>
                  <a:schemeClr val="accent2"/>
                </a:solidFill>
              </a:rPr>
              <a:t>in C++11</a:t>
            </a:r>
          </a:p>
        </p:txBody>
      </p:sp>
      <p:sp>
        <p:nvSpPr>
          <p:cNvPr id="3" name="Content Placeholder 2"/>
          <p:cNvSpPr>
            <a:spLocks noGrp="1"/>
          </p:cNvSpPr>
          <p:nvPr>
            <p:ph idx="1"/>
          </p:nvPr>
        </p:nvSpPr>
        <p:spPr>
          <a:xfrm>
            <a:off x="838200" y="1825625"/>
            <a:ext cx="4726577" cy="4351338"/>
          </a:xfrm>
        </p:spPr>
        <p:txBody>
          <a:bodyPr>
            <a:normAutofit/>
          </a:bodyPr>
          <a:lstStyle/>
          <a:p>
            <a:r>
              <a:rPr lang="en-US" sz="1800" b="1" dirty="0" smtClean="0">
                <a:latin typeface="+mj-lt"/>
              </a:rPr>
              <a:t>New C++ 11 syntax</a:t>
            </a:r>
          </a:p>
          <a:p>
            <a:pPr lvl="1">
              <a:buClr>
                <a:schemeClr val="accent2"/>
              </a:buClr>
              <a:buFont typeface="Wingdings" pitchFamily="2" charset="2"/>
              <a:buChar char="Ø"/>
            </a:pPr>
            <a:r>
              <a:rPr lang="en-GB" sz="1800" dirty="0" smtClean="0">
                <a:latin typeface="Arial" pitchFamily="34" charset="0"/>
                <a:cs typeface="Arial" pitchFamily="34" charset="0"/>
              </a:rPr>
              <a:t>auto </a:t>
            </a:r>
            <a:r>
              <a:rPr lang="en-GB" sz="1800" dirty="0">
                <a:latin typeface="Arial" pitchFamily="34" charset="0"/>
                <a:cs typeface="Arial" pitchFamily="34" charset="0"/>
              </a:rPr>
              <a:t>variable</a:t>
            </a:r>
          </a:p>
          <a:p>
            <a:pPr lvl="1">
              <a:buClr>
                <a:schemeClr val="accent2"/>
              </a:buClr>
              <a:buFont typeface="Wingdings" pitchFamily="2" charset="2"/>
              <a:buChar char="Ø"/>
            </a:pPr>
            <a:r>
              <a:rPr lang="en-GB" sz="1800" dirty="0" err="1" smtClean="0">
                <a:latin typeface="Arial" pitchFamily="34" charset="0"/>
                <a:cs typeface="Arial" pitchFamily="34" charset="0"/>
              </a:rPr>
              <a:t>nullptr</a:t>
            </a:r>
            <a:endParaRPr lang="en-GB" sz="1800" dirty="0">
              <a:latin typeface="Arial" pitchFamily="34" charset="0"/>
              <a:cs typeface="Arial" pitchFamily="34" charset="0"/>
            </a:endParaRPr>
          </a:p>
          <a:p>
            <a:pPr lvl="1">
              <a:buClr>
                <a:schemeClr val="accent2"/>
              </a:buClr>
              <a:buFont typeface="Wingdings" pitchFamily="2" charset="2"/>
              <a:buChar char="Ø"/>
            </a:pPr>
            <a:r>
              <a:rPr lang="en-GB" sz="1800" dirty="0" smtClean="0">
                <a:latin typeface="Arial" pitchFamily="34" charset="0"/>
                <a:cs typeface="Arial" pitchFamily="34" charset="0"/>
              </a:rPr>
              <a:t>Range-based </a:t>
            </a:r>
            <a:r>
              <a:rPr lang="en-GB" sz="1800" dirty="0">
                <a:latin typeface="Arial" pitchFamily="34" charset="0"/>
                <a:cs typeface="Arial" pitchFamily="34" charset="0"/>
              </a:rPr>
              <a:t>for loops</a:t>
            </a:r>
            <a:endParaRPr lang="en-US" sz="1800" dirty="0">
              <a:latin typeface="+mj-lt"/>
            </a:endParaRPr>
          </a:p>
          <a:p>
            <a:pPr lvl="1">
              <a:buClr>
                <a:schemeClr val="accent2"/>
              </a:buClr>
              <a:buFont typeface="Wingdings" pitchFamily="2" charset="2"/>
              <a:buChar char="Ø"/>
            </a:pPr>
            <a:r>
              <a:rPr lang="en-GB" sz="1800" dirty="0" err="1">
                <a:latin typeface="Arial" pitchFamily="34" charset="0"/>
                <a:cs typeface="Arial" pitchFamily="34" charset="0"/>
              </a:rPr>
              <a:t>decltype</a:t>
            </a:r>
            <a:endParaRPr lang="en-GB" sz="1800" dirty="0">
              <a:latin typeface="Arial" pitchFamily="34" charset="0"/>
              <a:cs typeface="Arial" pitchFamily="34" charset="0"/>
            </a:endParaRPr>
          </a:p>
          <a:p>
            <a:pPr lvl="1">
              <a:buClr>
                <a:schemeClr val="accent2"/>
              </a:buClr>
              <a:buFont typeface="Wingdings" pitchFamily="2" charset="2"/>
              <a:buChar char="Ø"/>
            </a:pPr>
            <a:r>
              <a:rPr lang="en-US" sz="1800" dirty="0" smtClean="0">
                <a:latin typeface="Arial" pitchFamily="34" charset="0"/>
                <a:cs typeface="Arial" pitchFamily="34" charset="0"/>
              </a:rPr>
              <a:t>Uniform </a:t>
            </a:r>
            <a:r>
              <a:rPr lang="en-US" sz="1800" dirty="0">
                <a:latin typeface="Arial" pitchFamily="34" charset="0"/>
                <a:cs typeface="Arial" pitchFamily="34" charset="0"/>
              </a:rPr>
              <a:t>Initialization &amp; Initializer Lists</a:t>
            </a:r>
            <a:endParaRPr lang="en-US" sz="1800" dirty="0">
              <a:latin typeface="+mj-lt"/>
            </a:endParaRPr>
          </a:p>
          <a:p>
            <a:pPr lvl="1">
              <a:buClr>
                <a:schemeClr val="accent2"/>
              </a:buClr>
              <a:buFont typeface="Wingdings" pitchFamily="2" charset="2"/>
              <a:buChar char="Ø"/>
            </a:pPr>
            <a:r>
              <a:rPr lang="en-GB" sz="1800" b="1" dirty="0">
                <a:latin typeface="Arial" pitchFamily="34" charset="0"/>
                <a:cs typeface="Arial" pitchFamily="34" charset="0"/>
              </a:rPr>
              <a:t>Override and final</a:t>
            </a:r>
          </a:p>
          <a:p>
            <a:pPr lvl="1">
              <a:buClr>
                <a:schemeClr val="accent2"/>
              </a:buClr>
              <a:buFont typeface="Wingdings" pitchFamily="2" charset="2"/>
              <a:buChar char="Ø"/>
            </a:pPr>
            <a:r>
              <a:rPr lang="en-GB" sz="1800" dirty="0" smtClean="0">
                <a:latin typeface="Arial" pitchFamily="34" charset="0"/>
                <a:cs typeface="Arial" pitchFamily="34" charset="0"/>
              </a:rPr>
              <a:t>Strongly-typed </a:t>
            </a:r>
            <a:r>
              <a:rPr lang="en-GB" sz="1800" dirty="0" err="1">
                <a:latin typeface="Arial" pitchFamily="34" charset="0"/>
                <a:cs typeface="Arial" pitchFamily="34" charset="0"/>
              </a:rPr>
              <a:t>enums</a:t>
            </a:r>
            <a:endParaRPr lang="en-US" sz="1800" dirty="0"/>
          </a:p>
          <a:p>
            <a:pPr lvl="1">
              <a:buClr>
                <a:schemeClr val="accent2"/>
              </a:buClr>
              <a:buFont typeface="Wingdings" pitchFamily="2" charset="2"/>
              <a:buChar char="Ø"/>
            </a:pPr>
            <a:r>
              <a:rPr lang="en-GB" sz="1800" b="1" dirty="0">
                <a:latin typeface="Arial" pitchFamily="34" charset="0"/>
                <a:cs typeface="Arial" pitchFamily="34" charset="0"/>
              </a:rPr>
              <a:t>Lambdas</a:t>
            </a:r>
          </a:p>
          <a:p>
            <a:pPr lvl="1">
              <a:buClr>
                <a:schemeClr val="accent2"/>
              </a:buClr>
              <a:buFont typeface="Wingdings" pitchFamily="2" charset="2"/>
              <a:buChar char="Ø"/>
            </a:pPr>
            <a:r>
              <a:rPr lang="en-GB" sz="1800" dirty="0" err="1">
                <a:latin typeface="Arial" pitchFamily="34" charset="0"/>
                <a:cs typeface="Arial" pitchFamily="34" charset="0"/>
              </a:rPr>
              <a:t>static_assert</a:t>
            </a:r>
            <a:r>
              <a:rPr lang="en-GB" sz="1800" dirty="0">
                <a:latin typeface="Arial" pitchFamily="34" charset="0"/>
                <a:cs typeface="Arial" pitchFamily="34" charset="0"/>
              </a:rPr>
              <a:t> and type </a:t>
            </a:r>
            <a:r>
              <a:rPr lang="en-GB" sz="1800" dirty="0" smtClean="0">
                <a:latin typeface="Arial" pitchFamily="34" charset="0"/>
                <a:cs typeface="Arial" pitchFamily="34" charset="0"/>
              </a:rPr>
              <a:t>traits</a:t>
            </a:r>
          </a:p>
          <a:p>
            <a:pPr lvl="1">
              <a:buClr>
                <a:schemeClr val="accent2"/>
              </a:buClr>
              <a:buFont typeface="Wingdings" pitchFamily="2" charset="2"/>
              <a:buChar char="Ø"/>
            </a:pPr>
            <a:r>
              <a:rPr lang="en-GB" sz="1800" b="1" dirty="0">
                <a:latin typeface="Arial" pitchFamily="34" charset="0"/>
                <a:cs typeface="Arial" pitchFamily="34" charset="0"/>
              </a:rPr>
              <a:t>Move semantics &amp; </a:t>
            </a:r>
            <a:r>
              <a:rPr lang="en-GB" sz="1800" b="1" dirty="0" err="1">
                <a:latin typeface="Arial" pitchFamily="34" charset="0"/>
                <a:cs typeface="Arial" pitchFamily="34" charset="0"/>
              </a:rPr>
              <a:t>rvalue</a:t>
            </a:r>
            <a:r>
              <a:rPr lang="en-GB" sz="1800" b="1" dirty="0">
                <a:latin typeface="Arial" pitchFamily="34" charset="0"/>
                <a:cs typeface="Arial" pitchFamily="34" charset="0"/>
              </a:rPr>
              <a:t> reference</a:t>
            </a:r>
          </a:p>
          <a:p>
            <a:pPr lvl="1"/>
            <a:endParaRPr lang="en-GB" sz="1800" dirty="0">
              <a:latin typeface="Arial" pitchFamily="34" charset="0"/>
              <a:cs typeface="Arial" pitchFamily="34" charset="0"/>
            </a:endParaRPr>
          </a:p>
          <a:p>
            <a:pPr lvl="1"/>
            <a:endParaRPr lang="en-US" sz="1800" dirty="0">
              <a:latin typeface="+mj-lt"/>
            </a:endParaRPr>
          </a:p>
        </p:txBody>
      </p:sp>
      <p:sp>
        <p:nvSpPr>
          <p:cNvPr id="7" name="TextBox 6"/>
          <p:cNvSpPr txBox="1"/>
          <p:nvPr/>
        </p:nvSpPr>
        <p:spPr>
          <a:xfrm>
            <a:off x="6680123" y="1825625"/>
            <a:ext cx="5111399" cy="1477328"/>
          </a:xfrm>
          <a:prstGeom prst="rect">
            <a:avLst/>
          </a:prstGeom>
          <a:noFill/>
        </p:spPr>
        <p:txBody>
          <a:bodyPr wrap="none" rtlCol="0">
            <a:spAutoFit/>
          </a:bodyPr>
          <a:lstStyle/>
          <a:p>
            <a:pPr marL="285750" indent="-285750">
              <a:buFont typeface="Arial" panose="020B0604020202020204" pitchFamily="34" charset="0"/>
              <a:buChar char="•"/>
            </a:pPr>
            <a:r>
              <a:rPr lang="en-US" b="1" dirty="0" smtClean="0">
                <a:latin typeface="+mj-lt"/>
              </a:rPr>
              <a:t>New C++11 feature</a:t>
            </a:r>
            <a:endParaRPr lang="en-US" b="1" dirty="0">
              <a:latin typeface="+mj-lt"/>
            </a:endParaRPr>
          </a:p>
          <a:p>
            <a:pPr marL="742950" lvl="1" indent="-285750">
              <a:buClr>
                <a:schemeClr val="accent2"/>
              </a:buClr>
              <a:buFont typeface="Wingdings" pitchFamily="2" charset="2"/>
              <a:buChar char="Ø"/>
            </a:pPr>
            <a:r>
              <a:rPr lang="en-US" b="1" dirty="0">
                <a:latin typeface="+mj-lt"/>
              </a:rPr>
              <a:t>Threading Library++11 Standard Library</a:t>
            </a:r>
          </a:p>
          <a:p>
            <a:pPr marL="742950" lvl="1" indent="-285750">
              <a:buClr>
                <a:schemeClr val="accent2"/>
              </a:buClr>
              <a:buFont typeface="Wingdings" pitchFamily="2" charset="2"/>
              <a:buChar char="Ø"/>
            </a:pPr>
            <a:r>
              <a:rPr lang="en-US" b="1" dirty="0">
                <a:latin typeface="+mj-lt"/>
              </a:rPr>
              <a:t>New Smart Pointer Classes</a:t>
            </a:r>
          </a:p>
          <a:p>
            <a:pPr marL="742950" lvl="1" indent="-285750">
              <a:buClr>
                <a:schemeClr val="accent2"/>
              </a:buClr>
              <a:buFont typeface="Wingdings" pitchFamily="2" charset="2"/>
              <a:buChar char="Ø"/>
            </a:pPr>
            <a:r>
              <a:rPr lang="en-US" dirty="0">
                <a:latin typeface="+mj-lt"/>
              </a:rPr>
              <a:t>New C++ Algorithms</a:t>
            </a:r>
          </a:p>
          <a:p>
            <a:endParaRPr lang="en-US" dirty="0"/>
          </a:p>
        </p:txBody>
      </p:sp>
    </p:spTree>
    <p:extLst>
      <p:ext uri="{BB962C8B-B14F-4D97-AF65-F5344CB8AC3E}">
        <p14:creationId xmlns:p14="http://schemas.microsoft.com/office/powerpoint/2010/main" val="58025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515600" cy="971549"/>
          </a:xfrm>
        </p:spPr>
        <p:txBody>
          <a:bodyPr>
            <a:normAutofit fontScale="90000"/>
          </a:bodyPr>
          <a:lstStyle/>
          <a:p>
            <a:r>
              <a:rPr lang="en-US" dirty="0"/>
              <a:t/>
            </a:r>
            <a:br>
              <a:rPr lang="en-US" dirty="0"/>
            </a:br>
            <a:r>
              <a:rPr lang="en-US" dirty="0" smtClean="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43089374"/>
              </p:ext>
            </p:extLst>
          </p:nvPr>
        </p:nvGraphicFramePr>
        <p:xfrm>
          <a:off x="952500" y="1401715"/>
          <a:ext cx="10515600" cy="1554480"/>
        </p:xfrm>
        <a:graphic>
          <a:graphicData uri="http://schemas.openxmlformats.org/drawingml/2006/table">
            <a:tbl>
              <a:tblPr firstRow="1" bandRow="1">
                <a:tableStyleId>{5C22544A-7EE6-4342-B048-85BDC9FD1C3A}</a:tableStyleId>
              </a:tblPr>
              <a:tblGrid>
                <a:gridCol w="10515600"/>
              </a:tblGrid>
              <a:tr h="294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Earlier</a:t>
                      </a:r>
                      <a:r>
                        <a:rPr lang="en-US" sz="1800" baseline="0" dirty="0" smtClean="0"/>
                        <a:t> Version</a:t>
                      </a:r>
                      <a:endParaRPr lang="en-US" sz="1800" dirty="0" smtClean="0"/>
                    </a:p>
                  </a:txBody>
                  <a:tcPr/>
                </a:tc>
              </a:tr>
              <a:tr h="1177691">
                <a:tc>
                  <a:txBody>
                    <a:bodyPr/>
                    <a:lstStyle/>
                    <a:p>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42;</a:t>
                      </a:r>
                    </a:p>
                    <a:p>
                      <a:r>
                        <a:rPr lang="en-US" sz="1800" dirty="0" smtClean="0">
                          <a:latin typeface="Courier New" panose="02070309020205020404" pitchFamily="49" charset="0"/>
                          <a:cs typeface="Courier New" panose="02070309020205020404" pitchFamily="49" charset="0"/>
                        </a:rPr>
                        <a:t>long </a:t>
                      </a:r>
                      <a:r>
                        <a:rPr lang="en-US" sz="1800" dirty="0" err="1" smtClean="0">
                          <a:latin typeface="Courier New" panose="02070309020205020404" pitchFamily="49" charset="0"/>
                          <a:cs typeface="Courier New" panose="02070309020205020404" pitchFamily="49" charset="0"/>
                        </a:rPr>
                        <a:t>long</a:t>
                      </a:r>
                      <a:r>
                        <a:rPr lang="en-US" sz="1800" dirty="0" smtClean="0">
                          <a:latin typeface="Courier New" panose="02070309020205020404" pitchFamily="49" charset="0"/>
                          <a:cs typeface="Courier New" panose="02070309020205020404" pitchFamily="49" charset="0"/>
                        </a:rPr>
                        <a:t> l</a:t>
                      </a:r>
                      <a:r>
                        <a:rPr lang="en-US" sz="1800" baseline="0" dirty="0" smtClean="0">
                          <a:latin typeface="Courier New" panose="02070309020205020404" pitchFamily="49" charset="0"/>
                          <a:cs typeface="Courier New" panose="02070309020205020404" pitchFamily="49" charset="0"/>
                        </a:rPr>
                        <a:t> = 42LL;</a:t>
                      </a:r>
                    </a:p>
                    <a:p>
                      <a:r>
                        <a:rPr lang="en-US" sz="1800" baseline="0" dirty="0" smtClean="0">
                          <a:latin typeface="Courier New" panose="02070309020205020404" pitchFamily="49" charset="0"/>
                          <a:cs typeface="Courier New" panose="02070309020205020404" pitchFamily="49" charset="0"/>
                        </a:rPr>
                        <a:t>void (*p)(</a:t>
                      </a:r>
                      <a:r>
                        <a:rPr lang="en-US" sz="1800" baseline="0" dirty="0" err="1" smtClean="0">
                          <a:latin typeface="Courier New" panose="02070309020205020404" pitchFamily="49" charset="0"/>
                          <a:cs typeface="Courier New" panose="02070309020205020404" pitchFamily="49" charset="0"/>
                        </a:rPr>
                        <a:t>int</a:t>
                      </a:r>
                      <a:r>
                        <a:rPr lang="en-US" sz="1800" baseline="0" dirty="0" smtClean="0">
                          <a:latin typeface="Courier New" panose="02070309020205020404" pitchFamily="49" charset="0"/>
                          <a:cs typeface="Courier New" panose="02070309020205020404" pitchFamily="49" charset="0"/>
                        </a:rPr>
                        <a:t>, float, char) = foo;     </a:t>
                      </a:r>
                      <a:r>
                        <a:rPr lang="en-US" sz="1800" baseline="0" dirty="0" smtClean="0">
                          <a:solidFill>
                            <a:srgbClr val="00B050"/>
                          </a:solidFill>
                          <a:latin typeface="Courier New" panose="02070309020205020404" pitchFamily="49" charset="0"/>
                          <a:cs typeface="Courier New" panose="02070309020205020404" pitchFamily="49" charset="0"/>
                        </a:rPr>
                        <a:t>// void foo(</a:t>
                      </a:r>
                      <a:r>
                        <a:rPr lang="en-US" sz="1800" baseline="0" dirty="0" err="1" smtClean="0">
                          <a:solidFill>
                            <a:srgbClr val="00B050"/>
                          </a:solidFill>
                          <a:latin typeface="Courier New" panose="02070309020205020404" pitchFamily="49" charset="0"/>
                          <a:cs typeface="Courier New" panose="02070309020205020404" pitchFamily="49" charset="0"/>
                        </a:rPr>
                        <a:t>int</a:t>
                      </a:r>
                      <a:r>
                        <a:rPr lang="en-US" sz="1800" baseline="0" dirty="0" smtClean="0">
                          <a:solidFill>
                            <a:srgbClr val="00B050"/>
                          </a:solidFill>
                          <a:latin typeface="Courier New" panose="02070309020205020404" pitchFamily="49" charset="0"/>
                          <a:cs typeface="Courier New" panose="02070309020205020404" pitchFamily="49" charset="0"/>
                        </a:rPr>
                        <a:t>, float, char)</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vector&lt;string&gt;::iterator it = v.begin() </a:t>
                      </a:r>
                      <a:r>
                        <a:rPr lang="vi-VN" sz="1800" baseline="0" dirty="0" smtClean="0">
                          <a:solidFill>
                            <a:srgbClr val="00B050"/>
                          </a:solidFill>
                          <a:latin typeface="Courier New" panose="02070309020205020404" pitchFamily="49" charset="0"/>
                          <a:cs typeface="Courier New" panose="02070309020205020404" pitchFamily="49" charset="0"/>
                        </a:rPr>
                        <a:t>// v has type vector&lt;string&gt;</a:t>
                      </a:r>
                    </a:p>
                  </a:txBody>
                  <a:tcPr/>
                </a:tc>
              </a:tr>
            </a:tbl>
          </a:graphicData>
        </a:graphic>
      </p:graphicFrame>
      <p:sp>
        <p:nvSpPr>
          <p:cNvPr id="4" name="TextBox 3"/>
          <p:cNvSpPr txBox="1"/>
          <p:nvPr/>
        </p:nvSpPr>
        <p:spPr>
          <a:xfrm>
            <a:off x="952500" y="730388"/>
            <a:ext cx="3057525" cy="646331"/>
          </a:xfrm>
          <a:prstGeom prst="rect">
            <a:avLst/>
          </a:prstGeom>
          <a:noFill/>
        </p:spPr>
        <p:txBody>
          <a:bodyPr wrap="square" rtlCol="0">
            <a:spAutoFit/>
          </a:bodyPr>
          <a:lstStyle/>
          <a:p>
            <a:r>
              <a:rPr lang="en-GB" sz="3600" b="1" dirty="0" smtClean="0">
                <a:solidFill>
                  <a:schemeClr val="accent2"/>
                </a:solidFill>
                <a:latin typeface="+mj-lt"/>
                <a:cs typeface="Arial" pitchFamily="34" charset="0"/>
              </a:rPr>
              <a:t>Auto Variable</a:t>
            </a:r>
            <a:endParaRPr lang="en-US" sz="3600" dirty="0">
              <a:solidFill>
                <a:schemeClr val="accent2"/>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3462422661"/>
              </p:ext>
            </p:extLst>
          </p:nvPr>
        </p:nvGraphicFramePr>
        <p:xfrm>
          <a:off x="952500" y="3041781"/>
          <a:ext cx="10487025" cy="3573623"/>
        </p:xfrm>
        <a:graphic>
          <a:graphicData uri="http://schemas.openxmlformats.org/drawingml/2006/table">
            <a:tbl>
              <a:tblPr firstRow="1" bandRow="1">
                <a:tableStyleId>{5C22544A-7EE6-4342-B048-85BDC9FD1C3A}</a:tableStyleId>
              </a:tblPr>
              <a:tblGrid>
                <a:gridCol w="10487025"/>
              </a:tblGrid>
              <a:tr h="392369">
                <a:tc>
                  <a:txBody>
                    <a:bodyPr/>
                    <a:lstStyle/>
                    <a:p>
                      <a:r>
                        <a:rPr lang="en-US" dirty="0" smtClean="0"/>
                        <a:t>C++11</a:t>
                      </a:r>
                      <a:endParaRPr lang="en-US" dirty="0"/>
                    </a:p>
                  </a:txBody>
                  <a:tcPr/>
                </a:tc>
              </a:tr>
              <a:tr h="3181254">
                <a:tc>
                  <a:txBody>
                    <a:bodyPr/>
                    <a:lstStyle/>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i = 42;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i has</a:t>
                      </a:r>
                      <a:r>
                        <a:rPr lang="en-US" sz="1800" kern="1200" baseline="0" dirty="0" smtClean="0">
                          <a:solidFill>
                            <a:srgbClr val="00B050"/>
                          </a:solidFill>
                          <a:effectLst/>
                          <a:latin typeface="Courier New" panose="02070309020205020404" pitchFamily="49" charset="0"/>
                          <a:ea typeface="+mn-ea"/>
                          <a:cs typeface="Courier New" panose="02070309020205020404" pitchFamily="49" charset="0"/>
                        </a:rPr>
                        <a:t> type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int</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l = 42LL;     </a:t>
                      </a:r>
                      <a:r>
                        <a:rPr lang="en-US" sz="1800" kern="1200" dirty="0" smtClean="0">
                          <a:solidFill>
                            <a:srgbClr val="00B050"/>
                          </a:solidFill>
                          <a:effectLst/>
                          <a:latin typeface="Courier New" panose="02070309020205020404" pitchFamily="49" charset="0"/>
                          <a:ea typeface="+mn-ea"/>
                          <a:cs typeface="Courier New" panose="02070309020205020404" pitchFamily="49" charset="0"/>
                        </a:rPr>
                        <a:t>// l has type long </a:t>
                      </a:r>
                      <a:r>
                        <a:rPr lang="en-US" sz="1800" kern="1200" dirty="0" err="1" smtClean="0">
                          <a:solidFill>
                            <a:srgbClr val="00B050"/>
                          </a:solidFill>
                          <a:effectLst/>
                          <a:latin typeface="Courier New" panose="02070309020205020404" pitchFamily="49" charset="0"/>
                          <a:ea typeface="+mn-ea"/>
                          <a:cs typeface="Courier New" panose="02070309020205020404" pitchFamily="49" charset="0"/>
                        </a:rPr>
                        <a:t>long</a:t>
                      </a:r>
                      <a:endParaRPr lang="en-US" sz="1800" kern="1200" dirty="0" smtClean="0">
                        <a:solidFill>
                          <a:srgbClr val="00B050"/>
                        </a:solidFill>
                        <a:effectLst/>
                        <a:latin typeface="Courier New" panose="02070309020205020404" pitchFamily="49" charset="0"/>
                        <a:ea typeface="+mn-ea"/>
                        <a:cs typeface="Courier New" panose="02070309020205020404" pitchFamily="49" charset="0"/>
                      </a:endParaRPr>
                    </a:p>
                    <a:p>
                      <a:r>
                        <a:rPr lang="en-US" sz="1800" b="1" kern="1200" dirty="0" smtClean="0">
                          <a:solidFill>
                            <a:schemeClr val="dk1"/>
                          </a:solidFill>
                          <a:effectLst/>
                          <a:latin typeface="Courier New" panose="02070309020205020404" pitchFamily="49" charset="0"/>
                          <a:ea typeface="+mn-ea"/>
                          <a:cs typeface="Courier New" panose="02070309020205020404" pitchFamily="49" charset="0"/>
                        </a:rPr>
                        <a:t>auto</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p = &amp;foo;</a:t>
                      </a:r>
                      <a:r>
                        <a:rPr lang="vi-VN"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kern="1200" dirty="0" smtClean="0">
                          <a:solidFill>
                            <a:schemeClr val="dk1"/>
                          </a:solidFill>
                          <a:effectLst/>
                          <a:latin typeface="Courier New" panose="02070309020205020404" pitchFamily="49" charset="0"/>
                          <a:ea typeface="+mn-ea"/>
                          <a:cs typeface="Courier New" panose="02070309020205020404" pitchFamily="49" charset="0"/>
                        </a:rPr>
                        <a:t>   </a:t>
                      </a:r>
                      <a:r>
                        <a:rPr lang="en-US" sz="1800" baseline="0" dirty="0" smtClean="0">
                          <a:solidFill>
                            <a:srgbClr val="00B050"/>
                          </a:solidFill>
                          <a:latin typeface="Courier New" panose="02070309020205020404" pitchFamily="49" charset="0"/>
                          <a:cs typeface="Courier New" panose="02070309020205020404" pitchFamily="49" charset="0"/>
                        </a:rPr>
                        <a:t>// p is pointer point to void foo function</a:t>
                      </a:r>
                      <a:endParaRPr lang="vi-VN" sz="180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it = v.begin() </a:t>
                      </a:r>
                      <a:r>
                        <a:rPr lang="en-US" sz="1800" b="0" baseline="0" dirty="0" smtClean="0">
                          <a:solidFill>
                            <a:schemeClr val="tx1"/>
                          </a:solidFill>
                          <a:latin typeface="Courier New" panose="02070309020205020404" pitchFamily="49" charset="0"/>
                          <a:cs typeface="Courier New" panose="02070309020205020404" pitchFamily="49" charset="0"/>
                        </a:rPr>
                        <a:t>         </a:t>
                      </a:r>
                      <a:r>
                        <a:rPr lang="vi-VN" sz="1800" b="0" baseline="0" dirty="0" smtClean="0">
                          <a:solidFill>
                            <a:srgbClr val="00B050"/>
                          </a:solidFill>
                          <a:latin typeface="Courier New" panose="02070309020205020404" pitchFamily="49" charset="0"/>
                          <a:cs typeface="Courier New" panose="02070309020205020404" pitchFamily="49" charset="0"/>
                        </a:rPr>
                        <a:t>// v has type vector&lt;string&gt;</a:t>
                      </a:r>
                    </a:p>
                    <a:p>
                      <a:pPr marL="0" marR="0" indent="0" algn="l" defTabSz="914400" rtl="0" eaLnBrk="1" fontAlgn="auto" latinLnBrk="0" hangingPunct="1">
                        <a:lnSpc>
                          <a:spcPct val="100000"/>
                        </a:lnSpc>
                        <a:spcBef>
                          <a:spcPts val="0"/>
                        </a:spcBef>
                        <a:spcAft>
                          <a:spcPts val="0"/>
                        </a:spcAft>
                        <a:buClrTx/>
                        <a:buSzTx/>
                        <a:buFontTx/>
                        <a:buNone/>
                        <a:tabLst/>
                        <a:defRPr/>
                      </a:pPr>
                      <a:r>
                        <a:rPr lang="vi-VN" sz="1800" b="1" baseline="0" dirty="0" smtClean="0">
                          <a:solidFill>
                            <a:schemeClr val="tx1"/>
                          </a:solidFill>
                          <a:latin typeface="Courier New" panose="02070309020205020404" pitchFamily="49" charset="0"/>
                          <a:cs typeface="Courier New" panose="02070309020205020404" pitchFamily="49" charset="0"/>
                        </a:rPr>
                        <a:t>auto</a:t>
                      </a:r>
                      <a:r>
                        <a:rPr lang="vi-VN" sz="1800" b="0" baseline="0" dirty="0" smtClean="0">
                          <a:solidFill>
                            <a:schemeClr val="tx1"/>
                          </a:solidFill>
                          <a:latin typeface="Courier New" panose="02070309020205020404" pitchFamily="49" charset="0"/>
                          <a:cs typeface="Courier New" panose="02070309020205020404" pitchFamily="49" charset="0"/>
                        </a:rPr>
                        <a:t> l =[] (int x) -&gt; bool { </a:t>
                      </a:r>
                      <a:endParaRPr lang="en-US"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baseline="0" dirty="0" smtClean="0">
                          <a:solidFill>
                            <a:schemeClr val="tx1"/>
                          </a:solidFill>
                          <a:latin typeface="Courier New" panose="02070309020205020404" pitchFamily="49" charset="0"/>
                          <a:cs typeface="Courier New" panose="02070309020205020404" pitchFamily="49" charset="0"/>
                        </a:rPr>
                        <a:t>return true;</a:t>
                      </a:r>
                      <a:r>
                        <a:rPr lang="vi-VN" sz="1800" b="0" baseline="0" dirty="0" smtClean="0">
                          <a:solidFill>
                            <a:schemeClr val="tx1"/>
                          </a:solidFill>
                          <a:latin typeface="Courier New" panose="02070309020205020404" pitchFamily="49" charset="0"/>
                          <a:cs typeface="Courier New" panose="02070309020205020404" pitchFamily="49" charset="0"/>
                        </a:rPr>
                        <a:t> </a:t>
                      </a:r>
                      <a:r>
                        <a:rPr lang="en-US" sz="1800" b="0" baseline="0" dirty="0" smtClean="0">
                          <a:solidFill>
                            <a:schemeClr val="tx1"/>
                          </a:solidFill>
                          <a:latin typeface="Courier New" panose="02070309020205020404" pitchFamily="49" charset="0"/>
                          <a:cs typeface="Courier New" panose="02070309020205020404" pitchFamily="49" charset="0"/>
                        </a:rPr>
                        <a:t>                 </a:t>
                      </a:r>
                      <a:endParaRPr lang="vi-VN" sz="1800" b="0" baseline="0" dirty="0" smtClean="0">
                        <a:solidFill>
                          <a:srgbClr val="00B050"/>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800" baseline="0" dirty="0" smtClean="0">
                          <a:solidFill>
                            <a:schemeClr val="tx1"/>
                          </a:solidFill>
                          <a:latin typeface="Courier New" panose="02070309020205020404" pitchFamily="49" charset="0"/>
                          <a:cs typeface="Courier New" panose="02070309020205020404" pitchFamily="49" charset="0"/>
                        </a:rPr>
                        <a:t>};</a:t>
                      </a:r>
                      <a:endParaRPr lang="en-US" sz="1800" baseline="0" dirty="0" smtClean="0">
                        <a:solidFill>
                          <a:schemeClr val="tx1"/>
                        </a:solidFill>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Courier New" panose="02070309020205020404" pitchFamily="49" charset="0"/>
                          <a:ea typeface="+mn-ea"/>
                          <a:cs typeface="Courier New" panose="02070309020205020404" pitchFamily="49" charset="0"/>
                        </a:rPr>
                        <a:t>template&lt;class T, class U&gt;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Courier New" panose="02070309020205020404" pitchFamily="49" charset="0"/>
                          <a:ea typeface="+mn-ea"/>
                          <a:cs typeface="Courier New" panose="02070309020205020404" pitchFamily="49" charset="0"/>
                        </a:rPr>
                        <a:t>auto</a:t>
                      </a:r>
                      <a:r>
                        <a:rPr lang="en-US" sz="1800" kern="1200" dirty="0" smtClean="0">
                          <a:solidFill>
                            <a:schemeClr val="dk1"/>
                          </a:solidFill>
                          <a:latin typeface="Courier New" panose="02070309020205020404" pitchFamily="49" charset="0"/>
                          <a:ea typeface="+mn-ea"/>
                          <a:cs typeface="Courier New" panose="02070309020205020404" pitchFamily="49" charset="0"/>
                        </a:rPr>
                        <a:t>  add(T </a:t>
                      </a:r>
                      <a:r>
                        <a:rPr lang="en-US" sz="1800" kern="1200" dirty="0" err="1" smtClean="0">
                          <a:solidFill>
                            <a:schemeClr val="dk1"/>
                          </a:solidFill>
                          <a:latin typeface="Courier New" panose="02070309020205020404" pitchFamily="49" charset="0"/>
                          <a:ea typeface="+mn-ea"/>
                          <a:cs typeface="Courier New" panose="02070309020205020404" pitchFamily="49" charset="0"/>
                        </a:rPr>
                        <a:t>t</a:t>
                      </a:r>
                      <a:r>
                        <a:rPr lang="en-US" sz="1800" kern="1200" dirty="0" smtClean="0">
                          <a:solidFill>
                            <a:schemeClr val="dk1"/>
                          </a:solidFill>
                          <a:latin typeface="Courier New" panose="02070309020205020404" pitchFamily="49" charset="0"/>
                          <a:ea typeface="+mn-ea"/>
                          <a:cs typeface="Courier New" panose="02070309020205020404" pitchFamily="49" charset="0"/>
                        </a:rPr>
                        <a:t>, U u)-&gt;</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 </a:t>
                      </a:r>
                      <a:r>
                        <a:rPr lang="en-US" sz="1800" kern="1200" baseline="0" dirty="0" err="1" smtClean="0">
                          <a:solidFill>
                            <a:schemeClr val="dk1"/>
                          </a:solidFill>
                          <a:latin typeface="Courier New" panose="02070309020205020404" pitchFamily="49" charset="0"/>
                          <a:ea typeface="+mn-ea"/>
                          <a:cs typeface="Courier New" panose="02070309020205020404" pitchFamily="49" charset="0"/>
                        </a:rPr>
                        <a:t>decltype</a:t>
                      </a:r>
                      <a:r>
                        <a:rPr lang="en-US" sz="1800" kern="1200" baseline="0" dirty="0" smtClean="0">
                          <a:solidFill>
                            <a:schemeClr val="dk1"/>
                          </a:solidFill>
                          <a:latin typeface="Courier New" panose="02070309020205020404" pitchFamily="49" charset="0"/>
                          <a:ea typeface="+mn-ea"/>
                          <a:cs typeface="Courier New" panose="02070309020205020404" pitchFamily="49" charset="0"/>
                        </a:rPr>
                        <a:t>(t + u)</a:t>
                      </a:r>
                      <a:r>
                        <a:rPr lang="en-US" sz="1800" kern="1200" dirty="0" smtClean="0">
                          <a:solidFill>
                            <a:schemeClr val="dk1"/>
                          </a:solidFill>
                          <a:latin typeface="Courier New" panose="02070309020205020404" pitchFamily="49" charset="0"/>
                          <a:ea typeface="+mn-ea"/>
                          <a:cs typeface="Courier New" panose="02070309020205020404" pitchFamily="49" charset="0"/>
                        </a:rPr>
                        <a:t> { return t + u; }</a:t>
                      </a:r>
                    </a:p>
                    <a:p>
                      <a:r>
                        <a:rPr lang="en-US" sz="1800" b="1" dirty="0" smtClean="0">
                          <a:latin typeface="Courier New" panose="02070309020205020404" pitchFamily="49" charset="0"/>
                          <a:cs typeface="Courier New" panose="02070309020205020404" pitchFamily="49" charset="0"/>
                        </a:rPr>
                        <a:t>auto</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vi-VN"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ERROR:</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can’t</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deduce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the</a:t>
                      </a:r>
                      <a:r>
                        <a:rPr lang="vi-VN" sz="1800" dirty="0" smtClean="0">
                          <a:solidFill>
                            <a:srgbClr val="FF0000"/>
                          </a:solidFill>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type of</a:t>
                      </a:r>
                      <a:r>
                        <a:rPr lang="vi-VN" sz="1800" dirty="0" smtClean="0">
                          <a:solidFill>
                            <a:srgbClr val="FF0000"/>
                          </a:solidFill>
                          <a:latin typeface="Courier New" panose="02070309020205020404" pitchFamily="49" charset="0"/>
                          <a:cs typeface="Courier New" panose="02070309020205020404" pitchFamily="49" charset="0"/>
                        </a:rPr>
                        <a:t> var</a:t>
                      </a:r>
                      <a:endParaRPr lang="en-US" sz="1800" dirty="0" smtClean="0">
                        <a:solidFill>
                          <a:srgbClr val="FF0000"/>
                        </a:solidFill>
                        <a:latin typeface="Courier New" panose="02070309020205020404" pitchFamily="49" charset="0"/>
                        <a:cs typeface="Courier New" panose="02070309020205020404" pitchFamily="49" charset="0"/>
                      </a:endParaRPr>
                    </a:p>
                  </a:txBody>
                  <a:tcPr/>
                </a:tc>
              </a:tr>
            </a:tbl>
          </a:graphicData>
        </a:graphic>
      </p:graphicFrame>
      <p:sp>
        <p:nvSpPr>
          <p:cNvPr id="7" name="TextBox 6"/>
          <p:cNvSpPr txBox="1"/>
          <p:nvPr/>
        </p:nvSpPr>
        <p:spPr>
          <a:xfrm>
            <a:off x="952500" y="84057"/>
            <a:ext cx="8986434" cy="646331"/>
          </a:xfrm>
          <a:prstGeom prst="rect">
            <a:avLst/>
          </a:prstGeom>
          <a:noFill/>
        </p:spPr>
        <p:txBody>
          <a:bodyPr wrap="none" rtlCol="0">
            <a:spAutoFit/>
          </a:bodyPr>
          <a:lstStyle/>
          <a:p>
            <a:r>
              <a:rPr lang="en-US" sz="3600" b="1" dirty="0" smtClean="0">
                <a:solidFill>
                  <a:schemeClr val="accent2"/>
                </a:solidFill>
                <a:latin typeface="+mj-lt"/>
              </a:rPr>
              <a:t>III. Detail </a:t>
            </a:r>
            <a:r>
              <a:rPr lang="en-US" sz="3600" b="1" dirty="0">
                <a:solidFill>
                  <a:schemeClr val="accent2"/>
                </a:solidFill>
                <a:latin typeface="+mj-lt"/>
              </a:rPr>
              <a:t>about each feature (code example)</a:t>
            </a:r>
          </a:p>
        </p:txBody>
      </p:sp>
    </p:spTree>
    <p:extLst>
      <p:ext uri="{BB962C8B-B14F-4D97-AF65-F5344CB8AC3E}">
        <p14:creationId xmlns:p14="http://schemas.microsoft.com/office/powerpoint/2010/main" val="195398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340" y="457200"/>
            <a:ext cx="2638425" cy="762000"/>
          </a:xfrm>
        </p:spPr>
        <p:txBody>
          <a:bodyPr>
            <a:normAutofit/>
          </a:bodyPr>
          <a:lstStyle/>
          <a:p>
            <a:r>
              <a:rPr lang="en-US" sz="3600" b="1" dirty="0" smtClean="0">
                <a:solidFill>
                  <a:schemeClr val="accent2"/>
                </a:solidFill>
              </a:rPr>
              <a:t>NULLPTR</a:t>
            </a:r>
            <a:endParaRPr lang="en-US" sz="3600" b="1" dirty="0">
              <a:solidFill>
                <a:schemeClr val="accent2"/>
              </a:solidFill>
            </a:endParaRPr>
          </a:p>
        </p:txBody>
      </p:sp>
      <p:sp>
        <p:nvSpPr>
          <p:cNvPr id="3" name="Content Placeholder 2"/>
          <p:cNvSpPr>
            <a:spLocks noGrp="1"/>
          </p:cNvSpPr>
          <p:nvPr>
            <p:ph idx="1"/>
          </p:nvPr>
        </p:nvSpPr>
        <p:spPr>
          <a:xfrm>
            <a:off x="1234340" y="1428750"/>
            <a:ext cx="10119460" cy="4748213"/>
          </a:xfrm>
        </p:spPr>
        <p:txBody>
          <a:bodyPr/>
          <a:lstStyle/>
          <a:p>
            <a:pPr>
              <a:buClr>
                <a:schemeClr val="accent2"/>
              </a:buClr>
              <a:buFont typeface="Courier New" pitchFamily="49" charset="0"/>
              <a:buChar char="o"/>
            </a:pPr>
            <a:r>
              <a:rPr lang="en-US" sz="2400" dirty="0"/>
              <a:t>New keyword</a:t>
            </a:r>
          </a:p>
          <a:p>
            <a:pPr>
              <a:buClr>
                <a:schemeClr val="accent2"/>
              </a:buClr>
              <a:buFont typeface="Courier New" pitchFamily="49" charset="0"/>
              <a:buChar char="o"/>
            </a:pPr>
            <a:r>
              <a:rPr lang="en-US" sz="2400" dirty="0"/>
              <a:t>Avoid implicit conversion to integral types</a:t>
            </a:r>
          </a:p>
          <a:p>
            <a:pPr>
              <a:buClr>
                <a:schemeClr val="accent2"/>
              </a:buClr>
              <a:buFont typeface="Courier New" pitchFamily="49" charset="0"/>
              <a:buChar char="o"/>
            </a:pPr>
            <a:r>
              <a:rPr lang="en-US" sz="2400" dirty="0"/>
              <a:t>Has type </a:t>
            </a:r>
            <a:r>
              <a:rPr lang="en-US" sz="2400" dirty="0" err="1"/>
              <a:t>std</a:t>
            </a:r>
            <a:r>
              <a:rPr lang="en-US" sz="2400" dirty="0"/>
              <a:t>::</a:t>
            </a:r>
            <a:r>
              <a:rPr lang="en-US" sz="2400" dirty="0" err="1"/>
              <a:t>nullptr_t</a:t>
            </a:r>
            <a:endParaRPr lang="en-US" sz="2400"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14" y="3214675"/>
            <a:ext cx="2892664" cy="2664296"/>
          </a:xfrm>
          <a:prstGeom prst="rect">
            <a:avLst/>
          </a:prstGeom>
          <a:solidFill>
            <a:schemeClr val="accent2"/>
          </a:solidFill>
          <a:ln w="9525">
            <a:solidFill>
              <a:schemeClr val="accent2"/>
            </a:solidFill>
            <a:miter lim="800000"/>
            <a:headEnd/>
            <a:tailEnd/>
          </a:ln>
          <a:effectLst>
            <a:softEdge rad="0"/>
          </a:effectLs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30" y="3214675"/>
            <a:ext cx="2495550" cy="895350"/>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5198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19" y="374650"/>
            <a:ext cx="5409505" cy="815975"/>
          </a:xfrm>
        </p:spPr>
        <p:txBody>
          <a:bodyPr>
            <a:noAutofit/>
          </a:bodyPr>
          <a:lstStyle/>
          <a:p>
            <a:r>
              <a:rPr lang="en-GB" sz="3600" b="1" dirty="0">
                <a:solidFill>
                  <a:schemeClr val="accent2"/>
                </a:solidFill>
                <a:latin typeface="Arial" pitchFamily="34" charset="0"/>
                <a:cs typeface="Arial" pitchFamily="34" charset="0"/>
              </a:rPr>
              <a:t>Range-based for loops</a:t>
            </a:r>
            <a:endParaRPr lang="en-US" sz="3600" dirty="0">
              <a:solidFill>
                <a:schemeClr val="accent2"/>
              </a:solidFill>
            </a:endParaRPr>
          </a:p>
        </p:txBody>
      </p:sp>
      <p:sp>
        <p:nvSpPr>
          <p:cNvPr id="6" name="TextBox 5"/>
          <p:cNvSpPr txBox="1"/>
          <p:nvPr/>
        </p:nvSpPr>
        <p:spPr>
          <a:xfrm>
            <a:off x="1276350" y="1428750"/>
            <a:ext cx="2922595" cy="369332"/>
          </a:xfrm>
          <a:prstGeom prst="rect">
            <a:avLst/>
          </a:prstGeom>
          <a:noFill/>
        </p:spPr>
        <p:txBody>
          <a:bodyPr wrap="none" rtlCol="0">
            <a:spAutoFit/>
          </a:bodyPr>
          <a:lstStyle/>
          <a:p>
            <a:pPr marL="285750" indent="-285750">
              <a:buClr>
                <a:schemeClr val="accent2"/>
              </a:buClr>
              <a:buFont typeface="Courier New" pitchFamily="49" charset="0"/>
              <a:buChar char="o"/>
            </a:pPr>
            <a:r>
              <a:rPr lang="en-US" dirty="0"/>
              <a:t>So-called “</a:t>
            </a:r>
            <a:r>
              <a:rPr lang="en-US" dirty="0" err="1"/>
              <a:t>foreach</a:t>
            </a:r>
            <a:r>
              <a:rPr lang="en-US" dirty="0"/>
              <a:t>” loop</a:t>
            </a:r>
          </a:p>
        </p:txBody>
      </p:sp>
      <p:sp>
        <p:nvSpPr>
          <p:cNvPr id="8" name="Slide Number Placeholder 2"/>
          <p:cNvSpPr>
            <a:spLocks noGrp="1"/>
          </p:cNvSpPr>
          <p:nvPr>
            <p:ph type="sldNum" sz="quarter" idx="11"/>
          </p:nvPr>
        </p:nvSpPr>
        <p:spPr>
          <a:xfrm>
            <a:off x="8129588" y="5734050"/>
            <a:ext cx="609600" cy="520700"/>
          </a:xfrm>
        </p:spPr>
        <p:txBody>
          <a:bodyPr/>
          <a:lstStyle/>
          <a:p>
            <a:pPr>
              <a:defRPr/>
            </a:pPr>
            <a:fld id="{91EF1461-210B-4EC8-9154-D9BFA1381097}" type="slidenum">
              <a:rPr lang="en-GB" smtClean="0"/>
              <a:pPr>
                <a:defRPr/>
              </a:pPr>
              <a:t>8</a:t>
            </a:fld>
            <a:endParaRPr lang="en-GB" dirty="0"/>
          </a:p>
        </p:txBody>
      </p:sp>
      <p:sp>
        <p:nvSpPr>
          <p:cNvPr id="10" name="Content Placeholder 5"/>
          <p:cNvSpPr txBox="1">
            <a:spLocks/>
          </p:cNvSpPr>
          <p:nvPr/>
        </p:nvSpPr>
        <p:spPr bwMode="auto">
          <a:xfrm>
            <a:off x="1276350" y="4125838"/>
            <a:ext cx="4896544" cy="201622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2:</a:t>
            </a:r>
          </a:p>
          <a:p>
            <a:pPr marL="201168" lvl="1" indent="0">
              <a:buNone/>
            </a:pPr>
            <a:r>
              <a:rPr lang="pt-BR" sz="1800" dirty="0">
                <a:latin typeface="Courier New" panose="02070309020205020404" pitchFamily="49" charset="0"/>
                <a:cs typeface="Courier New" panose="02070309020205020404" pitchFamily="49" charset="0"/>
              </a:rPr>
              <a:t>int arr[] = {1,2,3,4,5};</a:t>
            </a:r>
          </a:p>
          <a:p>
            <a:pPr marL="201168" lvl="1" indent="0">
              <a:buNone/>
            </a:pPr>
            <a:r>
              <a:rPr lang="pt-BR" sz="1800" dirty="0">
                <a:latin typeface="Courier New" panose="02070309020205020404" pitchFamily="49" charset="0"/>
                <a:cs typeface="Courier New" panose="02070309020205020404" pitchFamily="49" charset="0"/>
              </a:rPr>
              <a:t>for(int&amp; e : arr)</a:t>
            </a:r>
          </a:p>
          <a:p>
            <a:pPr marL="201168" lvl="1" indent="0">
              <a:buNone/>
            </a:pPr>
            <a:r>
              <a:rPr lang="pt-BR" sz="1800" dirty="0">
                <a:latin typeface="Courier New" panose="02070309020205020404" pitchFamily="49" charset="0"/>
                <a:cs typeface="Courier New" panose="02070309020205020404" pitchFamily="49" charset="0"/>
              </a:rPr>
              <a:t>{ </a:t>
            </a:r>
          </a:p>
          <a:p>
            <a:pPr marL="201168" lvl="1" indent="0">
              <a:buNone/>
            </a:pPr>
            <a:r>
              <a:rPr lang="pt-BR" sz="1800" dirty="0">
                <a:latin typeface="Courier New" panose="02070309020205020404" pitchFamily="49" charset="0"/>
                <a:cs typeface="Courier New" panose="02070309020205020404" pitchFamily="49" charset="0"/>
              </a:rPr>
              <a:t>    </a:t>
            </a:r>
            <a:r>
              <a:rPr lang="pt-BR" sz="1800" dirty="0" smtClean="0">
                <a:latin typeface="Courier New" panose="02070309020205020404" pitchFamily="49" charset="0"/>
                <a:cs typeface="Courier New" panose="02070309020205020404" pitchFamily="49" charset="0"/>
              </a:rPr>
              <a:t>e = e * e;</a:t>
            </a:r>
            <a:endParaRPr lang="pt-BR" sz="1800" dirty="0">
              <a:latin typeface="Courier New" panose="02070309020205020404" pitchFamily="49" charset="0"/>
              <a:cs typeface="Courier New" panose="02070309020205020404" pitchFamily="49" charset="0"/>
            </a:endParaRPr>
          </a:p>
          <a:p>
            <a:pPr marL="201168" lvl="1" indent="0">
              <a:buNone/>
            </a:pPr>
            <a:r>
              <a:rPr lang="pt-B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11" name="Content Placeholder 5"/>
          <p:cNvSpPr txBox="1">
            <a:spLocks/>
          </p:cNvSpPr>
          <p:nvPr/>
        </p:nvSpPr>
        <p:spPr bwMode="auto">
          <a:xfrm>
            <a:off x="1276350" y="2070295"/>
            <a:ext cx="4896544" cy="176332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2000" b="1" dirty="0" smtClean="0"/>
              <a:t>Example 1:</a:t>
            </a:r>
          </a:p>
          <a:p>
            <a:pPr marL="201168" lvl="1" indent="0">
              <a:buNone/>
            </a:pPr>
            <a:r>
              <a:rPr lang="en-US" sz="1800" dirty="0" smtClean="0">
                <a:latin typeface="Courier New" panose="02070309020205020404" pitchFamily="49" charset="0"/>
                <a:cs typeface="Courier New" panose="02070309020205020404" pitchFamily="49" charset="0"/>
              </a:rPr>
              <a:t>for (auto </a:t>
            </a:r>
            <a:r>
              <a:rPr lang="en-US" sz="1800" dirty="0" err="1" smtClean="0">
                <a:latin typeface="Courier New" panose="02070309020205020404" pitchFamily="49" charset="0"/>
                <a:cs typeface="Courier New" panose="02070309020205020404" pitchFamily="49" charset="0"/>
              </a:rPr>
              <a:t>i</a:t>
            </a:r>
            <a:r>
              <a:rPr lang="en-US" sz="1800" dirty="0" smtClean="0">
                <a:latin typeface="Courier New" panose="02070309020205020404" pitchFamily="49" charset="0"/>
                <a:cs typeface="Courier New" panose="02070309020205020404" pitchFamily="49" charset="0"/>
              </a:rPr>
              <a:t> : </a:t>
            </a:r>
            <a:r>
              <a:rPr lang="pt-BR" sz="1800" dirty="0">
                <a:latin typeface="Courier New" panose="02070309020205020404" pitchFamily="49" charset="0"/>
                <a:cs typeface="Courier New" panose="02070309020205020404" pitchFamily="49" charset="0"/>
              </a:rPr>
              <a:t>{1,2,3,4,5}</a:t>
            </a:r>
            <a:r>
              <a:rPr lang="en-US" sz="1800" dirty="0" smtClean="0">
                <a:latin typeface="Courier New" panose="02070309020205020404" pitchFamily="49" charset="0"/>
                <a:cs typeface="Courier New" panose="02070309020205020404" pitchFamily="49" charset="0"/>
              </a:rPr>
              <a:t>)</a:t>
            </a:r>
          </a:p>
          <a:p>
            <a:pPr marL="201168" lvl="1"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201168" lvl="1" indent="0">
              <a:buNone/>
            </a:pPr>
            <a:r>
              <a:rPr lang="vi-VN"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cout</a:t>
            </a:r>
            <a:r>
              <a:rPr lang="en-US" sz="1800" dirty="0">
                <a:latin typeface="Courier New" panose="02070309020205020404" pitchFamily="49" charset="0"/>
                <a:cs typeface="Courier New" panose="02070309020205020404" pitchFamily="49" charset="0"/>
              </a:rPr>
              <a:t> &lt;&lt;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&lt;&lt; </a:t>
            </a:r>
            <a:r>
              <a:rPr lang="en-US" sz="1800" dirty="0" err="1">
                <a:latin typeface="Courier New" panose="02070309020205020404" pitchFamily="49" charset="0"/>
                <a:cs typeface="Courier New" panose="02070309020205020404" pitchFamily="49" charset="0"/>
              </a:rPr>
              <a:t>std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endl</a:t>
            </a:r>
            <a:r>
              <a:rPr lang="en-US" sz="1800" dirty="0">
                <a:latin typeface="Courier New" panose="02070309020205020404" pitchFamily="49" charset="0"/>
                <a:cs typeface="Courier New" panose="02070309020205020404" pitchFamily="49" charset="0"/>
              </a:rPr>
              <a:t>;</a:t>
            </a:r>
            <a:endParaRPr lang="vi-VN" sz="1800" dirty="0">
              <a:latin typeface="Courier New" panose="02070309020205020404" pitchFamily="49" charset="0"/>
              <a:cs typeface="Courier New" panose="02070309020205020404" pitchFamily="49" charset="0"/>
            </a:endParaRPr>
          </a:p>
          <a:p>
            <a:pPr marL="201168" lvl="1" indent="0">
              <a:buNone/>
            </a:pPr>
            <a:r>
              <a:rPr lang="en-US" sz="18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34063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60848" y="327025"/>
            <a:ext cx="6406802" cy="815975"/>
          </a:xfrm>
        </p:spPr>
        <p:txBody>
          <a:bodyPr>
            <a:normAutofit/>
          </a:bodyPr>
          <a:lstStyle/>
          <a:p>
            <a:r>
              <a:rPr lang="en-GB" sz="3600" b="1" dirty="0">
                <a:solidFill>
                  <a:schemeClr val="accent2"/>
                </a:solidFill>
                <a:cs typeface="Arial" pitchFamily="34" charset="0"/>
              </a:rPr>
              <a:t>Range-based for </a:t>
            </a:r>
            <a:r>
              <a:rPr lang="en-GB" sz="3600" b="1" dirty="0" smtClean="0">
                <a:solidFill>
                  <a:schemeClr val="accent2"/>
                </a:solidFill>
                <a:cs typeface="Arial" pitchFamily="34" charset="0"/>
              </a:rPr>
              <a:t>loops (CONT.)</a:t>
            </a:r>
            <a:endParaRPr lang="en-US" sz="3600" dirty="0">
              <a:solidFill>
                <a:schemeClr val="accent2"/>
              </a:solidFill>
            </a:endParaRPr>
          </a:p>
        </p:txBody>
      </p:sp>
      <p:sp>
        <p:nvSpPr>
          <p:cNvPr id="6" name="Slide Number Placeholder 2"/>
          <p:cNvSpPr>
            <a:spLocks noGrp="1"/>
          </p:cNvSpPr>
          <p:nvPr>
            <p:ph type="sldNum" sz="quarter" idx="11"/>
          </p:nvPr>
        </p:nvSpPr>
        <p:spPr>
          <a:xfrm>
            <a:off x="8434388" y="6324625"/>
            <a:ext cx="609600" cy="520700"/>
          </a:xfrm>
        </p:spPr>
        <p:txBody>
          <a:bodyPr/>
          <a:lstStyle/>
          <a:p>
            <a:pPr>
              <a:defRPr/>
            </a:pPr>
            <a:fld id="{91EF1461-210B-4EC8-9154-D9BFA1381097}" type="slidenum">
              <a:rPr lang="en-GB" smtClean="0"/>
              <a:pPr>
                <a:defRPr/>
              </a:pPr>
              <a:t>9</a:t>
            </a:fld>
            <a:endParaRPr lang="en-GB" dirty="0"/>
          </a:p>
        </p:txBody>
      </p:sp>
      <p:sp>
        <p:nvSpPr>
          <p:cNvPr id="7" name="Content Placeholder 5"/>
          <p:cNvSpPr txBox="1">
            <a:spLocks/>
          </p:cNvSpPr>
          <p:nvPr/>
        </p:nvSpPr>
        <p:spPr bwMode="auto">
          <a:xfrm>
            <a:off x="1460848" y="4535394"/>
            <a:ext cx="7488832" cy="19587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smtClean="0"/>
              <a:t>Example 4:</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endParaRPr lang="pt-BR" sz="1800" b="1" dirty="0" smtClean="0"/>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a:t>
            </a:r>
            <a:r>
              <a:rPr lang="vi-VN" sz="1600" dirty="0" smtClean="0">
                <a:latin typeface="Courier New" panose="02070309020205020404" pitchFamily="49" charset="0"/>
                <a:cs typeface="Courier New" panose="02070309020205020404" pitchFamily="49" charset="0"/>
              </a:rPr>
              <a:t>begin(</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std</a:t>
            </a:r>
            <a:r>
              <a:rPr lang="en-US" sz="1600" dirty="0" smtClean="0">
                <a:latin typeface="Courier New" panose="02070309020205020404" pitchFamily="49" charset="0"/>
                <a:cs typeface="Courier New" panose="02070309020205020404" pitchFamily="49" charset="0"/>
              </a:rPr>
              <a:t>::end(v)</a:t>
            </a:r>
            <a:r>
              <a:rPr lang="vi-VN"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
        <p:nvSpPr>
          <p:cNvPr id="8" name="TextBox 7"/>
          <p:cNvSpPr txBox="1"/>
          <p:nvPr/>
        </p:nvSpPr>
        <p:spPr>
          <a:xfrm>
            <a:off x="2860576" y="3986808"/>
            <a:ext cx="406072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New: Non-member begin() and end()</a:t>
            </a:r>
            <a:endParaRPr lang="en-US" dirty="0"/>
          </a:p>
        </p:txBody>
      </p:sp>
      <p:cxnSp>
        <p:nvCxnSpPr>
          <p:cNvPr id="9" name="Straight Arrow Connector 8"/>
          <p:cNvCxnSpPr/>
          <p:nvPr/>
        </p:nvCxnSpPr>
        <p:spPr>
          <a:xfrm flipV="1">
            <a:off x="3732245" y="4314873"/>
            <a:ext cx="932004" cy="10092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5972538" y="4356140"/>
            <a:ext cx="285767" cy="967989"/>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1" name="Content Placeholder 5"/>
          <p:cNvSpPr txBox="1">
            <a:spLocks/>
          </p:cNvSpPr>
          <p:nvPr/>
        </p:nvSpPr>
        <p:spPr bwMode="auto">
          <a:xfrm>
            <a:off x="1460848" y="1800274"/>
            <a:ext cx="7488832" cy="18573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sz="1800" b="1" dirty="0"/>
              <a:t>Example 3</a:t>
            </a:r>
            <a:r>
              <a:rPr lang="pt-BR" sz="1800" b="1" dirty="0" smtClean="0"/>
              <a:t>:</a:t>
            </a:r>
          </a:p>
          <a:p>
            <a:pPr marL="0" indent="0">
              <a:buNone/>
            </a:pPr>
            <a:r>
              <a:rPr lang="pt-BR" sz="1800" b="1" dirty="0"/>
              <a:t> </a:t>
            </a:r>
            <a:r>
              <a:rPr lang="pt-BR" sz="1800" b="1" dirty="0" smtClean="0"/>
              <a:t>     </a:t>
            </a:r>
            <a:r>
              <a:rPr lang="pt-BR" sz="1800" dirty="0" smtClean="0">
                <a:latin typeface="Courier New" panose="02070309020205020404" pitchFamily="49" charset="0"/>
                <a:cs typeface="Courier New" panose="02070309020205020404" pitchFamily="49" charset="0"/>
              </a:rPr>
              <a:t>std</a:t>
            </a:r>
            <a:r>
              <a:rPr lang="pt-BR" sz="1800" dirty="0">
                <a:latin typeface="Courier New" panose="02070309020205020404" pitchFamily="49" charset="0"/>
                <a:cs typeface="Courier New" panose="02070309020205020404" pitchFamily="49" charset="0"/>
              </a:rPr>
              <a:t>::vector&lt;int&gt; v = { 3, 1, 4 };</a:t>
            </a:r>
          </a:p>
          <a:p>
            <a:pPr marL="384048" lvl="2" indent="0">
              <a:buNone/>
            </a:pPr>
            <a:r>
              <a:rPr lang="vi-VN" sz="1600" dirty="0">
                <a:latin typeface="Courier New" panose="02070309020205020404" pitchFamily="49" charset="0"/>
                <a:cs typeface="Courier New" panose="02070309020205020404" pitchFamily="49" charset="0"/>
              </a:rPr>
              <a:t>for (auto </a:t>
            </a:r>
            <a:r>
              <a:rPr lang="en-US" sz="1600" dirty="0" smtClean="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v</a:t>
            </a:r>
            <a:r>
              <a:rPr lang="vi-VN" sz="1600" dirty="0" smtClean="0">
                <a:latin typeface="Courier New" panose="02070309020205020404" pitchFamily="49" charset="0"/>
                <a:cs typeface="Courier New" panose="02070309020205020404" pitchFamily="49" charset="0"/>
              </a:rPr>
              <a:t>.begin(); </a:t>
            </a:r>
            <a:r>
              <a:rPr lang="en-US" sz="1600" dirty="0">
                <a:latin typeface="Courier New" panose="02070309020205020404" pitchFamily="49" charset="0"/>
                <a:cs typeface="Courier New" panose="02070309020205020404" pitchFamily="49" charset="0"/>
              </a:rPr>
              <a:t>it</a:t>
            </a:r>
            <a:r>
              <a:rPr lang="vi-VN"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t>
            </a:r>
            <a:r>
              <a:rPr lang="en-US" sz="1600" dirty="0" err="1" smtClean="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it++</a:t>
            </a:r>
            <a:r>
              <a:rPr lang="vi-VN"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384048" lvl="2" indent="0">
              <a:buNone/>
            </a:pPr>
            <a:r>
              <a:rPr lang="vi-VN" sz="1600" dirty="0" smtClean="0">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Do something</a:t>
            </a:r>
            <a:endParaRPr lang="vi-VN" sz="1600" dirty="0">
              <a:latin typeface="Courier New" panose="02070309020205020404" pitchFamily="49" charset="0"/>
              <a:cs typeface="Courier New" panose="02070309020205020404" pitchFamily="49" charset="0"/>
            </a:endParaRPr>
          </a:p>
          <a:p>
            <a:pPr marL="384048" lvl="2" indent="0">
              <a:buNone/>
            </a:pPr>
            <a:r>
              <a:rPr lang="vi-V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55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2367</TotalTime>
  <Words>2005</Words>
  <Application>Microsoft Office PowerPoint</Application>
  <PresentationFormat>Widescreen</PresentationFormat>
  <Paragraphs>414</Paragraphs>
  <Slides>49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Century</vt:lpstr>
      <vt:lpstr>Courier New</vt:lpstr>
      <vt:lpstr>Times New Roman</vt:lpstr>
      <vt:lpstr>Wingdings</vt:lpstr>
      <vt:lpstr>Wingdings 2</vt:lpstr>
      <vt:lpstr>Office Theme</vt:lpstr>
      <vt:lpstr>Training C++  Session 1: C++11 (Created by the.vu@lge.com)</vt:lpstr>
      <vt:lpstr>I. Introduce about C++</vt:lpstr>
      <vt:lpstr>The popularity of the programming languages. (2017)</vt:lpstr>
      <vt:lpstr>New header *.h</vt:lpstr>
      <vt:lpstr>Important Changes in C++11</vt:lpstr>
      <vt:lpstr>  </vt:lpstr>
      <vt:lpstr>NULLPTR</vt:lpstr>
      <vt:lpstr>Range-based for loops</vt:lpstr>
      <vt:lpstr>Range-based for loops (CONT.)</vt:lpstr>
      <vt:lpstr>decltype</vt:lpstr>
      <vt:lpstr>Uniform Initialization &amp; Initializer Lists</vt:lpstr>
      <vt:lpstr>Uniform Initialization &amp; Initializer Lists (cont)</vt:lpstr>
      <vt:lpstr>Uniform Initialization &amp; Initializer Lists (cont)</vt:lpstr>
      <vt:lpstr>Uniform Initialization &amp; Initializer Lists (cont)</vt:lpstr>
      <vt:lpstr>Override and final</vt:lpstr>
      <vt:lpstr>Override and final (cont.)</vt:lpstr>
      <vt:lpstr>Strongly-typed enums</vt:lpstr>
      <vt:lpstr>Lambdas</vt:lpstr>
      <vt:lpstr>Lambdas (cont.)</vt:lpstr>
      <vt:lpstr>Lambdas (cont.)</vt:lpstr>
      <vt:lpstr>Smart pointers</vt:lpstr>
      <vt:lpstr>Smart pointers - shared_ptr</vt:lpstr>
      <vt:lpstr>Smart pointers - shared_ptr (cont.)</vt:lpstr>
      <vt:lpstr>Smart pointers - shared_ptr (cont.)</vt:lpstr>
      <vt:lpstr>Smart pointers - weak_ptr</vt:lpstr>
      <vt:lpstr>Smart pointers - weak_ptr (cont.)</vt:lpstr>
      <vt:lpstr>Smart pointers - weak_ptr (cont.)</vt:lpstr>
      <vt:lpstr>Smart pointers - weak_ptr (cont.)</vt:lpstr>
      <vt:lpstr>Smart pointers - unique_ptr</vt:lpstr>
      <vt:lpstr>Smart pointers - unique_ptr (cont.)</vt:lpstr>
      <vt:lpstr>Smart pointers - unique_ptr (cont.)</vt:lpstr>
      <vt:lpstr>Smart pointers - unique_ptr (cont.)</vt:lpstr>
      <vt:lpstr>static_assert and type traits </vt:lpstr>
      <vt:lpstr>static_assert and type traits (cont.) </vt:lpstr>
      <vt:lpstr>Move semantics &amp; rvalue reference</vt:lpstr>
      <vt:lpstr>Move semantics &amp; rvalue reference (cont.)</vt:lpstr>
      <vt:lpstr>Thread</vt:lpstr>
      <vt:lpstr>Thread - atomic</vt:lpstr>
      <vt:lpstr>Thread - atomic (cont.)</vt:lpstr>
      <vt:lpstr>Thread - atomic (cont.)</vt:lpstr>
      <vt:lpstr>Thread - mutex</vt:lpstr>
      <vt:lpstr>Thread- condition variable</vt:lpstr>
      <vt:lpstr>Thread- condition variable(cont.)</vt:lpstr>
      <vt:lpstr>Thread – future</vt:lpstr>
      <vt:lpstr>Thread – future</vt:lpstr>
      <vt:lpstr>Thread – future (std::async)</vt:lpstr>
      <vt:lpstr>Thread – future (std::promise)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VC SOFTWARE DEVELOPMENT 3(the.vu@lge.com)</dc:creator>
  <cp:lastModifiedBy>THE VAN VU/LGEVH VC SOFTWARE DEVELOPMENT 3(the.vu@lge.com)</cp:lastModifiedBy>
  <cp:revision>323</cp:revision>
  <dcterms:created xsi:type="dcterms:W3CDTF">2018-10-25T03:01:32Z</dcterms:created>
  <dcterms:modified xsi:type="dcterms:W3CDTF">2018-11-29T10:21:07Z</dcterms:modified>
</cp:coreProperties>
</file>