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5512" autoAdjust="0"/>
  </p:normalViewPr>
  <p:slideViewPr>
    <p:cSldViewPr snapToGrid="0">
      <p:cViewPr varScale="1">
        <p:scale>
          <a:sx n="111" d="100"/>
          <a:sy n="111" d="100"/>
        </p:scale>
        <p:origin x="43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60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D4065-FBD2-40E7-8D05-BB12B661EDC2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5D894-16AA-4E7C-A7F7-7CE1446AB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unordered_map" TargetMode="External"/><Relationship Id="rId13" Type="http://schemas.openxmlformats.org/officeDocument/2006/relationships/hyperlink" Target="http://www.cplusplus.com/ratio" TargetMode="External"/><Relationship Id="rId3" Type="http://schemas.openxmlformats.org/officeDocument/2006/relationships/hyperlink" Target="http://www.cplusplus.com/%3ccstdint%3e" TargetMode="External"/><Relationship Id="rId7" Type="http://schemas.openxmlformats.org/officeDocument/2006/relationships/hyperlink" Target="http://www.cplusplus.com/forward_list" TargetMode="External"/><Relationship Id="rId12" Type="http://schemas.openxmlformats.org/officeDocument/2006/relationships/hyperlink" Target="http://www.cplusplus.com/initializer_lis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cplusplus.com/array" TargetMode="External"/><Relationship Id="rId11" Type="http://schemas.openxmlformats.org/officeDocument/2006/relationships/hyperlink" Target="http://www.cplusplus.com/unordered_multiset" TargetMode="External"/><Relationship Id="rId5" Type="http://schemas.openxmlformats.org/officeDocument/2006/relationships/hyperlink" Target="http://www.cplusplus.com/%3ccomplex%3e" TargetMode="External"/><Relationship Id="rId15" Type="http://schemas.openxmlformats.org/officeDocument/2006/relationships/hyperlink" Target="http://www.cplusplus.com/hash%3Ctype_index%3E" TargetMode="External"/><Relationship Id="rId10" Type="http://schemas.openxmlformats.org/officeDocument/2006/relationships/hyperlink" Target="http://www.cplusplus.com/unordered_set" TargetMode="External"/><Relationship Id="rId4" Type="http://schemas.openxmlformats.org/officeDocument/2006/relationships/hyperlink" Target="http://www.cplusplus.com/%3ccmath%3e" TargetMode="External"/><Relationship Id="rId9" Type="http://schemas.openxmlformats.org/officeDocument/2006/relationships/hyperlink" Target="http://www.cplusplus.com/unordered_multimap" TargetMode="External"/><Relationship Id="rId14" Type="http://schemas.openxmlformats.org/officeDocument/2006/relationships/hyperlink" Target="http://www.cplusplus.com/type_index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02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https://gcc.gnu.org/projects/cxx-status.html#cxx11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44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C++ is used for operating systems, games, embedded software</a:t>
            </a:r>
            <a:r>
              <a:rPr lang="en-US" b="1" dirty="0" smtClean="0"/>
              <a:t>, autonomous cars </a:t>
            </a:r>
            <a:r>
              <a:rPr lang="en-US" dirty="0" smtClean="0"/>
              <a:t>and medical technology, as well as many other applications. Companies like Facebook and Google use C++.</a:t>
            </a:r>
          </a:p>
          <a:p>
            <a:endParaRPr lang="en-US" dirty="0" smtClean="0"/>
          </a:p>
          <a:p>
            <a:r>
              <a:rPr lang="en-US" dirty="0" smtClean="0"/>
              <a:t>https://hackernoon.com/top-3-most-popular-programming-languages-in-2018-and-their-annual-salaries-51b4a7354e06</a:t>
            </a:r>
          </a:p>
          <a:p>
            <a:r>
              <a:rPr lang="en-US" dirty="0" smtClean="0"/>
              <a:t>https://aptech.vn/kien-thuc-tin-hoc/qua-trinh-phat-trien-cua-ngon-ngu-lap-trinh.html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78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cstdbool</a:t>
            </a:r>
            <a:r>
              <a:rPr lang="en-US" dirty="0" smtClean="0"/>
              <a:t>&gt;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purpose in C of this header is to add a </a:t>
            </a:r>
            <a:r>
              <a:rPr lang="en-US" dirty="0" err="1" smtClean="0"/>
              <a:t>bool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type and the </a:t>
            </a:r>
            <a:r>
              <a:rPr lang="en-US" dirty="0" smtClean="0"/>
              <a:t>true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dirty="0" smtClean="0"/>
              <a:t>false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values as macro definitions.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cuchar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   :  This header provides support for 16-bit and 32-bit characters, suitable to be encoded using UTF-16 and UTF-32.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cstdint</a:t>
            </a:r>
            <a:r>
              <a:rPr lang="en-US" dirty="0" smtClean="0"/>
              <a:t>&gt;: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header defines a set of integral type aliases with specific width requirements, along with macros specifying their limits and macro functions to create values of these types.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cinttypes</a:t>
            </a:r>
            <a:r>
              <a:rPr lang="en-US" dirty="0" smtClean="0"/>
              <a:t>&gt;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 with library support for 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width-based integral types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ctgmath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: This header simply includes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&lt;</a:t>
            </a:r>
            <a:r>
              <a:rPr lang="en-US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cmath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&lt;</a:t>
            </a:r>
            <a:r>
              <a:rPr lang="en-US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ccomplex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cfenv</a:t>
            </a:r>
            <a:r>
              <a:rPr lang="en-US" dirty="0" smtClean="0"/>
              <a:t>&gt;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header declares a set of functions and macros to access 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floating-point environment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along with specific types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&lt;array&gt; : Header that defines the fixed-size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array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 class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forward_list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: Header that defines the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forward_list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 class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unordered_map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: Header that defines the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unordered_map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unordered_multimap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 classes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unordered_set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  : Header that defines the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unordered_set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unordered_multiset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 classes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="1" dirty="0" smtClean="0"/>
              <a:t>&lt;</a:t>
            </a:r>
            <a:r>
              <a:rPr lang="en-US" b="1" dirty="0" err="1" smtClean="0"/>
              <a:t>chrono</a:t>
            </a:r>
            <a:r>
              <a:rPr lang="en-US" b="1" dirty="0" smtClean="0"/>
              <a:t>&gt; </a:t>
            </a:r>
            <a:r>
              <a:rPr lang="en-US" dirty="0" smtClean="0"/>
              <a:t>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elements in this header deal with time. This is done mainly by means of three concepts: (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Durations, Time points, Clocks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codecvt</a:t>
            </a:r>
            <a:r>
              <a:rPr lang="en-US" dirty="0" smtClean="0"/>
              <a:t>&gt;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facets to convert between UTF character encodings.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initializer_list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 that defines the </a:t>
            </a:r>
            <a:r>
              <a:rPr lang="en-US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initializer_list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 template.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&lt;random&gt; : This header introduces random number generation facilities.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&lt;ratio&gt; : This header declares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ratio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 template and several auxiliary types to operate with them.</a:t>
            </a:r>
          </a:p>
          <a:p>
            <a:r>
              <a:rPr lang="en-US" sz="1200" b="1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&lt;regex&gt;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Regular expressions are a standardized way to express patterns to be matched against sequences of characters.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typeindex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: This header defines the </a:t>
            </a:r>
            <a:r>
              <a:rPr lang="en-US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type_index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 and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specialization of hash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this type.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type_traits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header defines a series of classes to obtain type information on compile-time.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91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http://www.cplusplus.com/reference/clibrary/</a:t>
            </a:r>
          </a:p>
          <a:p>
            <a:r>
              <a:rPr lang="en-US" dirty="0" smtClean="0"/>
              <a:t>http://www.cplusplus.com/reference/stl/</a:t>
            </a:r>
          </a:p>
          <a:p>
            <a:r>
              <a:rPr lang="en-US" dirty="0" smtClean="0"/>
              <a:t>http://www.cplusplus.com/reference/iolibrary/</a:t>
            </a:r>
          </a:p>
          <a:p>
            <a:r>
              <a:rPr lang="en-US" dirty="0" smtClean="0"/>
              <a:t>http://www.cplusplus.com/reference/multithreading/</a:t>
            </a:r>
          </a:p>
          <a:p>
            <a:r>
              <a:rPr lang="en-US" dirty="0" smtClean="0"/>
              <a:t>http://www.cplusplus.com/reference/std/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29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https://hackernoon.com/top-3-most-popular-programming-languages-in-2018-and-their-annual-salaries-51b4a7354e06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5D894-16AA-4E7C-A7F7-7CE1446AB5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0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pattFill prst="pct20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0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7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6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9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2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7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6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5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536D-C9E9-4036-ACC9-B934A19DE91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8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A536D-C9E9-4036-ACC9-B934A19DE91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25955-65DA-48CD-A6F2-4FFBA649E9A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00" y="0"/>
            <a:ext cx="1800000" cy="1000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267836" y="6425930"/>
            <a:ext cx="842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effectLst>
                  <a:outerShdw blurRad="50800" dist="38100" dir="16200000" rotWithShape="0">
                    <a:schemeClr val="accent1">
                      <a:alpha val="40000"/>
                    </a:schemeClr>
                  </a:outerShdw>
                </a:effectLst>
              </a:rPr>
              <a:t>C++ 11</a:t>
            </a:r>
            <a:endParaRPr lang="en-US" sz="1600" i="1" dirty="0">
              <a:effectLst>
                <a:outerShdw blurRad="50800" dist="38100" dir="16200000" rotWithShape="0">
                  <a:schemeClr val="accent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827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reference/cfenv/" TargetMode="External"/><Relationship Id="rId13" Type="http://schemas.openxmlformats.org/officeDocument/2006/relationships/hyperlink" Target="http://www.cplusplus.com/reference/atomic/" TargetMode="External"/><Relationship Id="rId18" Type="http://schemas.openxmlformats.org/officeDocument/2006/relationships/hyperlink" Target="http://www.cplusplus.com/reference/chrono/" TargetMode="External"/><Relationship Id="rId26" Type="http://schemas.openxmlformats.org/officeDocument/2006/relationships/hyperlink" Target="http://www.cplusplus.com/reference/type_traits/" TargetMode="External"/><Relationship Id="rId3" Type="http://schemas.openxmlformats.org/officeDocument/2006/relationships/hyperlink" Target="http://www.cplusplus.com/reference/cstdbool/" TargetMode="External"/><Relationship Id="rId21" Type="http://schemas.openxmlformats.org/officeDocument/2006/relationships/hyperlink" Target="http://www.cplusplus.com/reference/random/" TargetMode="External"/><Relationship Id="rId7" Type="http://schemas.openxmlformats.org/officeDocument/2006/relationships/hyperlink" Target="http://www.cplusplus.com/reference/ctgmath/" TargetMode="External"/><Relationship Id="rId12" Type="http://schemas.openxmlformats.org/officeDocument/2006/relationships/hyperlink" Target="http://www.cplusplus.com/reference/unordered_set/" TargetMode="External"/><Relationship Id="rId17" Type="http://schemas.openxmlformats.org/officeDocument/2006/relationships/hyperlink" Target="http://www.cplusplus.com/reference/thread/" TargetMode="External"/><Relationship Id="rId25" Type="http://schemas.openxmlformats.org/officeDocument/2006/relationships/hyperlink" Target="http://www.cplusplus.com/reference/typeindex/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cplusplus.com/reference/mutex/" TargetMode="External"/><Relationship Id="rId20" Type="http://schemas.openxmlformats.org/officeDocument/2006/relationships/hyperlink" Target="http://www.cplusplus.com/reference/initializer_li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plusplus.com/reference/cinttypes/" TargetMode="External"/><Relationship Id="rId11" Type="http://schemas.openxmlformats.org/officeDocument/2006/relationships/hyperlink" Target="http://www.cplusplus.com/reference/unordered_map/" TargetMode="External"/><Relationship Id="rId24" Type="http://schemas.openxmlformats.org/officeDocument/2006/relationships/hyperlink" Target="http://www.cplusplus.com/reference/system_error/" TargetMode="External"/><Relationship Id="rId5" Type="http://schemas.openxmlformats.org/officeDocument/2006/relationships/hyperlink" Target="http://www.cplusplus.com/reference/cstdint/" TargetMode="External"/><Relationship Id="rId15" Type="http://schemas.openxmlformats.org/officeDocument/2006/relationships/hyperlink" Target="http://www.cplusplus.com/reference/future/" TargetMode="External"/><Relationship Id="rId23" Type="http://schemas.openxmlformats.org/officeDocument/2006/relationships/hyperlink" Target="http://www.cplusplus.com/reference/regex/" TargetMode="External"/><Relationship Id="rId10" Type="http://schemas.openxmlformats.org/officeDocument/2006/relationships/hyperlink" Target="http://www.cplusplus.com/reference/forward_list/" TargetMode="External"/><Relationship Id="rId19" Type="http://schemas.openxmlformats.org/officeDocument/2006/relationships/hyperlink" Target="http://www.cplusplus.com/reference/codecvt/" TargetMode="External"/><Relationship Id="rId4" Type="http://schemas.openxmlformats.org/officeDocument/2006/relationships/hyperlink" Target="http://www.cplusplus.com/reference/cuchar/" TargetMode="External"/><Relationship Id="rId9" Type="http://schemas.openxmlformats.org/officeDocument/2006/relationships/hyperlink" Target="http://www.cplusplus.com/reference/array/" TargetMode="External"/><Relationship Id="rId14" Type="http://schemas.openxmlformats.org/officeDocument/2006/relationships/hyperlink" Target="http://www.cplusplus.com/reference/condition_variable/" TargetMode="External"/><Relationship Id="rId22" Type="http://schemas.openxmlformats.org/officeDocument/2006/relationships/hyperlink" Target="http://www.cplusplus.com/reference/rat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629" y="533400"/>
            <a:ext cx="9144000" cy="193260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C++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1: C++11</a:t>
            </a:r>
            <a:br>
              <a:rPr 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(Created by the.vu@lge.com)</a:t>
            </a:r>
            <a:endParaRPr lang="en-US" sz="32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739" y="2621902"/>
            <a:ext cx="10412963" cy="3470988"/>
          </a:xfrm>
        </p:spPr>
        <p:txBody>
          <a:bodyPr/>
          <a:lstStyle/>
          <a:p>
            <a:pPr marL="514350" indent="-514350" algn="l">
              <a:buAutoNum type="romanUcPeriod"/>
            </a:pPr>
            <a:r>
              <a:rPr lang="en-US" dirty="0" smtClean="0">
                <a:latin typeface="+mj-lt"/>
              </a:rPr>
              <a:t>Introduce about </a:t>
            </a:r>
            <a:r>
              <a:rPr lang="en-US" dirty="0">
                <a:latin typeface="+mj-lt"/>
              </a:rPr>
              <a:t>C</a:t>
            </a:r>
            <a:r>
              <a:rPr lang="en-US" dirty="0" smtClean="0">
                <a:latin typeface="+mj-lt"/>
              </a:rPr>
              <a:t>++ language</a:t>
            </a:r>
          </a:p>
          <a:p>
            <a:pPr marL="514350" indent="-514350" algn="l">
              <a:buAutoNum type="romanUcPeriod"/>
            </a:pPr>
            <a:r>
              <a:rPr lang="en-US" dirty="0" smtClean="0">
                <a:latin typeface="+mj-lt"/>
              </a:rPr>
              <a:t>Brief of new features in </a:t>
            </a:r>
            <a:r>
              <a:rPr lang="en-US" dirty="0">
                <a:latin typeface="+mj-lt"/>
              </a:rPr>
              <a:t>C</a:t>
            </a:r>
            <a:r>
              <a:rPr lang="en-US" dirty="0" smtClean="0">
                <a:latin typeface="+mj-lt"/>
              </a:rPr>
              <a:t>++ 11 in comparing with C++98</a:t>
            </a:r>
          </a:p>
          <a:p>
            <a:pPr marL="514350" indent="-514350" algn="l">
              <a:buAutoNum type="romanUcPeriod"/>
            </a:pPr>
            <a:r>
              <a:rPr lang="en-US" dirty="0" smtClean="0">
                <a:latin typeface="+mj-lt"/>
              </a:rPr>
              <a:t>Make detail about each feature (code example)</a:t>
            </a:r>
          </a:p>
          <a:p>
            <a:pPr marL="514350" indent="-514350" algn="l">
              <a:buAutoNum type="romanUcPeriod"/>
            </a:pPr>
            <a:r>
              <a:rPr lang="en-US" dirty="0" smtClean="0">
                <a:latin typeface="+mj-lt"/>
              </a:rPr>
              <a:t>Some notices when using C++ 11 in </a:t>
            </a:r>
            <a:r>
              <a:rPr lang="en-US" dirty="0">
                <a:latin typeface="+mj-lt"/>
              </a:rPr>
              <a:t>L</a:t>
            </a:r>
            <a:r>
              <a:rPr lang="en-US" dirty="0" smtClean="0">
                <a:latin typeface="+mj-lt"/>
              </a:rPr>
              <a:t>inux and Window</a:t>
            </a:r>
          </a:p>
          <a:p>
            <a:pPr marL="514350" indent="-514350" algn="l">
              <a:buAutoNum type="romanUcPeriod"/>
            </a:pPr>
            <a:r>
              <a:rPr lang="en-US" dirty="0" smtClean="0">
                <a:latin typeface="+mj-lt"/>
              </a:rPr>
              <a:t>Questions and Answers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911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35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3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8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75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05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4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I. Introduce about C++</a:t>
            </a:r>
            <a:endParaRPr lang="en-US" sz="3600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85" y="1322024"/>
            <a:ext cx="10477040" cy="5111827"/>
          </a:xfrm>
        </p:spPr>
      </p:pic>
    </p:spTree>
    <p:extLst>
      <p:ext uri="{BB962C8B-B14F-4D97-AF65-F5344CB8AC3E}">
        <p14:creationId xmlns:p14="http://schemas.microsoft.com/office/powerpoint/2010/main" val="410542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The popularity </a:t>
            </a:r>
            <a:r>
              <a:rPr lang="en-US" sz="3600" b="1" dirty="0"/>
              <a:t>of the programming </a:t>
            </a:r>
            <a:r>
              <a:rPr lang="en-US" sz="3600" b="1" dirty="0" smtClean="0"/>
              <a:t>languages. (2017)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576763" cy="490061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1690688"/>
            <a:ext cx="4695826" cy="49006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21657" y="132135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/>
              <a:t>GitHub</a:t>
            </a:r>
            <a:endParaRPr lang="en-US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779375" y="1321356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/>
              <a:t>StackOverFlow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28413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New header *.h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860933" cy="4351338"/>
          </a:xfrm>
        </p:spPr>
        <p:txBody>
          <a:bodyPr/>
          <a:lstStyle/>
          <a:p>
            <a:r>
              <a:rPr lang="en-US" dirty="0" smtClean="0"/>
              <a:t>C library</a:t>
            </a:r>
          </a:p>
          <a:p>
            <a:r>
              <a:rPr lang="en-US" sz="1800" dirty="0" smtClean="0">
                <a:hlinkClick r:id="rId3"/>
              </a:rPr>
              <a:t>&lt;</a:t>
            </a:r>
            <a:r>
              <a:rPr lang="en-US" sz="1800" dirty="0" err="1" smtClean="0">
                <a:hlinkClick r:id="rId3"/>
              </a:rPr>
              <a:t>cstdbool</a:t>
            </a:r>
            <a:r>
              <a:rPr lang="en-US" sz="1800" dirty="0" smtClean="0">
                <a:hlinkClick r:id="rId3"/>
              </a:rPr>
              <a:t>&gt;</a:t>
            </a:r>
            <a:endParaRPr lang="en-US" sz="1800" dirty="0" smtClean="0"/>
          </a:p>
          <a:p>
            <a:r>
              <a:rPr lang="en-US" sz="1800" dirty="0" smtClean="0">
                <a:hlinkClick r:id="rId4"/>
              </a:rPr>
              <a:t>&lt;</a:t>
            </a:r>
            <a:r>
              <a:rPr lang="en-US" sz="1800" dirty="0" err="1" smtClean="0">
                <a:hlinkClick r:id="rId4"/>
              </a:rPr>
              <a:t>cuchar</a:t>
            </a:r>
            <a:r>
              <a:rPr lang="en-US" sz="1800" dirty="0" smtClean="0">
                <a:hlinkClick r:id="rId4"/>
              </a:rPr>
              <a:t>&gt;</a:t>
            </a:r>
            <a:endParaRPr lang="en-US" sz="1800" dirty="0" smtClean="0"/>
          </a:p>
          <a:p>
            <a:r>
              <a:rPr lang="en-US" sz="1800" dirty="0">
                <a:hlinkClick r:id="rId5"/>
              </a:rPr>
              <a:t>&lt;</a:t>
            </a:r>
            <a:r>
              <a:rPr lang="en-US" sz="1800" dirty="0" err="1">
                <a:hlinkClick r:id="rId5"/>
              </a:rPr>
              <a:t>cstdint</a:t>
            </a:r>
            <a:r>
              <a:rPr lang="en-US" sz="1800" dirty="0">
                <a:hlinkClick r:id="rId5"/>
              </a:rPr>
              <a:t>&gt;</a:t>
            </a:r>
            <a:endParaRPr lang="en-US" sz="1800" dirty="0"/>
          </a:p>
          <a:p>
            <a:r>
              <a:rPr lang="en-US" sz="1800" dirty="0">
                <a:hlinkClick r:id="rId6"/>
              </a:rPr>
              <a:t>&lt;</a:t>
            </a:r>
            <a:r>
              <a:rPr lang="en-US" sz="1800" dirty="0" err="1">
                <a:hlinkClick r:id="rId6"/>
              </a:rPr>
              <a:t>cinttypes</a:t>
            </a:r>
            <a:r>
              <a:rPr lang="en-US" sz="1800" dirty="0">
                <a:hlinkClick r:id="rId6"/>
              </a:rPr>
              <a:t>&gt;</a:t>
            </a:r>
            <a:endParaRPr lang="en-US" sz="1800" dirty="0"/>
          </a:p>
          <a:p>
            <a:r>
              <a:rPr lang="en-US" sz="1800" dirty="0" smtClean="0">
                <a:hlinkClick r:id="rId7"/>
              </a:rPr>
              <a:t>&lt;</a:t>
            </a:r>
            <a:r>
              <a:rPr lang="en-US" sz="1800" dirty="0" err="1">
                <a:hlinkClick r:id="rId7"/>
              </a:rPr>
              <a:t>ctgmath</a:t>
            </a:r>
            <a:r>
              <a:rPr lang="en-US" sz="1800" dirty="0" smtClean="0">
                <a:hlinkClick r:id="rId7"/>
              </a:rPr>
              <a:t>&gt;</a:t>
            </a:r>
            <a:endParaRPr lang="en-US" sz="1800" dirty="0" smtClean="0"/>
          </a:p>
          <a:p>
            <a:r>
              <a:rPr lang="en-US" sz="1800" dirty="0" smtClean="0">
                <a:hlinkClick r:id="rId8"/>
              </a:rPr>
              <a:t>&lt;</a:t>
            </a:r>
            <a:r>
              <a:rPr lang="en-US" sz="1800" dirty="0" err="1">
                <a:hlinkClick r:id="rId8"/>
              </a:rPr>
              <a:t>cfenv</a:t>
            </a:r>
            <a:r>
              <a:rPr lang="en-US" sz="1800" dirty="0">
                <a:hlinkClick r:id="rId8"/>
              </a:rPr>
              <a:t>&gt;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337192" y="1825625"/>
            <a:ext cx="2347511" cy="26031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Containers</a:t>
            </a:r>
          </a:p>
          <a:p>
            <a:r>
              <a:rPr lang="en-US" sz="1800" dirty="0" smtClean="0">
                <a:hlinkClick r:id="rId9"/>
              </a:rPr>
              <a:t>&lt;array&gt;</a:t>
            </a:r>
            <a:endParaRPr lang="en-US" sz="1800" dirty="0" smtClean="0"/>
          </a:p>
          <a:p>
            <a:r>
              <a:rPr lang="en-US" sz="1800" dirty="0" smtClean="0">
                <a:hlinkClick r:id="rId10"/>
              </a:rPr>
              <a:t>&lt;</a:t>
            </a:r>
            <a:r>
              <a:rPr lang="en-US" sz="1800" dirty="0" err="1" smtClean="0">
                <a:hlinkClick r:id="rId10"/>
              </a:rPr>
              <a:t>forward_list</a:t>
            </a:r>
            <a:r>
              <a:rPr lang="en-US" sz="1800" dirty="0" smtClean="0">
                <a:hlinkClick r:id="rId10"/>
              </a:rPr>
              <a:t>&gt;</a:t>
            </a:r>
            <a:endParaRPr lang="en-US" sz="1800" dirty="0" smtClean="0"/>
          </a:p>
          <a:p>
            <a:r>
              <a:rPr lang="en-US" sz="1800" dirty="0" smtClean="0">
                <a:hlinkClick r:id="rId11"/>
              </a:rPr>
              <a:t>&lt;</a:t>
            </a:r>
            <a:r>
              <a:rPr lang="en-US" sz="1800" dirty="0" err="1" smtClean="0">
                <a:hlinkClick r:id="rId11"/>
              </a:rPr>
              <a:t>unordered_map</a:t>
            </a:r>
            <a:r>
              <a:rPr lang="en-US" sz="1800" dirty="0" smtClean="0">
                <a:hlinkClick r:id="rId11"/>
              </a:rPr>
              <a:t>&gt;</a:t>
            </a:r>
            <a:endParaRPr lang="en-US" sz="1800" dirty="0" smtClean="0"/>
          </a:p>
          <a:p>
            <a:r>
              <a:rPr lang="en-US" sz="1800" dirty="0" smtClean="0">
                <a:hlinkClick r:id="rId12"/>
              </a:rPr>
              <a:t>&lt;</a:t>
            </a:r>
            <a:r>
              <a:rPr lang="en-US" sz="1800" dirty="0" err="1" smtClean="0">
                <a:hlinkClick r:id="rId12"/>
              </a:rPr>
              <a:t>unordered_set</a:t>
            </a:r>
            <a:r>
              <a:rPr lang="en-US" sz="1800" dirty="0" smtClean="0">
                <a:hlinkClick r:id="rId12"/>
              </a:rPr>
              <a:t>&gt;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761822" y="1825625"/>
            <a:ext cx="2754217" cy="26031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Multi-</a:t>
            </a:r>
            <a:r>
              <a:rPr lang="en-US" dirty="0" err="1" smtClean="0"/>
              <a:t>theading</a:t>
            </a:r>
            <a:endParaRPr lang="en-US" dirty="0" smtClean="0"/>
          </a:p>
          <a:p>
            <a:r>
              <a:rPr lang="en-US" sz="1800" b="1" dirty="0" smtClean="0">
                <a:hlinkClick r:id="rId13"/>
              </a:rPr>
              <a:t>&lt;</a:t>
            </a:r>
            <a:r>
              <a:rPr lang="en-US" sz="1800" b="1" dirty="0" err="1" smtClean="0">
                <a:hlinkClick r:id="rId13"/>
              </a:rPr>
              <a:t>automic</a:t>
            </a:r>
            <a:r>
              <a:rPr lang="en-US" sz="1800" b="1" dirty="0" smtClean="0">
                <a:hlinkClick r:id="rId13"/>
              </a:rPr>
              <a:t>&gt;</a:t>
            </a:r>
            <a:endParaRPr lang="en-US" sz="1800" b="1" dirty="0" smtClean="0"/>
          </a:p>
          <a:p>
            <a:r>
              <a:rPr lang="en-US" sz="1800" b="1" dirty="0" smtClean="0">
                <a:hlinkClick r:id="rId14"/>
              </a:rPr>
              <a:t>&lt;</a:t>
            </a:r>
            <a:r>
              <a:rPr lang="en-US" sz="1800" b="1" dirty="0" err="1" smtClean="0">
                <a:hlinkClick r:id="rId14"/>
              </a:rPr>
              <a:t>condition_variable</a:t>
            </a:r>
            <a:r>
              <a:rPr lang="en-US" sz="1800" b="1" dirty="0" smtClean="0">
                <a:hlinkClick r:id="rId14"/>
              </a:rPr>
              <a:t>&gt;</a:t>
            </a:r>
            <a:endParaRPr lang="en-US" sz="1800" b="1" dirty="0" smtClean="0"/>
          </a:p>
          <a:p>
            <a:r>
              <a:rPr lang="en-US" sz="1800" b="1" dirty="0" smtClean="0">
                <a:hlinkClick r:id="rId15"/>
              </a:rPr>
              <a:t>&lt;future&gt;</a:t>
            </a:r>
            <a:endParaRPr lang="en-US" sz="1800" b="1" dirty="0" smtClean="0"/>
          </a:p>
          <a:p>
            <a:r>
              <a:rPr lang="en-US" sz="1800" b="1" dirty="0" smtClean="0">
                <a:hlinkClick r:id="rId16"/>
              </a:rPr>
              <a:t>&lt;</a:t>
            </a:r>
            <a:r>
              <a:rPr lang="en-US" sz="1800" b="1" dirty="0" err="1" smtClean="0">
                <a:hlinkClick r:id="rId16"/>
              </a:rPr>
              <a:t>mutex</a:t>
            </a:r>
            <a:r>
              <a:rPr lang="en-US" sz="1800" b="1" dirty="0" smtClean="0">
                <a:hlinkClick r:id="rId16"/>
              </a:rPr>
              <a:t>&gt;</a:t>
            </a:r>
            <a:endParaRPr lang="en-US" sz="1800" b="1" dirty="0" smtClean="0"/>
          </a:p>
          <a:p>
            <a:r>
              <a:rPr lang="en-US" sz="1800" b="1" dirty="0" smtClean="0">
                <a:hlinkClick r:id="rId17"/>
              </a:rPr>
              <a:t>&lt;thread&gt;</a:t>
            </a:r>
            <a:endParaRPr lang="en-US" sz="1800" b="1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670276" y="1825624"/>
            <a:ext cx="2347511" cy="37929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Other</a:t>
            </a:r>
          </a:p>
          <a:p>
            <a:r>
              <a:rPr lang="en-US" sz="1800" b="1" dirty="0" smtClean="0">
                <a:hlinkClick r:id="rId18"/>
              </a:rPr>
              <a:t>&lt;</a:t>
            </a:r>
            <a:r>
              <a:rPr lang="en-US" sz="1800" b="1" dirty="0" err="1" smtClean="0">
                <a:hlinkClick r:id="rId18"/>
              </a:rPr>
              <a:t>chrono</a:t>
            </a:r>
            <a:r>
              <a:rPr lang="en-US" sz="1800" b="1" dirty="0" smtClean="0">
                <a:hlinkClick r:id="rId18"/>
              </a:rPr>
              <a:t>&gt;</a:t>
            </a:r>
            <a:endParaRPr lang="en-US" sz="1800" b="1" dirty="0" smtClean="0"/>
          </a:p>
          <a:p>
            <a:r>
              <a:rPr lang="en-US" sz="1800" dirty="0" smtClean="0">
                <a:hlinkClick r:id="rId19"/>
              </a:rPr>
              <a:t>&lt;</a:t>
            </a:r>
            <a:r>
              <a:rPr lang="en-US" sz="1800" dirty="0" err="1" smtClean="0">
                <a:hlinkClick r:id="rId19"/>
              </a:rPr>
              <a:t>codecvt</a:t>
            </a:r>
            <a:r>
              <a:rPr lang="en-US" sz="1800" dirty="0" smtClean="0">
                <a:hlinkClick r:id="rId19"/>
              </a:rPr>
              <a:t>&gt;</a:t>
            </a:r>
            <a:endParaRPr lang="en-US" sz="1800" dirty="0" smtClean="0"/>
          </a:p>
          <a:p>
            <a:r>
              <a:rPr lang="en-US" sz="1800" b="1" dirty="0" smtClean="0">
                <a:hlinkClick r:id="rId20"/>
              </a:rPr>
              <a:t>&lt;</a:t>
            </a:r>
            <a:r>
              <a:rPr lang="en-US" sz="1800" b="1" dirty="0" err="1" smtClean="0">
                <a:hlinkClick r:id="rId20"/>
              </a:rPr>
              <a:t>initializer_list</a:t>
            </a:r>
            <a:r>
              <a:rPr lang="en-US" sz="1800" b="1" dirty="0" smtClean="0">
                <a:hlinkClick r:id="rId20"/>
              </a:rPr>
              <a:t>&gt;</a:t>
            </a:r>
            <a:endParaRPr lang="en-US" sz="1800" b="1" dirty="0" smtClean="0"/>
          </a:p>
          <a:p>
            <a:r>
              <a:rPr lang="en-US" sz="1800" dirty="0">
                <a:hlinkClick r:id="rId21"/>
              </a:rPr>
              <a:t>&lt;random&gt;</a:t>
            </a:r>
            <a:endParaRPr lang="en-US" sz="1800" dirty="0" smtClean="0"/>
          </a:p>
          <a:p>
            <a:r>
              <a:rPr lang="en-US" sz="1800" dirty="0" smtClean="0">
                <a:hlinkClick r:id="rId22"/>
              </a:rPr>
              <a:t>&lt;ratio&gt;</a:t>
            </a:r>
            <a:endParaRPr lang="en-US" sz="1800" dirty="0" smtClean="0"/>
          </a:p>
          <a:p>
            <a:r>
              <a:rPr lang="en-US" sz="1800" b="1" dirty="0" smtClean="0">
                <a:hlinkClick r:id="rId23"/>
              </a:rPr>
              <a:t>&lt;regex&gt;</a:t>
            </a:r>
            <a:endParaRPr lang="en-US" sz="1800" b="1" dirty="0" smtClean="0"/>
          </a:p>
          <a:p>
            <a:r>
              <a:rPr lang="en-US" sz="1800" b="1" dirty="0" smtClean="0">
                <a:hlinkClick r:id="rId24"/>
              </a:rPr>
              <a:t>&lt;</a:t>
            </a:r>
            <a:r>
              <a:rPr lang="en-US" sz="1800" b="1" dirty="0">
                <a:hlinkClick r:id="rId24"/>
              </a:rPr>
              <a:t>tuple</a:t>
            </a:r>
            <a:r>
              <a:rPr lang="en-US" sz="1800" b="1" dirty="0" smtClean="0">
                <a:hlinkClick r:id="rId24"/>
              </a:rPr>
              <a:t>&gt;</a:t>
            </a:r>
            <a:endParaRPr lang="en-US" sz="1800" b="1" dirty="0" smtClean="0"/>
          </a:p>
          <a:p>
            <a:r>
              <a:rPr lang="en-US" sz="1800" dirty="0">
                <a:hlinkClick r:id="rId24"/>
              </a:rPr>
              <a:t>&lt;</a:t>
            </a:r>
            <a:r>
              <a:rPr lang="en-US" sz="1800" dirty="0" err="1">
                <a:hlinkClick r:id="rId24"/>
              </a:rPr>
              <a:t>system_error</a:t>
            </a:r>
            <a:r>
              <a:rPr lang="en-US" sz="1800" dirty="0">
                <a:hlinkClick r:id="rId24"/>
              </a:rPr>
              <a:t>&gt;</a:t>
            </a:r>
            <a:endParaRPr lang="en-US" sz="1800" dirty="0" smtClean="0"/>
          </a:p>
          <a:p>
            <a:r>
              <a:rPr lang="en-US" sz="1800" dirty="0" smtClean="0">
                <a:hlinkClick r:id="rId25"/>
              </a:rPr>
              <a:t>&lt;</a:t>
            </a:r>
            <a:r>
              <a:rPr lang="en-US" sz="1800" dirty="0" err="1" smtClean="0">
                <a:hlinkClick r:id="rId25"/>
              </a:rPr>
              <a:t>typeindex</a:t>
            </a:r>
            <a:r>
              <a:rPr lang="en-US" sz="1800" dirty="0" smtClean="0">
                <a:hlinkClick r:id="rId25"/>
              </a:rPr>
              <a:t>&gt;</a:t>
            </a:r>
            <a:endParaRPr lang="en-US" sz="1800" dirty="0" smtClean="0"/>
          </a:p>
          <a:p>
            <a:r>
              <a:rPr lang="en-US" sz="1800" dirty="0" smtClean="0">
                <a:hlinkClick r:id="rId26"/>
              </a:rPr>
              <a:t>&lt;</a:t>
            </a:r>
            <a:r>
              <a:rPr lang="en-US" sz="1800" dirty="0" err="1" smtClean="0">
                <a:hlinkClick r:id="rId26"/>
              </a:rPr>
              <a:t>type_traits</a:t>
            </a:r>
            <a:r>
              <a:rPr lang="en-US" sz="1800" dirty="0" smtClean="0">
                <a:hlinkClick r:id="rId26"/>
              </a:rPr>
              <a:t>&gt;</a:t>
            </a:r>
            <a:endParaRPr lang="en-US" sz="18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733425" y="5428906"/>
            <a:ext cx="10390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</a:rPr>
              <a:t>Note: there are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lots of little upgrade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to other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headers such as </a:t>
            </a:r>
          </a:p>
          <a:p>
            <a:r>
              <a:rPr lang="en-US" dirty="0" smtClean="0">
                <a:latin typeface="+mj-lt"/>
              </a:rPr>
              <a:t>&lt;</a:t>
            </a:r>
            <a:r>
              <a:rPr lang="en-US" dirty="0" err="1">
                <a:latin typeface="+mj-lt"/>
              </a:rPr>
              <a:t>cstdlib</a:t>
            </a:r>
            <a:r>
              <a:rPr lang="en-US" dirty="0" smtClean="0">
                <a:latin typeface="+mj-lt"/>
              </a:rPr>
              <a:t>&gt;,</a:t>
            </a:r>
            <a:r>
              <a:rPr lang="en-US" dirty="0">
                <a:latin typeface="+mj-lt"/>
              </a:rPr>
              <a:t> &lt;</a:t>
            </a:r>
            <a:r>
              <a:rPr lang="en-US" dirty="0" err="1">
                <a:latin typeface="+mj-lt"/>
              </a:rPr>
              <a:t>cwchar</a:t>
            </a:r>
            <a:r>
              <a:rPr lang="en-US" dirty="0">
                <a:latin typeface="+mj-lt"/>
              </a:rPr>
              <a:t>&gt;, 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&lt;</a:t>
            </a:r>
            <a:r>
              <a:rPr lang="en-US" dirty="0" err="1">
                <a:latin typeface="+mj-lt"/>
              </a:rPr>
              <a:t>deque</a:t>
            </a:r>
            <a:r>
              <a:rPr lang="en-US" dirty="0">
                <a:latin typeface="+mj-lt"/>
              </a:rPr>
              <a:t>&gt;, &lt;list&gt;, &lt;map</a:t>
            </a:r>
            <a:r>
              <a:rPr lang="en-US" dirty="0" smtClean="0">
                <a:latin typeface="+mj-lt"/>
              </a:rPr>
              <a:t>&gt;,&lt;</a:t>
            </a:r>
            <a:r>
              <a:rPr lang="en-US" dirty="0">
                <a:latin typeface="+mj-lt"/>
              </a:rPr>
              <a:t>queue&gt;, &lt;set&gt;, &lt;stack&gt;, &lt;vector</a:t>
            </a:r>
            <a:r>
              <a:rPr lang="en-US" dirty="0" smtClean="0">
                <a:latin typeface="+mj-lt"/>
              </a:rPr>
              <a:t>&gt;</a:t>
            </a:r>
          </a:p>
          <a:p>
            <a:r>
              <a:rPr lang="en-US" dirty="0">
                <a:latin typeface="+mj-lt"/>
              </a:rPr>
              <a:t>&lt;algorithm&gt;, &lt;</a:t>
            </a:r>
            <a:r>
              <a:rPr lang="en-US" dirty="0" err="1">
                <a:latin typeface="+mj-lt"/>
              </a:rPr>
              <a:t>bitset</a:t>
            </a:r>
            <a:r>
              <a:rPr lang="en-US" dirty="0">
                <a:latin typeface="+mj-lt"/>
              </a:rPr>
              <a:t>&gt;, &lt;complex&gt;, &lt;exception&gt;, &lt;functional</a:t>
            </a:r>
            <a:r>
              <a:rPr lang="en-US" dirty="0" smtClean="0">
                <a:latin typeface="+mj-lt"/>
              </a:rPr>
              <a:t>&gt;,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&lt;memory</a:t>
            </a:r>
            <a:r>
              <a:rPr lang="en-US" b="1" dirty="0" smtClean="0">
                <a:latin typeface="+mj-lt"/>
              </a:rPr>
              <a:t>&gt;</a:t>
            </a:r>
            <a:r>
              <a:rPr lang="en-US" dirty="0" smtClean="0">
                <a:latin typeface="+mj-lt"/>
              </a:rPr>
              <a:t>,</a:t>
            </a:r>
            <a:r>
              <a:rPr lang="en-US" dirty="0"/>
              <a:t> &lt;string</a:t>
            </a:r>
            <a:r>
              <a:rPr lang="en-US" dirty="0" smtClean="0"/>
              <a:t>&gt;,</a:t>
            </a:r>
            <a:r>
              <a:rPr lang="en-US" dirty="0"/>
              <a:t> &lt;utility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1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b="1" dirty="0"/>
              <a:t>The Biggest Changes in C++11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15149" cy="4351338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latin typeface="+mj-lt"/>
              </a:rPr>
              <a:t>C++ 11 syntax</a:t>
            </a:r>
          </a:p>
          <a:p>
            <a:pPr lvl="1"/>
            <a:r>
              <a:rPr lang="en-US" sz="1800" dirty="0" smtClean="0">
                <a:latin typeface="+mj-lt"/>
              </a:rPr>
              <a:t>Lambda </a:t>
            </a:r>
            <a:r>
              <a:rPr lang="en-US" sz="1800" dirty="0">
                <a:latin typeface="+mj-lt"/>
              </a:rPr>
              <a:t>Expressions</a:t>
            </a:r>
          </a:p>
          <a:p>
            <a:pPr lvl="1"/>
            <a:r>
              <a:rPr lang="en-US" sz="1800" dirty="0">
                <a:latin typeface="+mj-lt"/>
              </a:rPr>
              <a:t>Automatic Type Deduction and </a:t>
            </a:r>
            <a:r>
              <a:rPr lang="en-US" sz="1800" dirty="0" err="1" smtClean="0">
                <a:latin typeface="+mj-lt"/>
              </a:rPr>
              <a:t>decltype</a:t>
            </a:r>
            <a:endParaRPr lang="en-US" sz="1800" dirty="0" smtClean="0">
              <a:latin typeface="+mj-lt"/>
            </a:endParaRPr>
          </a:p>
          <a:p>
            <a:pPr lvl="1"/>
            <a:r>
              <a:rPr lang="en-US" sz="1800" dirty="0">
                <a:latin typeface="+mj-lt"/>
              </a:rPr>
              <a:t>Uniform Initialization Syntax</a:t>
            </a:r>
          </a:p>
          <a:p>
            <a:pPr lvl="1"/>
            <a:r>
              <a:rPr lang="en-US" sz="1800" dirty="0">
                <a:latin typeface="+mj-lt"/>
              </a:rPr>
              <a:t>Deleted and Defaulted Functions</a:t>
            </a:r>
          </a:p>
          <a:p>
            <a:pPr lvl="1"/>
            <a:r>
              <a:rPr lang="en-US" sz="1800" dirty="0" err="1">
                <a:latin typeface="+mj-lt"/>
              </a:rPr>
              <a:t>nullptr</a:t>
            </a:r>
            <a:endParaRPr lang="en-US" sz="1800" dirty="0">
              <a:latin typeface="+mj-lt"/>
            </a:endParaRPr>
          </a:p>
          <a:p>
            <a:pPr lvl="1"/>
            <a:r>
              <a:rPr lang="en-US" sz="1800" dirty="0">
                <a:latin typeface="+mj-lt"/>
              </a:rPr>
              <a:t>Delegating Constructors</a:t>
            </a:r>
          </a:p>
          <a:p>
            <a:pPr lvl="1"/>
            <a:r>
              <a:rPr lang="en-US" sz="1800" dirty="0" err="1">
                <a:latin typeface="+mj-lt"/>
              </a:rPr>
              <a:t>Rvalue</a:t>
            </a:r>
            <a:r>
              <a:rPr lang="en-US" sz="1800" dirty="0">
                <a:latin typeface="+mj-lt"/>
              </a:rPr>
              <a:t> References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80123" y="1825625"/>
            <a:ext cx="34547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C++11 Standard Library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Threading Library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New Smart Pointer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New C++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2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8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3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35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342</Words>
  <Application>Microsoft Office PowerPoint</Application>
  <PresentationFormat>Widescreen</PresentationFormat>
  <Paragraphs>97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Training C++  Session 1: C++11 (Created by the.vu@lge.com)</vt:lpstr>
      <vt:lpstr>I. Introduce about C++</vt:lpstr>
      <vt:lpstr>The popularity of the programming languages. (2017)</vt:lpstr>
      <vt:lpstr>New header *.h</vt:lpstr>
      <vt:lpstr>The Biggest Changes in C++11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VAN VU/LGEVH VC SOFTWARE DEVELOPMENT 3(the.vu@lge.com)</dc:creator>
  <cp:lastModifiedBy>THE VAN VU/LGEVH VC SOFTWARE DEVELOPMENT 3(the.vu@lge.com)</cp:lastModifiedBy>
  <cp:revision>94</cp:revision>
  <dcterms:created xsi:type="dcterms:W3CDTF">2018-10-25T03:01:32Z</dcterms:created>
  <dcterms:modified xsi:type="dcterms:W3CDTF">2018-11-01T07:37:21Z</dcterms:modified>
</cp:coreProperties>
</file>