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8" r:id="rId3"/>
    <p:sldId id="307" r:id="rId4"/>
    <p:sldId id="309" r:id="rId5"/>
    <p:sldId id="310" r:id="rId6"/>
    <p:sldId id="311" r:id="rId7"/>
    <p:sldId id="312" r:id="rId8"/>
    <p:sldId id="314" r:id="rId9"/>
    <p:sldId id="315" r:id="rId10"/>
    <p:sldId id="316" r:id="rId11"/>
    <p:sldId id="313" r:id="rId12"/>
    <p:sldId id="317" r:id="rId13"/>
    <p:sldId id="319" r:id="rId14"/>
    <p:sldId id="320" r:id="rId15"/>
    <p:sldId id="31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79424" autoAdjust="0"/>
  </p:normalViewPr>
  <p:slideViewPr>
    <p:cSldViewPr snapToGrid="0">
      <p:cViewPr varScale="1">
        <p:scale>
          <a:sx n="70" d="100"/>
          <a:sy n="70" d="100"/>
        </p:scale>
        <p:origin x="115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4065-FBD2-40E7-8D05-BB12B661E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D894-16AA-4E7C-A7F7-7CE1446A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technotes/guides/jni/spec/jniTOC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tpoint.com/history-of-java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7.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7.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world.com/article/3272244/what-is-the-jvm-introducing-the-java-virtual-machin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fference-between-jdk-jre-and-jv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fference-between-jdk-jre-and-jv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java.net/java-core/tools/using-javac-comman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2.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https://docs.oracle.com/javase/7/docs/technotes/guides/jni/spec/jniTOC.html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Descriptor for a Java </a:t>
            </a:r>
            <a:r>
              <a:rPr lang="en-US" dirty="0" err="1" smtClean="0"/>
              <a:t>classs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HelloJNI</a:t>
            </a:r>
            <a:r>
              <a:rPr lang="en-US" baseline="0" dirty="0" smtClean="0"/>
              <a:t> class -&gt; “</a:t>
            </a:r>
            <a:r>
              <a:rPr lang="en-US" baseline="0" dirty="0" err="1" smtClean="0"/>
              <a:t>LHelloJNI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If declare “class DATA” nested in </a:t>
            </a:r>
            <a:r>
              <a:rPr lang="en-US" baseline="0" dirty="0" err="1" smtClean="0"/>
              <a:t>HelloJNI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classs</a:t>
            </a:r>
            <a:endParaRPr lang="en-US" baseline="0" dirty="0" smtClean="0"/>
          </a:p>
          <a:p>
            <a:r>
              <a:rPr lang="en-US" baseline="0" dirty="0" smtClean="0"/>
              <a:t>Data class -&gt; “</a:t>
            </a:r>
            <a:r>
              <a:rPr lang="en-US" baseline="0" dirty="0" err="1" smtClean="0"/>
              <a:t>LHelloJNI$Data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https://www.javatpoint.com/java-tutorial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https://www.javatpoint.com/history-of-java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https://www.javaworld.com/article/3272244/what-is-the-jvm-introducing-the-java-virtual-machine.html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https://www.javatpoint.com/difference-between-jdk-jre-and-jvm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https://www.javatpoint.com/difference-between-jdk-jre-and-jvm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https://www.codejava.net/java-core/tools/using-javac-command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https://www3.ntu.edu.sg/home/ehchua/programming/java/JavaNativeInterface.html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https://www3.ntu.edu.sg/home/ehchua/programming/java/JavaNativeInterface.html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https://www3.ntu.edu.sg/home/ehchua/programming/java/JavaNativeInterface.html#zz-2.2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2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536D-C9E9-4036-ACC9-B934A19DE9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00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128888" y="643051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Java/C++</a:t>
            </a:r>
            <a:endParaRPr lang="en-US" sz="1600" i="1" dirty="0">
              <a:effectLst>
                <a:outerShdw blurRad="50800" dist="38100" dir="16200000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javatpoint.com/sun-microsystem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technetwork/java/javase/downloads/jdk8-downloads-2133151.html" TargetMode="External"/><Relationship Id="rId4" Type="http://schemas.openxmlformats.org/officeDocument/2006/relationships/hyperlink" Target="https://www.oracle.com/technetwork/java/javase/downloads/jre8-downloads-2133155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appl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oracle.com/technetwork/java/javase/downloads/jdk13-downloads-5672538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533400"/>
            <a:ext cx="9144000" cy="19326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JNI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Native Interface</a:t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(Created by the.vu@lge.com)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9" y="2621902"/>
            <a:ext cx="10412963" cy="3470988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Overview of Java </a:t>
            </a:r>
          </a:p>
          <a:p>
            <a:pPr marL="514350" indent="-514350" algn="l">
              <a:buFont typeface="Arial" panose="020B0604020202020204" pitchFamily="34" charset="0"/>
              <a:buAutoNum type="romanUcPeriod"/>
            </a:pPr>
            <a:r>
              <a:rPr lang="en-US" dirty="0">
                <a:latin typeface="+mj-lt"/>
              </a:rPr>
              <a:t>Introduce about </a:t>
            </a:r>
            <a:r>
              <a:rPr lang="en-US" dirty="0" smtClean="0">
                <a:latin typeface="+mj-lt"/>
              </a:rPr>
              <a:t>JNI </a:t>
            </a:r>
            <a:r>
              <a:rPr lang="en-US" dirty="0">
                <a:latin typeface="+mj-lt"/>
              </a:rPr>
              <a:t>(Java Native Interface</a:t>
            </a:r>
            <a:r>
              <a:rPr lang="en-US" dirty="0" smtClean="0">
                <a:latin typeface="+mj-lt"/>
              </a:rPr>
              <a:t>)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How to use JNI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JNI with </a:t>
            </a:r>
            <a:r>
              <a:rPr lang="en-US" dirty="0" err="1" smtClean="0">
                <a:latin typeface="+mj-lt"/>
              </a:rPr>
              <a:t>Protobuf</a:t>
            </a:r>
            <a:r>
              <a:rPr lang="en-US" dirty="0" smtClean="0">
                <a:latin typeface="+mj-lt"/>
              </a:rPr>
              <a:t>, android app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Questions and Answers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4679" y="6425967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entury" panose="02040604050505020304" pitchFamily="18" charset="0"/>
              </a:rPr>
              <a:t>Ha </a:t>
            </a:r>
            <a:r>
              <a:rPr lang="en-US" sz="1600" i="1" dirty="0" err="1" smtClean="0">
                <a:latin typeface="Century" panose="02040604050505020304" pitchFamily="18" charset="0"/>
              </a:rPr>
              <a:t>Noi</a:t>
            </a:r>
            <a:r>
              <a:rPr lang="en-US" sz="1600" i="1" dirty="0" smtClean="0">
                <a:latin typeface="Century" panose="02040604050505020304" pitchFamily="18" charset="0"/>
              </a:rPr>
              <a:t>, 26 Nov 2019</a:t>
            </a:r>
            <a:endParaRPr lang="en-US" sz="1600" i="1" dirty="0">
              <a:latin typeface="Century" panose="02040604050505020304" pitchFamily="18" charset="0"/>
            </a:endParaRPr>
          </a:p>
        </p:txBody>
      </p:sp>
      <p:pic>
        <p:nvPicPr>
          <p:cNvPr id="3075" name="Picture 3" descr="D:\JNI-Java-Native-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90" y="3714045"/>
            <a:ext cx="5451475" cy="22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2245" cy="34688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</a:t>
            </a:r>
            <a:r>
              <a:rPr lang="en-US" sz="2400" b="1" dirty="0">
                <a:latin typeface="+mj-lt"/>
              </a:rPr>
              <a:t>Accessing 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3.  </a:t>
            </a:r>
            <a:r>
              <a:rPr lang="en-US" sz="2400" b="1" dirty="0">
                <a:latin typeface="+mj-lt"/>
              </a:rPr>
              <a:t>Creating Objects and Object Arrays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4. </a:t>
            </a:r>
            <a:r>
              <a:rPr lang="en-US" sz="2400" b="1" dirty="0" smtClean="0"/>
              <a:t>Local </a:t>
            </a:r>
            <a:r>
              <a:rPr lang="en-US" sz="2400" b="1" dirty="0"/>
              <a:t>and Global References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5. </a:t>
            </a:r>
            <a:r>
              <a:rPr lang="en-US" sz="2400" b="1" dirty="0"/>
              <a:t>JNI Common Errors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6.  Debugging </a:t>
            </a:r>
            <a:r>
              <a:rPr lang="en-US" sz="2400" b="1" dirty="0">
                <a:latin typeface="+mj-lt"/>
              </a:rPr>
              <a:t>JNI </a:t>
            </a:r>
            <a:r>
              <a:rPr lang="en-US" sz="2400" b="1" dirty="0" err="1">
                <a:latin typeface="+mj-lt"/>
              </a:rPr>
              <a:t>ProgramsPassing</a:t>
            </a:r>
            <a:r>
              <a:rPr lang="en-US" sz="2400" b="1" dirty="0">
                <a:latin typeface="+mj-lt"/>
              </a:rPr>
              <a:t>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1.1.1 Passing Primitives (table mapping)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68156"/>
              </p:ext>
            </p:extLst>
          </p:nvPr>
        </p:nvGraphicFramePr>
        <p:xfrm>
          <a:off x="1806223" y="2345266"/>
          <a:ext cx="8128000" cy="346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765777"/>
                <a:gridCol w="2302933"/>
                <a:gridCol w="1027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(</a:t>
                      </a:r>
                      <a:r>
                        <a:rPr lang="en-US" dirty="0" err="1" smtClean="0"/>
                        <a:t>jni.h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jni_md.h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r>
                        <a:rPr lang="en-US" baseline="0" dirty="0" smtClean="0"/>
                        <a:t> 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1.1.2 </a:t>
            </a:r>
            <a:r>
              <a:rPr lang="en-US" sz="2400" b="1" dirty="0">
                <a:latin typeface="+mj-lt"/>
              </a:rPr>
              <a:t>Passing Primitives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11" y="2746401"/>
            <a:ext cx="1045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HelloJNI.java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private </a:t>
            </a:r>
            <a:r>
              <a:rPr lang="en-US" dirty="0">
                <a:solidFill>
                  <a:srgbClr val="7030A0"/>
                </a:solidFill>
              </a:rPr>
              <a:t>native double</a:t>
            </a:r>
            <a:r>
              <a:rPr lang="en-US" dirty="0"/>
              <a:t> </a:t>
            </a:r>
            <a:r>
              <a:rPr lang="en-US" dirty="0" err="1"/>
              <a:t>testJNIPrimitive</a:t>
            </a: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boolean</a:t>
            </a:r>
            <a:r>
              <a:rPr lang="en-US" dirty="0"/>
              <a:t> a, </a:t>
            </a:r>
            <a:r>
              <a:rPr lang="en-US" dirty="0">
                <a:solidFill>
                  <a:srgbClr val="7030A0"/>
                </a:solidFill>
              </a:rPr>
              <a:t>byte</a:t>
            </a:r>
            <a:r>
              <a:rPr lang="en-US" dirty="0"/>
              <a:t> b, </a:t>
            </a:r>
            <a:r>
              <a:rPr lang="en-US" dirty="0">
                <a:solidFill>
                  <a:srgbClr val="7030A0"/>
                </a:solidFill>
              </a:rPr>
              <a:t>char</a:t>
            </a:r>
            <a:r>
              <a:rPr lang="en-US" dirty="0"/>
              <a:t> c, </a:t>
            </a:r>
            <a:r>
              <a:rPr lang="en-US" dirty="0">
                <a:solidFill>
                  <a:srgbClr val="7030A0"/>
                </a:solidFill>
              </a:rPr>
              <a:t>short</a:t>
            </a:r>
            <a:r>
              <a:rPr lang="en-US" dirty="0"/>
              <a:t> d,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e,</a:t>
            </a:r>
            <a:r>
              <a:rPr lang="en-US" dirty="0" err="1">
                <a:solidFill>
                  <a:srgbClr val="7030A0"/>
                </a:solidFill>
              </a:rPr>
              <a:t>long</a:t>
            </a:r>
            <a:r>
              <a:rPr lang="en-US" dirty="0"/>
              <a:t> f, </a:t>
            </a:r>
            <a:r>
              <a:rPr lang="en-US" dirty="0">
                <a:solidFill>
                  <a:srgbClr val="7030A0"/>
                </a:solidFill>
              </a:rPr>
              <a:t>float</a:t>
            </a:r>
            <a:r>
              <a:rPr lang="en-US" dirty="0"/>
              <a:t> </a:t>
            </a:r>
            <a:r>
              <a:rPr lang="en-US" dirty="0" err="1"/>
              <a:t>g,</a:t>
            </a:r>
            <a:r>
              <a:rPr lang="en-US" dirty="0" err="1">
                <a:solidFill>
                  <a:srgbClr val="7030A0"/>
                </a:solidFill>
              </a:rPr>
              <a:t>double</a:t>
            </a:r>
            <a:r>
              <a:rPr lang="en-US" dirty="0"/>
              <a:t> h);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711" y="3951111"/>
            <a:ext cx="10284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</a:p>
          <a:p>
            <a:r>
              <a:rPr lang="en-US" b="1" dirty="0" smtClean="0"/>
              <a:t>JNIEXPORT</a:t>
            </a:r>
            <a:r>
              <a:rPr lang="en-US" dirty="0" smtClean="0"/>
              <a:t> </a:t>
            </a:r>
            <a:r>
              <a:rPr lang="en-US" dirty="0" err="1"/>
              <a:t>jdouble</a:t>
            </a:r>
            <a:r>
              <a:rPr lang="en-US" dirty="0"/>
              <a:t> </a:t>
            </a:r>
            <a:r>
              <a:rPr lang="en-US" b="1" dirty="0"/>
              <a:t>JNICALL</a:t>
            </a:r>
            <a:r>
              <a:rPr lang="en-US" dirty="0"/>
              <a:t> </a:t>
            </a:r>
            <a:r>
              <a:rPr lang="en-US" dirty="0" err="1"/>
              <a:t>Java_HelloJNI_testJNIPrimitive</a:t>
            </a:r>
            <a:endParaRPr lang="en-US" dirty="0"/>
          </a:p>
          <a:p>
            <a:r>
              <a:rPr lang="en-US" dirty="0"/>
              <a:t>  (</a:t>
            </a:r>
            <a:r>
              <a:rPr lang="en-US" dirty="0" err="1"/>
              <a:t>JNIEnv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, </a:t>
            </a:r>
            <a:r>
              <a:rPr lang="en-US" dirty="0" err="1"/>
              <a:t>jobject</a:t>
            </a:r>
            <a:r>
              <a:rPr lang="en-US" dirty="0"/>
              <a:t> </a:t>
            </a:r>
            <a:r>
              <a:rPr lang="en-US" dirty="0" err="1"/>
              <a:t>thisObj</a:t>
            </a:r>
            <a:r>
              <a:rPr lang="en-US" dirty="0"/>
              <a:t>, </a:t>
            </a:r>
            <a:r>
              <a:rPr lang="en-US" dirty="0" err="1"/>
              <a:t>jboolean</a:t>
            </a:r>
            <a:r>
              <a:rPr lang="en-US" dirty="0"/>
              <a:t> a, </a:t>
            </a:r>
            <a:r>
              <a:rPr lang="en-US" dirty="0" err="1"/>
              <a:t>jbyte</a:t>
            </a:r>
            <a:r>
              <a:rPr lang="en-US" dirty="0"/>
              <a:t> b, </a:t>
            </a:r>
            <a:r>
              <a:rPr lang="en-US" dirty="0" err="1"/>
              <a:t>jchar</a:t>
            </a:r>
            <a:r>
              <a:rPr lang="en-US" dirty="0"/>
              <a:t> c, </a:t>
            </a:r>
            <a:r>
              <a:rPr lang="en-US" dirty="0" err="1"/>
              <a:t>jshort</a:t>
            </a:r>
            <a:r>
              <a:rPr lang="en-US" dirty="0"/>
              <a:t> d, </a:t>
            </a:r>
            <a:r>
              <a:rPr lang="en-US" dirty="0" err="1"/>
              <a:t>jint</a:t>
            </a:r>
            <a:r>
              <a:rPr lang="en-US" dirty="0"/>
              <a:t> e, </a:t>
            </a:r>
            <a:r>
              <a:rPr lang="en-US" dirty="0" err="1"/>
              <a:t>jlong</a:t>
            </a:r>
            <a:r>
              <a:rPr lang="en-US" dirty="0"/>
              <a:t> f, </a:t>
            </a:r>
            <a:r>
              <a:rPr lang="en-US" dirty="0" err="1"/>
              <a:t>jfloat</a:t>
            </a:r>
            <a:r>
              <a:rPr lang="en-US" dirty="0"/>
              <a:t> g, </a:t>
            </a:r>
            <a:r>
              <a:rPr lang="en-US" dirty="0" err="1"/>
              <a:t>jdouble</a:t>
            </a:r>
            <a:r>
              <a:rPr lang="en-US" dirty="0"/>
              <a:t> h){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"C++:\n"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"%d %d %c %d %d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lld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%f %f\n"</a:t>
            </a:r>
            <a:r>
              <a:rPr lang="en-US" dirty="0"/>
              <a:t>,</a:t>
            </a:r>
            <a:r>
              <a:rPr lang="en-US" dirty="0" err="1"/>
              <a:t>a,b,c,d,e,f,g,h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jdouble</a:t>
            </a:r>
            <a:r>
              <a:rPr lang="en-US" dirty="0"/>
              <a:t> ret = b + c + d + e + f + g + h;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2060"/>
                </a:solidFill>
              </a:rPr>
              <a:t>return</a:t>
            </a:r>
            <a:r>
              <a:rPr lang="en-US" dirty="0"/>
              <a:t> ret;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6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1.2.1 </a:t>
            </a:r>
            <a:r>
              <a:rPr lang="en-US" sz="2400" b="1" dirty="0">
                <a:latin typeface="+mj-lt"/>
              </a:rPr>
              <a:t>Passing Array of </a:t>
            </a:r>
            <a:r>
              <a:rPr lang="en-US" sz="2400" b="1" dirty="0" smtClean="0">
                <a:latin typeface="+mj-lt"/>
              </a:rPr>
              <a:t>Primitives </a:t>
            </a:r>
            <a:r>
              <a:rPr lang="en-US" sz="2400" b="1" dirty="0"/>
              <a:t>(table mapping)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37841"/>
              </p:ext>
            </p:extLst>
          </p:nvPr>
        </p:nvGraphicFramePr>
        <p:xfrm>
          <a:off x="1682045" y="2537176"/>
          <a:ext cx="7886025" cy="346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912"/>
                <a:gridCol w="2769704"/>
                <a:gridCol w="2491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array of 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(</a:t>
                      </a:r>
                      <a:r>
                        <a:rPr lang="en-US" dirty="0" err="1" smtClean="0"/>
                        <a:t>jni.h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jni_md.h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r>
                        <a:rPr lang="en-US" baseline="0" dirty="0" smtClean="0"/>
                        <a:t> primitive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jbooleanArray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jbyteArray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jcharArray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jshortArray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jlongArray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float[]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jfloatArray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jdoubleArray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1.2.2 </a:t>
            </a:r>
            <a:r>
              <a:rPr lang="en-US" sz="2400" b="1" dirty="0">
                <a:latin typeface="+mj-lt"/>
              </a:rPr>
              <a:t>Passing Array of Primitives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11" y="2746401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native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double[]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testJNIArrayPrimitive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[]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numbers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);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0845" y="2241352"/>
            <a:ext cx="62766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400" b="1" dirty="0">
                <a:latin typeface="+mj-lt"/>
              </a:rPr>
              <a:t>JNIEXPORT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jdoubleArray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JNICALL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Java_HelloJNI_testJNIArrayPrimitive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     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jintArray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inJNIArray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Step 1: Convert the incoming JNI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jintarray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 to C's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jint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[]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*</a:t>
            </a:r>
            <a:r>
              <a:rPr lang="en-US" sz="1400" dirty="0" err="1">
                <a:latin typeface="+mj-lt"/>
              </a:rPr>
              <a:t>inCArray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GetIntArrayElements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inJNIArray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inCArray</a:t>
            </a:r>
            <a:r>
              <a:rPr lang="en-US" sz="1400" dirty="0">
                <a:latin typeface="+mj-lt"/>
              </a:rPr>
              <a:t>) return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jsize</a:t>
            </a:r>
            <a:r>
              <a:rPr lang="en-US" sz="1400" dirty="0">
                <a:latin typeface="+mj-lt"/>
              </a:rPr>
              <a:t> length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GetArrayLength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inJNIArray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Step 2: Perform its intended operations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sum = 0;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i;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1400" dirty="0">
                <a:latin typeface="+mj-lt"/>
              </a:rPr>
              <a:t> (i = 0; i &lt; length; i++) </a:t>
            </a:r>
            <a:r>
              <a:rPr lang="en-US" sz="1400" dirty="0" smtClean="0">
                <a:latin typeface="+mj-lt"/>
              </a:rPr>
              <a:t>{      </a:t>
            </a:r>
            <a:r>
              <a:rPr lang="en-US" sz="1400" dirty="0">
                <a:latin typeface="+mj-lt"/>
              </a:rPr>
              <a:t>sum += </a:t>
            </a:r>
            <a:r>
              <a:rPr lang="en-US" sz="1400" dirty="0" err="1">
                <a:latin typeface="+mj-lt"/>
              </a:rPr>
              <a:t>inCArray</a:t>
            </a:r>
            <a:r>
              <a:rPr lang="en-US" sz="1400" dirty="0">
                <a:latin typeface="+mj-lt"/>
              </a:rPr>
              <a:t>[i</a:t>
            </a:r>
            <a:r>
              <a:rPr lang="en-US" sz="1400" dirty="0" smtClean="0">
                <a:latin typeface="+mj-lt"/>
              </a:rPr>
              <a:t>];   </a:t>
            </a:r>
            <a:r>
              <a:rPr lang="en-US" sz="1400" dirty="0">
                <a:latin typeface="+mj-lt"/>
              </a:rPr>
              <a:t>}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jdouble</a:t>
            </a:r>
            <a:r>
              <a:rPr lang="en-US" sz="1400" dirty="0">
                <a:latin typeface="+mj-lt"/>
              </a:rPr>
              <a:t> average = (</a:t>
            </a:r>
            <a:r>
              <a:rPr lang="en-US" sz="1400" dirty="0" err="1">
                <a:latin typeface="+mj-lt"/>
              </a:rPr>
              <a:t>jdouble</a:t>
            </a:r>
            <a:r>
              <a:rPr lang="en-US" sz="1400" dirty="0">
                <a:latin typeface="+mj-lt"/>
              </a:rPr>
              <a:t>)sum / length;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release resources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ReleaseIntArrayElements</a:t>
            </a:r>
            <a:r>
              <a:rPr lang="en-US" sz="1400" dirty="0">
                <a:latin typeface="+mj-lt"/>
              </a:rPr>
              <a:t>(inJNIArray,inCArray,0); 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jdouble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outCArray</a:t>
            </a:r>
            <a:r>
              <a:rPr lang="en-US" sz="1400" dirty="0">
                <a:latin typeface="+mj-lt"/>
              </a:rPr>
              <a:t>[] = {sum, average};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//Step 3: Convert the C's Native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jdouble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[] to JNI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jdoublearray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, and return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jdoubleArray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NewDoubleArray</a:t>
            </a:r>
            <a:r>
              <a:rPr lang="en-US" sz="1400" dirty="0">
                <a:latin typeface="+mj-lt"/>
              </a:rPr>
              <a:t>(2);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allocate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) return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SetDoubleArrayRegion</a:t>
            </a:r>
            <a:r>
              <a:rPr lang="en-US" sz="1400" dirty="0">
                <a:latin typeface="+mj-lt"/>
              </a:rPr>
              <a:t>(outJNIArray,0,2,outCArray);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copy</a:t>
            </a:r>
          </a:p>
          <a:p>
            <a:r>
              <a:rPr lang="en-US" sz="1400" dirty="0">
                <a:latin typeface="+mj-lt"/>
              </a:rPr>
              <a:t>   return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8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1.3 </a:t>
            </a:r>
            <a:r>
              <a:rPr lang="en-US" sz="2400" b="1" dirty="0">
                <a:latin typeface="+mj-lt"/>
              </a:rPr>
              <a:t>Passing Strings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native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String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testJNIString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String </a:t>
            </a:r>
            <a:r>
              <a:rPr lang="en-US" sz="1400" dirty="0" err="1">
                <a:latin typeface="+mj-lt"/>
              </a:rPr>
              <a:t>msg</a:t>
            </a:r>
            <a:r>
              <a:rPr lang="en-US" sz="1400" dirty="0">
                <a:latin typeface="+mj-lt"/>
              </a:rPr>
              <a:t>)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;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</a:p>
          <a:p>
            <a:r>
              <a:rPr lang="en-US" sz="1400" b="1" dirty="0"/>
              <a:t>JNIEXPORT</a:t>
            </a:r>
            <a:r>
              <a:rPr lang="en-US" sz="1400" dirty="0"/>
              <a:t> </a:t>
            </a:r>
            <a:r>
              <a:rPr lang="en-US" sz="1400" dirty="0" err="1"/>
              <a:t>jstring</a:t>
            </a:r>
            <a:r>
              <a:rPr lang="en-US" sz="1400" dirty="0"/>
              <a:t> </a:t>
            </a:r>
            <a:r>
              <a:rPr lang="en-US" sz="1400" b="1" dirty="0"/>
              <a:t>JNICALL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Java_HelloJNI_testJNIString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/>
              <a:t>JNIEnv</a:t>
            </a:r>
            <a:r>
              <a:rPr lang="en-US" sz="1400" dirty="0"/>
              <a:t> *</a:t>
            </a:r>
            <a:r>
              <a:rPr lang="en-US" sz="1400" dirty="0" err="1"/>
              <a:t>env</a:t>
            </a:r>
            <a:r>
              <a:rPr lang="en-US" sz="1400" dirty="0"/>
              <a:t>, </a:t>
            </a:r>
            <a:r>
              <a:rPr lang="en-US" sz="1400" dirty="0" err="1"/>
              <a:t>jobject</a:t>
            </a:r>
            <a:r>
              <a:rPr lang="en-US" sz="1400" dirty="0"/>
              <a:t> </a:t>
            </a:r>
            <a:r>
              <a:rPr lang="en-US" sz="1400" dirty="0" err="1"/>
              <a:t>thisObj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FF0000"/>
                </a:solidFill>
              </a:rPr>
              <a:t>jstring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inJNIStr</a:t>
            </a:r>
            <a:r>
              <a:rPr lang="en-US" sz="1400" dirty="0"/>
              <a:t>) {</a:t>
            </a:r>
          </a:p>
          <a:p>
            <a:r>
              <a:rPr lang="en-US" sz="1400" dirty="0"/>
              <a:t>  </a:t>
            </a:r>
            <a:r>
              <a:rPr lang="en-US" sz="1400" i="1" dirty="0"/>
              <a:t> </a:t>
            </a:r>
            <a:r>
              <a:rPr lang="en-US" sz="1400" i="1" dirty="0">
                <a:solidFill>
                  <a:srgbClr val="00B050"/>
                </a:solidFill>
              </a:rPr>
              <a:t>// Step 1: Convert the JNI String (</a:t>
            </a:r>
            <a:r>
              <a:rPr lang="en-US" sz="1400" i="1" dirty="0" err="1">
                <a:solidFill>
                  <a:srgbClr val="00B050"/>
                </a:solidFill>
              </a:rPr>
              <a:t>jstring</a:t>
            </a:r>
            <a:r>
              <a:rPr lang="en-US" sz="1400" i="1" dirty="0">
                <a:solidFill>
                  <a:srgbClr val="00B050"/>
                </a:solidFill>
              </a:rPr>
              <a:t>) into C-String (char*)</a:t>
            </a:r>
          </a:p>
          <a:p>
            <a:r>
              <a:rPr lang="en-US" sz="1400" dirty="0"/>
              <a:t>   </a:t>
            </a:r>
            <a:r>
              <a:rPr lang="en-US" sz="1400" dirty="0" err="1">
                <a:solidFill>
                  <a:srgbClr val="7030A0"/>
                </a:solidFill>
              </a:rPr>
              <a:t>const</a:t>
            </a:r>
            <a:r>
              <a:rPr lang="en-US" sz="1400" dirty="0">
                <a:solidFill>
                  <a:srgbClr val="7030A0"/>
                </a:solidFill>
              </a:rPr>
              <a:t> char</a:t>
            </a:r>
            <a:r>
              <a:rPr lang="en-US" sz="1400" dirty="0"/>
              <a:t> *</a:t>
            </a:r>
            <a:r>
              <a:rPr lang="en-US" sz="1400" dirty="0" err="1"/>
              <a:t>inCStr</a:t>
            </a:r>
            <a:r>
              <a:rPr lang="en-US" sz="1400" dirty="0"/>
              <a:t> = </a:t>
            </a:r>
            <a:r>
              <a:rPr lang="en-US" sz="1400" dirty="0" err="1" smtClean="0"/>
              <a:t>env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 smtClean="0"/>
              <a:t>GetStringUTFChars</a:t>
            </a:r>
            <a:r>
              <a:rPr lang="en-US" sz="1400" dirty="0" smtClean="0"/>
              <a:t>(</a:t>
            </a:r>
            <a:r>
              <a:rPr lang="en-US" sz="1400" dirty="0" err="1" smtClean="0"/>
              <a:t>inJNIStr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70C0"/>
                </a:solidFill>
              </a:rPr>
              <a:t>NULL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if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NULL</a:t>
            </a:r>
            <a:r>
              <a:rPr lang="en-US" sz="1400" dirty="0"/>
              <a:t> == </a:t>
            </a:r>
            <a:r>
              <a:rPr lang="en-US" sz="1400" dirty="0" err="1"/>
              <a:t>inCStr</a:t>
            </a:r>
            <a:r>
              <a:rPr lang="en-US" sz="1400" dirty="0"/>
              <a:t>) return </a:t>
            </a:r>
            <a:r>
              <a:rPr lang="en-US" sz="1400" dirty="0">
                <a:solidFill>
                  <a:srgbClr val="0070C0"/>
                </a:solidFill>
              </a:rPr>
              <a:t>NULL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B050"/>
                </a:solidFill>
              </a:rPr>
              <a:t>// Step 2: Perform its intended operations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"In C, the received string is: %s\n"</a:t>
            </a:r>
            <a:r>
              <a:rPr lang="en-US" sz="1400" dirty="0"/>
              <a:t>, </a:t>
            </a:r>
            <a:r>
              <a:rPr lang="en-US" sz="1400" dirty="0" err="1"/>
              <a:t>inCStr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 err="1" smtClean="0"/>
              <a:t>env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 smtClean="0"/>
              <a:t>ReleaseStringUTFChars</a:t>
            </a:r>
            <a:r>
              <a:rPr lang="en-US" sz="1400" dirty="0" smtClean="0"/>
              <a:t>(</a:t>
            </a:r>
            <a:r>
              <a:rPr lang="en-US" sz="1400" dirty="0" err="1" smtClean="0"/>
              <a:t>inJNIStr</a:t>
            </a:r>
            <a:r>
              <a:rPr lang="en-US" sz="1400" dirty="0"/>
              <a:t>, </a:t>
            </a:r>
            <a:r>
              <a:rPr lang="en-US" sz="1400" dirty="0" err="1"/>
              <a:t>inCStr</a:t>
            </a:r>
            <a:r>
              <a:rPr lang="en-US" sz="1400" dirty="0"/>
              <a:t>);  // release resources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 // Prompt user for a C-string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7030A0"/>
                </a:solidFill>
              </a:rPr>
              <a:t>char</a:t>
            </a:r>
            <a:r>
              <a:rPr lang="en-US" sz="1400" dirty="0"/>
              <a:t> </a:t>
            </a:r>
            <a:r>
              <a:rPr lang="en-US" sz="1400" dirty="0" err="1"/>
              <a:t>outCStr</a:t>
            </a:r>
            <a:r>
              <a:rPr lang="en-US" sz="1400" dirty="0"/>
              <a:t>[128];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"Enter a String: "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scanf</a:t>
            </a:r>
            <a:r>
              <a:rPr lang="en-US" sz="1400" dirty="0"/>
              <a:t>("%s", </a:t>
            </a:r>
            <a:r>
              <a:rPr lang="en-US" sz="1400" dirty="0" err="1"/>
              <a:t>outCStr</a:t>
            </a:r>
            <a:r>
              <a:rPr lang="en-US" sz="1400" dirty="0"/>
              <a:t>);    </a:t>
            </a:r>
            <a:r>
              <a:rPr lang="en-US" sz="1400" dirty="0">
                <a:solidFill>
                  <a:srgbClr val="00B050"/>
                </a:solidFill>
              </a:rPr>
              <a:t>// not more than 127 characters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 // Step 3: Convert the C-string (char*) into JNI String (</a:t>
            </a:r>
            <a:r>
              <a:rPr lang="en-US" sz="1400" dirty="0" err="1">
                <a:solidFill>
                  <a:srgbClr val="00B050"/>
                </a:solidFill>
              </a:rPr>
              <a:t>jstring</a:t>
            </a:r>
            <a:r>
              <a:rPr lang="en-US" sz="1400" dirty="0">
                <a:solidFill>
                  <a:srgbClr val="00B050"/>
                </a:solidFill>
              </a:rPr>
              <a:t>) and return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 err="1" smtClean="0"/>
              <a:t>env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 smtClean="0"/>
              <a:t>NewStringUTF</a:t>
            </a:r>
            <a:r>
              <a:rPr lang="en-US" sz="1400" dirty="0" smtClean="0"/>
              <a:t>(</a:t>
            </a:r>
            <a:r>
              <a:rPr lang="en-US" sz="1400" dirty="0" err="1" smtClean="0"/>
              <a:t>outCStr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7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</a:t>
            </a:r>
            <a:r>
              <a:rPr lang="en-US" sz="2400" b="1" dirty="0" smtClean="0">
                <a:latin typeface="+mj-lt"/>
              </a:rPr>
              <a:t>.  </a:t>
            </a:r>
            <a:r>
              <a:rPr lang="en-US" sz="2400" b="1" dirty="0">
                <a:latin typeface="+mj-lt"/>
              </a:rPr>
              <a:t>Accessing 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2.1.1 Accessing </a:t>
            </a:r>
            <a:r>
              <a:rPr lang="en-US" sz="2400" b="1" dirty="0">
                <a:latin typeface="+mj-lt"/>
              </a:rPr>
              <a:t>Object's </a:t>
            </a:r>
            <a:r>
              <a:rPr lang="en-US" sz="2400" b="1" dirty="0" smtClean="0">
                <a:latin typeface="+mj-lt"/>
              </a:rPr>
              <a:t>Variables (primitive variable)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731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dirty="0">
                <a:latin typeface="+mj-lt"/>
              </a:rPr>
              <a:t> number = 88</a:t>
            </a:r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String </a:t>
            </a:r>
            <a:r>
              <a:rPr lang="en-US" sz="1400" dirty="0">
                <a:latin typeface="+mj-lt"/>
              </a:rPr>
              <a:t>message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=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"Hello from Java"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native void </a:t>
            </a:r>
            <a:r>
              <a:rPr lang="en-US" sz="1400" dirty="0" err="1">
                <a:latin typeface="+mj-lt"/>
              </a:rPr>
              <a:t>testModifyInstanceVariable</a:t>
            </a:r>
            <a:r>
              <a:rPr lang="en-US" sz="14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400" b="1" dirty="0">
                <a:latin typeface="+mj-lt"/>
              </a:rPr>
              <a:t>JNIEXPORT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JNICALL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Java_HelloJNI_testModifyInstanceVariable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b="1" dirty="0" smtClean="0">
                <a:latin typeface="+mj-lt"/>
              </a:rPr>
              <a:t>{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i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Get a reference to this object's class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jclass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thisClass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GetObjectClass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 smtClean="0">
                <a:latin typeface="+mj-lt"/>
              </a:rPr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//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int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the Field ID of the instance variables "number"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jfieldID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GetFieldID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thisClass</a:t>
            </a:r>
            <a:r>
              <a:rPr lang="en-US" sz="1400" dirty="0">
                <a:latin typeface="+mj-lt"/>
              </a:rPr>
              <a:t>, "number", "</a:t>
            </a:r>
            <a:r>
              <a:rPr lang="en-US" sz="1400" dirty="0" smtClean="0">
                <a:latin typeface="+mj-lt"/>
              </a:rPr>
              <a:t>I”  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the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given the Field ID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number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GetIntField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is %d\n", number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Change the variable</a:t>
            </a:r>
          </a:p>
          <a:p>
            <a:r>
              <a:rPr lang="en-US" sz="1400" dirty="0">
                <a:latin typeface="+mj-lt"/>
              </a:rPr>
              <a:t>   number = 99;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SetIntField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, number);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8652510" y="3726180"/>
            <a:ext cx="720090" cy="26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52610" y="3726180"/>
            <a:ext cx="354330" cy="26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72600" y="45034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5550" y="4000500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field descriptor</a:t>
            </a:r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>
          <a:xfrm>
            <a:off x="9267145" y="3950571"/>
            <a:ext cx="185465" cy="7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</p:cNvCxnSpPr>
          <p:nvPr/>
        </p:nvCxnSpPr>
        <p:spPr>
          <a:xfrm>
            <a:off x="9755050" y="3950571"/>
            <a:ext cx="497660" cy="234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9124" y="3941889"/>
            <a:ext cx="1851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GetFieldID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Get&lt;type&gt;Field</a:t>
            </a:r>
          </a:p>
          <a:p>
            <a:endParaRPr lang="en-US" b="1" dirty="0" smtClean="0"/>
          </a:p>
          <a:p>
            <a:r>
              <a:rPr lang="en-US" b="1" dirty="0" smtClean="0"/>
              <a:t>Set</a:t>
            </a:r>
            <a:r>
              <a:rPr lang="en-US" b="1" dirty="0"/>
              <a:t>&lt;type&gt;</a:t>
            </a:r>
            <a:r>
              <a:rPr lang="en-US" b="1" dirty="0" smtClean="0"/>
              <a:t>Field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73357" y="4503420"/>
            <a:ext cx="290222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3357" y="5208104"/>
            <a:ext cx="2902226" cy="37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97418" y="3857625"/>
            <a:ext cx="2670930" cy="22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Accessing 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2.1.2  Accessing Object's Variables (object variable)</a:t>
            </a:r>
          </a:p>
          <a:p>
            <a:pPr marL="0" indent="0">
              <a:buNone/>
            </a:pP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731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dirty="0">
                <a:latin typeface="+mj-lt"/>
              </a:rPr>
              <a:t> number = 88</a:t>
            </a:r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String </a:t>
            </a:r>
            <a:r>
              <a:rPr lang="en-US" sz="1400" dirty="0">
                <a:latin typeface="+mj-lt"/>
              </a:rPr>
              <a:t>message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=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"Hello from Java"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native void </a:t>
            </a:r>
            <a:r>
              <a:rPr lang="en-US" sz="1400" dirty="0" err="1">
                <a:latin typeface="+mj-lt"/>
              </a:rPr>
              <a:t>testModifyInstanceVariable</a:t>
            </a:r>
            <a:r>
              <a:rPr lang="en-US" sz="14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400" b="1" dirty="0">
                <a:latin typeface="+mj-lt"/>
              </a:rPr>
              <a:t>JNIEXPORT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JNICALL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Java_HelloJNI_testModifyInstanceVariable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b="1" dirty="0" smtClean="0">
                <a:latin typeface="+mj-lt"/>
              </a:rPr>
              <a:t>{</a:t>
            </a:r>
            <a:endParaRPr lang="en-US" sz="1400" i="1" dirty="0">
              <a:solidFill>
                <a:srgbClr val="00B050"/>
              </a:solidFill>
            </a:endParaRPr>
          </a:p>
          <a:p>
            <a:r>
              <a:rPr lang="en-US" sz="1400" dirty="0"/>
              <a:t>   </a:t>
            </a:r>
            <a:r>
              <a:rPr lang="en-US" sz="1400" dirty="0" err="1"/>
              <a:t>jclass</a:t>
            </a:r>
            <a:r>
              <a:rPr lang="en-US" sz="1400" dirty="0"/>
              <a:t> </a:t>
            </a:r>
            <a:r>
              <a:rPr lang="en-US" sz="1400" dirty="0" err="1"/>
              <a:t>thisClass</a:t>
            </a:r>
            <a:r>
              <a:rPr lang="en-US" sz="1400" dirty="0"/>
              <a:t> = </a:t>
            </a:r>
            <a:r>
              <a:rPr lang="en-US" sz="1400" dirty="0" err="1"/>
              <a:t>env</a:t>
            </a:r>
            <a:r>
              <a:rPr lang="en-US" sz="1400" dirty="0"/>
              <a:t>-&gt;</a:t>
            </a:r>
            <a:r>
              <a:rPr lang="en-US" sz="1400" dirty="0" err="1"/>
              <a:t>GetObjectClass</a:t>
            </a:r>
            <a:r>
              <a:rPr lang="en-US" sz="1400" dirty="0"/>
              <a:t>(</a:t>
            </a:r>
            <a:r>
              <a:rPr lang="en-US" sz="1400" dirty="0" err="1"/>
              <a:t>thisObj</a:t>
            </a:r>
            <a:r>
              <a:rPr lang="en-US" sz="1400" dirty="0"/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Get the Field ID of the instance variables "message"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jfieldID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GetFieldID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thisClass</a:t>
            </a:r>
            <a:r>
              <a:rPr lang="en-US" sz="1400" dirty="0">
                <a:latin typeface="+mj-lt"/>
              </a:rPr>
              <a:t>, "message", "</a:t>
            </a:r>
            <a:r>
              <a:rPr lang="en-US" sz="1400" dirty="0" err="1">
                <a:latin typeface="+mj-lt"/>
              </a:rPr>
              <a:t>Ljava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lang</a:t>
            </a:r>
            <a:r>
              <a:rPr lang="en-US" sz="1400" dirty="0">
                <a:latin typeface="+mj-lt"/>
              </a:rPr>
              <a:t>/String;");</a:t>
            </a:r>
          </a:p>
          <a:p>
            <a:r>
              <a:rPr lang="en-US" sz="1400" dirty="0">
                <a:latin typeface="+mj-lt"/>
              </a:rPr>
              <a:t>   if (NULL ==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>
                <a:latin typeface="+mj-lt"/>
              </a:rPr>
              <a:t>) 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String</a:t>
            </a:r>
          </a:p>
          <a:p>
            <a:r>
              <a:rPr lang="en-US" sz="1400" i="1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Get the object given the Field ID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jstring</a:t>
            </a:r>
            <a:r>
              <a:rPr lang="en-US" sz="1400" dirty="0">
                <a:latin typeface="+mj-lt"/>
              </a:rPr>
              <a:t> message = (</a:t>
            </a:r>
            <a:r>
              <a:rPr lang="en-US" sz="1400" dirty="0" err="1">
                <a:latin typeface="+mj-lt"/>
              </a:rPr>
              <a:t>jstring</a:t>
            </a:r>
            <a:r>
              <a:rPr lang="en-US" sz="1400" dirty="0">
                <a:latin typeface="+mj-lt"/>
              </a:rPr>
              <a:t>)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GetObjectField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 smtClean="0">
                <a:latin typeface="+mj-lt"/>
              </a:rPr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Create a C-string with the JNI String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 char *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GetStringUTFChars</a:t>
            </a:r>
            <a:r>
              <a:rPr lang="en-US" sz="1400" dirty="0">
                <a:latin typeface="+mj-lt"/>
              </a:rPr>
              <a:t>(message, NULL);</a:t>
            </a:r>
          </a:p>
          <a:p>
            <a:r>
              <a:rPr lang="en-US" sz="1400" dirty="0">
                <a:latin typeface="+mj-lt"/>
              </a:rPr>
              <a:t>   if (NULL == 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>
                <a:latin typeface="+mj-lt"/>
              </a:rPr>
              <a:t>) 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string is %s\n"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ReleaseStringUTFChars</a:t>
            </a:r>
            <a:r>
              <a:rPr lang="en-US" sz="1400" dirty="0">
                <a:latin typeface="+mj-lt"/>
              </a:rPr>
              <a:t>(message, 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 smtClean="0">
                <a:latin typeface="+mj-lt"/>
              </a:rPr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Create a new C-string and assign to the JNI string</a:t>
            </a:r>
          </a:p>
          <a:p>
            <a:r>
              <a:rPr lang="en-US" sz="1400" dirty="0">
                <a:latin typeface="+mj-lt"/>
              </a:rPr>
              <a:t>   message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NewStringUTF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"Hello from C"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if (NULL == message) 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modify the instance variables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SetObjectField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>
                <a:latin typeface="+mj-lt"/>
              </a:rPr>
              <a:t>, message);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8794878" y="3327211"/>
            <a:ext cx="720090" cy="26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77884" y="3243908"/>
            <a:ext cx="1567193" cy="34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23035" y="431875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5733" y="3726180"/>
            <a:ext cx="17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field descriptor</a:t>
            </a:r>
          </a:p>
        </p:txBody>
      </p:sp>
      <p:cxnSp>
        <p:nvCxnSpPr>
          <p:cNvPr id="12" name="Straight Arrow Connector 11"/>
          <p:cNvCxnSpPr>
            <a:stCxn id="5" idx="5"/>
            <a:endCxn id="9" idx="0"/>
          </p:cNvCxnSpPr>
          <p:nvPr/>
        </p:nvCxnSpPr>
        <p:spPr>
          <a:xfrm>
            <a:off x="9409513" y="3551602"/>
            <a:ext cx="1677889" cy="767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</p:cNvCxnSpPr>
          <p:nvPr/>
        </p:nvCxnSpPr>
        <p:spPr>
          <a:xfrm>
            <a:off x="10915567" y="3535557"/>
            <a:ext cx="428294" cy="571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1826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GetFieldID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GetObjectField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SetObjectField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32383" y="3458656"/>
            <a:ext cx="2743200" cy="86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 flipV="1">
            <a:off x="2802035" y="4318754"/>
            <a:ext cx="2273548" cy="5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3687" y="5446643"/>
            <a:ext cx="2411896" cy="967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</a:t>
            </a:r>
            <a:r>
              <a:rPr lang="en-US" sz="2400" b="1" dirty="0" smtClean="0">
                <a:latin typeface="+mj-lt"/>
              </a:rPr>
              <a:t>. Accessing </a:t>
            </a:r>
            <a:r>
              <a:rPr lang="en-US" sz="2400" b="1" dirty="0">
                <a:latin typeface="+mj-lt"/>
              </a:rPr>
              <a:t>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2.1.3  </a:t>
            </a:r>
            <a:r>
              <a:rPr lang="en-US" sz="2400" b="1" dirty="0">
                <a:latin typeface="+mj-lt"/>
              </a:rPr>
              <a:t>Accessing Object's </a:t>
            </a:r>
            <a:r>
              <a:rPr lang="en-US" sz="2400" b="1" dirty="0" smtClean="0">
                <a:latin typeface="+mj-lt"/>
              </a:rPr>
              <a:t>Variables (Field descriptor table)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47406"/>
              </p:ext>
            </p:extLst>
          </p:nvPr>
        </p:nvGraphicFramePr>
        <p:xfrm>
          <a:off x="992932" y="2431159"/>
          <a:ext cx="10046129" cy="416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85"/>
                <a:gridCol w="2584174"/>
                <a:gridCol w="1899400"/>
                <a:gridCol w="30966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Field</a:t>
                      </a:r>
                      <a:r>
                        <a:rPr lang="en-US" baseline="0" dirty="0" smtClean="0"/>
                        <a:t> 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Get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Set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Boolean/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"Z“ / “[Z“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GetBooleanField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SetBooleanField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Byte/byte[]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"B“ / “[B"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GetByteField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SetByteField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Char/char[]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"C“ / “[C“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GetCharField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SetCharField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Short/short[]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"S“ / “[S"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GetShortField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SetShortField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"I“ / “[I"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GetIntField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SetIntField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long/long[]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"J"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 </a:t>
                      </a:r>
                      <a:r>
                        <a:rPr lang="en-US" dirty="0" smtClean="0"/>
                        <a:t>“[J"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GetLongField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SetLongField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floa</a:t>
                      </a:r>
                      <a:r>
                        <a:rPr lang="en-US" dirty="0" smtClean="0"/>
                        <a:t>/float[]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"F“ / “[F"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GetFloatField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SetFloatField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Double/double[]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"D“ / “[D"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GetDoubleField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SetDoubleField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 class (object)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L&lt;fully-qualified-name&gt;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GetObjectField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SetObjectField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2. Accessing Object's Variables and Calling Back Methods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2.1.4 </a:t>
            </a:r>
            <a:r>
              <a:rPr lang="en-US" sz="2400" b="1" dirty="0">
                <a:latin typeface="+mj-lt"/>
              </a:rPr>
              <a:t>Accessing Class' Static Variables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static double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 = 55.66;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600" b="1" dirty="0">
                <a:latin typeface="+mj-lt"/>
              </a:rPr>
              <a:t>JNIEXPORT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JNICALL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Java_HelloJNI_testModifyInstanceVariable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 smtClean="0">
                <a:latin typeface="+mj-lt"/>
              </a:rPr>
              <a:t>) 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// Get a reference to this object's class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 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GetObjectClass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  // Read the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static variable and modify its value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jfieldID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GetStaticFieldID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"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", "D");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if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jdouble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GetStaticDoubleField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("In C, the double is %f\n",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 = 77.88</a:t>
            </a:r>
            <a:r>
              <a:rPr lang="en-US" sz="1600" dirty="0" smtClean="0">
                <a:latin typeface="+mj-lt"/>
              </a:rPr>
              <a:t>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SetStaticDoubleField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400579" y="3992955"/>
            <a:ext cx="885763" cy="288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417530" y="3897024"/>
            <a:ext cx="545150" cy="34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95358" y="298751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8498" y="3356848"/>
            <a:ext cx="17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field descriptor</a:t>
            </a:r>
          </a:p>
        </p:txBody>
      </p:sp>
      <p:cxnSp>
        <p:nvCxnSpPr>
          <p:cNvPr id="12" name="Straight Arrow Connector 11"/>
          <p:cNvCxnSpPr>
            <a:endCxn id="9" idx="2"/>
          </p:cNvCxnSpPr>
          <p:nvPr/>
        </p:nvCxnSpPr>
        <p:spPr>
          <a:xfrm flipV="1">
            <a:off x="10031896" y="3356848"/>
            <a:ext cx="327829" cy="636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</p:cNvCxnSpPr>
          <p:nvPr/>
        </p:nvCxnSpPr>
        <p:spPr>
          <a:xfrm flipV="1">
            <a:off x="10882845" y="3726180"/>
            <a:ext cx="1044112" cy="462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480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GetStaticFieldID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GetStatic</a:t>
            </a:r>
            <a:r>
              <a:rPr lang="en-US" b="1" dirty="0"/>
              <a:t>&lt;</a:t>
            </a:r>
            <a:r>
              <a:rPr lang="en-US" b="1" i="1" dirty="0"/>
              <a:t>type</a:t>
            </a:r>
            <a:r>
              <a:rPr lang="en-US" b="1" dirty="0"/>
              <a:t>&gt;Field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SetStatic</a:t>
            </a:r>
            <a:r>
              <a:rPr lang="en-US" b="1" dirty="0"/>
              <a:t>&lt;</a:t>
            </a:r>
            <a:r>
              <a:rPr lang="en-US" b="1" i="1" dirty="0"/>
              <a:t>type</a:t>
            </a:r>
            <a:r>
              <a:rPr lang="en-US" b="1" dirty="0"/>
              <a:t>&gt;Field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96209" y="4095512"/>
            <a:ext cx="2279374" cy="22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3456060" y="4834176"/>
            <a:ext cx="171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33530" y="5446643"/>
            <a:ext cx="1934818" cy="33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2704" y="1428572"/>
            <a:ext cx="7978421" cy="32676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</a:t>
            </a:r>
            <a:r>
              <a:rPr lang="en-US" sz="2400" dirty="0">
                <a:latin typeface="+mj-lt"/>
              </a:rPr>
              <a:t>is a </a:t>
            </a:r>
            <a:r>
              <a:rPr lang="en-US" sz="2400" b="1" dirty="0">
                <a:latin typeface="+mj-lt"/>
              </a:rPr>
              <a:t>programming </a:t>
            </a:r>
            <a:r>
              <a:rPr lang="en-US" sz="2400" b="1" dirty="0" smtClean="0">
                <a:latin typeface="+mj-lt"/>
              </a:rPr>
              <a:t>language, </a:t>
            </a:r>
            <a:r>
              <a:rPr lang="en-US" sz="2400" dirty="0" smtClean="0">
                <a:latin typeface="+mj-lt"/>
              </a:rPr>
              <a:t>first release is JDK </a:t>
            </a:r>
            <a:r>
              <a:rPr lang="en-US" sz="2400" dirty="0">
                <a:latin typeface="+mj-lt"/>
              </a:rPr>
              <a:t>1.0 </a:t>
            </a:r>
            <a:r>
              <a:rPr lang="en-US" sz="2400" dirty="0" smtClean="0">
                <a:latin typeface="+mj-lt"/>
              </a:rPr>
              <a:t>in in (January </a:t>
            </a:r>
            <a:r>
              <a:rPr lang="en-US" sz="2400" dirty="0">
                <a:latin typeface="+mj-lt"/>
              </a:rPr>
              <a:t>23, 1996</a:t>
            </a:r>
            <a:r>
              <a:rPr lang="en-US" sz="2400" dirty="0" smtClean="0">
                <a:latin typeface="+mj-lt"/>
              </a:rPr>
              <a:t>) and  JDK 13.0.1 was already released as of 11/2019.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</a:t>
            </a:r>
            <a:r>
              <a:rPr lang="en-US" sz="2400" dirty="0">
                <a:latin typeface="+mj-lt"/>
              </a:rPr>
              <a:t>is a high level, robust, object-oriented and secure programming language.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was compiled </a:t>
            </a:r>
            <a:r>
              <a:rPr lang="en-US" sz="2400" dirty="0">
                <a:latin typeface="+mj-lt"/>
              </a:rPr>
              <a:t>to </a:t>
            </a:r>
            <a:r>
              <a:rPr lang="en-US" sz="2400" dirty="0" err="1" smtClean="0">
                <a:latin typeface="+mj-lt"/>
              </a:rPr>
              <a:t>bytecode</a:t>
            </a:r>
            <a:r>
              <a:rPr lang="en-US" sz="2400" dirty="0" smtClean="0">
                <a:latin typeface="+mj-lt"/>
              </a:rPr>
              <a:t> (instead of </a:t>
            </a:r>
            <a:r>
              <a:rPr lang="en-US" sz="2400" dirty="0">
                <a:latin typeface="+mj-lt"/>
              </a:rPr>
              <a:t>machine code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as other language as C++,C#,…) and JVM (Java </a:t>
            </a:r>
            <a:r>
              <a:rPr lang="en-US" sz="2400" dirty="0">
                <a:latin typeface="+mj-lt"/>
              </a:rPr>
              <a:t>V</a:t>
            </a:r>
            <a:r>
              <a:rPr lang="en-US" sz="2400" dirty="0" smtClean="0">
                <a:latin typeface="+mj-lt"/>
              </a:rPr>
              <a:t>irtual </a:t>
            </a:r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achine) will execute this </a:t>
            </a:r>
            <a:r>
              <a:rPr lang="en-US" sz="2400" dirty="0" err="1" smtClean="0">
                <a:latin typeface="+mj-lt"/>
              </a:rPr>
              <a:t>bytecode</a:t>
            </a:r>
            <a:r>
              <a:rPr lang="en-US" sz="2400" dirty="0" smtClean="0">
                <a:latin typeface="+mj-lt"/>
              </a:rPr>
              <a:t> on physical machine.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D: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1749777"/>
            <a:ext cx="1851378" cy="390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1" y="5611080"/>
            <a:ext cx="22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Sun </a:t>
            </a:r>
            <a:r>
              <a:rPr lang="en-US" dirty="0">
                <a:hlinkClick r:id="rId4"/>
              </a:rPr>
              <a:t>Microsystems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(Oracle </a:t>
            </a:r>
            <a:r>
              <a:rPr lang="en-US" dirty="0"/>
              <a:t>Corporation)</a:t>
            </a:r>
          </a:p>
        </p:txBody>
      </p:sp>
      <p:pic>
        <p:nvPicPr>
          <p:cNvPr id="2052" name="Picture 4" descr="D: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90" y="4398678"/>
            <a:ext cx="4314296" cy="24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2. Accessing Object's Variables and Calling Back Methods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2.2.1 </a:t>
            </a:r>
            <a:r>
              <a:rPr lang="en-US" sz="2400" b="1" dirty="0">
                <a:latin typeface="+mj-lt"/>
              </a:rPr>
              <a:t>Callback Instance Methods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4072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double </a:t>
            </a:r>
            <a:r>
              <a:rPr lang="en-US" sz="1600" dirty="0" err="1">
                <a:latin typeface="+mj-lt"/>
              </a:rPr>
              <a:t>callbackAverage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n1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n2</a:t>
            </a:r>
            <a:r>
              <a:rPr lang="en-US" sz="1600" dirty="0" smtClean="0">
                <a:latin typeface="+mj-lt"/>
              </a:rPr>
              <a:t>){</a:t>
            </a:r>
          </a:p>
          <a:p>
            <a:r>
              <a:rPr lang="en-US" sz="1600" dirty="0" smtClean="0">
                <a:latin typeface="+mj-lt"/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((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double</a:t>
            </a:r>
            <a:r>
              <a:rPr lang="en-US" sz="1600" dirty="0">
                <a:latin typeface="+mj-lt"/>
              </a:rPr>
              <a:t>)n1 + n2) / </a:t>
            </a:r>
            <a:r>
              <a:rPr lang="en-US" sz="1600" dirty="0">
                <a:solidFill>
                  <a:schemeClr val="accent2"/>
                </a:solidFill>
                <a:latin typeface="+mj-lt"/>
              </a:rPr>
              <a:t>2.0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 smtClean="0">
                <a:latin typeface="+mj-lt"/>
              </a:rPr>
              <a:t>}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testCallbackMethod</a:t>
            </a:r>
            <a:r>
              <a:rPr lang="en-US" sz="16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600" b="1" dirty="0">
                <a:latin typeface="+mj-lt"/>
              </a:rPr>
              <a:t>JNIEXPORT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JNICALL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smtClean="0">
                <a:latin typeface="+mj-lt"/>
              </a:rPr>
              <a:t>Java_HelloJNI_testCallbackMethod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 smtClean="0">
                <a:latin typeface="+mj-lt"/>
              </a:rPr>
              <a:t>) 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//Get a class reference for this object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GetObjectClass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+mj-lt"/>
              </a:rPr>
              <a:t>//call method of Java class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jmethodID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midCallBackAverage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GetMethodID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,</a:t>
            </a:r>
          </a:p>
          <a:p>
            <a:r>
              <a:rPr lang="en-US" sz="1600" dirty="0">
                <a:latin typeface="+mj-lt"/>
              </a:rPr>
              <a:t>                                  "</a:t>
            </a:r>
            <a:r>
              <a:rPr lang="en-US" sz="1600" dirty="0" err="1">
                <a:latin typeface="+mj-lt"/>
              </a:rPr>
              <a:t>callbackAverage</a:t>
            </a:r>
            <a:r>
              <a:rPr lang="en-US" sz="1600" dirty="0">
                <a:latin typeface="+mj-lt"/>
              </a:rPr>
              <a:t>", "(II)D");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midCallBackAverage</a:t>
            </a:r>
            <a:r>
              <a:rPr lang="en-US" sz="1600" dirty="0">
                <a:latin typeface="+mj-lt"/>
              </a:rPr>
              <a:t>) return;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jdouble</a:t>
            </a:r>
            <a:r>
              <a:rPr lang="en-US" sz="1600" dirty="0">
                <a:latin typeface="+mj-lt"/>
              </a:rPr>
              <a:t> average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CallDoubleMethod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midCallBackAverage</a:t>
            </a:r>
            <a:r>
              <a:rPr lang="en-US" sz="1600" dirty="0">
                <a:latin typeface="+mj-lt"/>
              </a:rPr>
              <a:t>, 2, 3);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average is %f\n"</a:t>
            </a:r>
            <a:r>
              <a:rPr lang="en-US" sz="1600" dirty="0">
                <a:latin typeface="+mj-lt"/>
              </a:rPr>
              <a:t>, average);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6750144" y="4205976"/>
            <a:ext cx="1466204" cy="260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76695" y="4147910"/>
            <a:ext cx="545150" cy="34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95358" y="29875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Java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02572" y="350272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>
                <a:solidFill>
                  <a:srgbClr val="FF0000"/>
                </a:solidFill>
              </a:rPr>
              <a:t>descriptor</a:t>
            </a:r>
          </a:p>
        </p:txBody>
      </p:sp>
      <p:cxnSp>
        <p:nvCxnSpPr>
          <p:cNvPr id="12" name="Straight Arrow Connector 11"/>
          <p:cNvCxnSpPr>
            <a:stCxn id="5" idx="7"/>
            <a:endCxn id="9" idx="2"/>
          </p:cNvCxnSpPr>
          <p:nvPr/>
        </p:nvCxnSpPr>
        <p:spPr>
          <a:xfrm flipV="1">
            <a:off x="8001627" y="3356848"/>
            <a:ext cx="2614578" cy="88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842010" y="3800450"/>
            <a:ext cx="1918755" cy="51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GetMethodID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CallDoubleMethod</a:t>
            </a:r>
            <a:endParaRPr lang="en-US" b="1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96209" y="4095512"/>
            <a:ext cx="2279374" cy="22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65445" y="4853189"/>
            <a:ext cx="2016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2. Accessing Object's Variables and Calling Back Methods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2.2.2 Callback Static Methods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632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static String </a:t>
            </a:r>
            <a:r>
              <a:rPr lang="en-US" sz="1600" dirty="0" err="1">
                <a:latin typeface="+mj-lt"/>
              </a:rPr>
              <a:t>callbackStatic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()</a:t>
            </a:r>
            <a:r>
              <a:rPr lang="en-US" sz="1600" dirty="0" smtClean="0">
                <a:latin typeface="+mj-lt"/>
              </a:rPr>
              <a:t>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"From static Java method"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 smtClean="0">
                <a:latin typeface="+mj-lt"/>
              </a:rPr>
              <a:t>}   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testCallbackMethod</a:t>
            </a:r>
            <a:r>
              <a:rPr lang="en-US" sz="16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600" b="1" dirty="0">
                <a:latin typeface="+mj-lt"/>
              </a:rPr>
              <a:t>JNIEXPORT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JNICALL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</a:t>
            </a:r>
            <a:r>
              <a:rPr lang="en-US" sz="1600" dirty="0">
                <a:latin typeface="+mj-lt"/>
              </a:rPr>
              <a:t>_ </a:t>
            </a:r>
            <a:r>
              <a:rPr lang="en-US" sz="1600" dirty="0" err="1">
                <a:latin typeface="+mj-lt"/>
              </a:rPr>
              <a:t>testCallbackMethod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 smtClean="0">
                <a:latin typeface="+mj-lt"/>
              </a:rPr>
              <a:t>) 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//Get a class reference for this object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GetObjectClass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//Get method ID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jmethodID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midCallBackStatic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GetStaticMethodID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,</a:t>
            </a:r>
          </a:p>
          <a:p>
            <a:r>
              <a:rPr lang="en-US" sz="1600" dirty="0">
                <a:latin typeface="+mj-lt"/>
              </a:rPr>
              <a:t>                                 "</a:t>
            </a:r>
            <a:r>
              <a:rPr lang="en-US" sz="1600" dirty="0" err="1">
                <a:latin typeface="+mj-lt"/>
              </a:rPr>
              <a:t>callbackStatic</a:t>
            </a:r>
            <a:r>
              <a:rPr lang="en-US" sz="1600" dirty="0">
                <a:latin typeface="+mj-lt"/>
              </a:rPr>
              <a:t>", "()</a:t>
            </a:r>
            <a:r>
              <a:rPr lang="en-US" sz="1600" dirty="0" err="1">
                <a:latin typeface="+mj-lt"/>
              </a:rPr>
              <a:t>Ljava</a:t>
            </a:r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lang</a:t>
            </a:r>
            <a:r>
              <a:rPr lang="en-US" sz="1600" dirty="0">
                <a:latin typeface="+mj-lt"/>
              </a:rPr>
              <a:t>/String;");</a:t>
            </a:r>
          </a:p>
          <a:p>
            <a:r>
              <a:rPr lang="en-US" sz="1600" dirty="0">
                <a:latin typeface="+mj-lt"/>
              </a:rPr>
              <a:t>   if (NULL == </a:t>
            </a:r>
            <a:r>
              <a:rPr lang="en-US" sz="1600" dirty="0" err="1">
                <a:latin typeface="+mj-lt"/>
              </a:rPr>
              <a:t>midCallBackStatic</a:t>
            </a:r>
            <a:r>
              <a:rPr lang="en-US" sz="1600" dirty="0">
                <a:latin typeface="+mj-lt"/>
              </a:rPr>
              <a:t>) return;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jstring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resultJNIStr</a:t>
            </a:r>
            <a:r>
              <a:rPr lang="en-US" sz="1600" dirty="0">
                <a:latin typeface="+mj-lt"/>
              </a:rPr>
              <a:t> = (</a:t>
            </a:r>
            <a:r>
              <a:rPr lang="en-US" sz="1600" dirty="0" err="1">
                <a:latin typeface="+mj-lt"/>
              </a:rPr>
              <a:t>jstring</a:t>
            </a:r>
            <a:r>
              <a:rPr lang="en-US" sz="1600" dirty="0">
                <a:latin typeface="+mj-lt"/>
              </a:rPr>
              <a:t>)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CallStaticObjectMethod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midCallBackStatic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char *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GetStringUTFChars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resultJNIStr</a:t>
            </a:r>
            <a:r>
              <a:rPr lang="en-US" sz="1600" dirty="0">
                <a:latin typeface="+mj-lt"/>
              </a:rPr>
              <a:t>, NULL);</a:t>
            </a:r>
          </a:p>
          <a:p>
            <a:r>
              <a:rPr lang="en-US" sz="1600" dirty="0">
                <a:latin typeface="+mj-lt"/>
              </a:rPr>
              <a:t>   if (NULL == 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) return;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returned string is %s\n"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ReleaseStringUTFChars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resultJNIStr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6535423" y="3957817"/>
            <a:ext cx="1466204" cy="260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03096" y="3962880"/>
            <a:ext cx="1549829" cy="265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70552" y="28331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Java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2614" y="3356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>
                <a:solidFill>
                  <a:srgbClr val="FF0000"/>
                </a:solidFill>
              </a:rPr>
              <a:t>descriptor</a:t>
            </a:r>
          </a:p>
        </p:txBody>
      </p:sp>
      <p:cxnSp>
        <p:nvCxnSpPr>
          <p:cNvPr id="12" name="Straight Arrow Connector 11"/>
          <p:cNvCxnSpPr>
            <a:stCxn id="5" idx="7"/>
            <a:endCxn id="9" idx="2"/>
          </p:cNvCxnSpPr>
          <p:nvPr/>
        </p:nvCxnSpPr>
        <p:spPr>
          <a:xfrm flipV="1">
            <a:off x="7786906" y="3202448"/>
            <a:ext cx="2704493" cy="79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9752925" y="3679503"/>
            <a:ext cx="959378" cy="415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GetStaticMethodID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CallStaticObjectMethod</a:t>
            </a:r>
            <a:endParaRPr lang="en-US" b="1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14261" y="3957818"/>
            <a:ext cx="1961322" cy="36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44348" y="4557177"/>
            <a:ext cx="1431235" cy="29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3.  Creating Objects and Object Arrays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2.1 </a:t>
            </a:r>
            <a:r>
              <a:rPr lang="en-US" sz="2400" b="1" dirty="0"/>
              <a:t>Creating Objects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586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Integer </a:t>
            </a:r>
            <a:r>
              <a:rPr lang="en-US" sz="1600" dirty="0" err="1" smtClean="0">
                <a:latin typeface="+mj-lt"/>
              </a:rPr>
              <a:t>testCreateObject</a:t>
            </a:r>
            <a:endParaRPr lang="en-US" sz="1600" dirty="0" smtClean="0">
              <a:latin typeface="+mj-lt"/>
            </a:endParaRP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                                         (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600" dirty="0">
                <a:latin typeface="+mj-lt"/>
              </a:rPr>
              <a:t> number</a:t>
            </a:r>
            <a:r>
              <a:rPr lang="en-US" sz="1600" dirty="0" smtClean="0">
                <a:latin typeface="+mj-lt"/>
              </a:rPr>
              <a:t>)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;</a:t>
            </a:r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  <a:endParaRPr lang="en-US" sz="1600" b="1" dirty="0" smtClean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JNIEXPORT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JNICALL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Java_HelloJNI_testCreateObject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jint</a:t>
            </a:r>
            <a:r>
              <a:rPr lang="en-US" sz="1600" dirty="0">
                <a:latin typeface="+mj-lt"/>
              </a:rPr>
              <a:t> number) {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// Get a class reference for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java.lang.Integer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FindClass</a:t>
            </a:r>
            <a:r>
              <a:rPr lang="en-US" sz="1600" dirty="0">
                <a:latin typeface="+mj-lt"/>
              </a:rPr>
              <a:t>( "java/</a:t>
            </a:r>
            <a:r>
              <a:rPr lang="en-US" sz="1600" dirty="0" err="1">
                <a:latin typeface="+mj-lt"/>
              </a:rPr>
              <a:t>lang</a:t>
            </a:r>
            <a:r>
              <a:rPr lang="en-US" sz="1600" dirty="0">
                <a:latin typeface="+mj-lt"/>
              </a:rPr>
              <a:t>/Integer");</a:t>
            </a:r>
          </a:p>
          <a:p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Get the Method ID of the constructor which takes an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int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jmethodID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midInit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GetMethodID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"&lt;</a:t>
            </a:r>
            <a:r>
              <a:rPr lang="en-US" sz="1600" dirty="0" err="1">
                <a:latin typeface="+mj-lt"/>
              </a:rPr>
              <a:t>init</a:t>
            </a:r>
            <a:r>
              <a:rPr lang="en-US" sz="1600" dirty="0">
                <a:latin typeface="+mj-lt"/>
              </a:rPr>
              <a:t>&gt;", "(I)V");</a:t>
            </a:r>
          </a:p>
          <a:p>
            <a:r>
              <a:rPr lang="en-US" sz="1600" dirty="0">
                <a:latin typeface="+mj-lt"/>
              </a:rPr>
              <a:t>   if (NULL == </a:t>
            </a:r>
            <a:r>
              <a:rPr lang="en-US" sz="1600" dirty="0" err="1">
                <a:latin typeface="+mj-lt"/>
              </a:rPr>
              <a:t>midInit</a:t>
            </a:r>
            <a:r>
              <a:rPr lang="en-US" sz="1600" dirty="0">
                <a:latin typeface="+mj-lt"/>
              </a:rPr>
              <a:t>) return NULL;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Call back constructor to allocate a new instance, with an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argument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newObj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NewObject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midInit</a:t>
            </a:r>
            <a:r>
              <a:rPr lang="en-US" sz="1600" dirty="0">
                <a:latin typeface="+mj-lt"/>
              </a:rPr>
              <a:t>, number);</a:t>
            </a:r>
          </a:p>
          <a:p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//May need to call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releaseStringUTFChars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() before return</a:t>
            </a:r>
          </a:p>
          <a:p>
            <a:r>
              <a:rPr lang="en-US" sz="1600" dirty="0">
                <a:latin typeface="+mj-lt"/>
              </a:rPr>
              <a:t>   return </a:t>
            </a:r>
            <a:r>
              <a:rPr lang="en-US" sz="1600" dirty="0" err="1">
                <a:latin typeface="+mj-lt"/>
              </a:rPr>
              <a:t>newObj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024729" y="3947054"/>
            <a:ext cx="505407" cy="29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54653" y="3947054"/>
            <a:ext cx="774914" cy="26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64535" y="27191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3185" y="308850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constructor 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9" idx="2"/>
          </p:cNvCxnSpPr>
          <p:nvPr/>
        </p:nvCxnSpPr>
        <p:spPr>
          <a:xfrm flipV="1">
            <a:off x="9456121" y="3088501"/>
            <a:ext cx="397064" cy="901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10429567" y="3457833"/>
            <a:ext cx="657289" cy="62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constructor </a:t>
            </a:r>
            <a:r>
              <a:rPr lang="en-US" b="1" dirty="0" err="1" smtClean="0"/>
              <a:t>methodID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Create object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6851" y="3957818"/>
            <a:ext cx="2478732" cy="36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11896" y="4557177"/>
            <a:ext cx="2663687" cy="29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3.  Creating Objects and Object Arrays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2.1 </a:t>
            </a:r>
            <a:r>
              <a:rPr lang="en-US" sz="2400" b="1" dirty="0"/>
              <a:t>Creating </a:t>
            </a:r>
            <a:r>
              <a:rPr lang="en-US" sz="2400" b="1" dirty="0" smtClean="0"/>
              <a:t>Object Arrays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4203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Double[] </a:t>
            </a:r>
            <a:r>
              <a:rPr lang="en-US" sz="1600" dirty="0" err="1">
                <a:latin typeface="+mj-lt"/>
              </a:rPr>
              <a:t>testCreateArrayObject</a:t>
            </a:r>
            <a:r>
              <a:rPr lang="en-US" sz="1600" dirty="0">
                <a:latin typeface="+mj-lt"/>
              </a:rPr>
              <a:t>()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;</a:t>
            </a:r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  <a:r>
              <a:rPr lang="en-US" sz="1400" b="1" dirty="0" smtClean="0">
                <a:latin typeface="+mj-lt"/>
              </a:rPr>
              <a:t> </a:t>
            </a:r>
          </a:p>
          <a:p>
            <a:r>
              <a:rPr lang="en-US" sz="1400" b="1" dirty="0" smtClean="0">
                <a:latin typeface="+mj-lt"/>
              </a:rPr>
              <a:t>JNIEXPORT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jobjectArray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JNICALL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Java_HelloJNI_testCreateArrayObject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){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java.lang.Double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jclass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FindClass</a:t>
            </a:r>
            <a:r>
              <a:rPr lang="en-US" sz="1400" dirty="0">
                <a:latin typeface="+mj-lt"/>
              </a:rPr>
              <a:t>( "java/</a:t>
            </a:r>
            <a:r>
              <a:rPr lang="en-US" sz="1400" dirty="0" err="1">
                <a:latin typeface="+mj-lt"/>
              </a:rPr>
              <a:t>lang</a:t>
            </a:r>
            <a:r>
              <a:rPr lang="en-US" sz="1400" dirty="0">
                <a:latin typeface="+mj-lt"/>
              </a:rPr>
              <a:t>/Double");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Allocate a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jobjectArray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of 2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java.lang.Double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jobjectArray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NewObjectArray</a:t>
            </a:r>
            <a:r>
              <a:rPr lang="en-US" sz="1400" dirty="0">
                <a:latin typeface="+mj-lt"/>
              </a:rPr>
              <a:t>( 2,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NULL);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Construct 2 Double objects by calling the constructor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jmethodID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GetMethodID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"&lt;</a:t>
            </a:r>
            <a:r>
              <a:rPr lang="en-US" sz="1400" dirty="0" err="1">
                <a:latin typeface="+mj-lt"/>
              </a:rPr>
              <a:t>init</a:t>
            </a:r>
            <a:r>
              <a:rPr lang="en-US" sz="1400" dirty="0">
                <a:latin typeface="+mj-lt"/>
              </a:rPr>
              <a:t>&gt;", "(D)V");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) return NULL;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objSum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, 1.0);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objAve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, 2.0);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Set to the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jobjectArray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SetObjectArrayElement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, 0, </a:t>
            </a:r>
            <a:r>
              <a:rPr lang="en-US" sz="1400" dirty="0" err="1">
                <a:latin typeface="+mj-lt"/>
              </a:rPr>
              <a:t>objSum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SetObjectArrayElement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, 1, </a:t>
            </a:r>
            <a:r>
              <a:rPr lang="en-US" sz="1400" dirty="0" err="1">
                <a:latin typeface="+mj-lt"/>
              </a:rPr>
              <a:t>objAve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654653" y="4115142"/>
            <a:ext cx="505407" cy="29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11942" y="4140748"/>
            <a:ext cx="774914" cy="26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64535" y="27191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3185" y="294083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constructor 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9781005" y="3088501"/>
            <a:ext cx="126352" cy="1026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914578" y="3310170"/>
            <a:ext cx="614813" cy="884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78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 array 2 elements</a:t>
            </a:r>
          </a:p>
          <a:p>
            <a:endParaRPr lang="en-US" b="1" dirty="0"/>
          </a:p>
          <a:p>
            <a:r>
              <a:rPr lang="en-US" b="1" dirty="0" smtClean="0"/>
              <a:t>Create 2 objects</a:t>
            </a:r>
          </a:p>
          <a:p>
            <a:endParaRPr lang="en-US" b="1" dirty="0"/>
          </a:p>
          <a:p>
            <a:r>
              <a:rPr lang="en-US" b="1" dirty="0" smtClean="0"/>
              <a:t>Add 2 objects to array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6851" y="3491879"/>
            <a:ext cx="2478732" cy="81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11896" y="4557177"/>
            <a:ext cx="2663687" cy="29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54017" y="5181600"/>
            <a:ext cx="1998502" cy="265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4</a:t>
            </a:r>
            <a:r>
              <a:rPr lang="en-US" sz="2400" b="1" dirty="0">
                <a:latin typeface="+mj-lt"/>
              </a:rPr>
              <a:t>. Local and Global References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4.1 </a:t>
            </a:r>
            <a:r>
              <a:rPr lang="en-US" sz="2400" b="1" dirty="0"/>
              <a:t>Local References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114" y="2252356"/>
            <a:ext cx="40684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//</a:t>
            </a:r>
            <a:r>
              <a:rPr lang="en-US" sz="1600" i="1" dirty="0">
                <a:latin typeface="+mj-lt"/>
              </a:rPr>
              <a:t>In </a:t>
            </a:r>
            <a:r>
              <a:rPr lang="en-US" sz="1600" i="1" dirty="0" smtClean="0">
                <a:latin typeface="+mj-lt"/>
              </a:rPr>
              <a:t>HelloJNI.java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native Integer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testLocalReference</a:t>
            </a:r>
            <a:r>
              <a:rPr lang="en-US" sz="1600" dirty="0">
                <a:latin typeface="+mj-lt"/>
              </a:rPr>
              <a:t>(); 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static void</a:t>
            </a:r>
            <a:r>
              <a:rPr lang="en-US" sz="1600" dirty="0">
                <a:latin typeface="+mj-lt"/>
              </a:rPr>
              <a:t> main(String[] </a:t>
            </a:r>
            <a:r>
              <a:rPr lang="en-US" sz="1600" dirty="0" err="1">
                <a:latin typeface="+mj-lt"/>
              </a:rPr>
              <a:t>args</a:t>
            </a:r>
            <a:r>
              <a:rPr lang="en-US" sz="1600" dirty="0">
                <a:latin typeface="+mj-lt"/>
              </a:rPr>
              <a:t>) {</a:t>
            </a:r>
          </a:p>
          <a:p>
            <a:r>
              <a:rPr lang="en-US" sz="1600" dirty="0">
                <a:latin typeface="+mj-lt"/>
              </a:rPr>
              <a:t>        </a:t>
            </a:r>
            <a:r>
              <a:rPr lang="en-US" sz="1600" dirty="0" err="1">
                <a:latin typeface="+mj-lt"/>
              </a:rPr>
              <a:t>HelloJNI</a:t>
            </a:r>
            <a:r>
              <a:rPr lang="en-US" sz="1600" dirty="0">
                <a:latin typeface="+mj-lt"/>
              </a:rPr>
              <a:t> test = new </a:t>
            </a:r>
            <a:r>
              <a:rPr lang="en-US" sz="1600" dirty="0" err="1">
                <a:latin typeface="+mj-lt"/>
              </a:rPr>
              <a:t>HelloJNI</a:t>
            </a:r>
            <a:r>
              <a:rPr lang="en-US" sz="1600" dirty="0">
                <a:latin typeface="+mj-lt"/>
              </a:rPr>
              <a:t>();</a:t>
            </a:r>
          </a:p>
          <a:p>
            <a:r>
              <a:rPr lang="en-US" sz="1600" dirty="0">
                <a:latin typeface="+mj-lt"/>
              </a:rPr>
              <a:t>        test.runTestLocalReference1();</a:t>
            </a:r>
          </a:p>
          <a:p>
            <a:r>
              <a:rPr lang="en-US" sz="1600" dirty="0">
                <a:latin typeface="+mj-lt"/>
              </a:rPr>
              <a:t>        test.runTestLocalReference2();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}  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runTestLocalReference1()</a:t>
            </a:r>
          </a:p>
          <a:p>
            <a:r>
              <a:rPr lang="en-US" sz="1600" dirty="0" smtClean="0">
                <a:latin typeface="+mj-lt"/>
              </a:rPr>
              <a:t>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Integer</a:t>
            </a:r>
            <a:r>
              <a:rPr lang="en-US" sz="1600" dirty="0" smtClean="0">
                <a:latin typeface="+mj-lt"/>
              </a:rPr>
              <a:t> i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testLocalReference</a:t>
            </a:r>
            <a:r>
              <a:rPr lang="en-US" sz="1600" dirty="0">
                <a:latin typeface="+mj-lt"/>
              </a:rPr>
              <a:t>();</a:t>
            </a:r>
          </a:p>
          <a:p>
            <a:r>
              <a:rPr lang="en-US" sz="1600" dirty="0" smtClean="0">
                <a:latin typeface="+mj-lt"/>
              </a:rPr>
              <a:t>}  </a:t>
            </a:r>
            <a:endParaRPr lang="en-US" sz="1600" dirty="0">
              <a:latin typeface="+mj-lt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runTestLocalReference2()</a:t>
            </a:r>
          </a:p>
          <a:p>
            <a:r>
              <a:rPr lang="en-US" sz="1600" dirty="0" smtClean="0">
                <a:latin typeface="+mj-lt"/>
              </a:rPr>
              <a:t>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Integer</a:t>
            </a:r>
            <a:r>
              <a:rPr lang="en-US" sz="1600" dirty="0" smtClean="0">
                <a:latin typeface="+mj-lt"/>
              </a:rPr>
              <a:t> i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testLocalReference</a:t>
            </a:r>
            <a:r>
              <a:rPr lang="en-US" sz="1600" dirty="0">
                <a:latin typeface="+mj-lt"/>
              </a:rPr>
              <a:t>();</a:t>
            </a:r>
          </a:p>
          <a:p>
            <a:r>
              <a:rPr lang="en-US" sz="1600" dirty="0" smtClean="0"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323" y="1406403"/>
            <a:ext cx="5808590" cy="545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  <a:endParaRPr lang="en-US" sz="1400" i="1" dirty="0" smtClean="0">
              <a:latin typeface="+mj-lt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static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jclass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static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jmethodID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JNIEXPORT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JNICALL </a:t>
            </a:r>
            <a:r>
              <a:rPr lang="en-US" sz="1400" dirty="0" err="1">
                <a:latin typeface="+mj-lt"/>
              </a:rPr>
              <a:t>Java_HelloJNI_testLocalReference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java.lang.Integer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if missing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"Find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\n"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FindClass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"java/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lang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/Integer"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}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) return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the Method ID of the Integer's constructor if missing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"Get Method ID for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java.lang.Integer's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constructor\n"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GetMethodID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"&lt;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init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&gt;"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"(I)V"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}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) return NULL;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Call back constructor to allocate a new instance, with an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argument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number = 1;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newObj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, number);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constructed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with number %d\n"</a:t>
            </a:r>
            <a:r>
              <a:rPr lang="en-US" sz="1400" dirty="0">
                <a:latin typeface="+mj-lt"/>
              </a:rPr>
              <a:t>, number);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newObj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5853323" y="2716696"/>
            <a:ext cx="3303929" cy="808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284229"/>
            <a:ext cx="5825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Java objects (</a:t>
            </a:r>
            <a:r>
              <a:rPr lang="en-US" sz="1400" dirty="0" err="1">
                <a:solidFill>
                  <a:srgbClr val="FF0000"/>
                </a:solidFill>
              </a:rPr>
              <a:t>jobject</a:t>
            </a:r>
            <a:r>
              <a:rPr lang="en-US" sz="1400" dirty="0">
                <a:solidFill>
                  <a:srgbClr val="FF0000"/>
                </a:solidFill>
              </a:rPr>
              <a:t>) returned by JNI functions are local references.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3996" y="3964577"/>
            <a:ext cx="284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EXCEPTION_ACCESS_VIOLATION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31096" y="3723861"/>
            <a:ext cx="609600" cy="379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37482" y="353919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local reference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8275982" y="3273287"/>
            <a:ext cx="1461500" cy="450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4</a:t>
            </a:r>
            <a:r>
              <a:rPr lang="en-US" sz="2400" b="1" dirty="0">
                <a:latin typeface="+mj-lt"/>
              </a:rPr>
              <a:t>. Local and Global References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4.1 </a:t>
            </a:r>
            <a:r>
              <a:rPr lang="en-US" sz="2400" b="1" dirty="0"/>
              <a:t>Global </a:t>
            </a:r>
            <a:r>
              <a:rPr lang="en-US" sz="2400" b="1" dirty="0" smtClean="0"/>
              <a:t>References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025" y="2724360"/>
            <a:ext cx="53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if missing</a:t>
            </a:r>
          </a:p>
          <a:p>
            <a:r>
              <a:rPr lang="en-US" sz="1600" dirty="0" smtClean="0">
                <a:latin typeface="+mj-lt"/>
              </a:rPr>
              <a:t>if 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) {</a:t>
            </a: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"Find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\n"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 = (*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)-&gt;</a:t>
            </a:r>
            <a:r>
              <a:rPr lang="en-US" sz="1600" dirty="0" err="1">
                <a:latin typeface="+mj-lt"/>
              </a:rPr>
              <a:t>FindClass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"java/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lang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/Integer"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9340" y="2578584"/>
            <a:ext cx="5671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if missing</a:t>
            </a:r>
          </a:p>
          <a:p>
            <a:r>
              <a:rPr lang="en-US" sz="1600" dirty="0">
                <a:latin typeface="+mj-lt"/>
              </a:rPr>
              <a:t>if 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 </a:t>
            </a:r>
            <a:r>
              <a:rPr lang="en-US" sz="1600" dirty="0">
                <a:latin typeface="+mj-lt"/>
              </a:rPr>
              <a:t>==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) {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"Find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\n"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//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FindClass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returns a local reference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classIntegerLocal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FindClass</a:t>
            </a:r>
            <a:r>
              <a:rPr lang="en-US" sz="1600" dirty="0">
                <a:latin typeface="+mj-lt"/>
              </a:rPr>
              <a:t>("java/</a:t>
            </a:r>
            <a:r>
              <a:rPr lang="en-US" sz="1600" dirty="0" err="1">
                <a:latin typeface="+mj-lt"/>
              </a:rPr>
              <a:t>lang</a:t>
            </a:r>
            <a:r>
              <a:rPr lang="en-US" sz="1600" dirty="0">
                <a:latin typeface="+mj-lt"/>
              </a:rPr>
              <a:t>/Integer");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Create a global reference from the local reference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jclass</a:t>
            </a:r>
            <a:r>
              <a:rPr lang="en-US" sz="1600" dirty="0" smtClean="0">
                <a:latin typeface="+mj-lt"/>
              </a:rPr>
              <a:t>)</a:t>
            </a:r>
            <a:r>
              <a:rPr lang="en-US" sz="1600" dirty="0" err="1" smtClean="0">
                <a:latin typeface="+mj-lt"/>
              </a:rPr>
              <a:t>env</a:t>
            </a:r>
            <a:r>
              <a:rPr lang="en-US" sz="1600" dirty="0" smtClean="0">
                <a:latin typeface="+mj-lt"/>
              </a:rPr>
              <a:t>-</a:t>
            </a:r>
            <a:r>
              <a:rPr lang="en-US" sz="1600" dirty="0">
                <a:latin typeface="+mj-lt"/>
              </a:rPr>
              <a:t>&gt;</a:t>
            </a:r>
            <a:r>
              <a:rPr lang="en-US" sz="1600" b="1" dirty="0" err="1" smtClean="0">
                <a:latin typeface="+mj-lt"/>
              </a:rPr>
              <a:t>NewGlobalRef</a:t>
            </a:r>
            <a:r>
              <a:rPr lang="en-US" sz="1600" b="1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classIntegerLocal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No longer need the local reference, free it!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b="1" dirty="0" err="1" smtClean="0">
                <a:latin typeface="+mj-lt"/>
              </a:rPr>
              <a:t>DeleteLocalRef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classIntegerLocal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181600" y="3140765"/>
            <a:ext cx="1563757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54959" y="28901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0371" y="455874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global reference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27374" y="4214191"/>
            <a:ext cx="1524000" cy="529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8162" y="5420139"/>
            <a:ext cx="675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Program run properly without  EXCEPTION_ACCESS_VIOLATION 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8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504051"/>
            <a:ext cx="5552768" cy="148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7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(JVM)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34488" y="1825625"/>
            <a:ext cx="4199467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JVM has two primary functions: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Allow </a:t>
            </a:r>
            <a:r>
              <a:rPr lang="en-US" sz="2400" dirty="0">
                <a:latin typeface="+mj-lt"/>
              </a:rPr>
              <a:t>Java programs to run on any device or operating system (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known as the "Write once, run anywhere" principle</a:t>
            </a:r>
            <a:r>
              <a:rPr lang="en-US" sz="2400" dirty="0" smtClean="0">
                <a:latin typeface="+mj-lt"/>
              </a:rPr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Manage </a:t>
            </a:r>
            <a:r>
              <a:rPr lang="en-US" sz="2400" dirty="0">
                <a:latin typeface="+mj-lt"/>
              </a:rPr>
              <a:t>and optimize program memory</a:t>
            </a:r>
          </a:p>
        </p:txBody>
      </p:sp>
      <p:pic>
        <p:nvPicPr>
          <p:cNvPr id="1027" name="Picture 3" descr="D:\javaworld_jvm_jdk_j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9" y="1523999"/>
            <a:ext cx="6186311" cy="458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(JRE)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0311" y="1842205"/>
            <a:ext cx="4199467" cy="24045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JRE is </a:t>
            </a:r>
            <a:r>
              <a:rPr lang="en-US" sz="2400" dirty="0">
                <a:latin typeface="+mj-lt"/>
              </a:rPr>
              <a:t>the implementation of </a:t>
            </a:r>
            <a:r>
              <a:rPr lang="en-US" sz="2400" dirty="0" smtClean="0">
                <a:latin typeface="+mj-lt"/>
              </a:rPr>
              <a:t>JVM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JRE contains </a:t>
            </a:r>
            <a:r>
              <a:rPr lang="en-US" sz="2400" dirty="0">
                <a:latin typeface="+mj-lt"/>
              </a:rPr>
              <a:t>a set of libraries + other files that JVM uses at runtime.</a:t>
            </a:r>
          </a:p>
        </p:txBody>
      </p:sp>
      <p:pic>
        <p:nvPicPr>
          <p:cNvPr id="4098" name="Picture 2" descr="D:\j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1842205"/>
            <a:ext cx="5895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8938" y="530930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(Java Runtime Environment)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279" y="5740143"/>
            <a:ext cx="990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www.oracle.com/technetwork/java/javase/downloads/jre8-downloads-2133155.html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        https</a:t>
            </a:r>
            <a:r>
              <a:rPr lang="en-US" dirty="0">
                <a:hlinkClick r:id="rId5"/>
              </a:rPr>
              <a:t>://www.oracle.com/technetwork/java/javase/downloads/jdk8-downloads-2133151.html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8278" y="6319249"/>
            <a:ext cx="64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(Notice: From Java SE 9 (9/2017), JRE was included in JDK)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(JDK)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0311" y="1842205"/>
            <a:ext cx="4199467" cy="32205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JDK is </a:t>
            </a:r>
            <a:r>
              <a:rPr lang="en-US" sz="2400" dirty="0">
                <a:latin typeface="+mj-lt"/>
              </a:rPr>
              <a:t>a software development environment which is used to develop Java applications and </a:t>
            </a:r>
            <a:r>
              <a:rPr lang="en-US" sz="2400" dirty="0">
                <a:latin typeface="+mj-lt"/>
                <a:hlinkClick r:id="rId3"/>
              </a:rPr>
              <a:t>applets</a:t>
            </a:r>
            <a:r>
              <a:rPr lang="en-US" sz="2400" dirty="0">
                <a:latin typeface="+mj-lt"/>
              </a:rPr>
              <a:t>. It physically </a:t>
            </a:r>
            <a:r>
              <a:rPr lang="en-US" sz="2400" dirty="0" smtClean="0">
                <a:latin typeface="+mj-lt"/>
              </a:rPr>
              <a:t>exists.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It contains JRE + development tools.</a:t>
            </a:r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38" y="512463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(Java Development Kit)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279" y="5942671"/>
            <a:ext cx="1007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 </a:t>
            </a:r>
            <a:r>
              <a:rPr lang="en-US" dirty="0">
                <a:hlinkClick r:id="rId4"/>
              </a:rPr>
              <a:t>https://www.oracle.com/technetwork/java/javase/downloads/jdk13-downloads-5672538.html</a:t>
            </a:r>
            <a:endParaRPr lang="en-US" dirty="0"/>
          </a:p>
        </p:txBody>
      </p:sp>
      <p:pic>
        <p:nvPicPr>
          <p:cNvPr id="5122" name="Picture 2" descr="D:\jdk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1614663"/>
            <a:ext cx="58959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(Compile and Execute)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957" y="1825625"/>
            <a:ext cx="7089422" cy="276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Set JDK path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set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path=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%path%</a:t>
            </a:r>
            <a:r>
              <a:rPr lang="en-US" sz="2000" dirty="0">
                <a:latin typeface="+mj-lt"/>
              </a:rPr>
              <a:t>;C:\Program </a:t>
            </a:r>
            <a:r>
              <a:rPr lang="en-US" sz="2000" dirty="0" smtClean="0">
                <a:latin typeface="+mj-lt"/>
              </a:rPr>
              <a:t>Files\Java\jdk1.8.0_161\bin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To </a:t>
            </a:r>
            <a:r>
              <a:rPr lang="en-US" sz="2400" b="1" dirty="0">
                <a:latin typeface="+mj-lt"/>
              </a:rPr>
              <a:t>compile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javac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-d </a:t>
            </a:r>
            <a:r>
              <a:rPr lang="en-US" sz="2000" dirty="0" smtClean="0">
                <a:latin typeface="+mj-lt"/>
              </a:rPr>
              <a:t> ./build  ./*.java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3. To </a:t>
            </a:r>
            <a:r>
              <a:rPr lang="en-US" sz="2400" b="1" dirty="0">
                <a:latin typeface="+mj-lt"/>
              </a:rPr>
              <a:t>execute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java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-</a:t>
            </a:r>
            <a:r>
              <a:rPr lang="en-US" sz="2000" dirty="0" err="1">
                <a:latin typeface="+mj-lt"/>
              </a:rPr>
              <a:t>cp</a:t>
            </a:r>
            <a:r>
              <a:rPr lang="en-US" sz="2000" dirty="0">
                <a:latin typeface="+mj-lt"/>
              </a:rPr>
              <a:t> ./build </a:t>
            </a:r>
            <a:r>
              <a:rPr lang="en-US" sz="2000" dirty="0" err="1">
                <a:latin typeface="+mj-lt"/>
              </a:rPr>
              <a:t>com.example.MainJava</a:t>
            </a:r>
            <a:endParaRPr lang="en-US" sz="2000" dirty="0">
              <a:latin typeface="+mj-lt"/>
            </a:endParaRPr>
          </a:p>
        </p:txBody>
      </p:sp>
      <p:pic>
        <p:nvPicPr>
          <p:cNvPr id="6147" name="Picture 3" descr="D: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2" y="1844940"/>
            <a:ext cx="3448274" cy="40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02" y="4639029"/>
            <a:ext cx="748431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10053"/>
              </p:ext>
            </p:extLst>
          </p:nvPr>
        </p:nvGraphicFramePr>
        <p:xfrm>
          <a:off x="1125296" y="5932047"/>
          <a:ext cx="13954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" name="Packager Shell Object" showAsIcon="1" r:id="rId6" imgW="1396080" imgH="686880" progId="Package">
                  <p:embed/>
                </p:oleObj>
              </mc:Choice>
              <mc:Fallback>
                <p:oleObj name="Packager Shell Object" showAsIcon="1" r:id="rId6" imgW="1396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5296" y="5932047"/>
                        <a:ext cx="13954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8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(Java Native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11" y="3714044"/>
            <a:ext cx="10515600" cy="26980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+mj-lt"/>
              </a:rPr>
              <a:t>Why and </a:t>
            </a:r>
            <a:r>
              <a:rPr lang="en-US" sz="2400" b="1" dirty="0">
                <a:latin typeface="+mj-lt"/>
              </a:rPr>
              <a:t>W</a:t>
            </a:r>
            <a:r>
              <a:rPr lang="en-US" sz="2400" b="1" dirty="0" smtClean="0">
                <a:latin typeface="+mj-lt"/>
              </a:rPr>
              <a:t>hen ?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T</a:t>
            </a:r>
            <a:r>
              <a:rPr lang="en-US" sz="2000" dirty="0" smtClean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access facilities of the operating system</a:t>
            </a:r>
            <a:r>
              <a:rPr lang="en-US" sz="2000" dirty="0">
                <a:latin typeface="+mj-lt"/>
              </a:rPr>
              <a:t> not provided via the standard Java </a:t>
            </a:r>
            <a:r>
              <a:rPr lang="en-US" sz="2000" dirty="0" smtClean="0">
                <a:latin typeface="+mj-lt"/>
              </a:rPr>
              <a:t>libraries.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Y</a:t>
            </a:r>
            <a:r>
              <a:rPr lang="en-US" sz="2000" dirty="0" smtClean="0">
                <a:latin typeface="+mj-lt"/>
              </a:rPr>
              <a:t>ou </a:t>
            </a:r>
            <a:r>
              <a:rPr lang="en-US" sz="2000" dirty="0">
                <a:latin typeface="+mj-lt"/>
              </a:rPr>
              <a:t>have some library or </a:t>
            </a:r>
            <a:r>
              <a:rPr lang="en-US" sz="2000" b="1" dirty="0">
                <a:latin typeface="+mj-lt"/>
              </a:rPr>
              <a:t>code already written in C/C++</a:t>
            </a:r>
            <a:r>
              <a:rPr lang="en-US" sz="2000" dirty="0">
                <a:latin typeface="+mj-lt"/>
              </a:rPr>
              <a:t> that you want to interface with without porting it to </a:t>
            </a:r>
            <a:r>
              <a:rPr lang="en-US" sz="2000" dirty="0" smtClean="0">
                <a:latin typeface="+mj-lt"/>
              </a:rPr>
              <a:t>Java</a:t>
            </a:r>
            <a:r>
              <a:rPr lang="en-US" sz="2000" dirty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 </a:t>
            </a:r>
            <a:r>
              <a:rPr lang="en-US" sz="2000" dirty="0">
                <a:latin typeface="+mj-lt"/>
              </a:rPr>
              <a:t>a few </a:t>
            </a:r>
            <a:r>
              <a:rPr lang="en-US" sz="2000" b="1" u="sng" dirty="0">
                <a:latin typeface="+mj-lt"/>
              </a:rPr>
              <a:t>rare</a:t>
            </a:r>
            <a:r>
              <a:rPr lang="en-US" sz="2000" dirty="0">
                <a:latin typeface="+mj-lt"/>
              </a:rPr>
              <a:t> cases where there is a </a:t>
            </a:r>
            <a:r>
              <a:rPr lang="en-US" sz="2000" b="1" dirty="0">
                <a:latin typeface="+mj-lt"/>
              </a:rPr>
              <a:t>proven performance benefit</a:t>
            </a:r>
            <a:r>
              <a:rPr lang="en-US" sz="2000" dirty="0">
                <a:latin typeface="+mj-lt"/>
              </a:rPr>
              <a:t> (e.g. because you know your particular C compiler can </a:t>
            </a:r>
            <a:r>
              <a:rPr lang="en-US" sz="2000" dirty="0" err="1">
                <a:latin typeface="+mj-lt"/>
              </a:rPr>
              <a:t>optimise</a:t>
            </a:r>
            <a:r>
              <a:rPr lang="en-US" sz="2000" dirty="0">
                <a:latin typeface="+mj-lt"/>
              </a:rPr>
              <a:t> some particular code better than the JVM's JIT compiler).</a:t>
            </a:r>
          </a:p>
          <a:p>
            <a:pPr marL="457200" lvl="1" indent="0">
              <a:buNone/>
            </a:pPr>
            <a:endParaRPr lang="en-US" sz="20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7170" name="Picture 2" descr="D:\JNI-Java-Native-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2" y="1822397"/>
            <a:ext cx="4480631" cy="18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5378" y="1822397"/>
            <a:ext cx="6491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latin typeface="+mj-lt"/>
              </a:rPr>
              <a:t>The JNI is a native programming interface. It allows Java code that runs inside a Java Virtual Machine (VM) to interoperate with applications and libraries written in other programming languages, such as C, C++, and assembly.</a:t>
            </a:r>
            <a:r>
              <a:rPr lang="en-US" sz="2000" b="1" dirty="0" smtClean="0">
                <a:latin typeface="+mj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</a:t>
            </a:r>
            <a:r>
              <a:rPr lang="en-US" sz="3600" b="1" dirty="0" smtClean="0">
                <a:solidFill>
                  <a:schemeClr val="accent2"/>
                </a:solidFill>
              </a:rPr>
              <a:t>(compile and execute)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11" y="1705204"/>
            <a:ext cx="9155289" cy="446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64698" y="449297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7794" y="23255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.so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3331" y="17052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732" y="26948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9775" y="56024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4311" y="45083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577689" y="2980267"/>
            <a:ext cx="925689" cy="248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25422" y="2709333"/>
            <a:ext cx="891822" cy="27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29422" y="2980267"/>
            <a:ext cx="846667" cy="2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99733" y="1569156"/>
            <a:ext cx="10555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(simple </a:t>
            </a:r>
            <a:r>
              <a:rPr lang="en-US" sz="3600" b="1" dirty="0" smtClean="0">
                <a:solidFill>
                  <a:schemeClr val="accent2"/>
                </a:solidFill>
              </a:rPr>
              <a:t>example)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532" y="1286933"/>
            <a:ext cx="4549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// Save as "</a:t>
            </a:r>
            <a:r>
              <a:rPr lang="en-US" i="1" dirty="0" smtClean="0">
                <a:solidFill>
                  <a:srgbClr val="92D050"/>
                </a:solidFill>
              </a:rPr>
              <a:t>HelloJNI.java"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public </a:t>
            </a:r>
            <a:r>
              <a:rPr lang="en-US" dirty="0">
                <a:solidFill>
                  <a:srgbClr val="7030A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 smtClean="0"/>
              <a:t>HelloJNI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static</a:t>
            </a:r>
            <a:r>
              <a:rPr lang="en-US" dirty="0"/>
              <a:t> {</a:t>
            </a:r>
            <a:r>
              <a:rPr lang="en-US" i="1" dirty="0">
                <a:solidFill>
                  <a:srgbClr val="92D050"/>
                </a:solidFill>
              </a:rPr>
              <a:t>//load .so,.dll</a:t>
            </a:r>
          </a:p>
          <a:p>
            <a:r>
              <a:rPr lang="en-US" dirty="0"/>
              <a:t>      </a:t>
            </a:r>
            <a:r>
              <a:rPr lang="en-US" dirty="0" err="1"/>
              <a:t>System.loadLibrary</a:t>
            </a:r>
            <a:r>
              <a:rPr lang="en-US" dirty="0" smtClean="0"/>
              <a:t>(“program");                                    </a:t>
            </a:r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private native void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HelloJNI</a:t>
            </a:r>
            <a:r>
              <a:rPr lang="en-US" dirty="0"/>
              <a:t>().</a:t>
            </a:r>
            <a:r>
              <a:rPr lang="en-US" dirty="0" err="1"/>
              <a:t>sayHello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022" y="1286933"/>
            <a:ext cx="55025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// Save as </a:t>
            </a:r>
            <a:r>
              <a:rPr lang="en-US" i="1" dirty="0" smtClean="0">
                <a:solidFill>
                  <a:srgbClr val="92D050"/>
                </a:solidFill>
              </a:rPr>
              <a:t>“Program.cpp</a:t>
            </a:r>
            <a:r>
              <a:rPr lang="en-US" i="1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chemeClr val="accent2"/>
                </a:solidFill>
              </a:rPr>
              <a:t>#include &lt;</a:t>
            </a:r>
            <a:r>
              <a:rPr lang="en-US" dirty="0" err="1">
                <a:solidFill>
                  <a:schemeClr val="accent2"/>
                </a:solidFill>
              </a:rPr>
              <a:t>jni.h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      </a:t>
            </a:r>
            <a:r>
              <a:rPr lang="en-US" dirty="0" smtClean="0"/>
              <a:t>  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92D050"/>
                </a:solidFill>
              </a:rPr>
              <a:t>// </a:t>
            </a:r>
            <a:r>
              <a:rPr lang="en-US" i="1" dirty="0">
                <a:solidFill>
                  <a:srgbClr val="92D050"/>
                </a:solidFill>
              </a:rPr>
              <a:t>JNI header provided by JDK</a:t>
            </a:r>
          </a:p>
          <a:p>
            <a:r>
              <a:rPr lang="en-US" dirty="0">
                <a:solidFill>
                  <a:schemeClr val="accent2"/>
                </a:solidFill>
              </a:rPr>
              <a:t>#include &lt;</a:t>
            </a:r>
            <a:r>
              <a:rPr lang="en-US" dirty="0" err="1">
                <a:solidFill>
                  <a:schemeClr val="accent2"/>
                </a:solidFill>
              </a:rPr>
              <a:t>iostream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  </a:t>
            </a:r>
            <a:r>
              <a:rPr lang="en-US" i="1" dirty="0" smtClean="0">
                <a:solidFill>
                  <a:srgbClr val="92D050"/>
                </a:solidFill>
              </a:rPr>
              <a:t>// </a:t>
            </a:r>
            <a:r>
              <a:rPr lang="en-US" i="1" dirty="0">
                <a:solidFill>
                  <a:srgbClr val="92D050"/>
                </a:solidFill>
              </a:rPr>
              <a:t>C++ standard IO header</a:t>
            </a:r>
          </a:p>
          <a:p>
            <a:r>
              <a:rPr lang="en-US" dirty="0">
                <a:solidFill>
                  <a:schemeClr val="accent2"/>
                </a:solidFill>
              </a:rPr>
              <a:t>#include "</a:t>
            </a:r>
            <a:r>
              <a:rPr lang="en-US" dirty="0" err="1">
                <a:solidFill>
                  <a:schemeClr val="accent2"/>
                </a:solidFill>
              </a:rPr>
              <a:t>HelloJNI.h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 </a:t>
            </a:r>
            <a:r>
              <a:rPr lang="en-US" i="1" dirty="0">
                <a:solidFill>
                  <a:srgbClr val="92D050"/>
                </a:solidFill>
              </a:rPr>
              <a:t>// Generated</a:t>
            </a:r>
          </a:p>
          <a:p>
            <a:r>
              <a:rPr lang="en-US" dirty="0">
                <a:solidFill>
                  <a:srgbClr val="0070C0"/>
                </a:solidFill>
              </a:rPr>
              <a:t>using namespace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i="1" dirty="0">
                <a:solidFill>
                  <a:srgbClr val="92D050"/>
                </a:solidFill>
              </a:rPr>
              <a:t>// Implementation of the native method </a:t>
            </a:r>
            <a:r>
              <a:rPr lang="en-US" i="1" dirty="0" err="1">
                <a:solidFill>
                  <a:srgbClr val="92D050"/>
                </a:solidFill>
              </a:rPr>
              <a:t>sayHello</a:t>
            </a:r>
            <a:r>
              <a:rPr lang="en-US" i="1" dirty="0">
                <a:solidFill>
                  <a:srgbClr val="92D050"/>
                </a:solidFill>
              </a:rPr>
              <a:t>()</a:t>
            </a:r>
          </a:p>
          <a:p>
            <a:r>
              <a:rPr lang="en-US" dirty="0"/>
              <a:t>JNIEXPORT </a:t>
            </a:r>
            <a:r>
              <a:rPr lang="en-US" dirty="0">
                <a:solidFill>
                  <a:srgbClr val="7030A0"/>
                </a:solidFill>
              </a:rPr>
              <a:t>void</a:t>
            </a:r>
            <a:r>
              <a:rPr lang="en-US" dirty="0"/>
              <a:t> JNICALL </a:t>
            </a:r>
            <a:r>
              <a:rPr lang="en-US" dirty="0" err="1"/>
              <a:t>Java_HelloJNI_sayHello</a:t>
            </a:r>
            <a:endParaRPr lang="en-US" dirty="0"/>
          </a:p>
          <a:p>
            <a:r>
              <a:rPr lang="en-US" dirty="0"/>
              <a:t>             (</a:t>
            </a:r>
            <a:r>
              <a:rPr lang="en-US" dirty="0" err="1"/>
              <a:t>JNIEnv</a:t>
            </a:r>
            <a:r>
              <a:rPr lang="en-US" dirty="0"/>
              <a:t> *</a:t>
            </a:r>
            <a:r>
              <a:rPr lang="en-US" dirty="0" err="1"/>
              <a:t>env</a:t>
            </a:r>
            <a:r>
              <a:rPr lang="en-US" dirty="0"/>
              <a:t>, </a:t>
            </a:r>
            <a:r>
              <a:rPr lang="en-US" dirty="0" err="1"/>
              <a:t>jobject</a:t>
            </a:r>
            <a:r>
              <a:rPr lang="en-US" dirty="0"/>
              <a:t> </a:t>
            </a:r>
            <a:r>
              <a:rPr lang="en-US" dirty="0" err="1"/>
              <a:t>thisObj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Hello World from C++!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0532" y="4438552"/>
            <a:ext cx="11582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//</a:t>
            </a:r>
            <a:r>
              <a:rPr lang="en-US" i="1" dirty="0" err="1" smtClean="0">
                <a:latin typeface="+mj-lt"/>
              </a:rPr>
              <a:t>complie</a:t>
            </a:r>
            <a:r>
              <a:rPr lang="en-US" i="1" dirty="0" smtClean="0">
                <a:latin typeface="+mj-lt"/>
              </a:rPr>
              <a:t> </a:t>
            </a:r>
            <a:r>
              <a:rPr lang="en-US" i="1" dirty="0">
                <a:latin typeface="+mj-lt"/>
              </a:rPr>
              <a:t>to </a:t>
            </a:r>
            <a:r>
              <a:rPr lang="en-US" i="1" dirty="0" err="1">
                <a:latin typeface="+mj-lt"/>
              </a:rPr>
              <a:t>HelloJNI.class</a:t>
            </a:r>
            <a:endParaRPr lang="en-US" i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</a:rPr>
              <a:t>javac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HelloJNI.java</a:t>
            </a:r>
          </a:p>
          <a:p>
            <a:r>
              <a:rPr lang="en-US" i="1" dirty="0" smtClean="0">
                <a:latin typeface="+mj-lt"/>
              </a:rPr>
              <a:t>//generate </a:t>
            </a:r>
            <a:r>
              <a:rPr lang="en-US" i="1" dirty="0" err="1" smtClean="0">
                <a:latin typeface="+mj-lt"/>
              </a:rPr>
              <a:t>HelloJNI.h</a:t>
            </a:r>
            <a:endParaRPr lang="en-US" i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</a:rPr>
              <a:t>javah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HelloJNI</a:t>
            </a:r>
            <a:endParaRPr lang="en-US" b="1" dirty="0" smtClean="0">
              <a:latin typeface="+mj-lt"/>
            </a:endParaRPr>
          </a:p>
          <a:p>
            <a:r>
              <a:rPr lang="en-US" i="1" dirty="0" smtClean="0">
                <a:latin typeface="+mj-lt"/>
              </a:rPr>
              <a:t>//compile Program.cpp to program.so</a:t>
            </a:r>
          </a:p>
          <a:p>
            <a:pPr marL="285750" indent="-285750">
              <a:buFont typeface="Wingdings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g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++</a:t>
            </a:r>
            <a:r>
              <a:rPr lang="en-US" b="1" dirty="0">
                <a:latin typeface="+mj-lt"/>
              </a:rPr>
              <a:t> -</a:t>
            </a:r>
            <a:r>
              <a:rPr lang="en-US" b="1" dirty="0" err="1">
                <a:latin typeface="+mj-lt"/>
              </a:rPr>
              <a:t>fPIC</a:t>
            </a:r>
            <a:r>
              <a:rPr lang="en-US" b="1" dirty="0">
                <a:latin typeface="+mj-lt"/>
              </a:rPr>
              <a:t> -I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"$JAVA_HOME/include"</a:t>
            </a:r>
            <a:r>
              <a:rPr lang="en-US" b="1" dirty="0">
                <a:latin typeface="+mj-lt"/>
              </a:rPr>
              <a:t> -I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"$JAVA_HOME/include/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linux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</a:t>
            </a:r>
            <a:r>
              <a:rPr lang="en-US" b="1" dirty="0">
                <a:latin typeface="+mj-lt"/>
              </a:rPr>
              <a:t> -shared -o </a:t>
            </a:r>
            <a:r>
              <a:rPr lang="en-US" b="1" dirty="0" smtClean="0">
                <a:latin typeface="+mj-lt"/>
              </a:rPr>
              <a:t>libprogram.so Program.cpp</a:t>
            </a:r>
          </a:p>
          <a:p>
            <a:r>
              <a:rPr lang="en-US" i="1" dirty="0" smtClean="0">
                <a:latin typeface="+mj-lt"/>
              </a:rPr>
              <a:t>//execute: </a:t>
            </a:r>
          </a:p>
          <a:p>
            <a:r>
              <a:rPr lang="en-US" b="1" dirty="0" smtClean="0">
                <a:latin typeface="+mj-lt"/>
              </a:rPr>
              <a:t>&gt;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java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-</a:t>
            </a:r>
            <a:r>
              <a:rPr lang="en-US" b="1" dirty="0" err="1">
                <a:latin typeface="+mj-lt"/>
              </a:rPr>
              <a:t>Djava.library.path</a:t>
            </a:r>
            <a:r>
              <a:rPr lang="en-US" b="1" dirty="0">
                <a:latin typeface="+mj-lt"/>
              </a:rPr>
              <a:t>=. </a:t>
            </a:r>
            <a:r>
              <a:rPr lang="en-US" b="1" dirty="0" err="1" smtClean="0">
                <a:latin typeface="+mj-lt"/>
              </a:rPr>
              <a:t>HelloJNI</a:t>
            </a:r>
            <a:endParaRPr lang="en-US" b="1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088351"/>
              </p:ext>
            </p:extLst>
          </p:nvPr>
        </p:nvGraphicFramePr>
        <p:xfrm>
          <a:off x="9788878" y="4653669"/>
          <a:ext cx="15986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8" name="Packager Shell Object" showAsIcon="1" r:id="rId4" imgW="1599120" imgH="686880" progId="Package">
                  <p:embed/>
                </p:oleObj>
              </mc:Choice>
              <mc:Fallback>
                <p:oleObj name="Packager Shell Object" showAsIcon="1" r:id="rId4" imgW="159912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8878" y="4653669"/>
                        <a:ext cx="15986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8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3170</Words>
  <Application>Microsoft Office PowerPoint</Application>
  <PresentationFormat>Widescreen</PresentationFormat>
  <Paragraphs>623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</vt:lpstr>
      <vt:lpstr>Times New Roman</vt:lpstr>
      <vt:lpstr>Wingdings</vt:lpstr>
      <vt:lpstr>Office Theme</vt:lpstr>
      <vt:lpstr>Packager Shell Object</vt:lpstr>
      <vt:lpstr>Training JNI Java Native Interface  (Created by the.vu@lge.com)</vt:lpstr>
      <vt:lpstr>I. Overview of Java </vt:lpstr>
      <vt:lpstr>I. Overview of Java  (JVM)</vt:lpstr>
      <vt:lpstr>I. Overview of Java  (JRE)</vt:lpstr>
      <vt:lpstr>I. Overview of Java  (JDK)</vt:lpstr>
      <vt:lpstr>I. Overview of Java  (Compile and Execute)</vt:lpstr>
      <vt:lpstr>II. Introduce about JNI (Java Native Interface)</vt:lpstr>
      <vt:lpstr>II. Introduce about JNI (compile and execute)</vt:lpstr>
      <vt:lpstr>II. Introduce about JNI (simple example)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VC SOFTWARE DEVELOPMENT 3(the.vu@lge.com)</dc:creator>
  <cp:lastModifiedBy>THE VAN VU/LGEVH VS SOFTWARE DEVELOPMENT 2(the.vu@lge.com)</cp:lastModifiedBy>
  <cp:revision>709</cp:revision>
  <dcterms:created xsi:type="dcterms:W3CDTF">2018-10-25T03:01:32Z</dcterms:created>
  <dcterms:modified xsi:type="dcterms:W3CDTF">2019-11-25T14:40:34Z</dcterms:modified>
</cp:coreProperties>
</file>