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3525" autoAdjust="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https://gcc.gnu.org/projects/cxx-status.html#cxx11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C++ is used for operating systems, games, embedded software</a:t>
            </a:r>
            <a:r>
              <a:rPr lang="en-US" b="1" dirty="0" smtClean="0"/>
              <a:t>, autonomous cars </a:t>
            </a:r>
            <a:r>
              <a:rPr lang="en-US" dirty="0" smtClean="0"/>
              <a:t>and medical technology, as well as many other applications. Companies like Facebook and Google use C++.</a:t>
            </a:r>
          </a:p>
          <a:p>
            <a:endParaRPr lang="en-US" dirty="0" smtClean="0"/>
          </a:p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r>
              <a:rPr lang="en-US" dirty="0" smtClean="0"/>
              <a:t>https://aptech.vn/kien-thuc-tin-hoc/qua-trinh-phat-trien-cua-ngon-ngu-lap-trinh.html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http://www.cplusplus.com/reference/clibrary/</a:t>
            </a:r>
          </a:p>
          <a:p>
            <a:r>
              <a:rPr lang="en-US" dirty="0" smtClean="0"/>
              <a:t>http://www.cplusplus.com/reference/stl/</a:t>
            </a:r>
          </a:p>
          <a:p>
            <a:r>
              <a:rPr lang="en-US" dirty="0" smtClean="0"/>
              <a:t>http://www.cplusplus.com/reference/iolibrary/</a:t>
            </a:r>
          </a:p>
          <a:p>
            <a:r>
              <a:rPr lang="en-US" dirty="0" smtClean="0"/>
              <a:t>http://www.cplusplus.com/reference/multithreading/</a:t>
            </a:r>
          </a:p>
          <a:p>
            <a:r>
              <a:rPr lang="en-US" dirty="0" smtClean="0"/>
              <a:t>http://www.cplusplus.com/reference/std/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https://github.com/AnthonyCalandra/modern-cpp-features#binary-literals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https://github.com/AnthonyCalandra/modern-cpp-features#return-type-deduction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https://github.com/AnthonyCalandra/modern-cpp-features#return-type-deduction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https://github.com/AnthonyCalandra/modern-cpp-features#decltypeauto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67836" y="64259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C++ </a:t>
            </a:r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1: C++</a:t>
            </a: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Introduce about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language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Brief of new features in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</a:t>
            </a:r>
            <a:r>
              <a:rPr lang="en-US" dirty="0" smtClean="0">
                <a:latin typeface="+mj-lt"/>
              </a:rPr>
              <a:t>14 </a:t>
            </a:r>
            <a:r>
              <a:rPr lang="en-US" dirty="0" smtClean="0">
                <a:latin typeface="+mj-lt"/>
              </a:rPr>
              <a:t>in comparing with C</a:t>
            </a:r>
            <a:r>
              <a:rPr lang="en-US" dirty="0" smtClean="0">
                <a:latin typeface="+mj-lt"/>
              </a:rPr>
              <a:t>++11</a:t>
            </a:r>
            <a:endParaRPr lang="en-US" dirty="0" smtClean="0">
              <a:latin typeface="+mj-lt"/>
            </a:endParaRP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Make detail about each feature (code example)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0472" y="6417145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entury" panose="02040604050505020304" pitchFamily="18" charset="0"/>
              </a:rPr>
              <a:t>Ha </a:t>
            </a:r>
            <a:r>
              <a:rPr lang="en-US" sz="1600" i="1" dirty="0" err="1" smtClean="0">
                <a:latin typeface="Century" panose="02040604050505020304" pitchFamily="18" charset="0"/>
              </a:rPr>
              <a:t>Noi</a:t>
            </a:r>
            <a:r>
              <a:rPr lang="en-US" sz="1600" i="1" dirty="0" smtClean="0">
                <a:latin typeface="Century" panose="02040604050505020304" pitchFamily="18" charset="0"/>
              </a:rPr>
              <a:t>, 15 Nov 2018</a:t>
            </a:r>
            <a:endParaRPr lang="en-US" sz="16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6904839" cy="524108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2"/>
                </a:solidFill>
                <a:cs typeface="Arial" pitchFamily="34" charset="0"/>
              </a:rPr>
              <a:t>Generic lambda </a:t>
            </a:r>
            <a:r>
              <a:rPr lang="en-GB" sz="3200" dirty="0" smtClean="0">
                <a:solidFill>
                  <a:schemeClr val="accent2"/>
                </a:solidFill>
                <a:cs typeface="Arial" pitchFamily="34" charset="0"/>
              </a:rPr>
              <a:t>expressions (cont.)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7276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/>
              <a:t>enabling </a:t>
            </a:r>
            <a:r>
              <a:rPr lang="en-US" b="1" dirty="0"/>
              <a:t>polymorphic</a:t>
            </a:r>
            <a:r>
              <a:rPr lang="en-US" dirty="0"/>
              <a:t> lambdas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20988"/>
              </p:ext>
            </p:extLst>
          </p:nvPr>
        </p:nvGraphicFramePr>
        <p:xfrm>
          <a:off x="1008541" y="1702965"/>
          <a:ext cx="10769601" cy="503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1"/>
              </a:tblGrid>
              <a:tr h="830175"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33055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                           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operator+  (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en-US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"lambda1 = "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lambda1(1, 3)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//lambda1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"lambda1 = "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lambda1(1.2, 3.1)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//lambda2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baseline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enabling 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polymorphic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lambdas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operator+  (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"lambda5 = "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lambda5(1,3)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lambda5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"lambda5 = "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lambda5(1.2,3.1)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//lambda5 = 4.3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str1 = </a:t>
                      </a:r>
                      <a:r>
                        <a:rPr lang="en-US" sz="1800" kern="1200" baseline="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“vu”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str2 = </a:t>
                      </a:r>
                      <a:r>
                        <a:rPr lang="en-US" sz="1800" kern="1200" baseline="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“the”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9933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"lambda5 = "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lambda5(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;//lambda5 = </a:t>
                      </a:r>
                      <a:r>
                        <a:rPr lang="en-US" sz="1800" kern="1200" baseline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vuthe</a:t>
                      </a:r>
                      <a:endParaRPr lang="en-US" baseline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4121" y="5478011"/>
            <a:ext cx="213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perator+  (string)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4121" y="4472730"/>
            <a:ext cx="23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perator+  (double)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449"/>
            <a:ext cx="4111305" cy="486563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lambda capture initializers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956" y="1124125"/>
            <a:ext cx="9905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This allows creating lambda </a:t>
            </a:r>
            <a:r>
              <a:rPr lang="en-US" b="1" dirty="0">
                <a:latin typeface="+mj-lt"/>
              </a:rPr>
              <a:t>captures initialized with arbitrary expressions</a:t>
            </a:r>
            <a:r>
              <a:rPr lang="en-US" dirty="0">
                <a:latin typeface="+mj-lt"/>
              </a:rPr>
              <a:t>. The name given to the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captured </a:t>
            </a:r>
            <a:r>
              <a:rPr lang="en-US" dirty="0">
                <a:latin typeface="+mj-lt"/>
              </a:rPr>
              <a:t>value does not need to be related to any variables in the enclosing scopes and introduces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new name inside the lambda body. The initializing expression is evaluated when the lambda is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created </a:t>
            </a:r>
            <a:r>
              <a:rPr lang="en-US" dirty="0">
                <a:latin typeface="+mj-lt"/>
              </a:rPr>
              <a:t>(not when it is invoked).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1846" y="2321453"/>
            <a:ext cx="8363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factory(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10;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[x = factory(2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)]()  {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};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val1 = f1();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20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f2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[&amp;r = x, x = x * 10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]()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 +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val2 = f2();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x to 2 and returns 12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0369" y="3410569"/>
            <a:ext cx="2155971" cy="352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70369" y="4504369"/>
            <a:ext cx="2692867" cy="352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25624" cy="5492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relaxing constraints on </a:t>
            </a:r>
            <a:r>
              <a:rPr lang="en-US" sz="3200" dirty="0" err="1">
                <a:solidFill>
                  <a:schemeClr val="accent2"/>
                </a:solidFill>
              </a:rPr>
              <a:t>constexpr</a:t>
            </a:r>
            <a:r>
              <a:rPr lang="en-US" sz="3200" dirty="0">
                <a:solidFill>
                  <a:schemeClr val="accent2"/>
                </a:solidFill>
              </a:rPr>
              <a:t>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317071"/>
            <a:ext cx="10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In C++11, </a:t>
            </a:r>
            <a:r>
              <a:rPr lang="en-US" dirty="0" err="1">
                <a:latin typeface="+mj-lt"/>
              </a:rPr>
              <a:t>constexpr</a:t>
            </a:r>
            <a:r>
              <a:rPr lang="en-US" dirty="0">
                <a:latin typeface="+mj-lt"/>
              </a:rPr>
              <a:t> function bodies could only contain a very limited set of syntaxes, including </a:t>
            </a:r>
            <a:endParaRPr lang="en-US" dirty="0" smtClean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(</a:t>
            </a:r>
            <a:r>
              <a:rPr lang="en-US" dirty="0">
                <a:latin typeface="+mj-lt"/>
              </a:rPr>
              <a:t>but not limited to): </a:t>
            </a:r>
            <a:r>
              <a:rPr lang="en-US" dirty="0" err="1">
                <a:latin typeface="+mj-lt"/>
              </a:rPr>
              <a:t>typedefs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usings</a:t>
            </a:r>
            <a:r>
              <a:rPr lang="en-US" dirty="0">
                <a:latin typeface="+mj-lt"/>
              </a:rPr>
              <a:t>, and </a:t>
            </a:r>
            <a:r>
              <a:rPr lang="en-US" b="1" dirty="0">
                <a:latin typeface="+mj-lt"/>
              </a:rPr>
              <a:t>a single return </a:t>
            </a:r>
            <a:r>
              <a:rPr lang="en-US" dirty="0">
                <a:latin typeface="+mj-lt"/>
              </a:rPr>
              <a:t>statement. In C++14, the set of </a:t>
            </a:r>
            <a:r>
              <a:rPr lang="en-US" b="1" dirty="0">
                <a:latin typeface="+mj-lt"/>
              </a:rPr>
              <a:t>allowable </a:t>
            </a:r>
            <a:r>
              <a:rPr lang="en-US" b="1" dirty="0" smtClean="0">
                <a:latin typeface="+mj-lt"/>
              </a:rPr>
              <a:t>syntaxes </a:t>
            </a:r>
          </a:p>
          <a:p>
            <a:pPr>
              <a:buClr>
                <a:schemeClr val="accent2"/>
              </a:buClr>
            </a:pPr>
            <a:r>
              <a:rPr lang="en-US" b="1" dirty="0" smtClean="0">
                <a:latin typeface="+mj-lt"/>
              </a:rPr>
              <a:t>expands </a:t>
            </a:r>
            <a:r>
              <a:rPr lang="en-US" b="1" dirty="0">
                <a:latin typeface="+mj-lt"/>
              </a:rPr>
              <a:t>greatly</a:t>
            </a:r>
            <a:r>
              <a:rPr lang="en-US" dirty="0">
                <a:latin typeface="+mj-lt"/>
              </a:rPr>
              <a:t> to include the most common syntax such as if statements, </a:t>
            </a:r>
            <a:r>
              <a:rPr lang="en-US" b="1" dirty="0">
                <a:latin typeface="+mj-lt"/>
              </a:rPr>
              <a:t>multiple returns</a:t>
            </a:r>
            <a:r>
              <a:rPr lang="en-US" dirty="0">
                <a:latin typeface="+mj-lt"/>
              </a:rPr>
              <a:t>, loops, etc.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78051"/>
              </p:ext>
            </p:extLst>
          </p:nvPr>
        </p:nvGraphicFramePr>
        <p:xfrm>
          <a:off x="989900" y="2600586"/>
          <a:ext cx="10746298" cy="398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291"/>
                <a:gridCol w="5176007"/>
              </a:tblGrid>
              <a:tr h="692218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3292553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//only allow</a:t>
                      </a:r>
                      <a:r>
                        <a:rPr lang="pt-B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 return</a:t>
                      </a:r>
                    </a:p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factorial(</a:t>
                      </a:r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n) 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 &lt;= 1) ? 1:n * factorial(n-1);</a:t>
                      </a:r>
                    </a:p>
                    <a:p>
                      <a:r>
                        <a:rPr lang="pt-B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//allow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multiple return 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factorial(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(n &lt;= 1) 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else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 * factorial(n - 1);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504051"/>
            <a:ext cx="5552768" cy="148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I. Introduce about C++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5" y="1322024"/>
            <a:ext cx="10477040" cy="5111827"/>
          </a:xfrm>
        </p:spPr>
      </p:pic>
    </p:spTree>
    <p:extLst>
      <p:ext uri="{BB962C8B-B14F-4D97-AF65-F5344CB8AC3E}">
        <p14:creationId xmlns:p14="http://schemas.microsoft.com/office/powerpoint/2010/main" val="4105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The popularity </a:t>
            </a:r>
            <a:r>
              <a:rPr lang="en-US" sz="3600" b="1" dirty="0">
                <a:solidFill>
                  <a:schemeClr val="accent2"/>
                </a:solidFill>
              </a:rPr>
              <a:t>of the programming </a:t>
            </a:r>
            <a:r>
              <a:rPr lang="en-US" sz="3600" b="1" dirty="0" smtClean="0">
                <a:solidFill>
                  <a:schemeClr val="accent2"/>
                </a:solidFill>
              </a:rPr>
              <a:t>languages. (2017)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6763" cy="490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690688"/>
            <a:ext cx="4695826" cy="4900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1657" y="13213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GitHub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79375" y="1321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StackOverFlow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84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II. Brief </a:t>
            </a:r>
            <a:r>
              <a:rPr lang="en-US" sz="3600" dirty="0">
                <a:solidFill>
                  <a:schemeClr val="accent2"/>
                </a:solidFill>
              </a:rPr>
              <a:t>of new features in C++ 14 in comparing with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577" cy="302321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j-lt"/>
              </a:rPr>
              <a:t>New C</a:t>
            </a:r>
            <a:r>
              <a:rPr lang="en-US" sz="1800" b="1" dirty="0" smtClean="0">
                <a:latin typeface="+mj-lt"/>
              </a:rPr>
              <a:t>++ </a:t>
            </a:r>
            <a:r>
              <a:rPr lang="en-US" sz="1800" b="1" dirty="0" smtClean="0">
                <a:latin typeface="+mj-lt"/>
              </a:rPr>
              <a:t>14 </a:t>
            </a:r>
            <a:r>
              <a:rPr lang="en-US" sz="1800" b="1" dirty="0" smtClean="0">
                <a:latin typeface="+mj-lt"/>
              </a:rPr>
              <a:t>syntax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binary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literals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return type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deduction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 err="1">
                <a:latin typeface="Arial" pitchFamily="34" charset="0"/>
                <a:cs typeface="Arial" pitchFamily="34" charset="0"/>
              </a:rPr>
              <a:t>decltype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(auto)</a:t>
            </a:r>
            <a:endParaRPr lang="en-US" sz="1800" dirty="0">
              <a:latin typeface="+mj-lt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generic lambda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expressions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lambda capture initializers</a:t>
            </a:r>
            <a:endParaRPr lang="en-US" sz="1800" dirty="0">
              <a:latin typeface="+mj-lt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relaxing constraints on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functions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variable templates</a:t>
            </a:r>
            <a:endParaRPr lang="en-US" sz="1800" dirty="0"/>
          </a:p>
          <a:p>
            <a:pPr marL="457200" lvl="1" indent="0">
              <a:buNone/>
            </a:pP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123" y="1825625"/>
            <a:ext cx="5155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New C++ 14 feature</a:t>
            </a:r>
            <a:endParaRPr lang="en-US" b="1" dirty="0">
              <a:latin typeface="+mj-lt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user-defined literals for standard library types</a:t>
            </a:r>
            <a:endParaRPr lang="en-US" dirty="0" smtClean="0">
              <a:latin typeface="+mj-lt"/>
            </a:endParaRP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compile-time integer </a:t>
            </a:r>
            <a:r>
              <a:rPr lang="en-US" dirty="0" smtClean="0">
                <a:latin typeface="+mj-lt"/>
              </a:rPr>
              <a:t>sequences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make_unique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388"/>
            <a:ext cx="2760677" cy="5847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730388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Binary literals</a:t>
            </a:r>
            <a:endParaRPr lang="en-US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84057"/>
            <a:ext cx="89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+mj-lt"/>
              </a:rPr>
              <a:t>III. Detail </a:t>
            </a:r>
            <a:r>
              <a:rPr lang="en-US" sz="3600" b="1" dirty="0">
                <a:solidFill>
                  <a:schemeClr val="accent2"/>
                </a:solidFill>
                <a:latin typeface="+mj-lt"/>
              </a:rPr>
              <a:t>about each feature (code example)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02820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8335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binary-literal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 separators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(This can make it easier for human readers to parse large numbers through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subitizing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186813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 = 42;//decimal-literal//base 10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52;//octal-literal //base 8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2a;//hex-literal  //base 16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2A;//hex-literal  //base 16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//binary-literal C++14 //base 2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0b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101010; 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= 1'200'300;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 = 0b1010’10; 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c= 0b1010'1000'1000'1000'1000;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 f = 0.123'456f;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117"/>
            <a:ext cx="4346196" cy="654342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R</a:t>
            </a:r>
            <a:r>
              <a:rPr lang="en-GB" sz="36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eturn type deduction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1800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2424" y="1174459"/>
            <a:ext cx="109077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Using an auto return type in C++14, the compiler will attempt to deduce the type for you.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With lambdas, you can now deduce its return type using auto, which makes returning a deduced reference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rvalue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reference possible.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26784"/>
              </p:ext>
            </p:extLst>
          </p:nvPr>
        </p:nvGraphicFramePr>
        <p:xfrm>
          <a:off x="1100820" y="2229685"/>
          <a:ext cx="101068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310"/>
                <a:gridCol w="5058562"/>
              </a:tblGrid>
              <a:tr h="27478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1287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//C++98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//C++11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</a:t>
                      </a:r>
                      <a:r>
                        <a:rPr lang="en-US" b="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 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//Deduce return type as `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`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</a:tr>
              <a:tr h="12873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add(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t,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u)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-&gt; </a:t>
                      </a:r>
                      <a:r>
                        <a:rPr lang="en-US" sz="1800" b="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 u)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 + u;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add(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t,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u)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 + u;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5204" y="3976381"/>
            <a:ext cx="2256638" cy="36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89820" y="5486400"/>
            <a:ext cx="2491529" cy="34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025705" cy="607998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accent2"/>
                </a:solidFill>
                <a:cs typeface="Arial" pitchFamily="34" charset="0"/>
              </a:rPr>
              <a:t>Return type </a:t>
            </a:r>
            <a:r>
              <a:rPr lang="en-GB" sz="3600" dirty="0" smtClean="0">
                <a:solidFill>
                  <a:schemeClr val="accent2"/>
                </a:solidFill>
                <a:cs typeface="Arial" pitchFamily="34" charset="0"/>
              </a:rPr>
              <a:t>deduction (cont.)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24076"/>
              </p:ext>
            </p:extLst>
          </p:nvPr>
        </p:nvGraphicFramePr>
        <p:xfrm>
          <a:off x="1057011" y="1812563"/>
          <a:ext cx="10033234" cy="362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617"/>
                <a:gridCol w="5016617"/>
              </a:tblGrid>
              <a:tr h="870197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C++14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75330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//C++98,C++11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typename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f(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t) {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//C++11 can not return “auto&amp;” in 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funtion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and template function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template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typename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f(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 t) 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7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903290" cy="69188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3600" dirty="0" err="1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decltype</a:t>
            </a:r>
            <a:r>
              <a:rPr lang="en-GB" sz="3600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(auto)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41571"/>
            <a:ext cx="983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decltype</a:t>
            </a:r>
            <a:r>
              <a:rPr lang="en-US" dirty="0">
                <a:latin typeface="+mj-lt"/>
              </a:rPr>
              <a:t>(auto) type-</a:t>
            </a:r>
            <a:r>
              <a:rPr lang="en-US" dirty="0" err="1">
                <a:latin typeface="+mj-lt"/>
              </a:rPr>
              <a:t>specifier</a:t>
            </a:r>
            <a:r>
              <a:rPr lang="en-US" dirty="0">
                <a:latin typeface="+mj-lt"/>
              </a:rPr>
              <a:t> also deduces a type like auto </a:t>
            </a:r>
            <a:r>
              <a:rPr lang="en-US" dirty="0" err="1" smtClean="0">
                <a:latin typeface="+mj-lt"/>
              </a:rPr>
              <a:t>does.However</a:t>
            </a:r>
            <a:r>
              <a:rPr lang="en-US" dirty="0">
                <a:latin typeface="+mj-lt"/>
              </a:rPr>
              <a:t>, it deduces return </a:t>
            </a:r>
            <a:r>
              <a:rPr lang="en-US" dirty="0" smtClean="0">
                <a:latin typeface="+mj-lt"/>
              </a:rPr>
              <a:t>types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while keeping their references and cv-qualifiers, while auto will not.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33755"/>
              </p:ext>
            </p:extLst>
          </p:nvPr>
        </p:nvGraphicFramePr>
        <p:xfrm>
          <a:off x="1057013" y="1994792"/>
          <a:ext cx="10184235" cy="470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235"/>
              </a:tblGrid>
              <a:tr h="3540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dectype</a:t>
                      </a:r>
                      <a:r>
                        <a:rPr lang="en-US" dirty="0" smtClean="0"/>
                        <a:t>(auto)</a:t>
                      </a:r>
                      <a:endParaRPr lang="en-US" dirty="0"/>
                    </a:p>
                  </a:txBody>
                  <a:tcPr/>
                </a:tc>
              </a:tr>
              <a:tr h="433717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0;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x1 = x; //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x2 = x; //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 = x; //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= 0;</a:t>
                      </a:r>
                    </a:p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y1 = y;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y2 = y1; //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(y1) y3 = y1; // 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b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y1; //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 z = 5;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 z1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::move(z); //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z2 = 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::move(z); // </a:t>
                      </a:r>
                      <a:r>
                        <a:rPr lang="en-US" b="0" dirty="0" err="1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 alias of z</a:t>
                      </a:r>
                      <a:endParaRPr lang="en-US" b="0" dirty="0" smtClean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(auto)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z2 =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::move(z); //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alias of 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4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21323" cy="557664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36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Generic lambda expressions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sz="1800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24125"/>
            <a:ext cx="93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C++14 now allows the </a:t>
            </a:r>
            <a:r>
              <a:rPr lang="en-US" b="1" dirty="0">
                <a:latin typeface="+mj-lt"/>
              </a:rPr>
              <a:t>auto type-</a:t>
            </a:r>
            <a:r>
              <a:rPr lang="en-US" b="1" dirty="0" err="1">
                <a:latin typeface="+mj-lt"/>
              </a:rPr>
              <a:t>specifier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in the parameter list, enabling </a:t>
            </a:r>
            <a:r>
              <a:rPr lang="en-US" b="1" dirty="0">
                <a:latin typeface="+mj-lt"/>
              </a:rPr>
              <a:t>polymorphic</a:t>
            </a:r>
            <a:r>
              <a:rPr lang="en-US" dirty="0">
                <a:latin typeface="+mj-lt"/>
              </a:rPr>
              <a:t> lambdas.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050"/>
              </p:ext>
            </p:extLst>
          </p:nvPr>
        </p:nvGraphicFramePr>
        <p:xfrm>
          <a:off x="1209879" y="1759901"/>
          <a:ext cx="9628697" cy="204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8697"/>
              </a:tblGrid>
              <a:tr h="297487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</a:tr>
              <a:tr h="1684103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::function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)&gt; lambda1 = [](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en-US" sz="1800" kern="1200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lambda2 = [](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99951"/>
              </p:ext>
            </p:extLst>
          </p:nvPr>
        </p:nvGraphicFramePr>
        <p:xfrm>
          <a:off x="1208015" y="3823591"/>
          <a:ext cx="9529893" cy="265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893"/>
              </a:tblGrid>
              <a:tr h="370905"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</a:tr>
              <a:tr h="102435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lambda3 = [](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decltype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a+b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lambda4 = [](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-&gt;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lambda5 = [](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b)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 </a:t>
                      </a:r>
                      <a:r>
                        <a:rPr lang="en-US" sz="1800" kern="12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+ b; };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49879" y="4261607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8290" y="4244829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49879" y="5058561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8289" y="5058561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49879" y="5847126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8289" y="5872293"/>
            <a:ext cx="604007" cy="3020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15201" y="4886397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allows the auto type-</a:t>
            </a:r>
            <a:r>
              <a:rPr lang="en-US" dirty="0" err="1" smtClean="0">
                <a:solidFill>
                  <a:schemeClr val="accent2"/>
                </a:solidFill>
              </a:rPr>
              <a:t>specifier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 the parameter list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1196</Words>
  <Application>Microsoft Office PowerPoint</Application>
  <PresentationFormat>Widescreen</PresentationFormat>
  <Paragraphs>206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</vt:lpstr>
      <vt:lpstr>Courier New</vt:lpstr>
      <vt:lpstr>Times New Roman</vt:lpstr>
      <vt:lpstr>Wingdings</vt:lpstr>
      <vt:lpstr>Office Theme</vt:lpstr>
      <vt:lpstr>Training C++  Session 1: C++14 (Created by the.vu@lge.com)</vt:lpstr>
      <vt:lpstr>I. Introduce about C++</vt:lpstr>
      <vt:lpstr>The popularity of the programming languages. (2017)</vt:lpstr>
      <vt:lpstr>II. Brief of new features in C++ 14 in comparing with C++11</vt:lpstr>
      <vt:lpstr>  </vt:lpstr>
      <vt:lpstr>Return type deduction </vt:lpstr>
      <vt:lpstr>Return type deduction (cont.)</vt:lpstr>
      <vt:lpstr>decltype(auto) </vt:lpstr>
      <vt:lpstr>Generic lambda expressions </vt:lpstr>
      <vt:lpstr>Generic lambda expressions (cont.)</vt:lpstr>
      <vt:lpstr>lambda capture initializers </vt:lpstr>
      <vt:lpstr>relaxing constraints on constexpr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THE VAN VU/LGEVH VC SOFTWARE DEVELOPMENT 3(the.vu@lge.com)</cp:lastModifiedBy>
  <cp:revision>417</cp:revision>
  <dcterms:created xsi:type="dcterms:W3CDTF">2018-10-25T03:01:32Z</dcterms:created>
  <dcterms:modified xsi:type="dcterms:W3CDTF">2018-11-14T11:14:16Z</dcterms:modified>
</cp:coreProperties>
</file>