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307" r:id="rId4"/>
    <p:sldId id="309" r:id="rId5"/>
    <p:sldId id="310" r:id="rId6"/>
    <p:sldId id="311" r:id="rId7"/>
    <p:sldId id="312" r:id="rId8"/>
    <p:sldId id="313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1655" autoAdjust="0"/>
  </p:normalViewPr>
  <p:slideViewPr>
    <p:cSldViewPr snapToGrid="0">
      <p:cViewPr varScale="1">
        <p:scale>
          <a:sx n="84" d="100"/>
          <a:sy n="84" d="100"/>
        </p:scale>
        <p:origin x="-76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guides/jni/spec/jniTOC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tpoint.com/history-of-java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world.com/article/3272244/what-is-the-jvm-introducing-the-java-virtual-machin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core/tools/using-javac-comman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https://docs.oracle.com/javase/7/docs/technotes/guides/jni/spec/jniTOC.html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https://www.javatpoint.com/java-tutorial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https://www.javatpoint.com/history-of-java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https://www.javaworld.com/article/3272244/what-is-the-jvm-introducing-the-java-virtual-machine.html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https://www.codejava.net/java-core/tools/using-javac-command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28888" y="643051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Java/C++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javatpoint.com/sun-microsyste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echnetwork/java/javase/downloads/jdk8-downloads-2133151.html" TargetMode="External"/><Relationship Id="rId4" Type="http://schemas.openxmlformats.org/officeDocument/2006/relationships/hyperlink" Target="https://www.oracle.com/technetwork/java/javase/downloads/jre8-downloads-213315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pp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oracle.com/technetwork/java/javase/downloads/jdk13-downloads-5672538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JNI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Native Interface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Overview of Java </a:t>
            </a:r>
          </a:p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en-US" dirty="0">
                <a:latin typeface="+mj-lt"/>
              </a:rPr>
              <a:t>Introduce about </a:t>
            </a:r>
            <a:r>
              <a:rPr lang="en-US" dirty="0" smtClean="0">
                <a:latin typeface="+mj-lt"/>
              </a:rPr>
              <a:t>JNI </a:t>
            </a:r>
            <a:r>
              <a:rPr lang="en-US" dirty="0">
                <a:latin typeface="+mj-lt"/>
              </a:rPr>
              <a:t>(Java Native Interface</a:t>
            </a:r>
            <a:r>
              <a:rPr lang="en-US" dirty="0" smtClean="0">
                <a:latin typeface="+mj-lt"/>
              </a:rPr>
              <a:t>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How to use JNI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JNI with </a:t>
            </a:r>
            <a:r>
              <a:rPr lang="en-US" dirty="0" err="1" smtClean="0">
                <a:latin typeface="+mj-lt"/>
              </a:rPr>
              <a:t>Protobuf</a:t>
            </a:r>
            <a:r>
              <a:rPr lang="en-US" dirty="0" smtClean="0">
                <a:latin typeface="+mj-lt"/>
              </a:rPr>
              <a:t>, android app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4679" y="6425967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entury" panose="02040604050505020304" pitchFamily="18" charset="0"/>
              </a:rPr>
              <a:t>Ha </a:t>
            </a:r>
            <a:r>
              <a:rPr lang="en-US" sz="1600" i="1" dirty="0" err="1" smtClean="0">
                <a:latin typeface="Century" panose="02040604050505020304" pitchFamily="18" charset="0"/>
              </a:rPr>
              <a:t>Noi</a:t>
            </a:r>
            <a:r>
              <a:rPr lang="en-US" sz="1600" i="1" dirty="0" smtClean="0">
                <a:latin typeface="Century" panose="02040604050505020304" pitchFamily="18" charset="0"/>
              </a:rPr>
              <a:t>, 26 Nov 2019</a:t>
            </a:r>
            <a:endParaRPr lang="en-US" sz="1600" i="1" dirty="0">
              <a:latin typeface="Century" panose="02040604050505020304" pitchFamily="18" charset="0"/>
            </a:endParaRPr>
          </a:p>
        </p:txBody>
      </p:sp>
      <p:pic>
        <p:nvPicPr>
          <p:cNvPr id="3075" name="Picture 3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90" y="3714045"/>
            <a:ext cx="5451475" cy="22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2704" y="1428572"/>
            <a:ext cx="7978421" cy="32676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 </a:t>
            </a:r>
            <a:r>
              <a:rPr lang="en-US" sz="2400" b="1" dirty="0">
                <a:latin typeface="+mj-lt"/>
              </a:rPr>
              <a:t>programming </a:t>
            </a:r>
            <a:r>
              <a:rPr lang="en-US" sz="2400" b="1" dirty="0" smtClean="0">
                <a:latin typeface="+mj-lt"/>
              </a:rPr>
              <a:t>language, </a:t>
            </a:r>
            <a:r>
              <a:rPr lang="en-US" sz="2400" dirty="0" smtClean="0">
                <a:latin typeface="+mj-lt"/>
              </a:rPr>
              <a:t>first release is JDK </a:t>
            </a:r>
            <a:r>
              <a:rPr lang="en-US" sz="2400" dirty="0">
                <a:latin typeface="+mj-lt"/>
              </a:rPr>
              <a:t>1.0 </a:t>
            </a:r>
            <a:r>
              <a:rPr lang="en-US" sz="2400" dirty="0" smtClean="0">
                <a:latin typeface="+mj-lt"/>
              </a:rPr>
              <a:t>in in (January </a:t>
            </a:r>
            <a:r>
              <a:rPr lang="en-US" sz="2400" dirty="0">
                <a:latin typeface="+mj-lt"/>
              </a:rPr>
              <a:t>23, 1996</a:t>
            </a:r>
            <a:r>
              <a:rPr lang="en-US" sz="2400" dirty="0" smtClean="0">
                <a:latin typeface="+mj-lt"/>
              </a:rPr>
              <a:t>) and  JDK 13.0.1 was already released as of 11/2019.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 high level, robust, object-oriented and secure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was compiled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(instead of </a:t>
            </a:r>
            <a:r>
              <a:rPr lang="en-US" sz="2400" dirty="0">
                <a:latin typeface="+mj-lt"/>
              </a:rPr>
              <a:t>machine code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as other language as C++,C#,…) and JVM (Java </a:t>
            </a:r>
            <a:r>
              <a:rPr lang="en-US" sz="2400" dirty="0">
                <a:latin typeface="+mj-lt"/>
              </a:rPr>
              <a:t>V</a:t>
            </a:r>
            <a:r>
              <a:rPr lang="en-US" sz="2400" dirty="0" smtClean="0">
                <a:latin typeface="+mj-lt"/>
              </a:rPr>
              <a:t>irtual </a:t>
            </a: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achine) will execute this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on physical machine.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D: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1749777"/>
            <a:ext cx="1851378" cy="390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1" y="5611080"/>
            <a:ext cx="22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Sun </a:t>
            </a:r>
            <a:r>
              <a:rPr lang="en-US" dirty="0">
                <a:hlinkClick r:id="rId4"/>
              </a:rPr>
              <a:t>Microsystems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(Oracle </a:t>
            </a:r>
            <a:r>
              <a:rPr lang="en-US" dirty="0"/>
              <a:t>Corporation)</a:t>
            </a:r>
          </a:p>
        </p:txBody>
      </p:sp>
      <p:pic>
        <p:nvPicPr>
          <p:cNvPr id="2052" name="Picture 4" descr="D: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90" y="4398678"/>
            <a:ext cx="4314296" cy="24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(JVM)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34488" y="1825625"/>
            <a:ext cx="4199467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JVM has two primary functions: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Allow </a:t>
            </a:r>
            <a:r>
              <a:rPr lang="en-US" sz="2400" dirty="0">
                <a:latin typeface="+mj-lt"/>
              </a:rPr>
              <a:t>Java programs to run on any device or operating system (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known as the "Write once, run anywhere" principle</a:t>
            </a:r>
            <a:r>
              <a:rPr lang="en-US" sz="2400" dirty="0" smtClean="0">
                <a:latin typeface="+mj-lt"/>
              </a:rPr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Manage </a:t>
            </a:r>
            <a:r>
              <a:rPr lang="en-US" sz="2400" dirty="0">
                <a:latin typeface="+mj-lt"/>
              </a:rPr>
              <a:t>and optimize program memory</a:t>
            </a:r>
          </a:p>
        </p:txBody>
      </p:sp>
      <p:pic>
        <p:nvPicPr>
          <p:cNvPr id="1027" name="Picture 3" descr="D:\javaworld_jvm_jdk_j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" y="1523999"/>
            <a:ext cx="6186311" cy="458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(JRE)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24045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is </a:t>
            </a:r>
            <a:r>
              <a:rPr lang="en-US" sz="2400" dirty="0">
                <a:latin typeface="+mj-lt"/>
              </a:rPr>
              <a:t>the implementation of </a:t>
            </a:r>
            <a:r>
              <a:rPr lang="en-US" sz="2400" dirty="0" smtClean="0">
                <a:latin typeface="+mj-lt"/>
              </a:rPr>
              <a:t>JVM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contains </a:t>
            </a:r>
            <a:r>
              <a:rPr lang="en-US" sz="2400" dirty="0">
                <a:latin typeface="+mj-lt"/>
              </a:rPr>
              <a:t>a set of libraries + other files that JVM uses at runtime.</a:t>
            </a:r>
          </a:p>
        </p:txBody>
      </p:sp>
      <p:pic>
        <p:nvPicPr>
          <p:cNvPr id="4098" name="Picture 2" descr="D:\j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842205"/>
            <a:ext cx="5895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8938" y="530930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Runtime Environment)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740143"/>
            <a:ext cx="990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www.oracle.com/technetwork/java/javase/downloads/jre8-downloads-2133155.html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        https</a:t>
            </a:r>
            <a:r>
              <a:rPr lang="en-US" dirty="0">
                <a:hlinkClick r:id="rId5"/>
              </a:rPr>
              <a:t>://www.oracle.com/technetwork/java/javase/downloads/jdk8-downloads-2133151.html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8278" y="6319249"/>
            <a:ext cx="64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(Notice: From Java SE 9 (9/2017), JRE was included in JDK)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(JDK)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3220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JDK is </a:t>
            </a:r>
            <a:r>
              <a:rPr lang="en-US" sz="2400" dirty="0">
                <a:latin typeface="+mj-lt"/>
              </a:rPr>
              <a:t>a software development environment which is used to develop Java applications and </a:t>
            </a:r>
            <a:r>
              <a:rPr lang="en-US" sz="2400" dirty="0">
                <a:latin typeface="+mj-lt"/>
                <a:hlinkClick r:id="rId3"/>
              </a:rPr>
              <a:t>applets</a:t>
            </a:r>
            <a:r>
              <a:rPr lang="en-US" sz="2400" dirty="0">
                <a:latin typeface="+mj-lt"/>
              </a:rPr>
              <a:t>. It physically </a:t>
            </a:r>
            <a:r>
              <a:rPr lang="en-US" sz="2400" dirty="0" smtClean="0">
                <a:latin typeface="+mj-lt"/>
              </a:rPr>
              <a:t>exists.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contains JRE + development tools.</a:t>
            </a: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38" y="512463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Development Kit)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942671"/>
            <a:ext cx="1007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https://www.oracle.com/technetwork/java/javase/downloads/jdk13-downloads-5672538.html</a:t>
            </a:r>
            <a:endParaRPr lang="en-US" dirty="0"/>
          </a:p>
        </p:txBody>
      </p:sp>
      <p:pic>
        <p:nvPicPr>
          <p:cNvPr id="5122" name="Picture 2" descr="D:\jd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614663"/>
            <a:ext cx="58959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957" y="1825625"/>
            <a:ext cx="7089422" cy="276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Set JDK path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set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path=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%path%</a:t>
            </a:r>
            <a:r>
              <a:rPr lang="en-US" sz="2000" dirty="0">
                <a:latin typeface="+mj-lt"/>
              </a:rPr>
              <a:t>;C:\Program </a:t>
            </a:r>
            <a:r>
              <a:rPr lang="en-US" sz="2000" dirty="0" smtClean="0">
                <a:latin typeface="+mj-lt"/>
              </a:rPr>
              <a:t>Files\Java\jdk1.8.0_161\bin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To </a:t>
            </a:r>
            <a:r>
              <a:rPr lang="en-US" sz="2400" b="1" dirty="0">
                <a:latin typeface="+mj-lt"/>
              </a:rPr>
              <a:t>compile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-d </a:t>
            </a:r>
            <a:r>
              <a:rPr lang="en-US" sz="2000" dirty="0" smtClean="0">
                <a:latin typeface="+mj-lt"/>
              </a:rPr>
              <a:t> ./build  ./*.java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To </a:t>
            </a:r>
            <a:r>
              <a:rPr lang="en-US" sz="2400" b="1" dirty="0">
                <a:latin typeface="+mj-lt"/>
              </a:rPr>
              <a:t>execute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 err="1">
                <a:latin typeface="+mj-lt"/>
              </a:rPr>
              <a:t>cp</a:t>
            </a:r>
            <a:r>
              <a:rPr lang="en-US" sz="2000" dirty="0">
                <a:latin typeface="+mj-lt"/>
              </a:rPr>
              <a:t> ./build </a:t>
            </a:r>
            <a:r>
              <a:rPr lang="en-US" sz="2000" dirty="0" err="1">
                <a:latin typeface="+mj-lt"/>
              </a:rPr>
              <a:t>com.example.MainJava</a:t>
            </a:r>
            <a:endParaRPr lang="en-US" sz="2000" dirty="0">
              <a:latin typeface="+mj-lt"/>
            </a:endParaRPr>
          </a:p>
        </p:txBody>
      </p:sp>
      <p:pic>
        <p:nvPicPr>
          <p:cNvPr id="6147" name="Picture 3" descr="D: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2" y="1844940"/>
            <a:ext cx="3448274" cy="40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02" y="4639029"/>
            <a:ext cx="748431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10053"/>
              </p:ext>
            </p:extLst>
          </p:nvPr>
        </p:nvGraphicFramePr>
        <p:xfrm>
          <a:off x="1125296" y="5932047"/>
          <a:ext cx="13954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Packager Shell Object" showAsIcon="1" r:id="rId6" imgW="1396080" imgH="686880" progId="Package">
                  <p:embed/>
                </p:oleObj>
              </mc:Choice>
              <mc:Fallback>
                <p:oleObj name="Packager Shell Object" showAsIcon="1" r:id="rId6" imgW="1396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5296" y="5932047"/>
                        <a:ext cx="13954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(Java Native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11" y="3714044"/>
            <a:ext cx="10515600" cy="2698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+mj-lt"/>
              </a:rPr>
              <a:t>Why and </a:t>
            </a:r>
            <a:r>
              <a:rPr lang="en-US" sz="2400" b="1" dirty="0">
                <a:latin typeface="+mj-lt"/>
              </a:rPr>
              <a:t>W</a:t>
            </a:r>
            <a:r>
              <a:rPr lang="en-US" sz="2400" b="1" dirty="0" smtClean="0">
                <a:latin typeface="+mj-lt"/>
              </a:rPr>
              <a:t>hen 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access facilities of the operating system</a:t>
            </a:r>
            <a:r>
              <a:rPr lang="en-US" sz="2000" dirty="0">
                <a:latin typeface="+mj-lt"/>
              </a:rPr>
              <a:t> not provided via the standard Java </a:t>
            </a:r>
            <a:r>
              <a:rPr lang="en-US" sz="2000" dirty="0" smtClean="0">
                <a:latin typeface="+mj-lt"/>
              </a:rPr>
              <a:t>libraries.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Y</a:t>
            </a:r>
            <a:r>
              <a:rPr lang="en-US" sz="2000" dirty="0" smtClean="0">
                <a:latin typeface="+mj-lt"/>
              </a:rPr>
              <a:t>ou </a:t>
            </a:r>
            <a:r>
              <a:rPr lang="en-US" sz="2000" dirty="0">
                <a:latin typeface="+mj-lt"/>
              </a:rPr>
              <a:t>have some library or </a:t>
            </a:r>
            <a:r>
              <a:rPr lang="en-US" sz="2000" b="1" dirty="0">
                <a:latin typeface="+mj-lt"/>
              </a:rPr>
              <a:t>code already written in C/C++</a:t>
            </a:r>
            <a:r>
              <a:rPr lang="en-US" sz="2000" dirty="0">
                <a:latin typeface="+mj-lt"/>
              </a:rPr>
              <a:t> that you want to interface with without porting it to </a:t>
            </a:r>
            <a:r>
              <a:rPr lang="en-US" sz="2000" dirty="0" smtClean="0">
                <a:latin typeface="+mj-lt"/>
              </a:rPr>
              <a:t>Java</a:t>
            </a:r>
            <a:r>
              <a:rPr lang="en-US" sz="2000" dirty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 </a:t>
            </a:r>
            <a:r>
              <a:rPr lang="en-US" sz="2000" dirty="0">
                <a:latin typeface="+mj-lt"/>
              </a:rPr>
              <a:t>a few </a:t>
            </a:r>
            <a:r>
              <a:rPr lang="en-US" sz="2000" b="1" u="sng" dirty="0">
                <a:latin typeface="+mj-lt"/>
              </a:rPr>
              <a:t>rare</a:t>
            </a:r>
            <a:r>
              <a:rPr lang="en-US" sz="2000" dirty="0">
                <a:latin typeface="+mj-lt"/>
              </a:rPr>
              <a:t> cases where there is a </a:t>
            </a:r>
            <a:r>
              <a:rPr lang="en-US" sz="2000" b="1" dirty="0">
                <a:latin typeface="+mj-lt"/>
              </a:rPr>
              <a:t>proven performance benefit</a:t>
            </a:r>
            <a:r>
              <a:rPr lang="en-US" sz="2000" dirty="0">
                <a:latin typeface="+mj-lt"/>
              </a:rPr>
              <a:t> (e.g. because you know your particular C compiler can </a:t>
            </a:r>
            <a:r>
              <a:rPr lang="en-US" sz="2000" dirty="0" err="1">
                <a:latin typeface="+mj-lt"/>
              </a:rPr>
              <a:t>optimise</a:t>
            </a:r>
            <a:r>
              <a:rPr lang="en-US" sz="2000" dirty="0">
                <a:latin typeface="+mj-lt"/>
              </a:rPr>
              <a:t> some particular code better than the JVM's JIT compiler).</a:t>
            </a:r>
          </a:p>
          <a:p>
            <a:pPr marL="457200" lvl="1" indent="0"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7170" name="Picture 2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2" y="1822397"/>
            <a:ext cx="4480631" cy="18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378" y="1822397"/>
            <a:ext cx="6491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+mj-lt"/>
              </a:rPr>
              <a:t>The JNI is a native programming interface. It allows Java code that runs inside a Java Virtual Machine (VM) to interoperate with applications and libraries written in other programming languages, such as C, C++, and assembly.</a:t>
            </a:r>
            <a:r>
              <a:rPr lang="en-US" sz="2000" b="1" dirty="0" smtClean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504051"/>
            <a:ext cx="5552768" cy="148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334</Words>
  <Application>Microsoft Office PowerPoint</Application>
  <PresentationFormat>Custom</PresentationFormat>
  <Paragraphs>63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Packager Shell Object</vt:lpstr>
      <vt:lpstr>Training JNI Java Native Interface  (Created by the.vu@lge.com)</vt:lpstr>
      <vt:lpstr>I. Overview of Java </vt:lpstr>
      <vt:lpstr>I. Overview of Java  (JVM)</vt:lpstr>
      <vt:lpstr>I. Overview of Java  (JRE)</vt:lpstr>
      <vt:lpstr>I. Overview of Java  (JDK)</vt:lpstr>
      <vt:lpstr>I. Overview of Java  (Compile and Execute)</vt:lpstr>
      <vt:lpstr>II. Introduce about JNI (Java Native Interface)</vt:lpstr>
      <vt:lpstr>III. How to use JNI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Ki Thuat 88</cp:lastModifiedBy>
  <cp:revision>430</cp:revision>
  <dcterms:created xsi:type="dcterms:W3CDTF">2018-10-25T03:01:32Z</dcterms:created>
  <dcterms:modified xsi:type="dcterms:W3CDTF">2019-11-13T15:04:04Z</dcterms:modified>
</cp:coreProperties>
</file>