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525" autoAdjust="0"/>
  </p:normalViewPr>
  <p:slideViewPr>
    <p:cSldViewPr snapToGrid="0">
      <p:cViewPr varScale="1">
        <p:scale>
          <a:sx n="86" d="100"/>
          <a:sy n="86" d="100"/>
        </p:scale>
        <p:origin x="-60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unordered_map" TargetMode="External"/><Relationship Id="rId13" Type="http://schemas.openxmlformats.org/officeDocument/2006/relationships/hyperlink" Target="http://www.cplusplus.com/ratio" TargetMode="External"/><Relationship Id="rId3" Type="http://schemas.openxmlformats.org/officeDocument/2006/relationships/hyperlink" Target="http://www.cplusplus.com/%3ccstdint%3e" TargetMode="External"/><Relationship Id="rId7" Type="http://schemas.openxmlformats.org/officeDocument/2006/relationships/hyperlink" Target="http://www.cplusplus.com/forward_list" TargetMode="External"/><Relationship Id="rId12" Type="http://schemas.openxmlformats.org/officeDocument/2006/relationships/hyperlink" Target="http://www.cplusplus.com/initializer_lis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array" TargetMode="External"/><Relationship Id="rId11" Type="http://schemas.openxmlformats.org/officeDocument/2006/relationships/hyperlink" Target="http://www.cplusplus.com/unordered_multiset" TargetMode="External"/><Relationship Id="rId5" Type="http://schemas.openxmlformats.org/officeDocument/2006/relationships/hyperlink" Target="http://www.cplusplus.com/%3ccomplex%3e" TargetMode="External"/><Relationship Id="rId15" Type="http://schemas.openxmlformats.org/officeDocument/2006/relationships/hyperlink" Target="http://www.cplusplus.com/hash%3ctype_index%3e" TargetMode="External"/><Relationship Id="rId10" Type="http://schemas.openxmlformats.org/officeDocument/2006/relationships/hyperlink" Target="http://www.cplusplus.com/unordered_set" TargetMode="External"/><Relationship Id="rId4" Type="http://schemas.openxmlformats.org/officeDocument/2006/relationships/hyperlink" Target="http://www.cplusplus.com/%3ccmath%3e" TargetMode="External"/><Relationship Id="rId9" Type="http://schemas.openxmlformats.org/officeDocument/2006/relationships/hyperlink" Target="http://www.cplusplus.com/unordered_multimap" TargetMode="External"/><Relationship Id="rId14" Type="http://schemas.openxmlformats.org/officeDocument/2006/relationships/hyperlink" Target="http://www.cplusplus.com/type_index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https://gcc.gnu.org/projects/cxx-status.html#cxx11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C++ is used for operating systems, games, embedded software</a:t>
            </a:r>
            <a:r>
              <a:rPr lang="en-US" b="1" dirty="0" smtClean="0"/>
              <a:t>, autonomous cars </a:t>
            </a:r>
            <a:r>
              <a:rPr lang="en-US" dirty="0" smtClean="0"/>
              <a:t>and medical technology, as well as many other applications. Companies like Facebook and Google use C++.</a:t>
            </a:r>
          </a:p>
          <a:p>
            <a:endParaRPr lang="en-US" dirty="0" smtClean="0"/>
          </a:p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r>
              <a:rPr lang="en-US" dirty="0" smtClean="0"/>
              <a:t>https://aptech.vn/kien-thuc-tin-hoc/qua-trinh-phat-trien-cua-ngon-ngu-lap-trinh.html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cstdbool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in C of this header is to add a </a:t>
            </a:r>
            <a:r>
              <a:rPr lang="en-US" dirty="0" err="1" smtClean="0"/>
              <a:t>bool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 and the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as macro definitions.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cuchar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   :  This header provides support for 16-bit and 32-bit characters, suitable to be encoded using UTF-16 and UTF-32.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cstdint</a:t>
            </a:r>
            <a:r>
              <a:rPr lang="en-US" dirty="0" smtClean="0"/>
              <a:t>&gt;: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defines a set of integral type aliases with specific width requirements, along with macros specifying their limits and macro functions to create values of these types.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cinttypes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with library support for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width-based integral 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ctgmath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This header simply includes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&lt;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cmath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&lt;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ccomplex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cfenv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declares a set of functions and macros to access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environment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along with specific 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&lt;array&gt; : Header that defines the fixed-size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forward_list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unordered_multimap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 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unordered_set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unordered_multiset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&lt;</a:t>
            </a:r>
            <a:r>
              <a:rPr lang="en-US" b="1" dirty="0" err="1" smtClean="0"/>
              <a:t>chrono</a:t>
            </a:r>
            <a:r>
              <a:rPr lang="en-US" b="1" dirty="0" smtClean="0"/>
              <a:t>&gt; </a:t>
            </a:r>
            <a:r>
              <a:rPr lang="en-US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this header deal with time. This is done mainly by means of three concepts: (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Durations, Time points, Clocks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codecvt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facets to convert between UTF character encodings.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initializer_list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that defines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initializer_list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template.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&lt;random&gt; : This header introduces random number generation facilities.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&lt;ratio&gt; : This header declares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template and several auxiliary types to operate with them.</a:t>
            </a:r>
          </a:p>
          <a:p>
            <a:r>
              <a:rPr lang="en-US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&lt;regex&gt;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Regular expressions are a standardized way to express patterns to be matched against sequences of characters.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This header defines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type_index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and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specialization of hash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this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type_traits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defines a series of classes to obtain type information on compile-time.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http://www.cplusplus.com/reference/clibrary/</a:t>
            </a:r>
          </a:p>
          <a:p>
            <a:r>
              <a:rPr lang="en-US" dirty="0" smtClean="0"/>
              <a:t>http://www.cplusplus.com/reference/stl/</a:t>
            </a:r>
          </a:p>
          <a:p>
            <a:r>
              <a:rPr lang="en-US" dirty="0" smtClean="0"/>
              <a:t>http://www.cplusplus.com/reference/iolibrary/</a:t>
            </a:r>
          </a:p>
          <a:p>
            <a:r>
              <a:rPr lang="en-US" dirty="0" smtClean="0"/>
              <a:t>http://www.cplusplus.com/reference/multithreading/</a:t>
            </a:r>
          </a:p>
          <a:p>
            <a:r>
              <a:rPr lang="en-US" dirty="0" smtClean="0"/>
              <a:t>http://www.cplusplus.com/reference/std/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reference, see 8.5.4/6 of n3225</a:t>
            </a:r>
          </a:p>
          <a:p>
            <a:r>
              <a:rPr lang="en-US" dirty="0" smtClean="0">
                <a:effectLst/>
              </a:rPr>
              <a:t>A narrowing conversion is an implicit conversion:</a:t>
            </a:r>
          </a:p>
          <a:p>
            <a:r>
              <a:rPr lang="en-US" dirty="0" smtClean="0">
                <a:effectLst/>
              </a:rPr>
              <a:t>- from a floating-point type to an integer type, or</a:t>
            </a:r>
          </a:p>
          <a:p>
            <a:r>
              <a:rPr lang="en-US" dirty="0" smtClean="0">
                <a:effectLst/>
              </a:rPr>
              <a:t>- from long double to double or float, or from double to float, except where the source is a constant expression and the actual value after conversion is within the range of values that can be represented (even if it cannot be represented exactly), or</a:t>
            </a:r>
          </a:p>
          <a:p>
            <a:r>
              <a:rPr lang="en-US" dirty="0" smtClean="0">
                <a:effectLst/>
              </a:rPr>
              <a:t>- from an integer type or </a:t>
            </a:r>
            <a:r>
              <a:rPr lang="en-US" dirty="0" err="1" smtClean="0">
                <a:effectLst/>
              </a:rPr>
              <a:t>unscoped</a:t>
            </a:r>
            <a:r>
              <a:rPr lang="en-US" dirty="0" smtClean="0">
                <a:effectLst/>
              </a:rPr>
              <a:t> enumeration type to a ﬂoating-point type, except where the source is a constant expression and the actual value after conversion will fit into the target type and will produce the original value when converted back to the original type, or</a:t>
            </a:r>
          </a:p>
          <a:p>
            <a:r>
              <a:rPr lang="en-US" dirty="0" smtClean="0">
                <a:effectLst/>
              </a:rPr>
              <a:t>- from an integer type or </a:t>
            </a:r>
            <a:r>
              <a:rPr lang="en-US" dirty="0" err="1" smtClean="0">
                <a:effectLst/>
              </a:rPr>
              <a:t>unscoped</a:t>
            </a:r>
            <a:r>
              <a:rPr lang="en-US" dirty="0" smtClean="0">
                <a:effectLst/>
              </a:rPr>
              <a:t> enumeration type to an integer type that cannot represent all the values of the original type, except where the source is a constant expression and the actual value after conversion will fit into the target type and will produce the original value when converted back to the original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shared_ptr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represent shared ownership; that is, when two pieces of code needs access to some data but neither has exclusive ownership (in the sense of being responsible for destroying the object). 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shared_ptr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kind of counted pointer where the object pointed to is deleted when the use count goes to zero.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67836" y="6425930"/>
            <a:ext cx="84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C++ 11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cfenv/" TargetMode="External"/><Relationship Id="rId13" Type="http://schemas.openxmlformats.org/officeDocument/2006/relationships/hyperlink" Target="http://www.cplusplus.com/reference/atomic/" TargetMode="External"/><Relationship Id="rId18" Type="http://schemas.openxmlformats.org/officeDocument/2006/relationships/hyperlink" Target="http://www.cplusplus.com/reference/chrono/" TargetMode="External"/><Relationship Id="rId26" Type="http://schemas.openxmlformats.org/officeDocument/2006/relationships/hyperlink" Target="http://www.cplusplus.com/reference/type_traits/" TargetMode="External"/><Relationship Id="rId3" Type="http://schemas.openxmlformats.org/officeDocument/2006/relationships/hyperlink" Target="http://www.cplusplus.com/reference/cstdbool/" TargetMode="External"/><Relationship Id="rId21" Type="http://schemas.openxmlformats.org/officeDocument/2006/relationships/hyperlink" Target="http://www.cplusplus.com/reference/random/" TargetMode="External"/><Relationship Id="rId7" Type="http://schemas.openxmlformats.org/officeDocument/2006/relationships/hyperlink" Target="http://www.cplusplus.com/reference/ctgmath/" TargetMode="External"/><Relationship Id="rId12" Type="http://schemas.openxmlformats.org/officeDocument/2006/relationships/hyperlink" Target="http://www.cplusplus.com/reference/unordered_set/" TargetMode="External"/><Relationship Id="rId17" Type="http://schemas.openxmlformats.org/officeDocument/2006/relationships/hyperlink" Target="http://www.cplusplus.com/reference/thread/" TargetMode="External"/><Relationship Id="rId25" Type="http://schemas.openxmlformats.org/officeDocument/2006/relationships/hyperlink" Target="http://www.cplusplus.com/reference/typeindex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cplusplus.com/reference/mutex/" TargetMode="External"/><Relationship Id="rId20" Type="http://schemas.openxmlformats.org/officeDocument/2006/relationships/hyperlink" Target="http://www.cplusplus.com/reference/initializer_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cinttypes/" TargetMode="External"/><Relationship Id="rId11" Type="http://schemas.openxmlformats.org/officeDocument/2006/relationships/hyperlink" Target="http://www.cplusplus.com/reference/unordered_map/" TargetMode="External"/><Relationship Id="rId24" Type="http://schemas.openxmlformats.org/officeDocument/2006/relationships/hyperlink" Target="http://www.cplusplus.com/reference/system_error/" TargetMode="External"/><Relationship Id="rId5" Type="http://schemas.openxmlformats.org/officeDocument/2006/relationships/hyperlink" Target="http://www.cplusplus.com/reference/cstdint/" TargetMode="External"/><Relationship Id="rId15" Type="http://schemas.openxmlformats.org/officeDocument/2006/relationships/hyperlink" Target="http://www.cplusplus.com/reference/future/" TargetMode="External"/><Relationship Id="rId23" Type="http://schemas.openxmlformats.org/officeDocument/2006/relationships/hyperlink" Target="http://www.cplusplus.com/reference/regex/" TargetMode="External"/><Relationship Id="rId10" Type="http://schemas.openxmlformats.org/officeDocument/2006/relationships/hyperlink" Target="http://www.cplusplus.com/reference/forward_list/" TargetMode="External"/><Relationship Id="rId19" Type="http://schemas.openxmlformats.org/officeDocument/2006/relationships/hyperlink" Target="http://www.cplusplus.com/reference/codecvt/" TargetMode="External"/><Relationship Id="rId4" Type="http://schemas.openxmlformats.org/officeDocument/2006/relationships/hyperlink" Target="http://www.cplusplus.com/reference/cuchar/" TargetMode="External"/><Relationship Id="rId9" Type="http://schemas.openxmlformats.org/officeDocument/2006/relationships/hyperlink" Target="http://www.cplusplus.com/reference/array/" TargetMode="External"/><Relationship Id="rId14" Type="http://schemas.openxmlformats.org/officeDocument/2006/relationships/hyperlink" Target="http://www.cplusplus.com/reference/condition_variable/" TargetMode="External"/><Relationship Id="rId22" Type="http://schemas.openxmlformats.org/officeDocument/2006/relationships/hyperlink" Target="http://www.cplusplus.com/reference/ratio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C++11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Introduce about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language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Brief of new features 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++ 11 in comparing with C++98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Make detail about each feature (code example)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Some notices when using C++ 11 in </a:t>
            </a: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inux and Window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9018" y="236538"/>
            <a:ext cx="2105024" cy="820737"/>
          </a:xfrm>
        </p:spPr>
        <p:txBody>
          <a:bodyPr>
            <a:normAutofit/>
          </a:bodyPr>
          <a:lstStyle/>
          <a:p>
            <a:pPr lvl="0" eaLnBrk="1" hangingPunct="1">
              <a:defRPr/>
            </a:pPr>
            <a:r>
              <a:rPr lang="en-GB" sz="3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decltype</a:t>
            </a:r>
            <a:endParaRPr lang="en-GB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10763" y="5676900"/>
            <a:ext cx="609600" cy="520700"/>
          </a:xfrm>
        </p:spPr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52600" y="1181100"/>
            <a:ext cx="8496300" cy="5235702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Get type of an expression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 smtClean="0">
                <a:latin typeface="+mj-lt"/>
              </a:rPr>
              <a:t>Can be used in definition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909018" y="2723778"/>
            <a:ext cx="7467600" cy="33123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1800" b="1" dirty="0" smtClean="0"/>
              <a:t>Example: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vector&lt;int&gt;&amp; a, vector&lt;float&gt;&amp; b)</a:t>
            </a:r>
          </a:p>
          <a:p>
            <a:pPr marL="384048" lvl="2" indent="0">
              <a:buNone/>
            </a:pP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typedef decltype(a[0]*b[0]) Tmp;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i=0; i&lt;b.size(); ++i)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p = new Tmp(a[i]*b[i]);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384048" lvl="2" indent="0">
              <a:buNone/>
            </a:pP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74651"/>
            <a:ext cx="9182100" cy="69215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Uniform Initialization &amp; Initializer Lists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10229850" cy="435133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Initializer lists are not just for arrays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C++11 allows {}-initializer lists for all initialization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C++11 supports in-class initialization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E.g. 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fr-FR" sz="2400" dirty="0">
                <a:solidFill>
                  <a:prstClr val="black"/>
                </a:solidFill>
              </a:rPr>
              <a:t>   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 v = { 1.5, 2, 3.456, 99.99 };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::string&gt; cities {"Hanoi", "London"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FE8637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j{}; //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q{}; //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vi-VN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fr-FR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Uniform Initialization &amp; Initializer </a:t>
            </a:r>
            <a:r>
              <a:rPr lang="en-GB" sz="3600" b="1" dirty="0" smtClean="0">
                <a:solidFill>
                  <a:schemeClr val="accent2"/>
                </a:solidFill>
                <a:cs typeface="Arial" pitchFamily="34" charset="0"/>
              </a:rPr>
              <a:t>Lists</a:t>
            </a:r>
            <a:br>
              <a:rPr lang="en-GB" sz="3600" b="1" dirty="0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GB" sz="3600" b="1" dirty="0" smtClean="0">
                <a:solidFill>
                  <a:schemeClr val="accent2"/>
                </a:solidFill>
                <a:cs typeface="Arial" pitchFamily="34" charset="0"/>
              </a:rPr>
              <a:t>(</a:t>
            </a:r>
            <a:r>
              <a:rPr lang="en-GB" sz="3600" b="1" dirty="0" err="1" smtClean="0">
                <a:solidFill>
                  <a:schemeClr val="accent2"/>
                </a:solidFill>
                <a:cs typeface="Arial" pitchFamily="34" charset="0"/>
              </a:rPr>
              <a:t>cont</a:t>
            </a:r>
            <a:r>
              <a:rPr lang="en-GB" sz="3600" b="1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825625"/>
            <a:ext cx="7000876" cy="4351338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C()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{1,2,3,4}{} //C++11, member array initializer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: a(i), b(j){}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{0,0}; //C++11 only. Equivalent to: C c(0,0);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{ 1, 2, 0 }; /C++11 only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Uniform Initialization &amp; Initializer Lists</a:t>
            </a:r>
            <a:br>
              <a:rPr lang="en-GB" sz="3600" b="1" dirty="0">
                <a:solidFill>
                  <a:schemeClr val="accent2"/>
                </a:solidFill>
                <a:cs typeface="Arial" pitchFamily="34" charset="0"/>
              </a:rPr>
            </a:b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(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cont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050" y="2305049"/>
            <a:ext cx="10191750" cy="3871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x1(5.3);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vi-V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OK,</a:t>
            </a:r>
            <a:r>
              <a:rPr lang="vi-V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x2 =5.3;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vi-V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OK,</a:t>
            </a:r>
            <a:r>
              <a:rPr lang="vi-V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x3{5.0};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narrowing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x4 ={5.3};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narrowing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c1{7};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though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this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narrowing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c2{99999};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narrowing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(if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99999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doesn’t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v1 { 1,2, 4, 5};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v2 { 1,2.3, 4,5.6 }; //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narrowing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699141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Prevent narrowing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9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746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Uniform Initialization &amp; Initializer Lists</a:t>
            </a:r>
            <a:br>
              <a:rPr lang="en-GB" sz="3600" b="1" dirty="0">
                <a:solidFill>
                  <a:schemeClr val="accent2"/>
                </a:solidFill>
                <a:cs typeface="Arial" pitchFamily="34" charset="0"/>
              </a:rPr>
            </a:b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(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cont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704975"/>
            <a:ext cx="6858001" cy="4471988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p!=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"\n";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f({1,2});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f({23,345,4567,56789});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f({}); // the empty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f{1,2}; // error: function call ( )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91125" cy="730249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Override and final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8801100" cy="657225"/>
          </a:xfrm>
        </p:spPr>
        <p:txBody>
          <a:bodyPr/>
          <a:lstStyle/>
          <a:p>
            <a:r>
              <a:rPr lang="en-US" sz="2400" dirty="0"/>
              <a:t>Example: Class D wants to override f() from class B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241" y="1985706"/>
            <a:ext cx="3131850" cy="3136312"/>
            <a:chOff x="866274" y="2304277"/>
            <a:chExt cx="3416968" cy="34218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"/>
            <a:stretch/>
          </p:blipFill>
          <p:spPr>
            <a:xfrm>
              <a:off x="866274" y="2304277"/>
              <a:ext cx="3416968" cy="34218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2237873" y="2815390"/>
              <a:ext cx="854242" cy="2887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7873" y="4604085"/>
              <a:ext cx="854242" cy="2887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59328" y="1985706"/>
            <a:ext cx="3131850" cy="3136312"/>
            <a:chOff x="866274" y="2304277"/>
            <a:chExt cx="3416968" cy="34218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"/>
            <a:stretch/>
          </p:blipFill>
          <p:spPr>
            <a:xfrm>
              <a:off x="866274" y="2304277"/>
              <a:ext cx="3416968" cy="34218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2237873" y="2815390"/>
              <a:ext cx="854242" cy="2887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873" y="4604085"/>
              <a:ext cx="854242" cy="2887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17232"/>
            <a:ext cx="1805887" cy="10683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217647" y="5949280"/>
            <a:ext cx="648072" cy="2160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32" y="5661248"/>
            <a:ext cx="2552700" cy="695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31246" cy="802663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Override and final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50" y="1572237"/>
            <a:ext cx="1927034" cy="498934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4" y="2337948"/>
            <a:ext cx="7432142" cy="41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8027" cy="780629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Strongly-typed </a:t>
            </a:r>
            <a:r>
              <a:rPr lang="en-GB" sz="3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enums</a:t>
            </a:r>
            <a:endParaRPr lang="en-US" sz="36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37753"/>
              </p:ext>
            </p:extLst>
          </p:nvPr>
        </p:nvGraphicFramePr>
        <p:xfrm>
          <a:off x="1200838" y="1711184"/>
          <a:ext cx="966179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96"/>
                <a:gridCol w="4830896"/>
              </a:tblGrid>
              <a:tr h="31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C++11</a:t>
                      </a:r>
                    </a:p>
                  </a:txBody>
                  <a:tcPr/>
                </a:tc>
              </a:tr>
              <a:tr h="1276172"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- Value: 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/>
                        <a:t>- Value: </a:t>
                      </a:r>
                      <a:r>
                        <a:rPr lang="en-US" dirty="0" smtClean="0"/>
                        <a:t>any signed </a:t>
                      </a:r>
                      <a:r>
                        <a:rPr lang="vi-VN" dirty="0" smtClean="0"/>
                        <a:t>/</a:t>
                      </a:r>
                      <a:r>
                        <a:rPr lang="en-US" dirty="0" smtClean="0"/>
                        <a:t> unsigned </a:t>
                      </a:r>
                      <a:r>
                        <a:rPr lang="en-US" dirty="0" err="1" smtClean="0"/>
                        <a:t>integr</a:t>
                      </a:r>
                      <a:r>
                        <a:rPr lang="vi-VN" dirty="0" smtClean="0"/>
                        <a:t>al</a:t>
                      </a:r>
                      <a:r>
                        <a:rPr lang="en-US" dirty="0" smtClean="0"/>
                        <a:t> type</a:t>
                      </a:r>
                      <a:r>
                        <a:rPr lang="vi-VN" dirty="0" smtClean="0"/>
                        <a:t> (default: int)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55" y="2154609"/>
            <a:ext cx="2495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3281" y="26587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2154609"/>
            <a:ext cx="3171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93434" y="2339202"/>
            <a:ext cx="297557" cy="153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9302" y="2145035"/>
            <a:ext cx="297557" cy="153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1270" cy="703511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Lambdas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dirty="0"/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[capture](parameters)</a:t>
            </a:r>
            <a:r>
              <a:rPr lang="vi-V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vi-V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{body}</a:t>
            </a:r>
            <a:endParaRPr lang="vi-V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endParaRPr lang="vi-VN" altLang="en-US" sz="2000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en-US" altLang="en-US" sz="20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2000" dirty="0"/>
          </a:p>
          <a:p>
            <a:pPr lvl="1">
              <a:buClr>
                <a:schemeClr val="accent2"/>
              </a:buClr>
            </a:pPr>
            <a:r>
              <a:rPr lang="en-US" sz="2000" b="1" dirty="0"/>
              <a:t>[</a:t>
            </a:r>
            <a:r>
              <a:rPr lang="en-US" sz="2000" b="1" dirty="0" err="1"/>
              <a:t>a,&amp;b</a:t>
            </a:r>
            <a:r>
              <a:rPr lang="en-US" sz="2000" b="1" dirty="0"/>
              <a:t>]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 captured by value</a:t>
            </a:r>
            <a:r>
              <a:rPr lang="vi-VN" sz="2000" dirty="0"/>
              <a:t>,</a:t>
            </a:r>
            <a:r>
              <a:rPr lang="en-US" sz="2000" dirty="0"/>
              <a:t> </a:t>
            </a:r>
            <a:r>
              <a:rPr lang="en-US" sz="2000" i="1" dirty="0"/>
              <a:t>b</a:t>
            </a:r>
            <a:r>
              <a:rPr lang="en-US" sz="2000" dirty="0"/>
              <a:t> captured by reference</a:t>
            </a:r>
          </a:p>
          <a:p>
            <a:pPr lvl="1">
              <a:buClr>
                <a:schemeClr val="accent2"/>
              </a:buClr>
            </a:pPr>
            <a:r>
              <a:rPr lang="en-US" sz="2000" b="1" dirty="0"/>
              <a:t>[this]</a:t>
            </a:r>
            <a:r>
              <a:rPr lang="en-US" sz="2000" dirty="0"/>
              <a:t> captures the </a:t>
            </a:r>
            <a:r>
              <a:rPr lang="vi-VN" sz="2000" b="1" dirty="0"/>
              <a:t>this</a:t>
            </a:r>
            <a:r>
              <a:rPr lang="vi-VN" sz="2000" dirty="0"/>
              <a:t> pointer </a:t>
            </a:r>
            <a:r>
              <a:rPr lang="en-US" sz="2000" dirty="0"/>
              <a:t>by value</a:t>
            </a:r>
          </a:p>
          <a:p>
            <a:pPr lvl="1">
              <a:buClr>
                <a:schemeClr val="accent2"/>
              </a:buClr>
            </a:pPr>
            <a:r>
              <a:rPr lang="en-US" sz="2000" b="1" dirty="0"/>
              <a:t>[&amp;]</a:t>
            </a:r>
            <a:r>
              <a:rPr lang="en-US" sz="2000" dirty="0"/>
              <a:t> captures all automatic variables in the body of the lambda by reference</a:t>
            </a:r>
          </a:p>
          <a:p>
            <a:pPr lvl="1">
              <a:buClr>
                <a:schemeClr val="accent2"/>
              </a:buClr>
            </a:pPr>
            <a:r>
              <a:rPr lang="en-US" sz="2000" b="1" dirty="0"/>
              <a:t>[=]</a:t>
            </a:r>
            <a:r>
              <a:rPr lang="en-US" sz="2000" dirty="0"/>
              <a:t> captures all  automatic variables in the body of the lambda by value</a:t>
            </a:r>
          </a:p>
          <a:p>
            <a:pPr lvl="1">
              <a:buClr>
                <a:schemeClr val="accent2"/>
              </a:buClr>
            </a:pPr>
            <a:r>
              <a:rPr lang="en-US" sz="2000" b="1" dirty="0"/>
              <a:t>[]</a:t>
            </a:r>
            <a:r>
              <a:rPr lang="en-US" sz="2000" dirty="0"/>
              <a:t> captures nothing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08373" cy="71452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Lambdas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446"/>
            <a:ext cx="10515600" cy="4579517"/>
          </a:xfrm>
        </p:spPr>
        <p:txBody>
          <a:bodyPr/>
          <a:lstStyle/>
          <a:p>
            <a:r>
              <a:rPr lang="vi-VN" dirty="0"/>
              <a:t>Examples: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348880"/>
            <a:ext cx="4356484" cy="864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624436"/>
            <a:ext cx="6350740" cy="2612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I. Introduce about C++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5" y="1322024"/>
            <a:ext cx="10477040" cy="5111827"/>
          </a:xfrm>
        </p:spPr>
      </p:pic>
    </p:spTree>
    <p:extLst>
      <p:ext uri="{BB962C8B-B14F-4D97-AF65-F5344CB8AC3E}">
        <p14:creationId xmlns:p14="http://schemas.microsoft.com/office/powerpoint/2010/main" val="4105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44817" cy="835714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Smart pointers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/>
              <a:t>Required header: &lt;memory&gt;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b="1" dirty="0" err="1"/>
              <a:t>shared_ptr</a:t>
            </a:r>
            <a:endParaRPr lang="en-US" b="1" dirty="0"/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b="1" dirty="0" err="1"/>
              <a:t>weak_ptr</a:t>
            </a:r>
            <a:endParaRPr lang="en-US" b="1" dirty="0"/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b="1" dirty="0" err="1"/>
              <a:t>unique_ptr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55814" cy="72554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Smart pointers</a:t>
            </a:r>
            <a:r>
              <a:rPr lang="vi-VN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- shared_ptr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228"/>
            <a:ext cx="10515600" cy="1432192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sz="2400" dirty="0"/>
              <a:t>Represent shared ownership of some data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sz="2400" dirty="0"/>
              <a:t>Is an automatic reference counter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sz="2400" dirty="0"/>
              <a:t>Allows user-defined deleter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11" y="2897436"/>
            <a:ext cx="5249456" cy="3701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52" y="3220598"/>
            <a:ext cx="3591367" cy="152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98176" cy="769612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Smart pointers</a:t>
            </a:r>
            <a:r>
              <a:rPr lang="vi-VN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- shared_ptr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990"/>
            <a:ext cx="10515600" cy="487697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dirty="0"/>
              <a:t>Problems with arrays: shared_ptr automatic called </a:t>
            </a:r>
            <a:r>
              <a:rPr lang="vi-VN" b="1" dirty="0"/>
              <a:t>delete</a:t>
            </a:r>
            <a:r>
              <a:rPr lang="vi-VN" dirty="0"/>
              <a:t> instead of </a:t>
            </a:r>
            <a:r>
              <a:rPr lang="vi-VN" b="1" dirty="0"/>
              <a:t>delete[]</a:t>
            </a:r>
            <a:r>
              <a:rPr lang="vi-VN" dirty="0"/>
              <a:t> when releasing memory</a:t>
            </a:r>
            <a:endParaRPr lang="vi-VN" b="1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dirty="0"/>
              <a:t>Solution: </a:t>
            </a:r>
          </a:p>
          <a:p>
            <a:pPr lvl="1">
              <a:buClr>
                <a:schemeClr val="accent2"/>
              </a:buClr>
            </a:pPr>
            <a:r>
              <a:rPr lang="vi-VN" dirty="0"/>
              <a:t>Use user-defined deleter</a:t>
            </a:r>
          </a:p>
          <a:p>
            <a:pPr lvl="1">
              <a:buClr>
                <a:schemeClr val="accent2"/>
              </a:buClr>
            </a:pPr>
            <a:endParaRPr lang="vi-VN" dirty="0"/>
          </a:p>
          <a:p>
            <a:pPr lvl="1">
              <a:buClr>
                <a:schemeClr val="accent2"/>
              </a:buClr>
            </a:pPr>
            <a:endParaRPr lang="vi-VN" dirty="0"/>
          </a:p>
          <a:p>
            <a:pPr lvl="1">
              <a:buClr>
                <a:schemeClr val="accent2"/>
              </a:buClr>
            </a:pPr>
            <a:r>
              <a:rPr lang="vi-VN" dirty="0"/>
              <a:t>Use </a:t>
            </a:r>
            <a:r>
              <a:rPr lang="vi-VN" b="1" dirty="0"/>
              <a:t>default_delete</a:t>
            </a:r>
            <a:r>
              <a:rPr lang="vi-VN" dirty="0"/>
              <a:t>:</a:t>
            </a:r>
            <a:endParaRPr lang="en-US" dirty="0"/>
          </a:p>
          <a:p>
            <a:pPr lvl="1"/>
            <a:endParaRPr lang="en-US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Note: Do not create </a:t>
            </a:r>
            <a:r>
              <a:rPr lang="en-US" dirty="0" err="1"/>
              <a:t>shared_ptr</a:t>
            </a:r>
            <a:r>
              <a:rPr lang="en-US" dirty="0"/>
              <a:t> of array type</a:t>
            </a:r>
            <a:endParaRPr lang="vi-VN" dirty="0"/>
          </a:p>
          <a:p>
            <a:pPr marL="201168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[]&gt; p(new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[10]);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//OK</a:t>
            </a:r>
          </a:p>
          <a:p>
            <a:pPr marL="201168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[]&gt; p(new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[10]);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not compile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46" y="3008132"/>
            <a:ext cx="3384376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46" y="4276969"/>
            <a:ext cx="5506555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7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65125" cy="73656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Smart pointers</a:t>
            </a:r>
            <a:r>
              <a:rPr lang="vi-VN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- shared_ptr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Misuse of shared-</a:t>
            </a:r>
            <a:r>
              <a:rPr lang="en-US" dirty="0" err="1"/>
              <a:t>ptr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vi-VN" dirty="0"/>
              <a:t>Solution: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37" y="2204864"/>
            <a:ext cx="2090675" cy="6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52842" y="2456892"/>
            <a:ext cx="31915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1969" y="23488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 OK, but runtime error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41" y="4005371"/>
            <a:ext cx="4021789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6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507516" cy="86876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weak_ptr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125"/>
            <a:ext cx="10515600" cy="4788838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Holds a reference to an object managed by a </a:t>
            </a:r>
            <a:r>
              <a:rPr lang="en-US" dirty="0" err="1"/>
              <a:t>shared_ptr</a:t>
            </a:r>
            <a:endParaRPr lang="en-US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Does not contribute to the reference count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Used to break dependency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39708" cy="747579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weak_ptr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923"/>
            <a:ext cx="10515600" cy="4921040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28196"/>
              </p:ext>
            </p:extLst>
          </p:nvPr>
        </p:nvGraphicFramePr>
        <p:xfrm>
          <a:off x="1547258" y="2350774"/>
          <a:ext cx="37959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92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name (string)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mother (Person)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father (Person)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+ kids (vector&lt;Person)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86" y="1817680"/>
            <a:ext cx="3268478" cy="40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85472" cy="747579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weak_ptr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075"/>
            <a:ext cx="10515600" cy="4821888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Example:</a:t>
            </a:r>
          </a:p>
          <a:p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13" y="2159306"/>
            <a:ext cx="3997687" cy="28643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12" y="2159306"/>
            <a:ext cx="3933927" cy="28643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977115" y="5742548"/>
            <a:ext cx="360040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1313" y="569260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pointers never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829540" cy="89079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weak_ptr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957"/>
            <a:ext cx="10515600" cy="523301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Solution: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Different access: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p-&gt;mother-&gt;kids[0]-&gt;name //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p-&gt;mother-&gt;kids[0].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-&gt;name //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03" y="1790536"/>
            <a:ext cx="4248334" cy="29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3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76990" cy="86876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unique_ptr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075"/>
            <a:ext cx="10515600" cy="48218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Provides strict ownership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Is not </a:t>
            </a:r>
            <a:r>
              <a:rPr lang="en-US" dirty="0" err="1"/>
              <a:t>CopyConstructible</a:t>
            </a:r>
            <a:r>
              <a:rPr lang="en-US" dirty="0"/>
              <a:t> / </a:t>
            </a:r>
            <a:r>
              <a:rPr lang="en-US" dirty="0" err="1"/>
              <a:t>CopyConstructible</a:t>
            </a:r>
            <a:endParaRPr lang="en-US" dirty="0"/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Is </a:t>
            </a:r>
            <a:r>
              <a:rPr lang="en-US" dirty="0" err="1"/>
              <a:t>MoveConstructible</a:t>
            </a:r>
            <a:r>
              <a:rPr lang="en-US" dirty="0"/>
              <a:t> / </a:t>
            </a:r>
            <a:r>
              <a:rPr lang="en-US" dirty="0" err="1"/>
              <a:t>MoveAssignable</a:t>
            </a:r>
            <a:endParaRPr lang="en-US" dirty="0"/>
          </a:p>
          <a:p>
            <a:pPr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Usage: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Providing exception safety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Passing ownership to a function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Returning ownership from a function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Storing pointers in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285" y="221906"/>
            <a:ext cx="7049877" cy="956899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unique_ptr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754"/>
            <a:ext cx="10515600" cy="5031209"/>
          </a:xfrm>
        </p:spPr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30" y="1676210"/>
            <a:ext cx="312420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871991" y="2034923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2548" y="203492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unsafe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72" y="3232777"/>
            <a:ext cx="4933950" cy="95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72" y="4427647"/>
            <a:ext cx="4933950" cy="2333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The popularity </a:t>
            </a:r>
            <a:r>
              <a:rPr lang="en-US" sz="3600" b="1" dirty="0">
                <a:solidFill>
                  <a:schemeClr val="accent2"/>
                </a:solidFill>
              </a:rPr>
              <a:t>of the programming </a:t>
            </a:r>
            <a:r>
              <a:rPr lang="en-US" sz="3600" b="1" dirty="0" smtClean="0">
                <a:solidFill>
                  <a:schemeClr val="accent2"/>
                </a:solidFill>
              </a:rPr>
              <a:t>languages. (2017)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6763" cy="490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690688"/>
            <a:ext cx="4695826" cy="4900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657" y="13213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GitHub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375" y="132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StackOverFlow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4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93945" cy="692494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unique_ptr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872"/>
            <a:ext cx="10515600" cy="4954091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Allocate and release: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Dealing with arrays: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25" y="1788881"/>
            <a:ext cx="7667358" cy="18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25" y="4740702"/>
            <a:ext cx="6912768" cy="5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6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Smart pointers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unique_ptr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deleter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86" y="1917525"/>
            <a:ext cx="4178143" cy="218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86" y="4333950"/>
            <a:ext cx="5147627" cy="191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6775"/>
            <a:ext cx="6322764" cy="583895"/>
          </a:xfrm>
        </p:spPr>
        <p:txBody>
          <a:bodyPr>
            <a:normAutofit fontScale="90000"/>
          </a:bodyPr>
          <a:lstStyle/>
          <a:p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static_assert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and type traits</a:t>
            </a:r>
            <a: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754"/>
            <a:ext cx="10515600" cy="5031209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b="1" dirty="0" err="1"/>
              <a:t>static_assert</a:t>
            </a:r>
            <a:r>
              <a:rPr lang="en-US" dirty="0"/>
              <a:t> performs an assertion check at compile-time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96" y="2302888"/>
            <a:ext cx="7568588" cy="339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86301" cy="725545"/>
          </a:xfrm>
        </p:spPr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static_assert</a:t>
            </a:r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and type traits (cont.)</a:t>
            </a:r>
            <a:b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906"/>
            <a:ext cx="10515600" cy="4932057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b="1" dirty="0"/>
              <a:t>&lt;</a:t>
            </a:r>
            <a:r>
              <a:rPr lang="en-US" b="1" dirty="0" err="1"/>
              <a:t>type_traits</a:t>
            </a:r>
            <a:r>
              <a:rPr lang="en-US" b="1" dirty="0"/>
              <a:t>&gt;</a:t>
            </a:r>
            <a:r>
              <a:rPr lang="en-US" dirty="0"/>
              <a:t> defines a series of classes to obtain type information on compile-time: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Helper classes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Type traits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Type transformations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0" y="3392433"/>
            <a:ext cx="7855027" cy="315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6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328" cy="8026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Move semantics &amp; </a:t>
            </a:r>
            <a:r>
              <a:rPr lang="en-GB" sz="3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rvalue</a:t>
            </a:r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reference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058"/>
            <a:ext cx="10515600" cy="4832905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>
              <a:buClr>
                <a:schemeClr val="accent2"/>
              </a:buClr>
            </a:pPr>
            <a:r>
              <a:rPr lang="en-US" dirty="0"/>
              <a:t>It may be expensive to copy T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We only want to “move” the values around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20" y="1923535"/>
            <a:ext cx="4862560" cy="156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5400000">
            <a:off x="2366484" y="370760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636306" cy="61537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Move semantics &amp;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rvalue</a:t>
            </a:r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 reference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move constructors” and “move assignments”: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44" y="1564396"/>
            <a:ext cx="5643963" cy="197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44" y="4473678"/>
            <a:ext cx="5974530" cy="194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72798" cy="72554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thread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4854939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Allow multiple pieces of code to run asynchronously and simultaneously.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88" y="1971591"/>
            <a:ext cx="5905041" cy="44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71092" cy="692494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thread - </a:t>
            </a:r>
            <a:r>
              <a:rPr lang="en-GB" sz="3600" b="1" dirty="0" err="1">
                <a:solidFill>
                  <a:schemeClr val="accent2"/>
                </a:solidFill>
                <a:cs typeface="Arial" pitchFamily="34" charset="0"/>
              </a:rPr>
              <a:t>mutex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906"/>
            <a:ext cx="10515600" cy="4932057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mutex</a:t>
            </a:r>
            <a:r>
              <a:rPr lang="en-US" dirty="0"/>
              <a:t> protect shared data from being simultaneously accessed by multiple threads.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75" y="2296186"/>
            <a:ext cx="6587529" cy="41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59227" cy="582325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thread - atomic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923"/>
            <a:ext cx="10515600" cy="492104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::atomic prevents data races between threads.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0190" y="2960948"/>
            <a:ext cx="1368152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3346864" y="3164780"/>
            <a:ext cx="1008112" cy="52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7388" y="2744923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264888" y="3164779"/>
            <a:ext cx="1008112" cy="528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84056" y="2960948"/>
            <a:ext cx="1368152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7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54976" cy="758595"/>
          </a:xfrm>
        </p:spPr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thread - atomic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78" y="1179321"/>
            <a:ext cx="8023370" cy="549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New header *.h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60933" cy="4351338"/>
          </a:xfrm>
        </p:spPr>
        <p:txBody>
          <a:bodyPr/>
          <a:lstStyle/>
          <a:p>
            <a:r>
              <a:rPr lang="en-US" dirty="0" smtClean="0"/>
              <a:t>C library</a:t>
            </a:r>
          </a:p>
          <a:p>
            <a:r>
              <a:rPr lang="en-US" sz="1800" dirty="0" smtClean="0">
                <a:hlinkClick r:id="rId3"/>
              </a:rPr>
              <a:t>&lt;</a:t>
            </a:r>
            <a:r>
              <a:rPr lang="en-US" sz="1800" dirty="0" err="1" smtClean="0">
                <a:hlinkClick r:id="rId3"/>
              </a:rPr>
              <a:t>cstdbool</a:t>
            </a:r>
            <a:r>
              <a:rPr lang="en-US" sz="1800" dirty="0" smtClean="0">
                <a:hlinkClick r:id="rId3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&lt;</a:t>
            </a:r>
            <a:r>
              <a:rPr lang="en-US" sz="1800" dirty="0" err="1" smtClean="0">
                <a:hlinkClick r:id="rId4"/>
              </a:rPr>
              <a:t>cuchar</a:t>
            </a:r>
            <a:r>
              <a:rPr lang="en-US" sz="1800" dirty="0" smtClean="0">
                <a:hlinkClick r:id="rId4"/>
              </a:rPr>
              <a:t>&gt;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&lt;</a:t>
            </a:r>
            <a:r>
              <a:rPr lang="en-US" sz="1800" dirty="0" err="1">
                <a:hlinkClick r:id="rId5"/>
              </a:rPr>
              <a:t>cstdint</a:t>
            </a:r>
            <a:r>
              <a:rPr lang="en-US" sz="1800" dirty="0">
                <a:hlinkClick r:id="rId5"/>
              </a:rPr>
              <a:t>&gt;</a:t>
            </a:r>
            <a:endParaRPr lang="en-US" sz="1800" dirty="0"/>
          </a:p>
          <a:p>
            <a:r>
              <a:rPr lang="en-US" sz="1800" dirty="0">
                <a:hlinkClick r:id="rId6"/>
              </a:rPr>
              <a:t>&lt;</a:t>
            </a:r>
            <a:r>
              <a:rPr lang="en-US" sz="1800" dirty="0" err="1">
                <a:hlinkClick r:id="rId6"/>
              </a:rPr>
              <a:t>cinttypes</a:t>
            </a:r>
            <a:r>
              <a:rPr lang="en-US" sz="1800" dirty="0">
                <a:hlinkClick r:id="rId6"/>
              </a:rPr>
              <a:t>&gt;</a:t>
            </a:r>
            <a:endParaRPr lang="en-US" sz="1800" dirty="0"/>
          </a:p>
          <a:p>
            <a:r>
              <a:rPr lang="en-US" sz="1800" dirty="0" smtClean="0">
                <a:hlinkClick r:id="rId7"/>
              </a:rPr>
              <a:t>&lt;</a:t>
            </a:r>
            <a:r>
              <a:rPr lang="en-US" sz="1800" dirty="0" err="1">
                <a:hlinkClick r:id="rId7"/>
              </a:rPr>
              <a:t>ctgmath</a:t>
            </a:r>
            <a:r>
              <a:rPr lang="en-US" sz="1800" dirty="0" smtClean="0">
                <a:hlinkClick r:id="rId7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&lt;</a:t>
            </a:r>
            <a:r>
              <a:rPr lang="en-US" sz="1800" dirty="0" err="1">
                <a:hlinkClick r:id="rId8"/>
              </a:rPr>
              <a:t>cfenv</a:t>
            </a:r>
            <a:r>
              <a:rPr lang="en-US" sz="1800" dirty="0">
                <a:hlinkClick r:id="rId8"/>
              </a:rPr>
              <a:t>&gt;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7192" y="1825625"/>
            <a:ext cx="2347511" cy="2603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Containers</a:t>
            </a:r>
          </a:p>
          <a:p>
            <a:r>
              <a:rPr lang="en-US" sz="1800" dirty="0" smtClean="0">
                <a:hlinkClick r:id="rId9"/>
              </a:rPr>
              <a:t>&lt;array&gt;</a:t>
            </a:r>
            <a:endParaRPr lang="en-US" sz="1800" dirty="0" smtClean="0"/>
          </a:p>
          <a:p>
            <a:r>
              <a:rPr lang="en-US" sz="1800" dirty="0" smtClean="0">
                <a:hlinkClick r:id="rId10"/>
              </a:rPr>
              <a:t>&lt;</a:t>
            </a:r>
            <a:r>
              <a:rPr lang="en-US" sz="1800" dirty="0" err="1" smtClean="0">
                <a:hlinkClick r:id="rId10"/>
              </a:rPr>
              <a:t>forward_list</a:t>
            </a:r>
            <a:r>
              <a:rPr lang="en-US" sz="1800" dirty="0" smtClean="0">
                <a:hlinkClick r:id="rId10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1"/>
              </a:rPr>
              <a:t>&lt;</a:t>
            </a:r>
            <a:r>
              <a:rPr lang="en-US" sz="1800" dirty="0" err="1" smtClean="0">
                <a:hlinkClick r:id="rId11"/>
              </a:rPr>
              <a:t>unordered_map</a:t>
            </a:r>
            <a:r>
              <a:rPr lang="en-US" sz="1800" dirty="0" smtClean="0">
                <a:hlinkClick r:id="rId11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2"/>
              </a:rPr>
              <a:t>&lt;</a:t>
            </a:r>
            <a:r>
              <a:rPr lang="en-US" sz="1800" dirty="0" err="1" smtClean="0">
                <a:hlinkClick r:id="rId12"/>
              </a:rPr>
              <a:t>unordered_set</a:t>
            </a:r>
            <a:r>
              <a:rPr lang="en-US" sz="1800" dirty="0" smtClean="0">
                <a:hlinkClick r:id="rId12"/>
              </a:rPr>
              <a:t>&gt;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61822" y="1825625"/>
            <a:ext cx="2754217" cy="2603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</a:t>
            </a:r>
            <a:r>
              <a:rPr lang="en-US" dirty="0" err="1" smtClean="0"/>
              <a:t>theading</a:t>
            </a:r>
            <a:endParaRPr lang="en-US" dirty="0" smtClean="0"/>
          </a:p>
          <a:p>
            <a:r>
              <a:rPr lang="en-US" sz="1800" b="1" dirty="0" smtClean="0">
                <a:hlinkClick r:id="rId13"/>
              </a:rPr>
              <a:t>&lt;</a:t>
            </a:r>
            <a:r>
              <a:rPr lang="en-US" sz="1800" b="1" dirty="0" err="1" smtClean="0">
                <a:hlinkClick r:id="rId13"/>
              </a:rPr>
              <a:t>automic</a:t>
            </a:r>
            <a:r>
              <a:rPr lang="en-US" sz="1800" b="1" dirty="0" smtClean="0">
                <a:hlinkClick r:id="rId13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4"/>
              </a:rPr>
              <a:t>&lt;</a:t>
            </a:r>
            <a:r>
              <a:rPr lang="en-US" sz="1800" b="1" dirty="0" err="1" smtClean="0">
                <a:hlinkClick r:id="rId14"/>
              </a:rPr>
              <a:t>condition_variable</a:t>
            </a:r>
            <a:r>
              <a:rPr lang="en-US" sz="1800" b="1" dirty="0" smtClean="0">
                <a:hlinkClick r:id="rId14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5"/>
              </a:rPr>
              <a:t>&lt;future&gt;</a:t>
            </a:r>
            <a:endParaRPr lang="en-US" sz="1800" b="1" dirty="0" smtClean="0"/>
          </a:p>
          <a:p>
            <a:r>
              <a:rPr lang="en-US" sz="1800" b="1" dirty="0" smtClean="0">
                <a:hlinkClick r:id="rId16"/>
              </a:rPr>
              <a:t>&lt;</a:t>
            </a:r>
            <a:r>
              <a:rPr lang="en-US" sz="1800" b="1" dirty="0" err="1" smtClean="0">
                <a:hlinkClick r:id="rId16"/>
              </a:rPr>
              <a:t>mutex</a:t>
            </a:r>
            <a:r>
              <a:rPr lang="en-US" sz="1800" b="1" dirty="0" smtClean="0">
                <a:hlinkClick r:id="rId16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7"/>
              </a:rPr>
              <a:t>&lt;thread&gt;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70276" y="1825624"/>
            <a:ext cx="2347511" cy="379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</a:t>
            </a:r>
          </a:p>
          <a:p>
            <a:r>
              <a:rPr lang="en-US" sz="1800" b="1" dirty="0" smtClean="0">
                <a:hlinkClick r:id="rId18"/>
              </a:rPr>
              <a:t>&lt;</a:t>
            </a:r>
            <a:r>
              <a:rPr lang="en-US" sz="1800" b="1" dirty="0" err="1" smtClean="0">
                <a:hlinkClick r:id="rId18"/>
              </a:rPr>
              <a:t>chrono</a:t>
            </a:r>
            <a:r>
              <a:rPr lang="en-US" sz="1800" b="1" dirty="0" smtClean="0">
                <a:hlinkClick r:id="rId18"/>
              </a:rPr>
              <a:t>&gt;</a:t>
            </a:r>
            <a:endParaRPr lang="en-US" sz="1800" b="1" dirty="0" smtClean="0"/>
          </a:p>
          <a:p>
            <a:r>
              <a:rPr lang="en-US" sz="1800" dirty="0" smtClean="0">
                <a:hlinkClick r:id="rId19"/>
              </a:rPr>
              <a:t>&lt;</a:t>
            </a:r>
            <a:r>
              <a:rPr lang="en-US" sz="1800" dirty="0" err="1" smtClean="0">
                <a:hlinkClick r:id="rId19"/>
              </a:rPr>
              <a:t>codecvt</a:t>
            </a:r>
            <a:r>
              <a:rPr lang="en-US" sz="1800" dirty="0" smtClean="0">
                <a:hlinkClick r:id="rId19"/>
              </a:rPr>
              <a:t>&gt;</a:t>
            </a:r>
            <a:endParaRPr lang="en-US" sz="1800" dirty="0" smtClean="0"/>
          </a:p>
          <a:p>
            <a:r>
              <a:rPr lang="en-US" sz="1800" b="1" dirty="0" smtClean="0">
                <a:hlinkClick r:id="rId20"/>
              </a:rPr>
              <a:t>&lt;</a:t>
            </a:r>
            <a:r>
              <a:rPr lang="en-US" sz="1800" b="1" dirty="0" err="1" smtClean="0">
                <a:hlinkClick r:id="rId20"/>
              </a:rPr>
              <a:t>initializer_list</a:t>
            </a:r>
            <a:r>
              <a:rPr lang="en-US" sz="1800" b="1" dirty="0" smtClean="0">
                <a:hlinkClick r:id="rId20"/>
              </a:rPr>
              <a:t>&gt;</a:t>
            </a:r>
            <a:endParaRPr lang="en-US" sz="1800" b="1" dirty="0" smtClean="0"/>
          </a:p>
          <a:p>
            <a:r>
              <a:rPr lang="en-US" sz="1800" dirty="0">
                <a:hlinkClick r:id="rId21"/>
              </a:rPr>
              <a:t>&lt;random&gt;</a:t>
            </a:r>
            <a:endParaRPr lang="en-US" sz="1800" dirty="0" smtClean="0"/>
          </a:p>
          <a:p>
            <a:r>
              <a:rPr lang="en-US" sz="1800" dirty="0" smtClean="0">
                <a:hlinkClick r:id="rId22"/>
              </a:rPr>
              <a:t>&lt;ratio&gt;</a:t>
            </a:r>
            <a:endParaRPr lang="en-US" sz="1800" dirty="0" smtClean="0"/>
          </a:p>
          <a:p>
            <a:r>
              <a:rPr lang="en-US" sz="1800" b="1" dirty="0" smtClean="0">
                <a:hlinkClick r:id="rId23"/>
              </a:rPr>
              <a:t>&lt;regex&gt;</a:t>
            </a:r>
            <a:endParaRPr lang="en-US" sz="1800" b="1" dirty="0" smtClean="0"/>
          </a:p>
          <a:p>
            <a:r>
              <a:rPr lang="en-US" sz="1800" b="1" dirty="0" smtClean="0">
                <a:hlinkClick r:id="rId24"/>
              </a:rPr>
              <a:t>&lt;</a:t>
            </a:r>
            <a:r>
              <a:rPr lang="en-US" sz="1800" b="1" dirty="0">
                <a:hlinkClick r:id="rId24"/>
              </a:rPr>
              <a:t>tuple</a:t>
            </a:r>
            <a:r>
              <a:rPr lang="en-US" sz="1800" b="1" dirty="0" smtClean="0">
                <a:hlinkClick r:id="rId24"/>
              </a:rPr>
              <a:t>&gt;</a:t>
            </a:r>
            <a:endParaRPr lang="en-US" sz="1800" b="1" dirty="0" smtClean="0"/>
          </a:p>
          <a:p>
            <a:r>
              <a:rPr lang="en-US" sz="1800" dirty="0">
                <a:hlinkClick r:id="rId24"/>
              </a:rPr>
              <a:t>&lt;</a:t>
            </a:r>
            <a:r>
              <a:rPr lang="en-US" sz="1800" dirty="0" err="1">
                <a:hlinkClick r:id="rId24"/>
              </a:rPr>
              <a:t>system_error</a:t>
            </a:r>
            <a:r>
              <a:rPr lang="en-US" sz="1800" dirty="0">
                <a:hlinkClick r:id="rId24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5"/>
              </a:rPr>
              <a:t>&lt;</a:t>
            </a:r>
            <a:r>
              <a:rPr lang="en-US" sz="1800" dirty="0" err="1" smtClean="0">
                <a:hlinkClick r:id="rId25"/>
              </a:rPr>
              <a:t>typeindex</a:t>
            </a:r>
            <a:r>
              <a:rPr lang="en-US" sz="1800" dirty="0" smtClean="0">
                <a:hlinkClick r:id="rId25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6"/>
              </a:rPr>
              <a:t>&lt;</a:t>
            </a:r>
            <a:r>
              <a:rPr lang="en-US" sz="1800" dirty="0" err="1" smtClean="0">
                <a:hlinkClick r:id="rId26"/>
              </a:rPr>
              <a:t>type_traits</a:t>
            </a:r>
            <a:r>
              <a:rPr lang="en-US" sz="1800" dirty="0" smtClean="0">
                <a:hlinkClick r:id="rId26"/>
              </a:rPr>
              <a:t>&gt;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33425" y="5428906"/>
            <a:ext cx="1039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Note: there are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lots of little upgrade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to other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headers such as 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cstdlib</a:t>
            </a:r>
            <a:r>
              <a:rPr lang="en-US" dirty="0" smtClean="0">
                <a:latin typeface="+mj-lt"/>
              </a:rPr>
              <a:t>&gt;,</a:t>
            </a:r>
            <a:r>
              <a:rPr lang="en-US" dirty="0">
                <a:latin typeface="+mj-lt"/>
              </a:rPr>
              <a:t> &lt;</a:t>
            </a:r>
            <a:r>
              <a:rPr lang="en-US" dirty="0" err="1">
                <a:latin typeface="+mj-lt"/>
              </a:rPr>
              <a:t>cwchar</a:t>
            </a:r>
            <a:r>
              <a:rPr lang="en-US" dirty="0">
                <a:latin typeface="+mj-lt"/>
              </a:rPr>
              <a:t>&gt;,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deque</a:t>
            </a:r>
            <a:r>
              <a:rPr lang="en-US" dirty="0">
                <a:latin typeface="+mj-lt"/>
              </a:rPr>
              <a:t>&gt;, &lt;list&gt;, &lt;map</a:t>
            </a:r>
            <a:r>
              <a:rPr lang="en-US" dirty="0" smtClean="0">
                <a:latin typeface="+mj-lt"/>
              </a:rPr>
              <a:t>&gt;,&lt;</a:t>
            </a:r>
            <a:r>
              <a:rPr lang="en-US" dirty="0">
                <a:latin typeface="+mj-lt"/>
              </a:rPr>
              <a:t>queue&gt;, &lt;set&gt;, &lt;stack&gt;, &lt;vector</a:t>
            </a:r>
            <a:r>
              <a:rPr lang="en-US" dirty="0" smtClean="0">
                <a:latin typeface="+mj-lt"/>
              </a:rPr>
              <a:t>&gt;</a:t>
            </a:r>
          </a:p>
          <a:p>
            <a:r>
              <a:rPr lang="en-US" dirty="0">
                <a:latin typeface="+mj-lt"/>
              </a:rPr>
              <a:t>&lt;algorithm&gt;, &lt;</a:t>
            </a:r>
            <a:r>
              <a:rPr lang="en-US" dirty="0" err="1">
                <a:latin typeface="+mj-lt"/>
              </a:rPr>
              <a:t>bitset</a:t>
            </a:r>
            <a:r>
              <a:rPr lang="en-US" dirty="0">
                <a:latin typeface="+mj-lt"/>
              </a:rPr>
              <a:t>&gt;, &lt;complex&gt;, &lt;exception&gt;, &lt;functional</a:t>
            </a:r>
            <a:r>
              <a:rPr lang="en-US" dirty="0" smtClean="0">
                <a:latin typeface="+mj-lt"/>
              </a:rPr>
              <a:t>&gt;,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&lt;memory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</a:t>
            </a:r>
            <a:r>
              <a:rPr lang="en-US" dirty="0"/>
              <a:t> &lt;string</a:t>
            </a:r>
            <a:r>
              <a:rPr lang="en-US" dirty="0" smtClean="0"/>
              <a:t>&gt;,</a:t>
            </a:r>
            <a:r>
              <a:rPr lang="en-US" dirty="0"/>
              <a:t> &lt;utility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31236" cy="68147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thread - atomic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108"/>
            <a:ext cx="10515600" cy="4799855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65" y="2552887"/>
            <a:ext cx="1226938" cy="2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983985" y="2564904"/>
            <a:ext cx="540060" cy="21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64" y="2552887"/>
            <a:ext cx="2178323" cy="24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45" y="4028239"/>
            <a:ext cx="7128792" cy="18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 rot="5400000">
            <a:off x="5069543" y="4575083"/>
            <a:ext cx="3689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91" y="5028215"/>
            <a:ext cx="8064897" cy="17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2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 smtClean="0">
                <a:solidFill>
                  <a:schemeClr val="accent2"/>
                </a:solidFill>
              </a:rPr>
              <a:t>Important Changes </a:t>
            </a:r>
            <a:r>
              <a:rPr lang="en-US" sz="3600" b="1" dirty="0">
                <a:solidFill>
                  <a:schemeClr val="accent2"/>
                </a:solidFill>
              </a:rPr>
              <a:t>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149" cy="435133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C++ 11 syntax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auto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variable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nullptr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Range-based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for loops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decltype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Uniform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Initialization &amp; Initializer Lists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Override and final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Strongly-typed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enums</a:t>
            </a:r>
            <a:endParaRPr lang="en-US" sz="1800" dirty="0"/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Lambdas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static_assert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and type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traits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Move semantics &amp;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rvalue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reference</a:t>
            </a:r>
          </a:p>
          <a:p>
            <a:pPr lvl="1"/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123" y="1825625"/>
            <a:ext cx="3454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C++11 Standard Library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Threading Library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New Smart Pointer Classes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New C++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97154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75694"/>
              </p:ext>
            </p:extLst>
          </p:nvPr>
        </p:nvGraphicFramePr>
        <p:xfrm>
          <a:off x="904875" y="1253668"/>
          <a:ext cx="10515600" cy="202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450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Earlier</a:t>
                      </a:r>
                      <a:r>
                        <a:rPr lang="en-US" sz="1800" baseline="0" dirty="0" smtClean="0"/>
                        <a:t> Version</a:t>
                      </a:r>
                      <a:endParaRPr lang="en-US" sz="1800" dirty="0" smtClean="0"/>
                    </a:p>
                  </a:txBody>
                  <a:tcPr/>
                </a:tc>
              </a:tr>
              <a:tr h="15741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42;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42LL;</a:t>
                      </a:r>
                    </a:p>
                    <a:p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(*p)(</a:t>
                      </a:r>
                      <a:r>
                        <a:rPr lang="en-US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float, char) = foo;     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void foo(</a:t>
                      </a:r>
                      <a:r>
                        <a:rPr lang="en-US" sz="1800" baseline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float, char)</a:t>
                      </a:r>
                      <a:endParaRPr lang="vi-VN" sz="1800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vector&lt;string&gt;::iterator it = v.begin() </a:t>
                      </a:r>
                      <a:r>
                        <a:rPr lang="vi-VN" sz="18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v has type vector&lt;string&gt;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2500" y="407223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Auto Variable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81837"/>
              </p:ext>
            </p:extLst>
          </p:nvPr>
        </p:nvGraphicFramePr>
        <p:xfrm>
          <a:off x="895349" y="3465195"/>
          <a:ext cx="104870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025"/>
              </a:tblGrid>
              <a:tr h="337611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</a:tr>
              <a:tr h="7307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 = 42;      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i has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kern="1200" dirty="0" smtClean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 = 42LL;    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l has type long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en-US" sz="1800" kern="1200" dirty="0" smtClean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 = &amp;foo;</a:t>
                      </a: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 is pointer point to void foo function</a:t>
                      </a:r>
                      <a:endParaRPr lang="vi-VN" sz="1800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vi-VN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 = v.begin()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vi-VN" sz="18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v has type vector&lt;string&gt;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vi-VN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=[] (int x) -&gt; bool { </a:t>
                      </a:r>
                      <a:r>
                        <a:rPr lang="vi-VN" sz="18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//l has the typeof a</a:t>
                      </a:r>
                      <a:r>
                        <a:rPr lang="en-US" sz="18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sz="18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...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vi-VN" sz="1800" b="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taking an int and returning a bool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vi-V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can’t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deduce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of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var</a:t>
                      </a:r>
                      <a:endParaRPr lang="en-US" sz="18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340" y="457200"/>
            <a:ext cx="2638425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NULLPTR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340" y="1428750"/>
            <a:ext cx="10119460" cy="4748213"/>
          </a:xfrm>
        </p:spPr>
        <p:txBody>
          <a:bodyPr/>
          <a:lstStyle/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New keyword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Avoid implicit conversion to integral types</a:t>
            </a:r>
          </a:p>
          <a:p>
            <a:pPr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/>
              <a:t>Has type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nullptr_t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40" y="3214675"/>
            <a:ext cx="2892664" cy="2664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30" y="3214675"/>
            <a:ext cx="24955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19" y="374650"/>
            <a:ext cx="5409505" cy="815975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Range-based for loops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6350" y="142875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/>
              <a:t>So-called “</a:t>
            </a:r>
            <a:r>
              <a:rPr lang="en-US" dirty="0" err="1"/>
              <a:t>foreach</a:t>
            </a:r>
            <a:r>
              <a:rPr lang="en-US" dirty="0"/>
              <a:t>” loop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1276350" y="4125838"/>
            <a:ext cx="4896544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Example 2:</a:t>
            </a:r>
          </a:p>
          <a:p>
            <a:pPr marL="201168" lvl="1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arr[] = {1,2,3,4,5};</a:t>
            </a:r>
          </a:p>
          <a:p>
            <a:pPr marL="201168" lvl="1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for(int&amp; e : arr)</a:t>
            </a:r>
          </a:p>
          <a:p>
            <a:pPr marL="201168" lvl="1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201168" lvl="1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e * e;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1276350" y="2070295"/>
            <a:ext cx="4896544" cy="1763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Example 1:</a:t>
            </a:r>
          </a:p>
          <a:p>
            <a:pPr marL="201168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{1,2,3,4,5}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vi-V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6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60848" y="327025"/>
            <a:ext cx="6406802" cy="81597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cs typeface="Arial" pitchFamily="34" charset="0"/>
              </a:rPr>
              <a:t>Range-based for </a:t>
            </a:r>
            <a:r>
              <a:rPr lang="en-GB" sz="3600" b="1" dirty="0" smtClean="0">
                <a:solidFill>
                  <a:schemeClr val="accent2"/>
                </a:solidFill>
                <a:cs typeface="Arial" pitchFamily="34" charset="0"/>
              </a:rPr>
              <a:t>loops (CONT.)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34388" y="6324625"/>
            <a:ext cx="609600" cy="520700"/>
          </a:xfrm>
        </p:spPr>
        <p:txBody>
          <a:bodyPr/>
          <a:lstStyle/>
          <a:p>
            <a:pPr>
              <a:defRPr/>
            </a:pPr>
            <a:fld id="{91EF1461-210B-4EC8-9154-D9BFA138109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460848" y="4535394"/>
            <a:ext cx="7488832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 smtClean="0"/>
              <a:t>Example 4: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=begin(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0576" y="3986808"/>
            <a:ext cx="40607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New: Non-member begin() and end()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76600" y="4460915"/>
            <a:ext cx="288032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8808" y="4460915"/>
            <a:ext cx="72008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1460848" y="1800275"/>
            <a:ext cx="7488832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Example 3: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=coll.begin();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coll.end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it++</a:t>
            </a: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endParaRPr lang="vi-V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vi-V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5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1666</Words>
  <Application>Microsoft Office PowerPoint</Application>
  <PresentationFormat>Custom</PresentationFormat>
  <Paragraphs>364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Training C++  Session 1: C++11 (Created by the.vu@lge.com)</vt:lpstr>
      <vt:lpstr>I. Introduce about C++</vt:lpstr>
      <vt:lpstr>The popularity of the programming languages. (2017)</vt:lpstr>
      <vt:lpstr>New header *.h</vt:lpstr>
      <vt:lpstr>Important Changes in C++11</vt:lpstr>
      <vt:lpstr>  </vt:lpstr>
      <vt:lpstr>NULLPTR</vt:lpstr>
      <vt:lpstr>Range-based for loops</vt:lpstr>
      <vt:lpstr>Range-based for loops (CONT.)</vt:lpstr>
      <vt:lpstr>decltype</vt:lpstr>
      <vt:lpstr>Uniform Initialization &amp; Initializer Lists</vt:lpstr>
      <vt:lpstr>Uniform Initialization &amp; Initializer Lists (cont)</vt:lpstr>
      <vt:lpstr>Uniform Initialization &amp; Initializer Lists (cont)</vt:lpstr>
      <vt:lpstr>Uniform Initialization &amp; Initializer Lists (cont)</vt:lpstr>
      <vt:lpstr>Override and final</vt:lpstr>
      <vt:lpstr>Override and final (cont.)</vt:lpstr>
      <vt:lpstr>Strongly-typed enums</vt:lpstr>
      <vt:lpstr>Lambdas</vt:lpstr>
      <vt:lpstr>Lambdas (cont.)</vt:lpstr>
      <vt:lpstr>Smart pointers</vt:lpstr>
      <vt:lpstr>Smart pointers - shared_ptr</vt:lpstr>
      <vt:lpstr>Smart pointers - shared_ptr (cont.)</vt:lpstr>
      <vt:lpstr>Smart pointers - shared_ptr (cont.)</vt:lpstr>
      <vt:lpstr>Smart pointers - weak_ptr</vt:lpstr>
      <vt:lpstr>Smart pointers - weak_ptr (cont.)</vt:lpstr>
      <vt:lpstr>Smart pointers - weak_ptr (cont.)</vt:lpstr>
      <vt:lpstr>Smart pointers - weak_ptr (cont.)</vt:lpstr>
      <vt:lpstr>Smart pointers - unique_ptr</vt:lpstr>
      <vt:lpstr>Smart pointers - unique_ptr (cont.)</vt:lpstr>
      <vt:lpstr>Smart pointers - unique_ptr (cont.)</vt:lpstr>
      <vt:lpstr>Smart pointers - unique_ptr (cont.)</vt:lpstr>
      <vt:lpstr>static_assert and type traits </vt:lpstr>
      <vt:lpstr>static_assert and type traits (cont.) </vt:lpstr>
      <vt:lpstr>Move semantics &amp; rvalue reference</vt:lpstr>
      <vt:lpstr>Move semantics &amp; rvalue reference (cont.)</vt:lpstr>
      <vt:lpstr>thread</vt:lpstr>
      <vt:lpstr>thread - mutex</vt:lpstr>
      <vt:lpstr>thread - atomic</vt:lpstr>
      <vt:lpstr>thread - atomic (cont.)</vt:lpstr>
      <vt:lpstr>thread - atomic (cont.)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Ki Thuat 88</cp:lastModifiedBy>
  <cp:revision>196</cp:revision>
  <dcterms:created xsi:type="dcterms:W3CDTF">2018-10-25T03:01:32Z</dcterms:created>
  <dcterms:modified xsi:type="dcterms:W3CDTF">2018-11-04T17:40:34Z</dcterms:modified>
</cp:coreProperties>
</file>