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0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93525" autoAdjust="0"/>
  </p:normalViewPr>
  <p:slideViewPr>
    <p:cSldViewPr snapToGrid="0">
      <p:cViewPr varScale="1">
        <p:scale>
          <a:sx n="86" d="100"/>
          <a:sy n="86" d="100"/>
        </p:scale>
        <p:origin x="-684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D4065-FBD2-40E7-8D05-BB12B661EDC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5D894-16AA-4E7C-A7F7-7CE1446AB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https://gcc.gnu.org/projects/cxx-status.html#cxx11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4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C++ is used for operating systems, games, embedded software</a:t>
            </a:r>
            <a:r>
              <a:rPr lang="en-US" b="1" dirty="0" smtClean="0"/>
              <a:t>, autonomous cars </a:t>
            </a:r>
            <a:r>
              <a:rPr lang="en-US" dirty="0" smtClean="0"/>
              <a:t>and medical technology, as well as many other applications. Companies like Facebook and Google use C++.</a:t>
            </a:r>
          </a:p>
          <a:p>
            <a:endParaRPr lang="en-US" dirty="0" smtClean="0"/>
          </a:p>
          <a:p>
            <a:r>
              <a:rPr lang="en-US" dirty="0" smtClean="0"/>
              <a:t>https://hackernoon.com/top-3-most-popular-programming-languages-in-2018-and-their-annual-salaries-51b4a7354e06</a:t>
            </a:r>
          </a:p>
          <a:p>
            <a:r>
              <a:rPr lang="en-US" dirty="0" smtClean="0"/>
              <a:t>https://aptech.vn/kien-thuc-tin-hoc/qua-trinh-phat-trien-cua-ngon-ngu-lap-trinh.html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78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http://www.cplusplus.com/reference/clibrary/</a:t>
            </a:r>
          </a:p>
          <a:p>
            <a:r>
              <a:rPr lang="en-US" dirty="0" smtClean="0"/>
              <a:t>http://www.cplusplus.com/reference/stl/</a:t>
            </a:r>
          </a:p>
          <a:p>
            <a:r>
              <a:rPr lang="en-US" dirty="0" smtClean="0"/>
              <a:t>http://www.cplusplus.com/reference/iolibrary/</a:t>
            </a:r>
          </a:p>
          <a:p>
            <a:r>
              <a:rPr lang="en-US" dirty="0" smtClean="0"/>
              <a:t>http://www.cplusplus.com/reference/multithreading/</a:t>
            </a:r>
          </a:p>
          <a:p>
            <a:r>
              <a:rPr lang="en-US" dirty="0" smtClean="0"/>
              <a:t>http://www.cplusplus.com/reference/std/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29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https://github.com/AnthonyCalandra/modern-cpp-features#binary-literals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https://github.com/AnthonyCalandra/modern-cpp-features#return-type-deduction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59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https://github.com/AnthonyCalandra/modern-cpp-features#return-type-deduction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80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https://github.com/AnthonyCalandra/modern-cpp-features#decltypeauto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1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https://www.ibm.com/developerworks/community/blogs/5894415f-be62-4bc0-81c5-3956e82276f3/entry/Introduction_to_Variable_Templates_of_C_14?lang=en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5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20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0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7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6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9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2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7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6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5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8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536D-C9E9-4036-ACC9-B934A19DE91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00" y="0"/>
            <a:ext cx="1800000" cy="1000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267836" y="642593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effectLst>
                  <a:outerShdw blurRad="50800" dist="38100" dir="16200000" rotWithShape="0">
                    <a:schemeClr val="accent1">
                      <a:alpha val="40000"/>
                    </a:schemeClr>
                  </a:outerShdw>
                </a:effectLst>
              </a:rPr>
              <a:t>C++ 14</a:t>
            </a:r>
          </a:p>
        </p:txBody>
      </p:sp>
    </p:spTree>
    <p:extLst>
      <p:ext uri="{BB962C8B-B14F-4D97-AF65-F5344CB8AC3E}">
        <p14:creationId xmlns:p14="http://schemas.microsoft.com/office/powerpoint/2010/main" val="175827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629" y="533400"/>
            <a:ext cx="9144000" cy="193260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C++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1: C++14</a:t>
            </a:r>
            <a:b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(Created by the.vu@lge.com)</a:t>
            </a:r>
            <a:endParaRPr lang="en-US"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739" y="2621902"/>
            <a:ext cx="10412963" cy="3470988"/>
          </a:xfrm>
        </p:spPr>
        <p:txBody>
          <a:bodyPr/>
          <a:lstStyle/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Introduce about </a:t>
            </a:r>
            <a:r>
              <a:rPr lang="en-US" dirty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++ language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Brief of new features in </a:t>
            </a:r>
            <a:r>
              <a:rPr lang="en-US" dirty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++ 14 in comparing with C++11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Make detail about each feature (code example)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Questions and Answers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0472" y="6417145"/>
            <a:ext cx="2154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Century" panose="02040604050505020304" pitchFamily="18" charset="0"/>
              </a:rPr>
              <a:t>Ha </a:t>
            </a:r>
            <a:r>
              <a:rPr lang="en-US" sz="1600" i="1" dirty="0" err="1" smtClean="0">
                <a:latin typeface="Century" panose="02040604050505020304" pitchFamily="18" charset="0"/>
              </a:rPr>
              <a:t>Noi</a:t>
            </a:r>
            <a:r>
              <a:rPr lang="en-US" sz="1600" i="1" dirty="0" smtClean="0">
                <a:latin typeface="Century" panose="02040604050505020304" pitchFamily="18" charset="0"/>
              </a:rPr>
              <a:t>, 15 Nov 2018</a:t>
            </a:r>
            <a:endParaRPr lang="en-US" sz="1600" i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6904839" cy="524108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2"/>
                </a:solidFill>
                <a:cs typeface="Arial" pitchFamily="34" charset="0"/>
              </a:rPr>
              <a:t>Generic lambda </a:t>
            </a:r>
            <a:r>
              <a:rPr lang="en-GB" sz="3200" dirty="0" smtClean="0">
                <a:solidFill>
                  <a:schemeClr val="accent2"/>
                </a:solidFill>
                <a:cs typeface="Arial" pitchFamily="34" charset="0"/>
              </a:rPr>
              <a:t>expressions (cont.)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72763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dirty="0"/>
              <a:t>enabling </a:t>
            </a:r>
            <a:r>
              <a:rPr lang="en-US" b="1" dirty="0"/>
              <a:t>polymorphic</a:t>
            </a:r>
            <a:r>
              <a:rPr lang="en-US" dirty="0"/>
              <a:t> lambdas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220988"/>
              </p:ext>
            </p:extLst>
          </p:nvPr>
        </p:nvGraphicFramePr>
        <p:xfrm>
          <a:off x="1008541" y="1702965"/>
          <a:ext cx="10769601" cy="5036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601"/>
              </a:tblGrid>
              <a:tr h="830175">
                <a:tc>
                  <a:txBody>
                    <a:bodyPr/>
                    <a:lstStyle/>
                    <a:p>
                      <a:r>
                        <a:rPr lang="en-US" dirty="0" smtClean="0"/>
                        <a:t>C++14</a:t>
                      </a:r>
                      <a:endParaRPr lang="en-US" dirty="0"/>
                    </a:p>
                  </a:txBody>
                  <a:tcPr/>
                </a:tc>
              </a:tr>
              <a:tr h="330559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main()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                             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operator+  (</a:t>
                      </a:r>
                      <a:r>
                        <a:rPr lang="en-US" dirty="0" err="1" smtClean="0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)</a:t>
                      </a:r>
                      <a:endParaRPr lang="en-US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9933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"lambda1 = "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lambda1(1, 3)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//lambda1 = 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9933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"lambda1 = "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lambda1(1.2, 3.1)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//lambda2 = 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kern="1200" baseline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enabling </a:t>
                      </a:r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polymorphic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lambdas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operator+  (</a:t>
                      </a:r>
                      <a:r>
                        <a:rPr lang="en-US" dirty="0" err="1" smtClean="0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)</a:t>
                      </a:r>
                      <a:endParaRPr lang="en-US" dirty="0" smtClean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9933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"lambda5 = "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lambda5(1,3)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lambda5 = 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0" dirty="0" smtClean="0">
                        <a:solidFill>
                          <a:srgbClr val="00B05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9933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"lambda5 = "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lambda5(1.2,3.1)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//lambda5 = 4.3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str1 = </a:t>
                      </a:r>
                      <a:r>
                        <a:rPr lang="en-US" sz="1800" kern="1200" baseline="0" dirty="0" smtClean="0">
                          <a:solidFill>
                            <a:srgbClr val="9933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“vu”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str2 = </a:t>
                      </a:r>
                      <a:r>
                        <a:rPr lang="en-US" sz="1800" kern="1200" baseline="0" dirty="0" smtClean="0">
                          <a:solidFill>
                            <a:srgbClr val="9933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“the”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9933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"lambda5 = "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lambda5(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str1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str2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;//lambda5 = </a:t>
                      </a:r>
                      <a:r>
                        <a:rPr lang="en-US" sz="1800" kern="1200" baseline="0" dirty="0" err="1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vuthe</a:t>
                      </a:r>
                      <a:endParaRPr lang="en-US" baseline="0" dirty="0" smtClean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4121" y="5478011"/>
            <a:ext cx="213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</a:t>
            </a:r>
            <a:r>
              <a:rPr lang="en-US" dirty="0" smtClean="0">
                <a:solidFill>
                  <a:schemeClr val="accent2"/>
                </a:solidFill>
              </a:rPr>
              <a:t>perator+  (string)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4121" y="4472730"/>
            <a:ext cx="234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</a:t>
            </a:r>
            <a:r>
              <a:rPr lang="en-US" dirty="0" smtClean="0">
                <a:solidFill>
                  <a:schemeClr val="accent2"/>
                </a:solidFill>
              </a:rPr>
              <a:t>perator+  (double)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30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449"/>
            <a:ext cx="4111305" cy="486563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lambda capture initializers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7956" y="1124125"/>
            <a:ext cx="9905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This allows creating lambda </a:t>
            </a:r>
            <a:r>
              <a:rPr lang="en-US" b="1" dirty="0">
                <a:latin typeface="+mj-lt"/>
              </a:rPr>
              <a:t>captures initialized with arbitrary expressions</a:t>
            </a:r>
            <a:r>
              <a:rPr lang="en-US" dirty="0">
                <a:latin typeface="+mj-lt"/>
              </a:rPr>
              <a:t>. The name given to the </a:t>
            </a:r>
            <a:endParaRPr lang="en-US" dirty="0" smtClean="0">
              <a:latin typeface="+mj-lt"/>
            </a:endParaRPr>
          </a:p>
          <a:p>
            <a:pPr>
              <a:buClr>
                <a:schemeClr val="accent2"/>
              </a:buClr>
            </a:pPr>
            <a:r>
              <a:rPr lang="en-US" dirty="0" smtClean="0">
                <a:latin typeface="+mj-lt"/>
              </a:rPr>
              <a:t>captured </a:t>
            </a:r>
            <a:r>
              <a:rPr lang="en-US" dirty="0">
                <a:latin typeface="+mj-lt"/>
              </a:rPr>
              <a:t>value does not need to be related to any variables in the enclosing scopes and introduces </a:t>
            </a:r>
            <a:endParaRPr lang="en-US" dirty="0" smtClean="0">
              <a:latin typeface="+mj-lt"/>
            </a:endParaRPr>
          </a:p>
          <a:p>
            <a:pPr>
              <a:buClr>
                <a:schemeClr val="accent2"/>
              </a:buClr>
            </a:pPr>
            <a:r>
              <a:rPr lang="en-US" dirty="0" smtClean="0">
                <a:latin typeface="+mj-lt"/>
              </a:rPr>
              <a:t>a </a:t>
            </a:r>
            <a:r>
              <a:rPr lang="en-US" dirty="0">
                <a:latin typeface="+mj-lt"/>
              </a:rPr>
              <a:t>new name inside the lambda body. The initializing expression is evaluated when the lambda is </a:t>
            </a:r>
            <a:endParaRPr lang="en-US" dirty="0" smtClean="0">
              <a:latin typeface="+mj-lt"/>
            </a:endParaRPr>
          </a:p>
          <a:p>
            <a:pPr>
              <a:buClr>
                <a:schemeClr val="accent2"/>
              </a:buClr>
            </a:pPr>
            <a:r>
              <a:rPr lang="en-US" dirty="0" smtClean="0">
                <a:latin typeface="+mj-lt"/>
              </a:rPr>
              <a:t>created </a:t>
            </a:r>
            <a:r>
              <a:rPr lang="en-US" dirty="0">
                <a:latin typeface="+mj-lt"/>
              </a:rPr>
              <a:t>(not when it is invoked).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1846" y="2321453"/>
            <a:ext cx="8363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factory(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10;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[x = factory(2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)]()  {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 };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val1 = f1();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20</a:t>
            </a:r>
            <a:endParaRPr lang="en-US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f2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 [&amp;r = x, x = x * 10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]()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 +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val2 = f2();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x to 2 and returns 12</a:t>
            </a:r>
            <a:endParaRPr lang="en-US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0369" y="3410569"/>
            <a:ext cx="2155971" cy="3523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70369" y="4504369"/>
            <a:ext cx="2692867" cy="3523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525624" cy="5492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relaxing constraints on </a:t>
            </a:r>
            <a:r>
              <a:rPr lang="en-US" sz="3200" dirty="0" err="1">
                <a:solidFill>
                  <a:schemeClr val="accent2"/>
                </a:solidFill>
              </a:rPr>
              <a:t>constexpr</a:t>
            </a:r>
            <a:r>
              <a:rPr lang="en-US" sz="3200" dirty="0">
                <a:solidFill>
                  <a:schemeClr val="accent2"/>
                </a:solidFill>
              </a:rPr>
              <a:t>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1" y="1317071"/>
            <a:ext cx="10998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In C++11, </a:t>
            </a:r>
            <a:r>
              <a:rPr lang="en-US" dirty="0" err="1">
                <a:latin typeface="+mj-lt"/>
              </a:rPr>
              <a:t>constexpr</a:t>
            </a:r>
            <a:r>
              <a:rPr lang="en-US" dirty="0">
                <a:latin typeface="+mj-lt"/>
              </a:rPr>
              <a:t> function bodies could only contain a very limited set of syntaxes, including </a:t>
            </a:r>
            <a:endParaRPr lang="en-US" dirty="0" smtClean="0">
              <a:latin typeface="+mj-lt"/>
            </a:endParaRPr>
          </a:p>
          <a:p>
            <a:pPr>
              <a:buClr>
                <a:schemeClr val="accent2"/>
              </a:buClr>
            </a:pPr>
            <a:r>
              <a:rPr lang="en-US" dirty="0" smtClean="0">
                <a:latin typeface="+mj-lt"/>
              </a:rPr>
              <a:t>(</a:t>
            </a:r>
            <a:r>
              <a:rPr lang="en-US" dirty="0">
                <a:latin typeface="+mj-lt"/>
              </a:rPr>
              <a:t>but not limited to): </a:t>
            </a:r>
            <a:r>
              <a:rPr lang="en-US" dirty="0" err="1">
                <a:latin typeface="+mj-lt"/>
              </a:rPr>
              <a:t>typedefs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usings</a:t>
            </a:r>
            <a:r>
              <a:rPr lang="en-US" dirty="0">
                <a:latin typeface="+mj-lt"/>
              </a:rPr>
              <a:t>, and </a:t>
            </a:r>
            <a:r>
              <a:rPr lang="en-US" b="1" dirty="0">
                <a:latin typeface="+mj-lt"/>
              </a:rPr>
              <a:t>a single return </a:t>
            </a:r>
            <a:r>
              <a:rPr lang="en-US" dirty="0">
                <a:latin typeface="+mj-lt"/>
              </a:rPr>
              <a:t>statement. In C++14, the set of </a:t>
            </a:r>
            <a:r>
              <a:rPr lang="en-US" b="1" dirty="0">
                <a:latin typeface="+mj-lt"/>
              </a:rPr>
              <a:t>allowable </a:t>
            </a:r>
            <a:r>
              <a:rPr lang="en-US" b="1" dirty="0" smtClean="0">
                <a:latin typeface="+mj-lt"/>
              </a:rPr>
              <a:t>syntaxes </a:t>
            </a:r>
          </a:p>
          <a:p>
            <a:pPr>
              <a:buClr>
                <a:schemeClr val="accent2"/>
              </a:buClr>
            </a:pPr>
            <a:r>
              <a:rPr lang="en-US" b="1" dirty="0" smtClean="0">
                <a:latin typeface="+mj-lt"/>
              </a:rPr>
              <a:t>expands </a:t>
            </a:r>
            <a:r>
              <a:rPr lang="en-US" b="1" dirty="0">
                <a:latin typeface="+mj-lt"/>
              </a:rPr>
              <a:t>greatly</a:t>
            </a:r>
            <a:r>
              <a:rPr lang="en-US" dirty="0">
                <a:latin typeface="+mj-lt"/>
              </a:rPr>
              <a:t> to include the most common syntax such as if statements, </a:t>
            </a:r>
            <a:r>
              <a:rPr lang="en-US" b="1" dirty="0">
                <a:latin typeface="+mj-lt"/>
              </a:rPr>
              <a:t>multiple returns</a:t>
            </a:r>
            <a:r>
              <a:rPr lang="en-US" dirty="0">
                <a:latin typeface="+mj-lt"/>
              </a:rPr>
              <a:t>, loops, etc.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78051"/>
              </p:ext>
            </p:extLst>
          </p:nvPr>
        </p:nvGraphicFramePr>
        <p:xfrm>
          <a:off x="989900" y="2600586"/>
          <a:ext cx="10746298" cy="3984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0291"/>
                <a:gridCol w="5176007"/>
              </a:tblGrid>
              <a:tr h="692218">
                <a:tc>
                  <a:txBody>
                    <a:bodyPr/>
                    <a:lstStyle/>
                    <a:p>
                      <a:r>
                        <a:rPr lang="en-US" dirty="0" smtClean="0"/>
                        <a:t>C++11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C++14</a:t>
                      </a:r>
                      <a:endParaRPr lang="en-US" dirty="0"/>
                    </a:p>
                  </a:txBody>
                  <a:tcPr/>
                </a:tc>
              </a:tr>
              <a:tr h="3292553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//only allow</a:t>
                      </a:r>
                      <a:r>
                        <a:rPr lang="pt-BR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single return</a:t>
                      </a:r>
                    </a:p>
                    <a:p>
                      <a:r>
                        <a:rPr lang="pt-BR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constexpr</a:t>
                      </a:r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factorial(</a:t>
                      </a:r>
                      <a:r>
                        <a:rPr lang="pt-BR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n) </a:t>
                      </a:r>
                    </a:p>
                    <a:p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pt-BR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(n &lt;= 1) ? 1:n * factorial(n-1);</a:t>
                      </a:r>
                    </a:p>
                    <a:p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//allow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multiple return 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constexpr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factorial(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n)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(n &lt;= 1) {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1;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else {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n * factorial(n - 1);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3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271092" cy="63740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variable templates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2367" y="1139979"/>
            <a:ext cx="1119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dirty="0"/>
              <a:t>The main purpose of the variable template is to simplify definitions and uses of parameterized constants.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29438"/>
              </p:ext>
            </p:extLst>
          </p:nvPr>
        </p:nvGraphicFramePr>
        <p:xfrm>
          <a:off x="1046601" y="1766268"/>
          <a:ext cx="1014653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5895"/>
                <a:gridCol w="4990641"/>
              </a:tblGrid>
              <a:tr h="326936">
                <a:tc>
                  <a:txBody>
                    <a:bodyPr/>
                    <a:lstStyle/>
                    <a:p>
                      <a:r>
                        <a:rPr lang="en-US" dirty="0" smtClean="0"/>
                        <a:t>C++11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C++11</a:t>
                      </a:r>
                      <a:endParaRPr lang="en-US" dirty="0"/>
                    </a:p>
                  </a:txBody>
                  <a:tcPr/>
                </a:tc>
              </a:tr>
              <a:tr h="316098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//CODE 1</a:t>
                      </a:r>
                      <a:endParaRPr lang="en-US" sz="1800" b="0" i="0" kern="1200" dirty="0" smtClean="0">
                        <a:solidFill>
                          <a:srgbClr val="00B05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#include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template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PI {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constexpr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pi = T(3.1415926535897932385);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smtClean="0">
                          <a:solidFill>
                            <a:srgbClr val="9933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"%d\n"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PI&lt;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&gt;::pi);</a:t>
                      </a:r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//3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smtClean="0">
                          <a:solidFill>
                            <a:srgbClr val="9933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"%lf\n"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PI&lt;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&gt;::pi);</a:t>
                      </a:r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//3.141593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0;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//CODE 2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PI()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constexpr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pi = T(3.1415926535897932385);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pi;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smtClean="0">
                          <a:solidFill>
                            <a:srgbClr val="99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"%d\n"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PI&lt;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&gt;());</a:t>
                      </a:r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//3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smtClean="0">
                          <a:solidFill>
                            <a:srgbClr val="99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"%lf\n"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PI&lt;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&gt;());</a:t>
                      </a:r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//3.141593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46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460913" cy="5382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variable </a:t>
            </a:r>
            <a:r>
              <a:rPr lang="en-US" sz="3200" dirty="0" smtClean="0">
                <a:solidFill>
                  <a:schemeClr val="accent2"/>
                </a:solidFill>
              </a:rPr>
              <a:t>templates (cont.)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19101"/>
              </p:ext>
            </p:extLst>
          </p:nvPr>
        </p:nvGraphicFramePr>
        <p:xfrm>
          <a:off x="1558273" y="1160340"/>
          <a:ext cx="9073003" cy="50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03"/>
              </a:tblGrid>
              <a:tr h="615680">
                <a:tc>
                  <a:txBody>
                    <a:bodyPr/>
                    <a:lstStyle/>
                    <a:p>
                      <a:r>
                        <a:rPr lang="en-US" dirty="0" smtClean="0"/>
                        <a:t>C++14</a:t>
                      </a:r>
                      <a:endParaRPr lang="en-US" dirty="0"/>
                    </a:p>
                  </a:txBody>
                  <a:tcPr/>
                </a:tc>
              </a:tr>
              <a:tr h="3027334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fr-FR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 = T(3.1415926535897932385);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smtClean="0">
                          <a:solidFill>
                            <a:srgbClr val="99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"PI: %d\n"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PI&lt;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&gt;); </a:t>
                      </a:r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//PI: 2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smtClean="0">
                          <a:solidFill>
                            <a:srgbClr val="99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"PI:  %lf\n"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PI&lt;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&gt;); </a:t>
                      </a:r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//PI: 3.141593</a:t>
                      </a:r>
                    </a:p>
                    <a:p>
                      <a:endParaRPr lang="en-US" sz="1800" b="0" i="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PI&lt;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= 0.68;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smtClean="0">
                          <a:solidFill>
                            <a:srgbClr val="99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"PI:  %lf\n"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PI&lt;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&gt;);</a:t>
                      </a:r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//PI: 0.68000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08463" y="2236424"/>
            <a:ext cx="4010139" cy="7932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4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644788" cy="692494"/>
          </a:xfrm>
        </p:spPr>
        <p:txBody>
          <a:bodyPr/>
          <a:lstStyle/>
          <a:p>
            <a:r>
              <a:rPr lang="en-US" sz="3200" dirty="0">
                <a:solidFill>
                  <a:schemeClr val="accent2"/>
                </a:solidFill>
              </a:rPr>
              <a:t>user-defined literals for standard library types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459352"/>
              </p:ext>
            </p:extLst>
          </p:nvPr>
        </p:nvGraphicFramePr>
        <p:xfrm>
          <a:off x="1128617" y="1978863"/>
          <a:ext cx="9866217" cy="4630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6217"/>
              </a:tblGrid>
              <a:tr h="424477">
                <a:tc>
                  <a:txBody>
                    <a:bodyPr/>
                    <a:lstStyle/>
                    <a:p>
                      <a:r>
                        <a:rPr lang="en-US" dirty="0" smtClean="0"/>
                        <a:t>User-defined literals</a:t>
                      </a:r>
                      <a:endParaRPr lang="en-US" dirty="0"/>
                    </a:p>
                  </a:txBody>
                  <a:tcPr/>
                </a:tc>
              </a:tr>
              <a:tr h="404508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long double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operator"" _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long double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3.141592 / 180;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main()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long double 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radian = 90.0_deg;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// = 1.5707960000000001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long double 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radian1 = 90_deg;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ERROR</a:t>
                      </a:r>
                      <a:r>
                        <a:rPr lang="en-US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compile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User defined literal not found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  //User-defined literals for standard library types 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chrono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chrono_literals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/>
                        <a:t>day = 24h;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day.count</a:t>
                      </a:r>
                      <a:r>
                        <a:rPr lang="en-US" dirty="0" smtClean="0"/>
                        <a:t>();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== 24</a:t>
                      </a:r>
                      <a:endParaRPr lang="en-US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2535" y="1035586"/>
            <a:ext cx="9563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dirty="0">
                <a:latin typeface="+mj-lt"/>
              </a:rPr>
              <a:t>New user-defined literals for standard library types, including new built-in literals for </a:t>
            </a:r>
            <a:r>
              <a:rPr lang="en-US" b="1" dirty="0" err="1">
                <a:latin typeface="+mj-lt"/>
              </a:rPr>
              <a:t>chrono</a:t>
            </a:r>
            <a:r>
              <a:rPr lang="en-US" dirty="0">
                <a:latin typeface="+mj-lt"/>
              </a:rPr>
              <a:t> and </a:t>
            </a:r>
            <a:endParaRPr lang="en-US" dirty="0" smtClean="0">
              <a:latin typeface="+mj-lt"/>
            </a:endParaRPr>
          </a:p>
          <a:p>
            <a:pPr>
              <a:buClr>
                <a:schemeClr val="accent2"/>
              </a:buClr>
            </a:pPr>
            <a:r>
              <a:rPr lang="en-US" b="1" dirty="0" err="1" smtClean="0">
                <a:latin typeface="+mj-lt"/>
              </a:rPr>
              <a:t>basic_string</a:t>
            </a:r>
            <a:r>
              <a:rPr lang="en-US" dirty="0">
                <a:latin typeface="+mj-lt"/>
              </a:rPr>
              <a:t>. These can be </a:t>
            </a:r>
            <a:r>
              <a:rPr lang="en-US" dirty="0" err="1">
                <a:latin typeface="+mj-lt"/>
              </a:rPr>
              <a:t>constexpr</a:t>
            </a:r>
            <a:r>
              <a:rPr lang="en-US" dirty="0">
                <a:latin typeface="+mj-lt"/>
              </a:rPr>
              <a:t> meaning they can be used at compile-time. Some uses for these </a:t>
            </a:r>
            <a:endParaRPr lang="en-US" dirty="0" smtClean="0">
              <a:latin typeface="+mj-lt"/>
            </a:endParaRPr>
          </a:p>
          <a:p>
            <a:pPr>
              <a:buClr>
                <a:schemeClr val="accent2"/>
              </a:buClr>
            </a:pPr>
            <a:r>
              <a:rPr lang="en-US" dirty="0" smtClean="0">
                <a:latin typeface="+mj-lt"/>
              </a:rPr>
              <a:t>literals </a:t>
            </a:r>
            <a:r>
              <a:rPr lang="en-US" dirty="0">
                <a:latin typeface="+mj-lt"/>
              </a:rPr>
              <a:t>include compile-time integer parsing, binary literals, and imaginary number literals.</a:t>
            </a:r>
          </a:p>
        </p:txBody>
      </p:sp>
    </p:spTree>
    <p:extLst>
      <p:ext uri="{BB962C8B-B14F-4D97-AF65-F5344CB8AC3E}">
        <p14:creationId xmlns:p14="http://schemas.microsoft.com/office/powerpoint/2010/main" val="2931410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298195" cy="59334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compile-time integer sequences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3914" y="1184046"/>
            <a:ext cx="96831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dirty="0">
                <a:latin typeface="+mj-lt"/>
              </a:rPr>
              <a:t>The class template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::</a:t>
            </a:r>
            <a:r>
              <a:rPr lang="en-US" dirty="0" err="1">
                <a:latin typeface="+mj-lt"/>
              </a:rPr>
              <a:t>integer_sequence</a:t>
            </a:r>
            <a:r>
              <a:rPr lang="en-US" dirty="0">
                <a:latin typeface="+mj-lt"/>
              </a:rPr>
              <a:t> represents a compile-time sequence of integers. There are </a:t>
            </a:r>
            <a:endParaRPr lang="en-US" dirty="0" smtClean="0">
              <a:latin typeface="+mj-lt"/>
            </a:endParaRPr>
          </a:p>
          <a:p>
            <a:pPr>
              <a:buClr>
                <a:schemeClr val="accent2"/>
              </a:buClr>
            </a:pPr>
            <a:r>
              <a:rPr lang="en-US" dirty="0" smtClean="0">
                <a:latin typeface="+mj-lt"/>
              </a:rPr>
              <a:t>a </a:t>
            </a:r>
            <a:r>
              <a:rPr lang="en-US" dirty="0">
                <a:latin typeface="+mj-lt"/>
              </a:rPr>
              <a:t>few helpers built on top</a:t>
            </a:r>
            <a:r>
              <a:rPr lang="en-US" dirty="0" smtClean="0">
                <a:latin typeface="+mj-lt"/>
              </a:rPr>
              <a:t>:</a:t>
            </a:r>
          </a:p>
          <a:p>
            <a:pPr marL="285750" indent="-285750"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>
                <a:latin typeface="+mj-lt"/>
              </a:rPr>
              <a:t>::</a:t>
            </a:r>
            <a:r>
              <a:rPr lang="en-US" dirty="0" err="1">
                <a:latin typeface="+mj-lt"/>
              </a:rPr>
              <a:t>make_integer_sequence</a:t>
            </a:r>
            <a:r>
              <a:rPr lang="en-US" dirty="0">
                <a:latin typeface="+mj-lt"/>
              </a:rPr>
              <a:t>&lt;T, N...&gt; - creates a sequence of 0, ..., N - 1 with type T</a:t>
            </a:r>
            <a:r>
              <a:rPr lang="en-US" dirty="0" smtClean="0">
                <a:latin typeface="+mj-lt"/>
              </a:rPr>
              <a:t>.</a:t>
            </a:r>
          </a:p>
          <a:p>
            <a:pPr marL="285750" indent="-285750"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>
                <a:latin typeface="+mj-lt"/>
              </a:rPr>
              <a:t>::</a:t>
            </a:r>
            <a:r>
              <a:rPr lang="en-US" dirty="0" err="1">
                <a:latin typeface="+mj-lt"/>
              </a:rPr>
              <a:t>index_sequence_for</a:t>
            </a:r>
            <a:r>
              <a:rPr lang="en-US" dirty="0">
                <a:latin typeface="+mj-lt"/>
              </a:rPr>
              <a:t>&lt;T...&gt; - converts a template parameter pack into an integer sequence.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84" y="2444128"/>
            <a:ext cx="7491470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7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16855" cy="758595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2"/>
                </a:solidFill>
              </a:rPr>
              <a:t>std</a:t>
            </a:r>
            <a:r>
              <a:rPr lang="en-US" sz="3200" dirty="0">
                <a:solidFill>
                  <a:schemeClr val="accent2"/>
                </a:solidFill>
              </a:rPr>
              <a:t>::</a:t>
            </a:r>
            <a:r>
              <a:rPr lang="en-US" sz="3200" dirty="0" err="1">
                <a:solidFill>
                  <a:schemeClr val="accent2"/>
                </a:solidFill>
              </a:rPr>
              <a:t>make_unique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350" y="1236510"/>
            <a:ext cx="110017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make_unique</a:t>
            </a:r>
            <a:r>
              <a:rPr lang="en-US" dirty="0"/>
              <a:t> is the recommended way to create instances of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unique_ptrs</a:t>
            </a:r>
            <a:r>
              <a:rPr lang="en-US" dirty="0"/>
              <a:t> due to the following </a:t>
            </a:r>
            <a:endParaRPr lang="en-US" dirty="0" smtClean="0"/>
          </a:p>
          <a:p>
            <a:pPr>
              <a:buClr>
                <a:schemeClr val="accent2"/>
              </a:buClr>
            </a:pPr>
            <a:r>
              <a:rPr lang="en-US" dirty="0" smtClean="0"/>
              <a:t>reasons:</a:t>
            </a:r>
          </a:p>
          <a:p>
            <a:pPr marL="742950" lvl="1" indent="-285750"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dirty="0"/>
              <a:t>Avoid having to use the new operator.</a:t>
            </a:r>
          </a:p>
          <a:p>
            <a:pPr marL="742950" lvl="1" indent="-285750"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dirty="0"/>
              <a:t>Prevents code repetition when specifying the underlying type the pointer shall hold.</a:t>
            </a:r>
          </a:p>
          <a:p>
            <a:pPr marL="742950" lvl="1" indent="-285750"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dirty="0"/>
              <a:t>Most importantly, it provides exception-safety. Suppose we were calling a function foo like so: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96982"/>
              </p:ext>
            </p:extLst>
          </p:nvPr>
        </p:nvGraphicFramePr>
        <p:xfrm>
          <a:off x="881350" y="2759479"/>
          <a:ext cx="10631277" cy="345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257"/>
                <a:gridCol w="5816020"/>
              </a:tblGrid>
              <a:tr h="869745">
                <a:tc>
                  <a:txBody>
                    <a:bodyPr/>
                    <a:lstStyle/>
                    <a:p>
                      <a:r>
                        <a:rPr lang="en-US" dirty="0" smtClean="0"/>
                        <a:t>C++11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C++14</a:t>
                      </a:r>
                      <a:endParaRPr lang="en-US" dirty="0"/>
                    </a:p>
                  </a:txBody>
                  <a:tcPr/>
                </a:tc>
              </a:tr>
              <a:tr h="2584288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Vec3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x, y, z;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Vec3(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z) :x(x), y(y), z(z) { }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};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unique_ptr</a:t>
                      </a:r>
                      <a:r>
                        <a:rPr lang="en-US" dirty="0" smtClean="0"/>
                        <a:t>&lt;</a:t>
                      </a:r>
                      <a:r>
                        <a:rPr lang="en-US" sz="180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dirty="0" smtClean="0"/>
                        <a:t>&gt; u1 (</a:t>
                      </a:r>
                      <a:r>
                        <a:rPr lang="en-US" sz="180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dirty="0" smtClean="0"/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unique_ptr</a:t>
                      </a:r>
                      <a:r>
                        <a:rPr lang="en-US" dirty="0" smtClean="0"/>
                        <a:t>&lt;</a:t>
                      </a:r>
                      <a:r>
                        <a:rPr lang="en-US" sz="180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Vec3</a:t>
                      </a:r>
                      <a:r>
                        <a:rPr lang="en-US" dirty="0" smtClean="0"/>
                        <a:t>&gt; u2 (</a:t>
                      </a:r>
                      <a:r>
                        <a:rPr lang="en-US" sz="180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Vec3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(1,2,3)</a:t>
                      </a:r>
                      <a:r>
                        <a:rPr lang="en-US" dirty="0" smtClean="0"/>
                        <a:t>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Vec3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x, y, z;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Vec3(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z) :x(x), y(y), z(z) { }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};</a:t>
                      </a:r>
                    </a:p>
                    <a:p>
                      <a:endParaRPr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fr-FR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unique_ptr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fr-FR" sz="18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u1 =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fr-F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make_unique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fr-FR" sz="18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&gt;();</a:t>
                      </a:r>
                    </a:p>
                    <a:p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fr-FR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unique_ptr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fr-FR" sz="1800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Vec3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u2 =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fr-F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make_unique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fr-FR" sz="1800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Vec3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&gt;(0, 1, 2);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294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504051"/>
            <a:ext cx="5552768" cy="1487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accent2"/>
                </a:solidFill>
                <a:latin typeface="+mj-lt"/>
              </a:rPr>
              <a:t>Thank you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77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I. Introduce about C++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85" y="1322024"/>
            <a:ext cx="10477040" cy="5111827"/>
          </a:xfrm>
        </p:spPr>
      </p:pic>
    </p:spTree>
    <p:extLst>
      <p:ext uri="{BB962C8B-B14F-4D97-AF65-F5344CB8AC3E}">
        <p14:creationId xmlns:p14="http://schemas.microsoft.com/office/powerpoint/2010/main" val="41054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The popularity </a:t>
            </a:r>
            <a:r>
              <a:rPr lang="en-US" sz="3600" b="1" dirty="0">
                <a:solidFill>
                  <a:schemeClr val="accent2"/>
                </a:solidFill>
              </a:rPr>
              <a:t>of the programming </a:t>
            </a:r>
            <a:r>
              <a:rPr lang="en-US" sz="3600" b="1" dirty="0" smtClean="0">
                <a:solidFill>
                  <a:schemeClr val="accent2"/>
                </a:solidFill>
              </a:rPr>
              <a:t>languages. (2017)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76763" cy="49006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1690688"/>
            <a:ext cx="4695826" cy="49006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1657" y="13213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GitHub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779375" y="132135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StackOverFlow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2841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II. Brief </a:t>
            </a:r>
            <a:r>
              <a:rPr lang="en-US" sz="3600" dirty="0">
                <a:solidFill>
                  <a:schemeClr val="accent2"/>
                </a:solidFill>
              </a:rPr>
              <a:t>of new features in C++ 14 in comparing with C++11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26577" cy="3023212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+mj-lt"/>
              </a:rPr>
              <a:t>New C++ 14 syntax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binary 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literals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return type 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deduction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1800" dirty="0" err="1">
                <a:latin typeface="Arial" pitchFamily="34" charset="0"/>
                <a:cs typeface="Arial" pitchFamily="34" charset="0"/>
              </a:rPr>
              <a:t>decltype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(auto)</a:t>
            </a:r>
            <a:endParaRPr lang="en-US" sz="1800" dirty="0">
              <a:latin typeface="+mj-lt"/>
            </a:endParaRP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generic lambda 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expressions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lambda capture initializers</a:t>
            </a:r>
            <a:endParaRPr lang="en-US" sz="1800" dirty="0">
              <a:latin typeface="+mj-lt"/>
            </a:endParaRP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relaxing constraints on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constexpr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functions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variable templates</a:t>
            </a:r>
            <a:endParaRPr lang="en-US" sz="1800" dirty="0"/>
          </a:p>
          <a:p>
            <a:pPr marL="457200" lvl="1" indent="0">
              <a:buNone/>
            </a:pP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0123" y="1825625"/>
            <a:ext cx="51557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New C++ 14 feature</a:t>
            </a:r>
            <a:endParaRPr lang="en-US" b="1" dirty="0">
              <a:latin typeface="+mj-lt"/>
            </a:endParaRP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>
                <a:latin typeface="+mj-lt"/>
              </a:rPr>
              <a:t>user-defined literals for standard library types</a:t>
            </a:r>
            <a:endParaRPr lang="en-US" dirty="0" smtClean="0">
              <a:latin typeface="+mj-lt"/>
            </a:endParaRP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>
                <a:latin typeface="+mj-lt"/>
              </a:rPr>
              <a:t>compile-time integer </a:t>
            </a:r>
            <a:r>
              <a:rPr lang="en-US" dirty="0" smtClean="0">
                <a:latin typeface="+mj-lt"/>
              </a:rPr>
              <a:t>sequences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::</a:t>
            </a:r>
            <a:r>
              <a:rPr lang="en-US" dirty="0" err="1">
                <a:latin typeface="+mj-lt"/>
              </a:rPr>
              <a:t>make_unique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0388"/>
            <a:ext cx="2760677" cy="58477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2500" y="730388"/>
            <a:ext cx="305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Binary literals</a:t>
            </a:r>
            <a:endParaRPr lang="en-US" sz="3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500" y="84057"/>
            <a:ext cx="8986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+mj-lt"/>
              </a:rPr>
              <a:t>III. Detail </a:t>
            </a:r>
            <a:r>
              <a:rPr lang="en-US" sz="3600" b="1" dirty="0">
                <a:solidFill>
                  <a:schemeClr val="accent2"/>
                </a:solidFill>
                <a:latin typeface="+mj-lt"/>
              </a:rPr>
              <a:t>about each feature (code example)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702820"/>
              </p:ext>
            </p:extLst>
          </p:nvPr>
        </p:nvGraphicFramePr>
        <p:xfrm>
          <a:off x="838200" y="1825625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78335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binary-literal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Digit separators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(This can make it easier for human readers to parse large numbers through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subitizing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1868138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 = 42;//decimal-literal//base 10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 =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52;//octal-literal //base 8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0x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2a;//hex-literal  //base 16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0X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2A;//hex-literal  //base 16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//binary-literal C++14 //base 2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b =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0b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101010; 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 = 1'200'300;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b = 0b1010’10; </a:t>
                      </a:r>
                      <a:endParaRPr lang="en-US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c= 0b1010'1000'1000'1000'1000;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float f = 0.123'456f;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0117"/>
            <a:ext cx="4346196" cy="654342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GB" sz="36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R</a:t>
            </a:r>
            <a:r>
              <a:rPr lang="en-GB" sz="3600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eturn type deduction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GB" sz="1800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72424" y="1174459"/>
            <a:ext cx="109077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Using an auto return type in C++14, the compiler will attempt to deduce the type for you.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With lambdas, you can now deduce its return type using auto, which makes returning a deduced reference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or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rvalue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 reference possible.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226784"/>
              </p:ext>
            </p:extLst>
          </p:nvPr>
        </p:nvGraphicFramePr>
        <p:xfrm>
          <a:off x="1100820" y="2229685"/>
          <a:ext cx="101068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310"/>
                <a:gridCol w="5058562"/>
              </a:tblGrid>
              <a:tr h="274786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C++14</a:t>
                      </a:r>
                      <a:endParaRPr lang="en-US" dirty="0"/>
                    </a:p>
                  </a:txBody>
                  <a:tcPr/>
                </a:tc>
              </a:tr>
              <a:tr h="12873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//C++98</a:t>
                      </a:r>
                    </a:p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//C++11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</a:t>
                      </a:r>
                      <a:r>
                        <a:rPr lang="en-US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 </a:t>
                      </a:r>
                      <a:r>
                        <a:rPr lang="en-US" b="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decltype</a:t>
                      </a: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   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//Deduce return type as `</a:t>
                      </a:r>
                      <a:r>
                        <a:rPr lang="en-US" sz="1800" kern="1200" dirty="0" err="1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`</a:t>
                      </a:r>
                      <a:endParaRPr lang="en-US" dirty="0" smtClean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</a:tr>
              <a:tr h="128735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add(</a:t>
                      </a:r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t,</a:t>
                      </a:r>
                      <a:r>
                        <a:rPr lang="en-US" sz="1800" kern="1200" dirty="0" err="1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u)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-&gt; </a:t>
                      </a:r>
                      <a:r>
                        <a:rPr lang="en-US" sz="1800" b="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decltype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(t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 u)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 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 + u;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add(</a:t>
                      </a:r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t,</a:t>
                      </a:r>
                      <a:r>
                        <a:rPr lang="en-US" sz="1800" kern="1200" dirty="0" err="1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u)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 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 + u;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045204" y="3976381"/>
            <a:ext cx="2256638" cy="360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89820" y="5486400"/>
            <a:ext cx="2491529" cy="343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4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025705" cy="607998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solidFill>
                  <a:schemeClr val="accent2"/>
                </a:solidFill>
                <a:cs typeface="Arial" pitchFamily="34" charset="0"/>
              </a:rPr>
              <a:t>Return type </a:t>
            </a:r>
            <a:r>
              <a:rPr lang="en-GB" sz="3600" dirty="0" smtClean="0">
                <a:solidFill>
                  <a:schemeClr val="accent2"/>
                </a:solidFill>
                <a:cs typeface="Arial" pitchFamily="34" charset="0"/>
              </a:rPr>
              <a:t>deduction (cont.)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224076"/>
              </p:ext>
            </p:extLst>
          </p:nvPr>
        </p:nvGraphicFramePr>
        <p:xfrm>
          <a:off x="1057011" y="1812563"/>
          <a:ext cx="10033234" cy="3623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617"/>
                <a:gridCol w="5016617"/>
              </a:tblGrid>
              <a:tr h="870197">
                <a:tc>
                  <a:txBody>
                    <a:bodyPr/>
                    <a:lstStyle/>
                    <a:p>
                      <a:r>
                        <a:rPr lang="en-US" dirty="0" smtClean="0"/>
                        <a:t>C++11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C++14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275330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//C++98,C++11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&lt;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typename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&amp; f(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&amp; t) {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//C++11 can not return “auto&amp;” in 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funtion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and template function</a:t>
                      </a:r>
                      <a:endParaRPr lang="en-US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&lt;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typename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&amp; f(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&amp; t)  {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27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903290" cy="691888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GB" sz="3600" dirty="0" err="1" smtClean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decltype</a:t>
            </a:r>
            <a:r>
              <a:rPr lang="en-GB" sz="3600" dirty="0" smtClean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(auto)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241571"/>
            <a:ext cx="983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The </a:t>
            </a:r>
            <a:r>
              <a:rPr lang="en-US" dirty="0" err="1">
                <a:latin typeface="+mj-lt"/>
              </a:rPr>
              <a:t>decltype</a:t>
            </a:r>
            <a:r>
              <a:rPr lang="en-US" dirty="0">
                <a:latin typeface="+mj-lt"/>
              </a:rPr>
              <a:t>(auto) type-</a:t>
            </a:r>
            <a:r>
              <a:rPr lang="en-US" dirty="0" err="1">
                <a:latin typeface="+mj-lt"/>
              </a:rPr>
              <a:t>specifier</a:t>
            </a:r>
            <a:r>
              <a:rPr lang="en-US" dirty="0">
                <a:latin typeface="+mj-lt"/>
              </a:rPr>
              <a:t> also deduces a type like auto </a:t>
            </a:r>
            <a:r>
              <a:rPr lang="en-US" dirty="0" err="1" smtClean="0">
                <a:latin typeface="+mj-lt"/>
              </a:rPr>
              <a:t>does.However</a:t>
            </a:r>
            <a:r>
              <a:rPr lang="en-US" dirty="0">
                <a:latin typeface="+mj-lt"/>
              </a:rPr>
              <a:t>, it deduces return </a:t>
            </a:r>
            <a:r>
              <a:rPr lang="en-US" dirty="0" smtClean="0">
                <a:latin typeface="+mj-lt"/>
              </a:rPr>
              <a:t>types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while keeping their references and cv-qualifiers, while auto will not.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733755"/>
              </p:ext>
            </p:extLst>
          </p:nvPr>
        </p:nvGraphicFramePr>
        <p:xfrm>
          <a:off x="1057013" y="1994792"/>
          <a:ext cx="10184235" cy="4702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235"/>
              </a:tblGrid>
              <a:tr h="35405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dectype</a:t>
                      </a:r>
                      <a:r>
                        <a:rPr lang="en-US" dirty="0" smtClean="0"/>
                        <a:t>(auto)</a:t>
                      </a:r>
                      <a:endParaRPr lang="en-US" dirty="0"/>
                    </a:p>
                  </a:txBody>
                  <a:tcPr/>
                </a:tc>
              </a:tr>
              <a:tr h="433717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 0;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 x1 = x; //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decltype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x2 = x; // 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dirty="0" smtClean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decltype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(auto)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 = x; //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= 0;</a:t>
                      </a:r>
                    </a:p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 y1 = y;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 y2 = y1; //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en-US" b="0" dirty="0" err="1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decltype</a:t>
                      </a:r>
                      <a:r>
                        <a:rPr lang="en-US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(y1) y3 = y1; // </a:t>
                      </a:r>
                      <a:r>
                        <a:rPr lang="en-US" b="0" dirty="0" err="1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decltype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(auto)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y3 = y1; //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 z = 5;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 z1 =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::move(z); //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en-US" b="0" dirty="0" err="1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decltype</a:t>
                      </a:r>
                      <a:r>
                        <a:rPr lang="en-US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(auto) z2 = </a:t>
                      </a:r>
                      <a:r>
                        <a:rPr lang="en-US" b="0" dirty="0" err="1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::move(z); // </a:t>
                      </a:r>
                      <a:r>
                        <a:rPr lang="en-US" b="0" dirty="0" err="1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 alias of z</a:t>
                      </a:r>
                    </a:p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decltype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(auto)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z2 =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::move(z); //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alias of z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14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621323" cy="557664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GB" sz="3600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Generic lambda expressions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GB" sz="1800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24125"/>
            <a:ext cx="93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C++14 now allows the </a:t>
            </a:r>
            <a:r>
              <a:rPr lang="en-US" b="1" dirty="0">
                <a:latin typeface="+mj-lt"/>
              </a:rPr>
              <a:t>auto type-</a:t>
            </a:r>
            <a:r>
              <a:rPr lang="en-US" b="1" dirty="0" err="1">
                <a:latin typeface="+mj-lt"/>
              </a:rPr>
              <a:t>specifier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in the parameter list, enabling </a:t>
            </a:r>
            <a:r>
              <a:rPr lang="en-US" b="1" dirty="0">
                <a:latin typeface="+mj-lt"/>
              </a:rPr>
              <a:t>polymorphic</a:t>
            </a:r>
            <a:r>
              <a:rPr lang="en-US" dirty="0">
                <a:latin typeface="+mj-lt"/>
              </a:rPr>
              <a:t> lambdas.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8050"/>
              </p:ext>
            </p:extLst>
          </p:nvPr>
        </p:nvGraphicFramePr>
        <p:xfrm>
          <a:off x="1209879" y="1759901"/>
          <a:ext cx="9628697" cy="2049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8697"/>
              </a:tblGrid>
              <a:tr h="297487">
                <a:tc>
                  <a:txBody>
                    <a:bodyPr/>
                    <a:lstStyle/>
                    <a:p>
                      <a:r>
                        <a:rPr lang="en-US" dirty="0" smtClean="0"/>
                        <a:t>C++11</a:t>
                      </a:r>
                      <a:endParaRPr lang="en-US" dirty="0"/>
                    </a:p>
                  </a:txBody>
                  <a:tcPr/>
                </a:tc>
              </a:tr>
              <a:tr h="1684103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::function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)&gt; lambda1 = [](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b) -&gt; 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endParaRPr lang="en-US" sz="1800" kern="1200" dirty="0" smtClean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 + b; };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lambda2 = [](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b) -&gt; 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decltype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a+b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 + b; };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399951"/>
              </p:ext>
            </p:extLst>
          </p:nvPr>
        </p:nvGraphicFramePr>
        <p:xfrm>
          <a:off x="1208015" y="3823591"/>
          <a:ext cx="9529893" cy="2656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9893"/>
              </a:tblGrid>
              <a:tr h="370905">
                <a:tc>
                  <a:txBody>
                    <a:bodyPr/>
                    <a:lstStyle/>
                    <a:p>
                      <a:r>
                        <a:rPr lang="en-US" dirty="0" smtClean="0"/>
                        <a:t>C++14</a:t>
                      </a:r>
                      <a:endParaRPr lang="en-US" dirty="0"/>
                    </a:p>
                  </a:txBody>
                  <a:tcPr/>
                </a:tc>
              </a:tr>
              <a:tr h="1024351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lambda3 = [](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b) -&gt; 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decltype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a+b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 + b; };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lambda4 = [](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b) -&gt;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 + b; };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lambda5 = [](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b)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 + b; };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749879" y="4261607"/>
            <a:ext cx="604007" cy="3020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8290" y="4244829"/>
            <a:ext cx="604007" cy="3020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49879" y="5058561"/>
            <a:ext cx="604007" cy="3020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8289" y="5058561"/>
            <a:ext cx="604007" cy="3020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49879" y="5847126"/>
            <a:ext cx="604007" cy="3020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08289" y="5872293"/>
            <a:ext cx="604007" cy="3020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15201" y="4886397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allows the auto type-</a:t>
            </a:r>
            <a:r>
              <a:rPr lang="en-US" dirty="0" err="1" smtClean="0">
                <a:solidFill>
                  <a:schemeClr val="accent2"/>
                </a:solidFill>
              </a:rPr>
              <a:t>specifier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in the parameter list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1580</Words>
  <Application>Microsoft Office PowerPoint</Application>
  <PresentationFormat>Custom</PresentationFormat>
  <Paragraphs>305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Training C++  Session 1: C++14 (Created by the.vu@lge.com)</vt:lpstr>
      <vt:lpstr>I. Introduce about C++</vt:lpstr>
      <vt:lpstr>The popularity of the programming languages. (2017)</vt:lpstr>
      <vt:lpstr>II. Brief of new features in C++ 14 in comparing with C++11</vt:lpstr>
      <vt:lpstr>  </vt:lpstr>
      <vt:lpstr>Return type deduction </vt:lpstr>
      <vt:lpstr>Return type deduction (cont.)</vt:lpstr>
      <vt:lpstr>decltype(auto) </vt:lpstr>
      <vt:lpstr>Generic lambda expressions </vt:lpstr>
      <vt:lpstr>Generic lambda expressions (cont.)</vt:lpstr>
      <vt:lpstr>lambda capture initializers </vt:lpstr>
      <vt:lpstr>relaxing constraints on constexpr functions</vt:lpstr>
      <vt:lpstr>variable templates</vt:lpstr>
      <vt:lpstr>variable templates (cont.)</vt:lpstr>
      <vt:lpstr>user-defined literals for standard library types</vt:lpstr>
      <vt:lpstr>compile-time integer sequences</vt:lpstr>
      <vt:lpstr>std::make_unique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VAN VU/LGEVH VC SOFTWARE DEVELOPMENT 3(the.vu@lge.com)</dc:creator>
  <cp:lastModifiedBy>Ki Thuat 88</cp:lastModifiedBy>
  <cp:revision>478</cp:revision>
  <dcterms:created xsi:type="dcterms:W3CDTF">2018-10-25T03:01:32Z</dcterms:created>
  <dcterms:modified xsi:type="dcterms:W3CDTF">2018-11-14T16:07:56Z</dcterms:modified>
</cp:coreProperties>
</file>