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58" r:id="rId3"/>
    <p:sldId id="260" r:id="rId4"/>
    <p:sldId id="259" r:id="rId5"/>
    <p:sldId id="261" r:id="rId6"/>
    <p:sldId id="262" r:id="rId7"/>
    <p:sldId id="266" r:id="rId8"/>
    <p:sldId id="265" r:id="rId9"/>
    <p:sldId id="264" r:id="rId10"/>
    <p:sldId id="263" r:id="rId11"/>
    <p:sldId id="267" r:id="rId12"/>
    <p:sldId id="269" r:id="rId13"/>
    <p:sldId id="273" r:id="rId14"/>
    <p:sldId id="271" r:id="rId15"/>
    <p:sldId id="268" r:id="rId16"/>
    <p:sldId id="270" r:id="rId17"/>
    <p:sldId id="272" r:id="rId18"/>
    <p:sldId id="275" r:id="rId19"/>
    <p:sldId id="274" r:id="rId20"/>
    <p:sldId id="276" r:id="rId21"/>
    <p:sldId id="277" r:id="rId22"/>
    <p:sldId id="278" r:id="rId23"/>
    <p:sldId id="279" r:id="rId24"/>
    <p:sldId id="280" r:id="rId25"/>
    <p:sldId id="282"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VAN VU/LGEVH VS FUNCTIONAL TECHNOLOGY 5(the.vu@lge.com)" initials="TVVVFT5" lastIdx="18" clrIdx="0">
    <p:extLst>
      <p:ext uri="{19B8F6BF-5375-455C-9EA6-DF929625EA0E}">
        <p15:presenceInfo xmlns:p15="http://schemas.microsoft.com/office/powerpoint/2012/main" userId="S-1-5-21-2543426832-1914326140-3112152631-19506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6459" autoAdjust="0"/>
  </p:normalViewPr>
  <p:slideViewPr>
    <p:cSldViewPr snapToGrid="0">
      <p:cViewPr varScale="1">
        <p:scale>
          <a:sx n="115" d="100"/>
          <a:sy n="115" d="100"/>
        </p:scale>
        <p:origin x="1470"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10-09T12:22:00.081" idx="6">
    <p:pos x="2658" y="672"/>
    <p:text>SOME/IP SOA Compliance
SOME/IP provides ALL core SOA characteristics:
✅ Abstraction - Service interfaces
✅ Loose Coupling - Message-based communication
✅ Contracts - FIDL/JSON service definitions
✅ Reusability - Multiple clients per service
✅ Composability - Services can use other services
✅ Discoverability - Built-in service discovery
✅ Platform Independence - Cross-platform library
✅ Location Transparency - Local/remote abstraction
✅ Autonomy - Services manage their own lifecycle
✅ Statelessness - Request/response model</p:text>
    <p:extLst>
      <p:ext uri="{C676402C-5697-4E1C-873F-D02D1690AC5C}">
        <p15:threadingInfo xmlns:p15="http://schemas.microsoft.com/office/powerpoint/2012/main" timeZoneBias="-420"/>
      </p:ext>
    </p:extLst>
  </p:cm>
  <p:cm authorId="1" dt="2025-10-09T14:05:41.475" idx="7">
    <p:pos x="4265" y="661"/>
    <p:text>Service ID + Instance ID must be globally unique across the entire network. Service + Instance ID is what clients use to find and connect to services</p:text>
    <p:extLst mod="1">
      <p:ext uri="{C676402C-5697-4E1C-873F-D02D1690AC5C}">
        <p15:threadingInfo xmlns:p15="http://schemas.microsoft.com/office/powerpoint/2012/main" timeZoneBias="-420"/>
      </p:ext>
    </p:extLst>
  </p:cm>
  <p:cm authorId="1" dt="2025-10-09T14:07:58.073" idx="10">
    <p:pos x="5144" y="646"/>
    <p:text>Application ID is used for:
Process identification
Routing management
Security/permissions
Monitoring/debugging</p:text>
    <p:extLst mod="1">
      <p:ext uri="{C676402C-5697-4E1C-873F-D02D1690AC5C}">
        <p15:threadingInfo xmlns:p15="http://schemas.microsoft.com/office/powerpoint/2012/main" timeZoneBias="-420"/>
      </p:ext>
    </p:extLst>
  </p:cm>
  <p:cm authorId="1" dt="2025-10-10T14:29:04.017" idx="15">
    <p:pos x="1445" y="2216"/>
    <p:text>https://github.com/COVESA/vsomeip/blob/master/documentation/vsomeipProtocol.md
https://github.com/COVESA/vsomeip/blob/master/implementation/protocol/include/protocol.hpp
Internal Command between App &lt;-&gt; routingmanagerd
VSOMEIP_ASSIGN_CLIENT (0x00)
VSOMEIP_ASSIGN_CLIENT_ACK (0x01)
VSOMEIP_REGISTER_APPLICATION (0x02)
VSOMEIP_DEREGISTER_APPLICATION (0x03)
........
VSOMEIP_CONFIG (0x31)</p:text>
    <p:extLst>
      <p:ext uri="{C676402C-5697-4E1C-873F-D02D1690AC5C}">
        <p15:threadingInfo xmlns:p15="http://schemas.microsoft.com/office/powerpoint/2012/main" timeZoneBias="-420"/>
      </p:ext>
    </p:extLst>
  </p:cm>
  <p:cm authorId="1" dt="2025-10-10T14:38:13.701" idx="16">
    <p:pos x="4708" y="2580"/>
    <p:text>✅ /tmp/vsomeip-0 — Routing Manager Socket
This is the central Unix Domain Socket created by the routing manager daemon (routingmanagerd or vsomeipd).
All applications (clients and services) connect to this socket to send/receive messages through the vsomeip middleware.
It's like the main switchboard or message hub.
✅ /tmp/vsomeip-&lt;app_id&gt; — Application's Own Socket
When an app with Application ID = &lt;app_id&gt; (e.g., 1212) starts, it creates its own socket (e.g., /tmp/vsomeip-1212) to:
Receive messages from the routing manager
Allow asynchronous communication (events, responses, etc.)</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10-12T08:01:52.213" idx="18">
    <p:pos x="5584" y="755"/>
    <p:text>Why Subscribe to event_group_id Instead of event_id
1. Efficient Multicast Handling
Event groups are often mapped to multicast addresses.
Subscribing to an event group allows the client to join a multicast group and receive all events in that group.
This avoids the need for separate subscriptions and multicast joins for each event.
2. Reduced SD Message Size
The Service Discovery (SD) protocol has size limits.
Subscribing to multiple individual events would require larger or multiple messages.
Event groups allow clients to subscribe to many events at once with a single Subscribe.
3. Simplified Server-Side Management
The server tracks subscriptions per event group, not per event.
This simplifies routing, filtering, and resource management.
4. AUTOSAR Compliance
SOME/IP is designed to align with AUTOSAR standards.
AUTOSAR defines events in groups, not individually, for consistency and scalability across ECUs.
5. Dynamic Event Delivery
A client may not need to know all event IDs in advance.
By subscribing to a group, it can receive all relevant events without needing to manage each ID.</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167CA5-76A5-4126-94F0-796E0C5E0D54}" type="datetimeFigureOut">
              <a:rPr lang="en-US" smtClean="0"/>
              <a:t>10/16/2025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C4E0D4-913E-4106-B139-5696517870FE}" type="slidenum">
              <a:rPr lang="en-US" smtClean="0"/>
              <a:t>‹#›</a:t>
            </a:fld>
            <a:endParaRPr lang="en-US"/>
          </a:p>
        </p:txBody>
      </p:sp>
    </p:spTree>
    <p:extLst>
      <p:ext uri="{BB962C8B-B14F-4D97-AF65-F5344CB8AC3E}">
        <p14:creationId xmlns:p14="http://schemas.microsoft.com/office/powerpoint/2010/main" val="18371988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E7B6A-3411-47A0-8068-0F7C7217377E}" type="datetimeFigureOut">
              <a:rPr lang="en-US" smtClean="0"/>
              <a:t>10/16/2025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F5824-DBE3-4687-A20D-2C35C275B368}" type="slidenum">
              <a:rPr lang="en-US" smtClean="0"/>
              <a:t>‹#›</a:t>
            </a:fld>
            <a:endParaRPr lang="en-US"/>
          </a:p>
        </p:txBody>
      </p:sp>
    </p:spTree>
    <p:extLst>
      <p:ext uri="{BB962C8B-B14F-4D97-AF65-F5344CB8AC3E}">
        <p14:creationId xmlns:p14="http://schemas.microsoft.com/office/powerpoint/2010/main" val="4403060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Here's a comprehensive presentation structure for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vsomeip</a:t>
            </a:r>
            <a:r>
              <a:rPr lang="en-US" sz="1200" b="1" i="0" kern="1200" dirty="0" smtClean="0">
                <a:solidFill>
                  <a:schemeClr val="tx1"/>
                </a:solidFill>
                <a:effectLst/>
                <a:latin typeface="+mn-lt"/>
                <a:ea typeface="+mn-ea"/>
                <a:cs typeface="+mn-cs"/>
              </a:rPr>
              <a:t> Presentation Outline</a:t>
            </a:r>
          </a:p>
          <a:p>
            <a:r>
              <a:rPr lang="en-US" sz="1200" b="1" i="0" kern="1200" dirty="0" smtClean="0">
                <a:solidFill>
                  <a:schemeClr val="tx1"/>
                </a:solidFill>
                <a:effectLst/>
                <a:latin typeface="+mn-lt"/>
                <a:ea typeface="+mn-ea"/>
                <a:cs typeface="+mn-cs"/>
              </a:rPr>
              <a:t>1. Introduction &amp; Overview (5-7 slides)</a:t>
            </a:r>
          </a:p>
          <a:p>
            <a:r>
              <a:rPr lang="en-US" sz="1200" b="0" i="0" kern="1200" dirty="0" smtClean="0">
                <a:solidFill>
                  <a:schemeClr val="tx1"/>
                </a:solidFill>
                <a:effectLst/>
                <a:latin typeface="+mn-lt"/>
                <a:ea typeface="+mn-ea"/>
                <a:cs typeface="+mn-cs"/>
              </a:rPr>
              <a:t>What is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Open-source SOME/IP implementation</a:t>
            </a:r>
          </a:p>
          <a:p>
            <a:pPr lvl="1"/>
            <a:r>
              <a:rPr lang="en-US" sz="1200" b="0" i="0" kern="1200" dirty="0" smtClean="0">
                <a:solidFill>
                  <a:schemeClr val="tx1"/>
                </a:solidFill>
                <a:effectLst/>
                <a:latin typeface="+mn-lt"/>
                <a:ea typeface="+mn-ea"/>
                <a:cs typeface="+mn-cs"/>
              </a:rPr>
              <a:t>Developed by BMW Group</a:t>
            </a:r>
          </a:p>
          <a:p>
            <a:pPr lvl="1"/>
            <a:r>
              <a:rPr lang="en-US" sz="1200" b="0" i="0" kern="1200" dirty="0" smtClean="0">
                <a:solidFill>
                  <a:schemeClr val="tx1"/>
                </a:solidFill>
                <a:effectLst/>
                <a:latin typeface="+mn-lt"/>
                <a:ea typeface="+mn-ea"/>
                <a:cs typeface="+mn-cs"/>
              </a:rPr>
              <a:t>C++ library for automotive communication</a:t>
            </a:r>
          </a:p>
          <a:p>
            <a:r>
              <a:rPr lang="en-US" sz="1200" b="0" i="0" kern="1200" dirty="0" smtClean="0">
                <a:solidFill>
                  <a:schemeClr val="tx1"/>
                </a:solidFill>
                <a:effectLst/>
                <a:latin typeface="+mn-lt"/>
                <a:ea typeface="+mn-ea"/>
                <a:cs typeface="+mn-cs"/>
              </a:rPr>
              <a:t>SOME/IP Protocol Basics</a:t>
            </a:r>
          </a:p>
          <a:p>
            <a:pPr lvl="1"/>
            <a:r>
              <a:rPr lang="en-US" sz="1200" b="0" i="0" kern="1200" dirty="0" smtClean="0">
                <a:solidFill>
                  <a:schemeClr val="tx1"/>
                </a:solidFill>
                <a:effectLst/>
                <a:latin typeface="+mn-lt"/>
                <a:ea typeface="+mn-ea"/>
                <a:cs typeface="+mn-cs"/>
              </a:rPr>
              <a:t>Scalable service-Oriented </a:t>
            </a:r>
            <a:r>
              <a:rPr lang="en-US" sz="1200" b="0" i="0" kern="1200" dirty="0" err="1" smtClean="0">
                <a:solidFill>
                  <a:schemeClr val="tx1"/>
                </a:solidFill>
                <a:effectLst/>
                <a:latin typeface="+mn-lt"/>
                <a:ea typeface="+mn-ea"/>
                <a:cs typeface="+mn-cs"/>
              </a:rPr>
              <a:t>MiddlewarE</a:t>
            </a:r>
            <a:r>
              <a:rPr lang="en-US" sz="1200" b="0" i="0" kern="1200" dirty="0" smtClean="0">
                <a:solidFill>
                  <a:schemeClr val="tx1"/>
                </a:solidFill>
                <a:effectLst/>
                <a:latin typeface="+mn-lt"/>
                <a:ea typeface="+mn-ea"/>
                <a:cs typeface="+mn-cs"/>
              </a:rPr>
              <a:t> over IP</a:t>
            </a:r>
          </a:p>
          <a:p>
            <a:pPr lvl="1"/>
            <a:r>
              <a:rPr lang="en-US" sz="1200" b="0" i="0" kern="1200" dirty="0" smtClean="0">
                <a:solidFill>
                  <a:schemeClr val="tx1"/>
                </a:solidFill>
                <a:effectLst/>
                <a:latin typeface="+mn-lt"/>
                <a:ea typeface="+mn-ea"/>
                <a:cs typeface="+mn-cs"/>
              </a:rPr>
              <a:t>AUTOSAR standard</a:t>
            </a:r>
          </a:p>
          <a:p>
            <a:pPr lvl="1"/>
            <a:r>
              <a:rPr lang="en-US" sz="1200" b="0" i="0" kern="1200" dirty="0" smtClean="0">
                <a:solidFill>
                  <a:schemeClr val="tx1"/>
                </a:solidFill>
                <a:effectLst/>
                <a:latin typeface="+mn-lt"/>
                <a:ea typeface="+mn-ea"/>
                <a:cs typeface="+mn-cs"/>
              </a:rPr>
              <a:t>Service-oriented communication for automotive ECUs</a:t>
            </a:r>
          </a:p>
          <a:p>
            <a:r>
              <a:rPr lang="en-US" sz="1200" b="1" i="0" kern="1200" dirty="0" smtClean="0">
                <a:solidFill>
                  <a:schemeClr val="tx1"/>
                </a:solidFill>
                <a:effectLst/>
                <a:latin typeface="+mn-lt"/>
                <a:ea typeface="+mn-ea"/>
                <a:cs typeface="+mn-cs"/>
              </a:rPr>
              <a:t>2. Architecture &amp; Components (8-10 slides)</a:t>
            </a:r>
          </a:p>
          <a:p>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Stack Architecture</a:t>
            </a:r>
          </a:p>
          <a:p>
            <a:pPr lvl="1"/>
            <a:r>
              <a:rPr lang="en-US" sz="1200" b="0" i="0" kern="1200" dirty="0" smtClean="0">
                <a:solidFill>
                  <a:schemeClr val="tx1"/>
                </a:solidFill>
                <a:effectLst/>
                <a:latin typeface="+mn-lt"/>
                <a:ea typeface="+mn-ea"/>
                <a:cs typeface="+mn-cs"/>
              </a:rPr>
              <a:t>Application Layer</a:t>
            </a:r>
          </a:p>
          <a:p>
            <a:pPr lvl="1"/>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Library</a:t>
            </a:r>
          </a:p>
          <a:p>
            <a:pPr lvl="1"/>
            <a:r>
              <a:rPr lang="en-US" sz="1200" b="0" i="0" kern="1200" dirty="0" smtClean="0">
                <a:solidFill>
                  <a:schemeClr val="tx1"/>
                </a:solidFill>
                <a:effectLst/>
                <a:latin typeface="+mn-lt"/>
                <a:ea typeface="+mn-ea"/>
                <a:cs typeface="+mn-cs"/>
              </a:rPr>
              <a:t>Network Layer (TCP/UDP)</a:t>
            </a:r>
          </a:p>
          <a:p>
            <a:r>
              <a:rPr lang="en-US" sz="1200" b="0" i="0" kern="1200" dirty="0" smtClean="0">
                <a:solidFill>
                  <a:schemeClr val="tx1"/>
                </a:solidFill>
                <a:effectLst/>
                <a:latin typeface="+mn-lt"/>
                <a:ea typeface="+mn-ea"/>
                <a:cs typeface="+mn-cs"/>
              </a:rPr>
              <a:t>Key Components:</a:t>
            </a:r>
          </a:p>
          <a:p>
            <a:pPr lvl="1"/>
            <a:r>
              <a:rPr lang="en-US" sz="1200" b="0" i="0" kern="1200" dirty="0" smtClean="0">
                <a:solidFill>
                  <a:schemeClr val="tx1"/>
                </a:solidFill>
                <a:effectLst/>
                <a:latin typeface="+mn-lt"/>
                <a:ea typeface="+mn-ea"/>
                <a:cs typeface="+mn-cs"/>
              </a:rPr>
              <a:t>Routing Manager</a:t>
            </a:r>
          </a:p>
          <a:p>
            <a:pPr lvl="1"/>
            <a:r>
              <a:rPr lang="en-US" sz="1200" b="0" i="0" kern="1200" dirty="0" smtClean="0">
                <a:solidFill>
                  <a:schemeClr val="tx1"/>
                </a:solidFill>
                <a:effectLst/>
                <a:latin typeface="+mn-lt"/>
                <a:ea typeface="+mn-ea"/>
                <a:cs typeface="+mn-cs"/>
              </a:rPr>
              <a:t>Service Discovery</a:t>
            </a:r>
          </a:p>
          <a:p>
            <a:pPr lvl="1"/>
            <a:r>
              <a:rPr lang="en-US" sz="1200" b="0" i="0" kern="1200" dirty="0" smtClean="0">
                <a:solidFill>
                  <a:schemeClr val="tx1"/>
                </a:solidFill>
                <a:effectLst/>
                <a:latin typeface="+mn-lt"/>
                <a:ea typeface="+mn-ea"/>
                <a:cs typeface="+mn-cs"/>
              </a:rPr>
              <a:t>Event/Notification System</a:t>
            </a:r>
          </a:p>
          <a:p>
            <a:pPr lvl="1"/>
            <a:r>
              <a:rPr lang="en-US" sz="1200" b="0" i="0" kern="1200" dirty="0" smtClean="0">
                <a:solidFill>
                  <a:schemeClr val="tx1"/>
                </a:solidFill>
                <a:effectLst/>
                <a:latin typeface="+mn-lt"/>
                <a:ea typeface="+mn-ea"/>
                <a:cs typeface="+mn-cs"/>
              </a:rPr>
              <a:t>Request/Response Pattern</a:t>
            </a:r>
          </a:p>
          <a:p>
            <a:r>
              <a:rPr lang="en-US" sz="1200" b="0" i="0" kern="1200" dirty="0" smtClean="0">
                <a:solidFill>
                  <a:schemeClr val="tx1"/>
                </a:solidFill>
                <a:effectLst/>
                <a:latin typeface="+mn-lt"/>
                <a:ea typeface="+mn-ea"/>
                <a:cs typeface="+mn-cs"/>
              </a:rPr>
              <a:t>Communication Patterns:</a:t>
            </a:r>
          </a:p>
          <a:p>
            <a:pPr lvl="1"/>
            <a:r>
              <a:rPr lang="en-US" sz="1200" b="0" i="0" kern="1200" dirty="0" smtClean="0">
                <a:solidFill>
                  <a:schemeClr val="tx1"/>
                </a:solidFill>
                <a:effectLst/>
                <a:latin typeface="+mn-lt"/>
                <a:ea typeface="+mn-ea"/>
                <a:cs typeface="+mn-cs"/>
              </a:rPr>
              <a:t>Client-Server</a:t>
            </a:r>
          </a:p>
          <a:p>
            <a:pPr lvl="1"/>
            <a:r>
              <a:rPr lang="en-US" sz="1200" b="0" i="0" kern="1200" dirty="0" smtClean="0">
                <a:solidFill>
                  <a:schemeClr val="tx1"/>
                </a:solidFill>
                <a:effectLst/>
                <a:latin typeface="+mn-lt"/>
                <a:ea typeface="+mn-ea"/>
                <a:cs typeface="+mn-cs"/>
              </a:rPr>
              <a:t>Publisher-Subscriber (Events)</a:t>
            </a:r>
          </a:p>
          <a:p>
            <a:pPr lvl="1"/>
            <a:r>
              <a:rPr lang="en-US" sz="1200" b="0" i="0" kern="1200" dirty="0" smtClean="0">
                <a:solidFill>
                  <a:schemeClr val="tx1"/>
                </a:solidFill>
                <a:effectLst/>
                <a:latin typeface="+mn-lt"/>
                <a:ea typeface="+mn-ea"/>
                <a:cs typeface="+mn-cs"/>
              </a:rPr>
              <a:t>Fire &amp; Forget</a:t>
            </a:r>
          </a:p>
          <a:p>
            <a:r>
              <a:rPr lang="en-US" sz="1200" b="1" i="0" kern="1200" dirty="0" smtClean="0">
                <a:solidFill>
                  <a:schemeClr val="tx1"/>
                </a:solidFill>
                <a:effectLst/>
                <a:latin typeface="+mn-lt"/>
                <a:ea typeface="+mn-ea"/>
                <a:cs typeface="+mn-cs"/>
              </a:rPr>
              <a:t>3. Configuration Deep Dive (6-8 slides)</a:t>
            </a:r>
          </a:p>
          <a:p>
            <a:r>
              <a:rPr lang="en-US" sz="1200" b="0" i="0" kern="1200" dirty="0" smtClean="0">
                <a:solidFill>
                  <a:schemeClr val="tx1"/>
                </a:solidFill>
                <a:effectLst/>
                <a:latin typeface="+mn-lt"/>
                <a:ea typeface="+mn-ea"/>
                <a:cs typeface="+mn-cs"/>
              </a:rPr>
              <a:t>JSON Configuration Structure</a:t>
            </a:r>
          </a:p>
          <a:p>
            <a:r>
              <a:rPr lang="en-US" sz="1200" b="0" i="0" kern="1200" dirty="0" smtClean="0">
                <a:solidFill>
                  <a:schemeClr val="tx1"/>
                </a:solidFill>
                <a:effectLst/>
                <a:latin typeface="+mn-lt"/>
                <a:ea typeface="+mn-ea"/>
                <a:cs typeface="+mn-cs"/>
              </a:rPr>
              <a:t>Network Settings (unicast, multicast)</a:t>
            </a:r>
          </a:p>
          <a:p>
            <a:r>
              <a:rPr lang="en-US" sz="1200" b="0" i="0" kern="1200" dirty="0" smtClean="0">
                <a:solidFill>
                  <a:schemeClr val="tx1"/>
                </a:solidFill>
                <a:effectLst/>
                <a:latin typeface="+mn-lt"/>
                <a:ea typeface="+mn-ea"/>
                <a:cs typeface="+mn-cs"/>
              </a:rPr>
              <a:t>Service Definitions</a:t>
            </a:r>
          </a:p>
          <a:p>
            <a:r>
              <a:rPr lang="en-US" sz="1200" b="0" i="0" kern="1200" dirty="0" smtClean="0">
                <a:solidFill>
                  <a:schemeClr val="tx1"/>
                </a:solidFill>
                <a:effectLst/>
                <a:latin typeface="+mn-lt"/>
                <a:ea typeface="+mn-ea"/>
                <a:cs typeface="+mn-cs"/>
              </a:rPr>
              <a:t>Application Registration</a:t>
            </a:r>
          </a:p>
          <a:p>
            <a:r>
              <a:rPr lang="en-US" sz="1200" b="0" i="0" kern="1200" dirty="0" smtClean="0">
                <a:solidFill>
                  <a:schemeClr val="tx1"/>
                </a:solidFill>
                <a:effectLst/>
                <a:latin typeface="+mn-lt"/>
                <a:ea typeface="+mn-ea"/>
                <a:cs typeface="+mn-cs"/>
              </a:rPr>
              <a:t>Logging &amp; Debugging Options</a:t>
            </a:r>
          </a:p>
          <a:p>
            <a:r>
              <a:rPr lang="en-US" sz="1200" b="0" i="0" kern="1200" dirty="0" smtClean="0">
                <a:solidFill>
                  <a:schemeClr val="tx1"/>
                </a:solidFill>
                <a:effectLst/>
                <a:latin typeface="+mn-lt"/>
                <a:ea typeface="+mn-ea"/>
                <a:cs typeface="+mn-cs"/>
              </a:rPr>
              <a:t>Service Discovery Settings</a:t>
            </a:r>
          </a:p>
          <a:p>
            <a:r>
              <a:rPr lang="en-US" sz="1200" b="1" i="0" kern="1200" dirty="0" smtClean="0">
                <a:solidFill>
                  <a:schemeClr val="tx1"/>
                </a:solidFill>
                <a:effectLst/>
                <a:latin typeface="+mn-lt"/>
                <a:ea typeface="+mn-ea"/>
                <a:cs typeface="+mn-cs"/>
              </a:rPr>
              <a:t>4. Service Discovery (4-5 slides)</a:t>
            </a:r>
          </a:p>
          <a:p>
            <a:r>
              <a:rPr lang="en-US" sz="1200" b="0" i="0" kern="1200" dirty="0" smtClean="0">
                <a:solidFill>
                  <a:schemeClr val="tx1"/>
                </a:solidFill>
                <a:effectLst/>
                <a:latin typeface="+mn-lt"/>
                <a:ea typeface="+mn-ea"/>
                <a:cs typeface="+mn-cs"/>
              </a:rPr>
              <a:t>What is Service Discovery?</a:t>
            </a:r>
          </a:p>
          <a:p>
            <a:r>
              <a:rPr lang="en-US" sz="1200" b="0" i="0" kern="1200" dirty="0" smtClean="0">
                <a:solidFill>
                  <a:schemeClr val="tx1"/>
                </a:solidFill>
                <a:effectLst/>
                <a:latin typeface="+mn-lt"/>
                <a:ea typeface="+mn-ea"/>
                <a:cs typeface="+mn-cs"/>
              </a:rPr>
              <a:t>Automatic vs Static Configuration</a:t>
            </a:r>
          </a:p>
          <a:p>
            <a:r>
              <a:rPr lang="en-US" sz="1200" b="0" i="0" kern="1200" dirty="0" smtClean="0">
                <a:solidFill>
                  <a:schemeClr val="tx1"/>
                </a:solidFill>
                <a:effectLst/>
                <a:latin typeface="+mn-lt"/>
                <a:ea typeface="+mn-ea"/>
                <a:cs typeface="+mn-cs"/>
              </a:rPr>
              <a:t>Multicast Announcements</a:t>
            </a:r>
          </a:p>
          <a:p>
            <a:r>
              <a:rPr lang="en-US" sz="1200" b="0" i="0" kern="1200" dirty="0" smtClean="0">
                <a:solidFill>
                  <a:schemeClr val="tx1"/>
                </a:solidFill>
                <a:effectLst/>
                <a:latin typeface="+mn-lt"/>
                <a:ea typeface="+mn-ea"/>
                <a:cs typeface="+mn-cs"/>
              </a:rPr>
              <a:t>Service Offers &amp; Finds</a:t>
            </a:r>
          </a:p>
          <a:p>
            <a:r>
              <a:rPr lang="en-US" sz="1200" b="0" i="0" kern="1200" dirty="0" smtClean="0">
                <a:solidFill>
                  <a:schemeClr val="tx1"/>
                </a:solidFill>
                <a:effectLst/>
                <a:latin typeface="+mn-lt"/>
                <a:ea typeface="+mn-ea"/>
                <a:cs typeface="+mn-cs"/>
              </a:rPr>
              <a:t>When to Enable/Disable SD</a:t>
            </a:r>
          </a:p>
          <a:p>
            <a:r>
              <a:rPr lang="en-US" sz="1200" b="1" i="0" kern="1200" dirty="0" smtClean="0">
                <a:solidFill>
                  <a:schemeClr val="tx1"/>
                </a:solidFill>
                <a:effectLst/>
                <a:latin typeface="+mn-lt"/>
                <a:ea typeface="+mn-ea"/>
                <a:cs typeface="+mn-cs"/>
              </a:rPr>
              <a:t>5. Events &amp; Notifications (5-6 slides)</a:t>
            </a:r>
          </a:p>
          <a:p>
            <a:r>
              <a:rPr lang="en-US" sz="1200" b="0" i="0" kern="1200" dirty="0" smtClean="0">
                <a:solidFill>
                  <a:schemeClr val="tx1"/>
                </a:solidFill>
                <a:effectLst/>
                <a:latin typeface="+mn-lt"/>
                <a:ea typeface="+mn-ea"/>
                <a:cs typeface="+mn-cs"/>
              </a:rPr>
              <a:t>Event-based Communication</a:t>
            </a:r>
          </a:p>
          <a:p>
            <a:r>
              <a:rPr lang="en-US" sz="1200" b="0" i="0" kern="1200" dirty="0" err="1" smtClean="0">
                <a:solidFill>
                  <a:schemeClr val="tx1"/>
                </a:solidFill>
                <a:effectLst/>
                <a:latin typeface="+mn-lt"/>
                <a:ea typeface="+mn-ea"/>
                <a:cs typeface="+mn-cs"/>
              </a:rPr>
              <a:t>Eventgroups</a:t>
            </a:r>
            <a:r>
              <a:rPr lang="en-US" sz="1200" b="0" i="0" kern="1200" dirty="0" smtClean="0">
                <a:solidFill>
                  <a:schemeClr val="tx1"/>
                </a:solidFill>
                <a:effectLst/>
                <a:latin typeface="+mn-lt"/>
                <a:ea typeface="+mn-ea"/>
                <a:cs typeface="+mn-cs"/>
              </a:rPr>
              <a:t> &amp; Subscriptions</a:t>
            </a:r>
          </a:p>
          <a:p>
            <a:r>
              <a:rPr lang="en-US" sz="1200" b="0" i="0" kern="1200" dirty="0" smtClean="0">
                <a:solidFill>
                  <a:schemeClr val="tx1"/>
                </a:solidFill>
                <a:effectLst/>
                <a:latin typeface="+mn-lt"/>
                <a:ea typeface="+mn-ea"/>
                <a:cs typeface="+mn-cs"/>
              </a:rPr>
              <a:t>Field vs Event Types</a:t>
            </a:r>
          </a:p>
          <a:p>
            <a:r>
              <a:rPr lang="en-US" sz="1200" b="0" i="0" kern="1200" dirty="0" smtClean="0">
                <a:solidFill>
                  <a:schemeClr val="tx1"/>
                </a:solidFill>
                <a:effectLst/>
                <a:latin typeface="+mn-lt"/>
                <a:ea typeface="+mn-ea"/>
                <a:cs typeface="+mn-cs"/>
              </a:rPr>
              <a:t>Reliable vs Unreliable Events</a:t>
            </a:r>
          </a:p>
          <a:p>
            <a:r>
              <a:rPr lang="en-US" sz="1200" b="0" i="0" kern="1200" dirty="0" smtClean="0">
                <a:solidFill>
                  <a:schemeClr val="tx1"/>
                </a:solidFill>
                <a:effectLst/>
                <a:latin typeface="+mn-lt"/>
                <a:ea typeface="+mn-ea"/>
                <a:cs typeface="+mn-cs"/>
              </a:rPr>
              <a:t>Multicast Event Distribution</a:t>
            </a:r>
          </a:p>
          <a:p>
            <a:r>
              <a:rPr lang="en-US" sz="1200" b="1" i="0" kern="1200" dirty="0" smtClean="0">
                <a:solidFill>
                  <a:schemeClr val="tx1"/>
                </a:solidFill>
                <a:effectLst/>
                <a:latin typeface="+mn-lt"/>
                <a:ea typeface="+mn-ea"/>
                <a:cs typeface="+mn-cs"/>
              </a:rPr>
              <a:t>6. Practical Examples (8-10 slides)</a:t>
            </a:r>
          </a:p>
          <a:p>
            <a:r>
              <a:rPr lang="en-US" sz="1200" b="0" i="0" kern="1200" dirty="0" smtClean="0">
                <a:solidFill>
                  <a:schemeClr val="tx1"/>
                </a:solidFill>
                <a:effectLst/>
                <a:latin typeface="+mn-lt"/>
                <a:ea typeface="+mn-ea"/>
                <a:cs typeface="+mn-cs"/>
              </a:rPr>
              <a:t>Hello World Service/Client</a:t>
            </a:r>
          </a:p>
          <a:p>
            <a:r>
              <a:rPr lang="en-US" sz="1200" b="0" i="0" kern="1200" dirty="0" smtClean="0">
                <a:solidFill>
                  <a:schemeClr val="tx1"/>
                </a:solidFill>
                <a:effectLst/>
                <a:latin typeface="+mn-lt"/>
                <a:ea typeface="+mn-ea"/>
                <a:cs typeface="+mn-cs"/>
              </a:rPr>
              <a:t>Configuration Examples</a:t>
            </a:r>
          </a:p>
          <a:p>
            <a:r>
              <a:rPr lang="en-US" sz="1200" b="0" i="0" kern="1200" dirty="0" smtClean="0">
                <a:solidFill>
                  <a:schemeClr val="tx1"/>
                </a:solidFill>
                <a:effectLst/>
                <a:latin typeface="+mn-lt"/>
                <a:ea typeface="+mn-ea"/>
                <a:cs typeface="+mn-cs"/>
              </a:rPr>
              <a:t>Code Snippets:</a:t>
            </a:r>
          </a:p>
          <a:p>
            <a:pPr lvl="1"/>
            <a:r>
              <a:rPr lang="en-US" sz="1200" b="0" i="0" kern="1200" dirty="0" smtClean="0">
                <a:solidFill>
                  <a:schemeClr val="tx1"/>
                </a:solidFill>
                <a:effectLst/>
                <a:latin typeface="+mn-lt"/>
                <a:ea typeface="+mn-ea"/>
                <a:cs typeface="+mn-cs"/>
              </a:rPr>
              <a:t>Service Implementation</a:t>
            </a:r>
          </a:p>
          <a:p>
            <a:pPr lvl="1"/>
            <a:r>
              <a:rPr lang="en-US" sz="1200" b="0" i="0" kern="1200" dirty="0" smtClean="0">
                <a:solidFill>
                  <a:schemeClr val="tx1"/>
                </a:solidFill>
                <a:effectLst/>
                <a:latin typeface="+mn-lt"/>
                <a:ea typeface="+mn-ea"/>
                <a:cs typeface="+mn-cs"/>
              </a:rPr>
              <a:t>Client Implementation</a:t>
            </a:r>
          </a:p>
          <a:p>
            <a:pPr lvl="1"/>
            <a:r>
              <a:rPr lang="en-US" sz="1200" b="0" i="0" kern="1200" dirty="0" smtClean="0">
                <a:solidFill>
                  <a:schemeClr val="tx1"/>
                </a:solidFill>
                <a:effectLst/>
                <a:latin typeface="+mn-lt"/>
                <a:ea typeface="+mn-ea"/>
                <a:cs typeface="+mn-cs"/>
              </a:rPr>
              <a:t>Event Handling</a:t>
            </a:r>
          </a:p>
          <a:p>
            <a:r>
              <a:rPr lang="en-US" sz="1200" b="0" i="0" kern="1200" dirty="0" smtClean="0">
                <a:solidFill>
                  <a:schemeClr val="tx1"/>
                </a:solidFill>
                <a:effectLst/>
                <a:latin typeface="+mn-lt"/>
                <a:ea typeface="+mn-ea"/>
                <a:cs typeface="+mn-cs"/>
              </a:rPr>
              <a:t>Common Patterns &amp; Best Practices</a:t>
            </a:r>
          </a:p>
          <a:p>
            <a:r>
              <a:rPr lang="en-US" sz="1200" b="1" i="0" kern="1200" dirty="0" smtClean="0">
                <a:solidFill>
                  <a:schemeClr val="tx1"/>
                </a:solidFill>
                <a:effectLst/>
                <a:latin typeface="+mn-lt"/>
                <a:ea typeface="+mn-ea"/>
                <a:cs typeface="+mn-cs"/>
              </a:rPr>
              <a:t>7. Debugging &amp; Troubleshooting (4-5 slides)</a:t>
            </a:r>
          </a:p>
          <a:p>
            <a:r>
              <a:rPr lang="en-US" sz="1200" b="0" i="0" kern="1200" dirty="0" smtClean="0">
                <a:solidFill>
                  <a:schemeClr val="tx1"/>
                </a:solidFill>
                <a:effectLst/>
                <a:latin typeface="+mn-lt"/>
                <a:ea typeface="+mn-ea"/>
                <a:cs typeface="+mn-cs"/>
              </a:rPr>
              <a:t>Logging Levels &amp; Output</a:t>
            </a:r>
          </a:p>
          <a:p>
            <a:r>
              <a:rPr lang="en-US" sz="1200" b="0" i="0" kern="1200" dirty="0" smtClean="0">
                <a:solidFill>
                  <a:schemeClr val="tx1"/>
                </a:solidFill>
                <a:effectLst/>
                <a:latin typeface="+mn-lt"/>
                <a:ea typeface="+mn-ea"/>
                <a:cs typeface="+mn-cs"/>
              </a:rPr>
              <a:t>Network Analysis Tools</a:t>
            </a:r>
          </a:p>
          <a:p>
            <a:r>
              <a:rPr lang="en-US" sz="1200" b="0" i="0" kern="1200" dirty="0" smtClean="0">
                <a:solidFill>
                  <a:schemeClr val="tx1"/>
                </a:solidFill>
                <a:effectLst/>
                <a:latin typeface="+mn-lt"/>
                <a:ea typeface="+mn-ea"/>
                <a:cs typeface="+mn-cs"/>
              </a:rPr>
              <a:t>Common Issues:</a:t>
            </a:r>
          </a:p>
          <a:p>
            <a:pPr lvl="1"/>
            <a:r>
              <a:rPr lang="en-US" sz="1200" b="0" i="0" kern="1200" dirty="0" smtClean="0">
                <a:solidFill>
                  <a:schemeClr val="tx1"/>
                </a:solidFill>
                <a:effectLst/>
                <a:latin typeface="+mn-lt"/>
                <a:ea typeface="+mn-ea"/>
                <a:cs typeface="+mn-cs"/>
              </a:rPr>
              <a:t>Service Discovery Problems</a:t>
            </a:r>
          </a:p>
          <a:p>
            <a:pPr lvl="1"/>
            <a:r>
              <a:rPr lang="en-US" sz="1200" b="0" i="0" kern="1200" dirty="0" smtClean="0">
                <a:solidFill>
                  <a:schemeClr val="tx1"/>
                </a:solidFill>
                <a:effectLst/>
                <a:latin typeface="+mn-lt"/>
                <a:ea typeface="+mn-ea"/>
                <a:cs typeface="+mn-cs"/>
              </a:rPr>
              <a:t>Event Subscription Issues</a:t>
            </a:r>
          </a:p>
          <a:p>
            <a:pPr lvl="1"/>
            <a:r>
              <a:rPr lang="en-US" sz="1200" b="0" i="0" kern="1200" dirty="0" smtClean="0">
                <a:solidFill>
                  <a:schemeClr val="tx1"/>
                </a:solidFill>
                <a:effectLst/>
                <a:latin typeface="+mn-lt"/>
                <a:ea typeface="+mn-ea"/>
                <a:cs typeface="+mn-cs"/>
              </a:rPr>
              <a:t>Network Configuration</a:t>
            </a:r>
          </a:p>
          <a:p>
            <a:r>
              <a:rPr lang="en-US" sz="1200" b="0" i="0" kern="1200" dirty="0" err="1" smtClean="0">
                <a:solidFill>
                  <a:schemeClr val="tx1"/>
                </a:solidFill>
                <a:effectLst/>
                <a:latin typeface="+mn-lt"/>
                <a:ea typeface="+mn-ea"/>
                <a:cs typeface="+mn-cs"/>
              </a:rPr>
              <a:t>Wireshark</a:t>
            </a:r>
            <a:r>
              <a:rPr lang="en-US" sz="1200" b="0" i="0" kern="1200" dirty="0" smtClean="0">
                <a:solidFill>
                  <a:schemeClr val="tx1"/>
                </a:solidFill>
                <a:effectLst/>
                <a:latin typeface="+mn-lt"/>
                <a:ea typeface="+mn-ea"/>
                <a:cs typeface="+mn-cs"/>
              </a:rPr>
              <a:t> Analysis</a:t>
            </a:r>
          </a:p>
          <a:p>
            <a:r>
              <a:rPr lang="en-US" sz="1200" b="1" i="0" kern="1200" dirty="0" smtClean="0">
                <a:solidFill>
                  <a:schemeClr val="tx1"/>
                </a:solidFill>
                <a:effectLst/>
                <a:latin typeface="+mn-lt"/>
                <a:ea typeface="+mn-ea"/>
                <a:cs typeface="+mn-cs"/>
              </a:rPr>
              <a:t>8. Advanced Topics (6-8 slides)</a:t>
            </a:r>
          </a:p>
          <a:p>
            <a:r>
              <a:rPr lang="en-US" sz="1200" b="0" i="0" kern="1200" dirty="0" smtClean="0">
                <a:solidFill>
                  <a:schemeClr val="tx1"/>
                </a:solidFill>
                <a:effectLst/>
                <a:latin typeface="+mn-lt"/>
                <a:ea typeface="+mn-ea"/>
                <a:cs typeface="+mn-cs"/>
              </a:rPr>
              <a:t>Security Considerations</a:t>
            </a:r>
          </a:p>
          <a:p>
            <a:r>
              <a:rPr lang="en-US" sz="1200" b="0" i="0" kern="1200" dirty="0" smtClean="0">
                <a:solidFill>
                  <a:schemeClr val="tx1"/>
                </a:solidFill>
                <a:effectLst/>
                <a:latin typeface="+mn-lt"/>
                <a:ea typeface="+mn-ea"/>
                <a:cs typeface="+mn-cs"/>
              </a:rPr>
              <a:t>Performance Optimization</a:t>
            </a:r>
          </a:p>
          <a:p>
            <a:r>
              <a:rPr lang="en-US" sz="1200" b="0" i="0" kern="1200" dirty="0" smtClean="0">
                <a:solidFill>
                  <a:schemeClr val="tx1"/>
                </a:solidFill>
                <a:effectLst/>
                <a:latin typeface="+mn-lt"/>
                <a:ea typeface="+mn-ea"/>
                <a:cs typeface="+mn-cs"/>
              </a:rPr>
              <a:t>Integration with Other AUTOSAR Components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/Container Deployment</a:t>
            </a:r>
          </a:p>
          <a:p>
            <a:r>
              <a:rPr lang="en-US" sz="1200" b="0" i="0" kern="1200" dirty="0" smtClean="0">
                <a:solidFill>
                  <a:schemeClr val="tx1"/>
                </a:solidFill>
                <a:effectLst/>
                <a:latin typeface="+mn-lt"/>
                <a:ea typeface="+mn-ea"/>
                <a:cs typeface="+mn-cs"/>
              </a:rPr>
              <a:t>Testing Strategies</a:t>
            </a:r>
          </a:p>
          <a:p>
            <a:r>
              <a:rPr lang="en-US" sz="1200" b="0" i="0" kern="1200" dirty="0" smtClean="0">
                <a:solidFill>
                  <a:schemeClr val="tx1"/>
                </a:solidFill>
                <a:effectLst/>
                <a:latin typeface="+mn-lt"/>
                <a:ea typeface="+mn-ea"/>
                <a:cs typeface="+mn-cs"/>
              </a:rPr>
              <a:t>Production Deployment</a:t>
            </a:r>
          </a:p>
          <a:p>
            <a:r>
              <a:rPr lang="en-US" sz="1200" b="1" i="0" kern="1200" dirty="0" smtClean="0">
                <a:solidFill>
                  <a:schemeClr val="tx1"/>
                </a:solidFill>
                <a:effectLst/>
                <a:latin typeface="+mn-lt"/>
                <a:ea typeface="+mn-ea"/>
                <a:cs typeface="+mn-cs"/>
              </a:rPr>
              <a:t>9. Comparison &amp; Alternatives (3-4 slides)</a:t>
            </a:r>
          </a:p>
          <a:p>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vs Other SOME/IP Implementations</a:t>
            </a:r>
          </a:p>
          <a:p>
            <a:r>
              <a:rPr lang="en-US" sz="1200" b="0" i="0" kern="1200" dirty="0" smtClean="0">
                <a:solidFill>
                  <a:schemeClr val="tx1"/>
                </a:solidFill>
                <a:effectLst/>
                <a:latin typeface="+mn-lt"/>
                <a:ea typeface="+mn-ea"/>
                <a:cs typeface="+mn-cs"/>
              </a:rPr>
              <a:t>When to Use </a:t>
            </a:r>
            <a:r>
              <a:rPr lang="en-US" sz="1200" b="0" i="0" kern="1200" dirty="0" err="1" smtClean="0">
                <a:solidFill>
                  <a:schemeClr val="tx1"/>
                </a:solidFill>
                <a:effectLst/>
                <a:latin typeface="+mn-lt"/>
                <a:ea typeface="+mn-ea"/>
                <a:cs typeface="+mn-cs"/>
              </a:rPr>
              <a:t>vsomeip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Integration with DDS, ROS, etc.</a:t>
            </a:r>
          </a:p>
          <a:p>
            <a:r>
              <a:rPr lang="en-US" sz="1200" b="0" i="0" kern="1200" dirty="0" smtClean="0">
                <a:solidFill>
                  <a:schemeClr val="tx1"/>
                </a:solidFill>
                <a:effectLst/>
                <a:latin typeface="+mn-lt"/>
                <a:ea typeface="+mn-ea"/>
                <a:cs typeface="+mn-cs"/>
              </a:rPr>
              <a:t>Pros &amp; Cons</a:t>
            </a:r>
          </a:p>
          <a:p>
            <a:r>
              <a:rPr lang="en-US" sz="1200" b="1" i="0" kern="1200" dirty="0" smtClean="0">
                <a:solidFill>
                  <a:schemeClr val="tx1"/>
                </a:solidFill>
                <a:effectLst/>
                <a:latin typeface="+mn-lt"/>
                <a:ea typeface="+mn-ea"/>
                <a:cs typeface="+mn-cs"/>
              </a:rPr>
              <a:t>10. Demo &amp; Q&amp;A (5-10 slides)</a:t>
            </a:r>
          </a:p>
          <a:p>
            <a:r>
              <a:rPr lang="en-US" sz="1200" b="0" i="0" kern="1200" dirty="0" smtClean="0">
                <a:solidFill>
                  <a:schemeClr val="tx1"/>
                </a:solidFill>
                <a:effectLst/>
                <a:latin typeface="+mn-lt"/>
                <a:ea typeface="+mn-ea"/>
                <a:cs typeface="+mn-cs"/>
              </a:rPr>
              <a:t>Live Demo:</a:t>
            </a:r>
          </a:p>
          <a:p>
            <a:pPr lvl="1"/>
            <a:r>
              <a:rPr lang="en-US" sz="1200" b="0" i="0" kern="1200" dirty="0" smtClean="0">
                <a:solidFill>
                  <a:schemeClr val="tx1"/>
                </a:solidFill>
                <a:effectLst/>
                <a:latin typeface="+mn-lt"/>
                <a:ea typeface="+mn-ea"/>
                <a:cs typeface="+mn-cs"/>
              </a:rPr>
              <a:t>Service startup</a:t>
            </a:r>
          </a:p>
          <a:p>
            <a:pPr lvl="1"/>
            <a:r>
              <a:rPr lang="en-US" sz="1200" b="0" i="0" kern="1200" dirty="0" smtClean="0">
                <a:solidFill>
                  <a:schemeClr val="tx1"/>
                </a:solidFill>
                <a:effectLst/>
                <a:latin typeface="+mn-lt"/>
                <a:ea typeface="+mn-ea"/>
                <a:cs typeface="+mn-cs"/>
              </a:rPr>
              <a:t>Client connection</a:t>
            </a:r>
          </a:p>
          <a:p>
            <a:pPr lvl="1"/>
            <a:r>
              <a:rPr lang="en-US" sz="1200" b="0" i="0" kern="1200" dirty="0" smtClean="0">
                <a:solidFill>
                  <a:schemeClr val="tx1"/>
                </a:solidFill>
                <a:effectLst/>
                <a:latin typeface="+mn-lt"/>
                <a:ea typeface="+mn-ea"/>
                <a:cs typeface="+mn-cs"/>
              </a:rPr>
              <a:t>Event notifications</a:t>
            </a:r>
          </a:p>
          <a:p>
            <a:pPr lvl="1"/>
            <a:r>
              <a:rPr lang="en-US" sz="1200" b="0" i="0" kern="1200" dirty="0" smtClean="0">
                <a:solidFill>
                  <a:schemeClr val="tx1"/>
                </a:solidFill>
                <a:effectLst/>
                <a:latin typeface="+mn-lt"/>
                <a:ea typeface="+mn-ea"/>
                <a:cs typeface="+mn-cs"/>
              </a:rPr>
              <a:t>Configuration changes</a:t>
            </a:r>
          </a:p>
          <a:p>
            <a:r>
              <a:rPr lang="en-US" sz="1200" b="0" i="0" kern="1200" dirty="0" smtClean="0">
                <a:solidFill>
                  <a:schemeClr val="tx1"/>
                </a:solidFill>
                <a:effectLst/>
                <a:latin typeface="+mn-lt"/>
                <a:ea typeface="+mn-ea"/>
                <a:cs typeface="+mn-cs"/>
              </a:rPr>
              <a:t>Common Questions</a:t>
            </a:r>
          </a:p>
          <a:p>
            <a:r>
              <a:rPr lang="en-US" sz="1200" b="0" i="0" kern="1200" dirty="0" smtClean="0">
                <a:solidFill>
                  <a:schemeClr val="tx1"/>
                </a:solidFill>
                <a:effectLst/>
                <a:latin typeface="+mn-lt"/>
                <a:ea typeface="+mn-ea"/>
                <a:cs typeface="+mn-cs"/>
              </a:rPr>
              <a:t>Resources &amp; Documentation</a:t>
            </a:r>
          </a:p>
          <a:p>
            <a:r>
              <a:rPr lang="en-US" sz="1200" b="1" i="0" kern="1200" dirty="0" smtClean="0">
                <a:solidFill>
                  <a:schemeClr val="tx1"/>
                </a:solidFill>
                <a:effectLst/>
                <a:latin typeface="+mn-lt"/>
                <a:ea typeface="+mn-ea"/>
                <a:cs typeface="+mn-cs"/>
              </a:rPr>
              <a:t>Practical Demo Ideas:</a:t>
            </a:r>
          </a:p>
          <a:p>
            <a:r>
              <a:rPr lang="en-US" sz="1200" b="1" i="0" kern="1200" dirty="0" smtClean="0">
                <a:solidFill>
                  <a:schemeClr val="tx1"/>
                </a:solidFill>
                <a:effectLst/>
                <a:latin typeface="+mn-lt"/>
                <a:ea typeface="+mn-ea"/>
                <a:cs typeface="+mn-cs"/>
              </a:rPr>
              <a:t>Basic Hello World</a:t>
            </a:r>
            <a:r>
              <a:rPr lang="en-US" sz="1200" b="0" i="0" kern="1200" dirty="0" smtClean="0">
                <a:solidFill>
                  <a:schemeClr val="tx1"/>
                </a:solidFill>
                <a:effectLst/>
                <a:latin typeface="+mn-lt"/>
                <a:ea typeface="+mn-ea"/>
                <a:cs typeface="+mn-cs"/>
              </a:rPr>
              <a:t>: Show service/client communication</a:t>
            </a:r>
          </a:p>
          <a:p>
            <a:r>
              <a:rPr lang="en-US" sz="1200" b="1" i="0" kern="1200" dirty="0" smtClean="0">
                <a:solidFill>
                  <a:schemeClr val="tx1"/>
                </a:solidFill>
                <a:effectLst/>
                <a:latin typeface="+mn-lt"/>
                <a:ea typeface="+mn-ea"/>
                <a:cs typeface="+mn-cs"/>
              </a:rPr>
              <a:t>Event Notifications</a:t>
            </a:r>
            <a:r>
              <a:rPr lang="en-US" sz="1200" b="0" i="0" kern="1200" dirty="0" smtClean="0">
                <a:solidFill>
                  <a:schemeClr val="tx1"/>
                </a:solidFill>
                <a:effectLst/>
                <a:latin typeface="+mn-lt"/>
                <a:ea typeface="+mn-ea"/>
                <a:cs typeface="+mn-cs"/>
              </a:rPr>
              <a:t>: Demonstrate publish/subscribe</a:t>
            </a:r>
          </a:p>
          <a:p>
            <a:r>
              <a:rPr lang="en-US" sz="1200" b="1" i="0" kern="1200" dirty="0" smtClean="0">
                <a:solidFill>
                  <a:schemeClr val="tx1"/>
                </a:solidFill>
                <a:effectLst/>
                <a:latin typeface="+mn-lt"/>
                <a:ea typeface="+mn-ea"/>
                <a:cs typeface="+mn-cs"/>
              </a:rPr>
              <a:t>Service Discovery</a:t>
            </a:r>
            <a:r>
              <a:rPr lang="en-US" sz="1200" b="0" i="0" kern="1200" dirty="0" smtClean="0">
                <a:solidFill>
                  <a:schemeClr val="tx1"/>
                </a:solidFill>
                <a:effectLst/>
                <a:latin typeface="+mn-lt"/>
                <a:ea typeface="+mn-ea"/>
                <a:cs typeface="+mn-cs"/>
              </a:rPr>
              <a:t>: Enable/disable and show differences</a:t>
            </a:r>
          </a:p>
          <a:p>
            <a:r>
              <a:rPr lang="en-US" sz="1200" b="1" i="0" kern="1200" dirty="0" smtClean="0">
                <a:solidFill>
                  <a:schemeClr val="tx1"/>
                </a:solidFill>
                <a:effectLst/>
                <a:latin typeface="+mn-lt"/>
                <a:ea typeface="+mn-ea"/>
                <a:cs typeface="+mn-cs"/>
              </a:rPr>
              <a:t>Network Analysis</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Wireshark</a:t>
            </a:r>
            <a:r>
              <a:rPr lang="en-US" sz="1200" b="0" i="0" kern="1200" dirty="0" smtClean="0">
                <a:solidFill>
                  <a:schemeClr val="tx1"/>
                </a:solidFill>
                <a:effectLst/>
                <a:latin typeface="+mn-lt"/>
                <a:ea typeface="+mn-ea"/>
                <a:cs typeface="+mn-cs"/>
              </a:rPr>
              <a:t> to show SOME/IP packets</a:t>
            </a:r>
          </a:p>
          <a:p>
            <a:r>
              <a:rPr lang="en-US" sz="1200" b="1" i="0" kern="1200" dirty="0" smtClean="0">
                <a:solidFill>
                  <a:schemeClr val="tx1"/>
                </a:solidFill>
                <a:effectLst/>
                <a:latin typeface="+mn-lt"/>
                <a:ea typeface="+mn-ea"/>
                <a:cs typeface="+mn-cs"/>
              </a:rPr>
              <a:t>Configuration Impact</a:t>
            </a:r>
            <a:r>
              <a:rPr lang="en-US" sz="1200" b="0" i="0" kern="1200" dirty="0" smtClean="0">
                <a:solidFill>
                  <a:schemeClr val="tx1"/>
                </a:solidFill>
                <a:effectLst/>
                <a:latin typeface="+mn-lt"/>
                <a:ea typeface="+mn-ea"/>
                <a:cs typeface="+mn-cs"/>
              </a:rPr>
              <a:t>: Change settings and show effects</a:t>
            </a:r>
          </a:p>
          <a:p>
            <a:r>
              <a:rPr lang="en-US" sz="1200" b="1" i="0" kern="1200" dirty="0" smtClean="0">
                <a:solidFill>
                  <a:schemeClr val="tx1"/>
                </a:solidFill>
                <a:effectLst/>
                <a:latin typeface="+mn-lt"/>
                <a:ea typeface="+mn-ea"/>
                <a:cs typeface="+mn-cs"/>
              </a:rPr>
              <a:t>Supporting Materials:</a:t>
            </a:r>
          </a:p>
          <a:p>
            <a:r>
              <a:rPr lang="en-US" sz="1200" b="0" i="0" kern="1200" dirty="0" smtClean="0">
                <a:solidFill>
                  <a:schemeClr val="tx1"/>
                </a:solidFill>
                <a:effectLst/>
                <a:latin typeface="+mn-lt"/>
                <a:ea typeface="+mn-ea"/>
                <a:cs typeface="+mn-cs"/>
              </a:rPr>
              <a:t>Code examples from your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-example project</a:t>
            </a:r>
          </a:p>
          <a:p>
            <a:r>
              <a:rPr lang="en-US" sz="1200" b="0" i="0" kern="1200" dirty="0" smtClean="0">
                <a:solidFill>
                  <a:schemeClr val="tx1"/>
                </a:solidFill>
                <a:effectLst/>
                <a:latin typeface="+mn-lt"/>
                <a:ea typeface="+mn-ea"/>
                <a:cs typeface="+mn-cs"/>
              </a:rPr>
              <a:t>Network packet captures</a:t>
            </a:r>
          </a:p>
          <a:p>
            <a:r>
              <a:rPr lang="en-US" sz="1200" b="0" i="0" kern="1200" dirty="0" smtClean="0">
                <a:solidFill>
                  <a:schemeClr val="tx1"/>
                </a:solidFill>
                <a:effectLst/>
                <a:latin typeface="+mn-lt"/>
                <a:ea typeface="+mn-ea"/>
                <a:cs typeface="+mn-cs"/>
              </a:rPr>
              <a:t>Configuration file templates</a:t>
            </a:r>
          </a:p>
          <a:p>
            <a:r>
              <a:rPr lang="en-US" sz="1200" b="0" i="0" kern="1200" dirty="0" smtClean="0">
                <a:solidFill>
                  <a:schemeClr val="tx1"/>
                </a:solidFill>
                <a:effectLst/>
                <a:latin typeface="+mn-lt"/>
                <a:ea typeface="+mn-ea"/>
                <a:cs typeface="+mn-cs"/>
              </a:rPr>
              <a:t>Troubleshooting checklists</a:t>
            </a:r>
          </a:p>
          <a:p>
            <a:r>
              <a:rPr lang="en-US" sz="1200" b="0" i="0" kern="1200" dirty="0" smtClean="0">
                <a:solidFill>
                  <a:schemeClr val="tx1"/>
                </a:solidFill>
                <a:effectLst/>
                <a:latin typeface="+mn-lt"/>
                <a:ea typeface="+mn-ea"/>
                <a:cs typeface="+mn-cs"/>
              </a:rPr>
              <a:t>Would you like me to elaborate on any specific section or help you create detailed content for particular slides?</a:t>
            </a:r>
          </a:p>
          <a:p>
            <a:endParaRPr lang="en-US" dirty="0"/>
          </a:p>
        </p:txBody>
      </p:sp>
    </p:spTree>
    <p:extLst>
      <p:ext uri="{BB962C8B-B14F-4D97-AF65-F5344CB8AC3E}">
        <p14:creationId xmlns:p14="http://schemas.microsoft.com/office/powerpoint/2010/main" val="3557724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178956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a:p>
            <a:r>
              <a:rPr lang="en-US" sz="1200" b="0" i="0" kern="1200" dirty="0" smtClean="0">
                <a:solidFill>
                  <a:schemeClr val="tx1"/>
                </a:solidFill>
                <a:effectLst/>
                <a:latin typeface="+mn-lt"/>
                <a:ea typeface="+mn-ea"/>
                <a:cs typeface="+mn-cs"/>
              </a:rPr>
              <a:t>Local socket</a:t>
            </a:r>
            <a:r>
              <a:rPr lang="en-US" sz="1200" b="0" i="0" kern="1200" baseline="0" dirty="0" smtClean="0">
                <a:solidFill>
                  <a:schemeClr val="tx1"/>
                </a:solidFill>
                <a:effectLst/>
                <a:latin typeface="+mn-lt"/>
                <a:ea typeface="+mn-ea"/>
                <a:cs typeface="+mn-cs"/>
              </a:rPr>
              <a:t> (UDS): </a:t>
            </a:r>
            <a:r>
              <a:rPr lang="en-US" sz="1200" b="0" i="0" kern="1200" dirty="0" smtClean="0">
                <a:solidFill>
                  <a:schemeClr val="tx1"/>
                </a:solidFill>
                <a:effectLst/>
                <a:latin typeface="+mn-lt"/>
                <a:ea typeface="+mn-ea"/>
                <a:cs typeface="+mn-cs"/>
              </a:rPr>
              <a:t>https://github.com/COVESA/vsomeip/blob/master/documentation/vsomeipProtocol.md</a:t>
            </a:r>
          </a:p>
          <a:p>
            <a:r>
              <a:rPr lang="en-US" sz="1200" b="0" i="0" kern="1200" dirty="0" err="1" smtClean="0">
                <a:solidFill>
                  <a:schemeClr val="tx1"/>
                </a:solidFill>
                <a:effectLst/>
                <a:latin typeface="+mn-lt"/>
                <a:ea typeface="+mn-ea"/>
                <a:cs typeface="+mn-cs"/>
              </a:rPr>
              <a:t>Vsomeip.json</a:t>
            </a:r>
            <a:r>
              <a:rPr lang="en-US" sz="1200" b="0" i="0" kern="1200" dirty="0" smtClean="0">
                <a:solidFill>
                  <a:schemeClr val="tx1"/>
                </a:solidFill>
                <a:effectLst/>
                <a:latin typeface="+mn-lt"/>
                <a:ea typeface="+mn-ea"/>
                <a:cs typeface="+mn-cs"/>
              </a:rPr>
              <a:t>: https://github.com/COVESA/vsomeip/blob/master/documentation/vsomeipConfiguration.md</a:t>
            </a:r>
          </a:p>
          <a:p>
            <a:endParaRPr lang="en-US" dirty="0" smtClean="0"/>
          </a:p>
        </p:txBody>
      </p:sp>
    </p:spTree>
    <p:extLst>
      <p:ext uri="{BB962C8B-B14F-4D97-AF65-F5344CB8AC3E}">
        <p14:creationId xmlns:p14="http://schemas.microsoft.com/office/powerpoint/2010/main" val="201313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https://github.com/COVESA/vsomeip/blob/master/documentation/vsomeipConfiguration.md</a:t>
            </a:r>
          </a:p>
        </p:txBody>
      </p:sp>
    </p:spTree>
    <p:extLst>
      <p:ext uri="{BB962C8B-B14F-4D97-AF65-F5344CB8AC3E}">
        <p14:creationId xmlns:p14="http://schemas.microsoft.com/office/powerpoint/2010/main" val="238446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https://github.com/COVESA/vsomeip/wiki/vsomeip-in-10-minutes</a:t>
            </a:r>
            <a:endParaRPr lang="en-US" dirty="0"/>
          </a:p>
        </p:txBody>
      </p:sp>
    </p:spTree>
    <p:extLst>
      <p:ext uri="{BB962C8B-B14F-4D97-AF65-F5344CB8AC3E}">
        <p14:creationId xmlns:p14="http://schemas.microsoft.com/office/powerpoint/2010/main" val="20211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https://github.com/COVESA/vsomeip/wiki/vsomeip-in-10-minutes</a:t>
            </a:r>
            <a:endParaRPr lang="en-US" dirty="0"/>
          </a:p>
        </p:txBody>
      </p:sp>
    </p:spTree>
    <p:extLst>
      <p:ext uri="{BB962C8B-B14F-4D97-AF65-F5344CB8AC3E}">
        <p14:creationId xmlns:p14="http://schemas.microsoft.com/office/powerpoint/2010/main" val="249993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3886056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3813032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613017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a:p>
            <a:r>
              <a:rPr lang="en-US" sz="1200" b="0" i="0" kern="1200" dirty="0" smtClean="0">
                <a:solidFill>
                  <a:schemeClr val="tx1"/>
                </a:solidFill>
                <a:effectLst/>
                <a:latin typeface="+mn-lt"/>
                <a:ea typeface="+mn-ea"/>
                <a:cs typeface="+mn-cs"/>
              </a:rPr>
              <a:t>Local socket</a:t>
            </a:r>
            <a:r>
              <a:rPr lang="en-US" sz="1200" b="0" i="0" kern="1200" baseline="0" dirty="0" smtClean="0">
                <a:solidFill>
                  <a:schemeClr val="tx1"/>
                </a:solidFill>
                <a:effectLst/>
                <a:latin typeface="+mn-lt"/>
                <a:ea typeface="+mn-ea"/>
                <a:cs typeface="+mn-cs"/>
              </a:rPr>
              <a:t> (UDS): </a:t>
            </a:r>
            <a:r>
              <a:rPr lang="en-US" sz="1200" b="0" i="0" kern="1200" dirty="0" smtClean="0">
                <a:solidFill>
                  <a:schemeClr val="tx1"/>
                </a:solidFill>
                <a:effectLst/>
                <a:latin typeface="+mn-lt"/>
                <a:ea typeface="+mn-ea"/>
                <a:cs typeface="+mn-cs"/>
              </a:rPr>
              <a:t>https://github.com/COVESA/vsomeip/blob/master/documentation/vsomeipProtocol.md</a:t>
            </a:r>
          </a:p>
          <a:p>
            <a:r>
              <a:rPr lang="en-US" sz="1200" b="0" i="0" kern="1200" dirty="0" err="1" smtClean="0">
                <a:solidFill>
                  <a:schemeClr val="tx1"/>
                </a:solidFill>
                <a:effectLst/>
                <a:latin typeface="+mn-lt"/>
                <a:ea typeface="+mn-ea"/>
                <a:cs typeface="+mn-cs"/>
              </a:rPr>
              <a:t>Vsomeip.json</a:t>
            </a:r>
            <a:r>
              <a:rPr lang="en-US" sz="1200" b="0" i="0" kern="1200" dirty="0" smtClean="0">
                <a:solidFill>
                  <a:schemeClr val="tx1"/>
                </a:solidFill>
                <a:effectLst/>
                <a:latin typeface="+mn-lt"/>
                <a:ea typeface="+mn-ea"/>
                <a:cs typeface="+mn-cs"/>
              </a:rPr>
              <a:t>: https://github.com/COVESA/vsomeip/blob/master/documentation/vsomeipConfiguration.md</a:t>
            </a:r>
          </a:p>
          <a:p>
            <a:endParaRPr lang="en-US" dirty="0" smtClean="0"/>
          </a:p>
        </p:txBody>
      </p:sp>
    </p:spTree>
    <p:extLst>
      <p:ext uri="{BB962C8B-B14F-4D97-AF65-F5344CB8AC3E}">
        <p14:creationId xmlns:p14="http://schemas.microsoft.com/office/powerpoint/2010/main" val="47025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p:txBody>
      </p:sp>
    </p:spTree>
    <p:extLst>
      <p:ext uri="{BB962C8B-B14F-4D97-AF65-F5344CB8AC3E}">
        <p14:creationId xmlns:p14="http://schemas.microsoft.com/office/powerpoint/2010/main" val="426519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https://some-ip.com/papers/2024-AEC_Ampere_TechnicaEngineering_-_SOMEIP-next-10-years_final_v1.1a.pdf</a:t>
            </a:r>
            <a:endParaRPr lang="en-US" dirty="0"/>
          </a:p>
        </p:txBody>
      </p:sp>
    </p:spTree>
    <p:extLst>
      <p:ext uri="{BB962C8B-B14F-4D97-AF65-F5344CB8AC3E}">
        <p14:creationId xmlns:p14="http://schemas.microsoft.com/office/powerpoint/2010/main" val="1814849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p:txBody>
      </p:sp>
    </p:spTree>
    <p:extLst>
      <p:ext uri="{BB962C8B-B14F-4D97-AF65-F5344CB8AC3E}">
        <p14:creationId xmlns:p14="http://schemas.microsoft.com/office/powerpoint/2010/main" val="607175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p:txBody>
      </p:sp>
    </p:spTree>
    <p:extLst>
      <p:ext uri="{BB962C8B-B14F-4D97-AF65-F5344CB8AC3E}">
        <p14:creationId xmlns:p14="http://schemas.microsoft.com/office/powerpoint/2010/main" val="366195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p>
        </p:txBody>
      </p:sp>
    </p:spTree>
    <p:extLst>
      <p:ext uri="{BB962C8B-B14F-4D97-AF65-F5344CB8AC3E}">
        <p14:creationId xmlns:p14="http://schemas.microsoft.com/office/powerpoint/2010/main" val="1541732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p>
        </p:txBody>
      </p:sp>
    </p:spTree>
    <p:extLst>
      <p:ext uri="{BB962C8B-B14F-4D97-AF65-F5344CB8AC3E}">
        <p14:creationId xmlns:p14="http://schemas.microsoft.com/office/powerpoint/2010/main" val="3691545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p>
        </p:txBody>
      </p:sp>
    </p:spTree>
    <p:extLst>
      <p:ext uri="{BB962C8B-B14F-4D97-AF65-F5344CB8AC3E}">
        <p14:creationId xmlns:p14="http://schemas.microsoft.com/office/powerpoint/2010/main" val="2246834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p>
        </p:txBody>
      </p:sp>
    </p:spTree>
    <p:extLst>
      <p:ext uri="{BB962C8B-B14F-4D97-AF65-F5344CB8AC3E}">
        <p14:creationId xmlns:p14="http://schemas.microsoft.com/office/powerpoint/2010/main" val="1307734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p>
        </p:txBody>
      </p:sp>
    </p:spTree>
    <p:extLst>
      <p:ext uri="{BB962C8B-B14F-4D97-AF65-F5344CB8AC3E}">
        <p14:creationId xmlns:p14="http://schemas.microsoft.com/office/powerpoint/2010/main" val="2813362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p>
        </p:txBody>
      </p:sp>
    </p:spTree>
    <p:extLst>
      <p:ext uri="{BB962C8B-B14F-4D97-AF65-F5344CB8AC3E}">
        <p14:creationId xmlns:p14="http://schemas.microsoft.com/office/powerpoint/2010/main" val="283984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p>
        </p:txBody>
      </p:sp>
    </p:spTree>
    <p:extLst>
      <p:ext uri="{BB962C8B-B14F-4D97-AF65-F5344CB8AC3E}">
        <p14:creationId xmlns:p14="http://schemas.microsoft.com/office/powerpoint/2010/main" val="3527142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p>
        </p:txBody>
      </p:sp>
    </p:spTree>
    <p:extLst>
      <p:ext uri="{BB962C8B-B14F-4D97-AF65-F5344CB8AC3E}">
        <p14:creationId xmlns:p14="http://schemas.microsoft.com/office/powerpoint/2010/main" val="219741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endParaRPr lang="en-US" dirty="0"/>
          </a:p>
        </p:txBody>
      </p:sp>
    </p:spTree>
    <p:extLst>
      <p:ext uri="{BB962C8B-B14F-4D97-AF65-F5344CB8AC3E}">
        <p14:creationId xmlns:p14="http://schemas.microsoft.com/office/powerpoint/2010/main" val="106174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r>
              <a:rPr lang="en-US" dirty="0" smtClean="0"/>
              <a:t>list down basic ECU in automotive according protocol history: CAN, LIN, </a:t>
            </a:r>
            <a:r>
              <a:rPr lang="en-US" dirty="0" err="1" smtClean="0"/>
              <a:t>FlexRay</a:t>
            </a:r>
            <a:r>
              <a:rPr lang="en-US" dirty="0" smtClean="0"/>
              <a:t>, MOST, Enthernet, </a:t>
            </a:r>
            <a:r>
              <a:rPr lang="en-US" dirty="0" err="1" smtClean="0"/>
              <a:t>someip</a:t>
            </a:r>
            <a:r>
              <a:rPr lang="en-US" dirty="0" smtClean="0"/>
              <a:t>, TSN Ethernet</a:t>
            </a:r>
          </a:p>
          <a:p>
            <a:r>
              <a:rPr lang="en-US" dirty="0" smtClean="0"/>
              <a:t>Pre-2010: Ethernet was used in </a:t>
            </a:r>
            <a:r>
              <a:rPr lang="en-US" b="1" dirty="0" smtClean="0"/>
              <a:t>diagnostics</a:t>
            </a:r>
            <a:r>
              <a:rPr lang="en-US" dirty="0" smtClean="0"/>
              <a:t> and </a:t>
            </a:r>
            <a:r>
              <a:rPr lang="en-US" b="1" dirty="0" smtClean="0"/>
              <a:t>testing tools</a:t>
            </a:r>
            <a:r>
              <a:rPr lang="en-US" dirty="0" smtClean="0"/>
              <a:t>, but not in production vehicles.</a:t>
            </a:r>
          </a:p>
          <a:p>
            <a:pPr marL="171450" indent="-171450">
              <a:buFontTx/>
              <a:buChar char="-"/>
            </a:pPr>
            <a:r>
              <a:rPr lang="en-US" dirty="0" smtClean="0"/>
              <a:t>Traditional networks like </a:t>
            </a:r>
            <a:r>
              <a:rPr lang="en-US" b="1" dirty="0" smtClean="0"/>
              <a:t>CAN</a:t>
            </a:r>
            <a:r>
              <a:rPr lang="en-US" dirty="0" smtClean="0"/>
              <a:t>, </a:t>
            </a:r>
            <a:r>
              <a:rPr lang="en-US" b="1" dirty="0" smtClean="0"/>
              <a:t>LIN</a:t>
            </a:r>
            <a:r>
              <a:rPr lang="en-US" dirty="0" smtClean="0"/>
              <a:t>, and </a:t>
            </a:r>
            <a:r>
              <a:rPr lang="en-US" b="1" dirty="0" err="1" smtClean="0"/>
              <a:t>FlexRay</a:t>
            </a:r>
            <a:r>
              <a:rPr lang="en-US" dirty="0" smtClean="0"/>
              <a:t> dominated.</a:t>
            </a:r>
          </a:p>
          <a:p>
            <a:pPr marL="171450" indent="-171450">
              <a:buFontTx/>
              <a:buChar char="-"/>
            </a:pPr>
            <a:r>
              <a:rPr lang="en-US" dirty="0" smtClean="0"/>
              <a:t>2011: </a:t>
            </a:r>
            <a:r>
              <a:rPr lang="en-US" b="1" dirty="0" smtClean="0"/>
              <a:t>Broadcom</a:t>
            </a:r>
            <a:r>
              <a:rPr lang="en-US" dirty="0" smtClean="0"/>
              <a:t> introduced </a:t>
            </a:r>
            <a:r>
              <a:rPr lang="en-US" b="1" dirty="0" err="1" smtClean="0"/>
              <a:t>BroadR</a:t>
            </a:r>
            <a:r>
              <a:rPr lang="en-US" b="1" dirty="0" smtClean="0"/>
              <a:t>-Reach</a:t>
            </a:r>
            <a:r>
              <a:rPr lang="en-US" dirty="0" smtClean="0"/>
              <a:t>, a 2-wire Ethernet standard tailored for automotive.</a:t>
            </a:r>
            <a:endParaRPr lang="en-US" dirty="0"/>
          </a:p>
        </p:txBody>
      </p:sp>
    </p:spTree>
    <p:extLst>
      <p:ext uri="{BB962C8B-B14F-4D97-AF65-F5344CB8AC3E}">
        <p14:creationId xmlns:p14="http://schemas.microsoft.com/office/powerpoint/2010/main" val="38176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r>
              <a:rPr lang="en-US" dirty="0" smtClean="0"/>
              <a:t>list down basic ECU in automotive according protocol history: CAN, LIN, </a:t>
            </a:r>
            <a:r>
              <a:rPr lang="en-US" dirty="0" err="1" smtClean="0"/>
              <a:t>FlexRay</a:t>
            </a:r>
            <a:r>
              <a:rPr lang="en-US" dirty="0" smtClean="0"/>
              <a:t>, MOST, Enthernet, </a:t>
            </a:r>
            <a:r>
              <a:rPr lang="en-US" dirty="0" err="1" smtClean="0"/>
              <a:t>someip</a:t>
            </a:r>
            <a:r>
              <a:rPr lang="en-US" dirty="0" smtClean="0"/>
              <a:t>, TSN Ethernet</a:t>
            </a:r>
          </a:p>
          <a:p>
            <a:r>
              <a:rPr lang="en-US" dirty="0" smtClean="0"/>
              <a:t>Pre-2010: Ethernet was used in </a:t>
            </a:r>
            <a:r>
              <a:rPr lang="en-US" b="1" dirty="0" smtClean="0"/>
              <a:t>diagnostics</a:t>
            </a:r>
            <a:r>
              <a:rPr lang="en-US" dirty="0" smtClean="0"/>
              <a:t> and </a:t>
            </a:r>
            <a:r>
              <a:rPr lang="en-US" b="1" dirty="0" smtClean="0"/>
              <a:t>testing tools</a:t>
            </a:r>
            <a:r>
              <a:rPr lang="en-US" dirty="0" smtClean="0"/>
              <a:t>, but not in production vehicles.</a:t>
            </a:r>
          </a:p>
          <a:p>
            <a:pPr marL="171450" indent="-171450">
              <a:buFontTx/>
              <a:buChar char="-"/>
            </a:pPr>
            <a:r>
              <a:rPr lang="en-US" dirty="0" smtClean="0"/>
              <a:t>Traditional networks like </a:t>
            </a:r>
            <a:r>
              <a:rPr lang="en-US" b="1" dirty="0" smtClean="0"/>
              <a:t>CAN</a:t>
            </a:r>
            <a:r>
              <a:rPr lang="en-US" dirty="0" smtClean="0"/>
              <a:t>, </a:t>
            </a:r>
            <a:r>
              <a:rPr lang="en-US" b="1" dirty="0" smtClean="0"/>
              <a:t>LIN</a:t>
            </a:r>
            <a:r>
              <a:rPr lang="en-US" dirty="0" smtClean="0"/>
              <a:t>, and </a:t>
            </a:r>
            <a:r>
              <a:rPr lang="en-US" b="1" dirty="0" err="1" smtClean="0"/>
              <a:t>FlexRay</a:t>
            </a:r>
            <a:r>
              <a:rPr lang="en-US" dirty="0" smtClean="0"/>
              <a:t> dominated.</a:t>
            </a:r>
          </a:p>
          <a:p>
            <a:pPr marL="171450" indent="-171450">
              <a:buFontTx/>
              <a:buChar char="-"/>
            </a:pPr>
            <a:r>
              <a:rPr lang="en-US" dirty="0" smtClean="0"/>
              <a:t>2011: </a:t>
            </a:r>
            <a:r>
              <a:rPr lang="en-US" b="1" dirty="0" smtClean="0"/>
              <a:t>Broadcom</a:t>
            </a:r>
            <a:r>
              <a:rPr lang="en-US" dirty="0" smtClean="0"/>
              <a:t> introduced </a:t>
            </a:r>
            <a:r>
              <a:rPr lang="en-US" b="1" dirty="0" err="1" smtClean="0"/>
              <a:t>BroadR</a:t>
            </a:r>
            <a:r>
              <a:rPr lang="en-US" b="1" dirty="0" smtClean="0"/>
              <a:t>-Reach</a:t>
            </a:r>
            <a:r>
              <a:rPr lang="en-US" dirty="0" smtClean="0"/>
              <a:t>, a 2-wire Ethernet standard tailored for automotive.</a:t>
            </a:r>
            <a:endParaRPr lang="en-US" dirty="0"/>
          </a:p>
        </p:txBody>
      </p:sp>
    </p:spTree>
    <p:extLst>
      <p:ext uri="{BB962C8B-B14F-4D97-AF65-F5344CB8AC3E}">
        <p14:creationId xmlns:p14="http://schemas.microsoft.com/office/powerpoint/2010/main" val="304022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142266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31274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5123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67704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2964446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7471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01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2417180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19315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56889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53746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49131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1422405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54448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42555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descr="lg logo transparent에 대한 이미지 검색결과"/>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8349438" y="123260"/>
            <a:ext cx="750457" cy="3659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468089" y="-46017"/>
            <a:ext cx="1963038" cy="338554"/>
          </a:xfrm>
          <a:prstGeom prst="rect">
            <a:avLst/>
          </a:prstGeom>
          <a:noFill/>
        </p:spPr>
        <p:txBody>
          <a:bodyPr wrap="none" rtlCol="0">
            <a:spAutoFit/>
          </a:bodyPr>
          <a:lstStyle/>
          <a:p>
            <a:r>
              <a:rPr lang="en-US" altLang="ko-KR" sz="1600" dirty="0" smtClean="0">
                <a:solidFill>
                  <a:schemeClr val="bg1">
                    <a:lumMod val="75000"/>
                  </a:schemeClr>
                </a:solidFill>
                <a:latin typeface="+mj-lt"/>
              </a:rPr>
              <a:t>LGE Internal Use Only</a:t>
            </a:r>
            <a:endParaRPr lang="en-US" sz="1600" dirty="0">
              <a:latin typeface="+mj-lt"/>
            </a:endParaRPr>
          </a:p>
        </p:txBody>
      </p:sp>
    </p:spTree>
    <p:extLst>
      <p:ext uri="{BB962C8B-B14F-4D97-AF65-F5344CB8AC3E}">
        <p14:creationId xmlns:p14="http://schemas.microsoft.com/office/powerpoint/2010/main" val="1893884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nhthedt/vsomeip-examp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VESA/vsomeip/blob/master/documentation/vsomeipConfiguration.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VESA/vsomeip/wiki/vsomeip-in-10-minut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me-ip.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VESA/vsomei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ireshark.org/download.html" TargetMode="External"/><Relationship Id="rId7"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9812" y="1514153"/>
            <a:ext cx="5860473" cy="4801314"/>
          </a:xfrm>
          <a:prstGeom prst="rect">
            <a:avLst/>
          </a:prstGeom>
          <a:noFill/>
        </p:spPr>
        <p:txBody>
          <a:bodyPr wrap="square" rtlCol="0">
            <a:spAutoFit/>
          </a:bodyPr>
          <a:lstStyle/>
          <a:p>
            <a:pPr marL="342900" indent="-342900">
              <a:buAutoNum type="arabicPeriod"/>
            </a:pPr>
            <a:r>
              <a:rPr lang="en-US" b="1" dirty="0" smtClean="0"/>
              <a:t>SOME/IP introduction</a:t>
            </a:r>
            <a:r>
              <a:rPr lang="en-US" b="1" dirty="0"/>
              <a:t> </a:t>
            </a:r>
            <a:endParaRPr lang="en-US" b="1" dirty="0" smtClean="0"/>
          </a:p>
          <a:p>
            <a:pPr marL="800100" lvl="1" indent="-342900">
              <a:buFont typeface="Wingdings" panose="05000000000000000000" pitchFamily="2" charset="2"/>
              <a:buChar char="ü"/>
            </a:pPr>
            <a:r>
              <a:rPr lang="en-US" b="1" dirty="0" smtClean="0"/>
              <a:t>What &amp; Why ?</a:t>
            </a:r>
          </a:p>
          <a:p>
            <a:pPr marL="800100" lvl="1" indent="-342900">
              <a:buFont typeface="Wingdings" panose="05000000000000000000" pitchFamily="2" charset="2"/>
              <a:buChar char="ü"/>
            </a:pPr>
            <a:r>
              <a:rPr lang="en-US" b="1" dirty="0" smtClean="0"/>
              <a:t>Comparison</a:t>
            </a:r>
            <a:endParaRPr lang="en-US" b="1" dirty="0"/>
          </a:p>
          <a:p>
            <a:pPr marL="342900" indent="-342900">
              <a:buAutoNum type="arabicPeriod"/>
            </a:pPr>
            <a:r>
              <a:rPr lang="en-US" b="1" dirty="0" smtClean="0"/>
              <a:t>SOME/IP run over Ethernet</a:t>
            </a:r>
          </a:p>
          <a:p>
            <a:pPr marL="800100" lvl="1" indent="-342900">
              <a:buFont typeface="Wingdings" panose="05000000000000000000" pitchFamily="2" charset="2"/>
              <a:buChar char="ü"/>
            </a:pPr>
            <a:r>
              <a:rPr lang="en-US" b="1" dirty="0" smtClean="0"/>
              <a:t>Ethernet automotive</a:t>
            </a:r>
          </a:p>
          <a:p>
            <a:pPr marL="800100" lvl="1" indent="-342900">
              <a:buFont typeface="Wingdings" panose="05000000000000000000" pitchFamily="2" charset="2"/>
              <a:buChar char="ü"/>
            </a:pPr>
            <a:r>
              <a:rPr lang="en-US" b="1" dirty="0" smtClean="0"/>
              <a:t>Unicast</a:t>
            </a:r>
          </a:p>
          <a:p>
            <a:pPr marL="800100" lvl="1" indent="-342900">
              <a:buFont typeface="Wingdings" panose="05000000000000000000" pitchFamily="2" charset="2"/>
              <a:buChar char="ü"/>
            </a:pPr>
            <a:r>
              <a:rPr lang="en-US" b="1" dirty="0" smtClean="0"/>
              <a:t>Mutilcast</a:t>
            </a:r>
          </a:p>
          <a:p>
            <a:pPr marL="342900" indent="-342900">
              <a:buAutoNum type="arabicPeriod"/>
            </a:pPr>
            <a:r>
              <a:rPr lang="en-US" b="1" dirty="0" err="1" smtClean="0"/>
              <a:t>Vsomeip</a:t>
            </a:r>
            <a:r>
              <a:rPr lang="en-US" b="1" dirty="0"/>
              <a:t> (</a:t>
            </a:r>
            <a:r>
              <a:rPr lang="en-US" b="1" dirty="0" smtClean="0"/>
              <a:t>an </a:t>
            </a:r>
            <a:r>
              <a:rPr lang="en-US" b="1" dirty="0"/>
              <a:t>implementation of the SOME/IP protocol)</a:t>
            </a:r>
            <a:endParaRPr lang="en-US" b="1" dirty="0" smtClean="0"/>
          </a:p>
          <a:p>
            <a:pPr marL="800100" lvl="1" indent="-342900">
              <a:buFont typeface="Wingdings" panose="05000000000000000000" pitchFamily="2" charset="2"/>
              <a:buChar char="ü"/>
            </a:pPr>
            <a:r>
              <a:rPr lang="en-US" b="1" dirty="0" smtClean="0"/>
              <a:t>SOME/IP Message Format</a:t>
            </a:r>
          </a:p>
          <a:p>
            <a:pPr marL="800100" lvl="1" indent="-342900">
              <a:buFont typeface="Wingdings" panose="05000000000000000000" pitchFamily="2" charset="2"/>
              <a:buChar char="ü"/>
            </a:pPr>
            <a:r>
              <a:rPr lang="en-US" b="1" dirty="0" smtClean="0"/>
              <a:t>Service-Discovery</a:t>
            </a:r>
          </a:p>
          <a:p>
            <a:pPr marL="800100" lvl="1" indent="-342900">
              <a:buFont typeface="Wingdings" panose="05000000000000000000" pitchFamily="2" charset="2"/>
              <a:buChar char="ü"/>
            </a:pPr>
            <a:r>
              <a:rPr lang="en-US" b="1" dirty="0" smtClean="0"/>
              <a:t>Request/Response/pub-sub</a:t>
            </a:r>
            <a:endParaRPr lang="en-US" b="1" dirty="0"/>
          </a:p>
          <a:p>
            <a:pPr marL="342900" indent="-342900">
              <a:buFontTx/>
              <a:buAutoNum type="arabicPeriod"/>
            </a:pPr>
            <a:r>
              <a:rPr lang="en-US" b="1" dirty="0" err="1" smtClean="0"/>
              <a:t>Vsomeip</a:t>
            </a:r>
            <a:r>
              <a:rPr lang="en-US" b="1" dirty="0" smtClean="0"/>
              <a:t> + </a:t>
            </a:r>
            <a:r>
              <a:rPr lang="en-US" b="1" dirty="0" err="1" smtClean="0"/>
              <a:t>CommonApi</a:t>
            </a:r>
            <a:endParaRPr lang="en-US" b="1" dirty="0" smtClean="0"/>
          </a:p>
          <a:p>
            <a:pPr marL="800100" lvl="1" indent="-342900">
              <a:buFont typeface="Wingdings" panose="05000000000000000000" pitchFamily="2" charset="2"/>
              <a:buChar char="ü"/>
            </a:pPr>
            <a:r>
              <a:rPr lang="en-US" b="1" dirty="0" smtClean="0"/>
              <a:t>RPC (Remote procedure call)</a:t>
            </a:r>
          </a:p>
          <a:p>
            <a:pPr marL="342900" indent="-342900">
              <a:buAutoNum type="arabicPeriod"/>
            </a:pPr>
            <a:r>
              <a:rPr lang="en-US" b="1" dirty="0" smtClean="0"/>
              <a:t>Demo </a:t>
            </a:r>
            <a:r>
              <a:rPr lang="en-US" b="1" dirty="0"/>
              <a:t>&amp; </a:t>
            </a:r>
            <a:r>
              <a:rPr lang="en-US" b="1" dirty="0" smtClean="0"/>
              <a:t> Debugging</a:t>
            </a:r>
          </a:p>
          <a:p>
            <a:pPr marL="342900" indent="-342900">
              <a:buAutoNum type="arabicPeriod"/>
            </a:pPr>
            <a:endParaRPr lang="en-US" b="1" dirty="0"/>
          </a:p>
          <a:p>
            <a:pPr marL="342900" indent="-342900">
              <a:buAutoNum type="arabicPeriod"/>
            </a:pPr>
            <a:r>
              <a:rPr lang="en-US" b="1" dirty="0" smtClean="0"/>
              <a:t>Q&amp;A</a:t>
            </a:r>
          </a:p>
          <a:p>
            <a:endParaRPr lang="en-US" dirty="0"/>
          </a:p>
        </p:txBody>
      </p:sp>
      <p:sp>
        <p:nvSpPr>
          <p:cNvPr id="5" name="TextBox 4"/>
          <p:cNvSpPr txBox="1"/>
          <p:nvPr/>
        </p:nvSpPr>
        <p:spPr>
          <a:xfrm>
            <a:off x="3418588" y="769704"/>
            <a:ext cx="1955074" cy="646331"/>
          </a:xfrm>
          <a:prstGeom prst="rect">
            <a:avLst/>
          </a:prstGeom>
          <a:noFill/>
        </p:spPr>
        <p:txBody>
          <a:bodyPr wrap="square" rtlCol="0">
            <a:spAutoFit/>
          </a:bodyPr>
          <a:lstStyle/>
          <a:p>
            <a:r>
              <a:rPr lang="en-US" sz="3600" b="1" dirty="0" err="1"/>
              <a:t>Vsomeip</a:t>
            </a:r>
            <a:endParaRPr lang="en-US" sz="3600" b="1" dirty="0"/>
          </a:p>
        </p:txBody>
      </p:sp>
      <p:sp>
        <p:nvSpPr>
          <p:cNvPr id="6" name="TextBox 5"/>
          <p:cNvSpPr txBox="1"/>
          <p:nvPr/>
        </p:nvSpPr>
        <p:spPr>
          <a:xfrm>
            <a:off x="3551274" y="6344093"/>
            <a:ext cx="5006909" cy="646331"/>
          </a:xfrm>
          <a:prstGeom prst="rect">
            <a:avLst/>
          </a:prstGeom>
          <a:noFill/>
        </p:spPr>
        <p:txBody>
          <a:bodyPr wrap="square" rtlCol="0">
            <a:spAutoFit/>
          </a:bodyPr>
          <a:lstStyle/>
          <a:p>
            <a:r>
              <a:rPr lang="en-US" i="1" dirty="0" smtClean="0">
                <a:solidFill>
                  <a:schemeClr val="bg1">
                    <a:lumMod val="65000"/>
                  </a:schemeClr>
                </a:solidFill>
              </a:rPr>
              <a:t>Presenter the.vu@lge.com, Ha Noi 2025-10-03</a:t>
            </a:r>
          </a:p>
          <a:p>
            <a:endParaRPr lang="en-US" dirty="0" smtClean="0"/>
          </a:p>
        </p:txBody>
      </p:sp>
      <p:sp>
        <p:nvSpPr>
          <p:cNvPr id="2" name="TextBox 1"/>
          <p:cNvSpPr txBox="1"/>
          <p:nvPr/>
        </p:nvSpPr>
        <p:spPr>
          <a:xfrm>
            <a:off x="2224584" y="5360894"/>
            <a:ext cx="4790927" cy="646331"/>
          </a:xfrm>
          <a:prstGeom prst="rect">
            <a:avLst/>
          </a:prstGeom>
          <a:noFill/>
        </p:spPr>
        <p:txBody>
          <a:bodyPr wrap="none" rtlCol="0">
            <a:spAutoFit/>
          </a:bodyPr>
          <a:lstStyle/>
          <a:p>
            <a:r>
              <a:rPr lang="en-US" dirty="0">
                <a:hlinkClick r:id="rId3"/>
              </a:rPr>
              <a:t>https://</a:t>
            </a:r>
            <a:r>
              <a:rPr lang="en-US" dirty="0" smtClean="0">
                <a:hlinkClick r:id="rId3"/>
              </a:rPr>
              <a:t>github.com/minhthedt/vsomeip-example</a:t>
            </a:r>
            <a:endParaRPr lang="en-US" dirty="0" smtClean="0"/>
          </a:p>
          <a:p>
            <a:endParaRPr lang="en-US" dirty="0" smtClean="0"/>
          </a:p>
        </p:txBody>
      </p:sp>
      <p:sp>
        <p:nvSpPr>
          <p:cNvPr id="9" name="Slide Number Placeholder 8"/>
          <p:cNvSpPr>
            <a:spLocks noGrp="1"/>
          </p:cNvSpPr>
          <p:nvPr>
            <p:ph type="sldNum" sz="quarter" idx="12"/>
          </p:nvPr>
        </p:nvSpPr>
        <p:spPr>
          <a:xfrm>
            <a:off x="8803986" y="6492875"/>
            <a:ext cx="2057400" cy="365125"/>
          </a:xfrm>
        </p:spPr>
        <p:txBody>
          <a:bodyPr/>
          <a:lstStyle/>
          <a:p>
            <a:fld id="{96C55251-E90D-44CC-8B75-53FCEE02E655}" type="slidenum">
              <a:rPr lang="en-US" smtClean="0">
                <a:solidFill>
                  <a:schemeClr val="bg1">
                    <a:lumMod val="50000"/>
                  </a:schemeClr>
                </a:solidFill>
              </a:rPr>
              <a:t>1</a:t>
            </a:fld>
            <a:endParaRPr lang="en-US" dirty="0">
              <a:solidFill>
                <a:schemeClr val="bg1">
                  <a:lumMod val="50000"/>
                </a:schemeClr>
              </a:solidFill>
            </a:endParaRPr>
          </a:p>
        </p:txBody>
      </p:sp>
    </p:spTree>
    <p:extLst>
      <p:ext uri="{BB962C8B-B14F-4D97-AF65-F5344CB8AC3E}">
        <p14:creationId xmlns:p14="http://schemas.microsoft.com/office/powerpoint/2010/main" val="4063502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45060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Mutilcast (</a:t>
            </a:r>
            <a:r>
              <a:rPr lang="en-US" b="1" dirty="0"/>
              <a:t>UDP only</a:t>
            </a:r>
            <a:r>
              <a:rPr lang="en-US" b="1" dirty="0" smtClean="0"/>
              <a:t>)</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32064" y="2928361"/>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32064" y="4083186"/>
            <a:ext cx="704850" cy="619125"/>
          </a:xfrm>
          <a:prstGeom prst="rect">
            <a:avLst/>
          </a:prstGeom>
        </p:spPr>
      </p:pic>
      <p:pic>
        <p:nvPicPr>
          <p:cNvPr id="11" name="Picture 10"/>
          <p:cNvPicPr>
            <a:picLocks noChangeAspect="1"/>
          </p:cNvPicPr>
          <p:nvPr/>
        </p:nvPicPr>
        <p:blipFill>
          <a:blip r:embed="rId3"/>
          <a:stretch>
            <a:fillRect/>
          </a:stretch>
        </p:blipFill>
        <p:spPr>
          <a:xfrm>
            <a:off x="3047032" y="3366511"/>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75595" y="3675175"/>
            <a:ext cx="754887" cy="307777"/>
          </a:xfrm>
          <a:prstGeom prst="rect">
            <a:avLst/>
          </a:prstGeom>
          <a:noFill/>
        </p:spPr>
        <p:txBody>
          <a:bodyPr wrap="none" rtlCol="0">
            <a:spAutoFit/>
          </a:bodyPr>
          <a:lstStyle/>
          <a:p>
            <a:r>
              <a:rPr lang="en-US" sz="1400" dirty="0" smtClean="0"/>
              <a:t>Switch2</a:t>
            </a:r>
            <a:endParaRPr lang="en-US" sz="1400" dirty="0"/>
          </a:p>
        </p:txBody>
      </p:sp>
      <p:graphicFrame>
        <p:nvGraphicFramePr>
          <p:cNvPr id="24" name="Table 23"/>
          <p:cNvGraphicFramePr>
            <a:graphicFrameLocks noGrp="1"/>
          </p:cNvGraphicFramePr>
          <p:nvPr>
            <p:extLst>
              <p:ext uri="{D42A27DB-BD31-4B8C-83A1-F6EECF244321}">
                <p14:modId xmlns:p14="http://schemas.microsoft.com/office/powerpoint/2010/main" val="859536845"/>
              </p:ext>
            </p:extLst>
          </p:nvPr>
        </p:nvGraphicFramePr>
        <p:xfrm>
          <a:off x="4464591" y="1754777"/>
          <a:ext cx="3599956" cy="889000"/>
        </p:xfrm>
        <a:graphic>
          <a:graphicData uri="http://schemas.openxmlformats.org/drawingml/2006/table">
            <a:tbl>
              <a:tblPr firstRow="1" bandRow="1">
                <a:tableStyleId>{5C22544A-7EE6-4342-B048-85BDC9FD1C3A}</a:tableStyleId>
              </a:tblPr>
              <a:tblGrid>
                <a:gridCol w="1470044"/>
                <a:gridCol w="2129912"/>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224.224.224.245:30490</a:t>
                      </a:r>
                      <a:endParaRPr lang="en-US" sz="1400" dirty="0"/>
                    </a:p>
                  </a:txBody>
                  <a:tcPr>
                    <a:solidFill>
                      <a:schemeClr val="bg1">
                        <a:lumMod val="95000"/>
                      </a:schemeClr>
                    </a:solidFill>
                  </a:tcPr>
                </a:tc>
                <a:tc>
                  <a:txBody>
                    <a:bodyPr/>
                    <a:lstStyle/>
                    <a:p>
                      <a:r>
                        <a:rPr lang="en-US" sz="1400" dirty="0" smtClean="0"/>
                        <a:t>Port_PC2, Port_trunk_to_Switch2</a:t>
                      </a:r>
                      <a:endParaRPr lang="en-US" sz="1400" dirty="0"/>
                    </a:p>
                  </a:txBody>
                  <a:tcPr>
                    <a:solidFill>
                      <a:schemeClr val="bg1">
                        <a:lumMod val="95000"/>
                      </a:schemeClr>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368620260"/>
              </p:ext>
            </p:extLst>
          </p:nvPr>
        </p:nvGraphicFramePr>
        <p:xfrm>
          <a:off x="4464591" y="3905318"/>
          <a:ext cx="3599956" cy="889000"/>
        </p:xfrm>
        <a:graphic>
          <a:graphicData uri="http://schemas.openxmlformats.org/drawingml/2006/table">
            <a:tbl>
              <a:tblPr firstRow="1" bandRow="1">
                <a:tableStyleId>{5C22544A-7EE6-4342-B048-85BDC9FD1C3A}</a:tableStyleId>
              </a:tblPr>
              <a:tblGrid>
                <a:gridCol w="1511880"/>
                <a:gridCol w="2088076"/>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224.224.224.245:30490</a:t>
                      </a:r>
                      <a:endParaRPr lang="en-US" sz="1400" dirty="0"/>
                    </a:p>
                  </a:txBody>
                  <a:tcPr>
                    <a:solidFill>
                      <a:schemeClr val="bg1">
                        <a:lumMod val="95000"/>
                      </a:schemeClr>
                    </a:solidFill>
                  </a:tcPr>
                </a:tc>
                <a:tc>
                  <a:txBody>
                    <a:bodyPr/>
                    <a:lstStyle/>
                    <a:p>
                      <a:r>
                        <a:rPr lang="en-US" sz="1400" dirty="0" smtClean="0"/>
                        <a:t>Port_PC3, Port_trunk_to_Switch1</a:t>
                      </a:r>
                      <a:endParaRPr lang="en-US" sz="1400" dirty="0"/>
                    </a:p>
                  </a:txBody>
                  <a:tcPr>
                    <a:solidFill>
                      <a:schemeClr val="bg1">
                        <a:lumMod val="95000"/>
                      </a:schemeClr>
                    </a:solidFill>
                  </a:tcPr>
                </a:tc>
              </a:tr>
            </a:tbl>
          </a:graphicData>
        </a:graphic>
      </p:graphicFrame>
      <p:sp>
        <p:nvSpPr>
          <p:cNvPr id="25" name="TextBox 24"/>
          <p:cNvSpPr txBox="1"/>
          <p:nvPr/>
        </p:nvSpPr>
        <p:spPr>
          <a:xfrm>
            <a:off x="4376457" y="1491164"/>
            <a:ext cx="3352906" cy="307777"/>
          </a:xfrm>
          <a:prstGeom prst="rect">
            <a:avLst/>
          </a:prstGeom>
          <a:noFill/>
        </p:spPr>
        <p:txBody>
          <a:bodyPr wrap="none" rtlCol="0">
            <a:spAutoFit/>
          </a:bodyPr>
          <a:lstStyle/>
          <a:p>
            <a:r>
              <a:rPr lang="en-US" sz="1400" dirty="0" smtClean="0"/>
              <a:t>Switch 1 update multicast forwarding table </a:t>
            </a:r>
            <a:endParaRPr lang="en-US" sz="1400" dirty="0"/>
          </a:p>
        </p:txBody>
      </p:sp>
      <p:sp>
        <p:nvSpPr>
          <p:cNvPr id="27" name="TextBox 26"/>
          <p:cNvSpPr txBox="1"/>
          <p:nvPr/>
        </p:nvSpPr>
        <p:spPr>
          <a:xfrm>
            <a:off x="4376457" y="3563018"/>
            <a:ext cx="3352906" cy="523220"/>
          </a:xfrm>
          <a:prstGeom prst="rect">
            <a:avLst/>
          </a:prstGeom>
          <a:noFill/>
        </p:spPr>
        <p:txBody>
          <a:bodyPr wrap="none" rtlCol="0">
            <a:spAutoFit/>
          </a:bodyPr>
          <a:lstStyle/>
          <a:p>
            <a:r>
              <a:rPr lang="en-US" sz="1400" dirty="0"/>
              <a:t>Switch </a:t>
            </a:r>
            <a:r>
              <a:rPr lang="en-US" sz="1400" dirty="0" smtClean="0"/>
              <a:t>2 </a:t>
            </a:r>
            <a:r>
              <a:rPr lang="en-US" sz="1400" dirty="0"/>
              <a:t>update multicast forwarding table </a:t>
            </a:r>
          </a:p>
          <a:p>
            <a:endParaRPr lang="en-US" sz="1400" dirty="0"/>
          </a:p>
        </p:txBody>
      </p:sp>
      <p:pic>
        <p:nvPicPr>
          <p:cNvPr id="32" name="Picture 31"/>
          <p:cNvPicPr>
            <a:picLocks noChangeAspect="1"/>
          </p:cNvPicPr>
          <p:nvPr/>
        </p:nvPicPr>
        <p:blipFill>
          <a:blip r:embed="rId4"/>
          <a:stretch>
            <a:fillRect/>
          </a:stretch>
        </p:blipFill>
        <p:spPr>
          <a:xfrm>
            <a:off x="932064" y="5073068"/>
            <a:ext cx="704850" cy="619125"/>
          </a:xfrm>
          <a:prstGeom prst="rect">
            <a:avLst/>
          </a:prstGeom>
        </p:spPr>
      </p:pic>
      <p:cxnSp>
        <p:nvCxnSpPr>
          <p:cNvPr id="33" name="Straight Connector 32"/>
          <p:cNvCxnSpPr>
            <a:stCxn id="7" idx="0"/>
          </p:cNvCxnSpPr>
          <p:nvPr/>
        </p:nvCxnSpPr>
        <p:spPr>
          <a:xfrm flipH="1">
            <a:off x="1545985" y="3675175"/>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4" idx="1"/>
          </p:cNvCxnSpPr>
          <p:nvPr/>
        </p:nvCxnSpPr>
        <p:spPr>
          <a:xfrm flipV="1">
            <a:off x="1636914" y="2287693"/>
            <a:ext cx="1451775" cy="1060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1595257" y="2077666"/>
            <a:ext cx="2186945" cy="276999"/>
          </a:xfrm>
          <a:prstGeom prst="rect">
            <a:avLst/>
          </a:prstGeom>
          <a:noFill/>
        </p:spPr>
        <p:txBody>
          <a:bodyPr wrap="none" rtlCol="0">
            <a:spAutoFit/>
          </a:bodyPr>
          <a:lstStyle/>
          <a:p>
            <a:r>
              <a:rPr lang="en-US" sz="1200" dirty="0" smtClean="0"/>
              <a:t>Send to 224.224.224.245:30490</a:t>
            </a:r>
            <a:endParaRPr lang="en-US" sz="1200" dirty="0"/>
          </a:p>
        </p:txBody>
      </p:sp>
      <p:cxnSp>
        <p:nvCxnSpPr>
          <p:cNvPr id="15" name="Straight Arrow Connector 14"/>
          <p:cNvCxnSpPr>
            <a:endCxn id="5" idx="3"/>
          </p:cNvCxnSpPr>
          <p:nvPr/>
        </p:nvCxnSpPr>
        <p:spPr>
          <a:xfrm flipH="1">
            <a:off x="1636914" y="2393710"/>
            <a:ext cx="1538681" cy="8442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4" idx="2"/>
            <a:endCxn id="11" idx="0"/>
          </p:cNvCxnSpPr>
          <p:nvPr/>
        </p:nvCxnSpPr>
        <p:spPr>
          <a:xfrm flipH="1">
            <a:off x="3466132" y="2468668"/>
            <a:ext cx="41657" cy="8978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endCxn id="10" idx="3"/>
          </p:cNvCxnSpPr>
          <p:nvPr/>
        </p:nvCxnSpPr>
        <p:spPr>
          <a:xfrm flipH="1">
            <a:off x="1636914" y="3675175"/>
            <a:ext cx="1451775" cy="7175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8" name="Picture 27"/>
          <p:cNvPicPr>
            <a:picLocks noChangeAspect="1"/>
          </p:cNvPicPr>
          <p:nvPr/>
        </p:nvPicPr>
        <p:blipFill>
          <a:blip r:embed="rId5"/>
          <a:stretch>
            <a:fillRect/>
          </a:stretch>
        </p:blipFill>
        <p:spPr>
          <a:xfrm>
            <a:off x="391874" y="2106718"/>
            <a:ext cx="554784" cy="3334801"/>
          </a:xfrm>
          <a:prstGeom prst="rect">
            <a:avLst/>
          </a:prstGeom>
        </p:spPr>
      </p:pic>
      <p:pic>
        <p:nvPicPr>
          <p:cNvPr id="2" name="Picture 1"/>
          <p:cNvPicPr>
            <a:picLocks noChangeAspect="1"/>
          </p:cNvPicPr>
          <p:nvPr/>
        </p:nvPicPr>
        <p:blipFill>
          <a:blip r:embed="rId6"/>
          <a:stretch>
            <a:fillRect/>
          </a:stretch>
        </p:blipFill>
        <p:spPr>
          <a:xfrm>
            <a:off x="615170" y="1810267"/>
            <a:ext cx="1365622" cy="3432345"/>
          </a:xfrm>
          <a:prstGeom prst="rect">
            <a:avLst/>
          </a:prstGeom>
        </p:spPr>
      </p:pic>
      <p:sp>
        <p:nvSpPr>
          <p:cNvPr id="8" name="TextBox 7"/>
          <p:cNvSpPr txBox="1"/>
          <p:nvPr/>
        </p:nvSpPr>
        <p:spPr>
          <a:xfrm rot="19648698">
            <a:off x="2075977" y="2817863"/>
            <a:ext cx="676980" cy="276999"/>
          </a:xfrm>
          <a:prstGeom prst="rect">
            <a:avLst/>
          </a:prstGeom>
          <a:noFill/>
        </p:spPr>
        <p:txBody>
          <a:bodyPr wrap="none" rtlCol="0">
            <a:spAutoFit/>
          </a:bodyPr>
          <a:lstStyle/>
          <a:p>
            <a:r>
              <a:rPr lang="en-US" sz="1200" dirty="0" smtClean="0"/>
              <a:t>forward</a:t>
            </a:r>
            <a:endParaRPr lang="en-US" sz="1200" dirty="0"/>
          </a:p>
        </p:txBody>
      </p:sp>
      <p:sp>
        <p:nvSpPr>
          <p:cNvPr id="14" name="TextBox 13"/>
          <p:cNvSpPr txBox="1"/>
          <p:nvPr/>
        </p:nvSpPr>
        <p:spPr>
          <a:xfrm rot="19738100">
            <a:off x="2124930" y="3979301"/>
            <a:ext cx="676980" cy="276999"/>
          </a:xfrm>
          <a:prstGeom prst="rect">
            <a:avLst/>
          </a:prstGeom>
          <a:noFill/>
        </p:spPr>
        <p:txBody>
          <a:bodyPr wrap="none" rtlCol="0">
            <a:spAutoFit/>
          </a:bodyPr>
          <a:lstStyle/>
          <a:p>
            <a:r>
              <a:rPr lang="en-US" sz="1200" dirty="0" smtClean="0"/>
              <a:t>forward</a:t>
            </a:r>
            <a:endParaRPr lang="en-US" sz="1200" dirty="0"/>
          </a:p>
        </p:txBody>
      </p:sp>
      <p:sp>
        <p:nvSpPr>
          <p:cNvPr id="18" name="TextBox 17"/>
          <p:cNvSpPr txBox="1"/>
          <p:nvPr/>
        </p:nvSpPr>
        <p:spPr>
          <a:xfrm rot="16455198">
            <a:off x="3256205" y="2817184"/>
            <a:ext cx="676980" cy="276999"/>
          </a:xfrm>
          <a:prstGeom prst="rect">
            <a:avLst/>
          </a:prstGeom>
          <a:noFill/>
        </p:spPr>
        <p:txBody>
          <a:bodyPr wrap="none" rtlCol="0">
            <a:spAutoFit/>
          </a:bodyPr>
          <a:lstStyle/>
          <a:p>
            <a:r>
              <a:rPr lang="en-US" sz="1200" dirty="0" smtClean="0"/>
              <a:t>forward</a:t>
            </a:r>
            <a:endParaRPr lang="en-US" sz="1200" dirty="0"/>
          </a:p>
        </p:txBody>
      </p:sp>
      <p:sp>
        <p:nvSpPr>
          <p:cNvPr id="19" name="TextBox 18"/>
          <p:cNvSpPr txBox="1"/>
          <p:nvPr/>
        </p:nvSpPr>
        <p:spPr>
          <a:xfrm>
            <a:off x="405273" y="5977219"/>
            <a:ext cx="7942367" cy="646331"/>
          </a:xfrm>
          <a:prstGeom prst="rect">
            <a:avLst/>
          </a:prstGeom>
          <a:noFill/>
        </p:spPr>
        <p:txBody>
          <a:bodyPr wrap="none" rtlCol="0">
            <a:spAutoFit/>
          </a:bodyPr>
          <a:lstStyle/>
          <a:p>
            <a:r>
              <a:rPr lang="en-US" dirty="0"/>
              <a:t>When PC1 sends data to a multicast IP address (</a:t>
            </a:r>
            <a:r>
              <a:rPr lang="en-US" dirty="0" smtClean="0"/>
              <a:t>224.224.224.245:30490),</a:t>
            </a:r>
          </a:p>
          <a:p>
            <a:r>
              <a:rPr lang="en-US" dirty="0" smtClean="0"/>
              <a:t>and PC2 and PC3 have joined that multicast group, they will receive the same data.</a:t>
            </a:r>
            <a:endParaRPr lang="en-US" dirty="0"/>
          </a:p>
        </p:txBody>
      </p:sp>
      <p:sp>
        <p:nvSpPr>
          <p:cNvPr id="21" name="Slide Number Placeholder 20"/>
          <p:cNvSpPr>
            <a:spLocks noGrp="1"/>
          </p:cNvSpPr>
          <p:nvPr>
            <p:ph type="sldNum" sz="quarter" idx="12"/>
          </p:nvPr>
        </p:nvSpPr>
        <p:spPr>
          <a:xfrm>
            <a:off x="8702387" y="6492875"/>
            <a:ext cx="2057400" cy="365125"/>
          </a:xfrm>
        </p:spPr>
        <p:txBody>
          <a:bodyPr/>
          <a:lstStyle/>
          <a:p>
            <a:fld id="{96C55251-E90D-44CC-8B75-53FCEE02E655}" type="slidenum">
              <a:rPr lang="en-US" smtClean="0">
                <a:solidFill>
                  <a:schemeClr val="bg1">
                    <a:lumMod val="50000"/>
                  </a:schemeClr>
                </a:solidFill>
              </a:rPr>
              <a:t>10</a:t>
            </a:fld>
            <a:endParaRPr lang="en-US" dirty="0">
              <a:solidFill>
                <a:schemeClr val="bg1">
                  <a:lumMod val="50000"/>
                </a:schemeClr>
              </a:solidFill>
            </a:endParaRPr>
          </a:p>
        </p:txBody>
      </p:sp>
    </p:spTree>
    <p:extLst>
      <p:ext uri="{BB962C8B-B14F-4D97-AF65-F5344CB8AC3E}">
        <p14:creationId xmlns:p14="http://schemas.microsoft.com/office/powerpoint/2010/main" val="3236501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063043" y="2323344"/>
            <a:ext cx="1065404" cy="31237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a:t>
            </a:r>
            <a:endParaRPr lang="en-US" dirty="0"/>
          </a:p>
        </p:txBody>
      </p:sp>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a:t>Vsomeip</a:t>
            </a:r>
            <a:endParaRPr lang="en-US" sz="2400" b="1" dirty="0" smtClean="0"/>
          </a:p>
        </p:txBody>
      </p:sp>
      <p:sp>
        <p:nvSpPr>
          <p:cNvPr id="37" name="TextBox 36"/>
          <p:cNvSpPr txBox="1"/>
          <p:nvPr/>
        </p:nvSpPr>
        <p:spPr>
          <a:xfrm>
            <a:off x="351940" y="948721"/>
            <a:ext cx="3846374"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Service-Oriented Architecture (SOA)</a:t>
            </a:r>
            <a:endParaRPr lang="en-US" b="1" dirty="0"/>
          </a:p>
        </p:txBody>
      </p:sp>
      <p:sp>
        <p:nvSpPr>
          <p:cNvPr id="16" name="Rectangle 15"/>
          <p:cNvSpPr/>
          <p:nvPr/>
        </p:nvSpPr>
        <p:spPr>
          <a:xfrm>
            <a:off x="347330" y="2341623"/>
            <a:ext cx="3200400" cy="3105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12655" y="2596254"/>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5863047" y="2255359"/>
            <a:ext cx="2881223" cy="3191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56195" y="2992919"/>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36" name="Rectangle 35"/>
          <p:cNvSpPr/>
          <p:nvPr/>
        </p:nvSpPr>
        <p:spPr>
          <a:xfrm>
            <a:off x="2138451" y="2673442"/>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8" name="Rectangle 37"/>
          <p:cNvSpPr/>
          <p:nvPr/>
        </p:nvSpPr>
        <p:spPr>
          <a:xfrm>
            <a:off x="1220549" y="4325698"/>
            <a:ext cx="1404192" cy="1052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1264089" y="4772764"/>
            <a:ext cx="1319318"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0" name="Rectangle 39"/>
          <p:cNvSpPr/>
          <p:nvPr/>
        </p:nvSpPr>
        <p:spPr>
          <a:xfrm>
            <a:off x="1253204" y="4392667"/>
            <a:ext cx="1341088" cy="31345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sp>
        <p:nvSpPr>
          <p:cNvPr id="41" name="Rectangle 40"/>
          <p:cNvSpPr/>
          <p:nvPr/>
        </p:nvSpPr>
        <p:spPr>
          <a:xfrm>
            <a:off x="6128104" y="2531257"/>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171644" y="2927922"/>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3" name="Rectangle 42"/>
          <p:cNvSpPr/>
          <p:nvPr/>
        </p:nvSpPr>
        <p:spPr>
          <a:xfrm>
            <a:off x="6171645" y="2535419"/>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9" name="Rectangle 48"/>
          <p:cNvSpPr/>
          <p:nvPr/>
        </p:nvSpPr>
        <p:spPr>
          <a:xfrm>
            <a:off x="630132" y="2596254"/>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673672" y="2992919"/>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51" name="Rectangle 50"/>
          <p:cNvSpPr/>
          <p:nvPr/>
        </p:nvSpPr>
        <p:spPr>
          <a:xfrm>
            <a:off x="655928" y="2673442"/>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2" name="Rectangle 51"/>
          <p:cNvSpPr/>
          <p:nvPr/>
        </p:nvSpPr>
        <p:spPr>
          <a:xfrm>
            <a:off x="7420563" y="2519066"/>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7464103" y="2915731"/>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54" name="Rectangle 53"/>
          <p:cNvSpPr/>
          <p:nvPr/>
        </p:nvSpPr>
        <p:spPr>
          <a:xfrm>
            <a:off x="7446359" y="2596254"/>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App4 </a:t>
            </a:r>
            <a:r>
              <a:rPr lang="en-US" sz="1200" dirty="0" err="1" smtClean="0">
                <a:solidFill>
                  <a:schemeClr val="tx1"/>
                </a:solidFill>
              </a:rPr>
              <a:t>impl</a:t>
            </a:r>
            <a:endParaRPr lang="en-US" sz="1200" dirty="0">
              <a:solidFill>
                <a:schemeClr val="tx1"/>
              </a:solidFill>
            </a:endParaRPr>
          </a:p>
        </p:txBody>
      </p:sp>
      <p:sp>
        <p:nvSpPr>
          <p:cNvPr id="55" name="TextBox 54"/>
          <p:cNvSpPr txBox="1"/>
          <p:nvPr/>
        </p:nvSpPr>
        <p:spPr>
          <a:xfrm>
            <a:off x="904666" y="1977800"/>
            <a:ext cx="2503058" cy="369332"/>
          </a:xfrm>
          <a:prstGeom prst="rect">
            <a:avLst/>
          </a:prstGeom>
          <a:noFill/>
        </p:spPr>
        <p:txBody>
          <a:bodyPr wrap="none" rtlCol="0">
            <a:spAutoFit/>
          </a:bodyPr>
          <a:lstStyle/>
          <a:p>
            <a:r>
              <a:rPr lang="en-US" dirty="0" smtClean="0"/>
              <a:t>Device1(192.168.1.3/24)</a:t>
            </a:r>
            <a:endParaRPr lang="en-US" dirty="0"/>
          </a:p>
        </p:txBody>
      </p:sp>
      <p:sp>
        <p:nvSpPr>
          <p:cNvPr id="56" name="TextBox 55"/>
          <p:cNvSpPr txBox="1"/>
          <p:nvPr/>
        </p:nvSpPr>
        <p:spPr>
          <a:xfrm>
            <a:off x="6150869" y="1923193"/>
            <a:ext cx="2503058" cy="369332"/>
          </a:xfrm>
          <a:prstGeom prst="rect">
            <a:avLst/>
          </a:prstGeom>
          <a:noFill/>
        </p:spPr>
        <p:txBody>
          <a:bodyPr wrap="none" rtlCol="0">
            <a:spAutoFit/>
          </a:bodyPr>
          <a:lstStyle/>
          <a:p>
            <a:r>
              <a:rPr lang="en-US" dirty="0" smtClean="0"/>
              <a:t>Device2(192.168.1.4/24)</a:t>
            </a:r>
            <a:endParaRPr lang="en-US" dirty="0"/>
          </a:p>
        </p:txBody>
      </p:sp>
      <p:cxnSp>
        <p:nvCxnSpPr>
          <p:cNvPr id="58" name="Straight Arrow Connector 57"/>
          <p:cNvCxnSpPr>
            <a:stCxn id="49" idx="2"/>
            <a:endCxn id="38" idx="0"/>
          </p:cNvCxnSpPr>
          <p:nvPr/>
        </p:nvCxnSpPr>
        <p:spPr>
          <a:xfrm>
            <a:off x="1204197" y="3335602"/>
            <a:ext cx="718448" cy="990096"/>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2" idx="2"/>
            <a:endCxn id="38" idx="0"/>
          </p:cNvCxnSpPr>
          <p:nvPr/>
        </p:nvCxnSpPr>
        <p:spPr>
          <a:xfrm flipH="1">
            <a:off x="1922645" y="3335602"/>
            <a:ext cx="764075" cy="9900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529494" y="4392337"/>
            <a:ext cx="1373743" cy="985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6573034" y="4839402"/>
            <a:ext cx="1254008" cy="342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63" name="Rectangle 62"/>
          <p:cNvSpPr/>
          <p:nvPr/>
        </p:nvSpPr>
        <p:spPr>
          <a:xfrm>
            <a:off x="6562149" y="4459305"/>
            <a:ext cx="1341088" cy="31345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cxnSp>
        <p:nvCxnSpPr>
          <p:cNvPr id="67" name="Straight Arrow Connector 66"/>
          <p:cNvCxnSpPr/>
          <p:nvPr/>
        </p:nvCxnSpPr>
        <p:spPr>
          <a:xfrm flipV="1">
            <a:off x="2608810" y="4516127"/>
            <a:ext cx="3895189" cy="336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624741" y="5004934"/>
            <a:ext cx="3851410" cy="42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882548" y="4061425"/>
            <a:ext cx="1613199" cy="523220"/>
          </a:xfrm>
          <a:prstGeom prst="rect">
            <a:avLst/>
          </a:prstGeom>
          <a:noFill/>
        </p:spPr>
        <p:txBody>
          <a:bodyPr wrap="none" rtlCol="0">
            <a:spAutoFit/>
          </a:bodyPr>
          <a:lstStyle/>
          <a:p>
            <a:r>
              <a:rPr lang="en-US" sz="1400" dirty="0" smtClean="0"/>
              <a:t>Service-Discovery</a:t>
            </a:r>
          </a:p>
          <a:p>
            <a:r>
              <a:rPr lang="en-US" sz="1400" dirty="0" smtClean="0"/>
              <a:t>(Offer/Find Service)</a:t>
            </a:r>
            <a:endParaRPr lang="en-US" sz="1400" dirty="0"/>
          </a:p>
        </p:txBody>
      </p:sp>
      <p:sp>
        <p:nvSpPr>
          <p:cNvPr id="75" name="TextBox 74"/>
          <p:cNvSpPr txBox="1"/>
          <p:nvPr/>
        </p:nvSpPr>
        <p:spPr>
          <a:xfrm>
            <a:off x="3530367" y="4740187"/>
            <a:ext cx="1740028" cy="523220"/>
          </a:xfrm>
          <a:prstGeom prst="rect">
            <a:avLst/>
          </a:prstGeom>
          <a:noFill/>
        </p:spPr>
        <p:txBody>
          <a:bodyPr wrap="none" rtlCol="0">
            <a:spAutoFit/>
          </a:bodyPr>
          <a:lstStyle/>
          <a:p>
            <a:r>
              <a:rPr lang="en-US" sz="1400" b="1" dirty="0" smtClean="0"/>
              <a:t>    request/response/</a:t>
            </a:r>
          </a:p>
          <a:p>
            <a:r>
              <a:rPr lang="en-US" sz="1400" b="1" dirty="0"/>
              <a:t> </a:t>
            </a:r>
            <a:r>
              <a:rPr lang="en-US" sz="1400" b="1" dirty="0" smtClean="0"/>
              <a:t>    publish-subscribe</a:t>
            </a:r>
            <a:endParaRPr lang="en-US" sz="1400" b="1" dirty="0"/>
          </a:p>
        </p:txBody>
      </p:sp>
      <p:cxnSp>
        <p:nvCxnSpPr>
          <p:cNvPr id="77" name="Straight Arrow Connector 76"/>
          <p:cNvCxnSpPr>
            <a:stCxn id="61" idx="0"/>
            <a:endCxn id="41" idx="2"/>
          </p:cNvCxnSpPr>
          <p:nvPr/>
        </p:nvCxnSpPr>
        <p:spPr>
          <a:xfrm flipH="1" flipV="1">
            <a:off x="6702169" y="3270605"/>
            <a:ext cx="514197" cy="1121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1" idx="0"/>
            <a:endCxn id="52" idx="2"/>
          </p:cNvCxnSpPr>
          <p:nvPr/>
        </p:nvCxnSpPr>
        <p:spPr>
          <a:xfrm flipV="1">
            <a:off x="7216366" y="3258414"/>
            <a:ext cx="778262" cy="11339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734721" y="3656676"/>
            <a:ext cx="1333378" cy="276999"/>
          </a:xfrm>
          <a:prstGeom prst="rect">
            <a:avLst/>
          </a:prstGeom>
          <a:noFill/>
        </p:spPr>
        <p:txBody>
          <a:bodyPr wrap="none" rtlCol="0">
            <a:spAutoFit/>
          </a:bodyPr>
          <a:lstStyle/>
          <a:p>
            <a:r>
              <a:rPr lang="en-US" sz="1200" dirty="0" smtClean="0">
                <a:solidFill>
                  <a:schemeClr val="bg1">
                    <a:lumMod val="50000"/>
                  </a:schemeClr>
                </a:solidFill>
              </a:rPr>
              <a:t>Local socket (UDS)</a:t>
            </a:r>
            <a:endParaRPr lang="en-US" sz="1200" dirty="0">
              <a:solidFill>
                <a:schemeClr val="bg1">
                  <a:lumMod val="50000"/>
                </a:schemeClr>
              </a:solidFill>
            </a:endParaRPr>
          </a:p>
        </p:txBody>
      </p:sp>
      <p:sp>
        <p:nvSpPr>
          <p:cNvPr id="81" name="TextBox 80"/>
          <p:cNvSpPr txBox="1"/>
          <p:nvPr/>
        </p:nvSpPr>
        <p:spPr>
          <a:xfrm>
            <a:off x="6263035" y="3567798"/>
            <a:ext cx="1333378" cy="276999"/>
          </a:xfrm>
          <a:prstGeom prst="rect">
            <a:avLst/>
          </a:prstGeom>
          <a:noFill/>
        </p:spPr>
        <p:txBody>
          <a:bodyPr wrap="none" rtlCol="0">
            <a:spAutoFit/>
          </a:bodyPr>
          <a:lstStyle/>
          <a:p>
            <a:r>
              <a:rPr lang="en-US" sz="1200" dirty="0" smtClean="0">
                <a:solidFill>
                  <a:schemeClr val="bg1">
                    <a:lumMod val="50000"/>
                  </a:schemeClr>
                </a:solidFill>
              </a:rPr>
              <a:t>Local socket (UDS)</a:t>
            </a:r>
            <a:endParaRPr lang="en-US" sz="1200" dirty="0">
              <a:solidFill>
                <a:schemeClr val="bg1">
                  <a:lumMod val="50000"/>
                </a:schemeClr>
              </a:solidFill>
            </a:endParaRPr>
          </a:p>
        </p:txBody>
      </p:sp>
      <p:sp>
        <p:nvSpPr>
          <p:cNvPr id="84" name="TextBox 83"/>
          <p:cNvSpPr txBox="1"/>
          <p:nvPr/>
        </p:nvSpPr>
        <p:spPr>
          <a:xfrm>
            <a:off x="2623713" y="4149549"/>
            <a:ext cx="1438214" cy="830997"/>
          </a:xfrm>
          <a:prstGeom prst="rect">
            <a:avLst/>
          </a:prstGeom>
          <a:noFill/>
        </p:spPr>
        <p:txBody>
          <a:bodyPr wrap="none" rtlCol="0">
            <a:spAutoFit/>
          </a:bodyPr>
          <a:lstStyle/>
          <a:p>
            <a:r>
              <a:rPr lang="en-US" sz="1200" dirty="0" err="1" smtClean="0">
                <a:solidFill>
                  <a:schemeClr val="bg1">
                    <a:lumMod val="50000"/>
                  </a:schemeClr>
                </a:solidFill>
              </a:rPr>
              <a:t>Mutilcast</a:t>
            </a:r>
            <a:r>
              <a:rPr lang="en-US" sz="1200" dirty="0" smtClean="0">
                <a:solidFill>
                  <a:schemeClr val="bg1">
                    <a:lumMod val="50000"/>
                  </a:schemeClr>
                </a:solidFill>
              </a:rPr>
              <a:t> {</a:t>
            </a:r>
          </a:p>
          <a:p>
            <a:r>
              <a:rPr lang="en-US" sz="1200" dirty="0" smtClean="0">
                <a:solidFill>
                  <a:schemeClr val="bg1">
                    <a:lumMod val="50000"/>
                  </a:schemeClr>
                </a:solidFill>
              </a:rPr>
              <a:t>IP: 224.224.224.245</a:t>
            </a:r>
          </a:p>
          <a:p>
            <a:r>
              <a:rPr lang="en-US" sz="1200" dirty="0" smtClean="0">
                <a:solidFill>
                  <a:schemeClr val="bg1">
                    <a:lumMod val="50000"/>
                  </a:schemeClr>
                </a:solidFill>
              </a:rPr>
              <a:t>Port: 30490</a:t>
            </a:r>
          </a:p>
          <a:p>
            <a:r>
              <a:rPr lang="en-US" sz="1200" dirty="0">
                <a:solidFill>
                  <a:schemeClr val="bg1">
                    <a:lumMod val="50000"/>
                  </a:schemeClr>
                </a:solidFill>
              </a:rPr>
              <a:t>}</a:t>
            </a:r>
            <a:endParaRPr lang="en-US" sz="1200" dirty="0" smtClean="0">
              <a:solidFill>
                <a:schemeClr val="bg1">
                  <a:lumMod val="50000"/>
                </a:schemeClr>
              </a:solidFill>
            </a:endParaRPr>
          </a:p>
        </p:txBody>
      </p:sp>
      <p:sp>
        <p:nvSpPr>
          <p:cNvPr id="87" name="TextBox 86"/>
          <p:cNvSpPr txBox="1"/>
          <p:nvPr/>
        </p:nvSpPr>
        <p:spPr>
          <a:xfrm>
            <a:off x="4693442" y="5564882"/>
            <a:ext cx="4719500" cy="1384995"/>
          </a:xfrm>
          <a:prstGeom prst="rect">
            <a:avLst/>
          </a:prstGeom>
          <a:noFill/>
        </p:spPr>
        <p:txBody>
          <a:bodyPr wrap="square" rtlCol="0">
            <a:spAutoFit/>
          </a:bodyPr>
          <a:lstStyle/>
          <a:p>
            <a:pPr marL="171450" indent="-171450">
              <a:buFont typeface="Wingdings" panose="05000000000000000000" pitchFamily="2" charset="2"/>
              <a:buChar char="§"/>
            </a:pPr>
            <a:r>
              <a:rPr lang="en-US" sz="1200" dirty="0"/>
              <a:t>The </a:t>
            </a:r>
            <a:r>
              <a:rPr lang="en-US" sz="1200" b="1" dirty="0" err="1" smtClean="0"/>
              <a:t>RoutingManagerd</a:t>
            </a:r>
            <a:r>
              <a:rPr lang="en-US" sz="1200" dirty="0" smtClean="0"/>
              <a:t> </a:t>
            </a:r>
            <a:r>
              <a:rPr lang="en-US" sz="1200" dirty="0"/>
              <a:t>(</a:t>
            </a:r>
            <a:r>
              <a:rPr lang="en-US" sz="1200" dirty="0" smtClean="0"/>
              <a:t>Middleware daemon) is </a:t>
            </a:r>
            <a:r>
              <a:rPr lang="en-US" sz="1200" dirty="0"/>
              <a:t>responsible </a:t>
            </a:r>
            <a:r>
              <a:rPr lang="en-US" sz="1200" dirty="0" smtClean="0"/>
              <a:t>for:</a:t>
            </a:r>
          </a:p>
          <a:p>
            <a:r>
              <a:rPr lang="en-US" sz="1200" dirty="0"/>
              <a:t> </a:t>
            </a:r>
            <a:r>
              <a:rPr lang="en-US" sz="1200" dirty="0" smtClean="0"/>
              <a:t>   </a:t>
            </a:r>
            <a:r>
              <a:rPr lang="en-US" sz="1200" b="1" dirty="0" smtClean="0"/>
              <a:t>Routing</a:t>
            </a:r>
            <a:r>
              <a:rPr lang="en-US" sz="1200" dirty="0" smtClean="0"/>
              <a:t> </a:t>
            </a:r>
            <a:r>
              <a:rPr lang="en-US" sz="1200" dirty="0"/>
              <a:t>service messages between applications on the same device.</a:t>
            </a:r>
          </a:p>
          <a:p>
            <a:r>
              <a:rPr lang="en-US" sz="1200" dirty="0" smtClean="0"/>
              <a:t>    Forwarding </a:t>
            </a:r>
            <a:r>
              <a:rPr lang="en-US" sz="1200" dirty="0"/>
              <a:t>messages between devices over Ethernet.</a:t>
            </a:r>
          </a:p>
          <a:p>
            <a:r>
              <a:rPr lang="en-US" sz="1200" dirty="0" smtClean="0"/>
              <a:t>    Managing </a:t>
            </a:r>
            <a:r>
              <a:rPr lang="en-US" sz="1200" b="1" dirty="0"/>
              <a:t>service discovery</a:t>
            </a:r>
            <a:r>
              <a:rPr lang="en-US" sz="1200" dirty="0"/>
              <a:t> and subscription handling</a:t>
            </a:r>
            <a:r>
              <a:rPr lang="en-US" sz="1200" dirty="0" smtClean="0"/>
              <a:t>.</a:t>
            </a:r>
          </a:p>
          <a:p>
            <a:r>
              <a:rPr lang="en-US" sz="1200" dirty="0"/>
              <a:t>    </a:t>
            </a:r>
            <a:r>
              <a:rPr lang="en-US" sz="1200" i="1" dirty="0" smtClean="0"/>
              <a:t>There </a:t>
            </a:r>
            <a:r>
              <a:rPr lang="en-US" sz="1200" i="1" dirty="0"/>
              <a:t>is only one </a:t>
            </a:r>
            <a:r>
              <a:rPr lang="en-US" sz="1200" i="1" dirty="0" err="1"/>
              <a:t>routingmanagerd</a:t>
            </a:r>
            <a:r>
              <a:rPr lang="en-US" sz="1200" i="1" dirty="0"/>
              <a:t> per </a:t>
            </a:r>
            <a:r>
              <a:rPr lang="en-US" sz="1200" i="1" dirty="0" smtClean="0"/>
              <a:t>device/host.</a:t>
            </a:r>
          </a:p>
          <a:p>
            <a:pPr marL="171450" indent="-171450">
              <a:buFont typeface="Wingdings" panose="05000000000000000000" pitchFamily="2" charset="2"/>
              <a:buChar char="§"/>
            </a:pPr>
            <a:r>
              <a:rPr lang="en-US" sz="1200" b="1" dirty="0" err="1">
                <a:solidFill>
                  <a:srgbClr val="FF0000"/>
                </a:solidFill>
              </a:rPr>
              <a:t>v</a:t>
            </a:r>
            <a:r>
              <a:rPr lang="en-US" sz="1200" b="1" dirty="0" err="1" smtClean="0">
                <a:solidFill>
                  <a:srgbClr val="FF0000"/>
                </a:solidFill>
              </a:rPr>
              <a:t>someip.json</a:t>
            </a:r>
            <a:r>
              <a:rPr lang="en-US" sz="1200" dirty="0" smtClean="0"/>
              <a:t> </a:t>
            </a:r>
            <a:r>
              <a:rPr lang="en-US" sz="1200" dirty="0"/>
              <a:t>define multiple critical purposes in the </a:t>
            </a:r>
            <a:r>
              <a:rPr lang="en-US" sz="1200" dirty="0" err="1"/>
              <a:t>vsomeip</a:t>
            </a:r>
            <a:r>
              <a:rPr lang="en-US" sz="1200" dirty="0"/>
              <a:t> </a:t>
            </a:r>
            <a:r>
              <a:rPr lang="en-US" sz="1200" dirty="0" smtClean="0"/>
              <a:t>architecture (include </a:t>
            </a:r>
            <a:r>
              <a:rPr lang="fr-FR" sz="1200" i="1" dirty="0" err="1"/>
              <a:t>ServiceA</a:t>
            </a:r>
            <a:r>
              <a:rPr lang="fr-FR" sz="1200" i="1" dirty="0"/>
              <a:t> </a:t>
            </a:r>
            <a:r>
              <a:rPr lang="fr-FR" sz="1200" i="1" dirty="0" smtClean="0"/>
              <a:t>identifier, </a:t>
            </a:r>
            <a:r>
              <a:rPr lang="fr-FR" sz="1200" i="1" dirty="0" err="1"/>
              <a:t>ServiceA</a:t>
            </a:r>
            <a:r>
              <a:rPr lang="fr-FR" sz="1200" i="1" dirty="0"/>
              <a:t> </a:t>
            </a:r>
            <a:r>
              <a:rPr lang="fr-FR" sz="1200" i="1" dirty="0" err="1"/>
              <a:t>endpoint</a:t>
            </a:r>
            <a:r>
              <a:rPr lang="en-US" sz="1200" dirty="0" smtClean="0"/>
              <a:t>)</a:t>
            </a:r>
            <a:endParaRPr lang="en-US" sz="1200" dirty="0"/>
          </a:p>
        </p:txBody>
      </p:sp>
      <p:sp>
        <p:nvSpPr>
          <p:cNvPr id="2" name="TextBox 1"/>
          <p:cNvSpPr txBox="1"/>
          <p:nvPr/>
        </p:nvSpPr>
        <p:spPr>
          <a:xfrm>
            <a:off x="6249893" y="2272297"/>
            <a:ext cx="823260" cy="276999"/>
          </a:xfrm>
          <a:prstGeom prst="rect">
            <a:avLst/>
          </a:prstGeom>
          <a:noFill/>
        </p:spPr>
        <p:txBody>
          <a:bodyPr wrap="square" rtlCol="0">
            <a:spAutoFit/>
          </a:bodyPr>
          <a:lstStyle/>
          <a:p>
            <a:r>
              <a:rPr lang="en-US" sz="1200" dirty="0"/>
              <a:t>App3 </a:t>
            </a:r>
            <a:r>
              <a:rPr lang="en-US" sz="1200" dirty="0" err="1" smtClean="0"/>
              <a:t>impl</a:t>
            </a:r>
            <a:endParaRPr lang="en-US" sz="1200" dirty="0"/>
          </a:p>
        </p:txBody>
      </p:sp>
      <p:sp>
        <p:nvSpPr>
          <p:cNvPr id="4" name="Rectangle 3"/>
          <p:cNvSpPr/>
          <p:nvPr/>
        </p:nvSpPr>
        <p:spPr>
          <a:xfrm>
            <a:off x="6176963" y="2558616"/>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A</a:t>
            </a:r>
            <a:endParaRPr lang="en-US" sz="800" dirty="0"/>
          </a:p>
        </p:txBody>
      </p:sp>
      <p:sp>
        <p:nvSpPr>
          <p:cNvPr id="44" name="Rectangle 43"/>
          <p:cNvSpPr/>
          <p:nvPr/>
        </p:nvSpPr>
        <p:spPr>
          <a:xfrm>
            <a:off x="6731595" y="2565944"/>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B</a:t>
            </a:r>
            <a:endParaRPr lang="en-US" sz="800" dirty="0"/>
          </a:p>
        </p:txBody>
      </p:sp>
      <p:sp>
        <p:nvSpPr>
          <p:cNvPr id="5" name="TextBox 4"/>
          <p:cNvSpPr txBox="1"/>
          <p:nvPr/>
        </p:nvSpPr>
        <p:spPr>
          <a:xfrm>
            <a:off x="761190" y="1269363"/>
            <a:ext cx="3473002" cy="738664"/>
          </a:xfrm>
          <a:prstGeom prst="rect">
            <a:avLst/>
          </a:prstGeom>
          <a:noFill/>
        </p:spPr>
        <p:txBody>
          <a:bodyPr wrap="none" rtlCol="0">
            <a:spAutoFit/>
          </a:bodyPr>
          <a:lstStyle/>
          <a:p>
            <a:pPr marL="285750" indent="-285750">
              <a:buFont typeface="Wingdings" panose="05000000000000000000" pitchFamily="2" charset="2"/>
              <a:buChar char="q"/>
            </a:pPr>
            <a:r>
              <a:rPr lang="en-US" sz="1400" dirty="0" smtClean="0"/>
              <a:t>Abstraction: Service interfaces</a:t>
            </a:r>
          </a:p>
          <a:p>
            <a:pPr marL="285750" indent="-285750">
              <a:buFont typeface="Wingdings" panose="05000000000000000000" pitchFamily="2" charset="2"/>
              <a:buChar char="q"/>
            </a:pPr>
            <a:r>
              <a:rPr lang="en-US" sz="1400" dirty="0"/>
              <a:t>Discoverability: Find services dynamically</a:t>
            </a:r>
          </a:p>
          <a:p>
            <a:pPr marL="285750" indent="-285750">
              <a:buFont typeface="Wingdings" panose="05000000000000000000" pitchFamily="2" charset="2"/>
              <a:buChar char="q"/>
            </a:pPr>
            <a:r>
              <a:rPr lang="en-US" sz="1400" dirty="0" smtClean="0"/>
              <a:t>…</a:t>
            </a:r>
            <a:endParaRPr lang="en-US" sz="1400" dirty="0"/>
          </a:p>
        </p:txBody>
      </p:sp>
      <p:cxnSp>
        <p:nvCxnSpPr>
          <p:cNvPr id="10" name="Straight Connector 9"/>
          <p:cNvCxnSpPr/>
          <p:nvPr/>
        </p:nvCxnSpPr>
        <p:spPr>
          <a:xfrm flipV="1">
            <a:off x="6503999" y="1579874"/>
            <a:ext cx="485311" cy="1078419"/>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sp>
        <p:nvSpPr>
          <p:cNvPr id="12" name="Double Brace 11"/>
          <p:cNvSpPr/>
          <p:nvPr/>
        </p:nvSpPr>
        <p:spPr>
          <a:xfrm>
            <a:off x="7976883" y="1214107"/>
            <a:ext cx="767387" cy="22883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i="1" dirty="0" smtClean="0"/>
              <a:t>App ID = 0x1212</a:t>
            </a:r>
            <a:endParaRPr lang="en-US" sz="1200" i="1" dirty="0"/>
          </a:p>
        </p:txBody>
      </p:sp>
      <p:cxnSp>
        <p:nvCxnSpPr>
          <p:cNvPr id="14" name="Straight Connector 13"/>
          <p:cNvCxnSpPr>
            <a:endCxn id="41" idx="3"/>
          </p:cNvCxnSpPr>
          <p:nvPr/>
        </p:nvCxnSpPr>
        <p:spPr>
          <a:xfrm flipH="1">
            <a:off x="7276234" y="1471567"/>
            <a:ext cx="1107658" cy="1429364"/>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9262" y="2363171"/>
            <a:ext cx="822661" cy="276999"/>
          </a:xfrm>
          <a:prstGeom prst="rect">
            <a:avLst/>
          </a:prstGeom>
          <a:noFill/>
        </p:spPr>
        <p:txBody>
          <a:bodyPr wrap="none" rtlCol="0">
            <a:spAutoFit/>
          </a:bodyPr>
          <a:lstStyle/>
          <a:p>
            <a:r>
              <a:rPr lang="en-US" sz="1200" dirty="0" smtClean="0"/>
              <a:t>App1 </a:t>
            </a:r>
            <a:r>
              <a:rPr lang="en-US" sz="1200" dirty="0" err="1" smtClean="0"/>
              <a:t>impl</a:t>
            </a:r>
            <a:endParaRPr lang="en-US" sz="1200" dirty="0"/>
          </a:p>
        </p:txBody>
      </p:sp>
      <p:sp>
        <p:nvSpPr>
          <p:cNvPr id="57" name="Rectangle 56"/>
          <p:cNvSpPr/>
          <p:nvPr/>
        </p:nvSpPr>
        <p:spPr>
          <a:xfrm>
            <a:off x="682912" y="2705963"/>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C</a:t>
            </a:r>
            <a:endParaRPr lang="en-US" sz="800" dirty="0"/>
          </a:p>
        </p:txBody>
      </p:sp>
      <p:sp>
        <p:nvSpPr>
          <p:cNvPr id="59" name="Rectangle 58"/>
          <p:cNvSpPr/>
          <p:nvPr/>
        </p:nvSpPr>
        <p:spPr>
          <a:xfrm>
            <a:off x="1240715" y="2712218"/>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a:t>
            </a:r>
            <a:endParaRPr lang="en-US" sz="800" dirty="0"/>
          </a:p>
        </p:txBody>
      </p:sp>
      <p:sp>
        <p:nvSpPr>
          <p:cNvPr id="64" name="TextBox 63"/>
          <p:cNvSpPr txBox="1"/>
          <p:nvPr/>
        </p:nvSpPr>
        <p:spPr>
          <a:xfrm>
            <a:off x="2131392" y="2336358"/>
            <a:ext cx="822661" cy="276999"/>
          </a:xfrm>
          <a:prstGeom prst="rect">
            <a:avLst/>
          </a:prstGeom>
          <a:noFill/>
        </p:spPr>
        <p:txBody>
          <a:bodyPr wrap="none" rtlCol="0">
            <a:spAutoFit/>
          </a:bodyPr>
          <a:lstStyle/>
          <a:p>
            <a:r>
              <a:rPr lang="en-US" sz="1200" dirty="0" smtClean="0"/>
              <a:t>App2 </a:t>
            </a:r>
            <a:r>
              <a:rPr lang="en-US" sz="1200" dirty="0" err="1" smtClean="0"/>
              <a:t>impl</a:t>
            </a:r>
            <a:endParaRPr lang="en-US" sz="1200" dirty="0"/>
          </a:p>
        </p:txBody>
      </p:sp>
      <p:sp>
        <p:nvSpPr>
          <p:cNvPr id="66" name="Rectangle 65"/>
          <p:cNvSpPr/>
          <p:nvPr/>
        </p:nvSpPr>
        <p:spPr>
          <a:xfrm>
            <a:off x="2187973" y="2697687"/>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t>
            </a:r>
            <a:r>
              <a:rPr lang="en-US" sz="800" dirty="0"/>
              <a:t>C</a:t>
            </a:r>
          </a:p>
        </p:txBody>
      </p:sp>
      <p:sp>
        <p:nvSpPr>
          <p:cNvPr id="68" name="Rectangle 67"/>
          <p:cNvSpPr/>
          <p:nvPr/>
        </p:nvSpPr>
        <p:spPr>
          <a:xfrm>
            <a:off x="2686546" y="2708695"/>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a:t>
            </a:r>
            <a:endParaRPr lang="en-US" sz="800" dirty="0"/>
          </a:p>
        </p:txBody>
      </p:sp>
      <p:sp>
        <p:nvSpPr>
          <p:cNvPr id="13" name="TextBox 12"/>
          <p:cNvSpPr txBox="1"/>
          <p:nvPr/>
        </p:nvSpPr>
        <p:spPr>
          <a:xfrm>
            <a:off x="5171987" y="4603547"/>
            <a:ext cx="1401346" cy="830997"/>
          </a:xfrm>
          <a:prstGeom prst="rect">
            <a:avLst/>
          </a:prstGeom>
          <a:noFill/>
        </p:spPr>
        <p:txBody>
          <a:bodyPr wrap="none" rtlCol="0">
            <a:spAutoFit/>
          </a:bodyPr>
          <a:lstStyle/>
          <a:p>
            <a:r>
              <a:rPr lang="fr-FR" sz="1200" i="1" dirty="0" err="1"/>
              <a:t>ServiceA</a:t>
            </a:r>
            <a:r>
              <a:rPr lang="fr-FR" sz="1200" i="1" dirty="0"/>
              <a:t> </a:t>
            </a:r>
            <a:r>
              <a:rPr lang="fr-FR" sz="1200" i="1" dirty="0" err="1" smtClean="0"/>
              <a:t>endpoint</a:t>
            </a:r>
            <a:r>
              <a:rPr lang="fr-FR" sz="1200" i="1" dirty="0" smtClean="0"/>
              <a:t>{</a:t>
            </a:r>
            <a:endParaRPr lang="fr-FR" sz="1200" i="1" dirty="0"/>
          </a:p>
          <a:p>
            <a:r>
              <a:rPr lang="fr-FR" sz="1200" i="1" dirty="0"/>
              <a:t>   </a:t>
            </a:r>
            <a:r>
              <a:rPr lang="fr-FR" sz="1200" i="1" dirty="0">
                <a:solidFill>
                  <a:srgbClr val="00B050"/>
                </a:solidFill>
              </a:rPr>
              <a:t>TCP port= </a:t>
            </a:r>
            <a:r>
              <a:rPr lang="fr-FR" sz="1200" i="1" dirty="0" smtClean="0">
                <a:solidFill>
                  <a:srgbClr val="00B050"/>
                </a:solidFill>
              </a:rPr>
              <a:t>30500</a:t>
            </a:r>
            <a:endParaRPr lang="fr-FR" sz="1200" i="1" dirty="0">
              <a:solidFill>
                <a:srgbClr val="00B050"/>
              </a:solidFill>
            </a:endParaRPr>
          </a:p>
          <a:p>
            <a:r>
              <a:rPr lang="fr-FR" sz="1200" i="1" dirty="0">
                <a:solidFill>
                  <a:srgbClr val="00B050"/>
                </a:solidFill>
              </a:rPr>
              <a:t>   UDP port = </a:t>
            </a:r>
            <a:r>
              <a:rPr lang="fr-FR" sz="1200" i="1" dirty="0" smtClean="0">
                <a:solidFill>
                  <a:srgbClr val="00B050"/>
                </a:solidFill>
              </a:rPr>
              <a:t>30501</a:t>
            </a:r>
            <a:endParaRPr lang="fr-FR" sz="1200" i="1" dirty="0">
              <a:solidFill>
                <a:srgbClr val="00B050"/>
              </a:solidFill>
            </a:endParaRPr>
          </a:p>
          <a:p>
            <a:r>
              <a:rPr lang="fr-FR" sz="1200" i="1" dirty="0"/>
              <a:t>}</a:t>
            </a:r>
            <a:endParaRPr lang="en-US" sz="1200" i="1" dirty="0"/>
          </a:p>
        </p:txBody>
      </p:sp>
      <p:sp>
        <p:nvSpPr>
          <p:cNvPr id="70" name="TextBox 69"/>
          <p:cNvSpPr txBox="1"/>
          <p:nvPr/>
        </p:nvSpPr>
        <p:spPr>
          <a:xfrm>
            <a:off x="6214795" y="1152314"/>
            <a:ext cx="1580882" cy="830997"/>
          </a:xfrm>
          <a:prstGeom prst="rect">
            <a:avLst/>
          </a:prstGeom>
          <a:noFill/>
        </p:spPr>
        <p:txBody>
          <a:bodyPr wrap="none" rtlCol="0">
            <a:spAutoFit/>
          </a:bodyPr>
          <a:lstStyle/>
          <a:p>
            <a:r>
              <a:rPr lang="fr-FR" sz="1200" i="1" dirty="0" err="1"/>
              <a:t>ServiceA</a:t>
            </a:r>
            <a:r>
              <a:rPr lang="fr-FR" sz="1200" i="1" dirty="0"/>
              <a:t> identifier {</a:t>
            </a:r>
          </a:p>
          <a:p>
            <a:r>
              <a:rPr lang="fr-FR" sz="1200" i="1" dirty="0"/>
              <a:t>   </a:t>
            </a:r>
            <a:r>
              <a:rPr lang="fr-FR" sz="1200" i="1" dirty="0">
                <a:solidFill>
                  <a:srgbClr val="00B050"/>
                </a:solidFill>
              </a:rPr>
              <a:t>service </a:t>
            </a:r>
            <a:r>
              <a:rPr lang="fr-FR" sz="1200" i="1" dirty="0" smtClean="0">
                <a:solidFill>
                  <a:srgbClr val="00B050"/>
                </a:solidFill>
              </a:rPr>
              <a:t>ID = 0x1234</a:t>
            </a:r>
            <a:endParaRPr lang="fr-FR" sz="1200" i="1" dirty="0">
              <a:solidFill>
                <a:srgbClr val="00B050"/>
              </a:solidFill>
            </a:endParaRPr>
          </a:p>
          <a:p>
            <a:r>
              <a:rPr lang="fr-FR" sz="1200" i="1" dirty="0"/>
              <a:t>   </a:t>
            </a:r>
            <a:r>
              <a:rPr lang="fr-FR" sz="1200" i="1" dirty="0">
                <a:solidFill>
                  <a:srgbClr val="00B050"/>
                </a:solidFill>
              </a:rPr>
              <a:t>instance </a:t>
            </a:r>
            <a:r>
              <a:rPr lang="fr-FR" sz="1200" i="1" dirty="0" smtClean="0">
                <a:solidFill>
                  <a:srgbClr val="00B050"/>
                </a:solidFill>
              </a:rPr>
              <a:t>ID = 0x5678</a:t>
            </a:r>
            <a:endParaRPr lang="fr-FR" sz="1200" i="1" dirty="0">
              <a:solidFill>
                <a:srgbClr val="00B050"/>
              </a:solidFill>
            </a:endParaRPr>
          </a:p>
          <a:p>
            <a:r>
              <a:rPr lang="fr-FR" sz="1200" i="1" dirty="0"/>
              <a:t>}</a:t>
            </a:r>
            <a:endParaRPr lang="en-US" sz="1200" i="1" dirty="0"/>
          </a:p>
        </p:txBody>
      </p:sp>
      <p:sp>
        <p:nvSpPr>
          <p:cNvPr id="17" name="TextBox 16"/>
          <p:cNvSpPr txBox="1"/>
          <p:nvPr/>
        </p:nvSpPr>
        <p:spPr>
          <a:xfrm>
            <a:off x="208753" y="5696255"/>
            <a:ext cx="4048288" cy="677108"/>
          </a:xfrm>
          <a:prstGeom prst="rect">
            <a:avLst/>
          </a:prstGeom>
          <a:noFill/>
        </p:spPr>
        <p:txBody>
          <a:bodyPr wrap="none" rtlCol="0">
            <a:spAutoFit/>
          </a:bodyPr>
          <a:lstStyle/>
          <a:p>
            <a:r>
              <a:rPr lang="fr-FR" sz="1200" i="1" dirty="0" err="1" smtClean="0"/>
              <a:t>ClientA</a:t>
            </a:r>
            <a:r>
              <a:rPr lang="fr-FR" sz="1200" i="1" dirty="0" smtClean="0"/>
              <a:t> </a:t>
            </a:r>
            <a:r>
              <a:rPr lang="fr-FR" sz="1200" i="1" dirty="0" err="1" smtClean="0"/>
              <a:t>don’t</a:t>
            </a:r>
            <a:r>
              <a:rPr lang="fr-FR" sz="1200" i="1" dirty="0" smtClean="0"/>
              <a:t> know Device2 (IP + TCP/UDP Port)</a:t>
            </a:r>
          </a:p>
          <a:p>
            <a:r>
              <a:rPr lang="en-US" sz="1200" i="1" dirty="0" err="1"/>
              <a:t>ClientA</a:t>
            </a:r>
            <a:r>
              <a:rPr lang="en-US" sz="1200" i="1" dirty="0"/>
              <a:t> only know </a:t>
            </a:r>
            <a:r>
              <a:rPr lang="fr-FR" sz="1200" i="1" dirty="0" err="1"/>
              <a:t>ServiceA</a:t>
            </a:r>
            <a:r>
              <a:rPr lang="fr-FR" sz="1200" i="1" dirty="0"/>
              <a:t> identifier </a:t>
            </a:r>
            <a:r>
              <a:rPr lang="fr-FR" sz="1200" i="1" dirty="0" smtClean="0"/>
              <a:t>(</a:t>
            </a:r>
            <a:r>
              <a:rPr lang="fr-FR" sz="1200" i="1" dirty="0"/>
              <a:t>service ID + instance ID</a:t>
            </a:r>
            <a:r>
              <a:rPr lang="fr-FR" sz="1200" i="1" dirty="0" smtClean="0"/>
              <a:t>).</a:t>
            </a:r>
          </a:p>
          <a:p>
            <a:r>
              <a:rPr lang="en-US" sz="1400" dirty="0" smtClean="0">
                <a:solidFill>
                  <a:srgbClr val="FF0000"/>
                </a:solidFill>
              </a:rPr>
              <a:t>Q</a:t>
            </a:r>
            <a:r>
              <a:rPr lang="en-US" sz="1400" dirty="0">
                <a:solidFill>
                  <a:srgbClr val="FF0000"/>
                </a:solidFill>
              </a:rPr>
              <a:t>: </a:t>
            </a:r>
            <a:r>
              <a:rPr lang="en-US" sz="1400" dirty="0" smtClean="0">
                <a:solidFill>
                  <a:srgbClr val="FF0000"/>
                </a:solidFill>
              </a:rPr>
              <a:t>How client A can send data to Service A ?</a:t>
            </a:r>
            <a:endParaRPr lang="en-US" sz="1400" dirty="0">
              <a:solidFill>
                <a:srgbClr val="FF0000"/>
              </a:solidFill>
            </a:endParaRPr>
          </a:p>
        </p:txBody>
      </p:sp>
      <p:sp>
        <p:nvSpPr>
          <p:cNvPr id="20" name="Right Arrow 19"/>
          <p:cNvSpPr/>
          <p:nvPr/>
        </p:nvSpPr>
        <p:spPr>
          <a:xfrm>
            <a:off x="3845062" y="6139717"/>
            <a:ext cx="960020" cy="264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57790" y="4164749"/>
            <a:ext cx="870751" cy="215444"/>
          </a:xfrm>
          <a:prstGeom prst="rect">
            <a:avLst/>
          </a:prstGeom>
          <a:noFill/>
        </p:spPr>
        <p:txBody>
          <a:bodyPr wrap="none" rtlCol="0">
            <a:spAutoFit/>
          </a:bodyPr>
          <a:lstStyle/>
          <a:p>
            <a:r>
              <a:rPr lang="en-US" sz="800" dirty="0"/>
              <a:t>/</a:t>
            </a:r>
            <a:r>
              <a:rPr lang="en-US" sz="800" dirty="0" err="1"/>
              <a:t>tmp</a:t>
            </a:r>
            <a:r>
              <a:rPr lang="en-US" sz="800" dirty="0"/>
              <a:t>/vsomeip-0</a:t>
            </a:r>
          </a:p>
        </p:txBody>
      </p:sp>
      <p:sp>
        <p:nvSpPr>
          <p:cNvPr id="72" name="TextBox 71"/>
          <p:cNvSpPr txBox="1"/>
          <p:nvPr/>
        </p:nvSpPr>
        <p:spPr>
          <a:xfrm>
            <a:off x="6256991" y="3277744"/>
            <a:ext cx="1024639" cy="215444"/>
          </a:xfrm>
          <a:prstGeom prst="rect">
            <a:avLst/>
          </a:prstGeom>
          <a:noFill/>
        </p:spPr>
        <p:txBody>
          <a:bodyPr wrap="none" rtlCol="0">
            <a:spAutoFit/>
          </a:bodyPr>
          <a:lstStyle/>
          <a:p>
            <a:r>
              <a:rPr lang="en-US" sz="800" dirty="0"/>
              <a:t>/</a:t>
            </a:r>
            <a:r>
              <a:rPr lang="en-US" sz="800" dirty="0" err="1" smtClean="0"/>
              <a:t>tmp</a:t>
            </a:r>
            <a:r>
              <a:rPr lang="en-US" sz="800" dirty="0" smtClean="0"/>
              <a:t>/vsomeip-1212</a:t>
            </a:r>
            <a:endParaRPr lang="en-US" sz="800"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11</a:t>
            </a:fld>
            <a:endParaRPr lang="en-US" dirty="0">
              <a:solidFill>
                <a:schemeClr val="bg1">
                  <a:lumMod val="50000"/>
                </a:schemeClr>
              </a:solidFill>
            </a:endParaRPr>
          </a:p>
        </p:txBody>
      </p:sp>
      <p:sp>
        <p:nvSpPr>
          <p:cNvPr id="11" name="TextBox 10"/>
          <p:cNvSpPr txBox="1"/>
          <p:nvPr/>
        </p:nvSpPr>
        <p:spPr>
          <a:xfrm>
            <a:off x="3882548" y="1854089"/>
            <a:ext cx="1448730" cy="369332"/>
          </a:xfrm>
          <a:prstGeom prst="rect">
            <a:avLst/>
          </a:prstGeom>
          <a:noFill/>
        </p:spPr>
        <p:txBody>
          <a:bodyPr wrap="none" rtlCol="0">
            <a:spAutoFit/>
          </a:bodyPr>
          <a:lstStyle/>
          <a:p>
            <a:r>
              <a:rPr lang="en-US" b="1" dirty="0" err="1">
                <a:solidFill>
                  <a:srgbClr val="FF0000"/>
                </a:solidFill>
              </a:rPr>
              <a:t>vsomeip.json</a:t>
            </a:r>
            <a:endParaRPr lang="en-US" dirty="0"/>
          </a:p>
        </p:txBody>
      </p:sp>
      <p:cxnSp>
        <p:nvCxnSpPr>
          <p:cNvPr id="18" name="Straight Connector 17"/>
          <p:cNvCxnSpPr>
            <a:stCxn id="11" idx="2"/>
            <a:endCxn id="84" idx="0"/>
          </p:cNvCxnSpPr>
          <p:nvPr/>
        </p:nvCxnSpPr>
        <p:spPr>
          <a:xfrm flipH="1">
            <a:off x="3342820" y="2223421"/>
            <a:ext cx="1264093" cy="192612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13" idx="0"/>
          </p:cNvCxnSpPr>
          <p:nvPr/>
        </p:nvCxnSpPr>
        <p:spPr>
          <a:xfrm>
            <a:off x="4713530" y="2162466"/>
            <a:ext cx="1159130" cy="244108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742790" y="1416113"/>
            <a:ext cx="1540434" cy="71736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02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388" y="1479652"/>
            <a:ext cx="4516582" cy="53783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39" y="948722"/>
            <a:ext cx="9170752" cy="584775"/>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err="1" smtClean="0">
                <a:solidFill>
                  <a:srgbClr val="FF0000"/>
                </a:solidFill>
              </a:rPr>
              <a:t>Vsomeip.json</a:t>
            </a:r>
            <a:r>
              <a:rPr lang="en-US" sz="1400" dirty="0"/>
              <a:t> is the main configuration file used by the </a:t>
            </a:r>
            <a:r>
              <a:rPr lang="en-US" sz="1400" dirty="0" err="1"/>
              <a:t>vsomeip</a:t>
            </a:r>
            <a:r>
              <a:rPr lang="en-US" sz="1400" dirty="0"/>
              <a:t> runtime to </a:t>
            </a:r>
            <a:r>
              <a:rPr lang="en-US" sz="1400" dirty="0" smtClean="0"/>
              <a:t>define:</a:t>
            </a:r>
            <a:endParaRPr lang="en-US" sz="1400" dirty="0"/>
          </a:p>
          <a:p>
            <a:pPr marL="285750" indent="-285750">
              <a:buFont typeface="Wingdings" panose="05000000000000000000" pitchFamily="2" charset="2"/>
              <a:buChar char="Ø"/>
            </a:pPr>
            <a:endParaRPr lang="en-US" dirty="0"/>
          </a:p>
        </p:txBody>
      </p:sp>
      <p:sp>
        <p:nvSpPr>
          <p:cNvPr id="8" name="Slide Number Placeholder 7"/>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12</a:t>
            </a:fld>
            <a:endParaRPr lang="en-US" dirty="0">
              <a:solidFill>
                <a:schemeClr val="bg1">
                  <a:lumMod val="50000"/>
                </a:schemeClr>
              </a:solidFill>
            </a:endParaRPr>
          </a:p>
        </p:txBody>
      </p:sp>
      <p:sp>
        <p:nvSpPr>
          <p:cNvPr id="2" name="TextBox 1"/>
          <p:cNvSpPr txBox="1"/>
          <p:nvPr/>
        </p:nvSpPr>
        <p:spPr>
          <a:xfrm>
            <a:off x="420242" y="1479652"/>
            <a:ext cx="4538727" cy="5786199"/>
          </a:xfrm>
          <a:prstGeom prst="rect">
            <a:avLst/>
          </a:prstGeom>
          <a:noFill/>
        </p:spPr>
        <p:txBody>
          <a:bodyPr wrap="square" rtlCol="0">
            <a:spAutoFit/>
          </a:bodyPr>
          <a:lstStyle/>
          <a:p>
            <a:r>
              <a:rPr lang="en-US" sz="1000" dirty="0"/>
              <a:t>{</a:t>
            </a:r>
          </a:p>
          <a:p>
            <a:r>
              <a:rPr lang="en-US" sz="1000" dirty="0"/>
              <a:t>    "unicast" : </a:t>
            </a:r>
            <a:r>
              <a:rPr lang="en-US" sz="1000" dirty="0" smtClean="0"/>
              <a:t>“192.168.1.4",</a:t>
            </a:r>
          </a:p>
          <a:p>
            <a:r>
              <a:rPr lang="en-US" sz="1000" dirty="0"/>
              <a:t>    “logging” : {"level" : "debug", "console" : "true","</a:t>
            </a:r>
            <a:r>
              <a:rPr lang="en-US" sz="1000" dirty="0" err="1"/>
              <a:t>dlt</a:t>
            </a:r>
            <a:r>
              <a:rPr lang="en-US" sz="1000" dirty="0"/>
              <a:t>" : "false"}</a:t>
            </a:r>
          </a:p>
          <a:p>
            <a:r>
              <a:rPr lang="en-US" sz="1000" dirty="0"/>
              <a:t>    "applications" :</a:t>
            </a:r>
          </a:p>
          <a:p>
            <a:r>
              <a:rPr lang="en-US" sz="1000" dirty="0"/>
              <a:t>    [</a:t>
            </a:r>
          </a:p>
          <a:p>
            <a:r>
              <a:rPr lang="en-US" sz="1000" dirty="0"/>
              <a:t>        {</a:t>
            </a:r>
          </a:p>
          <a:p>
            <a:r>
              <a:rPr lang="en-US" sz="1000" dirty="0"/>
              <a:t>            "name" : "app3",</a:t>
            </a:r>
          </a:p>
          <a:p>
            <a:r>
              <a:rPr lang="en-US" sz="1000" dirty="0"/>
              <a:t>            "id" : "0x1212"</a:t>
            </a:r>
          </a:p>
          <a:p>
            <a:r>
              <a:rPr lang="en-US" sz="1000" dirty="0"/>
              <a:t>        }</a:t>
            </a:r>
          </a:p>
          <a:p>
            <a:r>
              <a:rPr lang="en-US" sz="1000" dirty="0"/>
              <a:t>    ],</a:t>
            </a:r>
          </a:p>
          <a:p>
            <a:r>
              <a:rPr lang="en-US" sz="1000" dirty="0"/>
              <a:t>    "services" :</a:t>
            </a:r>
          </a:p>
          <a:p>
            <a:r>
              <a:rPr lang="en-US" sz="1000" dirty="0"/>
              <a:t>    [</a:t>
            </a:r>
          </a:p>
          <a:p>
            <a:r>
              <a:rPr lang="en-US" sz="1000" dirty="0"/>
              <a:t>        {</a:t>
            </a:r>
          </a:p>
          <a:p>
            <a:r>
              <a:rPr lang="en-US" sz="1000" dirty="0"/>
              <a:t>            "service" : "0x1234</a:t>
            </a:r>
            <a:r>
              <a:rPr lang="en-US" sz="1000" dirty="0" smtClean="0"/>
              <a:t>", "</a:t>
            </a:r>
            <a:r>
              <a:rPr lang="en-US" sz="1000" dirty="0"/>
              <a:t>instance" : "0x5678",</a:t>
            </a:r>
          </a:p>
          <a:p>
            <a:r>
              <a:rPr lang="en-US" sz="1000" dirty="0"/>
              <a:t>            "reliable": "30500</a:t>
            </a:r>
            <a:r>
              <a:rPr lang="en-US" sz="1000" dirty="0" smtClean="0"/>
              <a:t>",  "</a:t>
            </a:r>
            <a:r>
              <a:rPr lang="en-US" sz="1000" dirty="0"/>
              <a:t>unreliable": "</a:t>
            </a:r>
            <a:r>
              <a:rPr lang="en-US" sz="1000" dirty="0" smtClean="0"/>
              <a:t>30501“,</a:t>
            </a:r>
          </a:p>
          <a:p>
            <a:r>
              <a:rPr lang="en-US" sz="1000" dirty="0" smtClean="0"/>
              <a:t>            "</a:t>
            </a:r>
            <a:r>
              <a:rPr lang="en-US" sz="1000" dirty="0"/>
              <a:t>events" : [ { "event" : "0x8778", "</a:t>
            </a:r>
            <a:r>
              <a:rPr lang="en-US" sz="1000" dirty="0" err="1"/>
              <a:t>is_reliable</a:t>
            </a:r>
            <a:r>
              <a:rPr lang="en-US" sz="1000" dirty="0"/>
              <a:t>" : "false", ... </a:t>
            </a:r>
            <a:r>
              <a:rPr lang="en-US" sz="1000" dirty="0" smtClean="0"/>
              <a:t>}],</a:t>
            </a:r>
          </a:p>
          <a:p>
            <a:r>
              <a:rPr lang="en-US" sz="1000" dirty="0" smtClean="0"/>
              <a:t>            "</a:t>
            </a:r>
            <a:r>
              <a:rPr lang="en-US" sz="1000" dirty="0" err="1"/>
              <a:t>eventgroups</a:t>
            </a:r>
            <a:r>
              <a:rPr lang="en-US" sz="1000" dirty="0"/>
              <a:t>" :</a:t>
            </a:r>
          </a:p>
          <a:p>
            <a:r>
              <a:rPr lang="en-US" sz="1000" dirty="0" smtClean="0"/>
              <a:t>            [</a:t>
            </a:r>
            <a:endParaRPr lang="en-US" sz="1000" dirty="0"/>
          </a:p>
          <a:p>
            <a:r>
              <a:rPr lang="en-US" sz="1000" dirty="0" smtClean="0"/>
              <a:t>                 {</a:t>
            </a:r>
            <a:endParaRPr lang="en-US" sz="1000" dirty="0"/>
          </a:p>
          <a:p>
            <a:r>
              <a:rPr lang="en-US" sz="1000" dirty="0"/>
              <a:t>	</a:t>
            </a:r>
            <a:r>
              <a:rPr lang="en-US" sz="1000" dirty="0" smtClean="0"/>
              <a:t>"</a:t>
            </a:r>
            <a:r>
              <a:rPr lang="en-US" sz="1000" dirty="0" err="1"/>
              <a:t>eventgroup</a:t>
            </a:r>
            <a:r>
              <a:rPr lang="en-US" sz="1000" dirty="0"/>
              <a:t>" : "0x4465",</a:t>
            </a:r>
          </a:p>
          <a:p>
            <a:r>
              <a:rPr lang="en-US" sz="1000" dirty="0"/>
              <a:t>	</a:t>
            </a:r>
            <a:r>
              <a:rPr lang="en-US" sz="1000" dirty="0" smtClean="0"/>
              <a:t>"</a:t>
            </a:r>
            <a:r>
              <a:rPr lang="en-US" sz="1000" dirty="0"/>
              <a:t>multicast" : {"address" : "224.244.224.246", "port" : "30506" },</a:t>
            </a:r>
          </a:p>
          <a:p>
            <a:r>
              <a:rPr lang="en-US" sz="1000" dirty="0"/>
              <a:t>	</a:t>
            </a:r>
            <a:r>
              <a:rPr lang="en-US" sz="1000" dirty="0" smtClean="0"/>
              <a:t>"</a:t>
            </a:r>
            <a:r>
              <a:rPr lang="en-US" sz="1000" dirty="0"/>
              <a:t>events" : [ "0x8778" ],</a:t>
            </a:r>
          </a:p>
          <a:p>
            <a:r>
              <a:rPr lang="en-US" sz="1000" dirty="0"/>
              <a:t>	</a:t>
            </a:r>
            <a:r>
              <a:rPr lang="en-US" sz="1000" dirty="0" smtClean="0"/>
              <a:t>"</a:t>
            </a:r>
            <a:r>
              <a:rPr lang="en-US" sz="1000" dirty="0"/>
              <a:t>threshold" : "1"</a:t>
            </a:r>
          </a:p>
          <a:p>
            <a:r>
              <a:rPr lang="en-US" sz="1000" dirty="0" smtClean="0"/>
              <a:t>                 }</a:t>
            </a:r>
            <a:endParaRPr lang="en-US" sz="1000" dirty="0"/>
          </a:p>
          <a:p>
            <a:r>
              <a:rPr lang="en-US" sz="1000" dirty="0" smtClean="0"/>
              <a:t>            ]</a:t>
            </a:r>
            <a:endParaRPr lang="en-US" sz="1000" dirty="0"/>
          </a:p>
          <a:p>
            <a:r>
              <a:rPr lang="en-US" sz="1000" dirty="0"/>
              <a:t>        }</a:t>
            </a:r>
          </a:p>
          <a:p>
            <a:r>
              <a:rPr lang="en-US" sz="1000" dirty="0"/>
              <a:t>    ],</a:t>
            </a:r>
          </a:p>
          <a:p>
            <a:r>
              <a:rPr lang="en-US" sz="1000" dirty="0"/>
              <a:t>    "routing" : "</a:t>
            </a:r>
            <a:r>
              <a:rPr lang="en-US" sz="1000" dirty="0" err="1" smtClean="0"/>
              <a:t>routingmanagerd</a:t>
            </a:r>
            <a:r>
              <a:rPr lang="en-US" sz="1000" dirty="0"/>
              <a:t>",</a:t>
            </a:r>
          </a:p>
          <a:p>
            <a:r>
              <a:rPr lang="en-US" sz="1000" dirty="0"/>
              <a:t>    "service-discovery" :</a:t>
            </a:r>
          </a:p>
          <a:p>
            <a:r>
              <a:rPr lang="en-US" sz="1000" dirty="0"/>
              <a:t>    {</a:t>
            </a:r>
          </a:p>
          <a:p>
            <a:r>
              <a:rPr lang="en-US" sz="1000" dirty="0" smtClean="0"/>
              <a:t>        "</a:t>
            </a:r>
            <a:r>
              <a:rPr lang="en-US" sz="1000" dirty="0"/>
              <a:t>multicast" : "224.224.224.245",</a:t>
            </a:r>
          </a:p>
          <a:p>
            <a:r>
              <a:rPr lang="en-US" sz="1000" dirty="0"/>
              <a:t>        "port" : "30490",</a:t>
            </a:r>
          </a:p>
          <a:p>
            <a:r>
              <a:rPr lang="en-US" sz="1000" dirty="0"/>
              <a:t>        </a:t>
            </a:r>
            <a:r>
              <a:rPr lang="en-US" sz="1000" dirty="0" smtClean="0"/>
              <a:t>“</a:t>
            </a:r>
            <a:r>
              <a:rPr lang="en-US" sz="1000" dirty="0" err="1" smtClean="0"/>
              <a:t>ttl</a:t>
            </a:r>
            <a:r>
              <a:rPr lang="en-US" sz="1000" dirty="0" smtClean="0"/>
              <a:t>”: “3”</a:t>
            </a:r>
            <a:endParaRPr lang="en-US" sz="1000" dirty="0"/>
          </a:p>
          <a:p>
            <a:r>
              <a:rPr lang="en-US" sz="1000" dirty="0"/>
              <a:t>        "</a:t>
            </a:r>
            <a:r>
              <a:rPr lang="en-US" sz="1000" dirty="0" err="1"/>
              <a:t>cyclic_offer_delay</a:t>
            </a:r>
            <a:r>
              <a:rPr lang="en-US" sz="1000" dirty="0"/>
              <a:t>" : "2000",</a:t>
            </a:r>
          </a:p>
          <a:p>
            <a:r>
              <a:rPr lang="en-US" sz="1000" dirty="0"/>
              <a:t>        ...</a:t>
            </a:r>
          </a:p>
          <a:p>
            <a:r>
              <a:rPr lang="en-US" sz="1000" dirty="0"/>
              <a:t>    }</a:t>
            </a:r>
          </a:p>
          <a:p>
            <a:r>
              <a:rPr lang="en-US" sz="1000" dirty="0"/>
              <a:t>}</a:t>
            </a:r>
          </a:p>
        </p:txBody>
      </p:sp>
      <p:sp>
        <p:nvSpPr>
          <p:cNvPr id="12" name="TextBox 11"/>
          <p:cNvSpPr txBox="1"/>
          <p:nvPr/>
        </p:nvSpPr>
        <p:spPr>
          <a:xfrm>
            <a:off x="5861702" y="1241109"/>
            <a:ext cx="3023969" cy="5693866"/>
          </a:xfrm>
          <a:prstGeom prst="rect">
            <a:avLst/>
          </a:prstGeom>
          <a:noFill/>
        </p:spPr>
        <p:txBody>
          <a:bodyPr wrap="none" rtlCol="0">
            <a:spAutoFit/>
          </a:bodyPr>
          <a:lstStyle/>
          <a:p>
            <a:endParaRPr lang="en-US" sz="1400" b="1" dirty="0" smtClean="0"/>
          </a:p>
          <a:p>
            <a:r>
              <a:rPr lang="en-US" sz="1400" b="1" dirty="0" smtClean="0"/>
              <a:t>1</a:t>
            </a:r>
            <a:r>
              <a:rPr lang="en-US" sz="1400" b="1" dirty="0"/>
              <a:t>. Application Identity</a:t>
            </a:r>
          </a:p>
          <a:p>
            <a:r>
              <a:rPr lang="en-US" sz="1400" dirty="0"/>
              <a:t>Application name</a:t>
            </a:r>
          </a:p>
          <a:p>
            <a:r>
              <a:rPr lang="en-US" sz="1400" dirty="0"/>
              <a:t>Instance ID</a:t>
            </a:r>
          </a:p>
          <a:p>
            <a:r>
              <a:rPr lang="en-US" sz="1400" dirty="0"/>
              <a:t>Routing configuration (local or remote)</a:t>
            </a:r>
          </a:p>
          <a:p>
            <a:endParaRPr lang="en-US" sz="1400" dirty="0"/>
          </a:p>
          <a:p>
            <a:r>
              <a:rPr lang="en-US" sz="1400" b="1" dirty="0"/>
              <a:t>2. Service Definitions</a:t>
            </a:r>
          </a:p>
          <a:p>
            <a:r>
              <a:rPr lang="en-US" sz="1400" dirty="0"/>
              <a:t>Services offered (</a:t>
            </a:r>
            <a:r>
              <a:rPr lang="en-US" sz="1400" dirty="0" err="1"/>
              <a:t>offer_service</a:t>
            </a:r>
            <a:r>
              <a:rPr lang="en-US" sz="1400" dirty="0"/>
              <a:t>)</a:t>
            </a:r>
          </a:p>
          <a:p>
            <a:r>
              <a:rPr lang="en-US" sz="1400" dirty="0"/>
              <a:t>Services consumed (</a:t>
            </a:r>
            <a:r>
              <a:rPr lang="en-US" sz="1400" dirty="0" err="1"/>
              <a:t>request_service</a:t>
            </a:r>
            <a:r>
              <a:rPr lang="en-US" sz="1400" dirty="0"/>
              <a:t>)</a:t>
            </a:r>
          </a:p>
          <a:p>
            <a:r>
              <a:rPr lang="en-US" sz="1400" dirty="0"/>
              <a:t>Event groups and events</a:t>
            </a:r>
          </a:p>
          <a:p>
            <a:endParaRPr lang="en-US" sz="1400" dirty="0"/>
          </a:p>
          <a:p>
            <a:r>
              <a:rPr lang="en-US" sz="1400" b="1" dirty="0"/>
              <a:t>3. Transport Settings</a:t>
            </a:r>
          </a:p>
          <a:p>
            <a:r>
              <a:rPr lang="en-US" sz="1400" dirty="0"/>
              <a:t>TCP or UDP</a:t>
            </a:r>
          </a:p>
          <a:p>
            <a:r>
              <a:rPr lang="en-US" sz="1400" dirty="0"/>
              <a:t>Reliable vs unreliable communication</a:t>
            </a:r>
          </a:p>
          <a:p>
            <a:r>
              <a:rPr lang="en-US" sz="1400" dirty="0"/>
              <a:t>Port numbers and IP addresses</a:t>
            </a:r>
          </a:p>
          <a:p>
            <a:endParaRPr lang="en-US" sz="1400" dirty="0"/>
          </a:p>
          <a:p>
            <a:r>
              <a:rPr lang="en-US" sz="1400" b="1" dirty="0"/>
              <a:t>4. Service Discovery (SD)</a:t>
            </a:r>
          </a:p>
          <a:p>
            <a:r>
              <a:rPr lang="en-US" sz="1400" dirty="0"/>
              <a:t>Enable/disable SD</a:t>
            </a:r>
          </a:p>
          <a:p>
            <a:r>
              <a:rPr lang="en-US" sz="1400" dirty="0"/>
              <a:t>Repetition intervals for </a:t>
            </a:r>
            <a:r>
              <a:rPr lang="en-US" sz="1400" dirty="0" err="1"/>
              <a:t>OfferService</a:t>
            </a:r>
            <a:endParaRPr lang="en-US" sz="1400" dirty="0"/>
          </a:p>
          <a:p>
            <a:r>
              <a:rPr lang="en-US" sz="1400" dirty="0"/>
              <a:t>TTL and re-subscription behavior</a:t>
            </a:r>
          </a:p>
          <a:p>
            <a:r>
              <a:rPr lang="en-US" sz="1400" dirty="0"/>
              <a:t>Multicast settings</a:t>
            </a:r>
          </a:p>
          <a:p>
            <a:endParaRPr lang="en-US" sz="1400" dirty="0"/>
          </a:p>
          <a:p>
            <a:r>
              <a:rPr lang="en-US" sz="1400" b="1" dirty="0"/>
              <a:t>5. Logging and Debugging</a:t>
            </a:r>
          </a:p>
          <a:p>
            <a:r>
              <a:rPr lang="en-US" sz="1400" dirty="0"/>
              <a:t>Log level</a:t>
            </a:r>
          </a:p>
          <a:p>
            <a:r>
              <a:rPr lang="en-US" sz="1400" dirty="0"/>
              <a:t>Console/file output</a:t>
            </a:r>
          </a:p>
          <a:p>
            <a:r>
              <a:rPr lang="en-US" sz="1400" dirty="0"/>
              <a:t>Tracing options</a:t>
            </a:r>
          </a:p>
        </p:txBody>
      </p:sp>
      <p:sp>
        <p:nvSpPr>
          <p:cNvPr id="14" name="TextBox 13"/>
          <p:cNvSpPr txBox="1"/>
          <p:nvPr/>
        </p:nvSpPr>
        <p:spPr>
          <a:xfrm>
            <a:off x="622486" y="1202653"/>
            <a:ext cx="6212424" cy="276999"/>
          </a:xfrm>
          <a:prstGeom prst="rect">
            <a:avLst/>
          </a:prstGeom>
          <a:noFill/>
        </p:spPr>
        <p:txBody>
          <a:bodyPr wrap="square" rtlCol="0">
            <a:spAutoFit/>
          </a:bodyPr>
          <a:lstStyle/>
          <a:p>
            <a:r>
              <a:rPr lang="en-US" sz="1200" dirty="0">
                <a:hlinkClick r:id="rId3"/>
              </a:rPr>
              <a:t>https://</a:t>
            </a:r>
            <a:r>
              <a:rPr lang="en-US" sz="1200" dirty="0" smtClean="0">
                <a:hlinkClick r:id="rId3"/>
              </a:rPr>
              <a:t>github.com/COVESA/vsomeip/blob/master/documentation/vsomeipConfiguration.md</a:t>
            </a:r>
            <a:endParaRPr lang="en-US" sz="1200" dirty="0" smtClean="0"/>
          </a:p>
        </p:txBody>
      </p:sp>
    </p:spTree>
    <p:extLst>
      <p:ext uri="{BB962C8B-B14F-4D97-AF65-F5344CB8AC3E}">
        <p14:creationId xmlns:p14="http://schemas.microsoft.com/office/powerpoint/2010/main" val="592141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294599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SOME/IP </a:t>
            </a:r>
            <a:r>
              <a:rPr lang="en-US" dirty="0" smtClean="0"/>
              <a:t>Message </a:t>
            </a:r>
            <a:r>
              <a:rPr lang="en-US" dirty="0"/>
              <a:t>Format</a:t>
            </a:r>
          </a:p>
          <a:p>
            <a:pPr marL="285750" indent="-285750">
              <a:buFont typeface="Wingdings" panose="05000000000000000000" pitchFamily="2" charset="2"/>
              <a:buChar char="Ø"/>
            </a:pPr>
            <a:endParaRPr lang="en-US" dirty="0"/>
          </a:p>
        </p:txBody>
      </p:sp>
      <p:pic>
        <p:nvPicPr>
          <p:cNvPr id="5" name="Picture 4"/>
          <p:cNvPicPr>
            <a:picLocks noChangeAspect="1"/>
          </p:cNvPicPr>
          <p:nvPr/>
        </p:nvPicPr>
        <p:blipFill>
          <a:blip r:embed="rId3"/>
          <a:stretch>
            <a:fillRect/>
          </a:stretch>
        </p:blipFill>
        <p:spPr>
          <a:xfrm>
            <a:off x="1934516" y="5141916"/>
            <a:ext cx="5258599" cy="1716084"/>
          </a:xfrm>
          <a:prstGeom prst="rect">
            <a:avLst/>
          </a:prstGeom>
        </p:spPr>
      </p:pic>
      <p:sp>
        <p:nvSpPr>
          <p:cNvPr id="6" name="TextBox 5"/>
          <p:cNvSpPr txBox="1"/>
          <p:nvPr/>
        </p:nvSpPr>
        <p:spPr>
          <a:xfrm>
            <a:off x="347330" y="4882776"/>
            <a:ext cx="4282904" cy="276999"/>
          </a:xfrm>
          <a:prstGeom prst="rect">
            <a:avLst/>
          </a:prstGeom>
          <a:noFill/>
        </p:spPr>
        <p:txBody>
          <a:bodyPr wrap="none" rtlCol="0">
            <a:spAutoFit/>
          </a:bodyPr>
          <a:lstStyle/>
          <a:p>
            <a:pPr marL="171450" indent="-171450">
              <a:buFont typeface="Wingdings" panose="05000000000000000000" pitchFamily="2" charset="2"/>
              <a:buChar char="q"/>
            </a:pPr>
            <a:r>
              <a:rPr lang="en-US" sz="1200" dirty="0" smtClean="0"/>
              <a:t>SOME/IP Service-Discovery Message (Offer/ Find / Subscribe …)</a:t>
            </a:r>
            <a:endParaRPr lang="en-US" sz="1200" dirty="0"/>
          </a:p>
        </p:txBody>
      </p:sp>
      <p:sp>
        <p:nvSpPr>
          <p:cNvPr id="8" name="Slide Number Placeholder 7"/>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13</a:t>
            </a:fld>
            <a:endParaRPr lang="en-US" dirty="0">
              <a:solidFill>
                <a:schemeClr val="bg1">
                  <a:lumMod val="50000"/>
                </a:schemeClr>
              </a:solidFill>
            </a:endParaRPr>
          </a:p>
        </p:txBody>
      </p:sp>
      <p:sp>
        <p:nvSpPr>
          <p:cNvPr id="10" name="Left Brace 9"/>
          <p:cNvSpPr/>
          <p:nvPr/>
        </p:nvSpPr>
        <p:spPr>
          <a:xfrm>
            <a:off x="1696248" y="5643418"/>
            <a:ext cx="151025" cy="67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50000"/>
                </a:schemeClr>
              </a:solidFill>
            </a:endParaRPr>
          </a:p>
        </p:txBody>
      </p:sp>
      <p:sp>
        <p:nvSpPr>
          <p:cNvPr id="11" name="TextBox 10"/>
          <p:cNvSpPr txBox="1"/>
          <p:nvPr/>
        </p:nvSpPr>
        <p:spPr>
          <a:xfrm>
            <a:off x="880043" y="5835003"/>
            <a:ext cx="772584" cy="307777"/>
          </a:xfrm>
          <a:prstGeom prst="rect">
            <a:avLst/>
          </a:prstGeom>
          <a:noFill/>
        </p:spPr>
        <p:txBody>
          <a:bodyPr wrap="none" rtlCol="0">
            <a:spAutoFit/>
          </a:bodyPr>
          <a:lstStyle/>
          <a:p>
            <a:r>
              <a:rPr lang="en-US" sz="1400" b="1" dirty="0" smtClean="0"/>
              <a:t>Payload</a:t>
            </a:r>
            <a:endParaRPr lang="en-US" sz="1400" b="1" dirty="0"/>
          </a:p>
        </p:txBody>
      </p:sp>
      <p:pic>
        <p:nvPicPr>
          <p:cNvPr id="12" name="Picture 2" descr="SOME/IP On-Wire Form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20" y="1864379"/>
            <a:ext cx="6123749" cy="28776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6045" y="1163178"/>
            <a:ext cx="7893508" cy="830997"/>
          </a:xfrm>
          <a:prstGeom prst="rect">
            <a:avLst/>
          </a:prstGeom>
          <a:noFill/>
        </p:spPr>
        <p:txBody>
          <a:bodyPr wrap="none" rtlCol="0">
            <a:spAutoFit/>
          </a:bodyPr>
          <a:lstStyle/>
          <a:p>
            <a:pPr marL="171450" indent="-171450">
              <a:buFont typeface="Wingdings" panose="05000000000000000000" pitchFamily="2" charset="2"/>
              <a:buChar char="§"/>
            </a:pPr>
            <a:endParaRPr lang="en-US" sz="1200" dirty="0">
              <a:solidFill>
                <a:srgbClr val="000000"/>
              </a:solidFill>
              <a:latin typeface="LG Smart_H"/>
            </a:endParaRPr>
          </a:p>
          <a:p>
            <a:pPr marL="742950" lvl="1" indent="-285750">
              <a:buFont typeface="Wingdings" panose="05000000000000000000" pitchFamily="2" charset="2"/>
              <a:buChar char="§"/>
            </a:pPr>
            <a:r>
              <a:rPr lang="en-US" sz="1200" dirty="0">
                <a:solidFill>
                  <a:srgbClr val="000000"/>
                </a:solidFill>
                <a:latin typeface="LG Smart_H"/>
              </a:rPr>
              <a:t>Header: includes information of who is requesting </a:t>
            </a:r>
            <a:r>
              <a:rPr lang="en-US" sz="1200" dirty="0" smtClean="0">
                <a:solidFill>
                  <a:srgbClr val="000000"/>
                </a:solidFill>
                <a:latin typeface="LG Smart_H"/>
              </a:rPr>
              <a:t>and </a:t>
            </a:r>
            <a:r>
              <a:rPr lang="en-US" sz="1200" dirty="0">
                <a:solidFill>
                  <a:srgbClr val="000000"/>
                </a:solidFill>
                <a:latin typeface="LG Smart_H"/>
              </a:rPr>
              <a:t>which service is requested, and what is request </a:t>
            </a:r>
          </a:p>
          <a:p>
            <a:pPr marL="742950" lvl="1" indent="-285750">
              <a:buFont typeface="Wingdings" panose="05000000000000000000" pitchFamily="2" charset="2"/>
              <a:buChar char="§"/>
            </a:pPr>
            <a:r>
              <a:rPr lang="en-US" sz="1200" dirty="0">
                <a:solidFill>
                  <a:srgbClr val="000000"/>
                </a:solidFill>
                <a:latin typeface="LG Smart_H"/>
              </a:rPr>
              <a:t>Payload: contains the serialized data.</a:t>
            </a:r>
            <a:endParaRPr lang="en-US" sz="1200" dirty="0">
              <a:latin typeface="LG Smart_H"/>
            </a:endParaRPr>
          </a:p>
          <a:p>
            <a:pPr marL="171450" indent="-171450">
              <a:buFont typeface="Wingdings" panose="05000000000000000000" pitchFamily="2" charset="2"/>
              <a:buChar char="§"/>
            </a:pPr>
            <a:endParaRPr lang="en-US" sz="1200" dirty="0"/>
          </a:p>
        </p:txBody>
      </p:sp>
    </p:spTree>
    <p:extLst>
      <p:ext uri="{BB962C8B-B14F-4D97-AF65-F5344CB8AC3E}">
        <p14:creationId xmlns:p14="http://schemas.microsoft.com/office/powerpoint/2010/main" val="3073612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294599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SOME/IP </a:t>
            </a:r>
            <a:r>
              <a:rPr lang="en-US" dirty="0" smtClean="0"/>
              <a:t>header</a:t>
            </a:r>
            <a:endParaRPr lang="en-US" dirty="0"/>
          </a:p>
          <a:p>
            <a:pPr marL="285750" indent="-285750">
              <a:buFont typeface="Wingdings" panose="05000000000000000000" pitchFamily="2" charset="2"/>
              <a:buChar char="Ø"/>
            </a:pPr>
            <a:endParaRPr lang="en-US" dirty="0"/>
          </a:p>
        </p:txBody>
      </p:sp>
      <p:sp>
        <p:nvSpPr>
          <p:cNvPr id="2" name="TextBox 1"/>
          <p:cNvSpPr txBox="1"/>
          <p:nvPr/>
        </p:nvSpPr>
        <p:spPr>
          <a:xfrm>
            <a:off x="741082" y="1846729"/>
            <a:ext cx="184731" cy="369332"/>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71652915"/>
              </p:ext>
            </p:extLst>
          </p:nvPr>
        </p:nvGraphicFramePr>
        <p:xfrm>
          <a:off x="431001" y="1656608"/>
          <a:ext cx="8361081" cy="4724400"/>
        </p:xfrm>
        <a:graphic>
          <a:graphicData uri="http://schemas.openxmlformats.org/drawingml/2006/table">
            <a:tbl>
              <a:tblPr firstRow="1" bandRow="1">
                <a:tableStyleId>{5C22544A-7EE6-4342-B048-85BDC9FD1C3A}</a:tableStyleId>
              </a:tblPr>
              <a:tblGrid>
                <a:gridCol w="1333144"/>
                <a:gridCol w="7027937"/>
              </a:tblGrid>
              <a:tr h="370840">
                <a:tc>
                  <a:txBody>
                    <a:bodyPr/>
                    <a:lstStyle/>
                    <a:p>
                      <a:r>
                        <a:rPr lang="en-US" sz="1400" dirty="0" smtClean="0"/>
                        <a:t>Field</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200" b="1" i="0" kern="1200" dirty="0" smtClean="0">
                          <a:solidFill>
                            <a:schemeClr val="dk1"/>
                          </a:solidFill>
                          <a:effectLst/>
                          <a:latin typeface="+mn-lt"/>
                          <a:ea typeface="+mn-ea"/>
                          <a:cs typeface="+mn-cs"/>
                        </a:rPr>
                        <a:t>Service ID</a:t>
                      </a:r>
                      <a:endParaRPr lang="en-US" sz="1200" b="1" dirty="0"/>
                    </a:p>
                  </a:txBody>
                  <a:tcPr/>
                </a:tc>
                <a:tc>
                  <a:txBody>
                    <a:bodyPr/>
                    <a:lstStyle/>
                    <a:p>
                      <a:r>
                        <a:rPr lang="en-US" sz="1200" b="0" i="0" kern="1200" dirty="0" smtClean="0">
                          <a:solidFill>
                            <a:schemeClr val="dk1"/>
                          </a:solidFill>
                          <a:effectLst/>
                          <a:latin typeface="+mn-lt"/>
                          <a:ea typeface="+mn-ea"/>
                          <a:cs typeface="+mn-cs"/>
                        </a:rPr>
                        <a:t>unique identifier for each service</a:t>
                      </a:r>
                      <a:endParaRPr lang="en-US" sz="1200" dirty="0"/>
                    </a:p>
                  </a:txBody>
                  <a:tcPr/>
                </a:tc>
              </a:tr>
              <a:tr h="299720">
                <a:tc>
                  <a:txBody>
                    <a:bodyPr/>
                    <a:lstStyle/>
                    <a:p>
                      <a:r>
                        <a:rPr lang="en-US" sz="1200" b="1" i="0" kern="1200" dirty="0" smtClean="0">
                          <a:solidFill>
                            <a:schemeClr val="dk1"/>
                          </a:solidFill>
                          <a:effectLst/>
                          <a:latin typeface="+mn-lt"/>
                          <a:ea typeface="+mn-ea"/>
                          <a:cs typeface="+mn-cs"/>
                        </a:rPr>
                        <a:t>Method ID</a:t>
                      </a:r>
                      <a:endParaRPr lang="en-US" sz="1200" b="1" dirty="0"/>
                    </a:p>
                  </a:txBody>
                  <a:tcPr/>
                </a:tc>
                <a:tc>
                  <a:txBody>
                    <a:bodyPr/>
                    <a:lstStyle/>
                    <a:p>
                      <a:r>
                        <a:rPr lang="en-US" sz="1200" b="0" i="0" kern="1200" dirty="0" smtClean="0">
                          <a:solidFill>
                            <a:schemeClr val="dk1"/>
                          </a:solidFill>
                          <a:effectLst/>
                          <a:latin typeface="+mn-lt"/>
                          <a:ea typeface="+mn-ea"/>
                          <a:cs typeface="+mn-cs"/>
                        </a:rPr>
                        <a:t>0-32767 for methods, 32768-65535 for events</a:t>
                      </a:r>
                      <a:endParaRPr lang="en-US" sz="1200" dirty="0"/>
                    </a:p>
                  </a:txBody>
                  <a:tcPr/>
                </a:tc>
              </a:tr>
              <a:tr h="370840">
                <a:tc>
                  <a:txBody>
                    <a:bodyPr/>
                    <a:lstStyle/>
                    <a:p>
                      <a:r>
                        <a:rPr lang="en-US" sz="1200" b="1" i="0" kern="1200" dirty="0" smtClean="0">
                          <a:solidFill>
                            <a:schemeClr val="dk1"/>
                          </a:solidFill>
                          <a:effectLst/>
                          <a:latin typeface="+mn-lt"/>
                          <a:ea typeface="+mn-ea"/>
                          <a:cs typeface="+mn-cs"/>
                        </a:rPr>
                        <a:t>Length</a:t>
                      </a:r>
                      <a:endParaRPr lang="en-US" sz="1200" b="1" dirty="0"/>
                    </a:p>
                  </a:txBody>
                  <a:tcPr/>
                </a:tc>
                <a:tc>
                  <a:txBody>
                    <a:bodyPr/>
                    <a:lstStyle/>
                    <a:p>
                      <a:r>
                        <a:rPr lang="en-US" sz="1200" b="0" i="0" kern="1200" dirty="0" smtClean="0">
                          <a:solidFill>
                            <a:schemeClr val="dk1"/>
                          </a:solidFill>
                          <a:effectLst/>
                          <a:latin typeface="+mn-lt"/>
                          <a:ea typeface="+mn-ea"/>
                          <a:cs typeface="+mn-cs"/>
                        </a:rPr>
                        <a:t>length of payload in byte (covers also the next IDs, that means 8 additional bytes)</a:t>
                      </a:r>
                      <a:endParaRPr lang="en-US" sz="1200" dirty="0"/>
                    </a:p>
                  </a:txBody>
                  <a:tcPr/>
                </a:tc>
              </a:tr>
              <a:tr h="370840">
                <a:tc>
                  <a:txBody>
                    <a:bodyPr/>
                    <a:lstStyle/>
                    <a:p>
                      <a:r>
                        <a:rPr lang="en-US" sz="1200" b="1" i="0" kern="1200" dirty="0" smtClean="0">
                          <a:solidFill>
                            <a:schemeClr val="dk1"/>
                          </a:solidFill>
                          <a:effectLst/>
                          <a:latin typeface="+mn-lt"/>
                          <a:ea typeface="+mn-ea"/>
                          <a:cs typeface="+mn-cs"/>
                        </a:rPr>
                        <a:t>Client ID</a:t>
                      </a:r>
                      <a:r>
                        <a:rPr lang="en-US" sz="1200" b="1" i="0" kern="1200" baseline="0" dirty="0" smtClean="0">
                          <a:solidFill>
                            <a:schemeClr val="dk1"/>
                          </a:solidFill>
                          <a:effectLst/>
                          <a:latin typeface="+mn-lt"/>
                          <a:ea typeface="+mn-ea"/>
                          <a:cs typeface="+mn-cs"/>
                        </a:rPr>
                        <a:t> (</a:t>
                      </a:r>
                      <a:r>
                        <a:rPr lang="en-US" sz="1200" b="1" i="0" kern="1200" dirty="0" smtClean="0">
                          <a:solidFill>
                            <a:schemeClr val="dk1"/>
                          </a:solidFill>
                          <a:effectLst/>
                          <a:latin typeface="+mn-lt"/>
                          <a:ea typeface="+mn-ea"/>
                          <a:cs typeface="+mn-cs"/>
                        </a:rPr>
                        <a:t>App ID)</a:t>
                      </a:r>
                      <a:endParaRPr lang="en-US" sz="1200" b="1" dirty="0"/>
                    </a:p>
                  </a:txBody>
                  <a:tcPr/>
                </a:tc>
                <a:tc>
                  <a:txBody>
                    <a:bodyPr/>
                    <a:lstStyle/>
                    <a:p>
                      <a:r>
                        <a:rPr lang="en-US" sz="1200" b="0" i="0" kern="1200" dirty="0" smtClean="0">
                          <a:solidFill>
                            <a:schemeClr val="dk1"/>
                          </a:solidFill>
                          <a:effectLst/>
                          <a:latin typeface="+mn-lt"/>
                          <a:ea typeface="+mn-ea"/>
                          <a:cs typeface="+mn-cs"/>
                        </a:rPr>
                        <a:t>unique identifier for the calling client inside the ECU; has to be unique in the overall vehicle</a:t>
                      </a:r>
                      <a:endParaRPr lang="en-US" sz="1200" dirty="0"/>
                    </a:p>
                  </a:txBody>
                  <a:tcPr/>
                </a:tc>
              </a:tr>
              <a:tr h="370840">
                <a:tc>
                  <a:txBody>
                    <a:bodyPr/>
                    <a:lstStyle/>
                    <a:p>
                      <a:r>
                        <a:rPr lang="en-US" sz="1200" b="1" i="0" kern="1200" dirty="0" smtClean="0">
                          <a:solidFill>
                            <a:schemeClr val="dk1"/>
                          </a:solidFill>
                          <a:effectLst/>
                          <a:latin typeface="+mn-lt"/>
                          <a:ea typeface="+mn-ea"/>
                          <a:cs typeface="+mn-cs"/>
                        </a:rPr>
                        <a:t>Session ID</a:t>
                      </a:r>
                      <a:endParaRPr lang="en-US" sz="1200" b="1" dirty="0"/>
                    </a:p>
                  </a:txBody>
                  <a:tcPr/>
                </a:tc>
                <a:tc>
                  <a:txBody>
                    <a:bodyPr/>
                    <a:lstStyle/>
                    <a:p>
                      <a:r>
                        <a:rPr lang="en-US" sz="1200" b="0" i="0" kern="1200" dirty="0" smtClean="0">
                          <a:solidFill>
                            <a:schemeClr val="dk1"/>
                          </a:solidFill>
                          <a:effectLst/>
                          <a:latin typeface="+mn-lt"/>
                          <a:ea typeface="+mn-ea"/>
                          <a:cs typeface="+mn-cs"/>
                        </a:rPr>
                        <a:t>identifier for session handling; has to be incremented for each call</a:t>
                      </a:r>
                      <a:endParaRPr lang="en-US" sz="1200" dirty="0"/>
                    </a:p>
                  </a:txBody>
                  <a:tcPr/>
                </a:tc>
              </a:tr>
              <a:tr h="370840">
                <a:tc>
                  <a:txBody>
                    <a:bodyPr/>
                    <a:lstStyle/>
                    <a:p>
                      <a:r>
                        <a:rPr lang="en-US" sz="1200" b="1" i="0" kern="1200" dirty="0" smtClean="0">
                          <a:solidFill>
                            <a:schemeClr val="dk1"/>
                          </a:solidFill>
                          <a:effectLst/>
                          <a:latin typeface="+mn-lt"/>
                          <a:ea typeface="+mn-ea"/>
                          <a:cs typeface="+mn-cs"/>
                        </a:rPr>
                        <a:t>Protocol Version</a:t>
                      </a:r>
                      <a:endParaRPr lang="en-US" sz="1200" b="1" dirty="0"/>
                    </a:p>
                  </a:txBody>
                  <a:tcPr/>
                </a:tc>
                <a:tc>
                  <a:txBody>
                    <a:bodyPr/>
                    <a:lstStyle/>
                    <a:p>
                      <a:r>
                        <a:rPr lang="en-US" sz="1200" b="0" i="0" kern="1200" dirty="0" smtClean="0">
                          <a:solidFill>
                            <a:schemeClr val="dk1"/>
                          </a:solidFill>
                          <a:effectLst/>
                          <a:latin typeface="+mn-lt"/>
                          <a:ea typeface="+mn-ea"/>
                          <a:cs typeface="+mn-cs"/>
                        </a:rPr>
                        <a:t>0x01</a:t>
                      </a:r>
                      <a:endParaRPr lang="en-US" sz="1200" dirty="0"/>
                    </a:p>
                  </a:txBody>
                  <a:tcPr/>
                </a:tc>
              </a:tr>
              <a:tr h="370840">
                <a:tc>
                  <a:txBody>
                    <a:bodyPr/>
                    <a:lstStyle/>
                    <a:p>
                      <a:r>
                        <a:rPr lang="en-US" sz="1200" b="1" i="0" kern="1200" dirty="0" smtClean="0">
                          <a:solidFill>
                            <a:schemeClr val="dk1"/>
                          </a:solidFill>
                          <a:effectLst/>
                          <a:latin typeface="+mn-lt"/>
                          <a:ea typeface="+mn-ea"/>
                          <a:cs typeface="+mn-cs"/>
                        </a:rPr>
                        <a:t>Interface Version</a:t>
                      </a:r>
                      <a:endParaRPr lang="en-US" sz="1200" b="1" dirty="0"/>
                    </a:p>
                  </a:txBody>
                  <a:tcPr/>
                </a:tc>
                <a:tc>
                  <a:txBody>
                    <a:bodyPr/>
                    <a:lstStyle/>
                    <a:p>
                      <a:r>
                        <a:rPr lang="en-US" sz="1200" b="0" i="0" kern="1200" dirty="0" smtClean="0">
                          <a:solidFill>
                            <a:schemeClr val="dk1"/>
                          </a:solidFill>
                          <a:effectLst/>
                          <a:latin typeface="+mn-lt"/>
                          <a:ea typeface="+mn-ea"/>
                          <a:cs typeface="+mn-cs"/>
                        </a:rPr>
                        <a:t>major version of the service interface</a:t>
                      </a:r>
                      <a:endParaRPr lang="en-US" sz="1200" dirty="0"/>
                    </a:p>
                  </a:txBody>
                  <a:tcPr/>
                </a:tc>
              </a:tr>
              <a:tr h="370840">
                <a:tc>
                  <a:txBody>
                    <a:bodyPr/>
                    <a:lstStyle/>
                    <a:p>
                      <a:r>
                        <a:rPr lang="en-US" sz="1200" b="1" i="0" kern="1200" dirty="0" smtClean="0">
                          <a:solidFill>
                            <a:schemeClr val="dk1"/>
                          </a:solidFill>
                          <a:effectLst/>
                          <a:latin typeface="+mn-lt"/>
                          <a:ea typeface="+mn-ea"/>
                          <a:cs typeface="+mn-cs"/>
                        </a:rPr>
                        <a:t>Message Type</a:t>
                      </a:r>
                      <a:endParaRPr lang="en-US" sz="1200" b="1" dirty="0"/>
                    </a:p>
                  </a:txBody>
                  <a:tcPr/>
                </a:tc>
                <a:tc>
                  <a:txBody>
                    <a:bodyPr/>
                    <a:lstStyle/>
                    <a:p>
                      <a:r>
                        <a:rPr lang="en-US" sz="1200" dirty="0" smtClean="0"/>
                        <a:t>REQUEST (0x00) /  REQUEST_NO_RETURN (0x01) / NOTIFICATION (0x02) / RESPONSE (0x80)/ </a:t>
                      </a:r>
                    </a:p>
                    <a:p>
                      <a:r>
                        <a:rPr lang="en-US" sz="1200" dirty="0" smtClean="0"/>
                        <a:t>REQUEST_ACK (0x40) / NOTIFICATION_ACK (0x42 / ERROR (0x81) / RESPONSE_ACK (0xC0 / </a:t>
                      </a:r>
                    </a:p>
                    <a:p>
                      <a:r>
                        <a:rPr lang="en-US" sz="1200" dirty="0" smtClean="0"/>
                        <a:t>RESPONSE_ACK (0xC0)  / ERROR_ACK (0xC1) / UNKNOWN (0xFF)</a:t>
                      </a:r>
                      <a:endParaRPr lang="en-US" sz="1200" dirty="0"/>
                    </a:p>
                  </a:txBody>
                  <a:tcPr/>
                </a:tc>
              </a:tr>
              <a:tr h="370840">
                <a:tc>
                  <a:txBody>
                    <a:bodyPr/>
                    <a:lstStyle/>
                    <a:p>
                      <a:r>
                        <a:rPr lang="en-US" sz="1200" b="1" i="0" kern="1200" dirty="0" smtClean="0">
                          <a:solidFill>
                            <a:schemeClr val="dk1"/>
                          </a:solidFill>
                          <a:effectLst/>
                          <a:latin typeface="+mn-lt"/>
                          <a:ea typeface="+mn-ea"/>
                          <a:cs typeface="+mn-cs"/>
                        </a:rPr>
                        <a:t>Return Code</a:t>
                      </a:r>
                      <a:endParaRPr lang="en-US" sz="1200" b="1" dirty="0"/>
                    </a:p>
                  </a:txBody>
                  <a:tcPr/>
                </a:tc>
                <a:tc>
                  <a:txBody>
                    <a:bodyPr/>
                    <a:lstStyle/>
                    <a:p>
                      <a:r>
                        <a:rPr lang="en-US" sz="1200" dirty="0" smtClean="0"/>
                        <a:t>E_OK (0x00) /  E_NOT_OK (0x01) / E_WRONG_INTERFACE_VERSION (0x08) / E_MALFORMED_MESSAGE (0x09)</a:t>
                      </a:r>
                    </a:p>
                    <a:p>
                      <a:r>
                        <a:rPr lang="en-US" sz="1200" dirty="0" smtClean="0"/>
                        <a:t>E_WRONG_MESSAGE_TYPE (0x0A) / E_UNKNOWN_SERVICE (0x02) / E_UNKNOWN_METHOD (0x03) / E_UNKNOWN_METHOD (0x03)</a:t>
                      </a:r>
                    </a:p>
                    <a:p>
                      <a:r>
                        <a:rPr lang="en-US" sz="1200" dirty="0" smtClean="0"/>
                        <a:t>E_NOT_READY (0x04) / E_NOT_REACHABLE (0x05) / E_NOT_REACHABLE (0x05) / E_TIMEOUT (0x06)</a:t>
                      </a:r>
                    </a:p>
                    <a:p>
                      <a:r>
                        <a:rPr lang="en-US" sz="1200" dirty="0" smtClean="0"/>
                        <a:t>E_WRONG_PROTOCOL_VERSION (0x07) / E_UNKNOWN (0xFF)</a:t>
                      </a:r>
                    </a:p>
                    <a:p>
                      <a:endParaRPr lang="en-US" sz="1200" dirty="0"/>
                    </a:p>
                  </a:txBody>
                  <a:tcPr/>
                </a:tc>
              </a:tr>
            </a:tbl>
          </a:graphicData>
        </a:graphic>
      </p:graphicFrame>
      <p:sp>
        <p:nvSpPr>
          <p:cNvPr id="9" name="TextBox 8"/>
          <p:cNvSpPr txBox="1"/>
          <p:nvPr/>
        </p:nvSpPr>
        <p:spPr>
          <a:xfrm>
            <a:off x="41835" y="1271886"/>
            <a:ext cx="184731" cy="369332"/>
          </a:xfrm>
          <a:prstGeom prst="rect">
            <a:avLst/>
          </a:prstGeom>
          <a:noFill/>
        </p:spPr>
        <p:txBody>
          <a:bodyPr wrap="none" rtlCol="0">
            <a:spAutoFit/>
          </a:bodyPr>
          <a:lstStyle/>
          <a:p>
            <a:endParaRPr lang="en-US" dirty="0"/>
          </a:p>
        </p:txBody>
      </p:sp>
      <p:sp>
        <p:nvSpPr>
          <p:cNvPr id="10" name="TextBox 9"/>
          <p:cNvSpPr txBox="1"/>
          <p:nvPr/>
        </p:nvSpPr>
        <p:spPr>
          <a:xfrm>
            <a:off x="394447" y="1379608"/>
            <a:ext cx="5029775" cy="738664"/>
          </a:xfrm>
          <a:prstGeom prst="rect">
            <a:avLst/>
          </a:prstGeom>
          <a:noFill/>
        </p:spPr>
        <p:txBody>
          <a:bodyPr wrap="none" rtlCol="0">
            <a:spAutoFit/>
          </a:bodyPr>
          <a:lstStyle/>
          <a:p>
            <a:r>
              <a:rPr lang="en-US" sz="1400" dirty="0">
                <a:hlinkClick r:id="rId3"/>
              </a:rPr>
              <a:t>https://</a:t>
            </a:r>
            <a:r>
              <a:rPr lang="en-US" sz="1400" dirty="0" smtClean="0">
                <a:hlinkClick r:id="rId3"/>
              </a:rPr>
              <a:t>github.com/COVESA/vsomeip/wiki/vsomeip-in-10-minutes</a:t>
            </a:r>
            <a:endParaRPr lang="en-US" sz="1400" dirty="0" smtClean="0"/>
          </a:p>
          <a:p>
            <a:endParaRPr lang="en-US" sz="1400" dirty="0"/>
          </a:p>
          <a:p>
            <a:endParaRPr lang="en-US" sz="1400" dirty="0"/>
          </a:p>
        </p:txBody>
      </p:sp>
      <p:sp>
        <p:nvSpPr>
          <p:cNvPr id="5" name="Slide Number Placeholder 4"/>
          <p:cNvSpPr>
            <a:spLocks noGrp="1"/>
          </p:cNvSpPr>
          <p:nvPr>
            <p:ph type="sldNum" sz="quarter" idx="12"/>
          </p:nvPr>
        </p:nvSpPr>
        <p:spPr>
          <a:xfrm>
            <a:off x="8610023" y="6492875"/>
            <a:ext cx="2057400" cy="365125"/>
          </a:xfrm>
        </p:spPr>
        <p:txBody>
          <a:bodyPr/>
          <a:lstStyle/>
          <a:p>
            <a:fld id="{96C55251-E90D-44CC-8B75-53FCEE02E655}" type="slidenum">
              <a:rPr lang="en-US" smtClean="0">
                <a:solidFill>
                  <a:schemeClr val="bg1">
                    <a:lumMod val="50000"/>
                  </a:schemeClr>
                </a:solidFill>
              </a:rPr>
              <a:t>14</a:t>
            </a:fld>
            <a:endParaRPr lang="en-US" dirty="0">
              <a:solidFill>
                <a:schemeClr val="bg1">
                  <a:lumMod val="50000"/>
                </a:schemeClr>
              </a:solidFill>
            </a:endParaRPr>
          </a:p>
        </p:txBody>
      </p:sp>
    </p:spTree>
    <p:extLst>
      <p:ext uri="{BB962C8B-B14F-4D97-AF65-F5344CB8AC3E}">
        <p14:creationId xmlns:p14="http://schemas.microsoft.com/office/powerpoint/2010/main" val="2054512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401603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Service-Discovery (</a:t>
            </a:r>
            <a:r>
              <a:rPr lang="en-US" dirty="0"/>
              <a:t>Offer/Find Service</a:t>
            </a:r>
            <a:r>
              <a:rPr lang="en-US" dirty="0" smtClean="0"/>
              <a:t>)</a:t>
            </a:r>
            <a:endParaRPr lang="en-US" b="1" dirty="0"/>
          </a:p>
        </p:txBody>
      </p:sp>
      <p:pic>
        <p:nvPicPr>
          <p:cNvPr id="17" name="Picture 16"/>
          <p:cNvPicPr>
            <a:picLocks noChangeAspect="1"/>
          </p:cNvPicPr>
          <p:nvPr/>
        </p:nvPicPr>
        <p:blipFill>
          <a:blip r:embed="rId3"/>
          <a:stretch>
            <a:fillRect/>
          </a:stretch>
        </p:blipFill>
        <p:spPr>
          <a:xfrm>
            <a:off x="1115188" y="1266825"/>
            <a:ext cx="6505575" cy="5591175"/>
          </a:xfrm>
          <a:prstGeom prst="rect">
            <a:avLst/>
          </a:prstGeom>
        </p:spPr>
      </p:pic>
      <p:sp>
        <p:nvSpPr>
          <p:cNvPr id="11" name="Rectangle 10"/>
          <p:cNvSpPr/>
          <p:nvPr/>
        </p:nvSpPr>
        <p:spPr>
          <a:xfrm>
            <a:off x="6004638" y="2974109"/>
            <a:ext cx="2714489" cy="229224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192.168.1.3:30490</a:t>
            </a:r>
          </a:p>
          <a:p>
            <a:r>
              <a:rPr lang="en-US" sz="1000" dirty="0" err="1">
                <a:solidFill>
                  <a:schemeClr val="tx1"/>
                </a:solidFill>
              </a:rPr>
              <a:t>dst</a:t>
            </a:r>
            <a:r>
              <a:rPr lang="en-US" sz="1000" dirty="0">
                <a:solidFill>
                  <a:schemeClr val="tx1"/>
                </a:solidFill>
              </a:rPr>
              <a:t>: 224.224.224.245:30490 </a:t>
            </a:r>
            <a:r>
              <a:rPr lang="en-US" sz="1000" dirty="0">
                <a:solidFill>
                  <a:schemeClr val="accent5"/>
                </a:solidFill>
              </a:rPr>
              <a:t>(</a:t>
            </a:r>
            <a:r>
              <a:rPr lang="en-US" sz="1000" dirty="0" err="1">
                <a:solidFill>
                  <a:schemeClr val="accent5"/>
                </a:solidFill>
              </a:rPr>
              <a:t>mutilcast</a:t>
            </a:r>
            <a:r>
              <a:rPr lang="en-US" sz="1000" dirty="0">
                <a:solidFill>
                  <a:schemeClr val="accent5"/>
                </a:solidFill>
              </a:rPr>
              <a:t> address</a:t>
            </a:r>
            <a:r>
              <a:rPr lang="en-US" sz="1000" dirty="0" smtClean="0">
                <a:solidFill>
                  <a:schemeClr val="accent5"/>
                </a:solidFill>
              </a:rPr>
              <a:t>)</a:t>
            </a:r>
          </a:p>
          <a:p>
            <a:r>
              <a:rPr lang="en-US" sz="1000" dirty="0">
                <a:solidFill>
                  <a:schemeClr val="tx1"/>
                </a:solidFill>
              </a:rPr>
              <a:t>header {</a:t>
            </a:r>
          </a:p>
          <a:p>
            <a:r>
              <a:rPr lang="en-US" sz="1000" dirty="0">
                <a:solidFill>
                  <a:schemeClr val="tx1"/>
                </a:solidFill>
              </a:rPr>
              <a:t>    Service ID: 0xffff</a:t>
            </a:r>
          </a:p>
          <a:p>
            <a:r>
              <a:rPr lang="en-US" sz="1000" dirty="0">
                <a:solidFill>
                  <a:schemeClr val="tx1"/>
                </a:solidFill>
              </a:rPr>
              <a:t>    Method ID: 0x8100</a:t>
            </a:r>
          </a:p>
          <a:p>
            <a:r>
              <a:rPr lang="en-US" sz="1000" dirty="0">
                <a:solidFill>
                  <a:schemeClr val="tx1"/>
                </a:solidFill>
              </a:rPr>
              <a:t>    ...</a:t>
            </a:r>
          </a:p>
          <a:p>
            <a:r>
              <a:rPr lang="en-US" sz="1000" dirty="0">
                <a:solidFill>
                  <a:schemeClr val="tx1"/>
                </a:solidFill>
              </a:rPr>
              <a:t>}</a:t>
            </a:r>
          </a:p>
          <a:p>
            <a:endParaRPr lang="en-US" sz="1000" dirty="0">
              <a:solidFill>
                <a:schemeClr val="tx1"/>
              </a:solidFill>
            </a:endParaRPr>
          </a:p>
          <a:p>
            <a:r>
              <a:rPr lang="en-US" sz="1000" dirty="0">
                <a:solidFill>
                  <a:schemeClr val="tx1"/>
                </a:solidFill>
              </a:rPr>
              <a:t>p</a:t>
            </a:r>
            <a:r>
              <a:rPr lang="en-US" sz="1000" dirty="0" smtClean="0">
                <a:solidFill>
                  <a:schemeClr val="tx1"/>
                </a:solidFill>
              </a:rPr>
              <a:t>ayload {</a:t>
            </a:r>
          </a:p>
          <a:p>
            <a:r>
              <a:rPr lang="en-US" sz="1000" dirty="0">
                <a:solidFill>
                  <a:schemeClr val="tx1"/>
                </a:solidFill>
              </a:rPr>
              <a:t> </a:t>
            </a:r>
            <a:r>
              <a:rPr lang="en-US" sz="1000" dirty="0" smtClean="0">
                <a:solidFill>
                  <a:schemeClr val="tx1"/>
                </a:solidFill>
              </a:rPr>
              <a:t>   </a:t>
            </a:r>
            <a:r>
              <a:rPr lang="en-US" sz="1000" dirty="0" smtClean="0">
                <a:solidFill>
                  <a:schemeClr val="accent5"/>
                </a:solidFill>
              </a:rPr>
              <a:t>Type: 0x00 (find service)</a:t>
            </a:r>
            <a:endParaRPr lang="en-US" sz="1000" dirty="0">
              <a:solidFill>
                <a:schemeClr val="accent5"/>
              </a:solidFill>
            </a:endParaRPr>
          </a:p>
          <a:p>
            <a:r>
              <a:rPr lang="en-US" sz="1000" dirty="0">
                <a:solidFill>
                  <a:schemeClr val="tx1"/>
                </a:solidFill>
              </a:rPr>
              <a:t>    </a:t>
            </a:r>
            <a:r>
              <a:rPr lang="en-US" sz="1000" dirty="0" err="1">
                <a:solidFill>
                  <a:schemeClr val="tx1"/>
                </a:solidFill>
              </a:rPr>
              <a:t>serviceId</a:t>
            </a:r>
            <a:r>
              <a:rPr lang="en-US" sz="1000" dirty="0">
                <a:solidFill>
                  <a:schemeClr val="tx1"/>
                </a:solidFill>
              </a:rPr>
              <a:t>: 0x1234</a:t>
            </a:r>
          </a:p>
          <a:p>
            <a:r>
              <a:rPr lang="en-US" sz="1000" dirty="0">
                <a:solidFill>
                  <a:schemeClr val="tx1"/>
                </a:solidFill>
              </a:rPr>
              <a:t>    </a:t>
            </a:r>
            <a:r>
              <a:rPr lang="en-US" sz="1000" dirty="0" err="1">
                <a:solidFill>
                  <a:schemeClr val="tx1"/>
                </a:solidFill>
              </a:rPr>
              <a:t>instanceId</a:t>
            </a:r>
            <a:r>
              <a:rPr lang="en-US" sz="1000" dirty="0">
                <a:solidFill>
                  <a:schemeClr val="tx1"/>
                </a:solidFill>
              </a:rPr>
              <a:t>: 0x5678</a:t>
            </a:r>
          </a:p>
          <a:p>
            <a:r>
              <a:rPr lang="en-US" sz="1000" dirty="0">
                <a:solidFill>
                  <a:schemeClr val="tx1"/>
                </a:solidFill>
              </a:rPr>
              <a:t>    ...</a:t>
            </a:r>
          </a:p>
          <a:p>
            <a:r>
              <a:rPr lang="en-US" sz="1000" dirty="0">
                <a:solidFill>
                  <a:schemeClr val="tx1"/>
                </a:solidFill>
              </a:rPr>
              <a:t>}</a:t>
            </a:r>
          </a:p>
        </p:txBody>
      </p:sp>
      <p:cxnSp>
        <p:nvCxnSpPr>
          <p:cNvPr id="13" name="Straight Connector 12"/>
          <p:cNvCxnSpPr>
            <a:endCxn id="11" idx="1"/>
          </p:cNvCxnSpPr>
          <p:nvPr/>
        </p:nvCxnSpPr>
        <p:spPr>
          <a:xfrm flipV="1">
            <a:off x="4978400" y="4120234"/>
            <a:ext cx="1026238" cy="8212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15</a:t>
            </a:fld>
            <a:endParaRPr lang="en-US" dirty="0">
              <a:solidFill>
                <a:schemeClr val="bg1">
                  <a:lumMod val="50000"/>
                </a:schemeClr>
              </a:solidFill>
            </a:endParaRPr>
          </a:p>
        </p:txBody>
      </p:sp>
    </p:spTree>
    <p:extLst>
      <p:ext uri="{BB962C8B-B14F-4D97-AF65-F5344CB8AC3E}">
        <p14:creationId xmlns:p14="http://schemas.microsoft.com/office/powerpoint/2010/main" val="2809136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308058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Request/Response (unicast)</a:t>
            </a:r>
            <a:endParaRPr lang="en-US" b="1" dirty="0"/>
          </a:p>
        </p:txBody>
      </p:sp>
      <p:pic>
        <p:nvPicPr>
          <p:cNvPr id="4" name="Picture 3"/>
          <p:cNvPicPr>
            <a:picLocks noChangeAspect="1"/>
          </p:cNvPicPr>
          <p:nvPr/>
        </p:nvPicPr>
        <p:blipFill>
          <a:blip r:embed="rId3"/>
          <a:stretch>
            <a:fillRect/>
          </a:stretch>
        </p:blipFill>
        <p:spPr>
          <a:xfrm>
            <a:off x="1649506" y="1259572"/>
            <a:ext cx="6961094" cy="5598427"/>
          </a:xfrm>
          <a:prstGeom prst="rect">
            <a:avLst/>
          </a:prstGeom>
        </p:spPr>
      </p:pic>
      <p:sp>
        <p:nvSpPr>
          <p:cNvPr id="8" name="Rectangle 7"/>
          <p:cNvSpPr/>
          <p:nvPr/>
        </p:nvSpPr>
        <p:spPr>
          <a:xfrm>
            <a:off x="2029249" y="3694546"/>
            <a:ext cx="2016277" cy="22721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smtClean="0">
              <a:solidFill>
                <a:schemeClr val="tx1"/>
              </a:solidFill>
            </a:endParaRPr>
          </a:p>
          <a:p>
            <a:r>
              <a:rPr lang="en-US" sz="1000" dirty="0" err="1">
                <a:solidFill>
                  <a:schemeClr val="tx1"/>
                </a:solidFill>
              </a:rPr>
              <a:t>src</a:t>
            </a:r>
            <a:r>
              <a:rPr lang="en-US" sz="1000" dirty="0">
                <a:solidFill>
                  <a:schemeClr val="tx1"/>
                </a:solidFill>
              </a:rPr>
              <a:t>: </a:t>
            </a:r>
            <a:r>
              <a:rPr lang="en-US" sz="1000" dirty="0" smtClean="0">
                <a:solidFill>
                  <a:schemeClr val="tx1"/>
                </a:solidFill>
              </a:rPr>
              <a:t>192.168.1.4:30501</a:t>
            </a:r>
          </a:p>
          <a:p>
            <a:r>
              <a:rPr lang="en-US" sz="1000" dirty="0" err="1" smtClean="0">
                <a:solidFill>
                  <a:schemeClr val="tx1"/>
                </a:solidFill>
              </a:rPr>
              <a:t>Dst</a:t>
            </a:r>
            <a:r>
              <a:rPr lang="en-US" sz="1000" dirty="0" smtClean="0">
                <a:solidFill>
                  <a:schemeClr val="tx1"/>
                </a:solidFill>
              </a:rPr>
              <a:t>: 192.168.1.3: </a:t>
            </a:r>
            <a:r>
              <a:rPr lang="en-US" sz="1000" dirty="0" err="1" smtClean="0">
                <a:solidFill>
                  <a:schemeClr val="tx1"/>
                </a:solidFill>
              </a:rPr>
              <a:t>xxxx</a:t>
            </a:r>
            <a:endParaRPr lang="en-US" sz="1000" dirty="0">
              <a:solidFill>
                <a:schemeClr val="tx1"/>
              </a:solidFill>
            </a:endParaRPr>
          </a:p>
          <a:p>
            <a:r>
              <a:rPr lang="en-US" sz="1000" dirty="0" smtClean="0">
                <a:solidFill>
                  <a:schemeClr val="tx1"/>
                </a:solidFill>
              </a:rPr>
              <a:t>header {</a:t>
            </a:r>
          </a:p>
          <a:p>
            <a:r>
              <a:rPr lang="en-US" sz="1000" dirty="0">
                <a:solidFill>
                  <a:schemeClr val="tx1"/>
                </a:solidFill>
              </a:rPr>
              <a:t> </a:t>
            </a:r>
            <a:r>
              <a:rPr lang="en-US" sz="1000" dirty="0" smtClean="0">
                <a:solidFill>
                  <a:schemeClr val="tx1"/>
                </a:solidFill>
              </a:rPr>
              <a:t>   Service </a:t>
            </a:r>
            <a:r>
              <a:rPr lang="en-US" sz="1000" dirty="0">
                <a:solidFill>
                  <a:schemeClr val="tx1"/>
                </a:solidFill>
              </a:rPr>
              <a:t>ID: 0x1234</a:t>
            </a:r>
          </a:p>
          <a:p>
            <a:r>
              <a:rPr lang="en-US" sz="1000" dirty="0" smtClean="0">
                <a:solidFill>
                  <a:schemeClr val="tx1"/>
                </a:solidFill>
              </a:rPr>
              <a:t>    </a:t>
            </a:r>
            <a:r>
              <a:rPr lang="en-US" sz="1000" b="1" dirty="0" smtClean="0">
                <a:solidFill>
                  <a:schemeClr val="accent5"/>
                </a:solidFill>
              </a:rPr>
              <a:t>Method ID: 0x0421</a:t>
            </a:r>
          </a:p>
          <a:p>
            <a:r>
              <a:rPr lang="en-US" sz="1000" dirty="0" smtClean="0">
                <a:solidFill>
                  <a:schemeClr val="tx1"/>
                </a:solidFill>
              </a:rPr>
              <a:t>    Length: 18</a:t>
            </a:r>
          </a:p>
          <a:p>
            <a:r>
              <a:rPr lang="en-US" sz="1000" dirty="0" smtClean="0">
                <a:solidFill>
                  <a:schemeClr val="tx1"/>
                </a:solidFill>
              </a:rPr>
              <a:t>    </a:t>
            </a:r>
            <a:r>
              <a:rPr lang="en-US" sz="1000" dirty="0">
                <a:solidFill>
                  <a:schemeClr val="tx1"/>
                </a:solidFill>
              </a:rPr>
              <a:t>Client ID: 0x1314</a:t>
            </a:r>
          </a:p>
          <a:p>
            <a:r>
              <a:rPr lang="en-US" sz="1000" dirty="0">
                <a:solidFill>
                  <a:schemeClr val="tx1"/>
                </a:solidFill>
              </a:rPr>
              <a:t>    </a:t>
            </a:r>
            <a:r>
              <a:rPr lang="en-US" sz="1000" b="1" dirty="0">
                <a:solidFill>
                  <a:schemeClr val="accent5"/>
                </a:solidFill>
              </a:rPr>
              <a:t>Session ID: 0x0001</a:t>
            </a:r>
          </a:p>
          <a:p>
            <a:r>
              <a:rPr lang="en-US" sz="1000" dirty="0">
                <a:solidFill>
                  <a:schemeClr val="tx1"/>
                </a:solidFill>
              </a:rPr>
              <a:t>    SOME/IP Version: 0x01</a:t>
            </a:r>
          </a:p>
          <a:p>
            <a:r>
              <a:rPr lang="en-US" sz="1000" dirty="0">
                <a:solidFill>
                  <a:schemeClr val="tx1"/>
                </a:solidFill>
              </a:rPr>
              <a:t>    Interface Version: 0x00</a:t>
            </a:r>
          </a:p>
          <a:p>
            <a:r>
              <a:rPr lang="en-US" sz="1000" dirty="0">
                <a:solidFill>
                  <a:schemeClr val="tx1"/>
                </a:solidFill>
              </a:rPr>
              <a:t>    </a:t>
            </a:r>
            <a:r>
              <a:rPr lang="en-US" sz="1000" b="1" dirty="0">
                <a:solidFill>
                  <a:schemeClr val="accent5"/>
                </a:solidFill>
              </a:rPr>
              <a:t>Message Type: 0x80 (Response)</a:t>
            </a:r>
          </a:p>
          <a:p>
            <a:r>
              <a:rPr lang="en-US" sz="1000" dirty="0">
                <a:solidFill>
                  <a:schemeClr val="tx1"/>
                </a:solidFill>
              </a:rPr>
              <a:t>    </a:t>
            </a:r>
            <a:r>
              <a:rPr lang="en-US" sz="1000" b="1" dirty="0">
                <a:solidFill>
                  <a:schemeClr val="accent5"/>
                </a:solidFill>
              </a:rPr>
              <a:t>Return Code: 0x00 (Ok)</a:t>
            </a:r>
          </a:p>
          <a:p>
            <a:r>
              <a:rPr lang="en-US" sz="1000" dirty="0" smtClean="0">
                <a:solidFill>
                  <a:schemeClr val="tx1"/>
                </a:solidFill>
              </a:rPr>
              <a:t>}</a:t>
            </a:r>
            <a:endParaRPr lang="en-US" sz="1000" dirty="0">
              <a:solidFill>
                <a:schemeClr val="tx1"/>
              </a:solidFill>
            </a:endParaRPr>
          </a:p>
          <a:p>
            <a:r>
              <a:rPr lang="en-US" sz="1000" dirty="0">
                <a:solidFill>
                  <a:schemeClr val="tx1"/>
                </a:solidFill>
              </a:rPr>
              <a:t>Payload: 09080706050403020100</a:t>
            </a:r>
          </a:p>
        </p:txBody>
      </p:sp>
      <p:sp>
        <p:nvSpPr>
          <p:cNvPr id="2" name="Oval 1"/>
          <p:cNvSpPr/>
          <p:nvPr/>
        </p:nvSpPr>
        <p:spPr>
          <a:xfrm>
            <a:off x="6049818" y="3934691"/>
            <a:ext cx="905164" cy="53570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p:cNvSpPr/>
          <p:nvPr/>
        </p:nvSpPr>
        <p:spPr>
          <a:xfrm>
            <a:off x="3218872" y="5121564"/>
            <a:ext cx="905164" cy="53570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Slide Number Placeholder 5"/>
          <p:cNvSpPr>
            <a:spLocks noGrp="1"/>
          </p:cNvSpPr>
          <p:nvPr>
            <p:ph type="sldNum" sz="quarter" idx="12"/>
          </p:nvPr>
        </p:nvSpPr>
        <p:spPr>
          <a:xfrm>
            <a:off x="8693150" y="6492875"/>
            <a:ext cx="2057400" cy="365125"/>
          </a:xfrm>
        </p:spPr>
        <p:txBody>
          <a:bodyPr/>
          <a:lstStyle/>
          <a:p>
            <a:fld id="{96C55251-E90D-44CC-8B75-53FCEE02E655}" type="slidenum">
              <a:rPr lang="en-US" smtClean="0">
                <a:solidFill>
                  <a:schemeClr val="bg1">
                    <a:lumMod val="50000"/>
                  </a:schemeClr>
                </a:solidFill>
              </a:rPr>
              <a:t>16</a:t>
            </a:fld>
            <a:endParaRPr lang="en-US" dirty="0">
              <a:solidFill>
                <a:schemeClr val="bg1">
                  <a:lumMod val="50000"/>
                </a:schemeClr>
              </a:solidFill>
            </a:endParaRPr>
          </a:p>
        </p:txBody>
      </p:sp>
    </p:spTree>
    <p:extLst>
      <p:ext uri="{BB962C8B-B14F-4D97-AF65-F5344CB8AC3E}">
        <p14:creationId xmlns:p14="http://schemas.microsoft.com/office/powerpoint/2010/main" val="2904920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320228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Publish/Subscribe (</a:t>
            </a:r>
            <a:r>
              <a:rPr lang="en-US" dirty="0" err="1" smtClean="0"/>
              <a:t>mutilcast</a:t>
            </a:r>
            <a:r>
              <a:rPr lang="en-US" dirty="0" smtClean="0"/>
              <a:t>)</a:t>
            </a:r>
            <a:endParaRPr lang="en-US" b="1" dirty="0"/>
          </a:p>
        </p:txBody>
      </p:sp>
      <p:sp>
        <p:nvSpPr>
          <p:cNvPr id="6" name="Slide Number Placeholder 5"/>
          <p:cNvSpPr>
            <a:spLocks noGrp="1"/>
          </p:cNvSpPr>
          <p:nvPr>
            <p:ph type="sldNum" sz="quarter" idx="12"/>
          </p:nvPr>
        </p:nvSpPr>
        <p:spPr>
          <a:xfrm>
            <a:off x="8693150" y="6492875"/>
            <a:ext cx="2057400" cy="365125"/>
          </a:xfrm>
        </p:spPr>
        <p:txBody>
          <a:bodyPr/>
          <a:lstStyle/>
          <a:p>
            <a:fld id="{96C55251-E90D-44CC-8B75-53FCEE02E655}" type="slidenum">
              <a:rPr lang="en-US" smtClean="0">
                <a:solidFill>
                  <a:schemeClr val="bg1">
                    <a:lumMod val="50000"/>
                  </a:schemeClr>
                </a:solidFill>
              </a:rPr>
              <a:t>17</a:t>
            </a:fld>
            <a:endParaRPr lang="en-US" dirty="0">
              <a:solidFill>
                <a:schemeClr val="bg1">
                  <a:lumMod val="50000"/>
                </a:schemeClr>
              </a:solidFill>
            </a:endParaRPr>
          </a:p>
        </p:txBody>
      </p:sp>
      <p:pic>
        <p:nvPicPr>
          <p:cNvPr id="8" name="Picture 7"/>
          <p:cNvPicPr>
            <a:picLocks noChangeAspect="1"/>
          </p:cNvPicPr>
          <p:nvPr/>
        </p:nvPicPr>
        <p:blipFill>
          <a:blip r:embed="rId3"/>
          <a:stretch>
            <a:fillRect/>
          </a:stretch>
        </p:blipFill>
        <p:spPr>
          <a:xfrm>
            <a:off x="82752" y="1514764"/>
            <a:ext cx="9061248" cy="5061238"/>
          </a:xfrm>
          <a:prstGeom prst="rect">
            <a:avLst/>
          </a:prstGeom>
        </p:spPr>
      </p:pic>
      <p:sp>
        <p:nvSpPr>
          <p:cNvPr id="10" name="Rectangle 9"/>
          <p:cNvSpPr/>
          <p:nvPr/>
        </p:nvSpPr>
        <p:spPr>
          <a:xfrm>
            <a:off x="6346384" y="2909454"/>
            <a:ext cx="2714489" cy="266930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192.168.1.3:30490</a:t>
            </a:r>
          </a:p>
          <a:p>
            <a:r>
              <a:rPr lang="en-US" sz="1000" dirty="0" err="1">
                <a:solidFill>
                  <a:schemeClr val="tx1"/>
                </a:solidFill>
              </a:rPr>
              <a:t>dst</a:t>
            </a:r>
            <a:r>
              <a:rPr lang="en-US" sz="1000" dirty="0">
                <a:solidFill>
                  <a:schemeClr val="tx1"/>
                </a:solidFill>
              </a:rPr>
              <a:t>: </a:t>
            </a:r>
            <a:r>
              <a:rPr lang="en-US" sz="1000" dirty="0" smtClean="0">
                <a:solidFill>
                  <a:schemeClr val="tx1"/>
                </a:solidFill>
              </a:rPr>
              <a:t>192.168.1.4:30490 </a:t>
            </a:r>
            <a:r>
              <a:rPr lang="en-US" sz="1000" dirty="0" smtClean="0">
                <a:solidFill>
                  <a:srgbClr val="00B050"/>
                </a:solidFill>
              </a:rPr>
              <a:t>(</a:t>
            </a:r>
            <a:r>
              <a:rPr lang="en-US" sz="1000" dirty="0" err="1" smtClean="0">
                <a:solidFill>
                  <a:srgbClr val="00B050"/>
                </a:solidFill>
              </a:rPr>
              <a:t>unitcast</a:t>
            </a:r>
            <a:r>
              <a:rPr lang="en-US" sz="1000" dirty="0" smtClean="0">
                <a:solidFill>
                  <a:srgbClr val="00B050"/>
                </a:solidFill>
              </a:rPr>
              <a:t> address)</a:t>
            </a:r>
          </a:p>
          <a:p>
            <a:r>
              <a:rPr lang="en-US" sz="1000" dirty="0" smtClean="0">
                <a:solidFill>
                  <a:schemeClr val="tx1"/>
                </a:solidFill>
              </a:rPr>
              <a:t>header {</a:t>
            </a:r>
          </a:p>
          <a:p>
            <a:r>
              <a:rPr lang="en-US" sz="1000" dirty="0" smtClean="0">
                <a:solidFill>
                  <a:schemeClr val="tx1"/>
                </a:solidFill>
              </a:rPr>
              <a:t>    </a:t>
            </a:r>
            <a:r>
              <a:rPr lang="en-US" sz="1000" dirty="0">
                <a:solidFill>
                  <a:schemeClr val="tx1"/>
                </a:solidFill>
              </a:rPr>
              <a:t>Service ID: 0xffff</a:t>
            </a:r>
          </a:p>
          <a:p>
            <a:r>
              <a:rPr lang="en-US" sz="1000" dirty="0">
                <a:solidFill>
                  <a:schemeClr val="tx1"/>
                </a:solidFill>
              </a:rPr>
              <a:t>    Method ID: 0x8100</a:t>
            </a:r>
          </a:p>
          <a:p>
            <a:r>
              <a:rPr lang="en-US" sz="1000" dirty="0">
                <a:solidFill>
                  <a:schemeClr val="tx1"/>
                </a:solidFill>
              </a:rPr>
              <a:t>    ...</a:t>
            </a:r>
          </a:p>
          <a:p>
            <a:r>
              <a:rPr lang="en-US" sz="1000" dirty="0" smtClean="0">
                <a:solidFill>
                  <a:schemeClr val="tx1"/>
                </a:solidFill>
              </a:rPr>
              <a:t>}</a:t>
            </a:r>
            <a:endParaRPr lang="en-US" sz="1000" dirty="0">
              <a:solidFill>
                <a:schemeClr val="tx1"/>
              </a:solidFill>
            </a:endParaRPr>
          </a:p>
          <a:p>
            <a:r>
              <a:rPr lang="en-US" sz="1000" dirty="0">
                <a:solidFill>
                  <a:schemeClr val="tx1"/>
                </a:solidFill>
              </a:rPr>
              <a:t>p</a:t>
            </a:r>
            <a:r>
              <a:rPr lang="en-US" sz="1000" dirty="0" smtClean="0">
                <a:solidFill>
                  <a:schemeClr val="tx1"/>
                </a:solidFill>
              </a:rPr>
              <a:t>ayload {</a:t>
            </a:r>
          </a:p>
          <a:p>
            <a:r>
              <a:rPr lang="en-US" sz="1000" dirty="0">
                <a:solidFill>
                  <a:schemeClr val="tx1"/>
                </a:solidFill>
              </a:rPr>
              <a:t> </a:t>
            </a:r>
            <a:r>
              <a:rPr lang="en-US" sz="1000" dirty="0" smtClean="0">
                <a:solidFill>
                  <a:schemeClr val="tx1"/>
                </a:solidFill>
              </a:rPr>
              <a:t>   </a:t>
            </a:r>
            <a:r>
              <a:rPr lang="en-US" sz="1000" dirty="0" smtClean="0">
                <a:solidFill>
                  <a:schemeClr val="accent5"/>
                </a:solidFill>
              </a:rPr>
              <a:t>Type: 0x07 (subscribe </a:t>
            </a:r>
            <a:r>
              <a:rPr lang="en-US" sz="1000" dirty="0" err="1" smtClean="0">
                <a:solidFill>
                  <a:schemeClr val="accent5"/>
                </a:solidFill>
              </a:rPr>
              <a:t>eventgroup</a:t>
            </a:r>
            <a:r>
              <a:rPr lang="en-US" sz="1000" dirty="0" smtClean="0">
                <a:solidFill>
                  <a:schemeClr val="accent5"/>
                </a:solidFill>
              </a:rPr>
              <a:t> </a:t>
            </a:r>
            <a:r>
              <a:rPr lang="en-US" sz="1000" dirty="0" err="1" smtClean="0">
                <a:solidFill>
                  <a:schemeClr val="accent5"/>
                </a:solidFill>
              </a:rPr>
              <a:t>ack</a:t>
            </a:r>
            <a:r>
              <a:rPr lang="en-US" sz="1000" dirty="0" smtClean="0">
                <a:solidFill>
                  <a:schemeClr val="accent5"/>
                </a:solidFill>
              </a:rPr>
              <a:t>)</a:t>
            </a:r>
            <a:endParaRPr lang="en-US" sz="1000" dirty="0">
              <a:solidFill>
                <a:schemeClr val="accent5"/>
              </a:solidFill>
            </a:endParaRPr>
          </a:p>
          <a:p>
            <a:r>
              <a:rPr lang="en-US" sz="1000" dirty="0">
                <a:solidFill>
                  <a:schemeClr val="tx1"/>
                </a:solidFill>
              </a:rPr>
              <a:t>    </a:t>
            </a:r>
            <a:r>
              <a:rPr lang="en-US" sz="1000" dirty="0" err="1">
                <a:solidFill>
                  <a:schemeClr val="tx1"/>
                </a:solidFill>
              </a:rPr>
              <a:t>serviceId</a:t>
            </a:r>
            <a:r>
              <a:rPr lang="en-US" sz="1000" dirty="0">
                <a:solidFill>
                  <a:schemeClr val="tx1"/>
                </a:solidFill>
              </a:rPr>
              <a:t>: 0x1234</a:t>
            </a:r>
          </a:p>
          <a:p>
            <a:r>
              <a:rPr lang="en-US" sz="1000" dirty="0">
                <a:solidFill>
                  <a:schemeClr val="tx1"/>
                </a:solidFill>
              </a:rPr>
              <a:t>    </a:t>
            </a:r>
            <a:r>
              <a:rPr lang="en-US" sz="1000" dirty="0" err="1">
                <a:solidFill>
                  <a:schemeClr val="tx1"/>
                </a:solidFill>
              </a:rPr>
              <a:t>instanceId</a:t>
            </a:r>
            <a:r>
              <a:rPr lang="en-US" sz="1000" dirty="0">
                <a:solidFill>
                  <a:schemeClr val="tx1"/>
                </a:solidFill>
              </a:rPr>
              <a:t>: 0x5678</a:t>
            </a:r>
          </a:p>
          <a:p>
            <a:r>
              <a:rPr lang="en-US" sz="1000" dirty="0">
                <a:solidFill>
                  <a:schemeClr val="tx1"/>
                </a:solidFill>
              </a:rPr>
              <a:t>    </a:t>
            </a:r>
            <a:r>
              <a:rPr lang="en-US" sz="1000" dirty="0" smtClean="0">
                <a:solidFill>
                  <a:schemeClr val="tx1"/>
                </a:solidFill>
              </a:rPr>
              <a:t>...</a:t>
            </a:r>
          </a:p>
          <a:p>
            <a:r>
              <a:rPr lang="en-US" sz="1000" dirty="0">
                <a:solidFill>
                  <a:schemeClr val="tx1"/>
                </a:solidFill>
              </a:rPr>
              <a:t> </a:t>
            </a:r>
            <a:r>
              <a:rPr lang="en-US" sz="1000" dirty="0" smtClean="0">
                <a:solidFill>
                  <a:schemeClr val="tx1"/>
                </a:solidFill>
              </a:rPr>
              <a:t>   Endpoint {</a:t>
            </a:r>
          </a:p>
          <a:p>
            <a:r>
              <a:rPr lang="en-US" sz="1000" dirty="0">
                <a:solidFill>
                  <a:schemeClr val="tx1"/>
                </a:solidFill>
              </a:rPr>
              <a:t> </a:t>
            </a:r>
            <a:r>
              <a:rPr lang="en-US" sz="1000" dirty="0" smtClean="0">
                <a:solidFill>
                  <a:schemeClr val="tx1"/>
                </a:solidFill>
              </a:rPr>
              <a:t>     </a:t>
            </a:r>
            <a:r>
              <a:rPr lang="en-US" sz="1000" dirty="0" err="1" smtClean="0">
                <a:solidFill>
                  <a:schemeClr val="tx1"/>
                </a:solidFill>
              </a:rPr>
              <a:t>ip</a:t>
            </a:r>
            <a:r>
              <a:rPr lang="en-US" sz="1000" dirty="0" smtClean="0">
                <a:solidFill>
                  <a:schemeClr val="tx1"/>
                </a:solidFill>
              </a:rPr>
              <a:t>: 224.224.224.246  </a:t>
            </a:r>
            <a:r>
              <a:rPr lang="en-US" sz="1000" dirty="0" smtClean="0">
                <a:solidFill>
                  <a:schemeClr val="accent5"/>
                </a:solidFill>
              </a:rPr>
              <a:t>(</a:t>
            </a:r>
            <a:r>
              <a:rPr lang="en-US" sz="1000" dirty="0" err="1" smtClean="0">
                <a:solidFill>
                  <a:schemeClr val="accent5"/>
                </a:solidFill>
              </a:rPr>
              <a:t>mutilcast</a:t>
            </a:r>
            <a:r>
              <a:rPr lang="en-US" sz="1000" dirty="0" smtClean="0">
                <a:solidFill>
                  <a:schemeClr val="accent5"/>
                </a:solidFill>
              </a:rPr>
              <a:t>)</a:t>
            </a:r>
          </a:p>
          <a:p>
            <a:r>
              <a:rPr lang="en-US" sz="1000" dirty="0">
                <a:solidFill>
                  <a:schemeClr val="tx1"/>
                </a:solidFill>
              </a:rPr>
              <a:t> </a:t>
            </a:r>
            <a:r>
              <a:rPr lang="en-US" sz="1000" dirty="0" smtClean="0">
                <a:solidFill>
                  <a:schemeClr val="tx1"/>
                </a:solidFill>
              </a:rPr>
              <a:t>     </a:t>
            </a:r>
            <a:r>
              <a:rPr lang="en-US" sz="1000" dirty="0" err="1" smtClean="0">
                <a:solidFill>
                  <a:schemeClr val="tx1"/>
                </a:solidFill>
              </a:rPr>
              <a:t>udp</a:t>
            </a:r>
            <a:r>
              <a:rPr lang="en-US" sz="1000" dirty="0" smtClean="0">
                <a:solidFill>
                  <a:schemeClr val="tx1"/>
                </a:solidFill>
              </a:rPr>
              <a:t> port: 30506</a:t>
            </a:r>
          </a:p>
          <a:p>
            <a:r>
              <a:rPr lang="en-US" sz="1000" dirty="0">
                <a:solidFill>
                  <a:schemeClr val="tx1"/>
                </a:solidFill>
              </a:rPr>
              <a:t> </a:t>
            </a:r>
            <a:r>
              <a:rPr lang="en-US" sz="1000" dirty="0" smtClean="0">
                <a:solidFill>
                  <a:schemeClr val="tx1"/>
                </a:solidFill>
              </a:rPr>
              <a:t>   }</a:t>
            </a:r>
            <a:endParaRPr lang="en-US" sz="1000" dirty="0">
              <a:solidFill>
                <a:schemeClr val="tx1"/>
              </a:solidFill>
            </a:endParaRPr>
          </a:p>
          <a:p>
            <a:r>
              <a:rPr lang="en-US" sz="1000" dirty="0">
                <a:solidFill>
                  <a:schemeClr val="tx1"/>
                </a:solidFill>
              </a:rPr>
              <a:t>}</a:t>
            </a:r>
          </a:p>
        </p:txBody>
      </p:sp>
      <p:cxnSp>
        <p:nvCxnSpPr>
          <p:cNvPr id="11" name="Straight Connector 10"/>
          <p:cNvCxnSpPr/>
          <p:nvPr/>
        </p:nvCxnSpPr>
        <p:spPr>
          <a:xfrm flipH="1">
            <a:off x="5689600" y="5273964"/>
            <a:ext cx="656784" cy="2309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0668" y="3426691"/>
            <a:ext cx="2339549" cy="254510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a:t>
            </a:r>
            <a:r>
              <a:rPr lang="en-US" sz="1000" dirty="0" smtClean="0">
                <a:solidFill>
                  <a:schemeClr val="tx1"/>
                </a:solidFill>
              </a:rPr>
              <a:t>192.168.1.4:30501</a:t>
            </a:r>
            <a:endParaRPr lang="en-US" sz="1000" dirty="0">
              <a:solidFill>
                <a:schemeClr val="tx1"/>
              </a:solidFill>
            </a:endParaRPr>
          </a:p>
          <a:p>
            <a:r>
              <a:rPr lang="en-US" sz="1000" dirty="0" err="1">
                <a:solidFill>
                  <a:schemeClr val="tx1"/>
                </a:solidFill>
              </a:rPr>
              <a:t>dst</a:t>
            </a:r>
            <a:r>
              <a:rPr lang="en-US" sz="1000" dirty="0">
                <a:solidFill>
                  <a:schemeClr val="tx1"/>
                </a:solidFill>
              </a:rPr>
              <a:t>: </a:t>
            </a:r>
            <a:r>
              <a:rPr lang="en-US" sz="1000" dirty="0" smtClean="0">
                <a:solidFill>
                  <a:schemeClr val="tx1"/>
                </a:solidFill>
              </a:rPr>
              <a:t>224.224.224.246:30506 </a:t>
            </a:r>
            <a:r>
              <a:rPr lang="en-US" sz="1000" dirty="0" smtClean="0">
                <a:solidFill>
                  <a:schemeClr val="accent5"/>
                </a:solidFill>
              </a:rPr>
              <a:t>(</a:t>
            </a:r>
            <a:r>
              <a:rPr lang="en-US" sz="1000" dirty="0" err="1" smtClean="0">
                <a:solidFill>
                  <a:schemeClr val="accent5"/>
                </a:solidFill>
              </a:rPr>
              <a:t>mutilcast</a:t>
            </a:r>
            <a:r>
              <a:rPr lang="en-US" sz="1000" dirty="0" smtClean="0">
                <a:solidFill>
                  <a:schemeClr val="accent5"/>
                </a:solidFill>
              </a:rPr>
              <a:t>)</a:t>
            </a:r>
            <a:endParaRPr lang="en-US" sz="1000" dirty="0">
              <a:solidFill>
                <a:schemeClr val="accent5"/>
              </a:solidFill>
            </a:endParaRPr>
          </a:p>
          <a:p>
            <a:r>
              <a:rPr lang="en-US" sz="1000" dirty="0" smtClean="0">
                <a:solidFill>
                  <a:schemeClr val="tx1"/>
                </a:solidFill>
              </a:rPr>
              <a:t>header {</a:t>
            </a:r>
          </a:p>
          <a:p>
            <a:r>
              <a:rPr lang="en-US" sz="1000" dirty="0">
                <a:solidFill>
                  <a:schemeClr val="tx1"/>
                </a:solidFill>
              </a:rPr>
              <a:t> </a:t>
            </a:r>
            <a:r>
              <a:rPr lang="en-US" sz="1000" dirty="0" smtClean="0">
                <a:solidFill>
                  <a:schemeClr val="tx1"/>
                </a:solidFill>
              </a:rPr>
              <a:t>   Service </a:t>
            </a:r>
            <a:r>
              <a:rPr lang="en-US" sz="1000" dirty="0">
                <a:solidFill>
                  <a:schemeClr val="tx1"/>
                </a:solidFill>
              </a:rPr>
              <a:t>ID: 0x1234</a:t>
            </a:r>
          </a:p>
          <a:p>
            <a:r>
              <a:rPr lang="en-US" sz="1000" dirty="0" smtClean="0">
                <a:solidFill>
                  <a:schemeClr val="tx1"/>
                </a:solidFill>
              </a:rPr>
              <a:t>    </a:t>
            </a:r>
            <a:r>
              <a:rPr lang="en-US" sz="1000" b="1" dirty="0" smtClean="0">
                <a:solidFill>
                  <a:schemeClr val="accent5"/>
                </a:solidFill>
              </a:rPr>
              <a:t>Method ID: 0x8778  </a:t>
            </a:r>
            <a:r>
              <a:rPr lang="en-US" sz="1000" b="1" dirty="0" smtClean="0">
                <a:solidFill>
                  <a:schemeClr val="tx1"/>
                </a:solidFill>
              </a:rPr>
              <a:t>(= </a:t>
            </a:r>
            <a:r>
              <a:rPr lang="en-US" sz="1000" b="1" dirty="0" err="1" smtClean="0">
                <a:solidFill>
                  <a:schemeClr val="tx1"/>
                </a:solidFill>
              </a:rPr>
              <a:t>event_id</a:t>
            </a:r>
            <a:r>
              <a:rPr lang="en-US" sz="1000" b="1" dirty="0" smtClean="0">
                <a:solidFill>
                  <a:schemeClr val="tx1"/>
                </a:solidFill>
              </a:rPr>
              <a:t>)</a:t>
            </a:r>
          </a:p>
          <a:p>
            <a:r>
              <a:rPr lang="en-US" sz="1000" dirty="0" smtClean="0">
                <a:solidFill>
                  <a:schemeClr val="tx1"/>
                </a:solidFill>
              </a:rPr>
              <a:t>    Length: 12</a:t>
            </a:r>
          </a:p>
          <a:p>
            <a:r>
              <a:rPr lang="en-US" sz="1000" dirty="0" smtClean="0">
                <a:solidFill>
                  <a:schemeClr val="tx1"/>
                </a:solidFill>
              </a:rPr>
              <a:t>    </a:t>
            </a:r>
            <a:r>
              <a:rPr lang="en-US" sz="1000" dirty="0">
                <a:solidFill>
                  <a:schemeClr val="tx1"/>
                </a:solidFill>
              </a:rPr>
              <a:t>Client ID: </a:t>
            </a:r>
            <a:r>
              <a:rPr lang="en-US" sz="1000" dirty="0" smtClean="0">
                <a:solidFill>
                  <a:schemeClr val="tx1"/>
                </a:solidFill>
              </a:rPr>
              <a:t>0x0000</a:t>
            </a:r>
            <a:endParaRPr lang="en-US" sz="1000" dirty="0">
              <a:solidFill>
                <a:schemeClr val="tx1"/>
              </a:solidFill>
            </a:endParaRPr>
          </a:p>
          <a:p>
            <a:r>
              <a:rPr lang="en-US" sz="1000" dirty="0">
                <a:solidFill>
                  <a:schemeClr val="tx1"/>
                </a:solidFill>
              </a:rPr>
              <a:t>    </a:t>
            </a:r>
            <a:r>
              <a:rPr lang="en-US" sz="1000" b="1" dirty="0">
                <a:solidFill>
                  <a:schemeClr val="tx1"/>
                </a:solidFill>
              </a:rPr>
              <a:t>Session ID: 0x0001</a:t>
            </a:r>
          </a:p>
          <a:p>
            <a:r>
              <a:rPr lang="en-US" sz="1000" dirty="0">
                <a:solidFill>
                  <a:schemeClr val="tx1"/>
                </a:solidFill>
              </a:rPr>
              <a:t>    SOME/IP Version: 0x01</a:t>
            </a:r>
          </a:p>
          <a:p>
            <a:r>
              <a:rPr lang="en-US" sz="1000" dirty="0">
                <a:solidFill>
                  <a:schemeClr val="tx1"/>
                </a:solidFill>
              </a:rPr>
              <a:t>    Interface Version: 0x00</a:t>
            </a:r>
          </a:p>
          <a:p>
            <a:r>
              <a:rPr lang="en-US" sz="1000" dirty="0">
                <a:solidFill>
                  <a:schemeClr val="tx1"/>
                </a:solidFill>
              </a:rPr>
              <a:t>    </a:t>
            </a:r>
            <a:r>
              <a:rPr lang="en-US" sz="1000" b="1" dirty="0">
                <a:solidFill>
                  <a:schemeClr val="accent5"/>
                </a:solidFill>
              </a:rPr>
              <a:t>Message Type: </a:t>
            </a:r>
            <a:r>
              <a:rPr lang="en-US" sz="1000" b="1" dirty="0" smtClean="0">
                <a:solidFill>
                  <a:schemeClr val="accent5"/>
                </a:solidFill>
              </a:rPr>
              <a:t>0x02 (Notification)</a:t>
            </a:r>
            <a:endParaRPr lang="en-US" sz="1000" b="1" dirty="0">
              <a:solidFill>
                <a:schemeClr val="accent5"/>
              </a:solidFill>
            </a:endParaRPr>
          </a:p>
          <a:p>
            <a:r>
              <a:rPr lang="en-US" sz="1000" dirty="0">
                <a:solidFill>
                  <a:schemeClr val="tx1"/>
                </a:solidFill>
              </a:rPr>
              <a:t>    </a:t>
            </a:r>
            <a:r>
              <a:rPr lang="en-US" sz="1000" b="1" dirty="0">
                <a:solidFill>
                  <a:schemeClr val="accent5"/>
                </a:solidFill>
              </a:rPr>
              <a:t>Return Code: 0x00 (Ok)</a:t>
            </a:r>
          </a:p>
          <a:p>
            <a:r>
              <a:rPr lang="en-US" sz="1000" dirty="0" smtClean="0">
                <a:solidFill>
                  <a:schemeClr val="tx1"/>
                </a:solidFill>
              </a:rPr>
              <a:t>}</a:t>
            </a:r>
            <a:endParaRPr lang="en-US" sz="1000" dirty="0">
              <a:solidFill>
                <a:schemeClr val="tx1"/>
              </a:solidFill>
            </a:endParaRPr>
          </a:p>
          <a:p>
            <a:r>
              <a:rPr lang="en-US" sz="1000" dirty="0">
                <a:solidFill>
                  <a:schemeClr val="tx1"/>
                </a:solidFill>
              </a:rPr>
              <a:t>Payload: </a:t>
            </a:r>
            <a:r>
              <a:rPr lang="en-US" sz="1000" dirty="0" smtClean="0">
                <a:solidFill>
                  <a:schemeClr val="tx1"/>
                </a:solidFill>
              </a:rPr>
              <a:t>00010203</a:t>
            </a:r>
            <a:endParaRPr lang="en-US" sz="1000" dirty="0">
              <a:solidFill>
                <a:schemeClr val="tx1"/>
              </a:solidFill>
            </a:endParaRPr>
          </a:p>
        </p:txBody>
      </p:sp>
      <p:cxnSp>
        <p:nvCxnSpPr>
          <p:cNvPr id="14" name="Straight Connector 13"/>
          <p:cNvCxnSpPr/>
          <p:nvPr/>
        </p:nvCxnSpPr>
        <p:spPr>
          <a:xfrm>
            <a:off x="2900217" y="5818909"/>
            <a:ext cx="803565" cy="15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59248" y="1127668"/>
            <a:ext cx="4013856" cy="307777"/>
          </a:xfrm>
          <a:prstGeom prst="rect">
            <a:avLst/>
          </a:prstGeom>
          <a:noFill/>
        </p:spPr>
        <p:txBody>
          <a:bodyPr wrap="none" rtlCol="0">
            <a:spAutoFit/>
          </a:bodyPr>
          <a:lstStyle/>
          <a:p>
            <a:r>
              <a:rPr lang="en-US" sz="1400" dirty="0">
                <a:solidFill>
                  <a:srgbClr val="FF0000"/>
                </a:solidFill>
              </a:rPr>
              <a:t>W</a:t>
            </a:r>
            <a:r>
              <a:rPr lang="en-US" sz="1400" dirty="0" smtClean="0">
                <a:solidFill>
                  <a:srgbClr val="FF0000"/>
                </a:solidFill>
              </a:rPr>
              <a:t>hy </a:t>
            </a:r>
            <a:r>
              <a:rPr lang="en-US" sz="1400" dirty="0">
                <a:solidFill>
                  <a:srgbClr val="FF0000"/>
                </a:solidFill>
              </a:rPr>
              <a:t>subscribe </a:t>
            </a:r>
            <a:r>
              <a:rPr lang="en-US" sz="1400" dirty="0" err="1">
                <a:solidFill>
                  <a:srgbClr val="FF0000"/>
                </a:solidFill>
              </a:rPr>
              <a:t>event_group_id</a:t>
            </a:r>
            <a:r>
              <a:rPr lang="en-US" sz="1400" dirty="0">
                <a:solidFill>
                  <a:srgbClr val="FF0000"/>
                </a:solidFill>
              </a:rPr>
              <a:t> instead of </a:t>
            </a:r>
            <a:r>
              <a:rPr lang="en-US" sz="1400" dirty="0" err="1" smtClean="0">
                <a:solidFill>
                  <a:srgbClr val="FF0000"/>
                </a:solidFill>
              </a:rPr>
              <a:t>event_id</a:t>
            </a:r>
            <a:r>
              <a:rPr lang="en-US" sz="1400" dirty="0" smtClean="0">
                <a:solidFill>
                  <a:srgbClr val="FF0000"/>
                </a:solidFill>
              </a:rPr>
              <a:t> ?</a:t>
            </a:r>
          </a:p>
        </p:txBody>
      </p:sp>
      <p:sp>
        <p:nvSpPr>
          <p:cNvPr id="16" name="Oval 15"/>
          <p:cNvSpPr/>
          <p:nvPr/>
        </p:nvSpPr>
        <p:spPr>
          <a:xfrm>
            <a:off x="1958109" y="2318327"/>
            <a:ext cx="942108" cy="2493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5" idx="1"/>
          </p:cNvCxnSpPr>
          <p:nvPr/>
        </p:nvCxnSpPr>
        <p:spPr>
          <a:xfrm flipH="1">
            <a:off x="2680388" y="1281557"/>
            <a:ext cx="2178860" cy="118049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8976" y="4738255"/>
            <a:ext cx="2106374" cy="8035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680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4</a:t>
            </a:r>
            <a:r>
              <a:rPr lang="en-US" sz="2400" b="1" dirty="0" smtClean="0"/>
              <a:t>. </a:t>
            </a:r>
            <a:r>
              <a:rPr lang="en-US" sz="2400" b="1" dirty="0" err="1" smtClean="0"/>
              <a:t>Vsomeip</a:t>
            </a:r>
            <a:r>
              <a:rPr lang="en-US" sz="2400" b="1" dirty="0" smtClean="0"/>
              <a:t> + </a:t>
            </a:r>
            <a:r>
              <a:rPr lang="en-US" sz="2400" b="1" dirty="0" err="1" smtClean="0"/>
              <a:t>CommonApi</a:t>
            </a:r>
            <a:endParaRPr lang="en-US" sz="2400" b="1" dirty="0" smtClean="0"/>
          </a:p>
        </p:txBody>
      </p:sp>
      <p:sp>
        <p:nvSpPr>
          <p:cNvPr id="37" name="TextBox 36"/>
          <p:cNvSpPr txBox="1"/>
          <p:nvPr/>
        </p:nvSpPr>
        <p:spPr>
          <a:xfrm>
            <a:off x="351940" y="948721"/>
            <a:ext cx="7869847" cy="584775"/>
          </a:xfrm>
          <a:prstGeom prst="rect">
            <a:avLst/>
          </a:prstGeom>
          <a:noFill/>
        </p:spPr>
        <p:txBody>
          <a:bodyPr wrap="none" rtlCol="0">
            <a:spAutoFit/>
          </a:bodyPr>
          <a:lstStyle/>
          <a:p>
            <a:pPr marL="285750" lvl="1" indent="-285750">
              <a:buFont typeface="Wingdings" panose="05000000000000000000" pitchFamily="2" charset="2"/>
              <a:buChar char="Ø"/>
            </a:pPr>
            <a:r>
              <a:rPr lang="en-US" b="1" dirty="0" err="1"/>
              <a:t>CommonAPI</a:t>
            </a:r>
            <a:r>
              <a:rPr lang="en-US" b="1" dirty="0"/>
              <a:t>: </a:t>
            </a:r>
            <a:r>
              <a:rPr lang="en-US" sz="1400" b="1" dirty="0"/>
              <a:t>A middleware abstraction layer that allows you to define services using Franca IDL</a:t>
            </a:r>
          </a:p>
          <a:p>
            <a:pPr marL="0" lvl="1"/>
            <a:r>
              <a:rPr lang="en-US" sz="1400" b="1" dirty="0"/>
              <a:t>and generate client/server code automatically</a:t>
            </a:r>
          </a:p>
        </p:txBody>
      </p:sp>
      <p:sp>
        <p:nvSpPr>
          <p:cNvPr id="16" name="Rectangle 15"/>
          <p:cNvSpPr/>
          <p:nvPr/>
        </p:nvSpPr>
        <p:spPr>
          <a:xfrm>
            <a:off x="347330" y="1662546"/>
            <a:ext cx="3374925" cy="5116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66619" y="1764145"/>
            <a:ext cx="2530764" cy="3659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96217" y="4445330"/>
            <a:ext cx="2024074"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CommonApi-someip</a:t>
            </a:r>
            <a:r>
              <a:rPr lang="en-US" sz="1400" dirty="0" smtClean="0"/>
              <a:t> lib</a:t>
            </a:r>
            <a:endParaRPr lang="en-US" sz="1400" dirty="0"/>
          </a:p>
        </p:txBody>
      </p:sp>
      <p:sp>
        <p:nvSpPr>
          <p:cNvPr id="38" name="Rectangle 37"/>
          <p:cNvSpPr/>
          <p:nvPr/>
        </p:nvSpPr>
        <p:spPr>
          <a:xfrm>
            <a:off x="766619" y="5831646"/>
            <a:ext cx="2500514" cy="837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948206" y="6267425"/>
            <a:ext cx="2057280" cy="2918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0" name="Rectangle 39"/>
          <p:cNvSpPr/>
          <p:nvPr/>
        </p:nvSpPr>
        <p:spPr>
          <a:xfrm>
            <a:off x="937322" y="5887328"/>
            <a:ext cx="2068164" cy="35130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cxnSp>
        <p:nvCxnSpPr>
          <p:cNvPr id="60" name="Straight Arrow Connector 59"/>
          <p:cNvCxnSpPr>
            <a:stCxn id="22" idx="2"/>
            <a:endCxn id="38" idx="0"/>
          </p:cNvCxnSpPr>
          <p:nvPr/>
        </p:nvCxnSpPr>
        <p:spPr>
          <a:xfrm flipH="1">
            <a:off x="2016876" y="5424136"/>
            <a:ext cx="15125" cy="4075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18</a:t>
            </a:fld>
            <a:endParaRPr lang="en-US" dirty="0">
              <a:solidFill>
                <a:schemeClr val="bg1">
                  <a:lumMod val="50000"/>
                </a:schemeClr>
              </a:solidFill>
            </a:endParaRPr>
          </a:p>
        </p:txBody>
      </p:sp>
      <p:sp>
        <p:nvSpPr>
          <p:cNvPr id="11" name="TextBox 10"/>
          <p:cNvSpPr txBox="1"/>
          <p:nvPr/>
        </p:nvSpPr>
        <p:spPr>
          <a:xfrm>
            <a:off x="3746333" y="5068269"/>
            <a:ext cx="1448730" cy="369332"/>
          </a:xfrm>
          <a:prstGeom prst="rect">
            <a:avLst/>
          </a:prstGeom>
          <a:noFill/>
        </p:spPr>
        <p:txBody>
          <a:bodyPr wrap="none" rtlCol="0">
            <a:spAutoFit/>
          </a:bodyPr>
          <a:lstStyle/>
          <a:p>
            <a:r>
              <a:rPr lang="en-US" b="1" dirty="0" err="1">
                <a:solidFill>
                  <a:srgbClr val="FF0000"/>
                </a:solidFill>
              </a:rPr>
              <a:t>vsomeip.json</a:t>
            </a:r>
            <a:endParaRPr lang="en-US" dirty="0"/>
          </a:p>
        </p:txBody>
      </p:sp>
      <p:sp>
        <p:nvSpPr>
          <p:cNvPr id="76" name="Rectangle 75"/>
          <p:cNvSpPr/>
          <p:nvPr/>
        </p:nvSpPr>
        <p:spPr>
          <a:xfrm>
            <a:off x="996217" y="5068269"/>
            <a:ext cx="2037648"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27" name="Rectangle 26"/>
          <p:cNvSpPr/>
          <p:nvPr/>
        </p:nvSpPr>
        <p:spPr>
          <a:xfrm>
            <a:off x="1005453" y="2654791"/>
            <a:ext cx="2005601" cy="465685"/>
          </a:xfrm>
          <a:prstGeom prst="rect">
            <a:avLst/>
          </a:prstGeom>
          <a:solidFill>
            <a:srgbClr val="FCD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CommonApi</a:t>
            </a:r>
            <a:r>
              <a:rPr lang="en-US" sz="1400" dirty="0" smtClean="0">
                <a:solidFill>
                  <a:schemeClr val="tx1"/>
                </a:solidFill>
              </a:rPr>
              <a:t> </a:t>
            </a:r>
          </a:p>
          <a:p>
            <a:pPr algn="ctr"/>
            <a:r>
              <a:rPr lang="en-US" sz="1400" dirty="0" smtClean="0">
                <a:solidFill>
                  <a:schemeClr val="tx1"/>
                </a:solidFill>
              </a:rPr>
              <a:t>(header files)</a:t>
            </a:r>
            <a:endParaRPr lang="en-US" sz="1400" dirty="0">
              <a:solidFill>
                <a:schemeClr val="tx1"/>
              </a:solidFill>
            </a:endParaRPr>
          </a:p>
        </p:txBody>
      </p:sp>
      <p:sp>
        <p:nvSpPr>
          <p:cNvPr id="29" name="Rectangle 28"/>
          <p:cNvSpPr/>
          <p:nvPr/>
        </p:nvSpPr>
        <p:spPr>
          <a:xfrm>
            <a:off x="996217" y="3920465"/>
            <a:ext cx="2005600" cy="46568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CommonApi</a:t>
            </a:r>
            <a:r>
              <a:rPr lang="en-US" sz="1400" dirty="0" smtClean="0">
                <a:solidFill>
                  <a:schemeClr val="tx1"/>
                </a:solidFill>
              </a:rPr>
              <a:t> Binding (source files)</a:t>
            </a:r>
            <a:endParaRPr lang="en-US" sz="1400" dirty="0">
              <a:solidFill>
                <a:schemeClr val="tx1"/>
              </a:solidFill>
            </a:endParaRPr>
          </a:p>
        </p:txBody>
      </p:sp>
      <p:sp>
        <p:nvSpPr>
          <p:cNvPr id="41" name="Rectangle 40"/>
          <p:cNvSpPr/>
          <p:nvPr/>
        </p:nvSpPr>
        <p:spPr>
          <a:xfrm>
            <a:off x="1005453" y="3149265"/>
            <a:ext cx="2024074"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CommonApi</a:t>
            </a:r>
            <a:r>
              <a:rPr lang="en-US" sz="1400" dirty="0" smtClean="0"/>
              <a:t>-core lib</a:t>
            </a:r>
            <a:endParaRPr lang="en-US" sz="1400" dirty="0"/>
          </a:p>
        </p:txBody>
      </p:sp>
      <p:sp>
        <p:nvSpPr>
          <p:cNvPr id="42" name="Rectangle 41"/>
          <p:cNvSpPr/>
          <p:nvPr/>
        </p:nvSpPr>
        <p:spPr>
          <a:xfrm>
            <a:off x="1014689" y="1938517"/>
            <a:ext cx="2005601" cy="4656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 implementation (proxy/stub)</a:t>
            </a:r>
          </a:p>
        </p:txBody>
      </p:sp>
      <p:sp>
        <p:nvSpPr>
          <p:cNvPr id="34" name="Rectangle 33"/>
          <p:cNvSpPr/>
          <p:nvPr/>
        </p:nvSpPr>
        <p:spPr>
          <a:xfrm>
            <a:off x="904667" y="3834408"/>
            <a:ext cx="2248602" cy="9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99977" y="2588984"/>
            <a:ext cx="2248602" cy="9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35" idx="2"/>
            <a:endCxn id="76" idx="0"/>
          </p:cNvCxnSpPr>
          <p:nvPr/>
        </p:nvCxnSpPr>
        <p:spPr>
          <a:xfrm>
            <a:off x="2008254" y="4721375"/>
            <a:ext cx="6787" cy="34689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0" idx="2"/>
            <a:endCxn id="34" idx="0"/>
          </p:cNvCxnSpPr>
          <p:nvPr/>
        </p:nvCxnSpPr>
        <p:spPr>
          <a:xfrm>
            <a:off x="2024278" y="3518011"/>
            <a:ext cx="4690" cy="3163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43073" y="2766195"/>
            <a:ext cx="2005601" cy="465685"/>
          </a:xfrm>
          <a:prstGeom prst="rect">
            <a:avLst/>
          </a:prstGeom>
          <a:solidFill>
            <a:srgbClr val="FCD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Franca IDL</a:t>
            </a:r>
          </a:p>
          <a:p>
            <a:pPr algn="ctr"/>
            <a:r>
              <a:rPr lang="en-US" sz="1400" dirty="0" smtClean="0">
                <a:solidFill>
                  <a:schemeClr val="tx1"/>
                </a:solidFill>
              </a:rPr>
              <a:t>*.</a:t>
            </a:r>
            <a:r>
              <a:rPr lang="en-US" sz="1400" dirty="0" err="1" smtClean="0">
                <a:solidFill>
                  <a:schemeClr val="tx1"/>
                </a:solidFill>
              </a:rPr>
              <a:t>fidl</a:t>
            </a:r>
            <a:endParaRPr lang="en-US" sz="1400" dirty="0">
              <a:solidFill>
                <a:schemeClr val="tx1"/>
              </a:solidFill>
            </a:endParaRPr>
          </a:p>
        </p:txBody>
      </p:sp>
      <p:sp>
        <p:nvSpPr>
          <p:cNvPr id="59" name="Rectangle 58"/>
          <p:cNvSpPr/>
          <p:nvPr/>
        </p:nvSpPr>
        <p:spPr>
          <a:xfrm>
            <a:off x="6434784" y="3834408"/>
            <a:ext cx="2005601" cy="46568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Franca Development</a:t>
            </a:r>
          </a:p>
          <a:p>
            <a:pPr algn="ctr"/>
            <a:r>
              <a:rPr lang="en-US" sz="1400" dirty="0" smtClean="0">
                <a:solidFill>
                  <a:schemeClr val="tx1"/>
                </a:solidFill>
              </a:rPr>
              <a:t>*.</a:t>
            </a:r>
            <a:r>
              <a:rPr lang="en-US" sz="1400" dirty="0" err="1" smtClean="0">
                <a:solidFill>
                  <a:schemeClr val="tx1"/>
                </a:solidFill>
              </a:rPr>
              <a:t>fdepl</a:t>
            </a:r>
            <a:endParaRPr lang="en-US" sz="1400" dirty="0">
              <a:solidFill>
                <a:schemeClr val="tx1"/>
              </a:solidFill>
            </a:endParaRPr>
          </a:p>
        </p:txBody>
      </p:sp>
      <p:cxnSp>
        <p:nvCxnSpPr>
          <p:cNvPr id="53" name="Straight Arrow Connector 52"/>
          <p:cNvCxnSpPr>
            <a:stCxn id="58" idx="1"/>
          </p:cNvCxnSpPr>
          <p:nvPr/>
        </p:nvCxnSpPr>
        <p:spPr>
          <a:xfrm flipH="1" flipV="1">
            <a:off x="3029527" y="2999037"/>
            <a:ext cx="341354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020290" y="4067249"/>
            <a:ext cx="341354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982918" y="2691260"/>
            <a:ext cx="1675908" cy="307777"/>
          </a:xfrm>
          <a:prstGeom prst="rect">
            <a:avLst/>
          </a:prstGeom>
          <a:noFill/>
        </p:spPr>
        <p:txBody>
          <a:bodyPr wrap="none" rtlCol="0">
            <a:spAutoFit/>
          </a:bodyPr>
          <a:lstStyle/>
          <a:p>
            <a:r>
              <a:rPr lang="en-US" sz="1400" dirty="0" smtClean="0"/>
              <a:t>Core code generator</a:t>
            </a:r>
            <a:endParaRPr lang="en-US" sz="1400" dirty="0"/>
          </a:p>
        </p:txBody>
      </p:sp>
      <p:sp>
        <p:nvSpPr>
          <p:cNvPr id="67" name="TextBox 66"/>
          <p:cNvSpPr txBox="1"/>
          <p:nvPr/>
        </p:nvSpPr>
        <p:spPr>
          <a:xfrm>
            <a:off x="4037380" y="3572798"/>
            <a:ext cx="1885068" cy="523220"/>
          </a:xfrm>
          <a:prstGeom prst="rect">
            <a:avLst/>
          </a:prstGeom>
          <a:noFill/>
        </p:spPr>
        <p:txBody>
          <a:bodyPr wrap="none" rtlCol="0">
            <a:spAutoFit/>
          </a:bodyPr>
          <a:lstStyle/>
          <a:p>
            <a:r>
              <a:rPr lang="en-US" sz="1400" dirty="0" smtClean="0"/>
              <a:t>Binding code generator</a:t>
            </a:r>
          </a:p>
          <a:p>
            <a:r>
              <a:rPr lang="en-US" sz="1400" dirty="0" smtClean="0"/>
              <a:t> (SOME/IP or D-BUS)</a:t>
            </a:r>
            <a:endParaRPr lang="en-US" sz="1400" dirty="0"/>
          </a:p>
        </p:txBody>
      </p:sp>
      <p:sp>
        <p:nvSpPr>
          <p:cNvPr id="63" name="TextBox 62"/>
          <p:cNvSpPr txBox="1"/>
          <p:nvPr/>
        </p:nvSpPr>
        <p:spPr>
          <a:xfrm>
            <a:off x="3746333" y="4445330"/>
            <a:ext cx="1585370" cy="369332"/>
          </a:xfrm>
          <a:prstGeom prst="rect">
            <a:avLst/>
          </a:prstGeom>
          <a:noFill/>
        </p:spPr>
        <p:txBody>
          <a:bodyPr wrap="none" rtlCol="0">
            <a:spAutoFit/>
          </a:bodyPr>
          <a:lstStyle/>
          <a:p>
            <a:r>
              <a:rPr lang="en-US" dirty="0"/>
              <a:t>commonapi.ini</a:t>
            </a:r>
          </a:p>
        </p:txBody>
      </p:sp>
      <p:cxnSp>
        <p:nvCxnSpPr>
          <p:cNvPr id="72" name="Straight Connector 71"/>
          <p:cNvCxnSpPr>
            <a:stCxn id="76" idx="3"/>
          </p:cNvCxnSpPr>
          <p:nvPr/>
        </p:nvCxnSpPr>
        <p:spPr>
          <a:xfrm>
            <a:off x="3033865" y="5206292"/>
            <a:ext cx="845408" cy="106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4" idx="3"/>
          </p:cNvCxnSpPr>
          <p:nvPr/>
        </p:nvCxnSpPr>
        <p:spPr>
          <a:xfrm>
            <a:off x="3153269" y="4298922"/>
            <a:ext cx="726004" cy="331074"/>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401912" y="4679743"/>
            <a:ext cx="1522340" cy="1569660"/>
          </a:xfrm>
          <a:prstGeom prst="rect">
            <a:avLst/>
          </a:prstGeom>
          <a:solidFill>
            <a:schemeClr val="bg1">
              <a:lumMod val="95000"/>
            </a:schemeClr>
          </a:solidFill>
        </p:spPr>
        <p:txBody>
          <a:bodyPr wrap="none" rtlCol="0">
            <a:spAutoFit/>
          </a:bodyPr>
          <a:lstStyle/>
          <a:p>
            <a:r>
              <a:rPr lang="en-US" sz="1200" dirty="0"/>
              <a:t>[default</a:t>
            </a:r>
            <a:r>
              <a:rPr lang="en-US" sz="1200" dirty="0" smtClean="0"/>
              <a:t>]</a:t>
            </a:r>
          </a:p>
          <a:p>
            <a:r>
              <a:rPr lang="en-US" sz="1200" dirty="0" smtClean="0"/>
              <a:t>binding=</a:t>
            </a:r>
            <a:r>
              <a:rPr lang="en-US" sz="1200" dirty="0" err="1" smtClean="0"/>
              <a:t>someip</a:t>
            </a:r>
            <a:endParaRPr lang="en-US" sz="1200" dirty="0" smtClean="0"/>
          </a:p>
          <a:p>
            <a:endParaRPr lang="en-US" sz="1200" dirty="0" smtClean="0"/>
          </a:p>
          <a:p>
            <a:r>
              <a:rPr lang="en-US" sz="1200" dirty="0" smtClean="0"/>
              <a:t>[logging]</a:t>
            </a:r>
          </a:p>
          <a:p>
            <a:r>
              <a:rPr lang="en-US" sz="1200" dirty="0" smtClean="0"/>
              <a:t>console </a:t>
            </a:r>
            <a:r>
              <a:rPr lang="en-US" sz="1200" dirty="0"/>
              <a:t>=</a:t>
            </a:r>
            <a:r>
              <a:rPr lang="en-US" sz="1200" dirty="0" smtClean="0"/>
              <a:t>true</a:t>
            </a:r>
          </a:p>
          <a:p>
            <a:r>
              <a:rPr lang="en-US" sz="1200" dirty="0" smtClean="0"/>
              <a:t>file</a:t>
            </a:r>
            <a:r>
              <a:rPr lang="en-US" sz="1200" dirty="0"/>
              <a:t>=./</a:t>
            </a:r>
            <a:r>
              <a:rPr lang="en-US" sz="1200" dirty="0" smtClean="0"/>
              <a:t>commonapi.log</a:t>
            </a:r>
          </a:p>
          <a:p>
            <a:r>
              <a:rPr lang="en-US" sz="1200" dirty="0" err="1" smtClean="0"/>
              <a:t>dlt</a:t>
            </a:r>
            <a:r>
              <a:rPr lang="en-US" sz="1200" dirty="0" smtClean="0"/>
              <a:t>=true</a:t>
            </a:r>
          </a:p>
          <a:p>
            <a:r>
              <a:rPr lang="en-US" sz="1200" dirty="0" smtClean="0"/>
              <a:t>level=verbose</a:t>
            </a:r>
            <a:endParaRPr lang="en-US" sz="1200" dirty="0"/>
          </a:p>
        </p:txBody>
      </p:sp>
      <p:cxnSp>
        <p:nvCxnSpPr>
          <p:cNvPr id="79" name="Straight Connector 78"/>
          <p:cNvCxnSpPr>
            <a:stCxn id="63" idx="3"/>
            <a:endCxn id="77" idx="1"/>
          </p:cNvCxnSpPr>
          <p:nvPr/>
        </p:nvCxnSpPr>
        <p:spPr>
          <a:xfrm>
            <a:off x="5331703" y="4629996"/>
            <a:ext cx="1070209" cy="83457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79242" y="1688817"/>
            <a:ext cx="2908040" cy="646331"/>
          </a:xfrm>
          <a:prstGeom prst="rect">
            <a:avLst/>
          </a:prstGeom>
          <a:noFill/>
        </p:spPr>
        <p:txBody>
          <a:bodyPr wrap="none" rtlCol="0">
            <a:spAutoFit/>
          </a:bodyPr>
          <a:lstStyle/>
          <a:p>
            <a:pPr marL="0" lvl="1"/>
            <a:r>
              <a:rPr lang="en-US" b="1" dirty="0"/>
              <a:t>RPC (Remote procedure call)</a:t>
            </a:r>
            <a:endParaRPr lang="en-US" sz="1400" b="1" dirty="0"/>
          </a:p>
          <a:p>
            <a:r>
              <a:rPr lang="en-US" dirty="0" smtClean="0"/>
              <a:t>       Get/Set/Notify/Field</a:t>
            </a:r>
            <a:endParaRPr lang="en-US" dirty="0"/>
          </a:p>
        </p:txBody>
      </p:sp>
      <p:sp>
        <p:nvSpPr>
          <p:cNvPr id="4" name="Oval 3"/>
          <p:cNvSpPr/>
          <p:nvPr/>
        </p:nvSpPr>
        <p:spPr>
          <a:xfrm>
            <a:off x="466165" y="2480235"/>
            <a:ext cx="3256090" cy="247425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endCxn id="2" idx="1"/>
          </p:cNvCxnSpPr>
          <p:nvPr/>
        </p:nvCxnSpPr>
        <p:spPr>
          <a:xfrm flipV="1">
            <a:off x="3267133" y="2011983"/>
            <a:ext cx="1512109" cy="8331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924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4</a:t>
            </a:r>
            <a:r>
              <a:rPr lang="en-US" sz="2400" b="1" dirty="0" smtClean="0"/>
              <a:t>.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19</a:t>
            </a:fld>
            <a:endParaRPr lang="en-US" dirty="0">
              <a:solidFill>
                <a:schemeClr val="bg1">
                  <a:lumMod val="50000"/>
                </a:schemeClr>
              </a:solidFill>
            </a:endParaRPr>
          </a:p>
        </p:txBody>
      </p:sp>
      <p:sp>
        <p:nvSpPr>
          <p:cNvPr id="90" name="TextBox 89"/>
          <p:cNvSpPr txBox="1"/>
          <p:nvPr/>
        </p:nvSpPr>
        <p:spPr>
          <a:xfrm>
            <a:off x="646545" y="1318053"/>
            <a:ext cx="3531480"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GET </a:t>
            </a:r>
            <a:r>
              <a:rPr lang="fr-FR" sz="1400" b="1" dirty="0" err="1" smtClean="0"/>
              <a:t>Method</a:t>
            </a:r>
            <a:endParaRPr lang="fr-FR" sz="1400" b="1" dirty="0" smtClean="0"/>
          </a:p>
          <a:p>
            <a:r>
              <a:rPr lang="fr-FR" sz="1400" dirty="0"/>
              <a:t> </a:t>
            </a:r>
            <a:r>
              <a:rPr lang="fr-FR" sz="1400" dirty="0" smtClean="0"/>
              <a:t>     </a:t>
            </a:r>
            <a:r>
              <a:rPr lang="fr-FR" sz="1400" i="1" dirty="0" smtClean="0"/>
              <a:t>Int32_t </a:t>
            </a:r>
            <a:r>
              <a:rPr lang="fr-FR" sz="1400" i="1" dirty="0" err="1" smtClean="0"/>
              <a:t>calculateSum</a:t>
            </a:r>
            <a:r>
              <a:rPr lang="fr-FR" sz="1400" i="1" dirty="0" smtClean="0"/>
              <a:t>(int32_t </a:t>
            </a:r>
            <a:r>
              <a:rPr lang="fr-FR" sz="1400" i="1" dirty="0"/>
              <a:t>a, int32_t </a:t>
            </a:r>
            <a:r>
              <a:rPr lang="fr-FR" sz="1400" i="1" dirty="0" smtClean="0"/>
              <a:t>b);</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0" cy="1884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29535" cy="190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61774" y="3389745"/>
            <a:ext cx="1824182" cy="36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5" y="3808129"/>
            <a:ext cx="1824181" cy="41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689970">
            <a:off x="620729" y="3206227"/>
            <a:ext cx="2306272" cy="307777"/>
          </a:xfrm>
          <a:prstGeom prst="rect">
            <a:avLst/>
          </a:prstGeom>
          <a:noFill/>
        </p:spPr>
        <p:txBody>
          <a:bodyPr wrap="none" rtlCol="0">
            <a:spAutoFit/>
          </a:bodyPr>
          <a:lstStyle/>
          <a:p>
            <a:r>
              <a:rPr lang="en-US" sz="1400" dirty="0"/>
              <a:t>Payload: 0000000300000004</a:t>
            </a:r>
          </a:p>
        </p:txBody>
      </p:sp>
      <p:sp>
        <p:nvSpPr>
          <p:cNvPr id="102" name="TextBox 101"/>
          <p:cNvSpPr txBox="1"/>
          <p:nvPr/>
        </p:nvSpPr>
        <p:spPr>
          <a:xfrm rot="20715537">
            <a:off x="1006201" y="4025666"/>
            <a:ext cx="1575303" cy="307777"/>
          </a:xfrm>
          <a:prstGeom prst="rect">
            <a:avLst/>
          </a:prstGeom>
          <a:noFill/>
        </p:spPr>
        <p:txBody>
          <a:bodyPr wrap="none" rtlCol="0">
            <a:spAutoFit/>
          </a:bodyPr>
          <a:lstStyle/>
          <a:p>
            <a:r>
              <a:rPr lang="en-US" sz="1400" dirty="0"/>
              <a:t>Payload: 00000007</a:t>
            </a:r>
          </a:p>
        </p:txBody>
      </p:sp>
      <p:sp>
        <p:nvSpPr>
          <p:cNvPr id="105" name="TextBox 104"/>
          <p:cNvSpPr txBox="1"/>
          <p:nvPr/>
        </p:nvSpPr>
        <p:spPr>
          <a:xfrm>
            <a:off x="4214685" y="2463311"/>
            <a:ext cx="4566532" cy="2031325"/>
          </a:xfrm>
          <a:prstGeom prst="rect">
            <a:avLst/>
          </a:prstGeom>
          <a:solidFill>
            <a:schemeClr val="bg1">
              <a:lumMod val="85000"/>
            </a:schemeClr>
          </a:solidFill>
        </p:spPr>
        <p:txBody>
          <a:bodyPr wrap="square" rtlCol="0">
            <a:spAutoFit/>
          </a:bodyPr>
          <a:lstStyle/>
          <a:p>
            <a:r>
              <a:rPr lang="en-US" sz="1400" i="1" dirty="0" smtClean="0"/>
              <a:t>…</a:t>
            </a:r>
          </a:p>
          <a:p>
            <a:r>
              <a:rPr lang="en-US" sz="1400" i="1" dirty="0" smtClean="0"/>
              <a:t>Int32_t a = 3;</a:t>
            </a:r>
          </a:p>
          <a:p>
            <a:r>
              <a:rPr lang="en-US" sz="1400" i="1" dirty="0" smtClean="0"/>
              <a:t>Int32_t b = 4;</a:t>
            </a:r>
          </a:p>
          <a:p>
            <a:r>
              <a:rPr lang="en-US" sz="1400" i="1" dirty="0" smtClean="0"/>
              <a:t>Int32_t sum = 0;</a:t>
            </a:r>
          </a:p>
          <a:p>
            <a:r>
              <a:rPr lang="en-US" sz="1400" i="1" dirty="0" err="1"/>
              <a:t>CommonAPI</a:t>
            </a:r>
            <a:r>
              <a:rPr lang="en-US" sz="1400" i="1" dirty="0"/>
              <a:t>::</a:t>
            </a:r>
            <a:r>
              <a:rPr lang="en-US" sz="1400" i="1" dirty="0" err="1"/>
              <a:t>CallInfo</a:t>
            </a:r>
            <a:r>
              <a:rPr lang="en-US" sz="1400" i="1" dirty="0"/>
              <a:t> </a:t>
            </a:r>
            <a:r>
              <a:rPr lang="en-US" sz="1400" i="1" dirty="0" smtClean="0"/>
              <a:t>info(3000ms); //timeout default = 5s</a:t>
            </a:r>
            <a:endParaRPr lang="en-US" sz="1400" i="1" dirty="0"/>
          </a:p>
          <a:p>
            <a:r>
              <a:rPr lang="en-US" sz="1400" i="1" dirty="0" err="1" smtClean="0"/>
              <a:t>myProxy</a:t>
            </a:r>
            <a:r>
              <a:rPr lang="en-US" sz="1400" i="1" dirty="0" smtClean="0"/>
              <a:t>-</a:t>
            </a:r>
            <a:r>
              <a:rPr lang="en-US" sz="1400" i="1" dirty="0"/>
              <a:t>&gt;</a:t>
            </a:r>
            <a:r>
              <a:rPr lang="en-US" sz="1400" i="1" dirty="0" err="1" smtClean="0"/>
              <a:t>calculateSum</a:t>
            </a:r>
            <a:r>
              <a:rPr lang="en-US" sz="1400" i="1" dirty="0" smtClean="0"/>
              <a:t>(a, </a:t>
            </a:r>
            <a:r>
              <a:rPr lang="en-US" sz="1400" i="1" dirty="0"/>
              <a:t>b</a:t>
            </a:r>
            <a:r>
              <a:rPr lang="en-US" sz="1400" i="1" dirty="0" smtClean="0"/>
              <a:t>, </a:t>
            </a:r>
            <a:r>
              <a:rPr lang="en-US" sz="1400" i="1" dirty="0" err="1"/>
              <a:t>callStatus</a:t>
            </a:r>
            <a:r>
              <a:rPr lang="en-US" sz="1400" i="1" dirty="0"/>
              <a:t>, sum </a:t>
            </a:r>
            <a:r>
              <a:rPr lang="en-US" sz="1400" i="1" dirty="0" smtClean="0"/>
              <a:t>, </a:t>
            </a:r>
            <a:r>
              <a:rPr lang="en-US" sz="1400" i="1" dirty="0"/>
              <a:t>&amp;info</a:t>
            </a:r>
            <a:r>
              <a:rPr lang="en-US" sz="1400" i="1" dirty="0" smtClean="0"/>
              <a:t>);</a:t>
            </a:r>
          </a:p>
          <a:p>
            <a:r>
              <a:rPr lang="en-US" sz="1400" i="1" dirty="0" err="1" smtClean="0"/>
              <a:t>Printf</a:t>
            </a:r>
            <a:r>
              <a:rPr lang="en-US" sz="1400" i="1" dirty="0" smtClean="0"/>
              <a:t>(“</a:t>
            </a:r>
            <a:r>
              <a:rPr lang="en-US" sz="1400" i="1" dirty="0"/>
              <a:t>sum </a:t>
            </a:r>
            <a:r>
              <a:rPr lang="en-US" sz="1400" i="1" dirty="0" smtClean="0"/>
              <a:t>= %d”, </a:t>
            </a:r>
            <a:r>
              <a:rPr lang="en-US" sz="1400" i="1" dirty="0"/>
              <a:t>sum </a:t>
            </a:r>
            <a:r>
              <a:rPr lang="en-US" sz="1400" i="1" dirty="0" smtClean="0"/>
              <a:t>); // </a:t>
            </a:r>
            <a:r>
              <a:rPr lang="en-US" sz="1400" i="1" dirty="0"/>
              <a:t>sum</a:t>
            </a:r>
            <a:r>
              <a:rPr lang="en-US" sz="1400" i="1" dirty="0" smtClean="0"/>
              <a:t> = 7</a:t>
            </a:r>
            <a:endParaRPr lang="en-US" sz="1400" i="1" dirty="0"/>
          </a:p>
          <a:p>
            <a:r>
              <a:rPr lang="en-US" sz="1400" i="1" dirty="0" smtClean="0"/>
              <a:t>// </a:t>
            </a:r>
            <a:r>
              <a:rPr lang="en-US" sz="1400" i="1" dirty="0" err="1" smtClean="0"/>
              <a:t>async</a:t>
            </a:r>
            <a:r>
              <a:rPr lang="en-US" sz="1400" i="1" dirty="0" smtClean="0"/>
              <a:t> call</a:t>
            </a:r>
          </a:p>
          <a:p>
            <a:r>
              <a:rPr lang="en-US" sz="1400" i="1" dirty="0" err="1"/>
              <a:t>myProxy</a:t>
            </a:r>
            <a:r>
              <a:rPr lang="en-US" sz="1400" i="1" dirty="0"/>
              <a:t>-&gt;</a:t>
            </a:r>
            <a:r>
              <a:rPr lang="en-US" sz="1400" i="1" dirty="0" err="1"/>
              <a:t>calculateSum</a:t>
            </a:r>
            <a:r>
              <a:rPr lang="en-US" sz="1400" dirty="0" err="1"/>
              <a:t>Async</a:t>
            </a:r>
            <a:r>
              <a:rPr lang="en-US" sz="1400" i="1" dirty="0"/>
              <a:t>(a, b, callback, &amp;info</a:t>
            </a:r>
            <a:r>
              <a:rPr lang="en-US" sz="1400" i="1" dirty="0" smtClean="0"/>
              <a:t>);</a:t>
            </a:r>
            <a:endParaRPr lang="en-US" sz="1400" i="1" dirty="0"/>
          </a:p>
        </p:txBody>
      </p:sp>
      <p:sp>
        <p:nvSpPr>
          <p:cNvPr id="106" name="TextBox 105"/>
          <p:cNvSpPr txBox="1"/>
          <p:nvPr/>
        </p:nvSpPr>
        <p:spPr>
          <a:xfrm>
            <a:off x="4214685" y="4674232"/>
            <a:ext cx="4221540" cy="1815882"/>
          </a:xfrm>
          <a:prstGeom prst="rect">
            <a:avLst/>
          </a:prstGeom>
          <a:solidFill>
            <a:schemeClr val="bg1">
              <a:lumMod val="85000"/>
            </a:schemeClr>
          </a:solidFill>
        </p:spPr>
        <p:txBody>
          <a:bodyPr wrap="none" rtlCol="0">
            <a:spAutoFit/>
          </a:bodyPr>
          <a:lstStyle/>
          <a:p>
            <a:r>
              <a:rPr lang="en-US" sz="1400" i="1" dirty="0" smtClean="0"/>
              <a:t>…</a:t>
            </a:r>
          </a:p>
          <a:p>
            <a:r>
              <a:rPr lang="en-US" sz="1400" i="1" dirty="0" err="1"/>
              <a:t>XXXStubImpl</a:t>
            </a:r>
            <a:r>
              <a:rPr lang="en-US" sz="1400" i="1" dirty="0"/>
              <a:t>::</a:t>
            </a:r>
            <a:r>
              <a:rPr lang="en-US" sz="1400" i="1" dirty="0" err="1"/>
              <a:t>calculateSum</a:t>
            </a:r>
            <a:r>
              <a:rPr lang="en-US" sz="1400" i="1" dirty="0"/>
              <a:t>(</a:t>
            </a:r>
          </a:p>
          <a:p>
            <a:r>
              <a:rPr lang="en-US" sz="1400" i="1" dirty="0"/>
              <a:t>    </a:t>
            </a:r>
            <a:r>
              <a:rPr lang="en-US" sz="1400" i="1" dirty="0" err="1"/>
              <a:t>const</a:t>
            </a:r>
            <a:r>
              <a:rPr lang="en-US" sz="1400" i="1" dirty="0"/>
              <a:t> </a:t>
            </a:r>
            <a:r>
              <a:rPr lang="en-US" sz="1400" i="1" dirty="0" err="1"/>
              <a:t>std</a:t>
            </a:r>
            <a:r>
              <a:rPr lang="en-US" sz="1400" i="1" dirty="0"/>
              <a:t>::</a:t>
            </a:r>
            <a:r>
              <a:rPr lang="en-US" sz="1400" i="1" dirty="0" err="1"/>
              <a:t>shared_ptr</a:t>
            </a:r>
            <a:r>
              <a:rPr lang="en-US" sz="1400" i="1" dirty="0"/>
              <a:t>&lt;</a:t>
            </a:r>
            <a:r>
              <a:rPr lang="en-US" sz="1400" i="1" dirty="0" err="1"/>
              <a:t>CommonAPI</a:t>
            </a:r>
            <a:r>
              <a:rPr lang="en-US" sz="1400" i="1" dirty="0"/>
              <a:t>::</a:t>
            </a:r>
            <a:r>
              <a:rPr lang="en-US" sz="1400" i="1" dirty="0" err="1"/>
              <a:t>ClientId</a:t>
            </a:r>
            <a:r>
              <a:rPr lang="en-US" sz="1400" i="1" dirty="0"/>
              <a:t>&gt; _client,</a:t>
            </a:r>
          </a:p>
          <a:p>
            <a:r>
              <a:rPr lang="en-US" sz="1400" i="1" dirty="0"/>
              <a:t>    int32_t a, int32_t b, </a:t>
            </a:r>
            <a:r>
              <a:rPr lang="en-US" sz="1400" i="1" dirty="0" err="1"/>
              <a:t>calculateSumReply_t</a:t>
            </a:r>
            <a:r>
              <a:rPr lang="en-US" sz="1400" i="1" dirty="0"/>
              <a:t> _reply) {</a:t>
            </a:r>
          </a:p>
          <a:p>
            <a:endParaRPr lang="en-US" sz="1400" i="1" dirty="0"/>
          </a:p>
          <a:p>
            <a:r>
              <a:rPr lang="en-US" sz="1400" i="1" dirty="0"/>
              <a:t>    int32_t sum</a:t>
            </a:r>
            <a:r>
              <a:rPr lang="en-US" sz="1400" i="1" dirty="0" smtClean="0"/>
              <a:t> </a:t>
            </a:r>
            <a:r>
              <a:rPr lang="en-US" sz="1400" i="1" dirty="0"/>
              <a:t>= a + b;</a:t>
            </a:r>
          </a:p>
          <a:p>
            <a:r>
              <a:rPr lang="en-US" sz="1400" i="1" dirty="0"/>
              <a:t>    _</a:t>
            </a:r>
            <a:r>
              <a:rPr lang="en-US" sz="1400" i="1" dirty="0" smtClean="0"/>
              <a:t>reply(</a:t>
            </a:r>
            <a:r>
              <a:rPr lang="en-US" sz="1400" i="1" dirty="0"/>
              <a:t>sum </a:t>
            </a:r>
            <a:r>
              <a:rPr lang="en-US" sz="1400" i="1" dirty="0" smtClean="0"/>
              <a:t>);</a:t>
            </a:r>
            <a:endParaRPr lang="en-US" sz="1400" i="1" dirty="0"/>
          </a:p>
          <a:p>
            <a:r>
              <a:rPr lang="en-US" sz="1400" i="1" dirty="0"/>
              <a:t>}</a:t>
            </a:r>
          </a:p>
        </p:txBody>
      </p:sp>
      <p:sp>
        <p:nvSpPr>
          <p:cNvPr id="20" name="TextBox 19"/>
          <p:cNvSpPr txBox="1"/>
          <p:nvPr/>
        </p:nvSpPr>
        <p:spPr>
          <a:xfrm>
            <a:off x="516194" y="4765963"/>
            <a:ext cx="2555315" cy="307777"/>
          </a:xfrm>
          <a:prstGeom prst="rect">
            <a:avLst/>
          </a:prstGeom>
          <a:noFill/>
        </p:spPr>
        <p:txBody>
          <a:bodyPr wrap="none" rtlCol="0">
            <a:spAutoFit/>
          </a:bodyPr>
          <a:lstStyle/>
          <a:p>
            <a:r>
              <a:rPr lang="en-US" sz="1400" b="1" dirty="0" smtClean="0"/>
              <a:t>Request(0x00) / response(0x80)</a:t>
            </a:r>
            <a:endParaRPr lang="en-US" sz="1400" b="1" dirty="0"/>
          </a:p>
        </p:txBody>
      </p:sp>
    </p:spTree>
    <p:extLst>
      <p:ext uri="{BB962C8B-B14F-4D97-AF65-F5344CB8AC3E}">
        <p14:creationId xmlns:p14="http://schemas.microsoft.com/office/powerpoint/2010/main" val="137739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What ?</a:t>
            </a:r>
          </a:p>
          <a:p>
            <a:pPr marL="0" indent="0">
              <a:buNone/>
            </a:pPr>
            <a:r>
              <a:rPr lang="en-US" sz="1400" b="1" dirty="0"/>
              <a:t>SOME/IP</a:t>
            </a:r>
            <a:r>
              <a:rPr lang="en-US" sz="1400" dirty="0"/>
              <a:t> (Scalable service-Oriented </a:t>
            </a:r>
            <a:r>
              <a:rPr lang="en-US" sz="1400" dirty="0" smtClean="0"/>
              <a:t>Middleware </a:t>
            </a:r>
            <a:r>
              <a:rPr lang="en-US" sz="1400" dirty="0"/>
              <a:t>over </a:t>
            </a:r>
            <a:r>
              <a:rPr lang="en-US" sz="1400" dirty="0" smtClean="0"/>
              <a:t>IP) is </a:t>
            </a:r>
            <a:r>
              <a:rPr lang="en-US" sz="1400" dirty="0"/>
              <a:t>a middleware protocol designed for service-oriented communication </a:t>
            </a:r>
            <a:r>
              <a:rPr lang="en-US" sz="1400" b="1" dirty="0"/>
              <a:t>over IP </a:t>
            </a:r>
            <a:r>
              <a:rPr lang="en-US" sz="1400" b="1" dirty="0" smtClean="0"/>
              <a:t>networks</a:t>
            </a:r>
            <a:r>
              <a:rPr lang="en-US" sz="1400" dirty="0"/>
              <a:t>. (</a:t>
            </a:r>
            <a:r>
              <a:rPr lang="en-US" sz="1400" dirty="0">
                <a:hlinkClick r:id="rId3"/>
              </a:rPr>
              <a:t>https://</a:t>
            </a:r>
            <a:r>
              <a:rPr lang="en-US" sz="1400" dirty="0" smtClean="0">
                <a:hlinkClick r:id="rId3"/>
              </a:rPr>
              <a:t>some-ip.com/</a:t>
            </a:r>
            <a:r>
              <a:rPr lang="en-US" sz="1400" dirty="0" smtClean="0"/>
              <a:t> ). </a:t>
            </a:r>
            <a:r>
              <a:rPr lang="en-US" sz="1400" dirty="0"/>
              <a:t>It was designed from beginning on to fit devices of different sizes and different operating systems perfectly. This includes small devices like cameras, AUTOSAR devices, and up to head units or </a:t>
            </a:r>
            <a:r>
              <a:rPr lang="en-US" sz="1400" b="1" dirty="0"/>
              <a:t>telematics </a:t>
            </a:r>
            <a:r>
              <a:rPr lang="en-US" sz="1400" b="1" dirty="0" smtClean="0"/>
              <a:t>devices</a:t>
            </a:r>
          </a:p>
          <a:p>
            <a:pPr marL="0" indent="0">
              <a:buNone/>
            </a:pPr>
            <a:r>
              <a:rPr lang="en-US" sz="1400" b="1" dirty="0" smtClean="0"/>
              <a:t>SOME/IP</a:t>
            </a:r>
            <a:r>
              <a:rPr lang="en-US" sz="1400" dirty="0" smtClean="0"/>
              <a:t> remained as </a:t>
            </a:r>
            <a:r>
              <a:rPr lang="en-US" sz="1400" dirty="0"/>
              <a:t>a </a:t>
            </a:r>
            <a:r>
              <a:rPr lang="en-US" sz="1400" b="1" dirty="0"/>
              <a:t>proprietary protocol</a:t>
            </a:r>
            <a:r>
              <a:rPr lang="en-US" sz="1400" dirty="0"/>
              <a:t>, originally developed </a:t>
            </a:r>
            <a:r>
              <a:rPr lang="en-US" sz="1400" dirty="0" smtClean="0"/>
              <a:t>and </a:t>
            </a:r>
            <a:r>
              <a:rPr lang="en-US" sz="1400" dirty="0"/>
              <a:t>published by </a:t>
            </a:r>
            <a:r>
              <a:rPr lang="en-US" sz="1400" b="1" dirty="0"/>
              <a:t>BMW Group</a:t>
            </a:r>
            <a:r>
              <a:rPr lang="en-US" sz="1400" dirty="0"/>
              <a:t> for internal use and later shared publicly.</a:t>
            </a:r>
            <a:endParaRPr lang="en-US" sz="1400" b="1" dirty="0" smtClean="0"/>
          </a:p>
          <a:p>
            <a:pPr marL="0" indent="0">
              <a:buNone/>
            </a:pPr>
            <a:r>
              <a:rPr lang="en-US" sz="1400" b="1" dirty="0" err="1" smtClean="0"/>
              <a:t>vsomeip</a:t>
            </a:r>
            <a:r>
              <a:rPr lang="en-US" sz="1400" dirty="0"/>
              <a:t> is an open-source </a:t>
            </a:r>
            <a:r>
              <a:rPr lang="en-US" sz="1400" b="1" dirty="0"/>
              <a:t>implementation</a:t>
            </a:r>
            <a:r>
              <a:rPr lang="en-US" sz="1400" dirty="0"/>
              <a:t> of the SOME/IP </a:t>
            </a:r>
            <a:r>
              <a:rPr lang="en-US" sz="1400" dirty="0" smtClean="0"/>
              <a:t>protocol </a:t>
            </a:r>
            <a:r>
              <a:rPr lang="en-US" sz="1400" dirty="0"/>
              <a:t>developed by </a:t>
            </a:r>
            <a:r>
              <a:rPr lang="en-US" sz="1400" b="1" dirty="0"/>
              <a:t>Vector </a:t>
            </a:r>
            <a:r>
              <a:rPr lang="en-US" sz="1400" b="1" dirty="0" err="1" smtClean="0"/>
              <a:t>Informatik</a:t>
            </a:r>
            <a:r>
              <a:rPr lang="en-US" sz="1400" b="1" dirty="0"/>
              <a:t> (</a:t>
            </a:r>
            <a:r>
              <a:rPr lang="en-US" sz="1400" b="1" dirty="0">
                <a:hlinkClick r:id="rId4"/>
              </a:rPr>
              <a:t>https://</a:t>
            </a:r>
            <a:r>
              <a:rPr lang="en-US" sz="1400" b="1" dirty="0" smtClean="0">
                <a:hlinkClick r:id="rId4"/>
              </a:rPr>
              <a:t>github.com/COVESA/vsomeip</a:t>
            </a:r>
            <a:r>
              <a:rPr lang="en-US" sz="1400" b="1" dirty="0" smtClean="0"/>
              <a:t> )</a:t>
            </a:r>
            <a:endParaRPr lang="en-US" sz="1400" dirty="0"/>
          </a:p>
        </p:txBody>
      </p:sp>
      <p:pic>
        <p:nvPicPr>
          <p:cNvPr id="10" name="Picture 9"/>
          <p:cNvPicPr>
            <a:picLocks noChangeAspect="1"/>
          </p:cNvPicPr>
          <p:nvPr/>
        </p:nvPicPr>
        <p:blipFill>
          <a:blip r:embed="rId5"/>
          <a:stretch>
            <a:fillRect/>
          </a:stretch>
        </p:blipFill>
        <p:spPr>
          <a:xfrm>
            <a:off x="0" y="3322398"/>
            <a:ext cx="9134235" cy="2859677"/>
          </a:xfrm>
          <a:prstGeom prst="rect">
            <a:avLst/>
          </a:prstGeom>
        </p:spPr>
      </p:pic>
      <p:sp>
        <p:nvSpPr>
          <p:cNvPr id="4" name="Slide Number Placeholder 3"/>
          <p:cNvSpPr>
            <a:spLocks noGrp="1"/>
          </p:cNvSpPr>
          <p:nvPr>
            <p:ph type="sldNum" sz="quarter" idx="12"/>
          </p:nvPr>
        </p:nvSpPr>
        <p:spPr>
          <a:xfrm>
            <a:off x="8739332" y="6492875"/>
            <a:ext cx="2057400" cy="365125"/>
          </a:xfrm>
        </p:spPr>
        <p:txBody>
          <a:bodyPr/>
          <a:lstStyle/>
          <a:p>
            <a:fld id="{96C55251-E90D-44CC-8B75-53FCEE02E655}" type="slidenum">
              <a:rPr lang="en-US" smtClean="0">
                <a:solidFill>
                  <a:schemeClr val="bg1">
                    <a:lumMod val="50000"/>
                  </a:schemeClr>
                </a:solidFill>
              </a:rPr>
              <a:t>2</a:t>
            </a:fld>
            <a:endParaRPr lang="en-US" dirty="0">
              <a:solidFill>
                <a:schemeClr val="bg1">
                  <a:lumMod val="50000"/>
                </a:schemeClr>
              </a:solidFill>
            </a:endParaRPr>
          </a:p>
        </p:txBody>
      </p:sp>
    </p:spTree>
    <p:extLst>
      <p:ext uri="{BB962C8B-B14F-4D97-AF65-F5344CB8AC3E}">
        <p14:creationId xmlns:p14="http://schemas.microsoft.com/office/powerpoint/2010/main" val="3967865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4</a:t>
            </a:r>
            <a:r>
              <a:rPr lang="en-US" sz="2400" b="1" dirty="0" smtClean="0"/>
              <a:t>.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20</a:t>
            </a:fld>
            <a:endParaRPr lang="en-US" dirty="0">
              <a:solidFill>
                <a:schemeClr val="bg1">
                  <a:lumMod val="50000"/>
                </a:schemeClr>
              </a:solidFill>
            </a:endParaRPr>
          </a:p>
        </p:txBody>
      </p:sp>
      <p:sp>
        <p:nvSpPr>
          <p:cNvPr id="90" name="TextBox 89"/>
          <p:cNvSpPr txBox="1"/>
          <p:nvPr/>
        </p:nvSpPr>
        <p:spPr>
          <a:xfrm>
            <a:off x="646545" y="1318053"/>
            <a:ext cx="2225674"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SET </a:t>
            </a:r>
            <a:r>
              <a:rPr lang="fr-FR" sz="1400" b="1" dirty="0" err="1" smtClean="0"/>
              <a:t>Method</a:t>
            </a:r>
            <a:endParaRPr lang="fr-FR" sz="1400" b="1" dirty="0" smtClean="0"/>
          </a:p>
          <a:p>
            <a:r>
              <a:rPr lang="fr-FR" sz="1400" dirty="0"/>
              <a:t> </a:t>
            </a:r>
            <a:r>
              <a:rPr lang="fr-FR" sz="1400" dirty="0" smtClean="0"/>
              <a:t>     </a:t>
            </a:r>
            <a:r>
              <a:rPr lang="fr-FR" sz="1400" i="1" dirty="0" err="1" smtClean="0"/>
              <a:t>void</a:t>
            </a:r>
            <a:r>
              <a:rPr lang="fr-FR" sz="1400" i="1" dirty="0" smtClean="0"/>
              <a:t> </a:t>
            </a:r>
            <a:r>
              <a:rPr lang="fr-FR" sz="1400" i="1" dirty="0" err="1" smtClean="0"/>
              <a:t>setValue</a:t>
            </a:r>
            <a:r>
              <a:rPr lang="fr-FR" sz="1400" i="1" dirty="0" smtClean="0"/>
              <a:t>(int32_t </a:t>
            </a:r>
            <a:r>
              <a:rPr lang="fr-FR" sz="1400" i="1" dirty="0"/>
              <a:t>x</a:t>
            </a:r>
            <a:r>
              <a:rPr lang="fr-FR" sz="1400" i="1" dirty="0" smtClean="0"/>
              <a:t>);</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0" cy="208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29535" cy="211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61774" y="3389745"/>
            <a:ext cx="1824182" cy="469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5" y="3909861"/>
            <a:ext cx="1824181" cy="31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944793">
            <a:off x="1004631" y="3264594"/>
            <a:ext cx="1509500" cy="307777"/>
          </a:xfrm>
          <a:prstGeom prst="rect">
            <a:avLst/>
          </a:prstGeom>
          <a:noFill/>
        </p:spPr>
        <p:txBody>
          <a:bodyPr wrap="square" rtlCol="0">
            <a:spAutoFit/>
          </a:bodyPr>
          <a:lstStyle/>
          <a:p>
            <a:r>
              <a:rPr lang="en-US" sz="1400" dirty="0"/>
              <a:t>Payload: </a:t>
            </a:r>
            <a:r>
              <a:rPr lang="en-US" sz="1400" dirty="0" smtClean="0"/>
              <a:t>000000ff</a:t>
            </a:r>
            <a:endParaRPr lang="en-US" sz="1400" dirty="0"/>
          </a:p>
        </p:txBody>
      </p:sp>
      <p:sp>
        <p:nvSpPr>
          <p:cNvPr id="102" name="TextBox 101"/>
          <p:cNvSpPr txBox="1"/>
          <p:nvPr/>
        </p:nvSpPr>
        <p:spPr>
          <a:xfrm rot="21040441">
            <a:off x="1129130" y="4065971"/>
            <a:ext cx="1030988" cy="307777"/>
          </a:xfrm>
          <a:prstGeom prst="rect">
            <a:avLst/>
          </a:prstGeom>
          <a:noFill/>
        </p:spPr>
        <p:txBody>
          <a:bodyPr wrap="none" rtlCol="0">
            <a:spAutoFit/>
          </a:bodyPr>
          <a:lstStyle/>
          <a:p>
            <a:r>
              <a:rPr lang="en-US" sz="1400" b="1" dirty="0" smtClean="0"/>
              <a:t>No payload</a:t>
            </a:r>
            <a:endParaRPr lang="en-US" sz="1400" b="1" dirty="0"/>
          </a:p>
        </p:txBody>
      </p:sp>
      <p:sp>
        <p:nvSpPr>
          <p:cNvPr id="103" name="TextBox 102"/>
          <p:cNvSpPr txBox="1"/>
          <p:nvPr/>
        </p:nvSpPr>
        <p:spPr>
          <a:xfrm>
            <a:off x="646545" y="4808100"/>
            <a:ext cx="2555315" cy="307777"/>
          </a:xfrm>
          <a:prstGeom prst="rect">
            <a:avLst/>
          </a:prstGeom>
          <a:noFill/>
        </p:spPr>
        <p:txBody>
          <a:bodyPr wrap="none" rtlCol="0">
            <a:spAutoFit/>
          </a:bodyPr>
          <a:lstStyle/>
          <a:p>
            <a:r>
              <a:rPr lang="en-US" sz="1400" b="1" dirty="0" smtClean="0"/>
              <a:t>Request(0x00) / response(0x80)</a:t>
            </a:r>
            <a:endParaRPr lang="en-US" sz="1400" b="1" dirty="0"/>
          </a:p>
        </p:txBody>
      </p:sp>
      <p:sp>
        <p:nvSpPr>
          <p:cNvPr id="105" name="TextBox 104"/>
          <p:cNvSpPr txBox="1"/>
          <p:nvPr/>
        </p:nvSpPr>
        <p:spPr>
          <a:xfrm>
            <a:off x="4214685" y="2463311"/>
            <a:ext cx="3122586" cy="954107"/>
          </a:xfrm>
          <a:prstGeom prst="rect">
            <a:avLst/>
          </a:prstGeom>
          <a:solidFill>
            <a:schemeClr val="bg1">
              <a:lumMod val="85000"/>
            </a:schemeClr>
          </a:solidFill>
        </p:spPr>
        <p:txBody>
          <a:bodyPr wrap="none" rtlCol="0">
            <a:spAutoFit/>
          </a:bodyPr>
          <a:lstStyle/>
          <a:p>
            <a:r>
              <a:rPr lang="en-US" sz="1400" i="1" dirty="0" smtClean="0"/>
              <a:t>…</a:t>
            </a:r>
          </a:p>
          <a:p>
            <a:r>
              <a:rPr lang="en-US" sz="1400" i="1" dirty="0" smtClean="0"/>
              <a:t>Int32_t x = 255;</a:t>
            </a:r>
          </a:p>
          <a:p>
            <a:r>
              <a:rPr lang="en-US" sz="1400" i="1" dirty="0" err="1" smtClean="0"/>
              <a:t>myProxy</a:t>
            </a:r>
            <a:r>
              <a:rPr lang="en-US" sz="1400" i="1" dirty="0" smtClean="0"/>
              <a:t>-&gt;</a:t>
            </a:r>
            <a:r>
              <a:rPr lang="en-US" sz="1400" i="1" dirty="0" err="1" smtClean="0"/>
              <a:t>setValue</a:t>
            </a:r>
            <a:r>
              <a:rPr lang="en-US" sz="1400" i="1" dirty="0"/>
              <a:t>(</a:t>
            </a:r>
            <a:r>
              <a:rPr lang="en-US" sz="1400" i="1" dirty="0" smtClean="0"/>
              <a:t> </a:t>
            </a:r>
            <a:r>
              <a:rPr lang="en-US" sz="1400" i="1" dirty="0"/>
              <a:t>x</a:t>
            </a:r>
            <a:r>
              <a:rPr lang="en-US" sz="1400" i="1" dirty="0" smtClean="0"/>
              <a:t>, </a:t>
            </a:r>
            <a:r>
              <a:rPr lang="en-US" sz="1400" i="1" dirty="0" err="1"/>
              <a:t>callStatus</a:t>
            </a:r>
            <a:r>
              <a:rPr lang="en-US" sz="1400" i="1" dirty="0" smtClean="0"/>
              <a:t>, </a:t>
            </a:r>
            <a:r>
              <a:rPr lang="en-US" sz="1400" i="1" dirty="0"/>
              <a:t>&amp;info</a:t>
            </a:r>
            <a:r>
              <a:rPr lang="en-US" sz="1400" i="1" dirty="0" smtClean="0"/>
              <a:t>);</a:t>
            </a:r>
          </a:p>
          <a:p>
            <a:endParaRPr lang="en-US" sz="1400" i="1" dirty="0"/>
          </a:p>
        </p:txBody>
      </p:sp>
      <p:sp>
        <p:nvSpPr>
          <p:cNvPr id="106" name="TextBox 105"/>
          <p:cNvSpPr txBox="1"/>
          <p:nvPr/>
        </p:nvSpPr>
        <p:spPr>
          <a:xfrm>
            <a:off x="4214685" y="3713290"/>
            <a:ext cx="4352474" cy="1815882"/>
          </a:xfrm>
          <a:prstGeom prst="rect">
            <a:avLst/>
          </a:prstGeom>
          <a:solidFill>
            <a:schemeClr val="bg1">
              <a:lumMod val="85000"/>
            </a:schemeClr>
          </a:solidFill>
        </p:spPr>
        <p:txBody>
          <a:bodyPr wrap="none" rtlCol="0">
            <a:spAutoFit/>
          </a:bodyPr>
          <a:lstStyle/>
          <a:p>
            <a:r>
              <a:rPr lang="en-US" sz="1400" i="1" dirty="0" smtClean="0"/>
              <a:t>…</a:t>
            </a:r>
          </a:p>
          <a:p>
            <a:r>
              <a:rPr lang="en-US" sz="1400" i="1" dirty="0" err="1"/>
              <a:t>XXXStubImpl</a:t>
            </a:r>
            <a:r>
              <a:rPr lang="en-US" sz="1400" i="1" dirty="0" smtClean="0"/>
              <a:t>::</a:t>
            </a:r>
            <a:r>
              <a:rPr lang="en-US" sz="1400" i="1" dirty="0" err="1" smtClean="0"/>
              <a:t>setValue</a:t>
            </a:r>
            <a:r>
              <a:rPr lang="en-US" sz="1400" i="1" dirty="0" smtClean="0"/>
              <a:t>(</a:t>
            </a:r>
            <a:endParaRPr lang="en-US" sz="1400" i="1" dirty="0"/>
          </a:p>
          <a:p>
            <a:r>
              <a:rPr lang="en-US" sz="1400" i="1" dirty="0"/>
              <a:t>    </a:t>
            </a:r>
            <a:r>
              <a:rPr lang="en-US" sz="1400" i="1" dirty="0" err="1"/>
              <a:t>const</a:t>
            </a:r>
            <a:r>
              <a:rPr lang="en-US" sz="1400" i="1" dirty="0"/>
              <a:t> </a:t>
            </a:r>
            <a:r>
              <a:rPr lang="en-US" sz="1400" i="1" dirty="0" err="1"/>
              <a:t>std</a:t>
            </a:r>
            <a:r>
              <a:rPr lang="en-US" sz="1400" i="1" dirty="0"/>
              <a:t>::</a:t>
            </a:r>
            <a:r>
              <a:rPr lang="en-US" sz="1400" i="1" dirty="0" err="1"/>
              <a:t>shared_ptr</a:t>
            </a:r>
            <a:r>
              <a:rPr lang="en-US" sz="1400" i="1" dirty="0"/>
              <a:t>&lt;</a:t>
            </a:r>
            <a:r>
              <a:rPr lang="en-US" sz="1400" i="1" dirty="0" err="1"/>
              <a:t>CommonAPI</a:t>
            </a:r>
            <a:r>
              <a:rPr lang="en-US" sz="1400" i="1" dirty="0"/>
              <a:t>::</a:t>
            </a:r>
            <a:r>
              <a:rPr lang="en-US" sz="1400" i="1" dirty="0" err="1"/>
              <a:t>ClientId</a:t>
            </a:r>
            <a:r>
              <a:rPr lang="en-US" sz="1400" i="1" dirty="0"/>
              <a:t>&gt; _client,</a:t>
            </a:r>
          </a:p>
          <a:p>
            <a:r>
              <a:rPr lang="en-US" sz="1400" i="1" dirty="0"/>
              <a:t>    int32_t </a:t>
            </a:r>
            <a:r>
              <a:rPr lang="en-US" sz="1400" i="1" dirty="0" smtClean="0"/>
              <a:t>x, </a:t>
            </a:r>
            <a:r>
              <a:rPr lang="en-US" sz="1400" i="1" dirty="0" err="1" smtClean="0"/>
              <a:t>setValueReply_t</a:t>
            </a:r>
            <a:r>
              <a:rPr lang="en-US" sz="1400" i="1" dirty="0" smtClean="0"/>
              <a:t> </a:t>
            </a:r>
            <a:r>
              <a:rPr lang="en-US" sz="1400" i="1" dirty="0"/>
              <a:t>_reply) {</a:t>
            </a:r>
          </a:p>
          <a:p>
            <a:endParaRPr lang="en-US" sz="1400" i="1" dirty="0"/>
          </a:p>
          <a:p>
            <a:r>
              <a:rPr lang="en-US" sz="1400" i="1" dirty="0"/>
              <a:t>    </a:t>
            </a:r>
            <a:r>
              <a:rPr lang="en-US" sz="1400" i="1" dirty="0" err="1" smtClean="0"/>
              <a:t>printf</a:t>
            </a:r>
            <a:r>
              <a:rPr lang="en-US" sz="1400" i="1" dirty="0" smtClean="0"/>
              <a:t>(“x = %d\n”, x);</a:t>
            </a:r>
            <a:endParaRPr lang="en-US" sz="1400" i="1" dirty="0"/>
          </a:p>
          <a:p>
            <a:r>
              <a:rPr lang="en-US" sz="1400" i="1" dirty="0"/>
              <a:t>    _</a:t>
            </a:r>
            <a:r>
              <a:rPr lang="en-US" sz="1400" i="1" dirty="0" smtClean="0"/>
              <a:t>reply( ); </a:t>
            </a:r>
            <a:r>
              <a:rPr lang="en-US" sz="1000" i="1" dirty="0" smtClean="0"/>
              <a:t>// if comment this line =&gt; client get </a:t>
            </a:r>
            <a:r>
              <a:rPr lang="en-US" sz="1000" i="1" dirty="0" err="1" smtClean="0"/>
              <a:t>callstatus</a:t>
            </a:r>
            <a:r>
              <a:rPr lang="en-US" sz="1000" i="1" dirty="0" smtClean="0"/>
              <a:t> = REMOTE_ERROR</a:t>
            </a:r>
            <a:endParaRPr lang="en-US" sz="1000" i="1" dirty="0"/>
          </a:p>
          <a:p>
            <a:r>
              <a:rPr lang="en-US" sz="1400" i="1" dirty="0"/>
              <a:t>}</a:t>
            </a:r>
          </a:p>
        </p:txBody>
      </p:sp>
      <p:sp>
        <p:nvSpPr>
          <p:cNvPr id="5" name="TextBox 4"/>
          <p:cNvSpPr txBox="1"/>
          <p:nvPr/>
        </p:nvSpPr>
        <p:spPr>
          <a:xfrm>
            <a:off x="4083761" y="1428775"/>
            <a:ext cx="4056495" cy="738664"/>
          </a:xfrm>
          <a:prstGeom prst="rect">
            <a:avLst/>
          </a:prstGeom>
          <a:noFill/>
        </p:spPr>
        <p:txBody>
          <a:bodyPr wrap="none" rtlCol="0">
            <a:spAutoFit/>
          </a:bodyPr>
          <a:lstStyle/>
          <a:p>
            <a:r>
              <a:rPr lang="en-US" sz="1400" dirty="0" err="1" smtClean="0">
                <a:solidFill>
                  <a:schemeClr val="accent2"/>
                </a:solidFill>
              </a:rPr>
              <a:t>CommonApi-someip</a:t>
            </a:r>
            <a:r>
              <a:rPr lang="en-US" sz="1400" dirty="0" smtClean="0">
                <a:solidFill>
                  <a:schemeClr val="accent2"/>
                </a:solidFill>
              </a:rPr>
              <a:t> does not support </a:t>
            </a:r>
            <a:r>
              <a:rPr lang="en-US" sz="1400" dirty="0" err="1" smtClean="0">
                <a:solidFill>
                  <a:schemeClr val="accent2"/>
                </a:solidFill>
              </a:rPr>
              <a:t>fire&amp;forget</a:t>
            </a:r>
            <a:endParaRPr lang="en-US" sz="1400" dirty="0" smtClean="0">
              <a:solidFill>
                <a:schemeClr val="accent2"/>
              </a:solidFill>
            </a:endParaRPr>
          </a:p>
          <a:p>
            <a:pPr marL="285750" indent="-285750">
              <a:buFont typeface="Symbol" panose="05050102010706020507" pitchFamily="18" charset="2"/>
              <a:buChar char="Þ"/>
            </a:pPr>
            <a:r>
              <a:rPr lang="en-US" sz="1400" dirty="0" smtClean="0">
                <a:solidFill>
                  <a:schemeClr val="accent2"/>
                </a:solidFill>
              </a:rPr>
              <a:t>Client send message with Type = 0x00(REQUEST) </a:t>
            </a:r>
          </a:p>
          <a:p>
            <a:r>
              <a:rPr lang="en-US" sz="1400" dirty="0">
                <a:solidFill>
                  <a:schemeClr val="accent2"/>
                </a:solidFill>
              </a:rPr>
              <a:t>i</a:t>
            </a:r>
            <a:r>
              <a:rPr lang="en-US" sz="1400" dirty="0" smtClean="0">
                <a:solidFill>
                  <a:schemeClr val="accent2"/>
                </a:solidFill>
              </a:rPr>
              <a:t>nstead of </a:t>
            </a:r>
            <a:r>
              <a:rPr lang="en-US" sz="1400" dirty="0">
                <a:solidFill>
                  <a:schemeClr val="accent2"/>
                </a:solidFill>
              </a:rPr>
              <a:t>Type = </a:t>
            </a:r>
            <a:r>
              <a:rPr lang="en-US" sz="1400" dirty="0" smtClean="0">
                <a:solidFill>
                  <a:schemeClr val="accent2"/>
                </a:solidFill>
              </a:rPr>
              <a:t>0x01(REQUEST_NO_RETURN)</a:t>
            </a:r>
            <a:endParaRPr lang="en-US" sz="1400" dirty="0">
              <a:solidFill>
                <a:schemeClr val="accent2"/>
              </a:solidFill>
            </a:endParaRPr>
          </a:p>
        </p:txBody>
      </p:sp>
      <p:sp>
        <p:nvSpPr>
          <p:cNvPr id="6" name="Right Arrow 5"/>
          <p:cNvSpPr/>
          <p:nvPr/>
        </p:nvSpPr>
        <p:spPr>
          <a:xfrm>
            <a:off x="2993501" y="1697318"/>
            <a:ext cx="1090260" cy="597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820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5</a:t>
            </a:r>
            <a:r>
              <a:rPr lang="en-US" sz="2400" b="1" dirty="0" smtClean="0"/>
              <a:t>.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21</a:t>
            </a:fld>
            <a:endParaRPr lang="en-US" dirty="0">
              <a:solidFill>
                <a:schemeClr val="bg1">
                  <a:lumMod val="50000"/>
                </a:schemeClr>
              </a:solidFill>
            </a:endParaRPr>
          </a:p>
        </p:txBody>
      </p:sp>
      <p:sp>
        <p:nvSpPr>
          <p:cNvPr id="90" name="TextBox 89"/>
          <p:cNvSpPr txBox="1"/>
          <p:nvPr/>
        </p:nvSpPr>
        <p:spPr>
          <a:xfrm>
            <a:off x="646545" y="1318053"/>
            <a:ext cx="3732689"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NOTIFY </a:t>
            </a:r>
            <a:r>
              <a:rPr lang="fr-FR" sz="1400" b="1" dirty="0" err="1" smtClean="0"/>
              <a:t>Method</a:t>
            </a:r>
            <a:r>
              <a:rPr lang="fr-FR" sz="1400" b="1" dirty="0" smtClean="0"/>
              <a:t> (pub-</a:t>
            </a:r>
            <a:r>
              <a:rPr lang="fr-FR" sz="1400" b="1" dirty="0" err="1" smtClean="0"/>
              <a:t>sub</a:t>
            </a:r>
            <a:r>
              <a:rPr lang="fr-FR" sz="1400" b="1" dirty="0" smtClean="0"/>
              <a:t>)</a:t>
            </a:r>
          </a:p>
          <a:p>
            <a:r>
              <a:rPr lang="fr-FR" sz="1400" dirty="0"/>
              <a:t> </a:t>
            </a:r>
            <a:r>
              <a:rPr lang="fr-FR" sz="1400" dirty="0" smtClean="0"/>
              <a:t>     </a:t>
            </a:r>
            <a:r>
              <a:rPr lang="fr-FR" sz="1400" i="1" dirty="0" err="1" smtClean="0"/>
              <a:t>void</a:t>
            </a:r>
            <a:r>
              <a:rPr lang="fr-FR" sz="1400" i="1" dirty="0" smtClean="0"/>
              <a:t> </a:t>
            </a:r>
            <a:r>
              <a:rPr lang="fr-FR" sz="1400" i="1" dirty="0" err="1" smtClean="0"/>
              <a:t>onMyStatusChanged</a:t>
            </a:r>
            <a:r>
              <a:rPr lang="fr-FR" sz="1400" i="1" dirty="0" smtClean="0"/>
              <a:t> (int32_t </a:t>
            </a:r>
            <a:r>
              <a:rPr lang="fr-FR" sz="1400" i="1" dirty="0" err="1" smtClean="0"/>
              <a:t>myStatus</a:t>
            </a:r>
            <a:r>
              <a:rPr lang="fr-FR" sz="1400" i="1" dirty="0" smtClean="0"/>
              <a:t>);</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29536" cy="1842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3490" cy="1894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50387" y="3978012"/>
            <a:ext cx="1839059" cy="2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959417" y="4357597"/>
            <a:ext cx="1576585" cy="307777"/>
          </a:xfrm>
          <a:prstGeom prst="rect">
            <a:avLst/>
          </a:prstGeom>
          <a:noFill/>
        </p:spPr>
        <p:txBody>
          <a:bodyPr wrap="none" rtlCol="0">
            <a:spAutoFit/>
          </a:bodyPr>
          <a:lstStyle/>
          <a:p>
            <a:r>
              <a:rPr lang="en-US" sz="1400" b="1" dirty="0"/>
              <a:t>Notification </a:t>
            </a:r>
            <a:r>
              <a:rPr lang="en-US" sz="1400" b="1" dirty="0" smtClean="0"/>
              <a:t>(0x02)</a:t>
            </a:r>
            <a:endParaRPr lang="en-US" sz="1400" b="1" dirty="0"/>
          </a:p>
        </p:txBody>
      </p:sp>
      <p:sp>
        <p:nvSpPr>
          <p:cNvPr id="105" name="TextBox 104"/>
          <p:cNvSpPr txBox="1"/>
          <p:nvPr/>
        </p:nvSpPr>
        <p:spPr>
          <a:xfrm>
            <a:off x="4214685" y="2463311"/>
            <a:ext cx="4815109" cy="738664"/>
          </a:xfrm>
          <a:prstGeom prst="rect">
            <a:avLst/>
          </a:prstGeom>
          <a:solidFill>
            <a:schemeClr val="bg1">
              <a:lumMod val="85000"/>
            </a:schemeClr>
          </a:solidFill>
        </p:spPr>
        <p:txBody>
          <a:bodyPr wrap="square" rtlCol="0">
            <a:spAutoFit/>
          </a:bodyPr>
          <a:lstStyle/>
          <a:p>
            <a:r>
              <a:rPr lang="en-US" sz="1400" dirty="0" smtClean="0"/>
              <a:t>…</a:t>
            </a:r>
          </a:p>
          <a:p>
            <a:r>
              <a:rPr lang="en-US" sz="1400" dirty="0" smtClean="0"/>
              <a:t>// subscribe</a:t>
            </a:r>
          </a:p>
          <a:p>
            <a:r>
              <a:rPr lang="en-US" sz="1400" dirty="0" err="1"/>
              <a:t>myProxy</a:t>
            </a:r>
            <a:r>
              <a:rPr lang="en-US" sz="1400" dirty="0"/>
              <a:t>-&gt;</a:t>
            </a:r>
            <a:r>
              <a:rPr lang="en-US" sz="1400" dirty="0" err="1"/>
              <a:t>getMyStatusEvent</a:t>
            </a:r>
            <a:r>
              <a:rPr lang="en-US" sz="1400" dirty="0"/>
              <a:t>().</a:t>
            </a:r>
            <a:r>
              <a:rPr lang="en-US" sz="1400" dirty="0" smtClean="0"/>
              <a:t>subscribe(</a:t>
            </a:r>
            <a:r>
              <a:rPr lang="fr-FR" sz="1400" dirty="0" err="1" smtClean="0"/>
              <a:t>onMyStatusChanged</a:t>
            </a:r>
            <a:r>
              <a:rPr lang="en-US" sz="1400" dirty="0" smtClean="0"/>
              <a:t>);</a:t>
            </a:r>
          </a:p>
        </p:txBody>
      </p:sp>
      <p:sp>
        <p:nvSpPr>
          <p:cNvPr id="106" name="TextBox 105"/>
          <p:cNvSpPr txBox="1"/>
          <p:nvPr/>
        </p:nvSpPr>
        <p:spPr>
          <a:xfrm>
            <a:off x="4214685" y="3713290"/>
            <a:ext cx="3284617" cy="954107"/>
          </a:xfrm>
          <a:prstGeom prst="rect">
            <a:avLst/>
          </a:prstGeom>
          <a:solidFill>
            <a:schemeClr val="bg1">
              <a:lumMod val="85000"/>
            </a:schemeClr>
          </a:solidFill>
        </p:spPr>
        <p:txBody>
          <a:bodyPr wrap="none" rtlCol="0">
            <a:spAutoFit/>
          </a:bodyPr>
          <a:lstStyle/>
          <a:p>
            <a:r>
              <a:rPr lang="en-US" sz="1400" dirty="0" smtClean="0"/>
              <a:t>…</a:t>
            </a:r>
          </a:p>
          <a:p>
            <a:r>
              <a:rPr lang="en-US" sz="1400" dirty="0" err="1" smtClean="0"/>
              <a:t>Int</a:t>
            </a:r>
            <a:r>
              <a:rPr lang="en-US" sz="1400" dirty="0" smtClean="0"/>
              <a:t> </a:t>
            </a:r>
            <a:r>
              <a:rPr lang="fr-FR" sz="1400" dirty="0" err="1" smtClean="0"/>
              <a:t>myStatus</a:t>
            </a:r>
            <a:r>
              <a:rPr lang="fr-FR" sz="1400" dirty="0" smtClean="0"/>
              <a:t> = 7;</a:t>
            </a:r>
          </a:p>
          <a:p>
            <a:r>
              <a:rPr lang="fr-FR" sz="1400" dirty="0" smtClean="0"/>
              <a:t>// </a:t>
            </a:r>
            <a:r>
              <a:rPr lang="fr-FR" sz="1400" dirty="0" err="1" smtClean="0"/>
              <a:t>notify</a:t>
            </a:r>
            <a:endParaRPr lang="en-US" sz="1400" dirty="0" smtClean="0"/>
          </a:p>
          <a:p>
            <a:r>
              <a:rPr lang="en-US" sz="1400" dirty="0" err="1" smtClean="0"/>
              <a:t>myService</a:t>
            </a:r>
            <a:r>
              <a:rPr lang="en-US" sz="1400" dirty="0" smtClean="0"/>
              <a:t>-</a:t>
            </a:r>
            <a:r>
              <a:rPr lang="en-US" sz="1400" dirty="0"/>
              <a:t>&gt;</a:t>
            </a:r>
            <a:r>
              <a:rPr lang="en-US" sz="1400" dirty="0" err="1" smtClean="0"/>
              <a:t>fireMyStatusEvent</a:t>
            </a:r>
            <a:r>
              <a:rPr lang="en-US" sz="1400" dirty="0" smtClean="0"/>
              <a:t>(</a:t>
            </a:r>
            <a:r>
              <a:rPr lang="fr-FR" sz="1400" dirty="0" err="1"/>
              <a:t>myStatus</a:t>
            </a:r>
            <a:r>
              <a:rPr lang="fr-FR" sz="1400" dirty="0"/>
              <a:t> </a:t>
            </a:r>
            <a:r>
              <a:rPr lang="en-US" sz="1400" dirty="0" smtClean="0"/>
              <a:t>);</a:t>
            </a:r>
            <a:endParaRPr lang="en-US" sz="1400" dirty="0"/>
          </a:p>
        </p:txBody>
      </p:sp>
      <p:sp>
        <p:nvSpPr>
          <p:cNvPr id="22" name="TextBox 21"/>
          <p:cNvSpPr txBox="1"/>
          <p:nvPr/>
        </p:nvSpPr>
        <p:spPr>
          <a:xfrm rot="21054747">
            <a:off x="999758" y="3286152"/>
            <a:ext cx="1575303" cy="307777"/>
          </a:xfrm>
          <a:prstGeom prst="rect">
            <a:avLst/>
          </a:prstGeom>
          <a:noFill/>
        </p:spPr>
        <p:txBody>
          <a:bodyPr wrap="square" rtlCol="0">
            <a:spAutoFit/>
          </a:bodyPr>
          <a:lstStyle/>
          <a:p>
            <a:r>
              <a:rPr lang="en-US" sz="1400" dirty="0"/>
              <a:t>Payload: 00000007</a:t>
            </a:r>
          </a:p>
        </p:txBody>
      </p:sp>
      <p:sp>
        <p:nvSpPr>
          <p:cNvPr id="7" name="TextBox 6"/>
          <p:cNvSpPr txBox="1"/>
          <p:nvPr/>
        </p:nvSpPr>
        <p:spPr>
          <a:xfrm>
            <a:off x="622522" y="5061916"/>
            <a:ext cx="6701386" cy="307777"/>
          </a:xfrm>
          <a:prstGeom prst="rect">
            <a:avLst/>
          </a:prstGeom>
          <a:noFill/>
        </p:spPr>
        <p:txBody>
          <a:bodyPr wrap="none" rtlCol="0">
            <a:spAutoFit/>
          </a:bodyPr>
          <a:lstStyle/>
          <a:p>
            <a:r>
              <a:rPr lang="en-US" sz="1400" b="1" dirty="0" smtClean="0"/>
              <a:t>Event </a:t>
            </a:r>
            <a:r>
              <a:rPr lang="en-US" sz="1400" dirty="0"/>
              <a:t>– a </a:t>
            </a:r>
            <a:r>
              <a:rPr lang="en-US" sz="1400" dirty="0" err="1"/>
              <a:t>Fire&amp;Forget</a:t>
            </a:r>
            <a:r>
              <a:rPr lang="en-US" sz="1400" dirty="0"/>
              <a:t> callback, that is sent out by the Server (e.g. cyclically or on change).</a:t>
            </a:r>
          </a:p>
        </p:txBody>
      </p:sp>
      <p:cxnSp>
        <p:nvCxnSpPr>
          <p:cNvPr id="14" name="Straight Arrow Connector 13"/>
          <p:cNvCxnSpPr/>
          <p:nvPr/>
        </p:nvCxnSpPr>
        <p:spPr>
          <a:xfrm flipH="1">
            <a:off x="891310" y="3595551"/>
            <a:ext cx="1794645" cy="34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91311" y="3761084"/>
            <a:ext cx="1794645" cy="34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2785922" y="3305135"/>
            <a:ext cx="1005994" cy="422592"/>
          </a:xfrm>
          <a:prstGeom prst="rect">
            <a:avLst/>
          </a:prstGeom>
        </p:spPr>
      </p:pic>
      <p:sp>
        <p:nvSpPr>
          <p:cNvPr id="2" name="TextBox 1"/>
          <p:cNvSpPr txBox="1"/>
          <p:nvPr/>
        </p:nvSpPr>
        <p:spPr>
          <a:xfrm>
            <a:off x="536791" y="6050285"/>
            <a:ext cx="8235781" cy="523220"/>
          </a:xfrm>
          <a:prstGeom prst="rect">
            <a:avLst/>
          </a:prstGeom>
          <a:noFill/>
        </p:spPr>
        <p:txBody>
          <a:bodyPr wrap="none" rtlCol="0">
            <a:spAutoFit/>
          </a:bodyPr>
          <a:lstStyle/>
          <a:p>
            <a:pPr marL="285750" indent="-285750">
              <a:buFont typeface="Wingdings" panose="05000000000000000000" pitchFamily="2" charset="2"/>
              <a:buChar char="v"/>
            </a:pPr>
            <a:r>
              <a:rPr lang="en-US" sz="1400" dirty="0">
                <a:solidFill>
                  <a:schemeClr val="accent2"/>
                </a:solidFill>
              </a:rPr>
              <a:t>In SOME/IP, if Service Discovery (SD) is disabled, then notification (event communication) is not supported </a:t>
            </a:r>
            <a:endParaRPr lang="en-US" sz="1400" dirty="0" smtClean="0">
              <a:solidFill>
                <a:schemeClr val="accent2"/>
              </a:solidFill>
            </a:endParaRPr>
          </a:p>
          <a:p>
            <a:r>
              <a:rPr lang="en-US" sz="1400" dirty="0" smtClean="0">
                <a:solidFill>
                  <a:schemeClr val="accent2"/>
                </a:solidFill>
              </a:rPr>
              <a:t>in </a:t>
            </a:r>
            <a:r>
              <a:rPr lang="en-US" sz="1400" dirty="0">
                <a:solidFill>
                  <a:schemeClr val="accent2"/>
                </a:solidFill>
              </a:rPr>
              <a:t>the dynamic subscription model.</a:t>
            </a:r>
          </a:p>
        </p:txBody>
      </p:sp>
      <p:sp>
        <p:nvSpPr>
          <p:cNvPr id="20" name="TextBox 19"/>
          <p:cNvSpPr txBox="1"/>
          <p:nvPr/>
        </p:nvSpPr>
        <p:spPr>
          <a:xfrm rot="21060099">
            <a:off x="1286781" y="3512834"/>
            <a:ext cx="716863" cy="307777"/>
          </a:xfrm>
          <a:prstGeom prst="rect">
            <a:avLst/>
          </a:prstGeom>
          <a:noFill/>
        </p:spPr>
        <p:txBody>
          <a:bodyPr wrap="none" rtlCol="0">
            <a:spAutoFit/>
          </a:bodyPr>
          <a:lstStyle/>
          <a:p>
            <a:r>
              <a:rPr lang="en-US" sz="1400" dirty="0" smtClean="0">
                <a:solidFill>
                  <a:schemeClr val="accent1"/>
                </a:solidFill>
              </a:rPr>
              <a:t>NOTIFY</a:t>
            </a:r>
            <a:endParaRPr lang="en-US" sz="1400" dirty="0">
              <a:solidFill>
                <a:schemeClr val="accent1"/>
              </a:solidFill>
            </a:endParaRPr>
          </a:p>
        </p:txBody>
      </p:sp>
    </p:spTree>
    <p:extLst>
      <p:ext uri="{BB962C8B-B14F-4D97-AF65-F5344CB8AC3E}">
        <p14:creationId xmlns:p14="http://schemas.microsoft.com/office/powerpoint/2010/main" val="2466205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5</a:t>
            </a:r>
            <a:r>
              <a:rPr lang="en-US" sz="2400" b="1" dirty="0" smtClean="0"/>
              <a:t>.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22</a:t>
            </a:fld>
            <a:endParaRPr lang="en-US" dirty="0">
              <a:solidFill>
                <a:schemeClr val="bg1">
                  <a:lumMod val="50000"/>
                </a:schemeClr>
              </a:solidFill>
            </a:endParaRPr>
          </a:p>
        </p:txBody>
      </p:sp>
      <p:sp>
        <p:nvSpPr>
          <p:cNvPr id="90" name="TextBox 89"/>
          <p:cNvSpPr txBox="1"/>
          <p:nvPr/>
        </p:nvSpPr>
        <p:spPr>
          <a:xfrm>
            <a:off x="646545" y="1318053"/>
            <a:ext cx="8429808" cy="1384995"/>
          </a:xfrm>
          <a:prstGeom prst="rect">
            <a:avLst/>
          </a:prstGeom>
          <a:noFill/>
        </p:spPr>
        <p:txBody>
          <a:bodyPr wrap="none" rtlCol="0">
            <a:spAutoFit/>
          </a:bodyPr>
          <a:lstStyle/>
          <a:p>
            <a:pPr marL="285750" indent="-285750">
              <a:buFont typeface="Wingdings" panose="05000000000000000000" pitchFamily="2" charset="2"/>
              <a:buChar char="q"/>
            </a:pPr>
            <a:r>
              <a:rPr lang="fr-FR" sz="1400" dirty="0" smtClean="0"/>
              <a:t> </a:t>
            </a:r>
            <a:r>
              <a:rPr lang="en-US" sz="1400" b="1" dirty="0"/>
              <a:t>Field</a:t>
            </a:r>
            <a:r>
              <a:rPr lang="en-US" sz="1400" dirty="0"/>
              <a:t> – represents a remote accessible property that </a:t>
            </a:r>
          </a:p>
          <a:p>
            <a:r>
              <a:rPr lang="en-US" sz="1400" dirty="0"/>
              <a:t>includes Getter/Setter and/or Notification.</a:t>
            </a:r>
          </a:p>
          <a:p>
            <a:pPr marL="285750" indent="-285750">
              <a:buFont typeface="Wingdings" panose="05000000000000000000" pitchFamily="2" charset="2"/>
              <a:buChar char="§"/>
            </a:pPr>
            <a:r>
              <a:rPr lang="en-US" sz="1400" b="1" dirty="0"/>
              <a:t>Getter</a:t>
            </a:r>
            <a:r>
              <a:rPr lang="en-US" sz="1400" dirty="0"/>
              <a:t> – Method to read field value.</a:t>
            </a:r>
          </a:p>
          <a:p>
            <a:pPr marL="285750" indent="-285750">
              <a:buFont typeface="Wingdings" panose="05000000000000000000" pitchFamily="2" charset="2"/>
              <a:buChar char="§"/>
            </a:pPr>
            <a:r>
              <a:rPr lang="en-US" sz="1400" b="1" dirty="0"/>
              <a:t>Setter</a:t>
            </a:r>
            <a:r>
              <a:rPr lang="en-US" sz="1400" dirty="0"/>
              <a:t> – Method to set field value.</a:t>
            </a:r>
          </a:p>
          <a:p>
            <a:pPr marL="285750" indent="-285750">
              <a:buFont typeface="Wingdings" panose="05000000000000000000" pitchFamily="2" charset="2"/>
              <a:buChar char="§"/>
            </a:pPr>
            <a:r>
              <a:rPr lang="en-US" sz="1400" b="1" dirty="0"/>
              <a:t>Notification</a:t>
            </a:r>
            <a:r>
              <a:rPr lang="en-US" sz="1400" dirty="0"/>
              <a:t> (sends out Events with new values on </a:t>
            </a:r>
            <a:r>
              <a:rPr lang="en-US" sz="1400" dirty="0" smtClean="0"/>
              <a:t>change </a:t>
            </a:r>
            <a:r>
              <a:rPr lang="en-US" sz="1400" dirty="0"/>
              <a:t>of field value, </a:t>
            </a:r>
            <a:r>
              <a:rPr lang="en-US" sz="1400" dirty="0" smtClean="0">
                <a:solidFill>
                  <a:schemeClr val="accent2"/>
                </a:solidFill>
              </a:rPr>
              <a:t>notification </a:t>
            </a:r>
            <a:r>
              <a:rPr lang="en-US" sz="1400" dirty="0">
                <a:solidFill>
                  <a:schemeClr val="accent2"/>
                </a:solidFill>
              </a:rPr>
              <a:t>is also sent immediately </a:t>
            </a:r>
            <a:endParaRPr lang="en-US" sz="1400" dirty="0" smtClean="0">
              <a:solidFill>
                <a:schemeClr val="accent2"/>
              </a:solidFill>
            </a:endParaRPr>
          </a:p>
          <a:p>
            <a:r>
              <a:rPr lang="en-US" sz="1400" dirty="0" smtClean="0">
                <a:solidFill>
                  <a:schemeClr val="accent2"/>
                </a:solidFill>
              </a:rPr>
              <a:t>when a </a:t>
            </a:r>
            <a:r>
              <a:rPr lang="en-US" sz="1400" dirty="0">
                <a:solidFill>
                  <a:schemeClr val="accent2"/>
                </a:solidFill>
              </a:rPr>
              <a:t>client first registers for the attribute (initial value</a:t>
            </a:r>
            <a:r>
              <a:rPr lang="en-US" sz="1400" dirty="0" smtClean="0">
                <a:solidFill>
                  <a:schemeClr val="accent2"/>
                </a:solidFill>
              </a:rPr>
              <a:t>)).</a:t>
            </a:r>
            <a:endParaRPr lang="en-US" sz="1400" i="1" dirty="0">
              <a:solidFill>
                <a:schemeClr val="accent2"/>
              </a:solidFill>
            </a:endParaRPr>
          </a:p>
        </p:txBody>
      </p:sp>
      <p:sp>
        <p:nvSpPr>
          <p:cNvPr id="91" name="Rectangle 90"/>
          <p:cNvSpPr/>
          <p:nvPr/>
        </p:nvSpPr>
        <p:spPr>
          <a:xfrm>
            <a:off x="347330" y="3909155"/>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3883669"/>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4121591"/>
            <a:ext cx="0" cy="20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flipH="1">
            <a:off x="2685955" y="4096105"/>
            <a:ext cx="1" cy="1999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4" y="4651528"/>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152697" y="2784926"/>
            <a:ext cx="4904099" cy="2123658"/>
          </a:xfrm>
          <a:prstGeom prst="rect">
            <a:avLst/>
          </a:prstGeom>
          <a:solidFill>
            <a:schemeClr val="bg1">
              <a:lumMod val="85000"/>
            </a:schemeClr>
          </a:solidFill>
        </p:spPr>
        <p:txBody>
          <a:bodyPr wrap="none" rtlCol="0">
            <a:spAutoFit/>
          </a:bodyPr>
          <a:lstStyle/>
          <a:p>
            <a:r>
              <a:rPr lang="en-US" sz="1200" i="1" dirty="0" smtClean="0"/>
              <a:t>…</a:t>
            </a:r>
          </a:p>
          <a:p>
            <a:r>
              <a:rPr lang="en-US" sz="1200" dirty="0" err="1" smtClean="0"/>
              <a:t>StudentData</a:t>
            </a:r>
            <a:r>
              <a:rPr lang="en-US" sz="1200" dirty="0" smtClean="0"/>
              <a:t> </a:t>
            </a:r>
            <a:r>
              <a:rPr lang="en-US" sz="1200" i="1" dirty="0" smtClean="0"/>
              <a:t>data;</a:t>
            </a:r>
          </a:p>
          <a:p>
            <a:r>
              <a:rPr lang="en-US" sz="1200" i="1" dirty="0" smtClean="0"/>
              <a:t>//getter</a:t>
            </a:r>
            <a:endParaRPr lang="en-US" sz="1200" i="1" dirty="0"/>
          </a:p>
          <a:p>
            <a:r>
              <a:rPr lang="en-US" sz="1200" i="1" dirty="0" err="1"/>
              <a:t>myProxy</a:t>
            </a:r>
            <a:r>
              <a:rPr lang="en-US" sz="1200" i="1" dirty="0"/>
              <a:t>-&gt;</a:t>
            </a:r>
            <a:r>
              <a:rPr lang="en-US" sz="1200" i="1" dirty="0" err="1"/>
              <a:t>getStudentDataAttribute</a:t>
            </a:r>
            <a:r>
              <a:rPr lang="en-US" sz="1200" i="1" dirty="0"/>
              <a:t>().</a:t>
            </a:r>
            <a:r>
              <a:rPr lang="en-US" sz="1200" i="1" dirty="0" err="1"/>
              <a:t>getValue</a:t>
            </a:r>
            <a:r>
              <a:rPr lang="en-US" sz="1200" i="1" dirty="0"/>
              <a:t>(</a:t>
            </a:r>
            <a:r>
              <a:rPr lang="en-US" sz="1200" i="1" dirty="0" err="1"/>
              <a:t>callStatus</a:t>
            </a:r>
            <a:r>
              <a:rPr lang="en-US" sz="1200" i="1" dirty="0"/>
              <a:t>, data</a:t>
            </a:r>
            <a:r>
              <a:rPr lang="en-US" sz="1200" i="1" dirty="0" smtClean="0"/>
              <a:t>, </a:t>
            </a:r>
            <a:r>
              <a:rPr lang="en-US" sz="1200" i="1" dirty="0"/>
              <a:t>&amp;info</a:t>
            </a:r>
            <a:r>
              <a:rPr lang="en-US" sz="1200" i="1" dirty="0" smtClean="0"/>
              <a:t>);</a:t>
            </a:r>
          </a:p>
          <a:p>
            <a:r>
              <a:rPr lang="en-US" sz="1200" i="1" dirty="0" smtClean="0"/>
              <a:t>//setter</a:t>
            </a:r>
          </a:p>
          <a:p>
            <a:r>
              <a:rPr lang="en-US" sz="1200" i="1" dirty="0" err="1"/>
              <a:t>myProxy</a:t>
            </a:r>
            <a:r>
              <a:rPr lang="en-US" sz="1200" i="1" dirty="0"/>
              <a:t>-&gt;</a:t>
            </a:r>
            <a:r>
              <a:rPr lang="en-US" sz="1200" i="1" dirty="0" err="1"/>
              <a:t>getStudentDataAttribute</a:t>
            </a:r>
            <a:r>
              <a:rPr lang="en-US" sz="1200" i="1" dirty="0"/>
              <a:t>().</a:t>
            </a:r>
            <a:r>
              <a:rPr lang="en-US" sz="1200" i="1" dirty="0" err="1"/>
              <a:t>setValue</a:t>
            </a:r>
            <a:r>
              <a:rPr lang="en-US" sz="1200" i="1" dirty="0"/>
              <a:t>(data, </a:t>
            </a:r>
            <a:r>
              <a:rPr lang="en-US" sz="1200" i="1" dirty="0" err="1"/>
              <a:t>callStatus</a:t>
            </a:r>
            <a:r>
              <a:rPr lang="en-US" sz="1200" i="1" dirty="0"/>
              <a:t>, data</a:t>
            </a:r>
            <a:r>
              <a:rPr lang="en-US" sz="1200" i="1" dirty="0" smtClean="0"/>
              <a:t>, </a:t>
            </a:r>
            <a:r>
              <a:rPr lang="en-US" sz="1200" i="1" dirty="0"/>
              <a:t>&amp;info);</a:t>
            </a:r>
          </a:p>
          <a:p>
            <a:r>
              <a:rPr lang="en-US" sz="1200" i="1" dirty="0" smtClean="0"/>
              <a:t>//Subscribe</a:t>
            </a:r>
          </a:p>
          <a:p>
            <a:r>
              <a:rPr lang="en-US" sz="1200" dirty="0"/>
              <a:t> </a:t>
            </a:r>
            <a:r>
              <a:rPr lang="en-US" sz="1200" dirty="0" err="1"/>
              <a:t>myProxy</a:t>
            </a:r>
            <a:r>
              <a:rPr lang="en-US" sz="1200" dirty="0"/>
              <a:t>-&gt;</a:t>
            </a:r>
            <a:r>
              <a:rPr lang="en-US" sz="1200" dirty="0" err="1"/>
              <a:t>getStudentDataAttribute</a:t>
            </a:r>
            <a:r>
              <a:rPr lang="en-US" sz="1200" dirty="0"/>
              <a:t>().</a:t>
            </a:r>
            <a:r>
              <a:rPr lang="en-US" sz="1200" dirty="0" err="1"/>
              <a:t>getChangedEvent</a:t>
            </a:r>
            <a:r>
              <a:rPr lang="en-US" sz="1200" dirty="0" smtClean="0"/>
              <a:t>().</a:t>
            </a:r>
          </a:p>
          <a:p>
            <a:r>
              <a:rPr lang="en-US" sz="1200" dirty="0" smtClean="0"/>
              <a:t>subscribe(</a:t>
            </a:r>
            <a:r>
              <a:rPr lang="en-US" sz="1200" i="1" dirty="0" err="1" smtClean="0"/>
              <a:t>on</a:t>
            </a:r>
            <a:r>
              <a:rPr lang="en-US" sz="1200" dirty="0" err="1" smtClean="0"/>
              <a:t>StudentData</a:t>
            </a:r>
            <a:r>
              <a:rPr lang="en-US" sz="1200" i="1" dirty="0" err="1" smtClean="0"/>
              <a:t>Changed</a:t>
            </a:r>
            <a:r>
              <a:rPr lang="en-US" sz="1200" dirty="0" smtClean="0"/>
              <a:t>)</a:t>
            </a:r>
            <a:endParaRPr lang="en-US" sz="1200" dirty="0"/>
          </a:p>
          <a:p>
            <a:endParaRPr lang="en-US" sz="1200" i="1" dirty="0"/>
          </a:p>
          <a:p>
            <a:endParaRPr lang="en-US" sz="1200" i="1" dirty="0"/>
          </a:p>
        </p:txBody>
      </p:sp>
      <p:sp>
        <p:nvSpPr>
          <p:cNvPr id="106" name="TextBox 105"/>
          <p:cNvSpPr txBox="1"/>
          <p:nvPr/>
        </p:nvSpPr>
        <p:spPr>
          <a:xfrm>
            <a:off x="4152697" y="5156792"/>
            <a:ext cx="2885342" cy="830997"/>
          </a:xfrm>
          <a:prstGeom prst="rect">
            <a:avLst/>
          </a:prstGeom>
          <a:solidFill>
            <a:schemeClr val="bg1">
              <a:lumMod val="85000"/>
            </a:schemeClr>
          </a:solidFill>
        </p:spPr>
        <p:txBody>
          <a:bodyPr wrap="none" rtlCol="0">
            <a:spAutoFit/>
          </a:bodyPr>
          <a:lstStyle/>
          <a:p>
            <a:r>
              <a:rPr lang="en-US" sz="1200" dirty="0" smtClean="0"/>
              <a:t>…</a:t>
            </a:r>
          </a:p>
          <a:p>
            <a:r>
              <a:rPr lang="en-US" sz="1200" i="1" dirty="0" err="1"/>
              <a:t>StudentStruct</a:t>
            </a:r>
            <a:r>
              <a:rPr lang="en-US" sz="1200" i="1" dirty="0"/>
              <a:t> </a:t>
            </a:r>
            <a:r>
              <a:rPr lang="en-US" sz="1200" i="1" dirty="0" smtClean="0"/>
              <a:t> data </a:t>
            </a:r>
            <a:r>
              <a:rPr lang="fr-FR" sz="1200" dirty="0" smtClean="0"/>
              <a:t>= xxx;</a:t>
            </a:r>
          </a:p>
          <a:p>
            <a:r>
              <a:rPr lang="fr-FR" sz="1200" dirty="0" smtClean="0"/>
              <a:t>//</a:t>
            </a:r>
            <a:r>
              <a:rPr lang="fr-FR" sz="1200" dirty="0" err="1" smtClean="0"/>
              <a:t>notify</a:t>
            </a:r>
            <a:endParaRPr lang="en-US" sz="1200" dirty="0" smtClean="0"/>
          </a:p>
          <a:p>
            <a:r>
              <a:rPr lang="en-US" sz="1200" dirty="0" err="1" smtClean="0"/>
              <a:t>myService</a:t>
            </a:r>
            <a:r>
              <a:rPr lang="en-US" sz="1200" dirty="0" smtClean="0"/>
              <a:t>-</a:t>
            </a:r>
            <a:r>
              <a:rPr lang="en-US" sz="1200" dirty="0"/>
              <a:t>&gt;</a:t>
            </a:r>
            <a:r>
              <a:rPr lang="en-US" sz="1200" dirty="0" err="1"/>
              <a:t>setStudentDataAttribute</a:t>
            </a:r>
            <a:r>
              <a:rPr lang="en-US" sz="1200" dirty="0"/>
              <a:t>(data);</a:t>
            </a:r>
          </a:p>
        </p:txBody>
      </p:sp>
      <p:sp>
        <p:nvSpPr>
          <p:cNvPr id="2" name="TextBox 1"/>
          <p:cNvSpPr txBox="1"/>
          <p:nvPr/>
        </p:nvSpPr>
        <p:spPr>
          <a:xfrm>
            <a:off x="631135" y="2810674"/>
            <a:ext cx="3480100" cy="738664"/>
          </a:xfrm>
          <a:prstGeom prst="rect">
            <a:avLst/>
          </a:prstGeom>
          <a:noFill/>
        </p:spPr>
        <p:txBody>
          <a:bodyPr wrap="square" rtlCol="0">
            <a:spAutoFit/>
          </a:bodyPr>
          <a:lstStyle/>
          <a:p>
            <a:r>
              <a:rPr lang="en-US" sz="1400" i="1" dirty="0" err="1" smtClean="0"/>
              <a:t>StudentData</a:t>
            </a:r>
            <a:r>
              <a:rPr lang="en-US" sz="1400" i="1" dirty="0" smtClean="0"/>
              <a:t> </a:t>
            </a:r>
            <a:r>
              <a:rPr lang="en-US" sz="1400" i="1" dirty="0" err="1" smtClean="0"/>
              <a:t>getStudentData</a:t>
            </a:r>
            <a:r>
              <a:rPr lang="en-US" sz="1400" i="1" dirty="0" smtClean="0"/>
              <a:t>()</a:t>
            </a:r>
          </a:p>
          <a:p>
            <a:r>
              <a:rPr lang="en-US" sz="1400" i="1" dirty="0"/>
              <a:t>v</a:t>
            </a:r>
            <a:r>
              <a:rPr lang="en-US" sz="1400" i="1" dirty="0" smtClean="0"/>
              <a:t>oid </a:t>
            </a:r>
            <a:r>
              <a:rPr lang="en-US" sz="1400" i="1" dirty="0" err="1" smtClean="0"/>
              <a:t>setStudentData</a:t>
            </a:r>
            <a:r>
              <a:rPr lang="en-US" sz="1400" i="1" dirty="0" smtClean="0"/>
              <a:t>(</a:t>
            </a:r>
            <a:r>
              <a:rPr lang="en-US" sz="1400" i="1" dirty="0" err="1" smtClean="0"/>
              <a:t>StudentData</a:t>
            </a:r>
            <a:r>
              <a:rPr lang="en-US" sz="1400" i="1" dirty="0" smtClean="0"/>
              <a:t> v)</a:t>
            </a:r>
          </a:p>
          <a:p>
            <a:r>
              <a:rPr lang="en-US" sz="1400" i="1" dirty="0"/>
              <a:t>v</a:t>
            </a:r>
            <a:r>
              <a:rPr lang="en-US" sz="1400" i="1" dirty="0" smtClean="0"/>
              <a:t>oid </a:t>
            </a:r>
            <a:r>
              <a:rPr lang="en-US" sz="1400" i="1" dirty="0" err="1" smtClean="0"/>
              <a:t>onStudentDataChanged</a:t>
            </a:r>
            <a:r>
              <a:rPr lang="en-US" sz="1400" i="1" dirty="0" smtClean="0"/>
              <a:t>(</a:t>
            </a:r>
            <a:r>
              <a:rPr lang="en-US" sz="1400" i="1" dirty="0" err="1" smtClean="0"/>
              <a:t>StudentData</a:t>
            </a:r>
            <a:r>
              <a:rPr lang="en-US" sz="1400" i="1" dirty="0" smtClean="0"/>
              <a:t> v)</a:t>
            </a:r>
            <a:endParaRPr lang="en-US" sz="1400" i="1" dirty="0"/>
          </a:p>
        </p:txBody>
      </p:sp>
      <p:cxnSp>
        <p:nvCxnSpPr>
          <p:cNvPr id="5" name="Straight Arrow Connector 4"/>
          <p:cNvCxnSpPr/>
          <p:nvPr/>
        </p:nvCxnSpPr>
        <p:spPr>
          <a:xfrm>
            <a:off x="861774" y="4294465"/>
            <a:ext cx="1824182" cy="32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4546">
            <a:off x="1478204" y="4172134"/>
            <a:ext cx="792461" cy="307777"/>
          </a:xfrm>
          <a:prstGeom prst="rect">
            <a:avLst/>
          </a:prstGeom>
          <a:noFill/>
        </p:spPr>
        <p:txBody>
          <a:bodyPr wrap="none" rtlCol="0">
            <a:spAutoFit/>
          </a:bodyPr>
          <a:lstStyle/>
          <a:p>
            <a:r>
              <a:rPr lang="en-US" sz="1400" dirty="0" smtClean="0">
                <a:solidFill>
                  <a:schemeClr val="accent1"/>
                </a:solidFill>
              </a:rPr>
              <a:t>GET/SET</a:t>
            </a:r>
            <a:endParaRPr lang="en-US" sz="1400" dirty="0">
              <a:solidFill>
                <a:schemeClr val="accent1"/>
              </a:solidFill>
            </a:endParaRPr>
          </a:p>
        </p:txBody>
      </p:sp>
      <p:cxnSp>
        <p:nvCxnSpPr>
          <p:cNvPr id="26" name="Straight Arrow Connector 25"/>
          <p:cNvCxnSpPr/>
          <p:nvPr/>
        </p:nvCxnSpPr>
        <p:spPr>
          <a:xfrm flipH="1">
            <a:off x="851205" y="5282892"/>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51205" y="5474183"/>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40636" y="5634204"/>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1060099">
            <a:off x="1314125" y="5197838"/>
            <a:ext cx="716863" cy="307777"/>
          </a:xfrm>
          <a:prstGeom prst="rect">
            <a:avLst/>
          </a:prstGeom>
          <a:noFill/>
        </p:spPr>
        <p:txBody>
          <a:bodyPr wrap="none" rtlCol="0">
            <a:spAutoFit/>
          </a:bodyPr>
          <a:lstStyle/>
          <a:p>
            <a:r>
              <a:rPr lang="en-US" sz="1400" dirty="0" smtClean="0">
                <a:solidFill>
                  <a:schemeClr val="accent1"/>
                </a:solidFill>
              </a:rPr>
              <a:t>NOTIFY</a:t>
            </a:r>
            <a:endParaRPr lang="en-US" sz="1400" dirty="0">
              <a:solidFill>
                <a:schemeClr val="accent1"/>
              </a:solidFill>
            </a:endParaRPr>
          </a:p>
        </p:txBody>
      </p:sp>
      <p:pic>
        <p:nvPicPr>
          <p:cNvPr id="15" name="Picture 14"/>
          <p:cNvPicPr>
            <a:picLocks noChangeAspect="1"/>
          </p:cNvPicPr>
          <p:nvPr/>
        </p:nvPicPr>
        <p:blipFill>
          <a:blip r:embed="rId3"/>
          <a:stretch>
            <a:fillRect/>
          </a:stretch>
        </p:blipFill>
        <p:spPr>
          <a:xfrm>
            <a:off x="2757916" y="5189640"/>
            <a:ext cx="1153646" cy="567444"/>
          </a:xfrm>
          <a:prstGeom prst="rect">
            <a:avLst/>
          </a:prstGeom>
        </p:spPr>
      </p:pic>
      <p:sp>
        <p:nvSpPr>
          <p:cNvPr id="31" name="TextBox 30"/>
          <p:cNvSpPr txBox="1"/>
          <p:nvPr/>
        </p:nvSpPr>
        <p:spPr>
          <a:xfrm>
            <a:off x="150606" y="6043600"/>
            <a:ext cx="4041812" cy="307777"/>
          </a:xfrm>
          <a:prstGeom prst="rect">
            <a:avLst/>
          </a:prstGeom>
          <a:noFill/>
        </p:spPr>
        <p:txBody>
          <a:bodyPr wrap="none" rtlCol="0">
            <a:spAutoFit/>
          </a:bodyPr>
          <a:lstStyle/>
          <a:p>
            <a:r>
              <a:rPr lang="en-US" sz="1400" b="1" dirty="0" smtClean="0"/>
              <a:t>Request(0x00) / response(0x80) / notification(0x02)</a:t>
            </a:r>
            <a:endParaRPr lang="en-US" sz="1400" b="1" dirty="0"/>
          </a:p>
        </p:txBody>
      </p:sp>
      <p:sp>
        <p:nvSpPr>
          <p:cNvPr id="23" name="TextBox 22"/>
          <p:cNvSpPr txBox="1"/>
          <p:nvPr/>
        </p:nvSpPr>
        <p:spPr>
          <a:xfrm>
            <a:off x="631135" y="6380462"/>
            <a:ext cx="8235781" cy="523220"/>
          </a:xfrm>
          <a:prstGeom prst="rect">
            <a:avLst/>
          </a:prstGeom>
          <a:noFill/>
        </p:spPr>
        <p:txBody>
          <a:bodyPr wrap="none" rtlCol="0">
            <a:spAutoFit/>
          </a:bodyPr>
          <a:lstStyle/>
          <a:p>
            <a:pPr marL="285750" indent="-285750">
              <a:buFont typeface="Wingdings" panose="05000000000000000000" pitchFamily="2" charset="2"/>
              <a:buChar char="v"/>
            </a:pPr>
            <a:r>
              <a:rPr lang="en-US" sz="1400" dirty="0">
                <a:solidFill>
                  <a:schemeClr val="accent2"/>
                </a:solidFill>
              </a:rPr>
              <a:t>In SOME/IP, if Service Discovery (SD) is disabled, then notification (event communication) is not supported </a:t>
            </a:r>
            <a:endParaRPr lang="en-US" sz="1400" dirty="0" smtClean="0">
              <a:solidFill>
                <a:schemeClr val="accent2"/>
              </a:solidFill>
            </a:endParaRPr>
          </a:p>
          <a:p>
            <a:r>
              <a:rPr lang="en-US" sz="1400" dirty="0" smtClean="0">
                <a:solidFill>
                  <a:schemeClr val="accent2"/>
                </a:solidFill>
              </a:rPr>
              <a:t>in </a:t>
            </a:r>
            <a:r>
              <a:rPr lang="en-US" sz="1400" dirty="0">
                <a:solidFill>
                  <a:schemeClr val="accent2"/>
                </a:solidFill>
              </a:rPr>
              <a:t>the dynamic subscription model.</a:t>
            </a:r>
          </a:p>
        </p:txBody>
      </p:sp>
    </p:spTree>
    <p:extLst>
      <p:ext uri="{BB962C8B-B14F-4D97-AF65-F5344CB8AC3E}">
        <p14:creationId xmlns:p14="http://schemas.microsoft.com/office/powerpoint/2010/main" val="2670480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6</a:t>
            </a:r>
            <a:r>
              <a:rPr lang="en-US" sz="2400" b="1" dirty="0" smtClean="0"/>
              <a:t>. Demo</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23</a:t>
            </a:fld>
            <a:endParaRPr lang="en-US" dirty="0">
              <a:solidFill>
                <a:schemeClr val="bg1">
                  <a:lumMod val="50000"/>
                </a:schemeClr>
              </a:solidFill>
            </a:endParaRPr>
          </a:p>
        </p:txBody>
      </p:sp>
      <p:sp>
        <p:nvSpPr>
          <p:cNvPr id="4" name="TextBox 3"/>
          <p:cNvSpPr txBox="1"/>
          <p:nvPr/>
        </p:nvSpPr>
        <p:spPr>
          <a:xfrm>
            <a:off x="550489" y="1256716"/>
            <a:ext cx="4666534" cy="3754874"/>
          </a:xfrm>
          <a:prstGeom prst="rect">
            <a:avLst/>
          </a:prstGeom>
          <a:solidFill>
            <a:schemeClr val="bg1">
              <a:lumMod val="95000"/>
            </a:schemeClr>
          </a:solidFill>
        </p:spPr>
        <p:txBody>
          <a:bodyPr wrap="none" rtlCol="0">
            <a:spAutoFit/>
          </a:bodyPr>
          <a:lstStyle/>
          <a:p>
            <a:r>
              <a:rPr lang="en-US" sz="1400" b="1" dirty="0" smtClean="0"/>
              <a:t>Environment: </a:t>
            </a:r>
            <a:r>
              <a:rPr lang="en-US" sz="1400" b="1" dirty="0"/>
              <a:t>Ubuntu </a:t>
            </a:r>
            <a:r>
              <a:rPr lang="en-US" sz="1400" b="1" dirty="0" smtClean="0"/>
              <a:t>18.04 and higher</a:t>
            </a:r>
          </a:p>
          <a:p>
            <a:endParaRPr lang="en-US" sz="1400" b="1" dirty="0" smtClean="0"/>
          </a:p>
          <a:p>
            <a:r>
              <a:rPr lang="en-US" sz="1400" b="1" dirty="0" smtClean="0"/>
              <a:t>1) Download </a:t>
            </a:r>
            <a:r>
              <a:rPr lang="en-US" sz="1400" b="1" dirty="0" err="1" smtClean="0"/>
              <a:t>vsomeip</a:t>
            </a:r>
            <a:r>
              <a:rPr lang="en-US" sz="1400" b="1" dirty="0" smtClean="0"/>
              <a:t>-example</a:t>
            </a:r>
          </a:p>
          <a:p>
            <a:r>
              <a:rPr lang="en-US" sz="1400" b="1" dirty="0" smtClean="0"/>
              <a:t># </a:t>
            </a:r>
            <a:r>
              <a:rPr lang="en-US" sz="1400" b="1" dirty="0"/>
              <a:t>Install essential tools</a:t>
            </a:r>
          </a:p>
          <a:p>
            <a:r>
              <a:rPr lang="en-US" sz="1400" dirty="0" err="1"/>
              <a:t>sudo</a:t>
            </a:r>
            <a:r>
              <a:rPr lang="en-US" sz="1400" dirty="0"/>
              <a:t> apt update</a:t>
            </a:r>
          </a:p>
          <a:p>
            <a:r>
              <a:rPr lang="en-US" sz="1400" dirty="0" err="1"/>
              <a:t>sudo</a:t>
            </a:r>
            <a:r>
              <a:rPr lang="en-US" sz="1400" dirty="0"/>
              <a:t> apt install -y </a:t>
            </a:r>
            <a:r>
              <a:rPr lang="en-US" sz="1400" dirty="0" err="1"/>
              <a:t>openssh</a:t>
            </a:r>
            <a:r>
              <a:rPr lang="en-US" sz="1400" dirty="0"/>
              <a:t>-server screen </a:t>
            </a:r>
            <a:r>
              <a:rPr lang="en-US" sz="1400" dirty="0" err="1"/>
              <a:t>git</a:t>
            </a:r>
            <a:endParaRPr lang="en-US" sz="1400" dirty="0"/>
          </a:p>
          <a:p>
            <a:r>
              <a:rPr lang="en-US" sz="1400" dirty="0" err="1"/>
              <a:t>sudo</a:t>
            </a:r>
            <a:r>
              <a:rPr lang="en-US" sz="1400" dirty="0"/>
              <a:t> apt install -y net-tools </a:t>
            </a:r>
            <a:r>
              <a:rPr lang="en-US" sz="1400" dirty="0" err="1"/>
              <a:t>netcat</a:t>
            </a:r>
            <a:r>
              <a:rPr lang="en-US" sz="1400" dirty="0"/>
              <a:t> </a:t>
            </a:r>
            <a:r>
              <a:rPr lang="en-US" sz="1400" dirty="0" err="1"/>
              <a:t>socat</a:t>
            </a:r>
            <a:r>
              <a:rPr lang="en-US" sz="1400" dirty="0"/>
              <a:t> </a:t>
            </a:r>
            <a:r>
              <a:rPr lang="en-US" sz="1400" dirty="0" err="1"/>
              <a:t>tcpdump</a:t>
            </a:r>
            <a:endParaRPr lang="en-US" sz="1400" dirty="0"/>
          </a:p>
          <a:p>
            <a:endParaRPr lang="en-US" sz="1400" dirty="0"/>
          </a:p>
          <a:p>
            <a:r>
              <a:rPr lang="en-US" sz="1400" b="1" dirty="0"/>
              <a:t># Clone example and install dependencies</a:t>
            </a:r>
          </a:p>
          <a:p>
            <a:r>
              <a:rPr lang="en-US" sz="1400" dirty="0" err="1"/>
              <a:t>git</a:t>
            </a:r>
            <a:r>
              <a:rPr lang="en-US" sz="1400" dirty="0"/>
              <a:t> clone https://github.com/minhthedt/vsomeip-example.git</a:t>
            </a:r>
          </a:p>
          <a:p>
            <a:r>
              <a:rPr lang="en-US" sz="1400" dirty="0"/>
              <a:t>cd </a:t>
            </a:r>
            <a:r>
              <a:rPr lang="en-US" sz="1400" dirty="0" err="1"/>
              <a:t>vsomeip</a:t>
            </a:r>
            <a:r>
              <a:rPr lang="en-US" sz="1400" dirty="0"/>
              <a:t>-example</a:t>
            </a:r>
          </a:p>
          <a:p>
            <a:r>
              <a:rPr lang="en-US" sz="1400" dirty="0" smtClean="0"/>
              <a:t>./set_env.sh</a:t>
            </a:r>
          </a:p>
          <a:p>
            <a:endParaRPr lang="en-US" sz="1400" dirty="0" smtClean="0"/>
          </a:p>
          <a:p>
            <a:r>
              <a:rPr lang="en-US" sz="1400" b="1" dirty="0" smtClean="0"/>
              <a:t>2) Build </a:t>
            </a:r>
            <a:r>
              <a:rPr lang="en-US" sz="1400" b="1" dirty="0" err="1"/>
              <a:t>vsomeip</a:t>
            </a:r>
            <a:r>
              <a:rPr lang="en-US" sz="1400" b="1" dirty="0"/>
              <a:t>-example</a:t>
            </a:r>
            <a:endParaRPr lang="en-US" sz="1400" dirty="0"/>
          </a:p>
          <a:p>
            <a:r>
              <a:rPr lang="en-US" sz="1400" dirty="0"/>
              <a:t>cd </a:t>
            </a:r>
            <a:r>
              <a:rPr lang="en-US" sz="1400" dirty="0" err="1"/>
              <a:t>vsomeip</a:t>
            </a:r>
            <a:r>
              <a:rPr lang="en-US" sz="1400" dirty="0"/>
              <a:t>-example</a:t>
            </a:r>
          </a:p>
          <a:p>
            <a:r>
              <a:rPr lang="en-US" sz="1400" dirty="0" smtClean="0"/>
              <a:t>./</a:t>
            </a:r>
            <a:r>
              <a:rPr lang="en-US" sz="1400" dirty="0"/>
              <a:t>build.sh</a:t>
            </a:r>
          </a:p>
          <a:p>
            <a:r>
              <a:rPr lang="en-US" sz="1400" dirty="0"/>
              <a:t># Output: ./</a:t>
            </a:r>
            <a:r>
              <a:rPr lang="en-US" sz="1400" dirty="0" err="1"/>
              <a:t>vsomeip</a:t>
            </a:r>
            <a:r>
              <a:rPr lang="en-US" sz="1400" dirty="0"/>
              <a:t>-example/bin</a:t>
            </a:r>
            <a:r>
              <a:rPr lang="en-US" sz="1400" dirty="0" smtClean="0"/>
              <a:t>/...</a:t>
            </a:r>
            <a:endParaRPr lang="en-US" sz="1400" dirty="0"/>
          </a:p>
        </p:txBody>
      </p:sp>
      <p:pic>
        <p:nvPicPr>
          <p:cNvPr id="13" name="Picture 12"/>
          <p:cNvPicPr>
            <a:picLocks noChangeAspect="1"/>
          </p:cNvPicPr>
          <p:nvPr/>
        </p:nvPicPr>
        <p:blipFill>
          <a:blip r:embed="rId3"/>
          <a:stretch>
            <a:fillRect/>
          </a:stretch>
        </p:blipFill>
        <p:spPr>
          <a:xfrm>
            <a:off x="6133967" y="990208"/>
            <a:ext cx="1986775" cy="5867792"/>
          </a:xfrm>
          <a:prstGeom prst="rect">
            <a:avLst/>
          </a:prstGeom>
        </p:spPr>
      </p:pic>
      <p:sp>
        <p:nvSpPr>
          <p:cNvPr id="18" name="TextBox 17"/>
          <p:cNvSpPr txBox="1"/>
          <p:nvPr/>
        </p:nvSpPr>
        <p:spPr>
          <a:xfrm>
            <a:off x="550489" y="887384"/>
            <a:ext cx="3073662"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Download &amp; Build example</a:t>
            </a:r>
            <a:endParaRPr lang="en-US" b="1" dirty="0"/>
          </a:p>
        </p:txBody>
      </p:sp>
    </p:spTree>
    <p:extLst>
      <p:ext uri="{BB962C8B-B14F-4D97-AF65-F5344CB8AC3E}">
        <p14:creationId xmlns:p14="http://schemas.microsoft.com/office/powerpoint/2010/main" val="1419911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6</a:t>
            </a:r>
            <a:r>
              <a:rPr lang="en-US" sz="2400" b="1" dirty="0" smtClean="0"/>
              <a:t>. Demo</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24</a:t>
            </a:fld>
            <a:endParaRPr lang="en-US" dirty="0">
              <a:solidFill>
                <a:schemeClr val="bg1">
                  <a:lumMod val="50000"/>
                </a:schemeClr>
              </a:solidFill>
            </a:endParaRPr>
          </a:p>
        </p:txBody>
      </p:sp>
      <p:sp>
        <p:nvSpPr>
          <p:cNvPr id="2" name="TextBox 1"/>
          <p:cNvSpPr txBox="1"/>
          <p:nvPr/>
        </p:nvSpPr>
        <p:spPr>
          <a:xfrm>
            <a:off x="527957" y="922173"/>
            <a:ext cx="7396192"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rgbClr val="FF0000"/>
                </a:solidFill>
              </a:rPr>
              <a:t>[Important] </a:t>
            </a:r>
            <a:r>
              <a:rPr lang="en-US" dirty="0" smtClean="0"/>
              <a:t>Make </a:t>
            </a:r>
            <a:r>
              <a:rPr lang="en-US" dirty="0"/>
              <a:t>sure both PCs can send/receive multicast before testing</a:t>
            </a:r>
            <a:r>
              <a:rPr lang="en-US" dirty="0">
                <a:solidFill>
                  <a:srgbClr val="FF0000"/>
                </a:solidFill>
              </a:rPr>
              <a:t>.</a:t>
            </a:r>
          </a:p>
        </p:txBody>
      </p:sp>
      <p:sp>
        <p:nvSpPr>
          <p:cNvPr id="5" name="TextBox 4"/>
          <p:cNvSpPr txBox="1"/>
          <p:nvPr/>
        </p:nvSpPr>
        <p:spPr>
          <a:xfrm>
            <a:off x="527957" y="1370511"/>
            <a:ext cx="4637039" cy="1600438"/>
          </a:xfrm>
          <a:prstGeom prst="rect">
            <a:avLst/>
          </a:prstGeom>
          <a:solidFill>
            <a:schemeClr val="bg1">
              <a:lumMod val="95000"/>
            </a:schemeClr>
          </a:solidFill>
        </p:spPr>
        <p:txBody>
          <a:bodyPr wrap="none" rtlCol="0">
            <a:spAutoFit/>
          </a:bodyPr>
          <a:lstStyle/>
          <a:p>
            <a:r>
              <a:rPr lang="en-US" sz="1400" b="1" dirty="0"/>
              <a:t># (Optional) Route all multicast traffic (224.0.0.0/4) via eth0</a:t>
            </a:r>
          </a:p>
          <a:p>
            <a:r>
              <a:rPr lang="en-US" sz="1400" dirty="0" err="1"/>
              <a:t>ifconfig</a:t>
            </a:r>
            <a:endParaRPr lang="en-US" sz="1400" dirty="0"/>
          </a:p>
          <a:p>
            <a:r>
              <a:rPr lang="en-US" sz="1400" dirty="0" err="1"/>
              <a:t>sudo</a:t>
            </a:r>
            <a:r>
              <a:rPr lang="en-US" sz="1400" dirty="0"/>
              <a:t> </a:t>
            </a:r>
            <a:r>
              <a:rPr lang="en-US" sz="1400" dirty="0" err="1"/>
              <a:t>ip</a:t>
            </a:r>
            <a:r>
              <a:rPr lang="en-US" sz="1400" dirty="0"/>
              <a:t> route add 224.0.0.0/4 </a:t>
            </a:r>
            <a:r>
              <a:rPr lang="en-US" sz="1400" dirty="0" err="1"/>
              <a:t>dev</a:t>
            </a:r>
            <a:r>
              <a:rPr lang="en-US" sz="1400" dirty="0"/>
              <a:t> eth0</a:t>
            </a:r>
          </a:p>
          <a:p>
            <a:r>
              <a:rPr lang="en-US" sz="1400" dirty="0"/>
              <a:t># or: </a:t>
            </a:r>
            <a:r>
              <a:rPr lang="en-US" sz="1400" dirty="0" err="1"/>
              <a:t>sudo</a:t>
            </a:r>
            <a:r>
              <a:rPr lang="en-US" sz="1400" dirty="0"/>
              <a:t> route add -net 224.0.0.0/4 </a:t>
            </a:r>
            <a:r>
              <a:rPr lang="en-US" sz="1400" dirty="0" err="1"/>
              <a:t>dev</a:t>
            </a:r>
            <a:r>
              <a:rPr lang="en-US" sz="1400" dirty="0"/>
              <a:t> eth0</a:t>
            </a:r>
          </a:p>
          <a:p>
            <a:endParaRPr lang="en-US" sz="1400" dirty="0"/>
          </a:p>
          <a:p>
            <a:r>
              <a:rPr lang="en-US" sz="1400" b="1" dirty="0"/>
              <a:t># Show routing table</a:t>
            </a:r>
          </a:p>
          <a:p>
            <a:r>
              <a:rPr lang="en-US" sz="1400" dirty="0" err="1"/>
              <a:t>netstat</a:t>
            </a:r>
            <a:r>
              <a:rPr lang="en-US" sz="1400" dirty="0"/>
              <a:t> -</a:t>
            </a:r>
            <a:r>
              <a:rPr lang="en-US" sz="1400" dirty="0" err="1"/>
              <a:t>rn</a:t>
            </a:r>
            <a:endParaRPr lang="en-US" sz="1400" dirty="0"/>
          </a:p>
        </p:txBody>
      </p:sp>
      <p:pic>
        <p:nvPicPr>
          <p:cNvPr id="8" name="Picture 7"/>
          <p:cNvPicPr>
            <a:picLocks noChangeAspect="1"/>
          </p:cNvPicPr>
          <p:nvPr/>
        </p:nvPicPr>
        <p:blipFill>
          <a:blip r:embed="rId3"/>
          <a:stretch>
            <a:fillRect/>
          </a:stretch>
        </p:blipFill>
        <p:spPr>
          <a:xfrm>
            <a:off x="591910" y="3128962"/>
            <a:ext cx="6153150" cy="1057275"/>
          </a:xfrm>
          <a:prstGeom prst="rect">
            <a:avLst/>
          </a:prstGeom>
        </p:spPr>
      </p:pic>
      <p:sp>
        <p:nvSpPr>
          <p:cNvPr id="10" name="TextBox 9"/>
          <p:cNvSpPr txBox="1"/>
          <p:nvPr/>
        </p:nvSpPr>
        <p:spPr>
          <a:xfrm>
            <a:off x="591910" y="4501643"/>
            <a:ext cx="5824608" cy="1169551"/>
          </a:xfrm>
          <a:prstGeom prst="rect">
            <a:avLst/>
          </a:prstGeom>
          <a:solidFill>
            <a:schemeClr val="bg1">
              <a:lumMod val="95000"/>
            </a:schemeClr>
          </a:solidFill>
        </p:spPr>
        <p:txBody>
          <a:bodyPr wrap="none" rtlCol="0">
            <a:spAutoFit/>
          </a:bodyPr>
          <a:lstStyle/>
          <a:p>
            <a:r>
              <a:rPr lang="en-US" sz="1400" dirty="0"/>
              <a:t># Sender</a:t>
            </a:r>
          </a:p>
          <a:p>
            <a:r>
              <a:rPr lang="en-US" sz="1400" dirty="0"/>
              <a:t>echo "Hello multicast" | </a:t>
            </a:r>
            <a:r>
              <a:rPr lang="en-US" sz="1400" dirty="0" err="1"/>
              <a:t>socat</a:t>
            </a:r>
            <a:r>
              <a:rPr lang="en-US" sz="1400" dirty="0"/>
              <a:t> - UDP4-DATAGRAM:239.0.0.1:12345</a:t>
            </a:r>
          </a:p>
          <a:p>
            <a:endParaRPr lang="en-US" sz="1400" dirty="0"/>
          </a:p>
          <a:p>
            <a:r>
              <a:rPr lang="en-US" sz="1400" dirty="0"/>
              <a:t># Receiver</a:t>
            </a:r>
          </a:p>
          <a:p>
            <a:r>
              <a:rPr lang="en-US" sz="1400" dirty="0" err="1"/>
              <a:t>socat</a:t>
            </a:r>
            <a:r>
              <a:rPr lang="en-US" sz="1400" dirty="0"/>
              <a:t> -v UDP4-RECVFROM:12345,ip-add-membership=239.0.0.1:0.0.0.0,fork -</a:t>
            </a:r>
          </a:p>
        </p:txBody>
      </p:sp>
      <p:pic>
        <p:nvPicPr>
          <p:cNvPr id="11" name="Picture 10"/>
          <p:cNvPicPr>
            <a:picLocks noChangeAspect="1"/>
          </p:cNvPicPr>
          <p:nvPr/>
        </p:nvPicPr>
        <p:blipFill>
          <a:blip r:embed="rId4"/>
          <a:stretch>
            <a:fillRect/>
          </a:stretch>
        </p:blipFill>
        <p:spPr>
          <a:xfrm>
            <a:off x="527957" y="5813916"/>
            <a:ext cx="8675828" cy="615931"/>
          </a:xfrm>
          <a:prstGeom prst="rect">
            <a:avLst/>
          </a:prstGeom>
        </p:spPr>
      </p:pic>
    </p:spTree>
    <p:extLst>
      <p:ext uri="{BB962C8B-B14F-4D97-AF65-F5344CB8AC3E}">
        <p14:creationId xmlns:p14="http://schemas.microsoft.com/office/powerpoint/2010/main" val="4092934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2"/>
            <a:ext cx="8181528" cy="5725149"/>
          </a:xfrm>
        </p:spPr>
        <p:txBody>
          <a:bodyPr/>
          <a:lstStyle/>
          <a:p>
            <a:pPr marL="0" indent="0">
              <a:buNone/>
            </a:pPr>
            <a:r>
              <a:rPr lang="en-US" sz="2400" b="1" dirty="0"/>
              <a:t>6</a:t>
            </a:r>
            <a:r>
              <a:rPr lang="en-US" sz="2400" b="1" dirty="0" smtClean="0"/>
              <a:t>. Demo</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25</a:t>
            </a:fld>
            <a:endParaRPr lang="en-US" dirty="0">
              <a:solidFill>
                <a:schemeClr val="bg1">
                  <a:lumMod val="50000"/>
                </a:schemeClr>
              </a:solidFill>
            </a:endParaRPr>
          </a:p>
        </p:txBody>
      </p:sp>
      <p:sp>
        <p:nvSpPr>
          <p:cNvPr id="2" name="TextBox 1"/>
          <p:cNvSpPr txBox="1"/>
          <p:nvPr/>
        </p:nvSpPr>
        <p:spPr>
          <a:xfrm>
            <a:off x="527957" y="922173"/>
            <a:ext cx="137242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t>Run Tests</a:t>
            </a:r>
          </a:p>
        </p:txBody>
      </p:sp>
      <p:graphicFrame>
        <p:nvGraphicFramePr>
          <p:cNvPr id="13" name="Table 12"/>
          <p:cNvGraphicFramePr>
            <a:graphicFrameLocks noGrp="1"/>
          </p:cNvGraphicFramePr>
          <p:nvPr>
            <p:extLst>
              <p:ext uri="{D42A27DB-BD31-4B8C-83A1-F6EECF244321}">
                <p14:modId xmlns:p14="http://schemas.microsoft.com/office/powerpoint/2010/main" val="4203422481"/>
              </p:ext>
            </p:extLst>
          </p:nvPr>
        </p:nvGraphicFramePr>
        <p:xfrm>
          <a:off x="527956" y="1397000"/>
          <a:ext cx="7987394" cy="1859280"/>
        </p:xfrm>
        <a:graphic>
          <a:graphicData uri="http://schemas.openxmlformats.org/drawingml/2006/table">
            <a:tbl>
              <a:tblPr firstRow="1" bandRow="1">
                <a:tableStyleId>{5C22544A-7EE6-4342-B048-85BDC9FD1C3A}</a:tableStyleId>
              </a:tblPr>
              <a:tblGrid>
                <a:gridCol w="3880914"/>
                <a:gridCol w="4106480"/>
              </a:tblGrid>
              <a:tr h="3511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PC1 (</a:t>
                      </a:r>
                      <a:r>
                        <a:rPr lang="en-US" sz="1800" b="0" kern="1200" dirty="0" smtClean="0">
                          <a:solidFill>
                            <a:schemeClr val="lt1"/>
                          </a:solidFill>
                          <a:effectLst/>
                          <a:latin typeface="+mn-lt"/>
                          <a:ea typeface="+mn-ea"/>
                          <a:cs typeface="+mn-cs"/>
                        </a:rPr>
                        <a:t>172.17.0.6</a:t>
                      </a:r>
                      <a:r>
                        <a:rPr lang="en-US" dirty="0" smtClean="0"/>
                        <a:t>)</a:t>
                      </a:r>
                      <a:endParaRPr lang="en-US" dirty="0"/>
                    </a:p>
                  </a:txBody>
                  <a:tcPr/>
                </a:tc>
                <a:tc>
                  <a:txBody>
                    <a:bodyPr/>
                    <a:lstStyle/>
                    <a:p>
                      <a:r>
                        <a:rPr lang="en-US" dirty="0" smtClean="0"/>
                        <a:t>PC2(</a:t>
                      </a:r>
                      <a:r>
                        <a:rPr lang="en-US" sz="1800" b="0" kern="1200" dirty="0" smtClean="0">
                          <a:solidFill>
                            <a:schemeClr val="lt1"/>
                          </a:solidFill>
                          <a:effectLst/>
                          <a:latin typeface="+mn-lt"/>
                          <a:ea typeface="+mn-ea"/>
                          <a:cs typeface="+mn-cs"/>
                        </a:rPr>
                        <a:t>172.17.0.5</a:t>
                      </a:r>
                      <a:r>
                        <a:rPr lang="en-US" dirty="0" smtClean="0"/>
                        <a:t>)</a:t>
                      </a:r>
                      <a:endParaRPr lang="en-US" dirty="0"/>
                    </a:p>
                  </a:txBody>
                  <a:tcPr/>
                </a:tc>
              </a:tr>
              <a:tr h="548349">
                <a:tc>
                  <a:txBody>
                    <a:bodyPr/>
                    <a:lstStyle/>
                    <a:p>
                      <a:r>
                        <a:rPr lang="en-US" sz="1400" b="1" i="0" kern="1200" dirty="0" smtClean="0">
                          <a:solidFill>
                            <a:schemeClr val="dk1"/>
                          </a:solidFill>
                          <a:effectLst/>
                          <a:latin typeface="+mn-lt"/>
                          <a:ea typeface="+mn-ea"/>
                          <a:cs typeface="+mn-cs"/>
                        </a:rPr>
                        <a:t>Set correct IP addresses to</a:t>
                      </a:r>
                    </a:p>
                    <a:p>
                      <a:r>
                        <a:rPr lang="en-US" sz="1400" b="0" i="0" kern="1200" dirty="0" smtClean="0">
                          <a:solidFill>
                            <a:schemeClr val="dk1"/>
                          </a:solidFill>
                          <a:effectLst/>
                          <a:latin typeface="+mn-lt"/>
                          <a:ea typeface="+mn-ea"/>
                          <a:cs typeface="+mn-cs"/>
                        </a:rPr>
                        <a:t> ./</a:t>
                      </a:r>
                      <a:r>
                        <a:rPr lang="en-US" sz="1400" b="0" i="1" dirty="0" err="1" smtClean="0"/>
                        <a:t>vsomeip</a:t>
                      </a:r>
                      <a:r>
                        <a:rPr lang="en-US" sz="1400" b="0" i="1" dirty="0" smtClean="0"/>
                        <a:t>-example</a:t>
                      </a:r>
                      <a:r>
                        <a:rPr lang="en-US" sz="1400" b="0" i="0" kern="1200" dirty="0" smtClean="0">
                          <a:solidFill>
                            <a:schemeClr val="dk1"/>
                          </a:solidFill>
                          <a:effectLst/>
                          <a:latin typeface="+mn-lt"/>
                          <a:ea typeface="+mn-ea"/>
                          <a:cs typeface="+mn-cs"/>
                        </a:rPr>
                        <a:t>/</a:t>
                      </a:r>
                      <a:r>
                        <a:rPr lang="en-US" sz="1400" b="0" i="0" kern="1200" dirty="0" err="1" smtClean="0">
                          <a:solidFill>
                            <a:schemeClr val="dk1"/>
                          </a:solidFill>
                          <a:effectLst/>
                          <a:latin typeface="+mn-lt"/>
                          <a:ea typeface="+mn-ea"/>
                          <a:cs typeface="+mn-cs"/>
                        </a:rPr>
                        <a:t>config</a:t>
                      </a:r>
                      <a:r>
                        <a:rPr lang="en-US" sz="1400" b="0" i="0" kern="1200" dirty="0" smtClean="0">
                          <a:solidFill>
                            <a:schemeClr val="dk1"/>
                          </a:solidFill>
                          <a:effectLst/>
                          <a:latin typeface="+mn-lt"/>
                          <a:ea typeface="+mn-ea"/>
                          <a:cs typeface="+mn-cs"/>
                        </a:rPr>
                        <a:t>/</a:t>
                      </a:r>
                      <a:r>
                        <a:rPr lang="en-US" sz="1400" b="0" i="0" kern="1200" dirty="0" err="1" smtClean="0">
                          <a:solidFill>
                            <a:schemeClr val="dk1"/>
                          </a:solidFill>
                          <a:effectLst/>
                          <a:latin typeface="+mn-lt"/>
                          <a:ea typeface="+mn-ea"/>
                          <a:cs typeface="+mn-cs"/>
                        </a:rPr>
                        <a:t>HelloWorldClient.json</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dk1"/>
                          </a:solidFill>
                          <a:effectLst/>
                          <a:latin typeface="+mn-lt"/>
                          <a:ea typeface="+mn-ea"/>
                          <a:cs typeface="+mn-cs"/>
                        </a:rPr>
                        <a:t>Set correct IP addresses to</a:t>
                      </a:r>
                      <a:endParaRPr lang="en-US" sz="1400" dirty="0" smtClean="0"/>
                    </a:p>
                    <a:p>
                      <a:r>
                        <a:rPr lang="en-US" sz="1800" b="0" i="0" kern="1200" dirty="0" smtClean="0">
                          <a:solidFill>
                            <a:schemeClr val="dk1"/>
                          </a:solidFill>
                          <a:effectLst/>
                          <a:latin typeface="+mn-lt"/>
                          <a:ea typeface="+mn-ea"/>
                          <a:cs typeface="+mn-cs"/>
                        </a:rPr>
                        <a:t> </a:t>
                      </a:r>
                      <a:r>
                        <a:rPr lang="en-US" sz="1400" b="0" i="0" kern="1200" dirty="0" smtClean="0">
                          <a:solidFill>
                            <a:schemeClr val="dk1"/>
                          </a:solidFill>
                          <a:effectLst/>
                          <a:latin typeface="+mn-lt"/>
                          <a:ea typeface="+mn-ea"/>
                          <a:cs typeface="+mn-cs"/>
                        </a:rPr>
                        <a:t>./</a:t>
                      </a:r>
                      <a:r>
                        <a:rPr lang="en-US" sz="1400" b="0" i="1" dirty="0" err="1" smtClean="0"/>
                        <a:t>vsomeip</a:t>
                      </a:r>
                      <a:r>
                        <a:rPr lang="en-US" sz="1400" b="0" i="1" dirty="0" smtClean="0"/>
                        <a:t>-example</a:t>
                      </a:r>
                      <a:r>
                        <a:rPr lang="en-US" sz="1400" b="0" i="0" kern="1200" dirty="0" smtClean="0">
                          <a:solidFill>
                            <a:schemeClr val="dk1"/>
                          </a:solidFill>
                          <a:effectLst/>
                          <a:latin typeface="+mn-lt"/>
                          <a:ea typeface="+mn-ea"/>
                          <a:cs typeface="+mn-cs"/>
                        </a:rPr>
                        <a:t>/</a:t>
                      </a:r>
                      <a:r>
                        <a:rPr lang="en-US" sz="1400" b="0" i="0" kern="1200" dirty="0" err="1" smtClean="0">
                          <a:solidFill>
                            <a:schemeClr val="dk1"/>
                          </a:solidFill>
                          <a:effectLst/>
                          <a:latin typeface="+mn-lt"/>
                          <a:ea typeface="+mn-ea"/>
                          <a:cs typeface="+mn-cs"/>
                        </a:rPr>
                        <a:t>config</a:t>
                      </a:r>
                      <a:r>
                        <a:rPr lang="en-US" sz="1400" b="0" i="0" kern="1200" dirty="0" smtClean="0">
                          <a:solidFill>
                            <a:schemeClr val="dk1"/>
                          </a:solidFill>
                          <a:effectLst/>
                          <a:latin typeface="+mn-lt"/>
                          <a:ea typeface="+mn-ea"/>
                          <a:cs typeface="+mn-cs"/>
                        </a:rPr>
                        <a:t>/</a:t>
                      </a:r>
                      <a:r>
                        <a:rPr lang="en-US" sz="1400" b="0" i="0" kern="1200" dirty="0" err="1" smtClean="0">
                          <a:solidFill>
                            <a:schemeClr val="dk1"/>
                          </a:solidFill>
                          <a:effectLst/>
                          <a:latin typeface="+mn-lt"/>
                          <a:ea typeface="+mn-ea"/>
                          <a:cs typeface="+mn-cs"/>
                        </a:rPr>
                        <a:t>HelloWorldService.json</a:t>
                      </a:r>
                      <a:endParaRPr lang="en-US" sz="1400" dirty="0"/>
                    </a:p>
                  </a:txBody>
                  <a:tcPr/>
                </a:tc>
              </a:tr>
              <a:tr h="865815">
                <a:tc>
                  <a:txBody>
                    <a:bodyPr/>
                    <a:lstStyle/>
                    <a:p>
                      <a:r>
                        <a:rPr lang="en-US" i="1" dirty="0" smtClean="0"/>
                        <a:t>cd </a:t>
                      </a:r>
                      <a:r>
                        <a:rPr lang="en-US" i="1" dirty="0" err="1" smtClean="0"/>
                        <a:t>vsomeip</a:t>
                      </a:r>
                      <a:r>
                        <a:rPr lang="en-US" i="1" dirty="0" smtClean="0"/>
                        <a:t>-example</a:t>
                      </a:r>
                    </a:p>
                    <a:p>
                      <a:r>
                        <a:rPr lang="en-US" i="1" dirty="0" err="1" smtClean="0"/>
                        <a:t>sudo</a:t>
                      </a:r>
                      <a:r>
                        <a:rPr lang="en-US" i="1" dirty="0" smtClean="0"/>
                        <a:t> ./bin/run_HelloWorldClient.sh</a:t>
                      </a:r>
                    </a:p>
                    <a:p>
                      <a:endParaRPr lang="en-US" dirty="0"/>
                    </a:p>
                  </a:txBody>
                  <a:tcPr/>
                </a:tc>
                <a:tc>
                  <a:txBody>
                    <a:bodyPr/>
                    <a:lstStyle/>
                    <a:p>
                      <a:r>
                        <a:rPr lang="en-US" i="1" dirty="0" smtClean="0"/>
                        <a:t>cd </a:t>
                      </a:r>
                      <a:r>
                        <a:rPr lang="en-US" i="1" dirty="0" err="1" smtClean="0"/>
                        <a:t>vsomeip</a:t>
                      </a:r>
                      <a:r>
                        <a:rPr lang="en-US" i="1" dirty="0" smtClean="0"/>
                        <a:t>-example</a:t>
                      </a:r>
                    </a:p>
                    <a:p>
                      <a:r>
                        <a:rPr lang="en-US" i="1" dirty="0" err="1" smtClean="0"/>
                        <a:t>sudo</a:t>
                      </a:r>
                      <a:r>
                        <a:rPr lang="en-US" i="1" dirty="0" smtClean="0"/>
                        <a:t> ./bin/run_HelloWorldService.sh</a:t>
                      </a:r>
                    </a:p>
                  </a:txBody>
                  <a:tcPr/>
                </a:tc>
              </a:tr>
            </a:tbl>
          </a:graphicData>
        </a:graphic>
      </p:graphicFrame>
      <p:pic>
        <p:nvPicPr>
          <p:cNvPr id="14" name="Picture 13"/>
          <p:cNvPicPr>
            <a:picLocks noChangeAspect="1"/>
          </p:cNvPicPr>
          <p:nvPr/>
        </p:nvPicPr>
        <p:blipFill>
          <a:blip r:embed="rId3"/>
          <a:stretch>
            <a:fillRect/>
          </a:stretch>
        </p:blipFill>
        <p:spPr>
          <a:xfrm>
            <a:off x="594460" y="3967539"/>
            <a:ext cx="5353050" cy="1514475"/>
          </a:xfrm>
          <a:prstGeom prst="rect">
            <a:avLst/>
          </a:prstGeom>
        </p:spPr>
      </p:pic>
      <p:sp>
        <p:nvSpPr>
          <p:cNvPr id="18" name="TextBox 17"/>
          <p:cNvSpPr txBox="1"/>
          <p:nvPr/>
        </p:nvSpPr>
        <p:spPr>
          <a:xfrm>
            <a:off x="467566" y="3581312"/>
            <a:ext cx="6332054" cy="369332"/>
          </a:xfrm>
          <a:prstGeom prst="rect">
            <a:avLst/>
          </a:prstGeom>
          <a:noFill/>
        </p:spPr>
        <p:txBody>
          <a:bodyPr wrap="none" rtlCol="0">
            <a:spAutoFit/>
          </a:bodyPr>
          <a:lstStyle/>
          <a:p>
            <a:pPr marL="285750" indent="-285750">
              <a:buFont typeface="Wingdings" panose="05000000000000000000" pitchFamily="2" charset="2"/>
              <a:buChar char="v"/>
            </a:pPr>
            <a:r>
              <a:rPr lang="en-US" sz="1600" dirty="0" err="1" smtClean="0"/>
              <a:t>Pcap</a:t>
            </a:r>
            <a:r>
              <a:rPr lang="en-US" sz="1600" dirty="0" smtClean="0"/>
              <a:t> log will be generated after press “ctrl + C” to terminate program.</a:t>
            </a:r>
            <a:r>
              <a:rPr lang="en-US" dirty="0" smtClean="0"/>
              <a:t> </a:t>
            </a:r>
            <a:endParaRPr lang="en-US" dirty="0"/>
          </a:p>
        </p:txBody>
      </p:sp>
      <p:sp>
        <p:nvSpPr>
          <p:cNvPr id="4" name="TextBox 3"/>
          <p:cNvSpPr txBox="1"/>
          <p:nvPr/>
        </p:nvSpPr>
        <p:spPr>
          <a:xfrm>
            <a:off x="527957" y="5702044"/>
            <a:ext cx="4991693" cy="1015663"/>
          </a:xfrm>
          <a:prstGeom prst="rect">
            <a:avLst/>
          </a:prstGeom>
          <a:noFill/>
        </p:spPr>
        <p:txBody>
          <a:bodyPr wrap="square" rtlCol="0">
            <a:spAutoFit/>
          </a:bodyPr>
          <a:lstStyle/>
          <a:p>
            <a:r>
              <a:rPr lang="en-US" sz="1200" dirty="0" smtClean="0"/>
              <a:t>Example log: </a:t>
            </a:r>
          </a:p>
          <a:p>
            <a:r>
              <a:rPr lang="en-US" sz="1200" dirty="0" err="1" smtClean="0"/>
              <a:t>vsomeip</a:t>
            </a:r>
            <a:r>
              <a:rPr lang="en-US" sz="1200" dirty="0" smtClean="0"/>
              <a:t>-example/doc/</a:t>
            </a:r>
            <a:r>
              <a:rPr lang="en-US" sz="1200" dirty="0" err="1" smtClean="0"/>
              <a:t>FIND_OFFER.pcap</a:t>
            </a:r>
            <a:endParaRPr lang="en-US" sz="1200" dirty="0" smtClean="0"/>
          </a:p>
          <a:p>
            <a:r>
              <a:rPr lang="en-US" sz="1200" dirty="0" err="1" smtClean="0"/>
              <a:t>vsomeip</a:t>
            </a:r>
            <a:r>
              <a:rPr lang="en-US" sz="1200" dirty="0" smtClean="0"/>
              <a:t>-example/doc/</a:t>
            </a:r>
            <a:r>
              <a:rPr lang="en-US" sz="1200" dirty="0" err="1" smtClean="0"/>
              <a:t>REQUEST_RESPONSE.pcap</a:t>
            </a:r>
            <a:endParaRPr lang="en-US" sz="1200" dirty="0" smtClean="0"/>
          </a:p>
          <a:p>
            <a:r>
              <a:rPr lang="en-US" sz="1200" dirty="0" err="1"/>
              <a:t>vsomeip</a:t>
            </a:r>
            <a:r>
              <a:rPr lang="en-US" sz="1200" dirty="0"/>
              <a:t>-example/doc/ </a:t>
            </a:r>
            <a:r>
              <a:rPr lang="en-US" sz="1200" dirty="0" err="1" smtClean="0"/>
              <a:t>HelloWorldService.pcap</a:t>
            </a:r>
            <a:endParaRPr lang="en-US" sz="1200" dirty="0" smtClean="0"/>
          </a:p>
          <a:p>
            <a:r>
              <a:rPr lang="en-US" sz="1200" dirty="0" err="1"/>
              <a:t>vsomeip</a:t>
            </a:r>
            <a:r>
              <a:rPr lang="en-US" sz="1200" dirty="0"/>
              <a:t>-example/doc/ </a:t>
            </a:r>
            <a:r>
              <a:rPr lang="en-US" sz="1200" dirty="0" smtClean="0"/>
              <a:t>HelloWorldService_DLT_LOG.zip</a:t>
            </a:r>
          </a:p>
        </p:txBody>
      </p:sp>
    </p:spTree>
    <p:extLst>
      <p:ext uri="{BB962C8B-B14F-4D97-AF65-F5344CB8AC3E}">
        <p14:creationId xmlns:p14="http://schemas.microsoft.com/office/powerpoint/2010/main" val="2741366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2"/>
            <a:ext cx="8181528" cy="5725149"/>
          </a:xfrm>
        </p:spPr>
        <p:txBody>
          <a:bodyPr/>
          <a:lstStyle/>
          <a:p>
            <a:pPr marL="0" indent="0">
              <a:buNone/>
            </a:pPr>
            <a:r>
              <a:rPr lang="en-US" sz="2400" b="1" dirty="0"/>
              <a:t>6</a:t>
            </a:r>
            <a:r>
              <a:rPr lang="en-US" sz="2400" b="1" dirty="0" smtClean="0"/>
              <a:t>. Demo</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26</a:t>
            </a:fld>
            <a:endParaRPr lang="en-US" dirty="0">
              <a:solidFill>
                <a:schemeClr val="bg1">
                  <a:lumMod val="50000"/>
                </a:schemeClr>
              </a:solidFill>
            </a:endParaRPr>
          </a:p>
        </p:txBody>
      </p:sp>
      <p:sp>
        <p:nvSpPr>
          <p:cNvPr id="2" name="TextBox 1"/>
          <p:cNvSpPr txBox="1"/>
          <p:nvPr/>
        </p:nvSpPr>
        <p:spPr>
          <a:xfrm>
            <a:off x="527957" y="922173"/>
            <a:ext cx="6417462" cy="800219"/>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Analyze </a:t>
            </a:r>
            <a:r>
              <a:rPr lang="en-US" b="1" dirty="0" err="1" smtClean="0"/>
              <a:t>pcap</a:t>
            </a:r>
            <a:r>
              <a:rPr lang="en-US" b="1" dirty="0" smtClean="0"/>
              <a:t> log</a:t>
            </a:r>
          </a:p>
          <a:p>
            <a:pPr marL="285750" indent="-285750">
              <a:buFont typeface="Arial" panose="020B0604020202020204" pitchFamily="34" charset="0"/>
              <a:buChar char="•"/>
            </a:pPr>
            <a:r>
              <a:rPr lang="en-US" sz="1400" dirty="0" smtClean="0"/>
              <a:t>Install </a:t>
            </a:r>
            <a:r>
              <a:rPr lang="en-US" sz="1400" dirty="0" err="1" smtClean="0"/>
              <a:t>writeshark</a:t>
            </a:r>
            <a:r>
              <a:rPr lang="en-US" sz="1400" dirty="0" smtClean="0"/>
              <a:t> (</a:t>
            </a:r>
            <a:r>
              <a:rPr lang="en-US" sz="1400" dirty="0" smtClean="0">
                <a:hlinkClick r:id="rId3"/>
              </a:rPr>
              <a:t>https</a:t>
            </a:r>
            <a:r>
              <a:rPr lang="en-US" sz="1400" dirty="0">
                <a:hlinkClick r:id="rId3"/>
              </a:rPr>
              <a:t>://</a:t>
            </a:r>
            <a:r>
              <a:rPr lang="en-US" sz="1400" dirty="0" smtClean="0">
                <a:hlinkClick r:id="rId3"/>
              </a:rPr>
              <a:t>www.wireshark.org/download.html</a:t>
            </a:r>
            <a:r>
              <a:rPr lang="en-US" sz="1400" dirty="0" smtClean="0"/>
              <a:t>)</a:t>
            </a:r>
          </a:p>
          <a:p>
            <a:pPr marL="285750" indent="-285750">
              <a:buFont typeface="Arial" panose="020B0604020202020204" pitchFamily="34" charset="0"/>
              <a:buChar char="•"/>
            </a:pPr>
            <a:r>
              <a:rPr lang="en-US" sz="1400" dirty="0" smtClean="0"/>
              <a:t>Open </a:t>
            </a:r>
            <a:r>
              <a:rPr lang="en-US" sz="1400" dirty="0" err="1"/>
              <a:t>wireshark</a:t>
            </a:r>
            <a:r>
              <a:rPr lang="en-US" sz="1400" dirty="0"/>
              <a:t> </a:t>
            </a:r>
            <a:r>
              <a:rPr lang="en-US" sz="1400" dirty="0" smtClean="0"/>
              <a:t>-&gt; Analyze -&gt; Enable protocols … -&gt; tick box SOME/IP, SOME/IP-SD</a:t>
            </a:r>
            <a:endParaRPr lang="en-US" sz="1400" dirty="0"/>
          </a:p>
        </p:txBody>
      </p:sp>
      <p:pic>
        <p:nvPicPr>
          <p:cNvPr id="5" name="Picture 4"/>
          <p:cNvPicPr>
            <a:picLocks noChangeAspect="1"/>
          </p:cNvPicPr>
          <p:nvPr/>
        </p:nvPicPr>
        <p:blipFill>
          <a:blip r:embed="rId4"/>
          <a:stretch>
            <a:fillRect/>
          </a:stretch>
        </p:blipFill>
        <p:spPr>
          <a:xfrm>
            <a:off x="678528" y="1722392"/>
            <a:ext cx="6057900" cy="2076450"/>
          </a:xfrm>
          <a:prstGeom prst="rect">
            <a:avLst/>
          </a:prstGeom>
        </p:spPr>
      </p:pic>
      <p:pic>
        <p:nvPicPr>
          <p:cNvPr id="6" name="Picture 5"/>
          <p:cNvPicPr>
            <a:picLocks noChangeAspect="1"/>
          </p:cNvPicPr>
          <p:nvPr/>
        </p:nvPicPr>
        <p:blipFill>
          <a:blip r:embed="rId5"/>
          <a:stretch>
            <a:fillRect/>
          </a:stretch>
        </p:blipFill>
        <p:spPr>
          <a:xfrm>
            <a:off x="678528" y="4456817"/>
            <a:ext cx="8178271" cy="2190505"/>
          </a:xfrm>
          <a:prstGeom prst="rect">
            <a:avLst/>
          </a:prstGeom>
        </p:spPr>
      </p:pic>
      <p:pic>
        <p:nvPicPr>
          <p:cNvPr id="7" name="Picture 6"/>
          <p:cNvPicPr>
            <a:picLocks noChangeAspect="1"/>
          </p:cNvPicPr>
          <p:nvPr/>
        </p:nvPicPr>
        <p:blipFill>
          <a:blip r:embed="rId6"/>
          <a:stretch>
            <a:fillRect/>
          </a:stretch>
        </p:blipFill>
        <p:spPr>
          <a:xfrm>
            <a:off x="2299731" y="4277027"/>
            <a:ext cx="4276725" cy="1428750"/>
          </a:xfrm>
          <a:prstGeom prst="rect">
            <a:avLst/>
          </a:prstGeom>
        </p:spPr>
      </p:pic>
      <p:pic>
        <p:nvPicPr>
          <p:cNvPr id="8" name="Picture 7"/>
          <p:cNvPicPr>
            <a:picLocks noChangeAspect="1"/>
          </p:cNvPicPr>
          <p:nvPr/>
        </p:nvPicPr>
        <p:blipFill>
          <a:blip r:embed="rId7"/>
          <a:stretch>
            <a:fillRect/>
          </a:stretch>
        </p:blipFill>
        <p:spPr>
          <a:xfrm>
            <a:off x="5242732" y="3963613"/>
            <a:ext cx="3829050" cy="1162050"/>
          </a:xfrm>
          <a:prstGeom prst="rect">
            <a:avLst/>
          </a:prstGeom>
        </p:spPr>
      </p:pic>
      <p:sp>
        <p:nvSpPr>
          <p:cNvPr id="11" name="Right Arrow 10"/>
          <p:cNvSpPr/>
          <p:nvPr/>
        </p:nvSpPr>
        <p:spPr>
          <a:xfrm>
            <a:off x="759521" y="4054708"/>
            <a:ext cx="909203" cy="226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68724" y="3997590"/>
            <a:ext cx="631007" cy="369332"/>
          </a:xfrm>
          <a:prstGeom prst="rect">
            <a:avLst/>
          </a:prstGeom>
          <a:noFill/>
        </p:spPr>
        <p:txBody>
          <a:bodyPr wrap="none" rtlCol="0">
            <a:spAutoFit/>
          </a:bodyPr>
          <a:lstStyle/>
          <a:p>
            <a:r>
              <a:rPr lang="en-US" dirty="0" smtClean="0">
                <a:solidFill>
                  <a:schemeClr val="accent5"/>
                </a:solidFill>
              </a:rPr>
              <a:t>filter</a:t>
            </a:r>
            <a:endParaRPr lang="en-US" dirty="0">
              <a:solidFill>
                <a:schemeClr val="accent5"/>
              </a:solidFill>
            </a:endParaRPr>
          </a:p>
        </p:txBody>
      </p:sp>
    </p:spTree>
    <p:extLst>
      <p:ext uri="{BB962C8B-B14F-4D97-AF65-F5344CB8AC3E}">
        <p14:creationId xmlns:p14="http://schemas.microsoft.com/office/powerpoint/2010/main" val="120844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2"/>
            <a:ext cx="8181528" cy="5725149"/>
          </a:xfrm>
        </p:spPr>
        <p:txBody>
          <a:bodyPr/>
          <a:lstStyle/>
          <a:p>
            <a:pPr marL="0" indent="0">
              <a:buNone/>
            </a:pPr>
            <a:r>
              <a:rPr lang="en-US" sz="2400" b="1" dirty="0"/>
              <a:t>6</a:t>
            </a:r>
            <a:r>
              <a:rPr lang="en-US" sz="2400" b="1" dirty="0" smtClean="0"/>
              <a:t>. Demo</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27</a:t>
            </a:fld>
            <a:endParaRPr lang="en-US" dirty="0">
              <a:solidFill>
                <a:schemeClr val="bg1">
                  <a:lumMod val="50000"/>
                </a:schemeClr>
              </a:solidFill>
            </a:endParaRPr>
          </a:p>
        </p:txBody>
      </p:sp>
      <p:sp>
        <p:nvSpPr>
          <p:cNvPr id="2" name="TextBox 1"/>
          <p:cNvSpPr txBox="1"/>
          <p:nvPr/>
        </p:nvSpPr>
        <p:spPr>
          <a:xfrm>
            <a:off x="527957" y="922173"/>
            <a:ext cx="195104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Analyze DLT log</a:t>
            </a:r>
          </a:p>
        </p:txBody>
      </p:sp>
      <p:graphicFrame>
        <p:nvGraphicFramePr>
          <p:cNvPr id="4" name="Table 3"/>
          <p:cNvGraphicFramePr>
            <a:graphicFrameLocks noGrp="1"/>
          </p:cNvGraphicFramePr>
          <p:nvPr>
            <p:extLst>
              <p:ext uri="{D42A27DB-BD31-4B8C-83A1-F6EECF244321}">
                <p14:modId xmlns:p14="http://schemas.microsoft.com/office/powerpoint/2010/main" val="2117394316"/>
              </p:ext>
            </p:extLst>
          </p:nvPr>
        </p:nvGraphicFramePr>
        <p:xfrm>
          <a:off x="527957" y="1846559"/>
          <a:ext cx="4659185" cy="1463040"/>
        </p:xfrm>
        <a:graphic>
          <a:graphicData uri="http://schemas.openxmlformats.org/drawingml/2006/table">
            <a:tbl>
              <a:tblPr/>
              <a:tblGrid>
                <a:gridCol w="788136"/>
                <a:gridCol w="933107"/>
                <a:gridCol w="2937942"/>
              </a:tblGrid>
              <a:tr h="0">
                <a:tc>
                  <a:txBody>
                    <a:bodyPr/>
                    <a:lstStyle/>
                    <a:p>
                      <a:r>
                        <a:rPr lang="en-US" sz="1000" dirty="0"/>
                        <a:t>Byte(s)</a:t>
                      </a:r>
                    </a:p>
                  </a:txBody>
                  <a:tcPr anchor="ctr">
                    <a:lnL>
                      <a:noFill/>
                    </a:lnL>
                    <a:lnR>
                      <a:noFill/>
                    </a:lnR>
                    <a:lnT>
                      <a:noFill/>
                    </a:lnT>
                    <a:lnB>
                      <a:noFill/>
                    </a:lnB>
                    <a:solidFill>
                      <a:schemeClr val="bg1">
                        <a:lumMod val="85000"/>
                      </a:schemeClr>
                    </a:solidFill>
                  </a:tcPr>
                </a:tc>
                <a:tc>
                  <a:txBody>
                    <a:bodyPr/>
                    <a:lstStyle/>
                    <a:p>
                      <a:r>
                        <a:rPr lang="en-US" sz="1000"/>
                        <a:t>Value</a:t>
                      </a:r>
                    </a:p>
                  </a:txBody>
                  <a:tcPr anchor="ctr">
                    <a:lnL>
                      <a:noFill/>
                    </a:lnL>
                    <a:lnR>
                      <a:noFill/>
                    </a:lnR>
                    <a:lnT>
                      <a:noFill/>
                    </a:lnT>
                    <a:lnB>
                      <a:noFill/>
                    </a:lnB>
                    <a:solidFill>
                      <a:schemeClr val="bg1">
                        <a:lumMod val="85000"/>
                      </a:schemeClr>
                    </a:solidFill>
                  </a:tcPr>
                </a:tc>
                <a:tc>
                  <a:txBody>
                    <a:bodyPr/>
                    <a:lstStyle/>
                    <a:p>
                      <a:r>
                        <a:rPr lang="en-US" sz="1000" dirty="0"/>
                        <a:t>Meaning</a:t>
                      </a:r>
                    </a:p>
                  </a:txBody>
                  <a:tcPr anchor="ctr">
                    <a:lnL>
                      <a:noFill/>
                    </a:lnL>
                    <a:lnR>
                      <a:noFill/>
                    </a:lnR>
                    <a:lnT>
                      <a:noFill/>
                    </a:lnT>
                    <a:lnB>
                      <a:noFill/>
                    </a:lnB>
                    <a:solidFill>
                      <a:schemeClr val="bg1">
                        <a:lumMod val="85000"/>
                      </a:schemeClr>
                    </a:solidFill>
                  </a:tcPr>
                </a:tc>
              </a:tr>
              <a:tr h="0">
                <a:tc>
                  <a:txBody>
                    <a:bodyPr/>
                    <a:lstStyle/>
                    <a:p>
                      <a:r>
                        <a:rPr lang="en-US" sz="1000"/>
                        <a:t>ac 11 00 05</a:t>
                      </a:r>
                    </a:p>
                  </a:txBody>
                  <a:tcPr anchor="ctr">
                    <a:lnL>
                      <a:noFill/>
                    </a:lnL>
                    <a:lnR>
                      <a:noFill/>
                    </a:lnR>
                    <a:lnT>
                      <a:noFill/>
                    </a:lnT>
                    <a:lnB>
                      <a:noFill/>
                    </a:lnB>
                  </a:tcPr>
                </a:tc>
                <a:tc>
                  <a:txBody>
                    <a:bodyPr/>
                    <a:lstStyle/>
                    <a:p>
                      <a:r>
                        <a:rPr lang="en-US" sz="1000" dirty="0"/>
                        <a:t>172.17.0.5</a:t>
                      </a:r>
                    </a:p>
                  </a:txBody>
                  <a:tcPr anchor="ctr">
                    <a:lnL>
                      <a:noFill/>
                    </a:lnL>
                    <a:lnR>
                      <a:noFill/>
                    </a:lnR>
                    <a:lnT>
                      <a:noFill/>
                    </a:lnT>
                    <a:lnB>
                      <a:noFill/>
                    </a:lnB>
                  </a:tcPr>
                </a:tc>
                <a:tc>
                  <a:txBody>
                    <a:bodyPr/>
                    <a:lstStyle/>
                    <a:p>
                      <a:r>
                        <a:rPr lang="en-US" sz="1000" dirty="0"/>
                        <a:t>IPv4 address (</a:t>
                      </a:r>
                      <a:r>
                        <a:rPr lang="en-US" sz="1000" dirty="0" err="1"/>
                        <a:t>Docker</a:t>
                      </a:r>
                      <a:r>
                        <a:rPr lang="en-US" sz="1000" dirty="0"/>
                        <a:t> container IP)</a:t>
                      </a:r>
                    </a:p>
                  </a:txBody>
                  <a:tcPr anchor="ctr">
                    <a:lnL>
                      <a:noFill/>
                    </a:lnL>
                    <a:lnR>
                      <a:noFill/>
                    </a:lnR>
                    <a:lnT>
                      <a:noFill/>
                    </a:lnT>
                    <a:lnB>
                      <a:noFill/>
                    </a:lnB>
                  </a:tcPr>
                </a:tc>
              </a:tr>
              <a:tr h="0">
                <a:tc>
                  <a:txBody>
                    <a:bodyPr/>
                    <a:lstStyle/>
                    <a:p>
                      <a:r>
                        <a:rPr lang="en-US" sz="1000"/>
                        <a:t>77 33</a:t>
                      </a:r>
                    </a:p>
                  </a:txBody>
                  <a:tcPr anchor="ctr">
                    <a:lnL>
                      <a:noFill/>
                    </a:lnL>
                    <a:lnR>
                      <a:noFill/>
                    </a:lnR>
                    <a:lnT>
                      <a:noFill/>
                    </a:lnT>
                    <a:lnB>
                      <a:noFill/>
                    </a:lnB>
                  </a:tcPr>
                </a:tc>
                <a:tc>
                  <a:txBody>
                    <a:bodyPr/>
                    <a:lstStyle/>
                    <a:p>
                      <a:r>
                        <a:rPr lang="en-US" sz="1000"/>
                        <a:t>30515</a:t>
                      </a:r>
                    </a:p>
                  </a:txBody>
                  <a:tcPr anchor="ctr">
                    <a:lnL>
                      <a:noFill/>
                    </a:lnL>
                    <a:lnR>
                      <a:noFill/>
                    </a:lnR>
                    <a:lnT>
                      <a:noFill/>
                    </a:lnT>
                    <a:lnB>
                      <a:noFill/>
                    </a:lnB>
                  </a:tcPr>
                </a:tc>
                <a:tc>
                  <a:txBody>
                    <a:bodyPr/>
                    <a:lstStyle/>
                    <a:p>
                      <a:r>
                        <a:rPr lang="en-US" sz="1000"/>
                        <a:t>Ephemeral client port</a:t>
                      </a:r>
                    </a:p>
                  </a:txBody>
                  <a:tcPr anchor="ctr">
                    <a:lnL>
                      <a:noFill/>
                    </a:lnL>
                    <a:lnR>
                      <a:noFill/>
                    </a:lnR>
                    <a:lnT>
                      <a:noFill/>
                    </a:lnT>
                    <a:lnB>
                      <a:noFill/>
                    </a:lnB>
                  </a:tcPr>
                </a:tc>
              </a:tr>
              <a:tr h="0">
                <a:tc>
                  <a:txBody>
                    <a:bodyPr/>
                    <a:lstStyle/>
                    <a:p>
                      <a:r>
                        <a:rPr lang="en-US" sz="1000"/>
                        <a:t>02</a:t>
                      </a:r>
                    </a:p>
                  </a:txBody>
                  <a:tcPr anchor="ctr">
                    <a:lnL>
                      <a:noFill/>
                    </a:lnL>
                    <a:lnR>
                      <a:noFill/>
                    </a:lnR>
                    <a:lnT>
                      <a:noFill/>
                    </a:lnT>
                    <a:lnB>
                      <a:noFill/>
                    </a:lnB>
                  </a:tcPr>
                </a:tc>
                <a:tc>
                  <a:txBody>
                    <a:bodyPr/>
                    <a:lstStyle/>
                    <a:p>
                      <a:r>
                        <a:rPr lang="en-US" sz="1000" dirty="0"/>
                        <a:t>UDP</a:t>
                      </a:r>
                    </a:p>
                  </a:txBody>
                  <a:tcPr anchor="ctr">
                    <a:lnL>
                      <a:noFill/>
                    </a:lnL>
                    <a:lnR>
                      <a:noFill/>
                    </a:lnR>
                    <a:lnT>
                      <a:noFill/>
                    </a:lnT>
                    <a:lnB>
                      <a:noFill/>
                    </a:lnB>
                  </a:tcPr>
                </a:tc>
                <a:tc>
                  <a:txBody>
                    <a:bodyPr/>
                    <a:lstStyle/>
                    <a:p>
                      <a:r>
                        <a:rPr lang="en-US" sz="1000"/>
                        <a:t>Protocol (0x02 = UDP)</a:t>
                      </a:r>
                    </a:p>
                  </a:txBody>
                  <a:tcPr anchor="ctr">
                    <a:lnL>
                      <a:noFill/>
                    </a:lnL>
                    <a:lnR>
                      <a:noFill/>
                    </a:lnR>
                    <a:lnT>
                      <a:noFill/>
                    </a:lnT>
                    <a:lnB>
                      <a:noFill/>
                    </a:lnB>
                  </a:tcPr>
                </a:tc>
              </a:tr>
              <a:tr h="0">
                <a:tc>
                  <a:txBody>
                    <a:bodyPr/>
                    <a:lstStyle/>
                    <a:p>
                      <a:r>
                        <a:rPr lang="en-US" sz="1000"/>
                        <a:t>01</a:t>
                      </a:r>
                    </a:p>
                  </a:txBody>
                  <a:tcPr anchor="ctr">
                    <a:lnL>
                      <a:noFill/>
                    </a:lnL>
                    <a:lnR>
                      <a:noFill/>
                    </a:lnR>
                    <a:lnT>
                      <a:noFill/>
                    </a:lnT>
                    <a:lnB>
                      <a:noFill/>
                    </a:lnB>
                  </a:tcPr>
                </a:tc>
                <a:tc>
                  <a:txBody>
                    <a:bodyPr/>
                    <a:lstStyle/>
                    <a:p>
                      <a:r>
                        <a:rPr lang="en-US" sz="1000"/>
                        <a:t>Sending</a:t>
                      </a:r>
                    </a:p>
                  </a:txBody>
                  <a:tcPr anchor="ctr">
                    <a:lnL>
                      <a:noFill/>
                    </a:lnL>
                    <a:lnR>
                      <a:noFill/>
                    </a:lnR>
                    <a:lnT>
                      <a:noFill/>
                    </a:lnT>
                    <a:lnB>
                      <a:noFill/>
                    </a:lnB>
                  </a:tcPr>
                </a:tc>
                <a:tc>
                  <a:txBody>
                    <a:bodyPr/>
                    <a:lstStyle/>
                    <a:p>
                      <a:r>
                        <a:rPr lang="en-US" sz="1000"/>
                        <a:t>Direction (vsomeip is sending the message)</a:t>
                      </a:r>
                    </a:p>
                  </a:txBody>
                  <a:tcPr anchor="ctr">
                    <a:lnL>
                      <a:noFill/>
                    </a:lnL>
                    <a:lnR>
                      <a:noFill/>
                    </a:lnR>
                    <a:lnT>
                      <a:noFill/>
                    </a:lnT>
                    <a:lnB>
                      <a:noFill/>
                    </a:lnB>
                  </a:tcPr>
                </a:tc>
              </a:tr>
              <a:tr h="0">
                <a:tc>
                  <a:txBody>
                    <a:bodyPr/>
                    <a:lstStyle/>
                    <a:p>
                      <a:r>
                        <a:rPr lang="en-US" sz="1000"/>
                        <a:t>56 78</a:t>
                      </a:r>
                    </a:p>
                  </a:txBody>
                  <a:tcPr anchor="ctr">
                    <a:lnL>
                      <a:noFill/>
                    </a:lnL>
                    <a:lnR>
                      <a:noFill/>
                    </a:lnR>
                    <a:lnT>
                      <a:noFill/>
                    </a:lnT>
                    <a:lnB>
                      <a:noFill/>
                    </a:lnB>
                  </a:tcPr>
                </a:tc>
                <a:tc>
                  <a:txBody>
                    <a:bodyPr/>
                    <a:lstStyle/>
                    <a:p>
                      <a:r>
                        <a:rPr lang="en-US" sz="1000"/>
                        <a:t>0x5678</a:t>
                      </a:r>
                    </a:p>
                  </a:txBody>
                  <a:tcPr anchor="ctr">
                    <a:lnL>
                      <a:noFill/>
                    </a:lnL>
                    <a:lnR>
                      <a:noFill/>
                    </a:lnR>
                    <a:lnT>
                      <a:noFill/>
                    </a:lnT>
                    <a:lnB>
                      <a:noFill/>
                    </a:lnB>
                  </a:tcPr>
                </a:tc>
                <a:tc>
                  <a:txBody>
                    <a:bodyPr/>
                    <a:lstStyle/>
                    <a:p>
                      <a:r>
                        <a:rPr lang="en-US" sz="1000" dirty="0"/>
                        <a:t>Instance ID (</a:t>
                      </a:r>
                      <a:r>
                        <a:rPr lang="en-US" sz="1000" dirty="0" err="1"/>
                        <a:t>HelloWorld</a:t>
                      </a:r>
                      <a:r>
                        <a:rPr lang="en-US" sz="1000" dirty="0"/>
                        <a:t> instance)</a:t>
                      </a:r>
                    </a:p>
                  </a:txBody>
                  <a:tcPr anchor="ctr">
                    <a:lnL>
                      <a:noFill/>
                    </a:lnL>
                    <a:lnR>
                      <a:noFill/>
                    </a:lnR>
                    <a:lnT>
                      <a:noFill/>
                    </a:lnT>
                    <a:lnB>
                      <a:no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77304418"/>
              </p:ext>
            </p:extLst>
          </p:nvPr>
        </p:nvGraphicFramePr>
        <p:xfrm>
          <a:off x="461456" y="3575273"/>
          <a:ext cx="4409803" cy="2987040"/>
        </p:xfrm>
        <a:graphic>
          <a:graphicData uri="http://schemas.openxmlformats.org/drawingml/2006/table">
            <a:tbl>
              <a:tblPr/>
              <a:tblGrid>
                <a:gridCol w="810392"/>
                <a:gridCol w="1022466"/>
                <a:gridCol w="2576945"/>
              </a:tblGrid>
              <a:tr h="0">
                <a:tc>
                  <a:txBody>
                    <a:bodyPr/>
                    <a:lstStyle/>
                    <a:p>
                      <a:r>
                        <a:rPr lang="en-US" sz="1000" dirty="0"/>
                        <a:t>Byte(s)</a:t>
                      </a:r>
                    </a:p>
                  </a:txBody>
                  <a:tcPr anchor="ctr">
                    <a:lnL>
                      <a:noFill/>
                    </a:lnL>
                    <a:lnR>
                      <a:noFill/>
                    </a:lnR>
                    <a:lnT>
                      <a:noFill/>
                    </a:lnT>
                    <a:lnB>
                      <a:noFill/>
                    </a:lnB>
                    <a:solidFill>
                      <a:schemeClr val="bg1">
                        <a:lumMod val="85000"/>
                      </a:schemeClr>
                    </a:solidFill>
                  </a:tcPr>
                </a:tc>
                <a:tc>
                  <a:txBody>
                    <a:bodyPr/>
                    <a:lstStyle/>
                    <a:p>
                      <a:r>
                        <a:rPr lang="en-US" sz="1000" dirty="0"/>
                        <a:t>Value</a:t>
                      </a:r>
                    </a:p>
                  </a:txBody>
                  <a:tcPr anchor="ctr">
                    <a:lnL>
                      <a:noFill/>
                    </a:lnL>
                    <a:lnR>
                      <a:noFill/>
                    </a:lnR>
                    <a:lnT>
                      <a:noFill/>
                    </a:lnT>
                    <a:lnB>
                      <a:noFill/>
                    </a:lnB>
                    <a:solidFill>
                      <a:schemeClr val="bg1">
                        <a:lumMod val="85000"/>
                      </a:schemeClr>
                    </a:solidFill>
                  </a:tcPr>
                </a:tc>
                <a:tc>
                  <a:txBody>
                    <a:bodyPr/>
                    <a:lstStyle/>
                    <a:p>
                      <a:r>
                        <a:rPr lang="en-US" sz="1000" dirty="0"/>
                        <a:t>Meaning</a:t>
                      </a:r>
                    </a:p>
                  </a:txBody>
                  <a:tcPr anchor="ctr">
                    <a:lnL>
                      <a:noFill/>
                    </a:lnL>
                    <a:lnR>
                      <a:noFill/>
                    </a:lnR>
                    <a:lnT>
                      <a:noFill/>
                    </a:lnT>
                    <a:lnB>
                      <a:noFill/>
                    </a:lnB>
                    <a:solidFill>
                      <a:schemeClr val="bg1">
                        <a:lumMod val="85000"/>
                      </a:schemeClr>
                    </a:solidFill>
                  </a:tcPr>
                </a:tc>
              </a:tr>
              <a:tr h="0">
                <a:tc>
                  <a:txBody>
                    <a:bodyPr/>
                    <a:lstStyle/>
                    <a:p>
                      <a:r>
                        <a:rPr lang="en-US" sz="1000" dirty="0" smtClean="0"/>
                        <a:t>12 34</a:t>
                      </a:r>
                      <a:endParaRPr lang="en-US" sz="1000" dirty="0"/>
                    </a:p>
                  </a:txBody>
                  <a:tcPr anchor="ctr">
                    <a:lnL>
                      <a:noFill/>
                    </a:lnL>
                    <a:lnR>
                      <a:noFill/>
                    </a:lnR>
                    <a:lnT>
                      <a:noFill/>
                    </a:lnT>
                    <a:lnB>
                      <a:noFill/>
                    </a:lnB>
                  </a:tcPr>
                </a:tc>
                <a:tc>
                  <a:txBody>
                    <a:bodyPr/>
                    <a:lstStyle/>
                    <a:p>
                      <a:r>
                        <a:rPr lang="en-US" sz="1000" dirty="0" smtClean="0"/>
                        <a:t>0x1234</a:t>
                      </a:r>
                      <a:endParaRPr lang="en-US" sz="1000" dirty="0"/>
                    </a:p>
                  </a:txBody>
                  <a:tcPr anchor="ctr">
                    <a:lnL>
                      <a:noFill/>
                    </a:lnL>
                    <a:lnR>
                      <a:noFill/>
                    </a:lnR>
                    <a:lnT>
                      <a:noFill/>
                    </a:lnT>
                    <a:lnB>
                      <a:noFill/>
                    </a:lnB>
                  </a:tcPr>
                </a:tc>
                <a:tc>
                  <a:txBody>
                    <a:bodyPr/>
                    <a:lstStyle/>
                    <a:p>
                      <a:r>
                        <a:rPr lang="en-US" sz="1000" dirty="0" smtClean="0"/>
                        <a:t>Service ID (</a:t>
                      </a:r>
                      <a:r>
                        <a:rPr lang="en-US" sz="1000" dirty="0" err="1" smtClean="0"/>
                        <a:t>HelloWorld</a:t>
                      </a:r>
                      <a:r>
                        <a:rPr lang="en-US" sz="1000" dirty="0" smtClean="0"/>
                        <a:t> service)</a:t>
                      </a:r>
                      <a:endParaRPr lang="en-US" sz="1000" dirty="0"/>
                    </a:p>
                  </a:txBody>
                  <a:tcPr anchor="ctr">
                    <a:lnL>
                      <a:noFill/>
                    </a:lnL>
                    <a:lnR>
                      <a:noFill/>
                    </a:lnR>
                    <a:lnT>
                      <a:noFill/>
                    </a:lnT>
                    <a:lnB>
                      <a:noFill/>
                    </a:lnB>
                  </a:tcPr>
                </a:tc>
              </a:tr>
              <a:tr h="0">
                <a:tc>
                  <a:txBody>
                    <a:bodyPr/>
                    <a:lstStyle/>
                    <a:p>
                      <a:r>
                        <a:rPr lang="en-US" sz="1000" dirty="0" smtClean="0"/>
                        <a:t>75 32</a:t>
                      </a:r>
                      <a:endParaRPr lang="en-US" sz="1000" dirty="0"/>
                    </a:p>
                  </a:txBody>
                  <a:tcPr anchor="ctr">
                    <a:lnL>
                      <a:noFill/>
                    </a:lnL>
                    <a:lnR>
                      <a:noFill/>
                    </a:lnR>
                    <a:lnT>
                      <a:noFill/>
                    </a:lnT>
                    <a:lnB>
                      <a:noFill/>
                    </a:lnB>
                  </a:tcPr>
                </a:tc>
                <a:tc>
                  <a:txBody>
                    <a:bodyPr/>
                    <a:lstStyle/>
                    <a:p>
                      <a:r>
                        <a:rPr lang="en-US" sz="1000" dirty="0" smtClean="0"/>
                        <a:t>0x7532</a:t>
                      </a:r>
                      <a:endParaRPr lang="en-US" sz="1000" dirty="0"/>
                    </a:p>
                  </a:txBody>
                  <a:tcPr anchor="ctr">
                    <a:lnL>
                      <a:noFill/>
                    </a:lnL>
                    <a:lnR>
                      <a:noFill/>
                    </a:lnR>
                    <a:lnT>
                      <a:noFill/>
                    </a:lnT>
                    <a:lnB>
                      <a:noFill/>
                    </a:lnB>
                  </a:tcPr>
                </a:tc>
                <a:tc>
                  <a:txBody>
                    <a:bodyPr/>
                    <a:lstStyle/>
                    <a:p>
                      <a:r>
                        <a:rPr lang="en-US" sz="1000" dirty="0" smtClean="0"/>
                        <a:t>Method/Event ID</a:t>
                      </a:r>
                      <a:endParaRPr lang="en-US" sz="1000" dirty="0"/>
                    </a:p>
                  </a:txBody>
                  <a:tcPr anchor="ctr">
                    <a:lnL>
                      <a:noFill/>
                    </a:lnL>
                    <a:lnR>
                      <a:noFill/>
                    </a:lnR>
                    <a:lnT>
                      <a:noFill/>
                    </a:lnT>
                    <a:lnB>
                      <a:noFill/>
                    </a:lnB>
                  </a:tcPr>
                </a:tc>
              </a:tr>
              <a:tr h="0">
                <a:tc>
                  <a:txBody>
                    <a:bodyPr/>
                    <a:lstStyle/>
                    <a:p>
                      <a:r>
                        <a:rPr lang="en-US" sz="1000" dirty="0" smtClean="0"/>
                        <a:t>00 00 00 10</a:t>
                      </a:r>
                      <a:endParaRPr lang="en-US" sz="1000" dirty="0"/>
                    </a:p>
                  </a:txBody>
                  <a:tcPr anchor="ctr">
                    <a:lnL>
                      <a:noFill/>
                    </a:lnL>
                    <a:lnR>
                      <a:noFill/>
                    </a:lnR>
                    <a:lnT>
                      <a:noFill/>
                    </a:lnT>
                    <a:lnB>
                      <a:noFill/>
                    </a:lnB>
                  </a:tcPr>
                </a:tc>
                <a:tc>
                  <a:txBody>
                    <a:bodyPr/>
                    <a:lstStyle/>
                    <a:p>
                      <a:r>
                        <a:rPr lang="en-US" sz="1000" dirty="0" smtClean="0"/>
                        <a:t>16 bytes</a:t>
                      </a:r>
                      <a:endParaRPr lang="en-US" sz="1000" dirty="0"/>
                    </a:p>
                  </a:txBody>
                  <a:tcPr anchor="ctr">
                    <a:lnL>
                      <a:noFill/>
                    </a:lnL>
                    <a:lnR>
                      <a:noFill/>
                    </a:lnR>
                    <a:lnT>
                      <a:noFill/>
                    </a:lnT>
                    <a:lnB>
                      <a:noFill/>
                    </a:lnB>
                  </a:tcPr>
                </a:tc>
                <a:tc>
                  <a:txBody>
                    <a:bodyPr/>
                    <a:lstStyle/>
                    <a:p>
                      <a:r>
                        <a:rPr lang="en-US" sz="1000" dirty="0" smtClean="0"/>
                        <a:t>Length of header remainder + payload</a:t>
                      </a:r>
                      <a:endParaRPr lang="en-US" sz="1000" dirty="0"/>
                    </a:p>
                  </a:txBody>
                  <a:tcPr anchor="ctr">
                    <a:lnL>
                      <a:noFill/>
                    </a:lnL>
                    <a:lnR>
                      <a:noFill/>
                    </a:lnR>
                    <a:lnT>
                      <a:noFill/>
                    </a:lnT>
                    <a:lnB>
                      <a:noFill/>
                    </a:lnB>
                  </a:tcPr>
                </a:tc>
              </a:tr>
              <a:tr h="0">
                <a:tc>
                  <a:txBody>
                    <a:bodyPr/>
                    <a:lstStyle/>
                    <a:p>
                      <a:r>
                        <a:rPr lang="en-US" sz="1000" dirty="0" smtClean="0"/>
                        <a:t>13 13</a:t>
                      </a:r>
                      <a:endParaRPr lang="en-US" sz="1000" dirty="0"/>
                    </a:p>
                  </a:txBody>
                  <a:tcPr anchor="ctr">
                    <a:lnL>
                      <a:noFill/>
                    </a:lnL>
                    <a:lnR>
                      <a:noFill/>
                    </a:lnR>
                    <a:lnT>
                      <a:noFill/>
                    </a:lnT>
                    <a:lnB>
                      <a:noFill/>
                    </a:lnB>
                  </a:tcPr>
                </a:tc>
                <a:tc>
                  <a:txBody>
                    <a:bodyPr/>
                    <a:lstStyle/>
                    <a:p>
                      <a:r>
                        <a:rPr lang="en-US" sz="1000" dirty="0" smtClean="0"/>
                        <a:t>0x1313</a:t>
                      </a:r>
                      <a:endParaRPr lang="en-US" sz="1000" dirty="0"/>
                    </a:p>
                  </a:txBody>
                  <a:tcPr anchor="ctr">
                    <a:lnL>
                      <a:noFill/>
                    </a:lnL>
                    <a:lnR>
                      <a:noFill/>
                    </a:lnR>
                    <a:lnT>
                      <a:noFill/>
                    </a:lnT>
                    <a:lnB>
                      <a:noFill/>
                    </a:lnB>
                  </a:tcPr>
                </a:tc>
                <a:tc>
                  <a:txBody>
                    <a:bodyPr/>
                    <a:lstStyle/>
                    <a:p>
                      <a:r>
                        <a:rPr lang="en-US" sz="1000" dirty="0" smtClean="0"/>
                        <a:t>Client ID</a:t>
                      </a:r>
                      <a:endParaRPr lang="en-US" sz="1000" dirty="0"/>
                    </a:p>
                  </a:txBody>
                  <a:tcPr anchor="ctr">
                    <a:lnL>
                      <a:noFill/>
                    </a:lnL>
                    <a:lnR>
                      <a:noFill/>
                    </a:lnR>
                    <a:lnT>
                      <a:noFill/>
                    </a:lnT>
                    <a:lnB>
                      <a:noFill/>
                    </a:lnB>
                  </a:tcPr>
                </a:tc>
              </a:tr>
              <a:tr h="0">
                <a:tc>
                  <a:txBody>
                    <a:bodyPr/>
                    <a:lstStyle/>
                    <a:p>
                      <a:r>
                        <a:rPr lang="en-US" sz="1000" dirty="0" smtClean="0"/>
                        <a:t>00 02</a:t>
                      </a:r>
                      <a:endParaRPr lang="en-US" sz="1000" dirty="0"/>
                    </a:p>
                  </a:txBody>
                  <a:tcPr anchor="ctr">
                    <a:lnL>
                      <a:noFill/>
                    </a:lnL>
                    <a:lnR>
                      <a:noFill/>
                    </a:lnR>
                    <a:lnT>
                      <a:noFill/>
                    </a:lnT>
                    <a:lnB>
                      <a:noFill/>
                    </a:lnB>
                  </a:tcPr>
                </a:tc>
                <a:tc>
                  <a:txBody>
                    <a:bodyPr/>
                    <a:lstStyle/>
                    <a:p>
                      <a:r>
                        <a:rPr lang="en-US" sz="1000" dirty="0" smtClean="0"/>
                        <a:t>0x0002</a:t>
                      </a:r>
                      <a:endParaRPr lang="en-US" sz="1000" dirty="0"/>
                    </a:p>
                  </a:txBody>
                  <a:tcPr anchor="ctr">
                    <a:lnL>
                      <a:noFill/>
                    </a:lnL>
                    <a:lnR>
                      <a:noFill/>
                    </a:lnR>
                    <a:lnT>
                      <a:noFill/>
                    </a:lnT>
                    <a:lnB>
                      <a:noFill/>
                    </a:lnB>
                  </a:tcPr>
                </a:tc>
                <a:tc>
                  <a:txBody>
                    <a:bodyPr/>
                    <a:lstStyle/>
                    <a:p>
                      <a:r>
                        <a:rPr lang="en-US" sz="1000" dirty="0" smtClean="0"/>
                        <a:t>Session ID</a:t>
                      </a:r>
                      <a:endParaRPr lang="en-US" sz="1000" dirty="0"/>
                    </a:p>
                  </a:txBody>
                  <a:tcPr anchor="ctr">
                    <a:lnL>
                      <a:noFill/>
                    </a:lnL>
                    <a:lnR>
                      <a:noFill/>
                    </a:lnR>
                    <a:lnT>
                      <a:noFill/>
                    </a:lnT>
                    <a:lnB>
                      <a:noFill/>
                    </a:lnB>
                  </a:tcPr>
                </a:tc>
              </a:tr>
              <a:tr h="0">
                <a:tc>
                  <a:txBody>
                    <a:bodyPr/>
                    <a:lstStyle/>
                    <a:p>
                      <a:r>
                        <a:rPr lang="en-US" sz="1000" dirty="0" smtClean="0"/>
                        <a:t>01</a:t>
                      </a:r>
                      <a:endParaRPr lang="en-US" sz="1000" dirty="0"/>
                    </a:p>
                  </a:txBody>
                  <a:tcPr anchor="ctr">
                    <a:lnL>
                      <a:noFill/>
                    </a:lnL>
                    <a:lnR>
                      <a:noFill/>
                    </a:lnR>
                    <a:lnT>
                      <a:noFill/>
                    </a:lnT>
                    <a:lnB>
                      <a:noFill/>
                    </a:lnB>
                  </a:tcPr>
                </a:tc>
                <a:tc>
                  <a:txBody>
                    <a:bodyPr/>
                    <a:lstStyle/>
                    <a:p>
                      <a:r>
                        <a:rPr lang="en-US" sz="1000" dirty="0" smtClean="0"/>
                        <a:t>1</a:t>
                      </a:r>
                      <a:endParaRPr lang="en-US" sz="1000" dirty="0"/>
                    </a:p>
                  </a:txBody>
                  <a:tcPr anchor="ctr">
                    <a:lnL>
                      <a:noFill/>
                    </a:lnL>
                    <a:lnR>
                      <a:noFill/>
                    </a:lnR>
                    <a:lnT>
                      <a:noFill/>
                    </a:lnT>
                    <a:lnB>
                      <a:noFill/>
                    </a:lnB>
                  </a:tcPr>
                </a:tc>
                <a:tc>
                  <a:txBody>
                    <a:bodyPr/>
                    <a:lstStyle/>
                    <a:p>
                      <a:r>
                        <a:rPr lang="en-US" sz="1000" dirty="0" smtClean="0"/>
                        <a:t>Protocol Version (SOME/IP v1.0)</a:t>
                      </a:r>
                      <a:endParaRPr lang="en-US" sz="1000" dirty="0"/>
                    </a:p>
                  </a:txBody>
                  <a:tcPr anchor="ctr">
                    <a:lnL>
                      <a:noFill/>
                    </a:lnL>
                    <a:lnR>
                      <a:noFill/>
                    </a:lnR>
                    <a:lnT>
                      <a:noFill/>
                    </a:lnT>
                    <a:lnB>
                      <a:noFill/>
                    </a:lnB>
                  </a:tcPr>
                </a:tc>
              </a:tr>
              <a:tr h="0">
                <a:tc>
                  <a:txBody>
                    <a:bodyPr/>
                    <a:lstStyle/>
                    <a:p>
                      <a:r>
                        <a:rPr lang="en-US" sz="1000" dirty="0" smtClean="0"/>
                        <a:t>00</a:t>
                      </a:r>
                      <a:endParaRPr lang="en-US" sz="1000" dirty="0"/>
                    </a:p>
                  </a:txBody>
                  <a:tcPr anchor="ctr">
                    <a:lnL>
                      <a:noFill/>
                    </a:lnL>
                    <a:lnR>
                      <a:noFill/>
                    </a:lnR>
                    <a:lnT>
                      <a:noFill/>
                    </a:lnT>
                    <a:lnB>
                      <a:noFill/>
                    </a:lnB>
                  </a:tcPr>
                </a:tc>
                <a:tc>
                  <a:txBody>
                    <a:bodyPr/>
                    <a:lstStyle/>
                    <a:p>
                      <a:r>
                        <a:rPr lang="en-US" sz="1000" dirty="0" smtClean="0"/>
                        <a:t>0</a:t>
                      </a:r>
                      <a:endParaRPr lang="en-US" sz="1000" dirty="0"/>
                    </a:p>
                  </a:txBody>
                  <a:tcPr anchor="ctr">
                    <a:lnL>
                      <a:noFill/>
                    </a:lnL>
                    <a:lnR>
                      <a:noFill/>
                    </a:lnR>
                    <a:lnT>
                      <a:noFill/>
                    </a:lnT>
                    <a:lnB>
                      <a:noFill/>
                    </a:lnB>
                  </a:tcPr>
                </a:tc>
                <a:tc>
                  <a:txBody>
                    <a:bodyPr/>
                    <a:lstStyle/>
                    <a:p>
                      <a:r>
                        <a:rPr lang="en-US" sz="1000" dirty="0" smtClean="0"/>
                        <a:t>Interface Version</a:t>
                      </a:r>
                      <a:endParaRPr lang="en-US" sz="1000" dirty="0"/>
                    </a:p>
                  </a:txBody>
                  <a:tcPr anchor="ctr">
                    <a:lnL>
                      <a:noFill/>
                    </a:lnL>
                    <a:lnR>
                      <a:noFill/>
                    </a:lnR>
                    <a:lnT>
                      <a:noFill/>
                    </a:lnT>
                    <a:lnB>
                      <a:noFill/>
                    </a:lnB>
                  </a:tcPr>
                </a:tc>
              </a:tr>
              <a:tr h="0">
                <a:tc>
                  <a:txBody>
                    <a:bodyPr/>
                    <a:lstStyle/>
                    <a:p>
                      <a:r>
                        <a:rPr lang="en-US" sz="1000" dirty="0" smtClean="0"/>
                        <a:t>00</a:t>
                      </a:r>
                      <a:endParaRPr lang="en-US" sz="1000" dirty="0"/>
                    </a:p>
                  </a:txBody>
                  <a:tcPr anchor="ctr">
                    <a:lnL>
                      <a:noFill/>
                    </a:lnL>
                    <a:lnR>
                      <a:noFill/>
                    </a:lnR>
                    <a:lnT>
                      <a:noFill/>
                    </a:lnT>
                    <a:lnB>
                      <a:noFill/>
                    </a:lnB>
                  </a:tcPr>
                </a:tc>
                <a:tc>
                  <a:txBody>
                    <a:bodyPr/>
                    <a:lstStyle/>
                    <a:p>
                      <a:r>
                        <a:rPr lang="en-US" sz="1000" dirty="0" smtClean="0"/>
                        <a:t>REQUEST</a:t>
                      </a:r>
                      <a:endParaRPr lang="en-US" sz="1000" dirty="0"/>
                    </a:p>
                  </a:txBody>
                  <a:tcPr anchor="ctr">
                    <a:lnL>
                      <a:noFill/>
                    </a:lnL>
                    <a:lnR>
                      <a:noFill/>
                    </a:lnR>
                    <a:lnT>
                      <a:noFill/>
                    </a:lnT>
                    <a:lnB>
                      <a:noFill/>
                    </a:lnB>
                  </a:tcPr>
                </a:tc>
                <a:tc>
                  <a:txBody>
                    <a:bodyPr/>
                    <a:lstStyle/>
                    <a:p>
                      <a:r>
                        <a:rPr lang="en-US" sz="1000" dirty="0" smtClean="0"/>
                        <a:t>Message Type (0x00 = REQUEST)</a:t>
                      </a:r>
                      <a:endParaRPr lang="en-US" sz="1000" dirty="0"/>
                    </a:p>
                  </a:txBody>
                  <a:tcPr anchor="ctr">
                    <a:lnL>
                      <a:noFill/>
                    </a:lnL>
                    <a:lnR>
                      <a:noFill/>
                    </a:lnR>
                    <a:lnT>
                      <a:noFill/>
                    </a:lnT>
                    <a:lnB>
                      <a:noFill/>
                    </a:lnB>
                  </a:tcPr>
                </a:tc>
              </a:tr>
              <a:tr h="0">
                <a:tc>
                  <a:txBody>
                    <a:bodyPr/>
                    <a:lstStyle/>
                    <a:p>
                      <a:r>
                        <a:rPr lang="en-US" sz="1000" dirty="0" smtClean="0"/>
                        <a:t>00</a:t>
                      </a:r>
                      <a:endParaRPr lang="en-US" sz="1000" dirty="0"/>
                    </a:p>
                  </a:txBody>
                  <a:tcPr anchor="ctr">
                    <a:lnL>
                      <a:noFill/>
                    </a:lnL>
                    <a:lnR>
                      <a:noFill/>
                    </a:lnR>
                    <a:lnT>
                      <a:noFill/>
                    </a:lnT>
                    <a:lnB>
                      <a:noFill/>
                    </a:lnB>
                  </a:tcPr>
                </a:tc>
                <a:tc>
                  <a:txBody>
                    <a:bodyPr/>
                    <a:lstStyle/>
                    <a:p>
                      <a:r>
                        <a:rPr lang="en-US" sz="1000" dirty="0" smtClean="0"/>
                        <a:t>E_OK</a:t>
                      </a:r>
                      <a:endParaRPr lang="en-US" sz="1000" dirty="0"/>
                    </a:p>
                  </a:txBody>
                  <a:tcPr anchor="ctr">
                    <a:lnL>
                      <a:noFill/>
                    </a:lnL>
                    <a:lnR>
                      <a:noFill/>
                    </a:lnR>
                    <a:lnT>
                      <a:noFill/>
                    </a:lnT>
                    <a:lnB>
                      <a:noFill/>
                    </a:lnB>
                  </a:tcPr>
                </a:tc>
                <a:tc>
                  <a:txBody>
                    <a:bodyPr/>
                    <a:lstStyle/>
                    <a:p>
                      <a:r>
                        <a:rPr lang="en-US" sz="1000" dirty="0" smtClean="0"/>
                        <a:t>Return Code</a:t>
                      </a:r>
                      <a:endParaRPr lang="en-US" sz="1000" dirty="0"/>
                    </a:p>
                  </a:txBody>
                  <a:tcPr anchor="ctr">
                    <a:lnL>
                      <a:noFill/>
                    </a:lnL>
                    <a:lnR>
                      <a:noFill/>
                    </a:lnR>
                    <a:lnT>
                      <a:noFill/>
                    </a:lnT>
                    <a:lnB>
                      <a:noFill/>
                    </a:lnB>
                  </a:tcPr>
                </a:tc>
              </a:tr>
              <a:tr h="0">
                <a:tc>
                  <a:txBody>
                    <a:bodyPr/>
                    <a:lstStyle/>
                    <a:p>
                      <a:r>
                        <a:rPr lang="en-US" sz="1000" dirty="0" smtClean="0"/>
                        <a:t>00 00 00 </a:t>
                      </a:r>
                    </a:p>
                    <a:p>
                      <a:r>
                        <a:rPr lang="en-US" sz="1000" b="1" dirty="0" smtClean="0"/>
                        <a:t>00 00 00 03 </a:t>
                      </a:r>
                    </a:p>
                    <a:p>
                      <a:r>
                        <a:rPr lang="en-US" sz="1000" b="1" dirty="0" smtClean="0"/>
                        <a:t>00 00 00 04</a:t>
                      </a:r>
                      <a:endParaRPr lang="en-US" sz="1000" b="1" dirty="0"/>
                    </a:p>
                  </a:txBody>
                  <a:tcPr anchor="ctr">
                    <a:lnL>
                      <a:noFill/>
                    </a:lnL>
                    <a:lnR>
                      <a:noFill/>
                    </a:lnR>
                    <a:lnT>
                      <a:noFill/>
                    </a:lnT>
                    <a:lnB>
                      <a:noFill/>
                    </a:lnB>
                  </a:tcPr>
                </a:tc>
                <a:tc>
                  <a:txBody>
                    <a:bodyPr/>
                    <a:lstStyle/>
                    <a:p>
                      <a:r>
                        <a:rPr lang="en-US" sz="1000" dirty="0" smtClean="0"/>
                        <a:t>Payload</a:t>
                      </a:r>
                      <a:endParaRPr lang="en-US" sz="1000" dirty="0"/>
                    </a:p>
                  </a:txBody>
                  <a:tcPr anchor="ctr">
                    <a:lnL>
                      <a:noFill/>
                    </a:lnL>
                    <a:lnR>
                      <a:noFill/>
                    </a:lnR>
                    <a:lnT>
                      <a:noFill/>
                    </a:lnT>
                    <a:lnB>
                      <a:noFill/>
                    </a:lnB>
                  </a:tcPr>
                </a:tc>
                <a:tc>
                  <a:txBody>
                    <a:bodyPr/>
                    <a:lstStyle/>
                    <a:p>
                      <a:r>
                        <a:rPr lang="en-US" sz="1000" dirty="0" smtClean="0"/>
                        <a:t>11 bytes of data</a:t>
                      </a:r>
                      <a:endParaRPr lang="en-US" sz="1000" dirty="0"/>
                    </a:p>
                  </a:txBody>
                  <a:tcPr anchor="ctr">
                    <a:lnL>
                      <a:noFill/>
                    </a:lnL>
                    <a:lnR>
                      <a:noFill/>
                    </a:lnR>
                    <a:lnT>
                      <a:noFill/>
                    </a:lnT>
                    <a:lnB>
                      <a:noFill/>
                    </a:lnB>
                  </a:tcPr>
                </a:tc>
              </a:tr>
            </a:tbl>
          </a:graphicData>
        </a:graphic>
      </p:graphicFrame>
      <p:sp>
        <p:nvSpPr>
          <p:cNvPr id="14" name="TextBox 13"/>
          <p:cNvSpPr txBox="1"/>
          <p:nvPr/>
        </p:nvSpPr>
        <p:spPr>
          <a:xfrm>
            <a:off x="527957" y="1291505"/>
            <a:ext cx="8084264" cy="400110"/>
          </a:xfrm>
          <a:prstGeom prst="rect">
            <a:avLst/>
          </a:prstGeom>
          <a:noFill/>
        </p:spPr>
        <p:txBody>
          <a:bodyPr wrap="none" rtlCol="0">
            <a:spAutoFit/>
          </a:bodyPr>
          <a:lstStyle/>
          <a:p>
            <a:r>
              <a:rPr lang="pt-BR" sz="1000" dirty="0"/>
              <a:t>ECU1 E01C TC 1631380 </a:t>
            </a:r>
            <a:r>
              <a:rPr lang="pt-BR" sz="1000" b="1" dirty="0"/>
              <a:t>nw_trace</a:t>
            </a:r>
            <a:r>
              <a:rPr lang="pt-BR" sz="1000" dirty="0"/>
              <a:t> ipc verbose 2 ac 11 00 05 77 33 02 01 56 78 12 34 75 32 00 00 00 10 13 13 00 02 01 00 00 00 00 00 00 03 00 00 00 </a:t>
            </a:r>
            <a:r>
              <a:rPr lang="pt-BR" sz="1000" dirty="0" smtClean="0"/>
              <a:t>04</a:t>
            </a:r>
          </a:p>
          <a:p>
            <a:r>
              <a:rPr lang="pt-BR" sz="1000" dirty="0"/>
              <a:t>ECU1 E01C TC 1631380 nw_trace ipc verbose 2 ac 11 00 05 77 33 02 00 56 78 12 34 75 32 00 00 00 0c 13 13 00 02 01 00 80 00 00 00 00 07</a:t>
            </a:r>
            <a:endParaRPr lang="en-US" sz="1000" dirty="0"/>
          </a:p>
        </p:txBody>
      </p:sp>
      <p:sp>
        <p:nvSpPr>
          <p:cNvPr id="15" name="TextBox 14"/>
          <p:cNvSpPr txBox="1"/>
          <p:nvPr/>
        </p:nvSpPr>
        <p:spPr>
          <a:xfrm>
            <a:off x="6057894" y="2745630"/>
            <a:ext cx="1726755" cy="1169551"/>
          </a:xfrm>
          <a:prstGeom prst="rect">
            <a:avLst/>
          </a:prstGeom>
          <a:noFill/>
        </p:spPr>
        <p:txBody>
          <a:bodyPr wrap="none" rtlCol="0">
            <a:spAutoFit/>
          </a:bodyPr>
          <a:lstStyle/>
          <a:p>
            <a:r>
              <a:rPr lang="en-US" sz="1400" dirty="0"/>
              <a:t>    "tracing" :</a:t>
            </a:r>
          </a:p>
          <a:p>
            <a:r>
              <a:rPr lang="en-US" sz="1400" dirty="0"/>
              <a:t>    {</a:t>
            </a:r>
          </a:p>
          <a:p>
            <a:r>
              <a:rPr lang="en-US" sz="1400" dirty="0"/>
              <a:t>        "enable" : "true"</a:t>
            </a:r>
          </a:p>
          <a:p>
            <a:r>
              <a:rPr lang="en-US" sz="1400" dirty="0"/>
              <a:t>    },</a:t>
            </a:r>
          </a:p>
          <a:p>
            <a:endParaRPr lang="en-US" sz="1400" dirty="0"/>
          </a:p>
        </p:txBody>
      </p:sp>
      <p:sp>
        <p:nvSpPr>
          <p:cNvPr id="16" name="TextBox 15"/>
          <p:cNvSpPr txBox="1"/>
          <p:nvPr/>
        </p:nvSpPr>
        <p:spPr>
          <a:xfrm>
            <a:off x="5918661" y="2360938"/>
            <a:ext cx="2231124" cy="369332"/>
          </a:xfrm>
          <a:prstGeom prst="rect">
            <a:avLst/>
          </a:prstGeom>
          <a:noFill/>
        </p:spPr>
        <p:txBody>
          <a:bodyPr wrap="none" rtlCol="0">
            <a:spAutoFit/>
          </a:bodyPr>
          <a:lstStyle/>
          <a:p>
            <a:r>
              <a:rPr lang="en-US" dirty="0" err="1"/>
              <a:t>HelloWorldClient.json</a:t>
            </a:r>
            <a:endParaRPr lang="en-US" dirty="0"/>
          </a:p>
        </p:txBody>
      </p:sp>
      <p:sp>
        <p:nvSpPr>
          <p:cNvPr id="17" name="TextBox 16"/>
          <p:cNvSpPr txBox="1"/>
          <p:nvPr/>
        </p:nvSpPr>
        <p:spPr>
          <a:xfrm>
            <a:off x="5291252" y="4315417"/>
            <a:ext cx="3606628" cy="738664"/>
          </a:xfrm>
          <a:prstGeom prst="rect">
            <a:avLst/>
          </a:prstGeom>
          <a:noFill/>
        </p:spPr>
        <p:txBody>
          <a:bodyPr wrap="none" rtlCol="0">
            <a:spAutoFit/>
          </a:bodyPr>
          <a:lstStyle/>
          <a:p>
            <a:r>
              <a:rPr lang="en-US" sz="1400" dirty="0"/>
              <a:t>tracing of the SOME/IP messages is enabled</a:t>
            </a:r>
            <a:endParaRPr lang="en-US" sz="1400" dirty="0" smtClean="0"/>
          </a:p>
          <a:p>
            <a:r>
              <a:rPr lang="en-US" sz="1400" dirty="0" smtClean="0"/>
              <a:t>-&gt; log the </a:t>
            </a:r>
            <a:r>
              <a:rPr lang="en-US" sz="1400" dirty="0"/>
              <a:t>internal messages </a:t>
            </a:r>
            <a:r>
              <a:rPr lang="en-US" sz="1400" dirty="0" smtClean="0"/>
              <a:t>that </a:t>
            </a:r>
            <a:r>
              <a:rPr lang="en-US" sz="1400" dirty="0"/>
              <a:t>are sent over </a:t>
            </a:r>
            <a:endParaRPr lang="en-US" sz="1400" dirty="0" smtClean="0"/>
          </a:p>
          <a:p>
            <a:r>
              <a:rPr lang="en-US" sz="1400" dirty="0" smtClean="0"/>
              <a:t>the </a:t>
            </a:r>
            <a:r>
              <a:rPr lang="en-US" sz="1400" dirty="0"/>
              <a:t>Unix Domain Sockets (UDS) to DLT</a:t>
            </a:r>
          </a:p>
        </p:txBody>
      </p:sp>
      <p:sp>
        <p:nvSpPr>
          <p:cNvPr id="18" name="Down Arrow 17"/>
          <p:cNvSpPr/>
          <p:nvPr/>
        </p:nvSpPr>
        <p:spPr>
          <a:xfrm>
            <a:off x="6567055" y="3690851"/>
            <a:ext cx="354216" cy="624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11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2"/>
            <a:ext cx="8181528" cy="5725149"/>
          </a:xfrm>
        </p:spPr>
        <p:txBody>
          <a:bodyPr/>
          <a:lstStyle/>
          <a:p>
            <a:pPr marL="0" indent="0">
              <a:buNone/>
            </a:pPr>
            <a:r>
              <a:rPr lang="en-US" sz="2400" b="1" dirty="0"/>
              <a:t>7</a:t>
            </a:r>
            <a:r>
              <a:rPr lang="en-US" sz="2400" b="1" dirty="0" smtClean="0"/>
              <a:t>. Q&amp;A</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28</a:t>
            </a:fld>
            <a:endParaRPr lang="en-US"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19044428"/>
              </p:ext>
            </p:extLst>
          </p:nvPr>
        </p:nvGraphicFramePr>
        <p:xfrm>
          <a:off x="141316" y="1397000"/>
          <a:ext cx="8869680" cy="3484880"/>
        </p:xfrm>
        <a:graphic>
          <a:graphicData uri="http://schemas.openxmlformats.org/drawingml/2006/table">
            <a:tbl>
              <a:tblPr firstRow="1" bandRow="1">
                <a:tableStyleId>{5C22544A-7EE6-4342-B048-85BDC9FD1C3A}</a:tableStyleId>
              </a:tblPr>
              <a:tblGrid>
                <a:gridCol w="4189615"/>
                <a:gridCol w="4680065"/>
              </a:tblGrid>
              <a:tr h="370840">
                <a:tc>
                  <a:txBody>
                    <a:bodyPr/>
                    <a:lstStyle/>
                    <a:p>
                      <a:r>
                        <a:rPr lang="en-US" dirty="0" smtClean="0"/>
                        <a:t>Question</a:t>
                      </a:r>
                      <a:endParaRPr lang="en-US" dirty="0"/>
                    </a:p>
                  </a:txBody>
                  <a:tcPr/>
                </a:tc>
                <a:tc>
                  <a:txBody>
                    <a:bodyPr/>
                    <a:lstStyle/>
                    <a:p>
                      <a:r>
                        <a:rPr lang="en-US" dirty="0" smtClean="0"/>
                        <a:t>Answer</a:t>
                      </a:r>
                      <a:endParaRPr lang="en-US" dirty="0"/>
                    </a:p>
                  </a:txBody>
                  <a:tcPr/>
                </a:tc>
              </a:tr>
              <a:tr h="370840">
                <a:tc>
                  <a:txBody>
                    <a:bodyPr/>
                    <a:lstStyle/>
                    <a:p>
                      <a:r>
                        <a:rPr lang="en-US" sz="1200" dirty="0" smtClean="0"/>
                        <a:t>Why</a:t>
                      </a:r>
                      <a:r>
                        <a:rPr lang="en-US" sz="1200" baseline="0" dirty="0" smtClean="0"/>
                        <a:t> </a:t>
                      </a:r>
                      <a:r>
                        <a:rPr lang="en-US" sz="1200" baseline="0" dirty="0" err="1" smtClean="0"/>
                        <a:t>routingmanagerd</a:t>
                      </a:r>
                      <a:r>
                        <a:rPr lang="en-US" sz="1200" baseline="0" dirty="0" smtClean="0"/>
                        <a:t> need to send “OFFER” periodically </a:t>
                      </a:r>
                      <a:r>
                        <a:rPr lang="en-US" sz="1200" baseline="0" dirty="0" smtClean="0"/>
                        <a:t>?</a:t>
                      </a:r>
                    </a:p>
                    <a:p>
                      <a:r>
                        <a:rPr lang="en-US" sz="1200" dirty="0" smtClean="0"/>
                        <a:t>"service-discovery" :    { "</a:t>
                      </a:r>
                      <a:r>
                        <a:rPr lang="en-US" sz="1200" dirty="0" err="1" smtClean="0"/>
                        <a:t>ttl</a:t>
                      </a:r>
                      <a:r>
                        <a:rPr lang="en-US" sz="1200" dirty="0" smtClean="0"/>
                        <a:t>" : "3", ...}</a:t>
                      </a:r>
                      <a:endParaRPr lang="en-US" sz="1200" dirty="0"/>
                    </a:p>
                  </a:txBody>
                  <a:tcPr/>
                </a:tc>
                <a:tc>
                  <a:txBody>
                    <a:bodyPr/>
                    <a:lstStyle/>
                    <a:p>
                      <a:r>
                        <a:rPr lang="en-US" sz="1200" dirty="0" smtClean="0"/>
                        <a:t>Each OFFER includes a TTL(Time To Live) value. If clients don’t receive a new OFFER before TTL expires, they assume the service is </a:t>
                      </a:r>
                      <a:r>
                        <a:rPr lang="en-US" sz="1200" b="1" dirty="0" smtClean="0"/>
                        <a:t>unavailable</a:t>
                      </a:r>
                      <a:r>
                        <a:rPr lang="en-US" sz="1200" dirty="0" smtClean="0"/>
                        <a:t>. Periodic offers </a:t>
                      </a:r>
                      <a:r>
                        <a:rPr lang="en-US" sz="1200" b="1" dirty="0" smtClean="0"/>
                        <a:t>refresh the TTL</a:t>
                      </a:r>
                      <a:r>
                        <a:rPr lang="en-US" sz="1200" dirty="0" smtClean="0"/>
                        <a:t>, keeping the service marked as active.</a:t>
                      </a:r>
                      <a:endParaRPr 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a:t>
                      </a:r>
                      <a:r>
                        <a:rPr lang="en-US" sz="1200" baseline="0" dirty="0" smtClean="0"/>
                        <a:t> </a:t>
                      </a:r>
                      <a:r>
                        <a:rPr lang="en-US" sz="1200" baseline="0" dirty="0" err="1" smtClean="0"/>
                        <a:t>routingmanagerd</a:t>
                      </a:r>
                      <a:r>
                        <a:rPr lang="en-US" sz="1200" baseline="0" dirty="0" smtClean="0"/>
                        <a:t> need to send “SUBSCRIBE” periodically ?</a:t>
                      </a:r>
                      <a:endParaRPr lang="en-US" sz="1200" dirty="0" smtClean="0"/>
                    </a:p>
                    <a:p>
                      <a:endParaRPr lang="en-US" sz="1200" dirty="0"/>
                    </a:p>
                  </a:txBody>
                  <a:tcPr/>
                </a:tc>
                <a:tc>
                  <a:txBody>
                    <a:bodyPr/>
                    <a:lstStyle/>
                    <a:p>
                      <a:r>
                        <a:rPr lang="en-US" sz="1200" dirty="0" smtClean="0"/>
                        <a:t>Each subscription has a </a:t>
                      </a:r>
                      <a:r>
                        <a:rPr lang="en-US" sz="1200" b="1" dirty="0" smtClean="0"/>
                        <a:t>Time-To-Live (TTL)</a:t>
                      </a:r>
                      <a:r>
                        <a:rPr lang="en-US" sz="1200" dirty="0" smtClean="0"/>
                        <a:t>. If the server doesn’t receive a renewed subscription before TTL expires, it </a:t>
                      </a:r>
                      <a:r>
                        <a:rPr lang="en-US" sz="1200" b="1" dirty="0" smtClean="0"/>
                        <a:t>removes the client</a:t>
                      </a:r>
                      <a:r>
                        <a:rPr lang="en-US" sz="1200" dirty="0" smtClean="0"/>
                        <a:t> from the event group. Periodic SUBSCRIBE messages </a:t>
                      </a:r>
                      <a:r>
                        <a:rPr lang="en-US" sz="1200" b="1" dirty="0" smtClean="0"/>
                        <a:t>refresh the TTL</a:t>
                      </a:r>
                      <a:r>
                        <a:rPr lang="en-US" sz="1200" dirty="0" smtClean="0"/>
                        <a:t>, keeping the subscription alive.</a:t>
                      </a:r>
                      <a:endParaRPr lang="en-US" sz="1200" dirty="0"/>
                    </a:p>
                  </a:txBody>
                  <a:tcPr/>
                </a:tc>
              </a:tr>
              <a:tr h="370840">
                <a:tc>
                  <a:txBody>
                    <a:bodyPr/>
                    <a:lstStyle/>
                    <a:p>
                      <a:r>
                        <a:rPr lang="en-US" sz="1200" dirty="0" smtClean="0"/>
                        <a:t>If</a:t>
                      </a:r>
                      <a:r>
                        <a:rPr lang="en-US" sz="1200" baseline="0" dirty="0" smtClean="0"/>
                        <a:t> disable service-discovery, what happen ?</a:t>
                      </a:r>
                      <a:endParaRPr lang="en-US" sz="1200" dirty="0"/>
                    </a:p>
                  </a:txBody>
                  <a:tcPr/>
                </a:tc>
                <a:tc>
                  <a:txBody>
                    <a:bodyPr/>
                    <a:lstStyle/>
                    <a:p>
                      <a:r>
                        <a:rPr lang="en-US" sz="1200" dirty="0" smtClean="0"/>
                        <a:t>“notify event” is</a:t>
                      </a:r>
                      <a:r>
                        <a:rPr lang="en-US" sz="1200" baseline="0" dirty="0" smtClean="0"/>
                        <a:t> not supported</a:t>
                      </a:r>
                    </a:p>
                    <a:p>
                      <a:r>
                        <a:rPr lang="en-US" sz="1200" baseline="0" dirty="0" smtClean="0"/>
                        <a:t>Request/</a:t>
                      </a:r>
                      <a:r>
                        <a:rPr lang="en-US" sz="1200" baseline="0" dirty="0" err="1" smtClean="0"/>
                        <a:t>respon</a:t>
                      </a:r>
                      <a:r>
                        <a:rPr lang="en-US" sz="1200" baseline="0" dirty="0" smtClean="0"/>
                        <a:t> work normally if client know specific IP/port of service</a:t>
                      </a:r>
                    </a:p>
                    <a:p>
                      <a:r>
                        <a:rPr lang="en-US" sz="1200" dirty="0" smtClean="0"/>
                        <a:t> "services" : [ {  "service" : "0x1234", "instance" : "0x5678", "unicast" : "172.17.0.5",  "unreliable" : "30509",...}]</a:t>
                      </a:r>
                      <a:endParaRPr lang="en-US" sz="1200" dirty="0"/>
                    </a:p>
                  </a:txBody>
                  <a:tcPr/>
                </a:tc>
              </a:tr>
              <a:tr h="370840">
                <a:tc>
                  <a:txBody>
                    <a:bodyPr/>
                    <a:lstStyle/>
                    <a:p>
                      <a:r>
                        <a:rPr lang="en-US" sz="1200" dirty="0" smtClean="0"/>
                        <a:t>Can service</a:t>
                      </a:r>
                      <a:r>
                        <a:rPr lang="en-US" sz="1200" baseline="0" dirty="0" smtClean="0"/>
                        <a:t> notify events via both unicast/</a:t>
                      </a:r>
                      <a:r>
                        <a:rPr lang="en-US" sz="1200" baseline="0" dirty="0" err="1" smtClean="0"/>
                        <a:t>mutilcast</a:t>
                      </a:r>
                      <a:r>
                        <a:rPr lang="en-US" sz="1200" baseline="0" dirty="0" smtClean="0"/>
                        <a:t> ?</a:t>
                      </a:r>
                      <a:endParaRPr lang="en-US" sz="1200" dirty="0"/>
                    </a:p>
                  </a:txBody>
                  <a:tcPr/>
                </a:tc>
                <a:tc>
                  <a:txBody>
                    <a:bodyPr/>
                    <a:lstStyle/>
                    <a:p>
                      <a:r>
                        <a:rPr lang="en-US" sz="1200" dirty="0" smtClean="0"/>
                        <a:t>YES</a:t>
                      </a:r>
                      <a:r>
                        <a:rPr lang="en-US" sz="1200" baseline="0" dirty="0" smtClean="0"/>
                        <a:t> (demo in </a:t>
                      </a:r>
                      <a:r>
                        <a:rPr lang="en-US" sz="1200" baseline="0" dirty="0" err="1" smtClean="0"/>
                        <a:t>HelloWorldService.json</a:t>
                      </a:r>
                      <a:r>
                        <a:rPr lang="en-US" sz="1200" baseline="0" dirty="0" smtClean="0"/>
                        <a:t>)</a:t>
                      </a:r>
                      <a:endParaRPr lang="en-US" sz="1200" dirty="0"/>
                    </a:p>
                  </a:txBody>
                  <a:tcPr/>
                </a:tc>
              </a:tr>
              <a:tr h="370840">
                <a:tc>
                  <a:txBody>
                    <a:bodyPr/>
                    <a:lstStyle/>
                    <a:p>
                      <a:r>
                        <a:rPr lang="en-US" sz="1200" dirty="0" smtClean="0"/>
                        <a:t>How</a:t>
                      </a:r>
                      <a:r>
                        <a:rPr lang="en-US" sz="1200" baseline="0" dirty="0" smtClean="0"/>
                        <a:t>’s about SOME/IP security ?</a:t>
                      </a:r>
                      <a:endParaRPr lang="en-US" sz="1200" dirty="0"/>
                    </a:p>
                  </a:txBody>
                  <a:tcPr/>
                </a:tc>
                <a:tc>
                  <a:txBody>
                    <a:bodyPr/>
                    <a:lstStyle/>
                    <a:p>
                      <a:r>
                        <a:rPr lang="en-US" sz="1200" dirty="0" smtClean="0"/>
                        <a:t>https://github.com/COVESA/vsomeip/blob/master/documentation/vsomeipConfiguration.md#security</a:t>
                      </a:r>
                    </a:p>
                  </a:txBody>
                  <a:tcPr/>
                </a:tc>
              </a:tr>
            </a:tbl>
          </a:graphicData>
        </a:graphic>
      </p:graphicFrame>
    </p:spTree>
    <p:extLst>
      <p:ext uri="{BB962C8B-B14F-4D97-AF65-F5344CB8AC3E}">
        <p14:creationId xmlns:p14="http://schemas.microsoft.com/office/powerpoint/2010/main" val="3926375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2"/>
            <a:ext cx="8181528" cy="5725149"/>
          </a:xfrm>
        </p:spPr>
        <p:txBody>
          <a:bodyPr/>
          <a:lstStyle/>
          <a:p>
            <a:pPr marL="0" indent="0">
              <a:buNone/>
            </a:pPr>
            <a:r>
              <a:rPr lang="en-US" sz="2400" b="1" dirty="0"/>
              <a:t>8</a:t>
            </a:r>
            <a:r>
              <a:rPr lang="en-US" sz="2400" b="1" dirty="0" smtClean="0"/>
              <a:t>. Reference</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29</a:t>
            </a:fld>
            <a:endParaRPr lang="en-US" dirty="0">
              <a:solidFill>
                <a:schemeClr val="bg1">
                  <a:lumMod val="50000"/>
                </a:schemeClr>
              </a:solidFill>
            </a:endParaRPr>
          </a:p>
        </p:txBody>
      </p:sp>
      <p:sp>
        <p:nvSpPr>
          <p:cNvPr id="6" name="TextBox 5"/>
          <p:cNvSpPr txBox="1"/>
          <p:nvPr/>
        </p:nvSpPr>
        <p:spPr>
          <a:xfrm>
            <a:off x="347330" y="1163782"/>
            <a:ext cx="9708683" cy="1384995"/>
          </a:xfrm>
          <a:prstGeom prst="rect">
            <a:avLst/>
          </a:prstGeom>
          <a:noFill/>
        </p:spPr>
        <p:txBody>
          <a:bodyPr wrap="none" rtlCol="0">
            <a:spAutoFit/>
          </a:bodyPr>
          <a:lstStyle/>
          <a:p>
            <a:r>
              <a:rPr lang="en-US" sz="1200" dirty="0"/>
              <a:t>https://</a:t>
            </a:r>
            <a:r>
              <a:rPr lang="en-US" sz="1200" dirty="0" smtClean="0"/>
              <a:t>github.com/COVESA/vsomeip</a:t>
            </a:r>
          </a:p>
          <a:p>
            <a:r>
              <a:rPr lang="en-US" sz="1200" dirty="0"/>
              <a:t>https://</a:t>
            </a:r>
            <a:r>
              <a:rPr lang="en-US" sz="1200" dirty="0" smtClean="0"/>
              <a:t>github.com/COVESA/vsomeip/wiki/vsomeip-in-10-minutes#devices</a:t>
            </a:r>
          </a:p>
          <a:p>
            <a:r>
              <a:rPr lang="en-US" sz="1200" dirty="0"/>
              <a:t>https://</a:t>
            </a:r>
            <a:r>
              <a:rPr lang="en-US" sz="1200" dirty="0" smtClean="0"/>
              <a:t>github.com/COVESA/vsomeip/tree/master/documentation</a:t>
            </a:r>
          </a:p>
          <a:p>
            <a:endParaRPr lang="en-US" sz="1200" dirty="0"/>
          </a:p>
          <a:p>
            <a:r>
              <a:rPr lang="en-US" sz="1200" dirty="0"/>
              <a:t>https://github.com/COVESA/capicxx-someip-tools/wiki/CommonAPI-C---</a:t>
            </a:r>
            <a:r>
              <a:rPr lang="en-US" sz="1200" dirty="0" smtClean="0"/>
              <a:t>SomeIP-in-10-minutes</a:t>
            </a:r>
          </a:p>
          <a:p>
            <a:r>
              <a:rPr lang="en-US" sz="1200" dirty="0"/>
              <a:t>https://</a:t>
            </a:r>
            <a:r>
              <a:rPr lang="en-US" sz="1200" dirty="0" smtClean="0"/>
              <a:t>github.com/GENIVI/capicxx-core-tools/releases/download/3.1.12/CommonAPICppUserGuide.pdf</a:t>
            </a:r>
          </a:p>
          <a:p>
            <a:r>
              <a:rPr lang="en-US" sz="1200" dirty="0"/>
              <a:t>https://</a:t>
            </a:r>
            <a:r>
              <a:rPr lang="en-US" sz="1200" dirty="0" smtClean="0"/>
              <a:t>github.com/COVESA/capicxx-someip-tools/blob/master/org.genivi.commonapi.someip/src-gen/org/genivi/commonapi/someip/Deployment.java</a:t>
            </a:r>
            <a:endParaRPr lang="en-US" sz="1200" dirty="0"/>
          </a:p>
        </p:txBody>
      </p:sp>
    </p:spTree>
    <p:extLst>
      <p:ext uri="{BB962C8B-B14F-4D97-AF65-F5344CB8AC3E}">
        <p14:creationId xmlns:p14="http://schemas.microsoft.com/office/powerpoint/2010/main" val="681581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What ?</a:t>
            </a:r>
          </a:p>
        </p:txBody>
      </p:sp>
      <p:pic>
        <p:nvPicPr>
          <p:cNvPr id="9" name="Picture 8"/>
          <p:cNvPicPr>
            <a:picLocks noChangeAspect="1"/>
          </p:cNvPicPr>
          <p:nvPr/>
        </p:nvPicPr>
        <p:blipFill>
          <a:blip r:embed="rId3"/>
          <a:stretch>
            <a:fillRect/>
          </a:stretch>
        </p:blipFill>
        <p:spPr>
          <a:xfrm>
            <a:off x="347331" y="2821578"/>
            <a:ext cx="8251724" cy="405668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24574929"/>
              </p:ext>
            </p:extLst>
          </p:nvPr>
        </p:nvGraphicFramePr>
        <p:xfrm>
          <a:off x="400144" y="931818"/>
          <a:ext cx="8246397" cy="1925320"/>
        </p:xfrm>
        <a:graphic>
          <a:graphicData uri="http://schemas.openxmlformats.org/drawingml/2006/table">
            <a:tbl>
              <a:tblPr firstRow="1" bandRow="1">
                <a:tableStyleId>{5C22544A-7EE6-4342-B048-85BDC9FD1C3A}</a:tableStyleId>
              </a:tblPr>
              <a:tblGrid>
                <a:gridCol w="1890773"/>
                <a:gridCol w="6355624"/>
              </a:tblGrid>
              <a:tr h="370840">
                <a:tc>
                  <a:txBody>
                    <a:bodyPr/>
                    <a:lstStyle/>
                    <a:p>
                      <a:r>
                        <a:rPr lang="en-US" sz="1400" dirty="0" smtClean="0">
                          <a:solidFill>
                            <a:schemeClr val="tx1"/>
                          </a:solidFill>
                        </a:rPr>
                        <a:t>OSI Layer</a:t>
                      </a:r>
                      <a:endParaRPr lang="en-US" sz="1400" dirty="0">
                        <a:solidFill>
                          <a:schemeClr val="tx1"/>
                        </a:solidFill>
                      </a:endParaRPr>
                    </a:p>
                  </a:txBody>
                  <a:tcPr>
                    <a:solidFill>
                      <a:schemeClr val="bg1">
                        <a:lumMod val="95000"/>
                      </a:schemeClr>
                    </a:solidFill>
                  </a:tcPr>
                </a:tc>
                <a:tc>
                  <a:txBody>
                    <a:bodyPr/>
                    <a:lstStyle/>
                    <a:p>
                      <a:r>
                        <a:rPr lang="en-US" sz="1400" dirty="0" smtClean="0">
                          <a:solidFill>
                            <a:schemeClr val="tx1"/>
                          </a:solidFill>
                        </a:rPr>
                        <a:t>SOME/IP Role</a:t>
                      </a:r>
                      <a:endParaRPr lang="en-US" sz="1400" dirty="0">
                        <a:solidFill>
                          <a:schemeClr val="tx1"/>
                        </a:solidFill>
                      </a:endParaRPr>
                    </a:p>
                  </a:txBody>
                  <a:tcPr>
                    <a:solidFill>
                      <a:schemeClr val="bg1">
                        <a:lumMod val="95000"/>
                      </a:schemeClr>
                    </a:solidFill>
                  </a:tcPr>
                </a:tc>
              </a:tr>
              <a:tr h="370840">
                <a:tc>
                  <a:txBody>
                    <a:bodyPr/>
                    <a:lstStyle/>
                    <a:p>
                      <a:r>
                        <a:rPr lang="en-US" sz="1400" dirty="0" smtClean="0"/>
                        <a:t>Layer 7 – Application</a:t>
                      </a:r>
                      <a:endParaRPr lang="en-US" sz="1400" dirty="0"/>
                    </a:p>
                  </a:txBody>
                  <a:tcPr>
                    <a:solidFill>
                      <a:schemeClr val="bg1">
                        <a:lumMod val="95000"/>
                      </a:schemeClr>
                    </a:solidFill>
                  </a:tcPr>
                </a:tc>
                <a:tc>
                  <a:txBody>
                    <a:bodyPr/>
                    <a:lstStyle/>
                    <a:p>
                      <a:r>
                        <a:rPr lang="en-US" sz="1400" dirty="0" smtClean="0"/>
                        <a:t>Defines the </a:t>
                      </a:r>
                      <a:r>
                        <a:rPr lang="en-US" sz="1400" b="1" dirty="0" smtClean="0"/>
                        <a:t>services</a:t>
                      </a:r>
                      <a:r>
                        <a:rPr lang="en-US" sz="1400" dirty="0" smtClean="0"/>
                        <a:t>, </a:t>
                      </a:r>
                      <a:r>
                        <a:rPr lang="en-US" sz="1400" b="1" dirty="0" smtClean="0"/>
                        <a:t>methods</a:t>
                      </a:r>
                      <a:r>
                        <a:rPr lang="en-US" sz="1400" dirty="0" smtClean="0"/>
                        <a:t>, and </a:t>
                      </a:r>
                      <a:r>
                        <a:rPr lang="en-US" sz="1400" b="1" dirty="0" smtClean="0"/>
                        <a:t>data structures</a:t>
                      </a:r>
                      <a:r>
                        <a:rPr lang="en-US" sz="1400" dirty="0" smtClean="0"/>
                        <a:t> used in communication (e.g., RPC calls, service interfaces).</a:t>
                      </a:r>
                      <a:endParaRPr lang="en-US" sz="1400" dirty="0"/>
                    </a:p>
                  </a:txBody>
                  <a:tcPr>
                    <a:solidFill>
                      <a:schemeClr val="bg1">
                        <a:lumMod val="95000"/>
                      </a:schemeClr>
                    </a:solidFill>
                  </a:tcPr>
                </a:tc>
              </a:tr>
              <a:tr h="370840">
                <a:tc>
                  <a:txBody>
                    <a:bodyPr/>
                    <a:lstStyle/>
                    <a:p>
                      <a:r>
                        <a:rPr lang="en-US" sz="1400" dirty="0" smtClean="0"/>
                        <a:t>Layer 6 – Presentation</a:t>
                      </a:r>
                      <a:endParaRPr lang="en-US" sz="1400" dirty="0"/>
                    </a:p>
                  </a:txBody>
                  <a:tcPr>
                    <a:solidFill>
                      <a:schemeClr val="bg1">
                        <a:lumMod val="95000"/>
                      </a:schemeClr>
                    </a:solidFill>
                  </a:tcPr>
                </a:tc>
                <a:tc>
                  <a:txBody>
                    <a:bodyPr/>
                    <a:lstStyle/>
                    <a:p>
                      <a:r>
                        <a:rPr lang="en-US" sz="1400" dirty="0" smtClean="0"/>
                        <a:t>Handles </a:t>
                      </a:r>
                      <a:r>
                        <a:rPr lang="en-US" sz="1400" b="1" dirty="0" smtClean="0"/>
                        <a:t>data encoding/decoding</a:t>
                      </a:r>
                      <a:r>
                        <a:rPr lang="en-US" sz="1400" dirty="0" smtClean="0"/>
                        <a:t>, </a:t>
                      </a:r>
                      <a:r>
                        <a:rPr lang="en-US" sz="1400" b="1" dirty="0" smtClean="0"/>
                        <a:t>serialization</a:t>
                      </a:r>
                      <a:r>
                        <a:rPr lang="en-US" sz="1400" dirty="0" smtClean="0"/>
                        <a:t>, and </a:t>
                      </a:r>
                      <a:r>
                        <a:rPr lang="en-US" sz="1400" b="1" dirty="0" smtClean="0"/>
                        <a:t>marshalling</a:t>
                      </a:r>
                      <a:r>
                        <a:rPr lang="en-US" sz="1400" dirty="0" smtClean="0"/>
                        <a:t> of complex data types (e.g., using CDR or custom formats).</a:t>
                      </a:r>
                      <a:endParaRPr lang="en-US" sz="1400" dirty="0"/>
                    </a:p>
                  </a:txBody>
                  <a:tcPr>
                    <a:solidFill>
                      <a:schemeClr val="bg1">
                        <a:lumMod val="95000"/>
                      </a:schemeClr>
                    </a:solidFill>
                  </a:tcPr>
                </a:tc>
              </a:tr>
              <a:tr h="370840">
                <a:tc>
                  <a:txBody>
                    <a:bodyPr/>
                    <a:lstStyle/>
                    <a:p>
                      <a:r>
                        <a:rPr lang="en-US" sz="1400" dirty="0" smtClean="0"/>
                        <a:t>Layer 5 – Session</a:t>
                      </a:r>
                      <a:endParaRPr lang="en-US" sz="1400" dirty="0"/>
                    </a:p>
                  </a:txBody>
                  <a:tcPr>
                    <a:solidFill>
                      <a:schemeClr val="bg1">
                        <a:lumMod val="95000"/>
                      </a:schemeClr>
                    </a:solidFill>
                  </a:tcPr>
                </a:tc>
                <a:tc>
                  <a:txBody>
                    <a:bodyPr/>
                    <a:lstStyle/>
                    <a:p>
                      <a:r>
                        <a:rPr lang="en-US" sz="1400" dirty="0" smtClean="0"/>
                        <a:t>Manages </a:t>
                      </a:r>
                      <a:r>
                        <a:rPr lang="en-US" sz="1400" b="1" dirty="0" smtClean="0"/>
                        <a:t>service discovery</a:t>
                      </a:r>
                      <a:r>
                        <a:rPr lang="en-US" sz="1400" dirty="0" smtClean="0"/>
                        <a:t>, </a:t>
                      </a:r>
                      <a:r>
                        <a:rPr lang="en-US" sz="1400" b="1" dirty="0" smtClean="0"/>
                        <a:t>session establishment</a:t>
                      </a:r>
                      <a:r>
                        <a:rPr lang="en-US" sz="1400" dirty="0" smtClean="0"/>
                        <a:t>, and </a:t>
                      </a:r>
                      <a:r>
                        <a:rPr lang="en-US" sz="1400" b="1" dirty="0" smtClean="0"/>
                        <a:t>lifecycle management</a:t>
                      </a:r>
                      <a:r>
                        <a:rPr lang="en-US" sz="1400" dirty="0" smtClean="0"/>
                        <a:t> of services (via SOME/IP-SD).</a:t>
                      </a:r>
                      <a:endParaRPr lang="en-US" sz="1400" dirty="0"/>
                    </a:p>
                  </a:txBody>
                  <a:tcPr>
                    <a:solidFill>
                      <a:schemeClr val="bg1">
                        <a:lumMod val="95000"/>
                      </a:schemeClr>
                    </a:solidFill>
                  </a:tcPr>
                </a:tc>
              </a:tr>
            </a:tbl>
          </a:graphicData>
        </a:graphic>
      </p:graphicFrame>
      <p:sp>
        <p:nvSpPr>
          <p:cNvPr id="4" name="Slide Number Placeholder 3"/>
          <p:cNvSpPr>
            <a:spLocks noGrp="1"/>
          </p:cNvSpPr>
          <p:nvPr>
            <p:ph type="sldNum" sz="quarter" idx="12"/>
          </p:nvPr>
        </p:nvSpPr>
        <p:spPr>
          <a:xfrm>
            <a:off x="8776276" y="6492875"/>
            <a:ext cx="2057400" cy="365125"/>
          </a:xfrm>
        </p:spPr>
        <p:txBody>
          <a:bodyPr/>
          <a:lstStyle/>
          <a:p>
            <a:fld id="{96C55251-E90D-44CC-8B75-53FCEE02E655}" type="slidenum">
              <a:rPr lang="en-US" smtClean="0">
                <a:solidFill>
                  <a:schemeClr val="bg1">
                    <a:lumMod val="50000"/>
                  </a:schemeClr>
                </a:solidFill>
              </a:rPr>
              <a:t>3</a:t>
            </a:fld>
            <a:endParaRPr lang="en-US" dirty="0">
              <a:solidFill>
                <a:schemeClr val="bg1">
                  <a:lumMod val="50000"/>
                </a:schemeClr>
              </a:solidFill>
            </a:endParaRPr>
          </a:p>
        </p:txBody>
      </p:sp>
    </p:spTree>
    <p:extLst>
      <p:ext uri="{BB962C8B-B14F-4D97-AF65-F5344CB8AC3E}">
        <p14:creationId xmlns:p14="http://schemas.microsoft.com/office/powerpoint/2010/main" val="1318652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Why ?</a:t>
            </a:r>
          </a:p>
        </p:txBody>
      </p:sp>
      <p:sp>
        <p:nvSpPr>
          <p:cNvPr id="2" name="Rectangle 1"/>
          <p:cNvSpPr/>
          <p:nvPr/>
        </p:nvSpPr>
        <p:spPr>
          <a:xfrm>
            <a:off x="589745" y="4121874"/>
            <a:ext cx="8077504" cy="829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833586" y="3638040"/>
            <a:ext cx="133347" cy="483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6438" y="3268708"/>
            <a:ext cx="590226" cy="369332"/>
          </a:xfrm>
          <a:prstGeom prst="rect">
            <a:avLst/>
          </a:prstGeom>
          <a:noFill/>
        </p:spPr>
        <p:txBody>
          <a:bodyPr wrap="none" rtlCol="0">
            <a:spAutoFit/>
          </a:bodyPr>
          <a:lstStyle/>
          <a:p>
            <a:r>
              <a:rPr lang="en-US" dirty="0" smtClean="0"/>
              <a:t>CAN</a:t>
            </a:r>
            <a:endParaRPr lang="en-US" dirty="0"/>
          </a:p>
        </p:txBody>
      </p:sp>
      <p:sp>
        <p:nvSpPr>
          <p:cNvPr id="6" name="TextBox 5"/>
          <p:cNvSpPr txBox="1"/>
          <p:nvPr/>
        </p:nvSpPr>
        <p:spPr>
          <a:xfrm>
            <a:off x="549979" y="4306540"/>
            <a:ext cx="652743" cy="369332"/>
          </a:xfrm>
          <a:prstGeom prst="rect">
            <a:avLst/>
          </a:prstGeom>
          <a:noFill/>
        </p:spPr>
        <p:txBody>
          <a:bodyPr wrap="none" rtlCol="0">
            <a:spAutoFit/>
          </a:bodyPr>
          <a:lstStyle/>
          <a:p>
            <a:r>
              <a:rPr lang="en-US" dirty="0" smtClean="0"/>
              <a:t>1986</a:t>
            </a:r>
            <a:endParaRPr lang="en-US" dirty="0"/>
          </a:p>
        </p:txBody>
      </p:sp>
      <p:sp>
        <p:nvSpPr>
          <p:cNvPr id="7" name="Down Arrow 6"/>
          <p:cNvSpPr/>
          <p:nvPr/>
        </p:nvSpPr>
        <p:spPr>
          <a:xfrm>
            <a:off x="2078912" y="3629762"/>
            <a:ext cx="156754"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12671" y="3260430"/>
            <a:ext cx="489236" cy="369332"/>
          </a:xfrm>
          <a:prstGeom prst="rect">
            <a:avLst/>
          </a:prstGeom>
          <a:noFill/>
        </p:spPr>
        <p:txBody>
          <a:bodyPr wrap="none" rtlCol="0">
            <a:spAutoFit/>
          </a:bodyPr>
          <a:lstStyle/>
          <a:p>
            <a:r>
              <a:rPr lang="en-US" dirty="0" smtClean="0"/>
              <a:t>LIN</a:t>
            </a:r>
            <a:endParaRPr lang="en-US" dirty="0"/>
          </a:p>
        </p:txBody>
      </p:sp>
      <p:sp>
        <p:nvSpPr>
          <p:cNvPr id="10" name="Down Arrow 9"/>
          <p:cNvSpPr/>
          <p:nvPr/>
        </p:nvSpPr>
        <p:spPr>
          <a:xfrm>
            <a:off x="3595526" y="3629762"/>
            <a:ext cx="118743"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06716" y="3233600"/>
            <a:ext cx="750526" cy="369332"/>
          </a:xfrm>
          <a:prstGeom prst="rect">
            <a:avLst/>
          </a:prstGeom>
          <a:noFill/>
        </p:spPr>
        <p:txBody>
          <a:bodyPr wrap="none" rtlCol="0">
            <a:spAutoFit/>
          </a:bodyPr>
          <a:lstStyle/>
          <a:p>
            <a:r>
              <a:rPr lang="en-US" dirty="0" smtClean="0"/>
              <a:t>MOST</a:t>
            </a:r>
            <a:endParaRPr lang="en-US" dirty="0"/>
          </a:p>
        </p:txBody>
      </p:sp>
      <p:sp>
        <p:nvSpPr>
          <p:cNvPr id="12" name="Down Arrow 11"/>
          <p:cNvSpPr/>
          <p:nvPr/>
        </p:nvSpPr>
        <p:spPr>
          <a:xfrm>
            <a:off x="4556517" y="3631978"/>
            <a:ext cx="143676"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27341" y="3260430"/>
            <a:ext cx="840615" cy="369332"/>
          </a:xfrm>
          <a:prstGeom prst="rect">
            <a:avLst/>
          </a:prstGeom>
          <a:noFill/>
        </p:spPr>
        <p:txBody>
          <a:bodyPr wrap="none" rtlCol="0">
            <a:spAutoFit/>
          </a:bodyPr>
          <a:lstStyle/>
          <a:p>
            <a:r>
              <a:rPr lang="en-US" dirty="0" smtClean="0"/>
              <a:t>Flexray</a:t>
            </a:r>
            <a:endParaRPr lang="en-US" dirty="0"/>
          </a:p>
        </p:txBody>
      </p:sp>
      <p:sp>
        <p:nvSpPr>
          <p:cNvPr id="15" name="TextBox 14"/>
          <p:cNvSpPr txBox="1"/>
          <p:nvPr/>
        </p:nvSpPr>
        <p:spPr>
          <a:xfrm>
            <a:off x="5933638" y="3682114"/>
            <a:ext cx="2788136" cy="369332"/>
          </a:xfrm>
          <a:prstGeom prst="rect">
            <a:avLst/>
          </a:prstGeom>
          <a:noFill/>
        </p:spPr>
        <p:txBody>
          <a:bodyPr wrap="none" rtlCol="0">
            <a:spAutoFit/>
          </a:bodyPr>
          <a:lstStyle/>
          <a:p>
            <a:r>
              <a:rPr lang="en-US" b="1" dirty="0" smtClean="0"/>
              <a:t>SOME/IP run over Ethernet</a:t>
            </a:r>
            <a:endParaRPr lang="en-US" b="1" dirty="0"/>
          </a:p>
        </p:txBody>
      </p:sp>
      <p:sp>
        <p:nvSpPr>
          <p:cNvPr id="16" name="TextBox 15"/>
          <p:cNvSpPr txBox="1"/>
          <p:nvPr/>
        </p:nvSpPr>
        <p:spPr>
          <a:xfrm>
            <a:off x="1752540" y="4278785"/>
            <a:ext cx="652743" cy="369332"/>
          </a:xfrm>
          <a:prstGeom prst="rect">
            <a:avLst/>
          </a:prstGeom>
          <a:noFill/>
        </p:spPr>
        <p:txBody>
          <a:bodyPr wrap="none" rtlCol="0">
            <a:spAutoFit/>
          </a:bodyPr>
          <a:lstStyle/>
          <a:p>
            <a:r>
              <a:rPr lang="en-US" dirty="0" smtClean="0"/>
              <a:t>1990</a:t>
            </a:r>
            <a:endParaRPr lang="en-US" dirty="0"/>
          </a:p>
        </p:txBody>
      </p:sp>
      <p:sp>
        <p:nvSpPr>
          <p:cNvPr id="17" name="TextBox 16"/>
          <p:cNvSpPr txBox="1"/>
          <p:nvPr/>
        </p:nvSpPr>
        <p:spPr>
          <a:xfrm>
            <a:off x="4296876" y="4278785"/>
            <a:ext cx="652743" cy="369332"/>
          </a:xfrm>
          <a:prstGeom prst="rect">
            <a:avLst/>
          </a:prstGeom>
          <a:noFill/>
        </p:spPr>
        <p:txBody>
          <a:bodyPr wrap="none" rtlCol="0">
            <a:spAutoFit/>
          </a:bodyPr>
          <a:lstStyle/>
          <a:p>
            <a:r>
              <a:rPr lang="en-US" dirty="0"/>
              <a:t>2000</a:t>
            </a:r>
          </a:p>
        </p:txBody>
      </p:sp>
      <p:sp>
        <p:nvSpPr>
          <p:cNvPr id="18" name="TextBox 17"/>
          <p:cNvSpPr txBox="1"/>
          <p:nvPr/>
        </p:nvSpPr>
        <p:spPr>
          <a:xfrm>
            <a:off x="7142975" y="4231083"/>
            <a:ext cx="184731" cy="369332"/>
          </a:xfrm>
          <a:prstGeom prst="rect">
            <a:avLst/>
          </a:prstGeom>
          <a:noFill/>
        </p:spPr>
        <p:txBody>
          <a:bodyPr wrap="none" rtlCol="0">
            <a:spAutoFit/>
          </a:bodyPr>
          <a:lstStyle/>
          <a:p>
            <a:endParaRPr lang="en-US" dirty="0"/>
          </a:p>
        </p:txBody>
      </p:sp>
      <p:sp>
        <p:nvSpPr>
          <p:cNvPr id="19" name="TextBox 18"/>
          <p:cNvSpPr txBox="1"/>
          <p:nvPr/>
        </p:nvSpPr>
        <p:spPr>
          <a:xfrm>
            <a:off x="6011426" y="3102265"/>
            <a:ext cx="1319977" cy="523220"/>
          </a:xfrm>
          <a:prstGeom prst="rect">
            <a:avLst/>
          </a:prstGeom>
          <a:noFill/>
        </p:spPr>
        <p:txBody>
          <a:bodyPr wrap="none" rtlCol="0">
            <a:spAutoFit/>
          </a:bodyPr>
          <a:lstStyle/>
          <a:p>
            <a:r>
              <a:rPr lang="en-US" sz="1400" dirty="0" smtClean="0"/>
              <a:t> Ethernet </a:t>
            </a:r>
          </a:p>
          <a:p>
            <a:r>
              <a:rPr lang="en-US" sz="1400" dirty="0" smtClean="0"/>
              <a:t>(</a:t>
            </a:r>
            <a:r>
              <a:rPr lang="en-US" sz="1400" dirty="0" err="1"/>
              <a:t>BroadR</a:t>
            </a:r>
            <a:r>
              <a:rPr lang="en-US" sz="1400" dirty="0"/>
              <a:t>-Reach)</a:t>
            </a:r>
          </a:p>
        </p:txBody>
      </p:sp>
      <p:sp>
        <p:nvSpPr>
          <p:cNvPr id="20" name="Down Arrow 19"/>
          <p:cNvSpPr/>
          <p:nvPr/>
        </p:nvSpPr>
        <p:spPr>
          <a:xfrm>
            <a:off x="6852452" y="3598657"/>
            <a:ext cx="85493"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14840" y="4231083"/>
            <a:ext cx="652743" cy="369332"/>
          </a:xfrm>
          <a:prstGeom prst="rect">
            <a:avLst/>
          </a:prstGeom>
          <a:noFill/>
        </p:spPr>
        <p:txBody>
          <a:bodyPr wrap="none" rtlCol="0">
            <a:spAutoFit/>
          </a:bodyPr>
          <a:lstStyle/>
          <a:p>
            <a:r>
              <a:rPr lang="en-US" dirty="0" smtClean="0"/>
              <a:t>2010</a:t>
            </a:r>
            <a:endParaRPr lang="en-US" dirty="0"/>
          </a:p>
        </p:txBody>
      </p:sp>
      <p:sp>
        <p:nvSpPr>
          <p:cNvPr id="22" name="TextBox 21"/>
          <p:cNvSpPr txBox="1"/>
          <p:nvPr/>
        </p:nvSpPr>
        <p:spPr>
          <a:xfrm>
            <a:off x="218542" y="2279564"/>
            <a:ext cx="1733143" cy="954107"/>
          </a:xfrm>
          <a:prstGeom prst="rect">
            <a:avLst/>
          </a:prstGeom>
          <a:noFill/>
        </p:spPr>
        <p:txBody>
          <a:bodyPr wrap="square" rtlCol="0">
            <a:spAutoFit/>
          </a:bodyPr>
          <a:lstStyle/>
          <a:p>
            <a:r>
              <a:rPr lang="en-US" sz="800" dirty="0"/>
              <a:t>Engine Control Module (ECM)</a:t>
            </a:r>
          </a:p>
          <a:p>
            <a:r>
              <a:rPr lang="en-US" sz="800" dirty="0"/>
              <a:t>Transmission Control Module (TCM)</a:t>
            </a:r>
          </a:p>
          <a:p>
            <a:r>
              <a:rPr lang="en-US" sz="800" dirty="0"/>
              <a:t>Brake Control Module (ABS/ESC)</a:t>
            </a:r>
          </a:p>
          <a:p>
            <a:r>
              <a:rPr lang="en-US" sz="800" dirty="0"/>
              <a:t>Airbag Control Unit</a:t>
            </a:r>
          </a:p>
          <a:p>
            <a:r>
              <a:rPr lang="en-US" sz="800" dirty="0"/>
              <a:t>Body Control Module (BCM)</a:t>
            </a:r>
          </a:p>
          <a:p>
            <a:r>
              <a:rPr lang="en-US" sz="800" dirty="0"/>
              <a:t>Steering Control </a:t>
            </a:r>
            <a:r>
              <a:rPr lang="en-US" sz="800" dirty="0" smtClean="0"/>
              <a:t>Module …</a:t>
            </a:r>
          </a:p>
          <a:p>
            <a:endParaRPr lang="en-US" sz="800" b="1" dirty="0"/>
          </a:p>
        </p:txBody>
      </p:sp>
      <p:sp>
        <p:nvSpPr>
          <p:cNvPr id="24" name="TextBox 23"/>
          <p:cNvSpPr txBox="1"/>
          <p:nvPr/>
        </p:nvSpPr>
        <p:spPr>
          <a:xfrm>
            <a:off x="218542" y="1723171"/>
            <a:ext cx="1968359" cy="523220"/>
          </a:xfrm>
          <a:prstGeom prst="rect">
            <a:avLst/>
          </a:prstGeom>
          <a:noFill/>
        </p:spPr>
        <p:txBody>
          <a:bodyPr wrap="none" rtlCol="0">
            <a:spAutoFit/>
          </a:bodyPr>
          <a:lstStyle/>
          <a:p>
            <a:r>
              <a:rPr lang="en-US" sz="1400" dirty="0"/>
              <a:t>real-time control, </a:t>
            </a:r>
            <a:r>
              <a:rPr lang="en-US" sz="1400" dirty="0" smtClean="0"/>
              <a:t>robust</a:t>
            </a:r>
          </a:p>
          <a:p>
            <a:r>
              <a:rPr lang="en-US" sz="1400" dirty="0"/>
              <a:t>Up to </a:t>
            </a:r>
            <a:r>
              <a:rPr lang="en-US" sz="1400" b="1" dirty="0"/>
              <a:t>1 Mbps</a:t>
            </a:r>
            <a:endParaRPr lang="en-US" sz="1400" dirty="0"/>
          </a:p>
        </p:txBody>
      </p:sp>
      <p:sp>
        <p:nvSpPr>
          <p:cNvPr id="25" name="TextBox 24"/>
          <p:cNvSpPr txBox="1"/>
          <p:nvPr/>
        </p:nvSpPr>
        <p:spPr>
          <a:xfrm>
            <a:off x="1544949" y="4679662"/>
            <a:ext cx="1067921" cy="584775"/>
          </a:xfrm>
          <a:prstGeom prst="rect">
            <a:avLst/>
          </a:prstGeom>
          <a:noFill/>
        </p:spPr>
        <p:txBody>
          <a:bodyPr wrap="none" rtlCol="0">
            <a:spAutoFit/>
          </a:bodyPr>
          <a:lstStyle/>
          <a:p>
            <a:r>
              <a:rPr lang="en-US" sz="800" dirty="0"/>
              <a:t>Window Lift ECU</a:t>
            </a:r>
          </a:p>
          <a:p>
            <a:r>
              <a:rPr lang="en-US" sz="800" dirty="0"/>
              <a:t>Seat Adjustment ECU</a:t>
            </a:r>
          </a:p>
          <a:p>
            <a:r>
              <a:rPr lang="en-US" sz="800" dirty="0"/>
              <a:t>Mirror Control ECU</a:t>
            </a:r>
          </a:p>
          <a:p>
            <a:r>
              <a:rPr lang="en-US" sz="800" dirty="0"/>
              <a:t>Sunroof </a:t>
            </a:r>
            <a:r>
              <a:rPr lang="en-US" sz="800" dirty="0" smtClean="0"/>
              <a:t>ECU …</a:t>
            </a:r>
            <a:endParaRPr lang="en-US" sz="800" dirty="0"/>
          </a:p>
        </p:txBody>
      </p:sp>
      <p:sp>
        <p:nvSpPr>
          <p:cNvPr id="26" name="TextBox 25"/>
          <p:cNvSpPr txBox="1"/>
          <p:nvPr/>
        </p:nvSpPr>
        <p:spPr>
          <a:xfrm>
            <a:off x="1250097" y="5290662"/>
            <a:ext cx="1683410" cy="523220"/>
          </a:xfrm>
          <a:prstGeom prst="rect">
            <a:avLst/>
          </a:prstGeom>
          <a:noFill/>
        </p:spPr>
        <p:txBody>
          <a:bodyPr wrap="none" rtlCol="0">
            <a:spAutoFit/>
          </a:bodyPr>
          <a:lstStyle/>
          <a:p>
            <a:r>
              <a:rPr lang="en-US" sz="1400" dirty="0"/>
              <a:t>low-speed, low-cost </a:t>
            </a:r>
            <a:endParaRPr lang="en-US" sz="1400" dirty="0" smtClean="0"/>
          </a:p>
          <a:p>
            <a:r>
              <a:rPr lang="en-US" sz="1400" dirty="0" smtClean="0"/>
              <a:t>Up </a:t>
            </a:r>
            <a:r>
              <a:rPr lang="en-US" sz="1400" dirty="0"/>
              <a:t>to </a:t>
            </a:r>
            <a:r>
              <a:rPr lang="en-US" sz="1400" b="1" dirty="0" smtClean="0"/>
              <a:t>20 Kbps</a:t>
            </a:r>
            <a:endParaRPr lang="en-US" sz="1400" dirty="0"/>
          </a:p>
        </p:txBody>
      </p:sp>
      <p:sp>
        <p:nvSpPr>
          <p:cNvPr id="27" name="TextBox 26"/>
          <p:cNvSpPr txBox="1"/>
          <p:nvPr/>
        </p:nvSpPr>
        <p:spPr>
          <a:xfrm>
            <a:off x="1065367" y="2129935"/>
            <a:ext cx="184731" cy="369332"/>
          </a:xfrm>
          <a:prstGeom prst="rect">
            <a:avLst/>
          </a:prstGeom>
          <a:noFill/>
        </p:spPr>
        <p:txBody>
          <a:bodyPr wrap="none" rtlCol="0">
            <a:spAutoFit/>
          </a:bodyPr>
          <a:lstStyle/>
          <a:p>
            <a:endParaRPr lang="en-US" dirty="0"/>
          </a:p>
        </p:txBody>
      </p:sp>
      <p:sp>
        <p:nvSpPr>
          <p:cNvPr id="28" name="TextBox 27"/>
          <p:cNvSpPr txBox="1"/>
          <p:nvPr/>
        </p:nvSpPr>
        <p:spPr>
          <a:xfrm>
            <a:off x="2900424" y="2286481"/>
            <a:ext cx="1402948" cy="707886"/>
          </a:xfrm>
          <a:prstGeom prst="rect">
            <a:avLst/>
          </a:prstGeom>
          <a:noFill/>
        </p:spPr>
        <p:txBody>
          <a:bodyPr wrap="none" rtlCol="0">
            <a:spAutoFit/>
          </a:bodyPr>
          <a:lstStyle/>
          <a:p>
            <a:r>
              <a:rPr lang="en-US" sz="800" dirty="0"/>
              <a:t>Infotainment Head Unit</a:t>
            </a:r>
          </a:p>
          <a:p>
            <a:r>
              <a:rPr lang="en-US" sz="800" dirty="0"/>
              <a:t>Audio Amplifier ECU</a:t>
            </a:r>
          </a:p>
          <a:p>
            <a:r>
              <a:rPr lang="en-US" sz="800" dirty="0"/>
              <a:t>Rear Seat Entertainment ECU</a:t>
            </a:r>
          </a:p>
          <a:p>
            <a:r>
              <a:rPr lang="en-US" sz="800" dirty="0"/>
              <a:t>Navigation ECU</a:t>
            </a:r>
          </a:p>
          <a:p>
            <a:r>
              <a:rPr lang="en-US" sz="800" dirty="0"/>
              <a:t>Display Control </a:t>
            </a:r>
            <a:r>
              <a:rPr lang="en-US" sz="800" dirty="0" smtClean="0"/>
              <a:t>ECU …</a:t>
            </a:r>
            <a:endParaRPr lang="en-US" sz="800" dirty="0"/>
          </a:p>
        </p:txBody>
      </p:sp>
      <p:sp>
        <p:nvSpPr>
          <p:cNvPr id="29" name="TextBox 28"/>
          <p:cNvSpPr txBox="1"/>
          <p:nvPr/>
        </p:nvSpPr>
        <p:spPr>
          <a:xfrm>
            <a:off x="2855559" y="1732239"/>
            <a:ext cx="2325637" cy="523220"/>
          </a:xfrm>
          <a:prstGeom prst="rect">
            <a:avLst/>
          </a:prstGeom>
          <a:noFill/>
        </p:spPr>
        <p:txBody>
          <a:bodyPr wrap="none" rtlCol="0">
            <a:spAutoFit/>
          </a:bodyPr>
          <a:lstStyle/>
          <a:p>
            <a:r>
              <a:rPr lang="en-US" sz="1400" dirty="0"/>
              <a:t>infotainment and </a:t>
            </a:r>
            <a:r>
              <a:rPr lang="en-US" sz="1400" dirty="0" smtClean="0"/>
              <a:t>multimedia</a:t>
            </a:r>
          </a:p>
          <a:p>
            <a:r>
              <a:rPr lang="en-US" sz="1400" dirty="0"/>
              <a:t>Up to </a:t>
            </a:r>
            <a:r>
              <a:rPr lang="en-US" sz="1400" b="1" dirty="0" smtClean="0"/>
              <a:t>150 </a:t>
            </a:r>
            <a:r>
              <a:rPr lang="en-US" sz="1400" b="1" dirty="0"/>
              <a:t>Mbps</a:t>
            </a:r>
            <a:endParaRPr lang="en-US" sz="1400" dirty="0"/>
          </a:p>
        </p:txBody>
      </p:sp>
      <p:sp>
        <p:nvSpPr>
          <p:cNvPr id="31" name="TextBox 30"/>
          <p:cNvSpPr txBox="1"/>
          <p:nvPr/>
        </p:nvSpPr>
        <p:spPr>
          <a:xfrm>
            <a:off x="3997078" y="4685903"/>
            <a:ext cx="1112805" cy="461665"/>
          </a:xfrm>
          <a:prstGeom prst="rect">
            <a:avLst/>
          </a:prstGeom>
          <a:noFill/>
        </p:spPr>
        <p:txBody>
          <a:bodyPr wrap="none" rtlCol="0">
            <a:spAutoFit/>
          </a:bodyPr>
          <a:lstStyle/>
          <a:p>
            <a:r>
              <a:rPr lang="en-US" sz="800" dirty="0"/>
              <a:t>Brake-by-Wire ECU</a:t>
            </a:r>
          </a:p>
          <a:p>
            <a:r>
              <a:rPr lang="en-US" sz="800" dirty="0"/>
              <a:t>Steer-by-Wire ECU</a:t>
            </a:r>
          </a:p>
          <a:p>
            <a:r>
              <a:rPr lang="en-US" sz="800" dirty="0"/>
              <a:t>Chassis Control </a:t>
            </a:r>
            <a:r>
              <a:rPr lang="en-US" sz="800" dirty="0" smtClean="0"/>
              <a:t>ECU …</a:t>
            </a:r>
            <a:endParaRPr lang="en-US" sz="800" dirty="0"/>
          </a:p>
        </p:txBody>
      </p:sp>
      <p:sp>
        <p:nvSpPr>
          <p:cNvPr id="32" name="TextBox 31"/>
          <p:cNvSpPr txBox="1"/>
          <p:nvPr/>
        </p:nvSpPr>
        <p:spPr>
          <a:xfrm>
            <a:off x="3788549" y="5214653"/>
            <a:ext cx="1535933" cy="738664"/>
          </a:xfrm>
          <a:prstGeom prst="rect">
            <a:avLst/>
          </a:prstGeom>
          <a:noFill/>
        </p:spPr>
        <p:txBody>
          <a:bodyPr wrap="none" rtlCol="0">
            <a:spAutoFit/>
          </a:bodyPr>
          <a:lstStyle/>
          <a:p>
            <a:r>
              <a:rPr lang="en-US" sz="1400" dirty="0"/>
              <a:t>safety-critical and </a:t>
            </a:r>
            <a:endParaRPr lang="en-US" sz="1400" dirty="0" smtClean="0"/>
          </a:p>
          <a:p>
            <a:r>
              <a:rPr lang="en-US" sz="1400" dirty="0" smtClean="0"/>
              <a:t>time-deterministic</a:t>
            </a:r>
          </a:p>
          <a:p>
            <a:r>
              <a:rPr lang="en-US" sz="1400" dirty="0" smtClean="0"/>
              <a:t>Up to </a:t>
            </a:r>
            <a:r>
              <a:rPr lang="en-US" sz="1400" b="1" dirty="0" smtClean="0"/>
              <a:t>10 Mbps</a:t>
            </a:r>
            <a:endParaRPr lang="en-US" sz="1400" b="1" dirty="0"/>
          </a:p>
        </p:txBody>
      </p:sp>
      <p:sp>
        <p:nvSpPr>
          <p:cNvPr id="33" name="TextBox 32"/>
          <p:cNvSpPr txBox="1"/>
          <p:nvPr/>
        </p:nvSpPr>
        <p:spPr>
          <a:xfrm>
            <a:off x="5849854" y="2414194"/>
            <a:ext cx="2172390" cy="707886"/>
          </a:xfrm>
          <a:prstGeom prst="rect">
            <a:avLst/>
          </a:prstGeom>
          <a:noFill/>
        </p:spPr>
        <p:txBody>
          <a:bodyPr wrap="none" rtlCol="0">
            <a:spAutoFit/>
          </a:bodyPr>
          <a:lstStyle/>
          <a:p>
            <a:r>
              <a:rPr lang="en-US" sz="800" dirty="0" smtClean="0"/>
              <a:t>Diagnostic tool</a:t>
            </a:r>
          </a:p>
          <a:p>
            <a:r>
              <a:rPr lang="en-US" sz="800" dirty="0" smtClean="0"/>
              <a:t>ADAS </a:t>
            </a:r>
            <a:r>
              <a:rPr lang="en-US" sz="800" dirty="0"/>
              <a:t>ECU</a:t>
            </a:r>
          </a:p>
          <a:p>
            <a:r>
              <a:rPr lang="en-US" sz="800" dirty="0"/>
              <a:t>Camera ECU</a:t>
            </a:r>
          </a:p>
          <a:p>
            <a:r>
              <a:rPr lang="en-US" sz="800" dirty="0"/>
              <a:t>Radar/</a:t>
            </a:r>
            <a:r>
              <a:rPr lang="en-US" sz="800" dirty="0" err="1"/>
              <a:t>LiDAR</a:t>
            </a:r>
            <a:r>
              <a:rPr lang="en-US" sz="800" dirty="0"/>
              <a:t> ECU</a:t>
            </a:r>
          </a:p>
          <a:p>
            <a:r>
              <a:rPr lang="en-US" sz="800" dirty="0"/>
              <a:t>Telematics ECU (OTA updates, cloud services</a:t>
            </a:r>
            <a:r>
              <a:rPr lang="en-US" sz="800" dirty="0" smtClean="0"/>
              <a:t>) …</a:t>
            </a:r>
            <a:endParaRPr lang="en-US" sz="800" dirty="0"/>
          </a:p>
        </p:txBody>
      </p:sp>
      <p:sp>
        <p:nvSpPr>
          <p:cNvPr id="35" name="TextBox 34"/>
          <p:cNvSpPr txBox="1"/>
          <p:nvPr/>
        </p:nvSpPr>
        <p:spPr>
          <a:xfrm>
            <a:off x="5849854" y="1708446"/>
            <a:ext cx="3230693" cy="738664"/>
          </a:xfrm>
          <a:prstGeom prst="rect">
            <a:avLst/>
          </a:prstGeom>
          <a:noFill/>
        </p:spPr>
        <p:txBody>
          <a:bodyPr wrap="none" rtlCol="0">
            <a:spAutoFit/>
          </a:bodyPr>
          <a:lstStyle/>
          <a:p>
            <a:r>
              <a:rPr lang="en-US" sz="1400" dirty="0"/>
              <a:t>high-bandwidth, scalable communication </a:t>
            </a:r>
            <a:endParaRPr lang="en-US" sz="1400" dirty="0" smtClean="0"/>
          </a:p>
          <a:p>
            <a:r>
              <a:rPr lang="en-US" sz="1400" b="1" dirty="0" smtClean="0"/>
              <a:t>in </a:t>
            </a:r>
            <a:r>
              <a:rPr lang="en-US" sz="1400" b="1" dirty="0"/>
              <a:t>modern </a:t>
            </a:r>
            <a:r>
              <a:rPr lang="en-US" sz="1400" b="1" dirty="0" smtClean="0"/>
              <a:t>architectures</a:t>
            </a:r>
          </a:p>
          <a:p>
            <a:r>
              <a:rPr lang="en-US" sz="1400" dirty="0"/>
              <a:t>Up to </a:t>
            </a:r>
            <a:r>
              <a:rPr lang="en-US" sz="1400" b="1" dirty="0" smtClean="0"/>
              <a:t>100 Mbps – 10Gbps</a:t>
            </a:r>
            <a:endParaRPr lang="en-US" sz="1400" dirty="0"/>
          </a:p>
        </p:txBody>
      </p:sp>
      <p:sp>
        <p:nvSpPr>
          <p:cNvPr id="37" name="TextBox 36"/>
          <p:cNvSpPr txBox="1"/>
          <p:nvPr/>
        </p:nvSpPr>
        <p:spPr>
          <a:xfrm>
            <a:off x="351940" y="948721"/>
            <a:ext cx="473302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ECU communication protocols in automotive</a:t>
            </a:r>
            <a:endParaRPr lang="en-US" b="1" dirty="0"/>
          </a:p>
        </p:txBody>
      </p:sp>
      <p:sp>
        <p:nvSpPr>
          <p:cNvPr id="9" name="Down Arrow 8"/>
          <p:cNvSpPr/>
          <p:nvPr/>
        </p:nvSpPr>
        <p:spPr>
          <a:xfrm>
            <a:off x="8156450" y="3598657"/>
            <a:ext cx="97580"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95077" y="3173843"/>
            <a:ext cx="1420325" cy="369332"/>
          </a:xfrm>
          <a:prstGeom prst="rect">
            <a:avLst/>
          </a:prstGeom>
          <a:noFill/>
        </p:spPr>
        <p:txBody>
          <a:bodyPr wrap="none" rtlCol="0">
            <a:spAutoFit/>
          </a:bodyPr>
          <a:lstStyle/>
          <a:p>
            <a:r>
              <a:rPr lang="en-US" dirty="0" smtClean="0"/>
              <a:t>TSN Ethernet</a:t>
            </a:r>
            <a:endParaRPr lang="en-US" dirty="0"/>
          </a:p>
        </p:txBody>
      </p:sp>
      <p:sp>
        <p:nvSpPr>
          <p:cNvPr id="23" name="TextBox 22"/>
          <p:cNvSpPr txBox="1"/>
          <p:nvPr/>
        </p:nvSpPr>
        <p:spPr>
          <a:xfrm>
            <a:off x="7906830" y="4240379"/>
            <a:ext cx="652743" cy="369332"/>
          </a:xfrm>
          <a:prstGeom prst="rect">
            <a:avLst/>
          </a:prstGeom>
          <a:noFill/>
        </p:spPr>
        <p:txBody>
          <a:bodyPr wrap="none" rtlCol="0">
            <a:spAutoFit/>
          </a:bodyPr>
          <a:lstStyle/>
          <a:p>
            <a:r>
              <a:rPr lang="en-US" dirty="0" smtClean="0"/>
              <a:t>2015</a:t>
            </a:r>
            <a:endParaRPr lang="en-US" dirty="0"/>
          </a:p>
        </p:txBody>
      </p:sp>
      <p:sp>
        <p:nvSpPr>
          <p:cNvPr id="30" name="TextBox 29"/>
          <p:cNvSpPr txBox="1"/>
          <p:nvPr/>
        </p:nvSpPr>
        <p:spPr>
          <a:xfrm>
            <a:off x="7167569" y="4681379"/>
            <a:ext cx="1901483" cy="461665"/>
          </a:xfrm>
          <a:prstGeom prst="rect">
            <a:avLst/>
          </a:prstGeom>
          <a:noFill/>
        </p:spPr>
        <p:txBody>
          <a:bodyPr wrap="none" rtlCol="0">
            <a:spAutoFit/>
          </a:bodyPr>
          <a:lstStyle/>
          <a:p>
            <a:r>
              <a:rPr lang="en-US" sz="800" dirty="0"/>
              <a:t>Autonomous driving domain </a:t>
            </a:r>
            <a:r>
              <a:rPr lang="en-US" sz="800" dirty="0" smtClean="0"/>
              <a:t>controller</a:t>
            </a:r>
          </a:p>
          <a:p>
            <a:r>
              <a:rPr lang="en-US" sz="800" dirty="0" smtClean="0"/>
              <a:t>Sensor </a:t>
            </a:r>
            <a:r>
              <a:rPr lang="en-US" sz="800" dirty="0"/>
              <a:t>fusion ECU (</a:t>
            </a:r>
            <a:r>
              <a:rPr lang="en-US" sz="800" dirty="0" err="1"/>
              <a:t>LiDAR</a:t>
            </a:r>
            <a:r>
              <a:rPr lang="en-US" sz="800" dirty="0"/>
              <a:t>, radar, camera)</a:t>
            </a:r>
          </a:p>
          <a:p>
            <a:r>
              <a:rPr lang="en-US" sz="800" dirty="0"/>
              <a:t>Brake-by-wire </a:t>
            </a:r>
            <a:r>
              <a:rPr lang="en-US" sz="800" dirty="0" smtClean="0"/>
              <a:t>ECU …</a:t>
            </a:r>
            <a:endParaRPr lang="en-US" sz="800" dirty="0"/>
          </a:p>
        </p:txBody>
      </p:sp>
      <p:sp>
        <p:nvSpPr>
          <p:cNvPr id="34" name="TextBox 33"/>
          <p:cNvSpPr txBox="1"/>
          <p:nvPr/>
        </p:nvSpPr>
        <p:spPr>
          <a:xfrm>
            <a:off x="7088566" y="5223040"/>
            <a:ext cx="2055434" cy="523220"/>
          </a:xfrm>
          <a:prstGeom prst="rect">
            <a:avLst/>
          </a:prstGeom>
          <a:noFill/>
        </p:spPr>
        <p:txBody>
          <a:bodyPr wrap="none" rtlCol="0">
            <a:spAutoFit/>
          </a:bodyPr>
          <a:lstStyle/>
          <a:p>
            <a:r>
              <a:rPr lang="en-US" sz="1400" dirty="0"/>
              <a:t>Real-time, </a:t>
            </a:r>
            <a:r>
              <a:rPr lang="en-US" sz="1400" dirty="0" smtClean="0"/>
              <a:t>deterministic, </a:t>
            </a:r>
          </a:p>
          <a:p>
            <a:r>
              <a:rPr lang="en-US" sz="1400" dirty="0" smtClean="0"/>
              <a:t>safety-critical, high-speed</a:t>
            </a:r>
            <a:endParaRPr lang="en-US" sz="1400" dirty="0"/>
          </a:p>
        </p:txBody>
      </p:sp>
      <p:sp>
        <p:nvSpPr>
          <p:cNvPr id="40" name="TextBox 39"/>
          <p:cNvSpPr txBox="1"/>
          <p:nvPr/>
        </p:nvSpPr>
        <p:spPr>
          <a:xfrm>
            <a:off x="248901" y="4547404"/>
            <a:ext cx="184731" cy="369332"/>
          </a:xfrm>
          <a:prstGeom prst="rect">
            <a:avLst/>
          </a:prstGeom>
          <a:noFill/>
        </p:spPr>
        <p:txBody>
          <a:bodyPr wrap="none" rtlCol="0">
            <a:spAutoFit/>
          </a:bodyPr>
          <a:lstStyle/>
          <a:p>
            <a:endParaRPr lang="en-US" dirty="0">
              <a:solidFill>
                <a:schemeClr val="accent2"/>
              </a:solidFill>
            </a:endParaRPr>
          </a:p>
        </p:txBody>
      </p:sp>
      <p:sp>
        <p:nvSpPr>
          <p:cNvPr id="36" name="TextBox 35"/>
          <p:cNvSpPr txBox="1"/>
          <p:nvPr/>
        </p:nvSpPr>
        <p:spPr>
          <a:xfrm>
            <a:off x="380069" y="6031045"/>
            <a:ext cx="4236865" cy="800219"/>
          </a:xfrm>
          <a:prstGeom prst="rect">
            <a:avLst/>
          </a:prstGeom>
          <a:noFill/>
        </p:spPr>
        <p:txBody>
          <a:bodyPr wrap="none" rtlCol="0">
            <a:spAutoFit/>
          </a:bodyPr>
          <a:lstStyle/>
          <a:p>
            <a:pPr marL="285750" indent="-285750">
              <a:buFont typeface="Wingdings" panose="05000000000000000000" pitchFamily="2" charset="2"/>
              <a:buChar char="Ø"/>
            </a:pPr>
            <a:r>
              <a:rPr lang="en-US" b="1" dirty="0"/>
              <a:t>SOME/IP was developed because of:</a:t>
            </a:r>
          </a:p>
          <a:p>
            <a:pPr marL="742950" lvl="1" indent="-285750">
              <a:buFont typeface="Wingdings" panose="05000000000000000000" pitchFamily="2" charset="2"/>
              <a:buChar char="§"/>
            </a:pPr>
            <a:r>
              <a:rPr lang="en-US" sz="1400" dirty="0" smtClean="0">
                <a:solidFill>
                  <a:schemeClr val="accent2"/>
                </a:solidFill>
              </a:rPr>
              <a:t>Ethernet </a:t>
            </a:r>
            <a:r>
              <a:rPr lang="en-US" sz="1400" dirty="0">
                <a:solidFill>
                  <a:schemeClr val="accent2"/>
                </a:solidFill>
              </a:rPr>
              <a:t>Adoption in Automotive</a:t>
            </a:r>
          </a:p>
          <a:p>
            <a:pPr marL="742950" lvl="1" indent="-285750">
              <a:buFont typeface="Wingdings" panose="05000000000000000000" pitchFamily="2" charset="2"/>
              <a:buChar char="§"/>
            </a:pPr>
            <a:r>
              <a:rPr lang="en-US" sz="1400" dirty="0" smtClean="0">
                <a:solidFill>
                  <a:schemeClr val="accent2"/>
                </a:solidFill>
              </a:rPr>
              <a:t>Need </a:t>
            </a:r>
            <a:r>
              <a:rPr lang="en-US" sz="1400" dirty="0">
                <a:solidFill>
                  <a:schemeClr val="accent2"/>
                </a:solidFill>
              </a:rPr>
              <a:t>for Service-Oriented Architecture (SOA</a:t>
            </a:r>
            <a:r>
              <a:rPr lang="en-US" sz="1400" dirty="0"/>
              <a:t>)</a:t>
            </a:r>
          </a:p>
        </p:txBody>
      </p:sp>
      <p:sp>
        <p:nvSpPr>
          <p:cNvPr id="38" name="TextBox 37"/>
          <p:cNvSpPr txBox="1"/>
          <p:nvPr/>
        </p:nvSpPr>
        <p:spPr>
          <a:xfrm>
            <a:off x="616755" y="1260398"/>
            <a:ext cx="6287555" cy="307777"/>
          </a:xfrm>
          <a:prstGeom prst="rect">
            <a:avLst/>
          </a:prstGeom>
          <a:noFill/>
        </p:spPr>
        <p:txBody>
          <a:bodyPr wrap="none" rtlCol="0">
            <a:spAutoFit/>
          </a:bodyPr>
          <a:lstStyle/>
          <a:p>
            <a:r>
              <a:rPr lang="en-US" sz="1400" i="1" dirty="0">
                <a:solidFill>
                  <a:schemeClr val="bg1">
                    <a:lumMod val="50000"/>
                  </a:schemeClr>
                </a:solidFill>
              </a:rPr>
              <a:t>In modern automotive systems, the most commonly used CAN, LIN, Ethernet, </a:t>
            </a:r>
            <a:r>
              <a:rPr lang="en-US" sz="1400" i="1" dirty="0">
                <a:solidFill>
                  <a:schemeClr val="accent2"/>
                </a:solidFill>
              </a:rPr>
              <a:t>why ?</a:t>
            </a:r>
          </a:p>
        </p:txBody>
      </p:sp>
      <p:sp>
        <p:nvSpPr>
          <p:cNvPr id="39" name="TextBox 38"/>
          <p:cNvSpPr txBox="1"/>
          <p:nvPr/>
        </p:nvSpPr>
        <p:spPr>
          <a:xfrm>
            <a:off x="-92741" y="3723567"/>
            <a:ext cx="1030347" cy="369332"/>
          </a:xfrm>
          <a:prstGeom prst="rect">
            <a:avLst/>
          </a:prstGeom>
          <a:noFill/>
        </p:spPr>
        <p:txBody>
          <a:bodyPr wrap="none" rtlCol="0">
            <a:spAutoFit/>
          </a:bodyPr>
          <a:lstStyle/>
          <a:p>
            <a:r>
              <a:rPr lang="en-US" dirty="0" smtClean="0"/>
              <a:t>Layer 1,2</a:t>
            </a:r>
            <a:endParaRPr lang="en-US" dirty="0"/>
          </a:p>
        </p:txBody>
      </p:sp>
      <p:sp>
        <p:nvSpPr>
          <p:cNvPr id="42" name="Slide Number Placeholder 41"/>
          <p:cNvSpPr>
            <a:spLocks noGrp="1"/>
          </p:cNvSpPr>
          <p:nvPr>
            <p:ph type="sldNum" sz="quarter" idx="12"/>
          </p:nvPr>
        </p:nvSpPr>
        <p:spPr>
          <a:xfrm>
            <a:off x="8721774" y="6492875"/>
            <a:ext cx="2057400" cy="365125"/>
          </a:xfrm>
        </p:spPr>
        <p:txBody>
          <a:bodyPr/>
          <a:lstStyle/>
          <a:p>
            <a:fld id="{96C55251-E90D-44CC-8B75-53FCEE02E655}" type="slidenum">
              <a:rPr lang="en-US" smtClean="0">
                <a:solidFill>
                  <a:schemeClr val="bg1">
                    <a:lumMod val="50000"/>
                  </a:schemeClr>
                </a:solidFill>
              </a:rPr>
              <a:t>4</a:t>
            </a:fld>
            <a:endParaRPr lang="en-US" dirty="0">
              <a:solidFill>
                <a:schemeClr val="bg1">
                  <a:lumMod val="50000"/>
                </a:schemeClr>
              </a:solidFill>
            </a:endParaRPr>
          </a:p>
        </p:txBody>
      </p:sp>
    </p:spTree>
    <p:extLst>
      <p:ext uri="{BB962C8B-B14F-4D97-AF65-F5344CB8AC3E}">
        <p14:creationId xmlns:p14="http://schemas.microsoft.com/office/powerpoint/2010/main" val="1855269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Why ?</a:t>
            </a:r>
          </a:p>
        </p:txBody>
      </p:sp>
      <p:sp>
        <p:nvSpPr>
          <p:cNvPr id="37" name="TextBox 36"/>
          <p:cNvSpPr txBox="1"/>
          <p:nvPr/>
        </p:nvSpPr>
        <p:spPr>
          <a:xfrm>
            <a:off x="220082" y="915470"/>
            <a:ext cx="3998210"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t>Ethernet-Based Protocol Comparison</a:t>
            </a:r>
          </a:p>
        </p:txBody>
      </p:sp>
      <p:graphicFrame>
        <p:nvGraphicFramePr>
          <p:cNvPr id="39" name="Table 38"/>
          <p:cNvGraphicFramePr>
            <a:graphicFrameLocks noGrp="1"/>
          </p:cNvGraphicFramePr>
          <p:nvPr>
            <p:extLst>
              <p:ext uri="{D42A27DB-BD31-4B8C-83A1-F6EECF244321}">
                <p14:modId xmlns:p14="http://schemas.microsoft.com/office/powerpoint/2010/main" val="2051932324"/>
              </p:ext>
            </p:extLst>
          </p:nvPr>
        </p:nvGraphicFramePr>
        <p:xfrm>
          <a:off x="347330" y="1302405"/>
          <a:ext cx="8572225" cy="4351338"/>
        </p:xfrm>
        <a:graphic>
          <a:graphicData uri="http://schemas.openxmlformats.org/drawingml/2006/table">
            <a:tbl>
              <a:tblPr/>
              <a:tblGrid>
                <a:gridCol w="1714445"/>
                <a:gridCol w="1714445"/>
                <a:gridCol w="1714445"/>
                <a:gridCol w="1325771"/>
                <a:gridCol w="2103119"/>
              </a:tblGrid>
              <a:tr h="441440">
                <a:tc>
                  <a:txBody>
                    <a:bodyPr/>
                    <a:lstStyle/>
                    <a:p>
                      <a:r>
                        <a:rPr lang="en-US" sz="1200" b="1" dirty="0" smtClean="0"/>
                        <a:t>Protocol (layer 5~7)</a:t>
                      </a:r>
                      <a:endParaRPr lang="en-US" sz="1200" b="1"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a:t>Architecture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Real-Time Support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Service Discovery</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Use Case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19817">
                <a:tc>
                  <a:txBody>
                    <a:bodyPr/>
                    <a:lstStyle/>
                    <a:p>
                      <a:r>
                        <a:rPr lang="en-US" sz="1200" b="1" dirty="0" smtClean="0"/>
                        <a:t>SOME/IP </a:t>
                      </a:r>
                      <a:r>
                        <a:rPr lang="en-US" sz="1200" b="0" dirty="0" smtClean="0"/>
                        <a:t>(a lightweight binary protocol over TCP/UDP)</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Service-Oriented (SOA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RPC (Remote Procedure Call)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solidFill>
                            <a:schemeClr val="accent2"/>
                          </a:solidFill>
                        </a:rPr>
                        <a:t>⚠</a:t>
                      </a:r>
                      <a:r>
                        <a:rPr lang="en-US" sz="1200" dirty="0" smtClean="0"/>
                        <a:t> </a:t>
                      </a:r>
                      <a:r>
                        <a:rPr lang="en-US" sz="1200" dirty="0"/>
                        <a:t>Limited (via TSN)</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SOME/IP-SD</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ECU-to-ECU communication,</a:t>
                      </a:r>
                    </a:p>
                    <a:p>
                      <a:r>
                        <a:rPr lang="en-US" sz="1200" b="1" dirty="0" smtClean="0"/>
                        <a:t>AUTOSAR </a:t>
                      </a:r>
                      <a:r>
                        <a:rPr lang="en-US" sz="1200" b="1" dirty="0"/>
                        <a:t>Adaptive</a:t>
                      </a:r>
                      <a:r>
                        <a:rPr lang="en-US" sz="1200" dirty="0"/>
                        <a:t>, infotainment, ADAS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09006">
                <a:tc>
                  <a:txBody>
                    <a:bodyPr/>
                    <a:lstStyle/>
                    <a:p>
                      <a:r>
                        <a:rPr lang="en-US" sz="1200" b="1" dirty="0" smtClean="0"/>
                        <a:t>DDS </a:t>
                      </a:r>
                      <a:r>
                        <a:rPr lang="en-US" sz="1200" b="0" dirty="0" smtClean="0"/>
                        <a:t>(Data Distribution Service)</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Publish-Subscribe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Strong (</a:t>
                      </a:r>
                      <a:r>
                        <a:rPr lang="en-US" sz="1200" dirty="0" err="1"/>
                        <a:t>QoS</a:t>
                      </a:r>
                      <a:r>
                        <a:rPr lang="en-US" sz="1200" dirty="0"/>
                        <a: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Dynamic</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ECU-to-ECU communication,</a:t>
                      </a:r>
                    </a:p>
                    <a:p>
                      <a:r>
                        <a:rPr lang="en-US" sz="1200" dirty="0" smtClean="0"/>
                        <a:t>Autonomous </a:t>
                      </a:r>
                      <a:r>
                        <a:rPr lang="en-US" sz="1200" dirty="0"/>
                        <a:t>driving, robotics, safety-critical systems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30629">
                <a:tc>
                  <a:txBody>
                    <a:bodyPr/>
                    <a:lstStyle/>
                    <a:p>
                      <a:r>
                        <a:rPr lang="en-US" sz="1200" b="1" dirty="0" err="1" smtClean="0"/>
                        <a:t>gRPC</a:t>
                      </a:r>
                      <a:r>
                        <a:rPr lang="en-US" sz="1200" b="1" dirty="0" smtClean="0"/>
                        <a:t> </a:t>
                      </a:r>
                      <a:r>
                        <a:rPr lang="en-US" sz="1200" b="0" dirty="0" smtClean="0"/>
                        <a:t>(built on HTTP/2 + Protocol Buffers)</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t>Service-Oriented (SOA</a:t>
                      </a:r>
                    </a:p>
                    <a:p>
                      <a:r>
                        <a:rPr lang="en-US" sz="1200" dirty="0" smtClean="0"/>
                        <a:t>RPC </a:t>
                      </a:r>
                      <a:r>
                        <a:rPr lang="en-US" sz="1200" dirty="0"/>
                        <a:t>(Remote Procedure Call)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solidFill>
                            <a:schemeClr val="accent2"/>
                          </a:solidFill>
                        </a:rPr>
                        <a:t>⚠</a:t>
                      </a:r>
                      <a:r>
                        <a:rPr lang="en-US" sz="1200" dirty="0" smtClean="0"/>
                        <a:t>Limited</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 </a:t>
                      </a:r>
                      <a:r>
                        <a:rPr lang="en-US" sz="1200" dirty="0"/>
                        <a:t>Manual or via registry</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Vehicle to backend services, </a:t>
                      </a:r>
                    </a:p>
                    <a:p>
                      <a:r>
                        <a:rPr lang="en-US" sz="1200" dirty="0" smtClean="0"/>
                        <a:t>Cloud-native </a:t>
                      </a:r>
                      <a:r>
                        <a:rPr lang="en-US" sz="1200" dirty="0"/>
                        <a:t>services, infotainment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19817">
                <a:tc>
                  <a:txBody>
                    <a:bodyPr/>
                    <a:lstStyle/>
                    <a:p>
                      <a:r>
                        <a:rPr lang="en-US" sz="1200" b="1" dirty="0" smtClean="0"/>
                        <a:t>MQTT </a:t>
                      </a:r>
                      <a:r>
                        <a:rPr lang="en-US" sz="1200" dirty="0" smtClean="0"/>
                        <a:t>(Message Queuing Telemetry Transport)</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Publish-Subscribe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Weak</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Broker-based</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Vehicle-to-cloud telemetry, diagnostics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30629">
                <a:tc>
                  <a:txBody>
                    <a:bodyPr/>
                    <a:lstStyle/>
                    <a:p>
                      <a:r>
                        <a:rPr lang="en-US" sz="1200" b="1" dirty="0"/>
                        <a:t>REST over HTTP</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a:t>Request-Response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Not real-time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Manual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Vehicle to Web </a:t>
                      </a:r>
                      <a:r>
                        <a:rPr lang="en-US" sz="1200" dirty="0"/>
                        <a:t>services, connected car platforms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TextBox 40"/>
          <p:cNvSpPr txBox="1"/>
          <p:nvPr/>
        </p:nvSpPr>
        <p:spPr>
          <a:xfrm>
            <a:off x="220082" y="5740299"/>
            <a:ext cx="9132052"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t>Both </a:t>
            </a:r>
            <a:r>
              <a:rPr lang="en-US" sz="1400" b="1" dirty="0" err="1"/>
              <a:t>gRPC</a:t>
            </a:r>
            <a:r>
              <a:rPr lang="en-US" sz="1400" dirty="0"/>
              <a:t> and </a:t>
            </a:r>
            <a:r>
              <a:rPr lang="en-US" sz="1400" b="1" dirty="0"/>
              <a:t>SOME/IP</a:t>
            </a:r>
            <a:r>
              <a:rPr lang="en-US" sz="1400" dirty="0"/>
              <a:t> follow a </a:t>
            </a:r>
            <a:r>
              <a:rPr lang="en-US" sz="1400" b="1" dirty="0"/>
              <a:t>Service-Oriented Architecture (SOA)</a:t>
            </a:r>
            <a:r>
              <a:rPr lang="en-US" sz="1400" dirty="0"/>
              <a:t> model, </a:t>
            </a:r>
            <a:r>
              <a:rPr lang="en-US" sz="1400" dirty="0" smtClean="0"/>
              <a:t>but </a:t>
            </a:r>
            <a:r>
              <a:rPr lang="en-US" sz="1400" dirty="0"/>
              <a:t>their design goals and </a:t>
            </a:r>
            <a:r>
              <a:rPr lang="en-US" sz="1400" dirty="0" smtClean="0"/>
              <a:t>environments</a:t>
            </a:r>
          </a:p>
          <a:p>
            <a:r>
              <a:rPr lang="en-US" sz="1400" dirty="0" smtClean="0"/>
              <a:t>are </a:t>
            </a:r>
            <a:r>
              <a:rPr lang="en-US" sz="1400" dirty="0"/>
              <a:t>quite different. </a:t>
            </a:r>
            <a:r>
              <a:rPr lang="en-US" sz="1400" b="1" dirty="0" err="1"/>
              <a:t>gRPC</a:t>
            </a:r>
            <a:r>
              <a:rPr lang="en-US" sz="1400" dirty="0"/>
              <a:t> is less </a:t>
            </a:r>
            <a:r>
              <a:rPr lang="en-US" sz="1400" dirty="0" err="1"/>
              <a:t>performant</a:t>
            </a:r>
            <a:r>
              <a:rPr lang="en-US" sz="1400" dirty="0"/>
              <a:t> and heavier for embedded </a:t>
            </a:r>
            <a:r>
              <a:rPr lang="en-US" sz="1400" dirty="0" smtClean="0"/>
              <a:t>ECUs, </a:t>
            </a:r>
            <a:r>
              <a:rPr lang="en-US" sz="1400" dirty="0"/>
              <a:t>ideal for backend/cloud communication</a:t>
            </a:r>
          </a:p>
        </p:txBody>
      </p:sp>
      <p:sp>
        <p:nvSpPr>
          <p:cNvPr id="2" name="TextBox 1"/>
          <p:cNvSpPr txBox="1"/>
          <p:nvPr/>
        </p:nvSpPr>
        <p:spPr>
          <a:xfrm>
            <a:off x="220082" y="6350074"/>
            <a:ext cx="8521179" cy="523220"/>
          </a:xfrm>
          <a:prstGeom prst="rect">
            <a:avLst/>
          </a:prstGeom>
          <a:noFill/>
        </p:spPr>
        <p:txBody>
          <a:bodyPr wrap="none" rtlCol="0">
            <a:spAutoFit/>
          </a:bodyPr>
          <a:lstStyle/>
          <a:p>
            <a:pPr marL="285750" indent="-285750">
              <a:buFont typeface="Arial" panose="020B0604020202020204" pitchFamily="34" charset="0"/>
              <a:buChar char="•"/>
            </a:pPr>
            <a:r>
              <a:rPr lang="en-US" sz="1400" b="1" dirty="0"/>
              <a:t>DDS</a:t>
            </a:r>
            <a:r>
              <a:rPr lang="en-US" sz="1400" dirty="0"/>
              <a:t> offers better real-time performance than SOME/IP, but SOME/IP is more lightweight and better suited for </a:t>
            </a:r>
            <a:endParaRPr lang="en-US" sz="1400" dirty="0" smtClean="0"/>
          </a:p>
          <a:p>
            <a:r>
              <a:rPr lang="en-US" sz="1400" dirty="0" smtClean="0"/>
              <a:t>AUTOSAR</a:t>
            </a:r>
            <a:endParaRPr lang="en-US" sz="1400" dirty="0"/>
          </a:p>
        </p:txBody>
      </p:sp>
      <p:sp>
        <p:nvSpPr>
          <p:cNvPr id="5" name="Slide Number Placeholder 4"/>
          <p:cNvSpPr>
            <a:spLocks noGrp="1"/>
          </p:cNvSpPr>
          <p:nvPr>
            <p:ph type="sldNum" sz="quarter" idx="12"/>
          </p:nvPr>
        </p:nvSpPr>
        <p:spPr>
          <a:xfrm>
            <a:off x="8741261" y="6508169"/>
            <a:ext cx="2057400" cy="365125"/>
          </a:xfrm>
        </p:spPr>
        <p:txBody>
          <a:bodyPr/>
          <a:lstStyle/>
          <a:p>
            <a:fld id="{96C55251-E90D-44CC-8B75-53FCEE02E655}" type="slidenum">
              <a:rPr lang="en-US" smtClean="0">
                <a:solidFill>
                  <a:schemeClr val="bg1">
                    <a:lumMod val="50000"/>
                  </a:schemeClr>
                </a:solidFill>
              </a:rPr>
              <a:t>5</a:t>
            </a:fld>
            <a:endParaRPr lang="en-US" dirty="0">
              <a:solidFill>
                <a:schemeClr val="bg1">
                  <a:lumMod val="50000"/>
                </a:schemeClr>
              </a:solidFill>
            </a:endParaRPr>
          </a:p>
        </p:txBody>
      </p:sp>
    </p:spTree>
    <p:extLst>
      <p:ext uri="{BB962C8B-B14F-4D97-AF65-F5344CB8AC3E}">
        <p14:creationId xmlns:p14="http://schemas.microsoft.com/office/powerpoint/2010/main" val="1484995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4000326"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Automotive Ethernet (</a:t>
            </a:r>
            <a:r>
              <a:rPr lang="en-US" dirty="0" err="1" smtClean="0"/>
              <a:t>BroadR</a:t>
            </a:r>
            <a:r>
              <a:rPr lang="en-US" dirty="0" smtClean="0"/>
              <a:t>-Reach)</a:t>
            </a:r>
            <a:endParaRPr lang="en-US" b="1" dirty="0"/>
          </a:p>
        </p:txBody>
      </p:sp>
      <p:sp>
        <p:nvSpPr>
          <p:cNvPr id="56" name="TextBox 55"/>
          <p:cNvSpPr txBox="1"/>
          <p:nvPr/>
        </p:nvSpPr>
        <p:spPr>
          <a:xfrm>
            <a:off x="347330" y="1379913"/>
            <a:ext cx="7668831" cy="523220"/>
          </a:xfrm>
          <a:prstGeom prst="rect">
            <a:avLst/>
          </a:prstGeom>
          <a:noFill/>
        </p:spPr>
        <p:txBody>
          <a:bodyPr wrap="none" rtlCol="0">
            <a:spAutoFit/>
          </a:bodyPr>
          <a:lstStyle/>
          <a:p>
            <a:r>
              <a:rPr lang="en-US" sz="1400" b="1" dirty="0" err="1"/>
              <a:t>BroadR</a:t>
            </a:r>
            <a:r>
              <a:rPr lang="en-US" sz="1400" b="1" dirty="0"/>
              <a:t>-Reach</a:t>
            </a:r>
            <a:r>
              <a:rPr lang="en-US" sz="1400" dirty="0"/>
              <a:t> is a specialized Ethernet physical layer standard developed for automotive applications. </a:t>
            </a:r>
            <a:endParaRPr lang="en-US" sz="1400" dirty="0" smtClean="0"/>
          </a:p>
          <a:p>
            <a:r>
              <a:rPr lang="en-US" sz="1400" dirty="0" smtClean="0"/>
              <a:t>It </a:t>
            </a:r>
            <a:r>
              <a:rPr lang="en-US" sz="1400" dirty="0"/>
              <a:t>was originally created by Broadcom</a:t>
            </a:r>
          </a:p>
        </p:txBody>
      </p:sp>
      <p:graphicFrame>
        <p:nvGraphicFramePr>
          <p:cNvPr id="58" name="Table 57"/>
          <p:cNvGraphicFramePr>
            <a:graphicFrameLocks noGrp="1"/>
          </p:cNvGraphicFramePr>
          <p:nvPr>
            <p:extLst>
              <p:ext uri="{D42A27DB-BD31-4B8C-83A1-F6EECF244321}">
                <p14:modId xmlns:p14="http://schemas.microsoft.com/office/powerpoint/2010/main" val="4068562450"/>
              </p:ext>
            </p:extLst>
          </p:nvPr>
        </p:nvGraphicFramePr>
        <p:xfrm>
          <a:off x="540328" y="2230133"/>
          <a:ext cx="7913715" cy="2689616"/>
        </p:xfrm>
        <a:graphic>
          <a:graphicData uri="http://schemas.openxmlformats.org/drawingml/2006/table">
            <a:tbl>
              <a:tblPr firstRow="1" bandRow="1">
                <a:tableStyleId>{5C22544A-7EE6-4342-B048-85BDC9FD1C3A}</a:tableStyleId>
              </a:tblPr>
              <a:tblGrid>
                <a:gridCol w="1446414"/>
                <a:gridCol w="3241963"/>
                <a:gridCol w="3225338"/>
              </a:tblGrid>
              <a:tr h="370840">
                <a:tc>
                  <a:txBody>
                    <a:bodyPr/>
                    <a:lstStyle/>
                    <a:p>
                      <a:r>
                        <a:rPr lang="en-US" dirty="0" smtClean="0">
                          <a:solidFill>
                            <a:schemeClr val="tx1"/>
                          </a:solidFill>
                        </a:rPr>
                        <a:t>Feature</a:t>
                      </a:r>
                      <a:endParaRPr lang="en-US" dirty="0">
                        <a:solidFill>
                          <a:schemeClr val="tx1"/>
                        </a:solidFill>
                      </a:endParaRPr>
                    </a:p>
                  </a:txBody>
                  <a:tcPr/>
                </a:tc>
                <a:tc>
                  <a:txBody>
                    <a:bodyPr/>
                    <a:lstStyle/>
                    <a:p>
                      <a:r>
                        <a:rPr lang="en-US" dirty="0" smtClean="0">
                          <a:solidFill>
                            <a:schemeClr val="tx1"/>
                          </a:solidFill>
                        </a:rPr>
                        <a:t>Traditional Ethernet </a:t>
                      </a:r>
                      <a:endParaRPr lang="en-US" dirty="0">
                        <a:solidFill>
                          <a:schemeClr val="tx1"/>
                        </a:solidFill>
                      </a:endParaRPr>
                    </a:p>
                  </a:txBody>
                  <a:tcPr/>
                </a:tc>
                <a:tc>
                  <a:txBody>
                    <a:bodyPr/>
                    <a:lstStyle/>
                    <a:p>
                      <a:r>
                        <a:rPr lang="en-US" dirty="0" err="1" smtClean="0">
                          <a:solidFill>
                            <a:schemeClr val="tx1"/>
                          </a:solidFill>
                        </a:rPr>
                        <a:t>BroadR</a:t>
                      </a:r>
                      <a:r>
                        <a:rPr lang="en-US" dirty="0" smtClean="0">
                          <a:solidFill>
                            <a:schemeClr val="tx1"/>
                          </a:solidFill>
                        </a:rPr>
                        <a:t>-Reach</a:t>
                      </a:r>
                      <a:endParaRPr lang="en-US" dirty="0">
                        <a:solidFill>
                          <a:schemeClr val="tx1"/>
                        </a:solidFill>
                      </a:endParaRPr>
                    </a:p>
                  </a:txBody>
                  <a:tcPr/>
                </a:tc>
              </a:tr>
              <a:tr h="1206256">
                <a:tc>
                  <a:txBody>
                    <a:bodyPr/>
                    <a:lstStyle/>
                    <a:p>
                      <a:r>
                        <a:rPr lang="en-US" sz="1400" dirty="0" smtClean="0"/>
                        <a:t>Cable Type</a:t>
                      </a:r>
                      <a:endParaRPr lang="en-US" sz="1400" dirty="0"/>
                    </a:p>
                  </a:txBody>
                  <a:tcPr>
                    <a:solidFill>
                      <a:schemeClr val="bg1">
                        <a:lumMod val="95000"/>
                      </a:schemeClr>
                    </a:solidFill>
                  </a:tcPr>
                </a:tc>
                <a:tc>
                  <a:txBody>
                    <a:bodyPr/>
                    <a:lstStyle/>
                    <a:p>
                      <a:r>
                        <a:rPr lang="en-US" sz="1400" dirty="0" smtClean="0"/>
                        <a:t>Rj45(8 wires)</a:t>
                      </a:r>
                    </a:p>
                    <a:p>
                      <a:endParaRPr lang="en-US" sz="1400" dirty="0" smtClean="0"/>
                    </a:p>
                    <a:p>
                      <a:endParaRPr lang="en-US" sz="1400" dirty="0"/>
                    </a:p>
                  </a:txBody>
                  <a:tcPr>
                    <a:solidFill>
                      <a:schemeClr val="bg1">
                        <a:lumMod val="95000"/>
                      </a:schemeClr>
                    </a:solidFill>
                  </a:tcPr>
                </a:tc>
                <a:tc>
                  <a:txBody>
                    <a:bodyPr/>
                    <a:lstStyle/>
                    <a:p>
                      <a:r>
                        <a:rPr lang="en-US" sz="1400" dirty="0" smtClean="0"/>
                        <a:t>Single twisted pair</a:t>
                      </a:r>
                    </a:p>
                    <a:p>
                      <a:r>
                        <a:rPr lang="en-US" sz="1400" dirty="0" smtClean="0"/>
                        <a:t>(2 wires)</a:t>
                      </a:r>
                      <a:endParaRPr lang="en-US" sz="1400" dirty="0"/>
                    </a:p>
                  </a:txBody>
                  <a:tcPr>
                    <a:solidFill>
                      <a:schemeClr val="bg1">
                        <a:lumMod val="95000"/>
                      </a:schemeClr>
                    </a:solidFill>
                  </a:tcPr>
                </a:tc>
              </a:tr>
              <a:tr h="370840">
                <a:tc>
                  <a:txBody>
                    <a:bodyPr/>
                    <a:lstStyle/>
                    <a:p>
                      <a:r>
                        <a:rPr lang="en-US" sz="1400" dirty="0" smtClean="0"/>
                        <a:t>Cable Length</a:t>
                      </a:r>
                      <a:endParaRPr lang="en-US" sz="1400" dirty="0"/>
                    </a:p>
                  </a:txBody>
                  <a:tcPr>
                    <a:solidFill>
                      <a:schemeClr val="bg1">
                        <a:lumMod val="95000"/>
                      </a:schemeClr>
                    </a:solidFill>
                  </a:tcPr>
                </a:tc>
                <a:tc>
                  <a:txBody>
                    <a:bodyPr/>
                    <a:lstStyle/>
                    <a:p>
                      <a:r>
                        <a:rPr lang="en-US" sz="1400" dirty="0" smtClean="0"/>
                        <a:t>Up to 100 meters</a:t>
                      </a:r>
                      <a:endParaRPr lang="en-US" sz="1400" dirty="0"/>
                    </a:p>
                  </a:txBody>
                  <a:tcPr>
                    <a:solidFill>
                      <a:schemeClr val="bg1">
                        <a:lumMod val="95000"/>
                      </a:schemeClr>
                    </a:solidFill>
                  </a:tcPr>
                </a:tc>
                <a:tc>
                  <a:txBody>
                    <a:bodyPr/>
                    <a:lstStyle/>
                    <a:p>
                      <a:r>
                        <a:rPr lang="en-US" sz="1400" dirty="0" smtClean="0"/>
                        <a:t>Up to 15 meters (UTP), 40m (STP)</a:t>
                      </a:r>
                      <a:endParaRPr lang="en-US" sz="1400" dirty="0"/>
                    </a:p>
                  </a:txBody>
                  <a:tcPr>
                    <a:solidFill>
                      <a:schemeClr val="bg1">
                        <a:lumMod val="95000"/>
                      </a:schemeClr>
                    </a:solidFill>
                  </a:tcPr>
                </a:tc>
              </a:tr>
              <a:tr h="370840">
                <a:tc>
                  <a:txBody>
                    <a:bodyPr/>
                    <a:lstStyle/>
                    <a:p>
                      <a:r>
                        <a:rPr lang="en-US" sz="1400" dirty="0" smtClean="0"/>
                        <a:t>Duplex Mode</a:t>
                      </a:r>
                      <a:endParaRPr lang="en-US" sz="1400" dirty="0"/>
                    </a:p>
                  </a:txBody>
                  <a:tcPr>
                    <a:solidFill>
                      <a:schemeClr val="bg1">
                        <a:lumMod val="95000"/>
                      </a:schemeClr>
                    </a:solidFill>
                  </a:tcPr>
                </a:tc>
                <a:tc>
                  <a:txBody>
                    <a:bodyPr/>
                    <a:lstStyle/>
                    <a:p>
                      <a:r>
                        <a:rPr lang="en-US" sz="1400" dirty="0" smtClean="0"/>
                        <a:t>Full-duplex</a:t>
                      </a:r>
                      <a:endParaRPr lang="en-US" sz="1400" dirty="0"/>
                    </a:p>
                  </a:txBody>
                  <a:tcPr>
                    <a:solidFill>
                      <a:schemeClr val="bg1">
                        <a:lumMod val="95000"/>
                      </a:schemeClr>
                    </a:solidFill>
                  </a:tcPr>
                </a:tc>
                <a:tc>
                  <a:txBody>
                    <a:bodyPr/>
                    <a:lstStyle/>
                    <a:p>
                      <a:r>
                        <a:rPr lang="en-US" sz="1400" dirty="0" smtClean="0"/>
                        <a:t>Full-duplex</a:t>
                      </a:r>
                      <a:endParaRPr lang="en-US" sz="1400" dirty="0"/>
                    </a:p>
                  </a:txBody>
                  <a:tcPr>
                    <a:solidFill>
                      <a:schemeClr val="bg1">
                        <a:lumMod val="95000"/>
                      </a:schemeClr>
                    </a:solidFill>
                  </a:tcPr>
                </a:tc>
              </a:tr>
              <a:tr h="370840">
                <a:tc>
                  <a:txBody>
                    <a:bodyPr/>
                    <a:lstStyle/>
                    <a:p>
                      <a:r>
                        <a:rPr lang="en-US" sz="1400" dirty="0" smtClean="0"/>
                        <a:t>Weight &amp; Cost</a:t>
                      </a:r>
                      <a:endParaRPr lang="en-US" sz="1400" dirty="0"/>
                    </a:p>
                  </a:txBody>
                  <a:tcPr>
                    <a:solidFill>
                      <a:schemeClr val="bg1">
                        <a:lumMod val="95000"/>
                      </a:schemeClr>
                    </a:solidFill>
                  </a:tcPr>
                </a:tc>
                <a:tc>
                  <a:txBody>
                    <a:bodyPr/>
                    <a:lstStyle/>
                    <a:p>
                      <a:r>
                        <a:rPr lang="en-US" sz="1400" dirty="0" smtClean="0"/>
                        <a:t>Heavier and more expensive</a:t>
                      </a:r>
                      <a:endParaRPr lang="en-US" sz="1400" dirty="0"/>
                    </a:p>
                  </a:txBody>
                  <a:tcPr>
                    <a:solidFill>
                      <a:schemeClr val="bg1">
                        <a:lumMod val="95000"/>
                      </a:schemeClr>
                    </a:solidFill>
                  </a:tcPr>
                </a:tc>
                <a:tc>
                  <a:txBody>
                    <a:bodyPr/>
                    <a:lstStyle/>
                    <a:p>
                      <a:r>
                        <a:rPr lang="en-US" sz="1400" dirty="0" smtClean="0"/>
                        <a:t>Lighter and cheaper</a:t>
                      </a:r>
                      <a:endParaRPr lang="en-US" sz="1400" dirty="0"/>
                    </a:p>
                  </a:txBody>
                  <a:tcPr>
                    <a:solidFill>
                      <a:schemeClr val="bg1">
                        <a:lumMod val="95000"/>
                      </a:schemeClr>
                    </a:solidFill>
                  </a:tcPr>
                </a:tc>
              </a:tr>
            </a:tbl>
          </a:graphicData>
        </a:graphic>
      </p:graphicFrame>
      <p:pic>
        <p:nvPicPr>
          <p:cNvPr id="59" name="Picture 58"/>
          <p:cNvPicPr>
            <a:picLocks noChangeAspect="1"/>
          </p:cNvPicPr>
          <p:nvPr/>
        </p:nvPicPr>
        <p:blipFill>
          <a:blip r:embed="rId3"/>
          <a:stretch>
            <a:fillRect/>
          </a:stretch>
        </p:blipFill>
        <p:spPr>
          <a:xfrm>
            <a:off x="6809343" y="2748967"/>
            <a:ext cx="1626477" cy="995022"/>
          </a:xfrm>
          <a:prstGeom prst="rect">
            <a:avLst/>
          </a:prstGeom>
        </p:spPr>
      </p:pic>
      <p:pic>
        <p:nvPicPr>
          <p:cNvPr id="60" name="Picture 59"/>
          <p:cNvPicPr>
            <a:picLocks noChangeAspect="1"/>
          </p:cNvPicPr>
          <p:nvPr/>
        </p:nvPicPr>
        <p:blipFill>
          <a:blip r:embed="rId4"/>
          <a:stretch>
            <a:fillRect/>
          </a:stretch>
        </p:blipFill>
        <p:spPr>
          <a:xfrm>
            <a:off x="5998696" y="2861149"/>
            <a:ext cx="810647" cy="843182"/>
          </a:xfrm>
          <a:prstGeom prst="rect">
            <a:avLst/>
          </a:prstGeom>
        </p:spPr>
      </p:pic>
      <p:pic>
        <p:nvPicPr>
          <p:cNvPr id="62" name="Picture 61"/>
          <p:cNvPicPr>
            <a:picLocks noChangeAspect="1"/>
          </p:cNvPicPr>
          <p:nvPr/>
        </p:nvPicPr>
        <p:blipFill>
          <a:blip r:embed="rId5"/>
          <a:stretch>
            <a:fillRect/>
          </a:stretch>
        </p:blipFill>
        <p:spPr>
          <a:xfrm>
            <a:off x="3308465" y="2611881"/>
            <a:ext cx="1891506" cy="1132108"/>
          </a:xfrm>
          <a:prstGeom prst="rect">
            <a:avLst/>
          </a:prstGeom>
        </p:spPr>
      </p:pic>
      <p:pic>
        <p:nvPicPr>
          <p:cNvPr id="65" name="Picture 64"/>
          <p:cNvPicPr>
            <a:picLocks noChangeAspect="1"/>
          </p:cNvPicPr>
          <p:nvPr/>
        </p:nvPicPr>
        <p:blipFill>
          <a:blip r:embed="rId6"/>
          <a:stretch>
            <a:fillRect/>
          </a:stretch>
        </p:blipFill>
        <p:spPr>
          <a:xfrm>
            <a:off x="2431633" y="2829363"/>
            <a:ext cx="876832" cy="914626"/>
          </a:xfrm>
          <a:prstGeom prst="rect">
            <a:avLst/>
          </a:prstGeom>
        </p:spPr>
      </p:pic>
      <p:pic>
        <p:nvPicPr>
          <p:cNvPr id="66" name="Picture 65"/>
          <p:cNvPicPr>
            <a:picLocks noChangeAspect="1"/>
          </p:cNvPicPr>
          <p:nvPr/>
        </p:nvPicPr>
        <p:blipFill>
          <a:blip r:embed="rId7"/>
          <a:stretch>
            <a:fillRect/>
          </a:stretch>
        </p:blipFill>
        <p:spPr>
          <a:xfrm>
            <a:off x="1331212" y="5579375"/>
            <a:ext cx="4565694" cy="1195175"/>
          </a:xfrm>
          <a:prstGeom prst="rect">
            <a:avLst/>
          </a:prstGeom>
        </p:spPr>
      </p:pic>
      <p:sp>
        <p:nvSpPr>
          <p:cNvPr id="67" name="TextBox 66"/>
          <p:cNvSpPr txBox="1"/>
          <p:nvPr/>
        </p:nvSpPr>
        <p:spPr>
          <a:xfrm>
            <a:off x="407323" y="5210043"/>
            <a:ext cx="7288149"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t>Convert Automotive Ethernet </a:t>
            </a:r>
            <a:r>
              <a:rPr lang="en-US" b="1" dirty="0" smtClean="0"/>
              <a:t>&lt;-&gt; Traditional </a:t>
            </a:r>
            <a:r>
              <a:rPr lang="en-US" b="1" dirty="0"/>
              <a:t>Ethernet</a:t>
            </a:r>
            <a:r>
              <a:rPr lang="en-US" dirty="0"/>
              <a:t>: Media </a:t>
            </a:r>
            <a:r>
              <a:rPr lang="en-US" dirty="0" smtClean="0"/>
              <a:t>Converter</a:t>
            </a:r>
            <a:endParaRPr lang="en-US" dirty="0"/>
          </a:p>
        </p:txBody>
      </p:sp>
      <p:sp>
        <p:nvSpPr>
          <p:cNvPr id="4" name="Slide Number Placeholder 3"/>
          <p:cNvSpPr>
            <a:spLocks noGrp="1"/>
          </p:cNvSpPr>
          <p:nvPr>
            <p:ph type="sldNum" sz="quarter" idx="12"/>
          </p:nvPr>
        </p:nvSpPr>
        <p:spPr>
          <a:xfrm>
            <a:off x="8748569" y="6492875"/>
            <a:ext cx="2057400" cy="365125"/>
          </a:xfrm>
        </p:spPr>
        <p:txBody>
          <a:bodyPr/>
          <a:lstStyle/>
          <a:p>
            <a:fld id="{96C55251-E90D-44CC-8B75-53FCEE02E655}" type="slidenum">
              <a:rPr lang="en-US" smtClean="0">
                <a:solidFill>
                  <a:schemeClr val="bg1">
                    <a:lumMod val="50000"/>
                  </a:schemeClr>
                </a:solidFill>
              </a:rPr>
              <a:t>6</a:t>
            </a:fld>
            <a:endParaRPr lang="en-US" dirty="0">
              <a:solidFill>
                <a:schemeClr val="bg1">
                  <a:lumMod val="50000"/>
                </a:schemeClr>
              </a:solidFill>
            </a:endParaRPr>
          </a:p>
        </p:txBody>
      </p:sp>
    </p:spTree>
    <p:extLst>
      <p:ext uri="{BB962C8B-B14F-4D97-AF65-F5344CB8AC3E}">
        <p14:creationId xmlns:p14="http://schemas.microsoft.com/office/powerpoint/2010/main" val="1800835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3465564"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Automotive Ethernet: Topology</a:t>
            </a:r>
            <a:endParaRPr lang="en-US" b="1" dirty="0"/>
          </a:p>
        </p:txBody>
      </p:sp>
      <p:sp>
        <p:nvSpPr>
          <p:cNvPr id="6" name="Rectangle 5"/>
          <p:cNvSpPr/>
          <p:nvPr/>
        </p:nvSpPr>
        <p:spPr>
          <a:xfrm>
            <a:off x="622387" y="2084630"/>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94917" y="2741465"/>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8" name="TextBox 7"/>
          <p:cNvSpPr txBox="1"/>
          <p:nvPr/>
        </p:nvSpPr>
        <p:spPr>
          <a:xfrm>
            <a:off x="837736" y="2208232"/>
            <a:ext cx="682110" cy="369332"/>
          </a:xfrm>
          <a:prstGeom prst="rect">
            <a:avLst/>
          </a:prstGeom>
          <a:noFill/>
        </p:spPr>
        <p:txBody>
          <a:bodyPr wrap="none" rtlCol="0">
            <a:spAutoFit/>
          </a:bodyPr>
          <a:lstStyle/>
          <a:p>
            <a:r>
              <a:rPr lang="en-US" dirty="0" smtClean="0"/>
              <a:t>ECU1</a:t>
            </a:r>
            <a:endParaRPr lang="en-US" dirty="0"/>
          </a:p>
        </p:txBody>
      </p:sp>
      <p:sp>
        <p:nvSpPr>
          <p:cNvPr id="21" name="Rectangle 20"/>
          <p:cNvSpPr/>
          <p:nvPr/>
        </p:nvSpPr>
        <p:spPr>
          <a:xfrm>
            <a:off x="2845126" y="2089369"/>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017656" y="2746204"/>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3" name="TextBox 22"/>
          <p:cNvSpPr txBox="1"/>
          <p:nvPr/>
        </p:nvSpPr>
        <p:spPr>
          <a:xfrm>
            <a:off x="3060475" y="2212971"/>
            <a:ext cx="682110" cy="369332"/>
          </a:xfrm>
          <a:prstGeom prst="rect">
            <a:avLst/>
          </a:prstGeom>
          <a:noFill/>
        </p:spPr>
        <p:txBody>
          <a:bodyPr wrap="none" rtlCol="0">
            <a:spAutoFit/>
          </a:bodyPr>
          <a:lstStyle/>
          <a:p>
            <a:r>
              <a:rPr lang="en-US" dirty="0" smtClean="0"/>
              <a:t>ECU2</a:t>
            </a:r>
            <a:endParaRPr lang="en-US" dirty="0"/>
          </a:p>
        </p:txBody>
      </p:sp>
      <p:sp>
        <p:nvSpPr>
          <p:cNvPr id="24" name="Rectangle 23"/>
          <p:cNvSpPr/>
          <p:nvPr/>
        </p:nvSpPr>
        <p:spPr>
          <a:xfrm>
            <a:off x="5291295" y="2106622"/>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463825" y="2763457"/>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6" name="TextBox 25"/>
          <p:cNvSpPr txBox="1"/>
          <p:nvPr/>
        </p:nvSpPr>
        <p:spPr>
          <a:xfrm>
            <a:off x="5506644" y="2230224"/>
            <a:ext cx="682110" cy="369332"/>
          </a:xfrm>
          <a:prstGeom prst="rect">
            <a:avLst/>
          </a:prstGeom>
          <a:noFill/>
        </p:spPr>
        <p:txBody>
          <a:bodyPr wrap="none" rtlCol="0">
            <a:spAutoFit/>
          </a:bodyPr>
          <a:lstStyle/>
          <a:p>
            <a:r>
              <a:rPr lang="en-US" dirty="0" smtClean="0"/>
              <a:t>ECU3</a:t>
            </a:r>
            <a:endParaRPr lang="en-US" dirty="0"/>
          </a:p>
        </p:txBody>
      </p:sp>
      <p:sp>
        <p:nvSpPr>
          <p:cNvPr id="27" name="Rectangle 26"/>
          <p:cNvSpPr/>
          <p:nvPr/>
        </p:nvSpPr>
        <p:spPr>
          <a:xfrm>
            <a:off x="7325072" y="2068605"/>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497602" y="2725440"/>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9" name="TextBox 28"/>
          <p:cNvSpPr txBox="1"/>
          <p:nvPr/>
        </p:nvSpPr>
        <p:spPr>
          <a:xfrm>
            <a:off x="7540421" y="2192207"/>
            <a:ext cx="682110" cy="369332"/>
          </a:xfrm>
          <a:prstGeom prst="rect">
            <a:avLst/>
          </a:prstGeom>
          <a:noFill/>
        </p:spPr>
        <p:txBody>
          <a:bodyPr wrap="none" rtlCol="0">
            <a:spAutoFit/>
          </a:bodyPr>
          <a:lstStyle/>
          <a:p>
            <a:r>
              <a:rPr lang="en-US" dirty="0" smtClean="0"/>
              <a:t>ECU4</a:t>
            </a:r>
            <a:endParaRPr lang="en-US" dirty="0"/>
          </a:p>
        </p:txBody>
      </p:sp>
      <p:cxnSp>
        <p:nvCxnSpPr>
          <p:cNvPr id="10" name="Straight Connector 9"/>
          <p:cNvCxnSpPr>
            <a:stCxn id="7" idx="3"/>
            <a:endCxn id="22" idx="1"/>
          </p:cNvCxnSpPr>
          <p:nvPr/>
        </p:nvCxnSpPr>
        <p:spPr>
          <a:xfrm>
            <a:off x="1571293" y="2922006"/>
            <a:ext cx="1446363" cy="4739"/>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p:cNvCxnSpPr>
            <a:stCxn id="22" idx="3"/>
          </p:cNvCxnSpPr>
          <p:nvPr/>
        </p:nvCxnSpPr>
        <p:spPr>
          <a:xfrm flipV="1">
            <a:off x="3794032" y="2922006"/>
            <a:ext cx="1669793" cy="4739"/>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p:cNvCxnSpPr>
            <a:endCxn id="28" idx="1"/>
          </p:cNvCxnSpPr>
          <p:nvPr/>
        </p:nvCxnSpPr>
        <p:spPr>
          <a:xfrm flipV="1">
            <a:off x="6240201" y="2905981"/>
            <a:ext cx="1257401" cy="160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2387" y="1383122"/>
            <a:ext cx="7479035" cy="738664"/>
          </a:xfrm>
          <a:prstGeom prst="rect">
            <a:avLst/>
          </a:prstGeom>
          <a:noFill/>
        </p:spPr>
        <p:txBody>
          <a:bodyPr wrap="none" rtlCol="0">
            <a:spAutoFit/>
          </a:bodyPr>
          <a:lstStyle/>
          <a:p>
            <a:pPr marL="285750" indent="-285750">
              <a:buFont typeface="Wingdings" panose="05000000000000000000" pitchFamily="2" charset="2"/>
              <a:buChar char="q"/>
            </a:pPr>
            <a:r>
              <a:rPr lang="en-US" sz="1400" b="1" dirty="0"/>
              <a:t>Daisy chain topology </a:t>
            </a:r>
            <a:r>
              <a:rPr lang="en-US" sz="1400" dirty="0"/>
              <a:t>(</a:t>
            </a:r>
            <a:r>
              <a:rPr lang="en-US" sz="1400" dirty="0">
                <a:solidFill>
                  <a:schemeClr val="accent2"/>
                </a:solidFill>
              </a:rPr>
              <a:t>less common</a:t>
            </a:r>
            <a:r>
              <a:rPr lang="en-US" sz="1400" dirty="0" smtClean="0"/>
              <a:t>): </a:t>
            </a:r>
            <a:r>
              <a:rPr lang="en-US" sz="1400" dirty="0"/>
              <a:t>is often used in cost-sensitive or space-constrained </a:t>
            </a:r>
            <a:r>
              <a:rPr lang="en-US" sz="1400" dirty="0" smtClean="0"/>
              <a:t>design.</a:t>
            </a:r>
          </a:p>
          <a:p>
            <a:r>
              <a:rPr lang="en-US" sz="1400" dirty="0"/>
              <a:t>Disadvantages </a:t>
            </a:r>
            <a:r>
              <a:rPr lang="en-US" sz="1400" dirty="0" smtClean="0"/>
              <a:t>: </a:t>
            </a:r>
            <a:r>
              <a:rPr lang="en-US" sz="1400" dirty="0"/>
              <a:t>If one ECU or link fails → breaks the </a:t>
            </a:r>
            <a:r>
              <a:rPr lang="en-US" sz="1400" dirty="0" smtClean="0"/>
              <a:t>chain, harder </a:t>
            </a:r>
            <a:r>
              <a:rPr lang="en-US" sz="1400" dirty="0"/>
              <a:t>fault isolation and timing control</a:t>
            </a:r>
          </a:p>
          <a:p>
            <a:endParaRPr lang="en-US" sz="1400" dirty="0"/>
          </a:p>
        </p:txBody>
      </p:sp>
      <p:sp>
        <p:nvSpPr>
          <p:cNvPr id="30" name="TextBox 29"/>
          <p:cNvSpPr txBox="1"/>
          <p:nvPr/>
        </p:nvSpPr>
        <p:spPr>
          <a:xfrm>
            <a:off x="622387" y="3848039"/>
            <a:ext cx="7316042" cy="2031325"/>
          </a:xfrm>
          <a:prstGeom prst="rect">
            <a:avLst/>
          </a:prstGeom>
          <a:noFill/>
        </p:spPr>
        <p:txBody>
          <a:bodyPr wrap="none" rtlCol="0">
            <a:spAutoFit/>
          </a:bodyPr>
          <a:lstStyle/>
          <a:p>
            <a:pPr marL="285750" indent="-285750">
              <a:buFont typeface="Wingdings" panose="05000000000000000000" pitchFamily="2" charset="2"/>
              <a:buChar char="q"/>
            </a:pPr>
            <a:r>
              <a:rPr lang="en-US" sz="1400" b="1" dirty="0"/>
              <a:t>Star topology </a:t>
            </a:r>
            <a:r>
              <a:rPr lang="en-US" sz="1400" dirty="0"/>
              <a:t>(</a:t>
            </a:r>
            <a:r>
              <a:rPr lang="en-US" sz="1400" b="1" dirty="0">
                <a:solidFill>
                  <a:schemeClr val="accent2"/>
                </a:solidFill>
              </a:rPr>
              <a:t>most common today</a:t>
            </a:r>
            <a:r>
              <a:rPr lang="en-US" sz="1400" dirty="0"/>
              <a:t>)</a:t>
            </a:r>
            <a:r>
              <a:rPr lang="en-US" sz="1400" b="1" dirty="0"/>
              <a:t>: </a:t>
            </a:r>
            <a:r>
              <a:rPr lang="en-US" sz="1400" dirty="0"/>
              <a:t>used in </a:t>
            </a:r>
            <a:r>
              <a:rPr lang="en-US" sz="1400" dirty="0" smtClean="0"/>
              <a:t>most current </a:t>
            </a:r>
            <a:r>
              <a:rPr lang="en-US" sz="1400" dirty="0"/>
              <a:t>automotive Ethernet </a:t>
            </a:r>
            <a:r>
              <a:rPr lang="en-US" sz="1400" dirty="0" smtClean="0"/>
              <a:t>architectures</a:t>
            </a:r>
          </a:p>
          <a:p>
            <a:r>
              <a:rPr lang="en-US" sz="1400" b="1" dirty="0"/>
              <a:t>Advantages:</a:t>
            </a:r>
          </a:p>
          <a:p>
            <a:r>
              <a:rPr lang="en-US" sz="1400" dirty="0"/>
              <a:t>Simple management</a:t>
            </a:r>
          </a:p>
          <a:p>
            <a:r>
              <a:rPr lang="en-US" sz="1400" dirty="0"/>
              <a:t>Easier diagnostics (one link failure doesn’t affect others)</a:t>
            </a:r>
          </a:p>
          <a:p>
            <a:r>
              <a:rPr lang="en-US" sz="1400" dirty="0"/>
              <a:t>Supports mixed networks (Ethernet ↔ CAN, LIN, </a:t>
            </a:r>
            <a:r>
              <a:rPr lang="en-US" sz="1400" dirty="0" err="1"/>
              <a:t>FlexRay</a:t>
            </a:r>
            <a:r>
              <a:rPr lang="en-US" sz="1400" dirty="0"/>
              <a:t> via gateway)</a:t>
            </a:r>
          </a:p>
          <a:p>
            <a:endParaRPr lang="en-US" sz="1400" dirty="0"/>
          </a:p>
          <a:p>
            <a:r>
              <a:rPr lang="en-US" sz="1400" b="1" dirty="0"/>
              <a:t>Disadvantages:</a:t>
            </a:r>
          </a:p>
          <a:p>
            <a:r>
              <a:rPr lang="en-US" sz="1400" dirty="0"/>
              <a:t>Requires more cabling to the central switch</a:t>
            </a:r>
          </a:p>
          <a:p>
            <a:r>
              <a:rPr lang="en-US" sz="1400" dirty="0"/>
              <a:t>Slightly higher cost due to extra switch port count</a:t>
            </a:r>
          </a:p>
        </p:txBody>
      </p:sp>
      <p:sp>
        <p:nvSpPr>
          <p:cNvPr id="31" name="Rectangle 30"/>
          <p:cNvSpPr/>
          <p:nvPr/>
        </p:nvSpPr>
        <p:spPr>
          <a:xfrm>
            <a:off x="6576631" y="4527705"/>
            <a:ext cx="1199072" cy="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Switch</a:t>
            </a:r>
            <a:endParaRPr lang="en-US" dirty="0">
              <a:solidFill>
                <a:schemeClr val="tx1"/>
              </a:solidFill>
            </a:endParaRPr>
          </a:p>
        </p:txBody>
      </p:sp>
      <p:sp>
        <p:nvSpPr>
          <p:cNvPr id="32" name="Rectangle 31"/>
          <p:cNvSpPr/>
          <p:nvPr/>
        </p:nvSpPr>
        <p:spPr>
          <a:xfrm>
            <a:off x="5579581" y="5857785"/>
            <a:ext cx="660620" cy="46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ECU1</a:t>
            </a:r>
            <a:endParaRPr lang="en-US" sz="1400" dirty="0">
              <a:solidFill>
                <a:schemeClr val="tx1"/>
              </a:solidFill>
            </a:endParaRPr>
          </a:p>
        </p:txBody>
      </p:sp>
      <p:sp>
        <p:nvSpPr>
          <p:cNvPr id="43" name="Rectangle 42"/>
          <p:cNvSpPr/>
          <p:nvPr/>
        </p:nvSpPr>
        <p:spPr>
          <a:xfrm>
            <a:off x="6576631" y="5862548"/>
            <a:ext cx="642633" cy="456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ECU2</a:t>
            </a:r>
            <a:endParaRPr lang="en-US" sz="1400" dirty="0">
              <a:solidFill>
                <a:schemeClr val="tx1"/>
              </a:solidFill>
            </a:endParaRPr>
          </a:p>
        </p:txBody>
      </p:sp>
      <p:sp>
        <p:nvSpPr>
          <p:cNvPr id="44" name="Rectangle 43"/>
          <p:cNvSpPr/>
          <p:nvPr/>
        </p:nvSpPr>
        <p:spPr>
          <a:xfrm>
            <a:off x="7434890" y="5873338"/>
            <a:ext cx="666532" cy="467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ECU3</a:t>
            </a:r>
            <a:endParaRPr lang="en-US" sz="1400" dirty="0">
              <a:solidFill>
                <a:schemeClr val="tx1"/>
              </a:solidFill>
            </a:endParaRPr>
          </a:p>
        </p:txBody>
      </p:sp>
      <p:sp>
        <p:nvSpPr>
          <p:cNvPr id="45" name="Rectangle 44"/>
          <p:cNvSpPr/>
          <p:nvPr/>
        </p:nvSpPr>
        <p:spPr>
          <a:xfrm>
            <a:off x="8297498" y="5853921"/>
            <a:ext cx="622215" cy="46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ECU4</a:t>
            </a:r>
            <a:endParaRPr lang="en-US" sz="1400" dirty="0">
              <a:solidFill>
                <a:schemeClr val="tx1"/>
              </a:solidFill>
            </a:endParaRPr>
          </a:p>
        </p:txBody>
      </p:sp>
      <p:cxnSp>
        <p:nvCxnSpPr>
          <p:cNvPr id="35" name="Straight Connector 34"/>
          <p:cNvCxnSpPr/>
          <p:nvPr/>
        </p:nvCxnSpPr>
        <p:spPr>
          <a:xfrm flipH="1">
            <a:off x="6098875" y="4947305"/>
            <a:ext cx="672861" cy="926033"/>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Straight Connector 37"/>
          <p:cNvCxnSpPr>
            <a:endCxn id="43" idx="0"/>
          </p:cNvCxnSpPr>
          <p:nvPr/>
        </p:nvCxnSpPr>
        <p:spPr>
          <a:xfrm flipH="1">
            <a:off x="6897948" y="4947305"/>
            <a:ext cx="106701" cy="915243"/>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p:cNvCxnSpPr>
            <a:endCxn id="44" idx="0"/>
          </p:cNvCxnSpPr>
          <p:nvPr/>
        </p:nvCxnSpPr>
        <p:spPr>
          <a:xfrm>
            <a:off x="7219264" y="4947305"/>
            <a:ext cx="548892" cy="926033"/>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Connector 41"/>
          <p:cNvCxnSpPr>
            <a:endCxn id="45" idx="0"/>
          </p:cNvCxnSpPr>
          <p:nvPr/>
        </p:nvCxnSpPr>
        <p:spPr>
          <a:xfrm>
            <a:off x="7434890" y="4947305"/>
            <a:ext cx="1173716" cy="906616"/>
          </a:xfrm>
          <a:prstGeom prst="line">
            <a:avLst/>
          </a:prstGeom>
          <a:ln w="12700"/>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a:xfrm>
            <a:off x="8748568" y="6492875"/>
            <a:ext cx="2057400" cy="365125"/>
          </a:xfrm>
        </p:spPr>
        <p:txBody>
          <a:bodyPr/>
          <a:lstStyle/>
          <a:p>
            <a:fld id="{96C55251-E90D-44CC-8B75-53FCEE02E655}" type="slidenum">
              <a:rPr lang="en-US" smtClean="0">
                <a:solidFill>
                  <a:schemeClr val="bg1">
                    <a:lumMod val="50000"/>
                  </a:schemeClr>
                </a:solidFill>
              </a:rPr>
              <a:t>7</a:t>
            </a:fld>
            <a:endParaRPr lang="en-US" dirty="0">
              <a:solidFill>
                <a:schemeClr val="bg1">
                  <a:lumMod val="50000"/>
                </a:schemeClr>
              </a:solidFill>
            </a:endParaRPr>
          </a:p>
        </p:txBody>
      </p:sp>
    </p:spTree>
    <p:extLst>
      <p:ext uri="{BB962C8B-B14F-4D97-AF65-F5344CB8AC3E}">
        <p14:creationId xmlns:p14="http://schemas.microsoft.com/office/powerpoint/2010/main" val="2072742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242024"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Unicast (TCP/UDP)</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44403" y="3243034"/>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44403" y="4397859"/>
            <a:ext cx="704850" cy="619125"/>
          </a:xfrm>
          <a:prstGeom prst="rect">
            <a:avLst/>
          </a:prstGeom>
        </p:spPr>
      </p:pic>
      <p:pic>
        <p:nvPicPr>
          <p:cNvPr id="11" name="Picture 10"/>
          <p:cNvPicPr>
            <a:picLocks noChangeAspect="1"/>
          </p:cNvPicPr>
          <p:nvPr/>
        </p:nvPicPr>
        <p:blipFill>
          <a:blip r:embed="rId3"/>
          <a:stretch>
            <a:fillRect/>
          </a:stretch>
        </p:blipFill>
        <p:spPr>
          <a:xfrm>
            <a:off x="3059371" y="3681184"/>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87934" y="3989848"/>
            <a:ext cx="754887" cy="307777"/>
          </a:xfrm>
          <a:prstGeom prst="rect">
            <a:avLst/>
          </a:prstGeom>
          <a:noFill/>
        </p:spPr>
        <p:txBody>
          <a:bodyPr wrap="none" rtlCol="0">
            <a:spAutoFit/>
          </a:bodyPr>
          <a:lstStyle/>
          <a:p>
            <a:r>
              <a:rPr lang="en-US" sz="1400" dirty="0" smtClean="0"/>
              <a:t>Switch2</a:t>
            </a:r>
            <a:endParaRPr lang="en-US" sz="1400" dirty="0"/>
          </a:p>
        </p:txBody>
      </p:sp>
      <p:pic>
        <p:nvPicPr>
          <p:cNvPr id="32" name="Picture 31"/>
          <p:cNvPicPr>
            <a:picLocks noChangeAspect="1"/>
          </p:cNvPicPr>
          <p:nvPr/>
        </p:nvPicPr>
        <p:blipFill>
          <a:blip r:embed="rId4"/>
          <a:stretch>
            <a:fillRect/>
          </a:stretch>
        </p:blipFill>
        <p:spPr>
          <a:xfrm>
            <a:off x="944403" y="5387741"/>
            <a:ext cx="704850" cy="619125"/>
          </a:xfrm>
          <a:prstGeom prst="rect">
            <a:avLst/>
          </a:prstGeom>
        </p:spPr>
      </p:pic>
      <p:cxnSp>
        <p:nvCxnSpPr>
          <p:cNvPr id="33" name="Straight Connector 32"/>
          <p:cNvCxnSpPr>
            <a:stCxn id="7" idx="0"/>
          </p:cNvCxnSpPr>
          <p:nvPr/>
        </p:nvCxnSpPr>
        <p:spPr>
          <a:xfrm flipH="1">
            <a:off x="1558324" y="3989848"/>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97" y="2198846"/>
            <a:ext cx="505267" cy="307777"/>
          </a:xfrm>
          <a:prstGeom prst="rect">
            <a:avLst/>
          </a:prstGeom>
          <a:noFill/>
        </p:spPr>
        <p:txBody>
          <a:bodyPr wrap="none" rtlCol="0">
            <a:spAutoFit/>
          </a:bodyPr>
          <a:lstStyle/>
          <a:p>
            <a:r>
              <a:rPr lang="en-US" sz="1400" dirty="0" smtClean="0"/>
              <a:t>PC 1</a:t>
            </a:r>
            <a:endParaRPr lang="en-US" sz="1400" dirty="0"/>
          </a:p>
        </p:txBody>
      </p:sp>
      <p:sp>
        <p:nvSpPr>
          <p:cNvPr id="35" name="TextBox 34"/>
          <p:cNvSpPr txBox="1"/>
          <p:nvPr/>
        </p:nvSpPr>
        <p:spPr>
          <a:xfrm>
            <a:off x="434195" y="3366025"/>
            <a:ext cx="505267" cy="307777"/>
          </a:xfrm>
          <a:prstGeom prst="rect">
            <a:avLst/>
          </a:prstGeom>
          <a:noFill/>
        </p:spPr>
        <p:txBody>
          <a:bodyPr wrap="none" rtlCol="0">
            <a:spAutoFit/>
          </a:bodyPr>
          <a:lstStyle/>
          <a:p>
            <a:r>
              <a:rPr lang="en-US" sz="1400" dirty="0" smtClean="0"/>
              <a:t>PC 2</a:t>
            </a:r>
            <a:endParaRPr lang="en-US" sz="1400" dirty="0"/>
          </a:p>
        </p:txBody>
      </p:sp>
      <p:sp>
        <p:nvSpPr>
          <p:cNvPr id="36" name="TextBox 35"/>
          <p:cNvSpPr txBox="1"/>
          <p:nvPr/>
        </p:nvSpPr>
        <p:spPr>
          <a:xfrm>
            <a:off x="453729" y="4512022"/>
            <a:ext cx="505267" cy="307777"/>
          </a:xfrm>
          <a:prstGeom prst="rect">
            <a:avLst/>
          </a:prstGeom>
          <a:noFill/>
        </p:spPr>
        <p:txBody>
          <a:bodyPr wrap="none" rtlCol="0">
            <a:spAutoFit/>
          </a:bodyPr>
          <a:lstStyle/>
          <a:p>
            <a:r>
              <a:rPr lang="en-US" sz="1400" dirty="0" smtClean="0"/>
              <a:t>PC 3</a:t>
            </a:r>
            <a:endParaRPr lang="en-US" sz="1400" dirty="0"/>
          </a:p>
        </p:txBody>
      </p:sp>
      <p:sp>
        <p:nvSpPr>
          <p:cNvPr id="38" name="TextBox 37"/>
          <p:cNvSpPr txBox="1"/>
          <p:nvPr/>
        </p:nvSpPr>
        <p:spPr>
          <a:xfrm>
            <a:off x="453729" y="5467638"/>
            <a:ext cx="505267" cy="307777"/>
          </a:xfrm>
          <a:prstGeom prst="rect">
            <a:avLst/>
          </a:prstGeom>
          <a:noFill/>
        </p:spPr>
        <p:txBody>
          <a:bodyPr wrap="none" rtlCol="0">
            <a:spAutoFit/>
          </a:bodyPr>
          <a:lstStyle/>
          <a:p>
            <a:r>
              <a:rPr lang="en-US" sz="1400" dirty="0" smtClean="0"/>
              <a:t>PC 4</a:t>
            </a:r>
            <a:endParaRPr lang="en-US" sz="1400" dirty="0"/>
          </a:p>
        </p:txBody>
      </p:sp>
      <p:sp>
        <p:nvSpPr>
          <p:cNvPr id="2" name="TextBox 1"/>
          <p:cNvSpPr txBox="1"/>
          <p:nvPr/>
        </p:nvSpPr>
        <p:spPr>
          <a:xfrm>
            <a:off x="759345" y="1825584"/>
            <a:ext cx="1301959" cy="307777"/>
          </a:xfrm>
          <a:prstGeom prst="rect">
            <a:avLst/>
          </a:prstGeom>
          <a:noFill/>
        </p:spPr>
        <p:txBody>
          <a:bodyPr wrap="none" rtlCol="0">
            <a:spAutoFit/>
          </a:bodyPr>
          <a:lstStyle/>
          <a:p>
            <a:r>
              <a:rPr lang="en-US" sz="1400" dirty="0" smtClean="0">
                <a:solidFill>
                  <a:schemeClr val="bg1">
                    <a:lumMod val="50000"/>
                  </a:schemeClr>
                </a:solidFill>
              </a:rPr>
              <a:t>192.168.1.3/24</a:t>
            </a:r>
            <a:endParaRPr lang="en-US" sz="1400" dirty="0">
              <a:solidFill>
                <a:schemeClr val="bg1">
                  <a:lumMod val="50000"/>
                </a:schemeClr>
              </a:solidFill>
            </a:endParaRPr>
          </a:p>
        </p:txBody>
      </p:sp>
      <p:sp>
        <p:nvSpPr>
          <p:cNvPr id="12" name="TextBox 11"/>
          <p:cNvSpPr txBox="1"/>
          <p:nvPr/>
        </p:nvSpPr>
        <p:spPr>
          <a:xfrm>
            <a:off x="773366" y="3051228"/>
            <a:ext cx="1301959" cy="307777"/>
          </a:xfrm>
          <a:prstGeom prst="rect">
            <a:avLst/>
          </a:prstGeom>
          <a:noFill/>
        </p:spPr>
        <p:txBody>
          <a:bodyPr wrap="none" rtlCol="0">
            <a:spAutoFit/>
          </a:bodyPr>
          <a:lstStyle/>
          <a:p>
            <a:r>
              <a:rPr lang="en-US" sz="1400" dirty="0" smtClean="0">
                <a:solidFill>
                  <a:schemeClr val="bg1">
                    <a:lumMod val="50000"/>
                  </a:schemeClr>
                </a:solidFill>
              </a:rPr>
              <a:t>192.168.1.4/24</a:t>
            </a:r>
            <a:endParaRPr lang="en-US" sz="1400" dirty="0">
              <a:solidFill>
                <a:schemeClr val="bg1">
                  <a:lumMod val="50000"/>
                </a:schemeClr>
              </a:solidFill>
            </a:endParaRPr>
          </a:p>
        </p:txBody>
      </p:sp>
      <p:sp>
        <p:nvSpPr>
          <p:cNvPr id="13" name="TextBox 12"/>
          <p:cNvSpPr txBox="1"/>
          <p:nvPr/>
        </p:nvSpPr>
        <p:spPr>
          <a:xfrm>
            <a:off x="771684" y="4203978"/>
            <a:ext cx="1301959" cy="307777"/>
          </a:xfrm>
          <a:prstGeom prst="rect">
            <a:avLst/>
          </a:prstGeom>
          <a:noFill/>
        </p:spPr>
        <p:txBody>
          <a:bodyPr wrap="none" rtlCol="0">
            <a:spAutoFit/>
          </a:bodyPr>
          <a:lstStyle/>
          <a:p>
            <a:r>
              <a:rPr lang="en-US" sz="1400" dirty="0" smtClean="0">
                <a:solidFill>
                  <a:schemeClr val="bg1">
                    <a:lumMod val="50000"/>
                  </a:schemeClr>
                </a:solidFill>
              </a:rPr>
              <a:t>192.168.1.5/24</a:t>
            </a:r>
            <a:endParaRPr lang="en-US" sz="1400" dirty="0">
              <a:solidFill>
                <a:schemeClr val="bg1">
                  <a:lumMod val="50000"/>
                </a:schemeClr>
              </a:solidFill>
            </a:endParaRPr>
          </a:p>
        </p:txBody>
      </p:sp>
      <p:sp>
        <p:nvSpPr>
          <p:cNvPr id="14" name="TextBox 13"/>
          <p:cNvSpPr txBox="1"/>
          <p:nvPr/>
        </p:nvSpPr>
        <p:spPr>
          <a:xfrm>
            <a:off x="736998" y="5193118"/>
            <a:ext cx="1301959" cy="307777"/>
          </a:xfrm>
          <a:prstGeom prst="rect">
            <a:avLst/>
          </a:prstGeom>
          <a:noFill/>
        </p:spPr>
        <p:txBody>
          <a:bodyPr wrap="none" rtlCol="0">
            <a:spAutoFit/>
          </a:bodyPr>
          <a:lstStyle/>
          <a:p>
            <a:r>
              <a:rPr lang="en-US" sz="1400" dirty="0" smtClean="0">
                <a:solidFill>
                  <a:schemeClr val="bg1">
                    <a:lumMod val="50000"/>
                  </a:schemeClr>
                </a:solidFill>
              </a:rPr>
              <a:t>192.168.1.6/24</a:t>
            </a:r>
            <a:endParaRPr lang="en-US" sz="1400" dirty="0">
              <a:solidFill>
                <a:schemeClr val="bg1">
                  <a:lumMod val="50000"/>
                </a:schemeClr>
              </a:solidFill>
            </a:endParaRPr>
          </a:p>
        </p:txBody>
      </p:sp>
      <p:cxnSp>
        <p:nvCxnSpPr>
          <p:cNvPr id="17" name="Straight Arrow Connector 16"/>
          <p:cNvCxnSpPr>
            <a:stCxn id="9" idx="3"/>
            <a:endCxn id="4" idx="1"/>
          </p:cNvCxnSpPr>
          <p:nvPr/>
        </p:nvCxnSpPr>
        <p:spPr>
          <a:xfrm flipV="1">
            <a:off x="1636914" y="2287693"/>
            <a:ext cx="1451775" cy="10601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rot="21299839">
            <a:off x="1539979" y="2074236"/>
            <a:ext cx="1438342" cy="276999"/>
          </a:xfrm>
          <a:prstGeom prst="rect">
            <a:avLst/>
          </a:prstGeom>
          <a:noFill/>
        </p:spPr>
        <p:txBody>
          <a:bodyPr wrap="none" rtlCol="0">
            <a:spAutoFit/>
          </a:bodyPr>
          <a:lstStyle/>
          <a:p>
            <a:r>
              <a:rPr lang="en-US" sz="1200" dirty="0" smtClean="0"/>
              <a:t>Send to 192.168.1.4</a:t>
            </a:r>
            <a:endParaRPr lang="en-US" sz="1200" dirty="0"/>
          </a:p>
        </p:txBody>
      </p:sp>
      <p:cxnSp>
        <p:nvCxnSpPr>
          <p:cNvPr id="39" name="Straight Arrow Connector 38"/>
          <p:cNvCxnSpPr>
            <a:endCxn id="5" idx="3"/>
          </p:cNvCxnSpPr>
          <p:nvPr/>
        </p:nvCxnSpPr>
        <p:spPr>
          <a:xfrm flipH="1">
            <a:off x="1649253" y="2413421"/>
            <a:ext cx="1538681" cy="1139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endCxn id="4" idx="1"/>
          </p:cNvCxnSpPr>
          <p:nvPr/>
        </p:nvCxnSpPr>
        <p:spPr>
          <a:xfrm flipV="1">
            <a:off x="1636914" y="2287693"/>
            <a:ext cx="1451775" cy="3308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801178">
            <a:off x="1578466" y="2453268"/>
            <a:ext cx="1438342" cy="276999"/>
          </a:xfrm>
          <a:prstGeom prst="rect">
            <a:avLst/>
          </a:prstGeom>
          <a:noFill/>
        </p:spPr>
        <p:txBody>
          <a:bodyPr wrap="none" rtlCol="0">
            <a:spAutoFit/>
          </a:bodyPr>
          <a:lstStyle/>
          <a:p>
            <a:r>
              <a:rPr lang="en-US" sz="1200" dirty="0" smtClean="0"/>
              <a:t>Send to 192.168.1.5</a:t>
            </a:r>
            <a:endParaRPr lang="en-US" sz="1200" dirty="0"/>
          </a:p>
        </p:txBody>
      </p:sp>
      <p:cxnSp>
        <p:nvCxnSpPr>
          <p:cNvPr id="48" name="Straight Arrow Connector 47"/>
          <p:cNvCxnSpPr>
            <a:stCxn id="4" idx="2"/>
            <a:endCxn id="11" idx="0"/>
          </p:cNvCxnSpPr>
          <p:nvPr/>
        </p:nvCxnSpPr>
        <p:spPr>
          <a:xfrm flipH="1">
            <a:off x="3478471" y="2468668"/>
            <a:ext cx="29318" cy="12125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0" idx="3"/>
          </p:cNvCxnSpPr>
          <p:nvPr/>
        </p:nvCxnSpPr>
        <p:spPr>
          <a:xfrm flipH="1">
            <a:off x="1649253" y="3989848"/>
            <a:ext cx="1481092" cy="71757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66271" y="2055682"/>
            <a:ext cx="5024452" cy="1200329"/>
          </a:xfrm>
          <a:prstGeom prst="rect">
            <a:avLst/>
          </a:prstGeom>
          <a:noFill/>
        </p:spPr>
        <p:txBody>
          <a:bodyPr wrap="none" rtlCol="0">
            <a:spAutoFit/>
          </a:bodyPr>
          <a:lstStyle/>
          <a:p>
            <a:r>
              <a:rPr lang="en-US" dirty="0"/>
              <a:t>If </a:t>
            </a:r>
            <a:r>
              <a:rPr lang="en-US" b="1" dirty="0"/>
              <a:t>PC1</a:t>
            </a:r>
            <a:r>
              <a:rPr lang="en-US" dirty="0"/>
              <a:t> wants to send the same data to </a:t>
            </a:r>
            <a:r>
              <a:rPr lang="en-US" b="1" dirty="0"/>
              <a:t>PC2</a:t>
            </a:r>
            <a:r>
              <a:rPr lang="en-US" dirty="0"/>
              <a:t> and </a:t>
            </a:r>
            <a:r>
              <a:rPr lang="en-US" b="1" dirty="0"/>
              <a:t>PC3</a:t>
            </a:r>
            <a:r>
              <a:rPr lang="en-US" dirty="0" smtClean="0"/>
              <a:t>,</a:t>
            </a:r>
          </a:p>
          <a:p>
            <a:r>
              <a:rPr lang="en-US" dirty="0" smtClean="0"/>
              <a:t> </a:t>
            </a:r>
            <a:r>
              <a:rPr lang="en-US" dirty="0"/>
              <a:t>it must send two separate packets</a:t>
            </a:r>
            <a:r>
              <a:rPr lang="en-US" dirty="0" smtClean="0"/>
              <a:t>:</a:t>
            </a:r>
          </a:p>
          <a:p>
            <a:r>
              <a:rPr lang="en-US" dirty="0"/>
              <a:t>PC1 → PC2 : Packet #1  </a:t>
            </a:r>
          </a:p>
          <a:p>
            <a:r>
              <a:rPr lang="en-US" dirty="0"/>
              <a:t>PC1 → PC3 : Packet #2</a:t>
            </a:r>
          </a:p>
        </p:txBody>
      </p:sp>
      <p:sp>
        <p:nvSpPr>
          <p:cNvPr id="52" name="TextBox 51"/>
          <p:cNvSpPr txBox="1"/>
          <p:nvPr/>
        </p:nvSpPr>
        <p:spPr>
          <a:xfrm>
            <a:off x="4188108" y="3465314"/>
            <a:ext cx="4377289" cy="1169551"/>
          </a:xfrm>
          <a:prstGeom prst="rect">
            <a:avLst/>
          </a:prstGeom>
          <a:noFill/>
        </p:spPr>
        <p:txBody>
          <a:bodyPr wrap="none" rtlCol="0">
            <a:spAutoFit/>
          </a:bodyPr>
          <a:lstStyle/>
          <a:p>
            <a:r>
              <a:rPr lang="en-US" sz="1400" dirty="0"/>
              <a:t>➡️ This means:</a:t>
            </a:r>
          </a:p>
          <a:p>
            <a:r>
              <a:rPr lang="en-US" sz="1400" b="1" dirty="0">
                <a:solidFill>
                  <a:srgbClr val="FF0000"/>
                </a:solidFill>
              </a:rPr>
              <a:t>2 copies</a:t>
            </a:r>
            <a:r>
              <a:rPr lang="en-US" sz="1400" dirty="0">
                <a:solidFill>
                  <a:srgbClr val="FF0000"/>
                </a:solidFill>
              </a:rPr>
              <a:t> </a:t>
            </a:r>
            <a:r>
              <a:rPr lang="en-US" sz="1400" dirty="0"/>
              <a:t>of the same data are transmitted.</a:t>
            </a:r>
          </a:p>
          <a:p>
            <a:r>
              <a:rPr lang="en-US" sz="1400" b="1" dirty="0">
                <a:solidFill>
                  <a:srgbClr val="FF0000"/>
                </a:solidFill>
              </a:rPr>
              <a:t>Bandwidth usage doubles</a:t>
            </a:r>
            <a:r>
              <a:rPr lang="en-US" sz="1400" dirty="0">
                <a:solidFill>
                  <a:srgbClr val="FF0000"/>
                </a:solidFill>
              </a:rPr>
              <a:t> </a:t>
            </a:r>
            <a:r>
              <a:rPr lang="en-US" sz="1400" dirty="0"/>
              <a:t>for each additional receiver.</a:t>
            </a:r>
          </a:p>
          <a:p>
            <a:r>
              <a:rPr lang="en-US" sz="1400" dirty="0"/>
              <a:t>The </a:t>
            </a:r>
            <a:r>
              <a:rPr lang="en-US" sz="1400" b="1" dirty="0">
                <a:solidFill>
                  <a:srgbClr val="FF0000"/>
                </a:solidFill>
              </a:rPr>
              <a:t>sender’s CPU</a:t>
            </a:r>
            <a:r>
              <a:rPr lang="en-US" sz="1400" dirty="0">
                <a:solidFill>
                  <a:srgbClr val="FF0000"/>
                </a:solidFill>
              </a:rPr>
              <a:t> </a:t>
            </a:r>
            <a:r>
              <a:rPr lang="en-US" sz="1400" dirty="0"/>
              <a:t>must process multiple send operations.</a:t>
            </a:r>
          </a:p>
          <a:p>
            <a:endParaRPr lang="en-US" sz="1400" dirty="0"/>
          </a:p>
        </p:txBody>
      </p:sp>
      <p:sp>
        <p:nvSpPr>
          <p:cNvPr id="54" name="Down Arrow 53"/>
          <p:cNvSpPr/>
          <p:nvPr/>
        </p:nvSpPr>
        <p:spPr>
          <a:xfrm>
            <a:off x="5828389" y="4443361"/>
            <a:ext cx="423949" cy="752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653700" y="5377292"/>
            <a:ext cx="3123163" cy="369332"/>
          </a:xfrm>
          <a:prstGeom prst="rect">
            <a:avLst/>
          </a:prstGeom>
          <a:noFill/>
        </p:spPr>
        <p:txBody>
          <a:bodyPr wrap="none" rtlCol="0">
            <a:spAutoFit/>
          </a:bodyPr>
          <a:lstStyle/>
          <a:p>
            <a:r>
              <a:rPr lang="en-US" b="1" dirty="0" smtClean="0"/>
              <a:t>Mutilcast is better for this case</a:t>
            </a:r>
            <a:endParaRPr lang="en-US" b="1" dirty="0"/>
          </a:p>
        </p:txBody>
      </p:sp>
      <p:sp>
        <p:nvSpPr>
          <p:cNvPr id="15" name="Slide Number Placeholder 14"/>
          <p:cNvSpPr>
            <a:spLocks noGrp="1"/>
          </p:cNvSpPr>
          <p:nvPr>
            <p:ph type="sldNum" sz="quarter" idx="12"/>
          </p:nvPr>
        </p:nvSpPr>
        <p:spPr>
          <a:xfrm>
            <a:off x="8748568" y="6492875"/>
            <a:ext cx="2057400" cy="365125"/>
          </a:xfrm>
        </p:spPr>
        <p:txBody>
          <a:bodyPr/>
          <a:lstStyle/>
          <a:p>
            <a:fld id="{96C55251-E90D-44CC-8B75-53FCEE02E655}" type="slidenum">
              <a:rPr lang="en-US" smtClean="0">
                <a:solidFill>
                  <a:schemeClr val="bg1">
                    <a:lumMod val="50000"/>
                  </a:schemeClr>
                </a:solidFill>
              </a:rPr>
              <a:t>8</a:t>
            </a:fld>
            <a:endParaRPr lang="en-US" dirty="0">
              <a:solidFill>
                <a:schemeClr val="bg1">
                  <a:lumMod val="50000"/>
                </a:schemeClr>
              </a:solidFill>
            </a:endParaRPr>
          </a:p>
        </p:txBody>
      </p:sp>
    </p:spTree>
    <p:extLst>
      <p:ext uri="{BB962C8B-B14F-4D97-AF65-F5344CB8AC3E}">
        <p14:creationId xmlns:p14="http://schemas.microsoft.com/office/powerpoint/2010/main" val="3348444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45060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Mutilcast (UDP only)</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32064" y="2928361"/>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32064" y="4083186"/>
            <a:ext cx="704850" cy="619125"/>
          </a:xfrm>
          <a:prstGeom prst="rect">
            <a:avLst/>
          </a:prstGeom>
        </p:spPr>
      </p:pic>
      <p:pic>
        <p:nvPicPr>
          <p:cNvPr id="11" name="Picture 10"/>
          <p:cNvPicPr>
            <a:picLocks noChangeAspect="1"/>
          </p:cNvPicPr>
          <p:nvPr/>
        </p:nvPicPr>
        <p:blipFill>
          <a:blip r:embed="rId3"/>
          <a:stretch>
            <a:fillRect/>
          </a:stretch>
        </p:blipFill>
        <p:spPr>
          <a:xfrm>
            <a:off x="3047032" y="3366511"/>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75595" y="3675175"/>
            <a:ext cx="754887" cy="307777"/>
          </a:xfrm>
          <a:prstGeom prst="rect">
            <a:avLst/>
          </a:prstGeom>
          <a:noFill/>
        </p:spPr>
        <p:txBody>
          <a:bodyPr wrap="none" rtlCol="0">
            <a:spAutoFit/>
          </a:bodyPr>
          <a:lstStyle/>
          <a:p>
            <a:r>
              <a:rPr lang="en-US" sz="1400" dirty="0" smtClean="0"/>
              <a:t>Switch2</a:t>
            </a:r>
            <a:endParaRPr lang="en-US" sz="1400" dirty="0"/>
          </a:p>
        </p:txBody>
      </p:sp>
      <p:cxnSp>
        <p:nvCxnSpPr>
          <p:cNvPr id="19" name="Straight Arrow Connector 18"/>
          <p:cNvCxnSpPr>
            <a:stCxn id="5" idx="3"/>
          </p:cNvCxnSpPr>
          <p:nvPr/>
        </p:nvCxnSpPr>
        <p:spPr>
          <a:xfrm flipV="1">
            <a:off x="1636914" y="2468668"/>
            <a:ext cx="1493431" cy="76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1636914" y="3728461"/>
            <a:ext cx="1493431" cy="66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20054033">
            <a:off x="1523649" y="3995373"/>
            <a:ext cx="1920719" cy="523220"/>
          </a:xfrm>
          <a:prstGeom prst="rect">
            <a:avLst/>
          </a:prstGeom>
          <a:noFill/>
        </p:spPr>
        <p:txBody>
          <a:bodyPr wrap="none" rtlCol="0">
            <a:spAutoFit/>
          </a:bodyPr>
          <a:lstStyle/>
          <a:p>
            <a:r>
              <a:rPr lang="en-US" sz="1400" dirty="0" smtClean="0"/>
              <a:t>IGMP Join multicast</a:t>
            </a:r>
          </a:p>
          <a:p>
            <a:r>
              <a:rPr lang="en-US" sz="1400" dirty="0" smtClean="0"/>
              <a:t>224.224.224.245:30490</a:t>
            </a:r>
            <a:endParaRPr lang="en-US" sz="1400" dirty="0"/>
          </a:p>
        </p:txBody>
      </p:sp>
      <p:sp>
        <p:nvSpPr>
          <p:cNvPr id="23" name="TextBox 22"/>
          <p:cNvSpPr txBox="1"/>
          <p:nvPr/>
        </p:nvSpPr>
        <p:spPr>
          <a:xfrm rot="19917075">
            <a:off x="1502741" y="2778402"/>
            <a:ext cx="1920719" cy="523220"/>
          </a:xfrm>
          <a:prstGeom prst="rect">
            <a:avLst/>
          </a:prstGeom>
          <a:noFill/>
        </p:spPr>
        <p:txBody>
          <a:bodyPr wrap="none" rtlCol="0">
            <a:spAutoFit/>
          </a:bodyPr>
          <a:lstStyle/>
          <a:p>
            <a:r>
              <a:rPr lang="en-US" sz="1400" dirty="0" smtClean="0"/>
              <a:t>IGMP join multicast</a:t>
            </a:r>
          </a:p>
          <a:p>
            <a:r>
              <a:rPr lang="en-US" sz="1400" dirty="0" smtClean="0"/>
              <a:t>224.224.224.245:30490</a:t>
            </a:r>
            <a:endParaRPr lang="en-US" sz="1400" dirty="0"/>
          </a:p>
        </p:txBody>
      </p:sp>
      <p:graphicFrame>
        <p:nvGraphicFramePr>
          <p:cNvPr id="24" name="Table 23"/>
          <p:cNvGraphicFramePr>
            <a:graphicFrameLocks noGrp="1"/>
          </p:cNvGraphicFramePr>
          <p:nvPr>
            <p:extLst>
              <p:ext uri="{D42A27DB-BD31-4B8C-83A1-F6EECF244321}">
                <p14:modId xmlns:p14="http://schemas.microsoft.com/office/powerpoint/2010/main" val="3369547616"/>
              </p:ext>
            </p:extLst>
          </p:nvPr>
        </p:nvGraphicFramePr>
        <p:xfrm>
          <a:off x="4464591" y="1662770"/>
          <a:ext cx="3949736" cy="889000"/>
        </p:xfrm>
        <a:graphic>
          <a:graphicData uri="http://schemas.openxmlformats.org/drawingml/2006/table">
            <a:tbl>
              <a:tblPr firstRow="1" bandRow="1">
                <a:tableStyleId>{5C22544A-7EE6-4342-B048-85BDC9FD1C3A}</a:tableStyleId>
              </a:tblPr>
              <a:tblGrid>
                <a:gridCol w="1532278"/>
                <a:gridCol w="2417458"/>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224.224.224.245:30490</a:t>
                      </a:r>
                      <a:endParaRPr lang="en-US" sz="1400" dirty="0"/>
                    </a:p>
                  </a:txBody>
                  <a:tcPr>
                    <a:solidFill>
                      <a:schemeClr val="bg1">
                        <a:lumMod val="95000"/>
                      </a:schemeClr>
                    </a:solidFill>
                  </a:tcPr>
                </a:tc>
                <a:tc>
                  <a:txBody>
                    <a:bodyPr/>
                    <a:lstStyle/>
                    <a:p>
                      <a:r>
                        <a:rPr lang="en-US" sz="1400" dirty="0" smtClean="0"/>
                        <a:t>Port_PC2, Port_trunk_to_Switch2</a:t>
                      </a:r>
                      <a:endParaRPr lang="en-US" sz="1400" dirty="0"/>
                    </a:p>
                  </a:txBody>
                  <a:tcPr>
                    <a:solidFill>
                      <a:schemeClr val="bg1">
                        <a:lumMod val="95000"/>
                      </a:schemeClr>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102774640"/>
              </p:ext>
            </p:extLst>
          </p:nvPr>
        </p:nvGraphicFramePr>
        <p:xfrm>
          <a:off x="4464591" y="3813311"/>
          <a:ext cx="3792718" cy="889000"/>
        </p:xfrm>
        <a:graphic>
          <a:graphicData uri="http://schemas.openxmlformats.org/drawingml/2006/table">
            <a:tbl>
              <a:tblPr firstRow="1" bandRow="1">
                <a:tableStyleId>{5C22544A-7EE6-4342-B048-85BDC9FD1C3A}</a:tableStyleId>
              </a:tblPr>
              <a:tblGrid>
                <a:gridCol w="1471364"/>
                <a:gridCol w="2321354"/>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224.224.224.245:30490</a:t>
                      </a:r>
                      <a:endParaRPr lang="en-US" sz="1400" dirty="0"/>
                    </a:p>
                  </a:txBody>
                  <a:tcPr>
                    <a:solidFill>
                      <a:schemeClr val="bg1">
                        <a:lumMod val="95000"/>
                      </a:schemeClr>
                    </a:solidFill>
                  </a:tcPr>
                </a:tc>
                <a:tc>
                  <a:txBody>
                    <a:bodyPr/>
                    <a:lstStyle/>
                    <a:p>
                      <a:r>
                        <a:rPr lang="en-US" sz="1400" dirty="0" smtClean="0"/>
                        <a:t>Port_PC3, Port_trunk_to_Switch1</a:t>
                      </a:r>
                      <a:endParaRPr lang="en-US" sz="1400" dirty="0"/>
                    </a:p>
                  </a:txBody>
                  <a:tcPr>
                    <a:solidFill>
                      <a:schemeClr val="bg1">
                        <a:lumMod val="95000"/>
                      </a:schemeClr>
                    </a:solidFill>
                  </a:tcPr>
                </a:tc>
              </a:tr>
            </a:tbl>
          </a:graphicData>
        </a:graphic>
      </p:graphicFrame>
      <p:sp>
        <p:nvSpPr>
          <p:cNvPr id="25" name="TextBox 24"/>
          <p:cNvSpPr txBox="1"/>
          <p:nvPr/>
        </p:nvSpPr>
        <p:spPr>
          <a:xfrm>
            <a:off x="4376457" y="1399157"/>
            <a:ext cx="3352906" cy="307777"/>
          </a:xfrm>
          <a:prstGeom prst="rect">
            <a:avLst/>
          </a:prstGeom>
          <a:noFill/>
        </p:spPr>
        <p:txBody>
          <a:bodyPr wrap="none" rtlCol="0">
            <a:spAutoFit/>
          </a:bodyPr>
          <a:lstStyle/>
          <a:p>
            <a:r>
              <a:rPr lang="en-US" sz="1400" dirty="0" smtClean="0"/>
              <a:t>Switch 1 update multicast forwarding table </a:t>
            </a:r>
            <a:endParaRPr lang="en-US" sz="1400" dirty="0"/>
          </a:p>
        </p:txBody>
      </p:sp>
      <p:sp>
        <p:nvSpPr>
          <p:cNvPr id="27" name="TextBox 26"/>
          <p:cNvSpPr txBox="1"/>
          <p:nvPr/>
        </p:nvSpPr>
        <p:spPr>
          <a:xfrm>
            <a:off x="4376457" y="3471011"/>
            <a:ext cx="3352906" cy="523220"/>
          </a:xfrm>
          <a:prstGeom prst="rect">
            <a:avLst/>
          </a:prstGeom>
          <a:noFill/>
        </p:spPr>
        <p:txBody>
          <a:bodyPr wrap="none" rtlCol="0">
            <a:spAutoFit/>
          </a:bodyPr>
          <a:lstStyle/>
          <a:p>
            <a:r>
              <a:rPr lang="en-US" sz="1400" dirty="0"/>
              <a:t>Switch </a:t>
            </a:r>
            <a:r>
              <a:rPr lang="en-US" sz="1400" dirty="0" smtClean="0"/>
              <a:t>2 </a:t>
            </a:r>
            <a:r>
              <a:rPr lang="en-US" sz="1400" dirty="0"/>
              <a:t>update multicast forwarding table </a:t>
            </a:r>
          </a:p>
          <a:p>
            <a:endParaRPr lang="en-US" sz="1400" dirty="0"/>
          </a:p>
        </p:txBody>
      </p:sp>
      <p:cxnSp>
        <p:nvCxnSpPr>
          <p:cNvPr id="29" name="Straight Arrow Connector 28"/>
          <p:cNvCxnSpPr>
            <a:stCxn id="4" idx="2"/>
            <a:endCxn id="11" idx="0"/>
          </p:cNvCxnSpPr>
          <p:nvPr/>
        </p:nvCxnSpPr>
        <p:spPr>
          <a:xfrm flipH="1">
            <a:off x="3466132" y="2468668"/>
            <a:ext cx="41657" cy="897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63266" y="2811196"/>
            <a:ext cx="1311578" cy="307777"/>
          </a:xfrm>
          <a:prstGeom prst="rect">
            <a:avLst/>
          </a:prstGeom>
          <a:noFill/>
        </p:spPr>
        <p:txBody>
          <a:bodyPr wrap="none" rtlCol="0">
            <a:spAutoFit/>
          </a:bodyPr>
          <a:lstStyle/>
          <a:p>
            <a:r>
              <a:rPr lang="en-US" sz="1400" dirty="0"/>
              <a:t>IGMP Snooping</a:t>
            </a:r>
          </a:p>
        </p:txBody>
      </p:sp>
      <p:pic>
        <p:nvPicPr>
          <p:cNvPr id="32" name="Picture 31"/>
          <p:cNvPicPr>
            <a:picLocks noChangeAspect="1"/>
          </p:cNvPicPr>
          <p:nvPr/>
        </p:nvPicPr>
        <p:blipFill>
          <a:blip r:embed="rId4"/>
          <a:stretch>
            <a:fillRect/>
          </a:stretch>
        </p:blipFill>
        <p:spPr>
          <a:xfrm>
            <a:off x="932064" y="5073068"/>
            <a:ext cx="704850" cy="619125"/>
          </a:xfrm>
          <a:prstGeom prst="rect">
            <a:avLst/>
          </a:prstGeom>
        </p:spPr>
      </p:pic>
      <p:cxnSp>
        <p:nvCxnSpPr>
          <p:cNvPr id="33" name="Straight Connector 32"/>
          <p:cNvCxnSpPr>
            <a:stCxn id="7" idx="0"/>
          </p:cNvCxnSpPr>
          <p:nvPr/>
        </p:nvCxnSpPr>
        <p:spPr>
          <a:xfrm flipH="1">
            <a:off x="1545985" y="3675175"/>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97" y="2198846"/>
            <a:ext cx="505267" cy="307777"/>
          </a:xfrm>
          <a:prstGeom prst="rect">
            <a:avLst/>
          </a:prstGeom>
          <a:noFill/>
        </p:spPr>
        <p:txBody>
          <a:bodyPr wrap="none" rtlCol="0">
            <a:spAutoFit/>
          </a:bodyPr>
          <a:lstStyle/>
          <a:p>
            <a:r>
              <a:rPr lang="en-US" sz="1400" dirty="0" smtClean="0"/>
              <a:t>PC 1</a:t>
            </a:r>
            <a:endParaRPr lang="en-US" sz="1400" dirty="0"/>
          </a:p>
        </p:txBody>
      </p:sp>
      <p:sp>
        <p:nvSpPr>
          <p:cNvPr id="35" name="TextBox 34"/>
          <p:cNvSpPr txBox="1"/>
          <p:nvPr/>
        </p:nvSpPr>
        <p:spPr>
          <a:xfrm>
            <a:off x="421856" y="3051352"/>
            <a:ext cx="505267" cy="307777"/>
          </a:xfrm>
          <a:prstGeom prst="rect">
            <a:avLst/>
          </a:prstGeom>
          <a:noFill/>
        </p:spPr>
        <p:txBody>
          <a:bodyPr wrap="none" rtlCol="0">
            <a:spAutoFit/>
          </a:bodyPr>
          <a:lstStyle/>
          <a:p>
            <a:r>
              <a:rPr lang="en-US" sz="1400" dirty="0" smtClean="0"/>
              <a:t>PC 2</a:t>
            </a:r>
            <a:endParaRPr lang="en-US" sz="1400" dirty="0"/>
          </a:p>
        </p:txBody>
      </p:sp>
      <p:sp>
        <p:nvSpPr>
          <p:cNvPr id="36" name="TextBox 35"/>
          <p:cNvSpPr txBox="1"/>
          <p:nvPr/>
        </p:nvSpPr>
        <p:spPr>
          <a:xfrm>
            <a:off x="441390" y="4197349"/>
            <a:ext cx="505267" cy="307777"/>
          </a:xfrm>
          <a:prstGeom prst="rect">
            <a:avLst/>
          </a:prstGeom>
          <a:noFill/>
        </p:spPr>
        <p:txBody>
          <a:bodyPr wrap="none" rtlCol="0">
            <a:spAutoFit/>
          </a:bodyPr>
          <a:lstStyle/>
          <a:p>
            <a:r>
              <a:rPr lang="en-US" sz="1400" dirty="0" smtClean="0"/>
              <a:t>PC 3</a:t>
            </a:r>
            <a:endParaRPr lang="en-US" sz="1400" dirty="0"/>
          </a:p>
        </p:txBody>
      </p:sp>
      <p:sp>
        <p:nvSpPr>
          <p:cNvPr id="38" name="TextBox 37"/>
          <p:cNvSpPr txBox="1"/>
          <p:nvPr/>
        </p:nvSpPr>
        <p:spPr>
          <a:xfrm>
            <a:off x="441390" y="5152965"/>
            <a:ext cx="505267" cy="307777"/>
          </a:xfrm>
          <a:prstGeom prst="rect">
            <a:avLst/>
          </a:prstGeom>
          <a:noFill/>
        </p:spPr>
        <p:txBody>
          <a:bodyPr wrap="none" rtlCol="0">
            <a:spAutoFit/>
          </a:bodyPr>
          <a:lstStyle/>
          <a:p>
            <a:r>
              <a:rPr lang="en-US" sz="1400" dirty="0" smtClean="0"/>
              <a:t>PC 4</a:t>
            </a:r>
            <a:endParaRPr lang="en-US" sz="1400" dirty="0"/>
          </a:p>
        </p:txBody>
      </p:sp>
      <p:sp>
        <p:nvSpPr>
          <p:cNvPr id="2" name="TextBox 1"/>
          <p:cNvSpPr txBox="1"/>
          <p:nvPr/>
        </p:nvSpPr>
        <p:spPr>
          <a:xfrm>
            <a:off x="759345" y="1825584"/>
            <a:ext cx="1301959" cy="307777"/>
          </a:xfrm>
          <a:prstGeom prst="rect">
            <a:avLst/>
          </a:prstGeom>
          <a:noFill/>
        </p:spPr>
        <p:txBody>
          <a:bodyPr wrap="none" rtlCol="0">
            <a:spAutoFit/>
          </a:bodyPr>
          <a:lstStyle/>
          <a:p>
            <a:r>
              <a:rPr lang="en-US" sz="1400" dirty="0" smtClean="0">
                <a:solidFill>
                  <a:schemeClr val="bg1">
                    <a:lumMod val="50000"/>
                  </a:schemeClr>
                </a:solidFill>
              </a:rPr>
              <a:t>192.168.1.3/24</a:t>
            </a:r>
            <a:endParaRPr lang="en-US" sz="1400" dirty="0">
              <a:solidFill>
                <a:schemeClr val="bg1">
                  <a:lumMod val="50000"/>
                </a:schemeClr>
              </a:solidFill>
            </a:endParaRPr>
          </a:p>
        </p:txBody>
      </p:sp>
      <p:sp>
        <p:nvSpPr>
          <p:cNvPr id="12" name="TextBox 11"/>
          <p:cNvSpPr txBox="1"/>
          <p:nvPr/>
        </p:nvSpPr>
        <p:spPr>
          <a:xfrm>
            <a:off x="761027" y="2736555"/>
            <a:ext cx="1301959" cy="307777"/>
          </a:xfrm>
          <a:prstGeom prst="rect">
            <a:avLst/>
          </a:prstGeom>
          <a:noFill/>
        </p:spPr>
        <p:txBody>
          <a:bodyPr wrap="none" rtlCol="0">
            <a:spAutoFit/>
          </a:bodyPr>
          <a:lstStyle/>
          <a:p>
            <a:r>
              <a:rPr lang="en-US" sz="1400" dirty="0" smtClean="0">
                <a:solidFill>
                  <a:schemeClr val="bg1">
                    <a:lumMod val="50000"/>
                  </a:schemeClr>
                </a:solidFill>
              </a:rPr>
              <a:t>192.168.1.4/24</a:t>
            </a:r>
            <a:endParaRPr lang="en-US" sz="1400" dirty="0">
              <a:solidFill>
                <a:schemeClr val="bg1">
                  <a:lumMod val="50000"/>
                </a:schemeClr>
              </a:solidFill>
            </a:endParaRPr>
          </a:p>
        </p:txBody>
      </p:sp>
      <p:sp>
        <p:nvSpPr>
          <p:cNvPr id="13" name="TextBox 12"/>
          <p:cNvSpPr txBox="1"/>
          <p:nvPr/>
        </p:nvSpPr>
        <p:spPr>
          <a:xfrm>
            <a:off x="759345" y="3889305"/>
            <a:ext cx="1301959" cy="307777"/>
          </a:xfrm>
          <a:prstGeom prst="rect">
            <a:avLst/>
          </a:prstGeom>
          <a:noFill/>
        </p:spPr>
        <p:txBody>
          <a:bodyPr wrap="none" rtlCol="0">
            <a:spAutoFit/>
          </a:bodyPr>
          <a:lstStyle/>
          <a:p>
            <a:r>
              <a:rPr lang="en-US" sz="1400" dirty="0" smtClean="0">
                <a:solidFill>
                  <a:schemeClr val="bg1">
                    <a:lumMod val="50000"/>
                  </a:schemeClr>
                </a:solidFill>
              </a:rPr>
              <a:t>192.168.1.5/24</a:t>
            </a:r>
            <a:endParaRPr lang="en-US" sz="1400" dirty="0">
              <a:solidFill>
                <a:schemeClr val="bg1">
                  <a:lumMod val="50000"/>
                </a:schemeClr>
              </a:solidFill>
            </a:endParaRPr>
          </a:p>
        </p:txBody>
      </p:sp>
      <p:sp>
        <p:nvSpPr>
          <p:cNvPr id="14" name="TextBox 13"/>
          <p:cNvSpPr txBox="1"/>
          <p:nvPr/>
        </p:nvSpPr>
        <p:spPr>
          <a:xfrm>
            <a:off x="724659" y="4878445"/>
            <a:ext cx="1301959" cy="307777"/>
          </a:xfrm>
          <a:prstGeom prst="rect">
            <a:avLst/>
          </a:prstGeom>
          <a:noFill/>
        </p:spPr>
        <p:txBody>
          <a:bodyPr wrap="none" rtlCol="0">
            <a:spAutoFit/>
          </a:bodyPr>
          <a:lstStyle/>
          <a:p>
            <a:r>
              <a:rPr lang="en-US" sz="1400" dirty="0" smtClean="0">
                <a:solidFill>
                  <a:schemeClr val="bg1">
                    <a:lumMod val="50000"/>
                  </a:schemeClr>
                </a:solidFill>
              </a:rPr>
              <a:t>192.168.1.6/24</a:t>
            </a:r>
            <a:endParaRPr lang="en-US" sz="1400" dirty="0">
              <a:solidFill>
                <a:schemeClr val="bg1">
                  <a:lumMod val="50000"/>
                </a:schemeClr>
              </a:solidFill>
            </a:endParaRPr>
          </a:p>
        </p:txBody>
      </p:sp>
      <p:sp>
        <p:nvSpPr>
          <p:cNvPr id="15" name="TextBox 14"/>
          <p:cNvSpPr txBox="1"/>
          <p:nvPr/>
        </p:nvSpPr>
        <p:spPr>
          <a:xfrm>
            <a:off x="421856" y="5830264"/>
            <a:ext cx="6767237" cy="923330"/>
          </a:xfrm>
          <a:prstGeom prst="rect">
            <a:avLst/>
          </a:prstGeom>
          <a:noFill/>
        </p:spPr>
        <p:txBody>
          <a:bodyPr wrap="none" rtlCol="0">
            <a:spAutoFit/>
          </a:bodyPr>
          <a:lstStyle/>
          <a:p>
            <a:r>
              <a:rPr lang="en-US" dirty="0"/>
              <a:t>PC2 and PC3 join a multicast group (</a:t>
            </a:r>
            <a:r>
              <a:rPr lang="en-US" dirty="0" smtClean="0"/>
              <a:t>224.224.224.245:34090), </a:t>
            </a:r>
            <a:endParaRPr lang="en-US" dirty="0"/>
          </a:p>
          <a:p>
            <a:r>
              <a:rPr lang="en-US" dirty="0"/>
              <a:t>they will receive any data sent to that multicast IP address </a:t>
            </a:r>
            <a:endParaRPr lang="en-US" dirty="0" smtClean="0"/>
          </a:p>
          <a:p>
            <a:r>
              <a:rPr lang="en-US" dirty="0" smtClean="0"/>
              <a:t>— </a:t>
            </a:r>
            <a:r>
              <a:rPr lang="en-US" dirty="0"/>
              <a:t>as long </a:t>
            </a:r>
            <a:r>
              <a:rPr lang="en-US" dirty="0" smtClean="0"/>
              <a:t>as the </a:t>
            </a:r>
            <a:r>
              <a:rPr lang="en-US" dirty="0"/>
              <a:t>network infrastructure supports multicast forwarding.</a:t>
            </a:r>
          </a:p>
        </p:txBody>
      </p:sp>
      <p:cxnSp>
        <p:nvCxnSpPr>
          <p:cNvPr id="17" name="Straight Connector 16"/>
          <p:cNvCxnSpPr>
            <a:stCxn id="9" idx="3"/>
            <a:endCxn id="4" idx="1"/>
          </p:cNvCxnSpPr>
          <p:nvPr/>
        </p:nvCxnSpPr>
        <p:spPr>
          <a:xfrm flipV="1">
            <a:off x="1636914" y="2287693"/>
            <a:ext cx="1451775" cy="1060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a:xfrm>
            <a:off x="8730095" y="6492875"/>
            <a:ext cx="2057400" cy="365125"/>
          </a:xfrm>
        </p:spPr>
        <p:txBody>
          <a:bodyPr/>
          <a:lstStyle/>
          <a:p>
            <a:fld id="{96C55251-E90D-44CC-8B75-53FCEE02E655}" type="slidenum">
              <a:rPr lang="en-US" smtClean="0">
                <a:solidFill>
                  <a:schemeClr val="bg1">
                    <a:lumMod val="50000"/>
                  </a:schemeClr>
                </a:solidFill>
              </a:rPr>
              <a:t>9</a:t>
            </a:fld>
            <a:endParaRPr lang="en-US" dirty="0">
              <a:solidFill>
                <a:schemeClr val="bg1">
                  <a:lumMod val="50000"/>
                </a:schemeClr>
              </a:solidFill>
            </a:endParaRPr>
          </a:p>
        </p:txBody>
      </p:sp>
    </p:spTree>
    <p:extLst>
      <p:ext uri="{BB962C8B-B14F-4D97-AF65-F5344CB8AC3E}">
        <p14:creationId xmlns:p14="http://schemas.microsoft.com/office/powerpoint/2010/main" val="463062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4580</TotalTime>
  <Words>5095</Words>
  <Application>Microsoft Office PowerPoint</Application>
  <PresentationFormat>On-screen Show (4:3)</PresentationFormat>
  <Paragraphs>1001</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LG Smart_H</vt:lpstr>
      <vt:lpstr>맑은 고딕</vt:lpstr>
      <vt:lpstr>Arial</vt:lpstr>
      <vt:lpstr>Calibri</vt:lpstr>
      <vt:lpstr>Calibri Light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VAN VU/LGEVH VS FUNCTIONAL TECHNOLOGY 5(the.vu@lge.com)</dc:creator>
  <cp:lastModifiedBy>THE VAN VU/LGEVH VS FUNCTIONAL TECHNOLOGY 5(the.vu@lge.com)</cp:lastModifiedBy>
  <cp:revision>622</cp:revision>
  <dcterms:created xsi:type="dcterms:W3CDTF">2025-10-03T09:42:45Z</dcterms:created>
  <dcterms:modified xsi:type="dcterms:W3CDTF">2025-10-16T12:02:25Z</dcterms:modified>
</cp:coreProperties>
</file>