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58" r:id="rId3"/>
    <p:sldId id="260" r:id="rId4"/>
    <p:sldId id="259" r:id="rId5"/>
    <p:sldId id="261" r:id="rId6"/>
    <p:sldId id="262" r:id="rId7"/>
    <p:sldId id="266" r:id="rId8"/>
    <p:sldId id="265" r:id="rId9"/>
    <p:sldId id="264" r:id="rId10"/>
    <p:sldId id="263" r:id="rId11"/>
    <p:sldId id="267" r:id="rId12"/>
    <p:sldId id="269" r:id="rId13"/>
    <p:sldId id="273" r:id="rId14"/>
    <p:sldId id="271" r:id="rId15"/>
    <p:sldId id="268" r:id="rId16"/>
    <p:sldId id="270" r:id="rId17"/>
    <p:sldId id="272" r:id="rId18"/>
    <p:sldId id="275" r:id="rId19"/>
    <p:sldId id="274"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 VAN VU/LGEVH VS FUNCTIONAL TECHNOLOGY 5(the.vu@lge.com)" initials="TVVVFT5" lastIdx="18" clrIdx="0">
    <p:extLst>
      <p:ext uri="{19B8F6BF-5375-455C-9EA6-DF929625EA0E}">
        <p15:presenceInfo xmlns:p15="http://schemas.microsoft.com/office/powerpoint/2012/main" userId="S-1-5-21-2543426832-1914326140-3112152631-19506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0531" autoAdjust="0"/>
  </p:normalViewPr>
  <p:slideViewPr>
    <p:cSldViewPr snapToGrid="0">
      <p:cViewPr varScale="1">
        <p:scale>
          <a:sx n="106" d="100"/>
          <a:sy n="106" d="100"/>
        </p:scale>
        <p:origin x="1180"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10-09T12:22:00.081" idx="6">
    <p:pos x="2658" y="672"/>
    <p:text>SOME/IP SOA Compliance
SOME/IP provides ALL core SOA characteristics:
✅ Abstraction - Service interfaces
✅ Loose Coupling - Message-based communication
✅ Contracts - FIDL/JSON service definitions
✅ Reusability - Multiple clients per service
✅ Composability - Services can use other services
✅ Discoverability - Built-in service discovery
✅ Platform Independence - Cross-platform library
✅ Location Transparency - Local/remote abstraction
✅ Autonomy - Services manage their own lifecycle
✅ Statelessness - Request/response model</p:text>
    <p:extLst>
      <p:ext uri="{C676402C-5697-4E1C-873F-D02D1690AC5C}">
        <p15:threadingInfo xmlns:p15="http://schemas.microsoft.com/office/powerpoint/2012/main" timeZoneBias="-420"/>
      </p:ext>
    </p:extLst>
  </p:cm>
  <p:cm authorId="1" dt="2025-10-09T14:05:41.475" idx="7">
    <p:pos x="4265" y="661"/>
    <p:text>Service ID + Instance ID must be globally unique across the entire network. Service + Instance ID is what clients use to find and connect to services</p:text>
    <p:extLst mod="1">
      <p:ext uri="{C676402C-5697-4E1C-873F-D02D1690AC5C}">
        <p15:threadingInfo xmlns:p15="http://schemas.microsoft.com/office/powerpoint/2012/main" timeZoneBias="-420"/>
      </p:ext>
    </p:extLst>
  </p:cm>
  <p:cm authorId="1" dt="2025-10-09T14:07:58.073" idx="10">
    <p:pos x="5144" y="646"/>
    <p:text>Application ID is used for:
Process identification
Routing management
Security/permissions
Monitoring/debugging</p:text>
    <p:extLst mod="1">
      <p:ext uri="{C676402C-5697-4E1C-873F-D02D1690AC5C}">
        <p15:threadingInfo xmlns:p15="http://schemas.microsoft.com/office/powerpoint/2012/main" timeZoneBias="-420"/>
      </p:ext>
    </p:extLst>
  </p:cm>
  <p:cm authorId="1" dt="2025-10-10T14:29:04.017" idx="15">
    <p:pos x="1445" y="2216"/>
    <p:text>https://github.com/COVESA/vsomeip/blob/master/documentation/vsomeipProtocol.md
https://github.com/COVESA/vsomeip/blob/master/implementation/protocol/include/protocol.hpp
Internal Command between App &lt;-&gt; routingmanagerd
VSOMEIP_ASSIGN_CLIENT (0x00)
VSOMEIP_ASSIGN_CLIENT_ACK (0x01)
VSOMEIP_REGISTER_APPLICATION (0x02)
VSOMEIP_DEREGISTER_APPLICATION (0x03)
........
VSOMEIP_CONFIG (0x31)</p:text>
    <p:extLst>
      <p:ext uri="{C676402C-5697-4E1C-873F-D02D1690AC5C}">
        <p15:threadingInfo xmlns:p15="http://schemas.microsoft.com/office/powerpoint/2012/main" timeZoneBias="-420"/>
      </p:ext>
    </p:extLst>
  </p:cm>
  <p:cm authorId="1" dt="2025-10-10T14:38:13.701" idx="16">
    <p:pos x="4708" y="2580"/>
    <p:text>✅ /tmp/vsomeip-0 — Routing Manager Socket
This is the central Unix Domain Socket created by the routing manager daemon (routingmanagerd or vsomeipd).
All applications (clients and services) connect to this socket to send/receive messages through the vsomeip middleware.
It's like the main switchboard or message hub.
✅ /tmp/vsomeip-&lt;app_id&gt; — Application's Own Socket
When an app with Application ID = &lt;app_id&gt; (e.g., 1212) starts, it creates its own socket (e.g., /tmp/vsomeip-1212) to:
Receive messages from the routing manager
Allow asynchronous communication (events, responses, etc.)</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10-12T08:01:52.213" idx="18">
    <p:pos x="5584" y="755"/>
    <p:text>Why Subscribe to event_group_id Instead of event_id
1. Efficient Multicast Handling
Event groups are often mapped to multicast addresses.
Subscribing to an event group allows the client to join a multicast group and receive all events in that group.
This avoids the need for separate subscriptions and multicast joins for each event.
2. Reduced SD Message Size
The Service Discovery (SD) protocol has size limits.
Subscribing to multiple individual events would require larger or multiple messages.
Event groups allow clients to subscribe to many events at once with a single Subscribe.
3. Simplified Server-Side Management
The server tracks subscriptions per event group, not per event.
This simplifies routing, filtering, and resource management.
4. AUTOSAR Compliance
SOME/IP is designed to align with AUTOSAR standards.
AUTOSAR defines events in groups, not individually, for consistency and scalability across ECUs.
5. Dynamic Event Delivery
A client may not need to know all event IDs in advance.
By subscribing to a group, it can receive all relevant events without needing to manage each ID.</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167CA5-76A5-4126-94F0-796E0C5E0D54}" type="datetimeFigureOut">
              <a:rPr lang="en-US" smtClean="0"/>
              <a:t>10/13/2025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C4E0D4-913E-4106-B139-5696517870FE}" type="slidenum">
              <a:rPr lang="en-US" smtClean="0"/>
              <a:t>‹#›</a:t>
            </a:fld>
            <a:endParaRPr lang="en-US"/>
          </a:p>
        </p:txBody>
      </p:sp>
    </p:spTree>
    <p:extLst>
      <p:ext uri="{BB962C8B-B14F-4D97-AF65-F5344CB8AC3E}">
        <p14:creationId xmlns:p14="http://schemas.microsoft.com/office/powerpoint/2010/main" val="18371988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E7B6A-3411-47A0-8068-0F7C7217377E}" type="datetimeFigureOut">
              <a:rPr lang="en-US" smtClean="0"/>
              <a:t>10/13/2025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F5824-DBE3-4687-A20D-2C35C275B368}" type="slidenum">
              <a:rPr lang="en-US" smtClean="0"/>
              <a:t>‹#›</a:t>
            </a:fld>
            <a:endParaRPr lang="en-US"/>
          </a:p>
        </p:txBody>
      </p:sp>
    </p:spTree>
    <p:extLst>
      <p:ext uri="{BB962C8B-B14F-4D97-AF65-F5344CB8AC3E}">
        <p14:creationId xmlns:p14="http://schemas.microsoft.com/office/powerpoint/2010/main" val="44030602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Here's a comprehensive presentation structure for </a:t>
            </a:r>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vsomeip</a:t>
            </a:r>
            <a:r>
              <a:rPr lang="en-US" sz="1200" b="1" i="0" kern="1200" dirty="0" smtClean="0">
                <a:solidFill>
                  <a:schemeClr val="tx1"/>
                </a:solidFill>
                <a:effectLst/>
                <a:latin typeface="+mn-lt"/>
                <a:ea typeface="+mn-ea"/>
                <a:cs typeface="+mn-cs"/>
              </a:rPr>
              <a:t> Presentation Outline</a:t>
            </a:r>
          </a:p>
          <a:p>
            <a:r>
              <a:rPr lang="en-US" sz="1200" b="1" i="0" kern="1200" dirty="0" smtClean="0">
                <a:solidFill>
                  <a:schemeClr val="tx1"/>
                </a:solidFill>
                <a:effectLst/>
                <a:latin typeface="+mn-lt"/>
                <a:ea typeface="+mn-ea"/>
                <a:cs typeface="+mn-cs"/>
              </a:rPr>
              <a:t>1. Introduction &amp; Overview (5-7 slides)</a:t>
            </a:r>
          </a:p>
          <a:p>
            <a:r>
              <a:rPr lang="en-US" sz="1200" b="0" i="0" kern="1200" dirty="0" smtClean="0">
                <a:solidFill>
                  <a:schemeClr val="tx1"/>
                </a:solidFill>
                <a:effectLst/>
                <a:latin typeface="+mn-lt"/>
                <a:ea typeface="+mn-ea"/>
                <a:cs typeface="+mn-cs"/>
              </a:rPr>
              <a:t>What is </a:t>
            </a:r>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Open-source SOME/IP implementation</a:t>
            </a:r>
          </a:p>
          <a:p>
            <a:pPr lvl="1"/>
            <a:r>
              <a:rPr lang="en-US" sz="1200" b="0" i="0" kern="1200" dirty="0" smtClean="0">
                <a:solidFill>
                  <a:schemeClr val="tx1"/>
                </a:solidFill>
                <a:effectLst/>
                <a:latin typeface="+mn-lt"/>
                <a:ea typeface="+mn-ea"/>
                <a:cs typeface="+mn-cs"/>
              </a:rPr>
              <a:t>Developed by BMW Group</a:t>
            </a:r>
          </a:p>
          <a:p>
            <a:pPr lvl="1"/>
            <a:r>
              <a:rPr lang="en-US" sz="1200" b="0" i="0" kern="1200" dirty="0" smtClean="0">
                <a:solidFill>
                  <a:schemeClr val="tx1"/>
                </a:solidFill>
                <a:effectLst/>
                <a:latin typeface="+mn-lt"/>
                <a:ea typeface="+mn-ea"/>
                <a:cs typeface="+mn-cs"/>
              </a:rPr>
              <a:t>C++ library for automotive communication</a:t>
            </a:r>
          </a:p>
          <a:p>
            <a:r>
              <a:rPr lang="en-US" sz="1200" b="0" i="0" kern="1200" dirty="0" smtClean="0">
                <a:solidFill>
                  <a:schemeClr val="tx1"/>
                </a:solidFill>
                <a:effectLst/>
                <a:latin typeface="+mn-lt"/>
                <a:ea typeface="+mn-ea"/>
                <a:cs typeface="+mn-cs"/>
              </a:rPr>
              <a:t>SOME/IP Protocol Basics</a:t>
            </a:r>
          </a:p>
          <a:p>
            <a:pPr lvl="1"/>
            <a:r>
              <a:rPr lang="en-US" sz="1200" b="0" i="0" kern="1200" dirty="0" smtClean="0">
                <a:solidFill>
                  <a:schemeClr val="tx1"/>
                </a:solidFill>
                <a:effectLst/>
                <a:latin typeface="+mn-lt"/>
                <a:ea typeface="+mn-ea"/>
                <a:cs typeface="+mn-cs"/>
              </a:rPr>
              <a:t>Scalable service-Oriented </a:t>
            </a:r>
            <a:r>
              <a:rPr lang="en-US" sz="1200" b="0" i="0" kern="1200" dirty="0" err="1" smtClean="0">
                <a:solidFill>
                  <a:schemeClr val="tx1"/>
                </a:solidFill>
                <a:effectLst/>
                <a:latin typeface="+mn-lt"/>
                <a:ea typeface="+mn-ea"/>
                <a:cs typeface="+mn-cs"/>
              </a:rPr>
              <a:t>MiddlewarE</a:t>
            </a:r>
            <a:r>
              <a:rPr lang="en-US" sz="1200" b="0" i="0" kern="1200" dirty="0" smtClean="0">
                <a:solidFill>
                  <a:schemeClr val="tx1"/>
                </a:solidFill>
                <a:effectLst/>
                <a:latin typeface="+mn-lt"/>
                <a:ea typeface="+mn-ea"/>
                <a:cs typeface="+mn-cs"/>
              </a:rPr>
              <a:t> over IP</a:t>
            </a:r>
          </a:p>
          <a:p>
            <a:pPr lvl="1"/>
            <a:r>
              <a:rPr lang="en-US" sz="1200" b="0" i="0" kern="1200" dirty="0" smtClean="0">
                <a:solidFill>
                  <a:schemeClr val="tx1"/>
                </a:solidFill>
                <a:effectLst/>
                <a:latin typeface="+mn-lt"/>
                <a:ea typeface="+mn-ea"/>
                <a:cs typeface="+mn-cs"/>
              </a:rPr>
              <a:t>AUTOSAR standard</a:t>
            </a:r>
          </a:p>
          <a:p>
            <a:pPr lvl="1"/>
            <a:r>
              <a:rPr lang="en-US" sz="1200" b="0" i="0" kern="1200" dirty="0" smtClean="0">
                <a:solidFill>
                  <a:schemeClr val="tx1"/>
                </a:solidFill>
                <a:effectLst/>
                <a:latin typeface="+mn-lt"/>
                <a:ea typeface="+mn-ea"/>
                <a:cs typeface="+mn-cs"/>
              </a:rPr>
              <a:t>Service-oriented communication for automotive ECUs</a:t>
            </a:r>
          </a:p>
          <a:p>
            <a:r>
              <a:rPr lang="en-US" sz="1200" b="1" i="0" kern="1200" dirty="0" smtClean="0">
                <a:solidFill>
                  <a:schemeClr val="tx1"/>
                </a:solidFill>
                <a:effectLst/>
                <a:latin typeface="+mn-lt"/>
                <a:ea typeface="+mn-ea"/>
                <a:cs typeface="+mn-cs"/>
              </a:rPr>
              <a:t>2. Architecture &amp; Components (8-10 slides)</a:t>
            </a:r>
          </a:p>
          <a:p>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 Stack Architecture</a:t>
            </a:r>
          </a:p>
          <a:p>
            <a:pPr lvl="1"/>
            <a:r>
              <a:rPr lang="en-US" sz="1200" b="0" i="0" kern="1200" dirty="0" smtClean="0">
                <a:solidFill>
                  <a:schemeClr val="tx1"/>
                </a:solidFill>
                <a:effectLst/>
                <a:latin typeface="+mn-lt"/>
                <a:ea typeface="+mn-ea"/>
                <a:cs typeface="+mn-cs"/>
              </a:rPr>
              <a:t>Application Layer</a:t>
            </a:r>
          </a:p>
          <a:p>
            <a:pPr lvl="1"/>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 Library</a:t>
            </a:r>
          </a:p>
          <a:p>
            <a:pPr lvl="1"/>
            <a:r>
              <a:rPr lang="en-US" sz="1200" b="0" i="0" kern="1200" dirty="0" smtClean="0">
                <a:solidFill>
                  <a:schemeClr val="tx1"/>
                </a:solidFill>
                <a:effectLst/>
                <a:latin typeface="+mn-lt"/>
                <a:ea typeface="+mn-ea"/>
                <a:cs typeface="+mn-cs"/>
              </a:rPr>
              <a:t>Network Layer (TCP/UDP)</a:t>
            </a:r>
          </a:p>
          <a:p>
            <a:r>
              <a:rPr lang="en-US" sz="1200" b="0" i="0" kern="1200" dirty="0" smtClean="0">
                <a:solidFill>
                  <a:schemeClr val="tx1"/>
                </a:solidFill>
                <a:effectLst/>
                <a:latin typeface="+mn-lt"/>
                <a:ea typeface="+mn-ea"/>
                <a:cs typeface="+mn-cs"/>
              </a:rPr>
              <a:t>Key Components:</a:t>
            </a:r>
          </a:p>
          <a:p>
            <a:pPr lvl="1"/>
            <a:r>
              <a:rPr lang="en-US" sz="1200" b="0" i="0" kern="1200" dirty="0" smtClean="0">
                <a:solidFill>
                  <a:schemeClr val="tx1"/>
                </a:solidFill>
                <a:effectLst/>
                <a:latin typeface="+mn-lt"/>
                <a:ea typeface="+mn-ea"/>
                <a:cs typeface="+mn-cs"/>
              </a:rPr>
              <a:t>Routing Manager</a:t>
            </a:r>
          </a:p>
          <a:p>
            <a:pPr lvl="1"/>
            <a:r>
              <a:rPr lang="en-US" sz="1200" b="0" i="0" kern="1200" dirty="0" smtClean="0">
                <a:solidFill>
                  <a:schemeClr val="tx1"/>
                </a:solidFill>
                <a:effectLst/>
                <a:latin typeface="+mn-lt"/>
                <a:ea typeface="+mn-ea"/>
                <a:cs typeface="+mn-cs"/>
              </a:rPr>
              <a:t>Service Discovery</a:t>
            </a:r>
          </a:p>
          <a:p>
            <a:pPr lvl="1"/>
            <a:r>
              <a:rPr lang="en-US" sz="1200" b="0" i="0" kern="1200" dirty="0" smtClean="0">
                <a:solidFill>
                  <a:schemeClr val="tx1"/>
                </a:solidFill>
                <a:effectLst/>
                <a:latin typeface="+mn-lt"/>
                <a:ea typeface="+mn-ea"/>
                <a:cs typeface="+mn-cs"/>
              </a:rPr>
              <a:t>Event/Notification System</a:t>
            </a:r>
          </a:p>
          <a:p>
            <a:pPr lvl="1"/>
            <a:r>
              <a:rPr lang="en-US" sz="1200" b="0" i="0" kern="1200" dirty="0" smtClean="0">
                <a:solidFill>
                  <a:schemeClr val="tx1"/>
                </a:solidFill>
                <a:effectLst/>
                <a:latin typeface="+mn-lt"/>
                <a:ea typeface="+mn-ea"/>
                <a:cs typeface="+mn-cs"/>
              </a:rPr>
              <a:t>Request/Response Pattern</a:t>
            </a:r>
          </a:p>
          <a:p>
            <a:r>
              <a:rPr lang="en-US" sz="1200" b="0" i="0" kern="1200" dirty="0" smtClean="0">
                <a:solidFill>
                  <a:schemeClr val="tx1"/>
                </a:solidFill>
                <a:effectLst/>
                <a:latin typeface="+mn-lt"/>
                <a:ea typeface="+mn-ea"/>
                <a:cs typeface="+mn-cs"/>
              </a:rPr>
              <a:t>Communication Patterns:</a:t>
            </a:r>
          </a:p>
          <a:p>
            <a:pPr lvl="1"/>
            <a:r>
              <a:rPr lang="en-US" sz="1200" b="0" i="0" kern="1200" dirty="0" smtClean="0">
                <a:solidFill>
                  <a:schemeClr val="tx1"/>
                </a:solidFill>
                <a:effectLst/>
                <a:latin typeface="+mn-lt"/>
                <a:ea typeface="+mn-ea"/>
                <a:cs typeface="+mn-cs"/>
              </a:rPr>
              <a:t>Client-Server</a:t>
            </a:r>
          </a:p>
          <a:p>
            <a:pPr lvl="1"/>
            <a:r>
              <a:rPr lang="en-US" sz="1200" b="0" i="0" kern="1200" dirty="0" smtClean="0">
                <a:solidFill>
                  <a:schemeClr val="tx1"/>
                </a:solidFill>
                <a:effectLst/>
                <a:latin typeface="+mn-lt"/>
                <a:ea typeface="+mn-ea"/>
                <a:cs typeface="+mn-cs"/>
              </a:rPr>
              <a:t>Publisher-Subscriber (Events)</a:t>
            </a:r>
          </a:p>
          <a:p>
            <a:pPr lvl="1"/>
            <a:r>
              <a:rPr lang="en-US" sz="1200" b="0" i="0" kern="1200" dirty="0" smtClean="0">
                <a:solidFill>
                  <a:schemeClr val="tx1"/>
                </a:solidFill>
                <a:effectLst/>
                <a:latin typeface="+mn-lt"/>
                <a:ea typeface="+mn-ea"/>
                <a:cs typeface="+mn-cs"/>
              </a:rPr>
              <a:t>Fire &amp; Forget</a:t>
            </a:r>
          </a:p>
          <a:p>
            <a:r>
              <a:rPr lang="en-US" sz="1200" b="1" i="0" kern="1200" dirty="0" smtClean="0">
                <a:solidFill>
                  <a:schemeClr val="tx1"/>
                </a:solidFill>
                <a:effectLst/>
                <a:latin typeface="+mn-lt"/>
                <a:ea typeface="+mn-ea"/>
                <a:cs typeface="+mn-cs"/>
              </a:rPr>
              <a:t>3. Configuration Deep Dive (6-8 slides)</a:t>
            </a:r>
          </a:p>
          <a:p>
            <a:r>
              <a:rPr lang="en-US" sz="1200" b="0" i="0" kern="1200" dirty="0" smtClean="0">
                <a:solidFill>
                  <a:schemeClr val="tx1"/>
                </a:solidFill>
                <a:effectLst/>
                <a:latin typeface="+mn-lt"/>
                <a:ea typeface="+mn-ea"/>
                <a:cs typeface="+mn-cs"/>
              </a:rPr>
              <a:t>JSON Configuration Structure</a:t>
            </a:r>
          </a:p>
          <a:p>
            <a:r>
              <a:rPr lang="en-US" sz="1200" b="0" i="0" kern="1200" dirty="0" smtClean="0">
                <a:solidFill>
                  <a:schemeClr val="tx1"/>
                </a:solidFill>
                <a:effectLst/>
                <a:latin typeface="+mn-lt"/>
                <a:ea typeface="+mn-ea"/>
                <a:cs typeface="+mn-cs"/>
              </a:rPr>
              <a:t>Network Settings (unicast, multicast)</a:t>
            </a:r>
          </a:p>
          <a:p>
            <a:r>
              <a:rPr lang="en-US" sz="1200" b="0" i="0" kern="1200" dirty="0" smtClean="0">
                <a:solidFill>
                  <a:schemeClr val="tx1"/>
                </a:solidFill>
                <a:effectLst/>
                <a:latin typeface="+mn-lt"/>
                <a:ea typeface="+mn-ea"/>
                <a:cs typeface="+mn-cs"/>
              </a:rPr>
              <a:t>Service Definitions</a:t>
            </a:r>
          </a:p>
          <a:p>
            <a:r>
              <a:rPr lang="en-US" sz="1200" b="0" i="0" kern="1200" dirty="0" smtClean="0">
                <a:solidFill>
                  <a:schemeClr val="tx1"/>
                </a:solidFill>
                <a:effectLst/>
                <a:latin typeface="+mn-lt"/>
                <a:ea typeface="+mn-ea"/>
                <a:cs typeface="+mn-cs"/>
              </a:rPr>
              <a:t>Application Registration</a:t>
            </a:r>
          </a:p>
          <a:p>
            <a:r>
              <a:rPr lang="en-US" sz="1200" b="0" i="0" kern="1200" dirty="0" smtClean="0">
                <a:solidFill>
                  <a:schemeClr val="tx1"/>
                </a:solidFill>
                <a:effectLst/>
                <a:latin typeface="+mn-lt"/>
                <a:ea typeface="+mn-ea"/>
                <a:cs typeface="+mn-cs"/>
              </a:rPr>
              <a:t>Logging &amp; Debugging Options</a:t>
            </a:r>
          </a:p>
          <a:p>
            <a:r>
              <a:rPr lang="en-US" sz="1200" b="0" i="0" kern="1200" dirty="0" smtClean="0">
                <a:solidFill>
                  <a:schemeClr val="tx1"/>
                </a:solidFill>
                <a:effectLst/>
                <a:latin typeface="+mn-lt"/>
                <a:ea typeface="+mn-ea"/>
                <a:cs typeface="+mn-cs"/>
              </a:rPr>
              <a:t>Service Discovery Settings</a:t>
            </a:r>
          </a:p>
          <a:p>
            <a:r>
              <a:rPr lang="en-US" sz="1200" b="1" i="0" kern="1200" dirty="0" smtClean="0">
                <a:solidFill>
                  <a:schemeClr val="tx1"/>
                </a:solidFill>
                <a:effectLst/>
                <a:latin typeface="+mn-lt"/>
                <a:ea typeface="+mn-ea"/>
                <a:cs typeface="+mn-cs"/>
              </a:rPr>
              <a:t>4. Service Discovery (4-5 slides)</a:t>
            </a:r>
          </a:p>
          <a:p>
            <a:r>
              <a:rPr lang="en-US" sz="1200" b="0" i="0" kern="1200" dirty="0" smtClean="0">
                <a:solidFill>
                  <a:schemeClr val="tx1"/>
                </a:solidFill>
                <a:effectLst/>
                <a:latin typeface="+mn-lt"/>
                <a:ea typeface="+mn-ea"/>
                <a:cs typeface="+mn-cs"/>
              </a:rPr>
              <a:t>What is Service Discovery?</a:t>
            </a:r>
          </a:p>
          <a:p>
            <a:r>
              <a:rPr lang="en-US" sz="1200" b="0" i="0" kern="1200" dirty="0" smtClean="0">
                <a:solidFill>
                  <a:schemeClr val="tx1"/>
                </a:solidFill>
                <a:effectLst/>
                <a:latin typeface="+mn-lt"/>
                <a:ea typeface="+mn-ea"/>
                <a:cs typeface="+mn-cs"/>
              </a:rPr>
              <a:t>Automatic vs Static Configuration</a:t>
            </a:r>
          </a:p>
          <a:p>
            <a:r>
              <a:rPr lang="en-US" sz="1200" b="0" i="0" kern="1200" dirty="0" smtClean="0">
                <a:solidFill>
                  <a:schemeClr val="tx1"/>
                </a:solidFill>
                <a:effectLst/>
                <a:latin typeface="+mn-lt"/>
                <a:ea typeface="+mn-ea"/>
                <a:cs typeface="+mn-cs"/>
              </a:rPr>
              <a:t>Multicast Announcements</a:t>
            </a:r>
          </a:p>
          <a:p>
            <a:r>
              <a:rPr lang="en-US" sz="1200" b="0" i="0" kern="1200" dirty="0" smtClean="0">
                <a:solidFill>
                  <a:schemeClr val="tx1"/>
                </a:solidFill>
                <a:effectLst/>
                <a:latin typeface="+mn-lt"/>
                <a:ea typeface="+mn-ea"/>
                <a:cs typeface="+mn-cs"/>
              </a:rPr>
              <a:t>Service Offers &amp; Finds</a:t>
            </a:r>
          </a:p>
          <a:p>
            <a:r>
              <a:rPr lang="en-US" sz="1200" b="0" i="0" kern="1200" dirty="0" smtClean="0">
                <a:solidFill>
                  <a:schemeClr val="tx1"/>
                </a:solidFill>
                <a:effectLst/>
                <a:latin typeface="+mn-lt"/>
                <a:ea typeface="+mn-ea"/>
                <a:cs typeface="+mn-cs"/>
              </a:rPr>
              <a:t>When to Enable/Disable SD</a:t>
            </a:r>
          </a:p>
          <a:p>
            <a:r>
              <a:rPr lang="en-US" sz="1200" b="1" i="0" kern="1200" dirty="0" smtClean="0">
                <a:solidFill>
                  <a:schemeClr val="tx1"/>
                </a:solidFill>
                <a:effectLst/>
                <a:latin typeface="+mn-lt"/>
                <a:ea typeface="+mn-ea"/>
                <a:cs typeface="+mn-cs"/>
              </a:rPr>
              <a:t>5. Events &amp; Notifications (5-6 slides)</a:t>
            </a:r>
          </a:p>
          <a:p>
            <a:r>
              <a:rPr lang="en-US" sz="1200" b="0" i="0" kern="1200" dirty="0" smtClean="0">
                <a:solidFill>
                  <a:schemeClr val="tx1"/>
                </a:solidFill>
                <a:effectLst/>
                <a:latin typeface="+mn-lt"/>
                <a:ea typeface="+mn-ea"/>
                <a:cs typeface="+mn-cs"/>
              </a:rPr>
              <a:t>Event-based Communication</a:t>
            </a:r>
          </a:p>
          <a:p>
            <a:r>
              <a:rPr lang="en-US" sz="1200" b="0" i="0" kern="1200" dirty="0" err="1" smtClean="0">
                <a:solidFill>
                  <a:schemeClr val="tx1"/>
                </a:solidFill>
                <a:effectLst/>
                <a:latin typeface="+mn-lt"/>
                <a:ea typeface="+mn-ea"/>
                <a:cs typeface="+mn-cs"/>
              </a:rPr>
              <a:t>Eventgroups</a:t>
            </a:r>
            <a:r>
              <a:rPr lang="en-US" sz="1200" b="0" i="0" kern="1200" dirty="0" smtClean="0">
                <a:solidFill>
                  <a:schemeClr val="tx1"/>
                </a:solidFill>
                <a:effectLst/>
                <a:latin typeface="+mn-lt"/>
                <a:ea typeface="+mn-ea"/>
                <a:cs typeface="+mn-cs"/>
              </a:rPr>
              <a:t> &amp; Subscriptions</a:t>
            </a:r>
          </a:p>
          <a:p>
            <a:r>
              <a:rPr lang="en-US" sz="1200" b="0" i="0" kern="1200" dirty="0" smtClean="0">
                <a:solidFill>
                  <a:schemeClr val="tx1"/>
                </a:solidFill>
                <a:effectLst/>
                <a:latin typeface="+mn-lt"/>
                <a:ea typeface="+mn-ea"/>
                <a:cs typeface="+mn-cs"/>
              </a:rPr>
              <a:t>Field vs Event Types</a:t>
            </a:r>
          </a:p>
          <a:p>
            <a:r>
              <a:rPr lang="en-US" sz="1200" b="0" i="0" kern="1200" dirty="0" smtClean="0">
                <a:solidFill>
                  <a:schemeClr val="tx1"/>
                </a:solidFill>
                <a:effectLst/>
                <a:latin typeface="+mn-lt"/>
                <a:ea typeface="+mn-ea"/>
                <a:cs typeface="+mn-cs"/>
              </a:rPr>
              <a:t>Reliable vs Unreliable Events</a:t>
            </a:r>
          </a:p>
          <a:p>
            <a:r>
              <a:rPr lang="en-US" sz="1200" b="0" i="0" kern="1200" dirty="0" smtClean="0">
                <a:solidFill>
                  <a:schemeClr val="tx1"/>
                </a:solidFill>
                <a:effectLst/>
                <a:latin typeface="+mn-lt"/>
                <a:ea typeface="+mn-ea"/>
                <a:cs typeface="+mn-cs"/>
              </a:rPr>
              <a:t>Multicast Event Distribution</a:t>
            </a:r>
          </a:p>
          <a:p>
            <a:r>
              <a:rPr lang="en-US" sz="1200" b="1" i="0" kern="1200" dirty="0" smtClean="0">
                <a:solidFill>
                  <a:schemeClr val="tx1"/>
                </a:solidFill>
                <a:effectLst/>
                <a:latin typeface="+mn-lt"/>
                <a:ea typeface="+mn-ea"/>
                <a:cs typeface="+mn-cs"/>
              </a:rPr>
              <a:t>6. Practical Examples (8-10 slides)</a:t>
            </a:r>
          </a:p>
          <a:p>
            <a:r>
              <a:rPr lang="en-US" sz="1200" b="0" i="0" kern="1200" dirty="0" smtClean="0">
                <a:solidFill>
                  <a:schemeClr val="tx1"/>
                </a:solidFill>
                <a:effectLst/>
                <a:latin typeface="+mn-lt"/>
                <a:ea typeface="+mn-ea"/>
                <a:cs typeface="+mn-cs"/>
              </a:rPr>
              <a:t>Hello World Service/Client</a:t>
            </a:r>
          </a:p>
          <a:p>
            <a:r>
              <a:rPr lang="en-US" sz="1200" b="0" i="0" kern="1200" dirty="0" smtClean="0">
                <a:solidFill>
                  <a:schemeClr val="tx1"/>
                </a:solidFill>
                <a:effectLst/>
                <a:latin typeface="+mn-lt"/>
                <a:ea typeface="+mn-ea"/>
                <a:cs typeface="+mn-cs"/>
              </a:rPr>
              <a:t>Configuration Examples</a:t>
            </a:r>
          </a:p>
          <a:p>
            <a:r>
              <a:rPr lang="en-US" sz="1200" b="0" i="0" kern="1200" dirty="0" smtClean="0">
                <a:solidFill>
                  <a:schemeClr val="tx1"/>
                </a:solidFill>
                <a:effectLst/>
                <a:latin typeface="+mn-lt"/>
                <a:ea typeface="+mn-ea"/>
                <a:cs typeface="+mn-cs"/>
              </a:rPr>
              <a:t>Code Snippets:</a:t>
            </a:r>
          </a:p>
          <a:p>
            <a:pPr lvl="1"/>
            <a:r>
              <a:rPr lang="en-US" sz="1200" b="0" i="0" kern="1200" dirty="0" smtClean="0">
                <a:solidFill>
                  <a:schemeClr val="tx1"/>
                </a:solidFill>
                <a:effectLst/>
                <a:latin typeface="+mn-lt"/>
                <a:ea typeface="+mn-ea"/>
                <a:cs typeface="+mn-cs"/>
              </a:rPr>
              <a:t>Service Implementation</a:t>
            </a:r>
          </a:p>
          <a:p>
            <a:pPr lvl="1"/>
            <a:r>
              <a:rPr lang="en-US" sz="1200" b="0" i="0" kern="1200" dirty="0" smtClean="0">
                <a:solidFill>
                  <a:schemeClr val="tx1"/>
                </a:solidFill>
                <a:effectLst/>
                <a:latin typeface="+mn-lt"/>
                <a:ea typeface="+mn-ea"/>
                <a:cs typeface="+mn-cs"/>
              </a:rPr>
              <a:t>Client Implementation</a:t>
            </a:r>
          </a:p>
          <a:p>
            <a:pPr lvl="1"/>
            <a:r>
              <a:rPr lang="en-US" sz="1200" b="0" i="0" kern="1200" dirty="0" smtClean="0">
                <a:solidFill>
                  <a:schemeClr val="tx1"/>
                </a:solidFill>
                <a:effectLst/>
                <a:latin typeface="+mn-lt"/>
                <a:ea typeface="+mn-ea"/>
                <a:cs typeface="+mn-cs"/>
              </a:rPr>
              <a:t>Event Handling</a:t>
            </a:r>
          </a:p>
          <a:p>
            <a:r>
              <a:rPr lang="en-US" sz="1200" b="0" i="0" kern="1200" dirty="0" smtClean="0">
                <a:solidFill>
                  <a:schemeClr val="tx1"/>
                </a:solidFill>
                <a:effectLst/>
                <a:latin typeface="+mn-lt"/>
                <a:ea typeface="+mn-ea"/>
                <a:cs typeface="+mn-cs"/>
              </a:rPr>
              <a:t>Common Patterns &amp; Best Practices</a:t>
            </a:r>
          </a:p>
          <a:p>
            <a:r>
              <a:rPr lang="en-US" sz="1200" b="1" i="0" kern="1200" dirty="0" smtClean="0">
                <a:solidFill>
                  <a:schemeClr val="tx1"/>
                </a:solidFill>
                <a:effectLst/>
                <a:latin typeface="+mn-lt"/>
                <a:ea typeface="+mn-ea"/>
                <a:cs typeface="+mn-cs"/>
              </a:rPr>
              <a:t>7. Debugging &amp; Troubleshooting (4-5 slides)</a:t>
            </a:r>
          </a:p>
          <a:p>
            <a:r>
              <a:rPr lang="en-US" sz="1200" b="0" i="0" kern="1200" dirty="0" smtClean="0">
                <a:solidFill>
                  <a:schemeClr val="tx1"/>
                </a:solidFill>
                <a:effectLst/>
                <a:latin typeface="+mn-lt"/>
                <a:ea typeface="+mn-ea"/>
                <a:cs typeface="+mn-cs"/>
              </a:rPr>
              <a:t>Logging Levels &amp; Output</a:t>
            </a:r>
          </a:p>
          <a:p>
            <a:r>
              <a:rPr lang="en-US" sz="1200" b="0" i="0" kern="1200" dirty="0" smtClean="0">
                <a:solidFill>
                  <a:schemeClr val="tx1"/>
                </a:solidFill>
                <a:effectLst/>
                <a:latin typeface="+mn-lt"/>
                <a:ea typeface="+mn-ea"/>
                <a:cs typeface="+mn-cs"/>
              </a:rPr>
              <a:t>Network Analysis Tools</a:t>
            </a:r>
          </a:p>
          <a:p>
            <a:r>
              <a:rPr lang="en-US" sz="1200" b="0" i="0" kern="1200" dirty="0" smtClean="0">
                <a:solidFill>
                  <a:schemeClr val="tx1"/>
                </a:solidFill>
                <a:effectLst/>
                <a:latin typeface="+mn-lt"/>
                <a:ea typeface="+mn-ea"/>
                <a:cs typeface="+mn-cs"/>
              </a:rPr>
              <a:t>Common Issues:</a:t>
            </a:r>
          </a:p>
          <a:p>
            <a:pPr lvl="1"/>
            <a:r>
              <a:rPr lang="en-US" sz="1200" b="0" i="0" kern="1200" dirty="0" smtClean="0">
                <a:solidFill>
                  <a:schemeClr val="tx1"/>
                </a:solidFill>
                <a:effectLst/>
                <a:latin typeface="+mn-lt"/>
                <a:ea typeface="+mn-ea"/>
                <a:cs typeface="+mn-cs"/>
              </a:rPr>
              <a:t>Service Discovery Problems</a:t>
            </a:r>
          </a:p>
          <a:p>
            <a:pPr lvl="1"/>
            <a:r>
              <a:rPr lang="en-US" sz="1200" b="0" i="0" kern="1200" dirty="0" smtClean="0">
                <a:solidFill>
                  <a:schemeClr val="tx1"/>
                </a:solidFill>
                <a:effectLst/>
                <a:latin typeface="+mn-lt"/>
                <a:ea typeface="+mn-ea"/>
                <a:cs typeface="+mn-cs"/>
              </a:rPr>
              <a:t>Event Subscription Issues</a:t>
            </a:r>
          </a:p>
          <a:p>
            <a:pPr lvl="1"/>
            <a:r>
              <a:rPr lang="en-US" sz="1200" b="0" i="0" kern="1200" dirty="0" smtClean="0">
                <a:solidFill>
                  <a:schemeClr val="tx1"/>
                </a:solidFill>
                <a:effectLst/>
                <a:latin typeface="+mn-lt"/>
                <a:ea typeface="+mn-ea"/>
                <a:cs typeface="+mn-cs"/>
              </a:rPr>
              <a:t>Network Configuration</a:t>
            </a:r>
          </a:p>
          <a:p>
            <a:r>
              <a:rPr lang="en-US" sz="1200" b="0" i="0" kern="1200" dirty="0" err="1" smtClean="0">
                <a:solidFill>
                  <a:schemeClr val="tx1"/>
                </a:solidFill>
                <a:effectLst/>
                <a:latin typeface="+mn-lt"/>
                <a:ea typeface="+mn-ea"/>
                <a:cs typeface="+mn-cs"/>
              </a:rPr>
              <a:t>Wireshark</a:t>
            </a:r>
            <a:r>
              <a:rPr lang="en-US" sz="1200" b="0" i="0" kern="1200" dirty="0" smtClean="0">
                <a:solidFill>
                  <a:schemeClr val="tx1"/>
                </a:solidFill>
                <a:effectLst/>
                <a:latin typeface="+mn-lt"/>
                <a:ea typeface="+mn-ea"/>
                <a:cs typeface="+mn-cs"/>
              </a:rPr>
              <a:t> Analysis</a:t>
            </a:r>
          </a:p>
          <a:p>
            <a:r>
              <a:rPr lang="en-US" sz="1200" b="1" i="0" kern="1200" dirty="0" smtClean="0">
                <a:solidFill>
                  <a:schemeClr val="tx1"/>
                </a:solidFill>
                <a:effectLst/>
                <a:latin typeface="+mn-lt"/>
                <a:ea typeface="+mn-ea"/>
                <a:cs typeface="+mn-cs"/>
              </a:rPr>
              <a:t>8. Advanced Topics (6-8 slides)</a:t>
            </a:r>
          </a:p>
          <a:p>
            <a:r>
              <a:rPr lang="en-US" sz="1200" b="0" i="0" kern="1200" dirty="0" smtClean="0">
                <a:solidFill>
                  <a:schemeClr val="tx1"/>
                </a:solidFill>
                <a:effectLst/>
                <a:latin typeface="+mn-lt"/>
                <a:ea typeface="+mn-ea"/>
                <a:cs typeface="+mn-cs"/>
              </a:rPr>
              <a:t>Security Considerations</a:t>
            </a:r>
          </a:p>
          <a:p>
            <a:r>
              <a:rPr lang="en-US" sz="1200" b="0" i="0" kern="1200" dirty="0" smtClean="0">
                <a:solidFill>
                  <a:schemeClr val="tx1"/>
                </a:solidFill>
                <a:effectLst/>
                <a:latin typeface="+mn-lt"/>
                <a:ea typeface="+mn-ea"/>
                <a:cs typeface="+mn-cs"/>
              </a:rPr>
              <a:t>Performance Optimization</a:t>
            </a:r>
          </a:p>
          <a:p>
            <a:r>
              <a:rPr lang="en-US" sz="1200" b="0" i="0" kern="1200" dirty="0" smtClean="0">
                <a:solidFill>
                  <a:schemeClr val="tx1"/>
                </a:solidFill>
                <a:effectLst/>
                <a:latin typeface="+mn-lt"/>
                <a:ea typeface="+mn-ea"/>
                <a:cs typeface="+mn-cs"/>
              </a:rPr>
              <a:t>Integration with Other AUTOSAR Components</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/Container Deployment</a:t>
            </a:r>
          </a:p>
          <a:p>
            <a:r>
              <a:rPr lang="en-US" sz="1200" b="0" i="0" kern="1200" dirty="0" smtClean="0">
                <a:solidFill>
                  <a:schemeClr val="tx1"/>
                </a:solidFill>
                <a:effectLst/>
                <a:latin typeface="+mn-lt"/>
                <a:ea typeface="+mn-ea"/>
                <a:cs typeface="+mn-cs"/>
              </a:rPr>
              <a:t>Testing Strategies</a:t>
            </a:r>
          </a:p>
          <a:p>
            <a:r>
              <a:rPr lang="en-US" sz="1200" b="0" i="0" kern="1200" dirty="0" smtClean="0">
                <a:solidFill>
                  <a:schemeClr val="tx1"/>
                </a:solidFill>
                <a:effectLst/>
                <a:latin typeface="+mn-lt"/>
                <a:ea typeface="+mn-ea"/>
                <a:cs typeface="+mn-cs"/>
              </a:rPr>
              <a:t>Production Deployment</a:t>
            </a:r>
          </a:p>
          <a:p>
            <a:r>
              <a:rPr lang="en-US" sz="1200" b="1" i="0" kern="1200" dirty="0" smtClean="0">
                <a:solidFill>
                  <a:schemeClr val="tx1"/>
                </a:solidFill>
                <a:effectLst/>
                <a:latin typeface="+mn-lt"/>
                <a:ea typeface="+mn-ea"/>
                <a:cs typeface="+mn-cs"/>
              </a:rPr>
              <a:t>9. Comparison &amp; Alternatives (3-4 slides)</a:t>
            </a:r>
          </a:p>
          <a:p>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 vs Other SOME/IP Implementations</a:t>
            </a:r>
          </a:p>
          <a:p>
            <a:r>
              <a:rPr lang="en-US" sz="1200" b="0" i="0" kern="1200" dirty="0" smtClean="0">
                <a:solidFill>
                  <a:schemeClr val="tx1"/>
                </a:solidFill>
                <a:effectLst/>
                <a:latin typeface="+mn-lt"/>
                <a:ea typeface="+mn-ea"/>
                <a:cs typeface="+mn-cs"/>
              </a:rPr>
              <a:t>When to Use </a:t>
            </a:r>
            <a:r>
              <a:rPr lang="en-US" sz="1200" b="0" i="0" kern="1200" dirty="0" err="1" smtClean="0">
                <a:solidFill>
                  <a:schemeClr val="tx1"/>
                </a:solidFill>
                <a:effectLst/>
                <a:latin typeface="+mn-lt"/>
                <a:ea typeface="+mn-ea"/>
                <a:cs typeface="+mn-cs"/>
              </a:rPr>
              <a:t>vsomeip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Integration with DDS, ROS, etc.</a:t>
            </a:r>
          </a:p>
          <a:p>
            <a:r>
              <a:rPr lang="en-US" sz="1200" b="0" i="0" kern="1200" dirty="0" smtClean="0">
                <a:solidFill>
                  <a:schemeClr val="tx1"/>
                </a:solidFill>
                <a:effectLst/>
                <a:latin typeface="+mn-lt"/>
                <a:ea typeface="+mn-ea"/>
                <a:cs typeface="+mn-cs"/>
              </a:rPr>
              <a:t>Pros &amp; Cons</a:t>
            </a:r>
          </a:p>
          <a:p>
            <a:r>
              <a:rPr lang="en-US" sz="1200" b="1" i="0" kern="1200" dirty="0" smtClean="0">
                <a:solidFill>
                  <a:schemeClr val="tx1"/>
                </a:solidFill>
                <a:effectLst/>
                <a:latin typeface="+mn-lt"/>
                <a:ea typeface="+mn-ea"/>
                <a:cs typeface="+mn-cs"/>
              </a:rPr>
              <a:t>10. Demo &amp; Q&amp;A (5-10 slides)</a:t>
            </a:r>
          </a:p>
          <a:p>
            <a:r>
              <a:rPr lang="en-US" sz="1200" b="0" i="0" kern="1200" dirty="0" smtClean="0">
                <a:solidFill>
                  <a:schemeClr val="tx1"/>
                </a:solidFill>
                <a:effectLst/>
                <a:latin typeface="+mn-lt"/>
                <a:ea typeface="+mn-ea"/>
                <a:cs typeface="+mn-cs"/>
              </a:rPr>
              <a:t>Live Demo:</a:t>
            </a:r>
          </a:p>
          <a:p>
            <a:pPr lvl="1"/>
            <a:r>
              <a:rPr lang="en-US" sz="1200" b="0" i="0" kern="1200" dirty="0" smtClean="0">
                <a:solidFill>
                  <a:schemeClr val="tx1"/>
                </a:solidFill>
                <a:effectLst/>
                <a:latin typeface="+mn-lt"/>
                <a:ea typeface="+mn-ea"/>
                <a:cs typeface="+mn-cs"/>
              </a:rPr>
              <a:t>Service startup</a:t>
            </a:r>
          </a:p>
          <a:p>
            <a:pPr lvl="1"/>
            <a:r>
              <a:rPr lang="en-US" sz="1200" b="0" i="0" kern="1200" dirty="0" smtClean="0">
                <a:solidFill>
                  <a:schemeClr val="tx1"/>
                </a:solidFill>
                <a:effectLst/>
                <a:latin typeface="+mn-lt"/>
                <a:ea typeface="+mn-ea"/>
                <a:cs typeface="+mn-cs"/>
              </a:rPr>
              <a:t>Client connection</a:t>
            </a:r>
          </a:p>
          <a:p>
            <a:pPr lvl="1"/>
            <a:r>
              <a:rPr lang="en-US" sz="1200" b="0" i="0" kern="1200" dirty="0" smtClean="0">
                <a:solidFill>
                  <a:schemeClr val="tx1"/>
                </a:solidFill>
                <a:effectLst/>
                <a:latin typeface="+mn-lt"/>
                <a:ea typeface="+mn-ea"/>
                <a:cs typeface="+mn-cs"/>
              </a:rPr>
              <a:t>Event notifications</a:t>
            </a:r>
          </a:p>
          <a:p>
            <a:pPr lvl="1"/>
            <a:r>
              <a:rPr lang="en-US" sz="1200" b="0" i="0" kern="1200" dirty="0" smtClean="0">
                <a:solidFill>
                  <a:schemeClr val="tx1"/>
                </a:solidFill>
                <a:effectLst/>
                <a:latin typeface="+mn-lt"/>
                <a:ea typeface="+mn-ea"/>
                <a:cs typeface="+mn-cs"/>
              </a:rPr>
              <a:t>Configuration changes</a:t>
            </a:r>
          </a:p>
          <a:p>
            <a:r>
              <a:rPr lang="en-US" sz="1200" b="0" i="0" kern="1200" dirty="0" smtClean="0">
                <a:solidFill>
                  <a:schemeClr val="tx1"/>
                </a:solidFill>
                <a:effectLst/>
                <a:latin typeface="+mn-lt"/>
                <a:ea typeface="+mn-ea"/>
                <a:cs typeface="+mn-cs"/>
              </a:rPr>
              <a:t>Common Questions</a:t>
            </a:r>
          </a:p>
          <a:p>
            <a:r>
              <a:rPr lang="en-US" sz="1200" b="0" i="0" kern="1200" dirty="0" smtClean="0">
                <a:solidFill>
                  <a:schemeClr val="tx1"/>
                </a:solidFill>
                <a:effectLst/>
                <a:latin typeface="+mn-lt"/>
                <a:ea typeface="+mn-ea"/>
                <a:cs typeface="+mn-cs"/>
              </a:rPr>
              <a:t>Resources &amp; Documentation</a:t>
            </a:r>
          </a:p>
          <a:p>
            <a:r>
              <a:rPr lang="en-US" sz="1200" b="1" i="0" kern="1200" dirty="0" smtClean="0">
                <a:solidFill>
                  <a:schemeClr val="tx1"/>
                </a:solidFill>
                <a:effectLst/>
                <a:latin typeface="+mn-lt"/>
                <a:ea typeface="+mn-ea"/>
                <a:cs typeface="+mn-cs"/>
              </a:rPr>
              <a:t>Practical Demo Ideas:</a:t>
            </a:r>
          </a:p>
          <a:p>
            <a:r>
              <a:rPr lang="en-US" sz="1200" b="1" i="0" kern="1200" dirty="0" smtClean="0">
                <a:solidFill>
                  <a:schemeClr val="tx1"/>
                </a:solidFill>
                <a:effectLst/>
                <a:latin typeface="+mn-lt"/>
                <a:ea typeface="+mn-ea"/>
                <a:cs typeface="+mn-cs"/>
              </a:rPr>
              <a:t>Basic Hello World</a:t>
            </a:r>
            <a:r>
              <a:rPr lang="en-US" sz="1200" b="0" i="0" kern="1200" dirty="0" smtClean="0">
                <a:solidFill>
                  <a:schemeClr val="tx1"/>
                </a:solidFill>
                <a:effectLst/>
                <a:latin typeface="+mn-lt"/>
                <a:ea typeface="+mn-ea"/>
                <a:cs typeface="+mn-cs"/>
              </a:rPr>
              <a:t>: Show service/client communication</a:t>
            </a:r>
          </a:p>
          <a:p>
            <a:r>
              <a:rPr lang="en-US" sz="1200" b="1" i="0" kern="1200" dirty="0" smtClean="0">
                <a:solidFill>
                  <a:schemeClr val="tx1"/>
                </a:solidFill>
                <a:effectLst/>
                <a:latin typeface="+mn-lt"/>
                <a:ea typeface="+mn-ea"/>
                <a:cs typeface="+mn-cs"/>
              </a:rPr>
              <a:t>Event Notifications</a:t>
            </a:r>
            <a:r>
              <a:rPr lang="en-US" sz="1200" b="0" i="0" kern="1200" dirty="0" smtClean="0">
                <a:solidFill>
                  <a:schemeClr val="tx1"/>
                </a:solidFill>
                <a:effectLst/>
                <a:latin typeface="+mn-lt"/>
                <a:ea typeface="+mn-ea"/>
                <a:cs typeface="+mn-cs"/>
              </a:rPr>
              <a:t>: Demonstrate publish/subscribe</a:t>
            </a:r>
          </a:p>
          <a:p>
            <a:r>
              <a:rPr lang="en-US" sz="1200" b="1" i="0" kern="1200" dirty="0" smtClean="0">
                <a:solidFill>
                  <a:schemeClr val="tx1"/>
                </a:solidFill>
                <a:effectLst/>
                <a:latin typeface="+mn-lt"/>
                <a:ea typeface="+mn-ea"/>
                <a:cs typeface="+mn-cs"/>
              </a:rPr>
              <a:t>Service Discovery</a:t>
            </a:r>
            <a:r>
              <a:rPr lang="en-US" sz="1200" b="0" i="0" kern="1200" dirty="0" smtClean="0">
                <a:solidFill>
                  <a:schemeClr val="tx1"/>
                </a:solidFill>
                <a:effectLst/>
                <a:latin typeface="+mn-lt"/>
                <a:ea typeface="+mn-ea"/>
                <a:cs typeface="+mn-cs"/>
              </a:rPr>
              <a:t>: Enable/disable and show differences</a:t>
            </a:r>
          </a:p>
          <a:p>
            <a:r>
              <a:rPr lang="en-US" sz="1200" b="1" i="0" kern="1200" dirty="0" smtClean="0">
                <a:solidFill>
                  <a:schemeClr val="tx1"/>
                </a:solidFill>
                <a:effectLst/>
                <a:latin typeface="+mn-lt"/>
                <a:ea typeface="+mn-ea"/>
                <a:cs typeface="+mn-cs"/>
              </a:rPr>
              <a:t>Network Analysis</a:t>
            </a:r>
            <a:r>
              <a:rPr lang="en-US" sz="1200" b="0" i="0" kern="1200" dirty="0" smtClean="0">
                <a:solidFill>
                  <a:schemeClr val="tx1"/>
                </a:solidFill>
                <a:effectLst/>
                <a:latin typeface="+mn-lt"/>
                <a:ea typeface="+mn-ea"/>
                <a:cs typeface="+mn-cs"/>
              </a:rPr>
              <a:t>: Use </a:t>
            </a:r>
            <a:r>
              <a:rPr lang="en-US" sz="1200" b="0" i="0" kern="1200" dirty="0" err="1" smtClean="0">
                <a:solidFill>
                  <a:schemeClr val="tx1"/>
                </a:solidFill>
                <a:effectLst/>
                <a:latin typeface="+mn-lt"/>
                <a:ea typeface="+mn-ea"/>
                <a:cs typeface="+mn-cs"/>
              </a:rPr>
              <a:t>Wireshark</a:t>
            </a:r>
            <a:r>
              <a:rPr lang="en-US" sz="1200" b="0" i="0" kern="1200" dirty="0" smtClean="0">
                <a:solidFill>
                  <a:schemeClr val="tx1"/>
                </a:solidFill>
                <a:effectLst/>
                <a:latin typeface="+mn-lt"/>
                <a:ea typeface="+mn-ea"/>
                <a:cs typeface="+mn-cs"/>
              </a:rPr>
              <a:t> to show SOME/IP packets</a:t>
            </a:r>
          </a:p>
          <a:p>
            <a:r>
              <a:rPr lang="en-US" sz="1200" b="1" i="0" kern="1200" dirty="0" smtClean="0">
                <a:solidFill>
                  <a:schemeClr val="tx1"/>
                </a:solidFill>
                <a:effectLst/>
                <a:latin typeface="+mn-lt"/>
                <a:ea typeface="+mn-ea"/>
                <a:cs typeface="+mn-cs"/>
              </a:rPr>
              <a:t>Configuration Impact</a:t>
            </a:r>
            <a:r>
              <a:rPr lang="en-US" sz="1200" b="0" i="0" kern="1200" dirty="0" smtClean="0">
                <a:solidFill>
                  <a:schemeClr val="tx1"/>
                </a:solidFill>
                <a:effectLst/>
                <a:latin typeface="+mn-lt"/>
                <a:ea typeface="+mn-ea"/>
                <a:cs typeface="+mn-cs"/>
              </a:rPr>
              <a:t>: Change settings and show effects</a:t>
            </a:r>
          </a:p>
          <a:p>
            <a:r>
              <a:rPr lang="en-US" sz="1200" b="1" i="0" kern="1200" dirty="0" smtClean="0">
                <a:solidFill>
                  <a:schemeClr val="tx1"/>
                </a:solidFill>
                <a:effectLst/>
                <a:latin typeface="+mn-lt"/>
                <a:ea typeface="+mn-ea"/>
                <a:cs typeface="+mn-cs"/>
              </a:rPr>
              <a:t>Supporting Materials:</a:t>
            </a:r>
          </a:p>
          <a:p>
            <a:r>
              <a:rPr lang="en-US" sz="1200" b="0" i="0" kern="1200" dirty="0" smtClean="0">
                <a:solidFill>
                  <a:schemeClr val="tx1"/>
                </a:solidFill>
                <a:effectLst/>
                <a:latin typeface="+mn-lt"/>
                <a:ea typeface="+mn-ea"/>
                <a:cs typeface="+mn-cs"/>
              </a:rPr>
              <a:t>Code examples from your </a:t>
            </a:r>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-example project</a:t>
            </a:r>
          </a:p>
          <a:p>
            <a:r>
              <a:rPr lang="en-US" sz="1200" b="0" i="0" kern="1200" dirty="0" smtClean="0">
                <a:solidFill>
                  <a:schemeClr val="tx1"/>
                </a:solidFill>
                <a:effectLst/>
                <a:latin typeface="+mn-lt"/>
                <a:ea typeface="+mn-ea"/>
                <a:cs typeface="+mn-cs"/>
              </a:rPr>
              <a:t>Network packet captures</a:t>
            </a:r>
          </a:p>
          <a:p>
            <a:r>
              <a:rPr lang="en-US" sz="1200" b="0" i="0" kern="1200" dirty="0" smtClean="0">
                <a:solidFill>
                  <a:schemeClr val="tx1"/>
                </a:solidFill>
                <a:effectLst/>
                <a:latin typeface="+mn-lt"/>
                <a:ea typeface="+mn-ea"/>
                <a:cs typeface="+mn-cs"/>
              </a:rPr>
              <a:t>Configuration file templates</a:t>
            </a:r>
          </a:p>
          <a:p>
            <a:r>
              <a:rPr lang="en-US" sz="1200" b="0" i="0" kern="1200" dirty="0" smtClean="0">
                <a:solidFill>
                  <a:schemeClr val="tx1"/>
                </a:solidFill>
                <a:effectLst/>
                <a:latin typeface="+mn-lt"/>
                <a:ea typeface="+mn-ea"/>
                <a:cs typeface="+mn-cs"/>
              </a:rPr>
              <a:t>Troubleshooting checklists</a:t>
            </a:r>
          </a:p>
          <a:p>
            <a:r>
              <a:rPr lang="en-US" sz="1200" b="0" i="0" kern="1200" dirty="0" smtClean="0">
                <a:solidFill>
                  <a:schemeClr val="tx1"/>
                </a:solidFill>
                <a:effectLst/>
                <a:latin typeface="+mn-lt"/>
                <a:ea typeface="+mn-ea"/>
                <a:cs typeface="+mn-cs"/>
              </a:rPr>
              <a:t>Would you like me to elaborate on any specific section or help you create detailed content for particular slides?</a:t>
            </a:r>
          </a:p>
          <a:p>
            <a:endParaRPr lang="en-US" dirty="0"/>
          </a:p>
        </p:txBody>
      </p:sp>
    </p:spTree>
    <p:extLst>
      <p:ext uri="{BB962C8B-B14F-4D97-AF65-F5344CB8AC3E}">
        <p14:creationId xmlns:p14="http://schemas.microsoft.com/office/powerpoint/2010/main" val="3557724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1789566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a:p>
            <a:r>
              <a:rPr lang="en-US" sz="1200" b="0" i="0" kern="1200" dirty="0" smtClean="0">
                <a:solidFill>
                  <a:schemeClr val="tx1"/>
                </a:solidFill>
                <a:effectLst/>
                <a:latin typeface="+mn-lt"/>
                <a:ea typeface="+mn-ea"/>
                <a:cs typeface="+mn-cs"/>
              </a:rPr>
              <a:t>Local socket</a:t>
            </a:r>
            <a:r>
              <a:rPr lang="en-US" sz="1200" b="0" i="0" kern="1200" baseline="0" dirty="0" smtClean="0">
                <a:solidFill>
                  <a:schemeClr val="tx1"/>
                </a:solidFill>
                <a:effectLst/>
                <a:latin typeface="+mn-lt"/>
                <a:ea typeface="+mn-ea"/>
                <a:cs typeface="+mn-cs"/>
              </a:rPr>
              <a:t> (UDS): </a:t>
            </a:r>
            <a:r>
              <a:rPr lang="en-US" sz="1200" b="0" i="0" kern="1200" dirty="0" smtClean="0">
                <a:solidFill>
                  <a:schemeClr val="tx1"/>
                </a:solidFill>
                <a:effectLst/>
                <a:latin typeface="+mn-lt"/>
                <a:ea typeface="+mn-ea"/>
                <a:cs typeface="+mn-cs"/>
              </a:rPr>
              <a:t>https://github.com/COVESA/vsomeip/blob/master/documentation/vsomeipProtocol.md</a:t>
            </a:r>
          </a:p>
          <a:p>
            <a:r>
              <a:rPr lang="en-US" sz="1200" b="0" i="0" kern="1200" dirty="0" err="1" smtClean="0">
                <a:solidFill>
                  <a:schemeClr val="tx1"/>
                </a:solidFill>
                <a:effectLst/>
                <a:latin typeface="+mn-lt"/>
                <a:ea typeface="+mn-ea"/>
                <a:cs typeface="+mn-cs"/>
              </a:rPr>
              <a:t>Vsomeip.json</a:t>
            </a:r>
            <a:r>
              <a:rPr lang="en-US" sz="1200" b="0" i="0" kern="1200" dirty="0" smtClean="0">
                <a:solidFill>
                  <a:schemeClr val="tx1"/>
                </a:solidFill>
                <a:effectLst/>
                <a:latin typeface="+mn-lt"/>
                <a:ea typeface="+mn-ea"/>
                <a:cs typeface="+mn-cs"/>
              </a:rPr>
              <a:t>: https://github.com/COVESA/vsomeip/blob/master/documentation/vsomeipConfiguration.md</a:t>
            </a:r>
          </a:p>
          <a:p>
            <a:endParaRPr lang="en-US" dirty="0" smtClean="0"/>
          </a:p>
        </p:txBody>
      </p:sp>
    </p:spTree>
    <p:extLst>
      <p:ext uri="{BB962C8B-B14F-4D97-AF65-F5344CB8AC3E}">
        <p14:creationId xmlns:p14="http://schemas.microsoft.com/office/powerpoint/2010/main" val="201313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https://github.com/COVESA/vsomeip/blob/master/documentation/vsomeipConfiguration.md</a:t>
            </a:r>
          </a:p>
        </p:txBody>
      </p:sp>
    </p:spTree>
    <p:extLst>
      <p:ext uri="{BB962C8B-B14F-4D97-AF65-F5344CB8AC3E}">
        <p14:creationId xmlns:p14="http://schemas.microsoft.com/office/powerpoint/2010/main" val="2384462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https://github.com/COVESA/vsomeip/wiki/vsomeip-in-10-minutes</a:t>
            </a:r>
            <a:endParaRPr lang="en-US" dirty="0"/>
          </a:p>
        </p:txBody>
      </p:sp>
    </p:spTree>
    <p:extLst>
      <p:ext uri="{BB962C8B-B14F-4D97-AF65-F5344CB8AC3E}">
        <p14:creationId xmlns:p14="http://schemas.microsoft.com/office/powerpoint/2010/main" val="20211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https://github.com/COVESA/vsomeip/wiki/vsomeip-in-10-minutes</a:t>
            </a:r>
            <a:endParaRPr lang="en-US" dirty="0"/>
          </a:p>
        </p:txBody>
      </p:sp>
    </p:spTree>
    <p:extLst>
      <p:ext uri="{BB962C8B-B14F-4D97-AF65-F5344CB8AC3E}">
        <p14:creationId xmlns:p14="http://schemas.microsoft.com/office/powerpoint/2010/main" val="2499936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p:txBody>
      </p:sp>
    </p:spTree>
    <p:extLst>
      <p:ext uri="{BB962C8B-B14F-4D97-AF65-F5344CB8AC3E}">
        <p14:creationId xmlns:p14="http://schemas.microsoft.com/office/powerpoint/2010/main" val="3886056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p:txBody>
      </p:sp>
    </p:spTree>
    <p:extLst>
      <p:ext uri="{BB962C8B-B14F-4D97-AF65-F5344CB8AC3E}">
        <p14:creationId xmlns:p14="http://schemas.microsoft.com/office/powerpoint/2010/main" val="3813032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p:txBody>
      </p:sp>
    </p:spTree>
    <p:extLst>
      <p:ext uri="{BB962C8B-B14F-4D97-AF65-F5344CB8AC3E}">
        <p14:creationId xmlns:p14="http://schemas.microsoft.com/office/powerpoint/2010/main" val="613017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a:p>
            <a:r>
              <a:rPr lang="en-US" sz="1200" b="0" i="0" kern="1200" dirty="0" smtClean="0">
                <a:solidFill>
                  <a:schemeClr val="tx1"/>
                </a:solidFill>
                <a:effectLst/>
                <a:latin typeface="+mn-lt"/>
                <a:ea typeface="+mn-ea"/>
                <a:cs typeface="+mn-cs"/>
              </a:rPr>
              <a:t>Local socket</a:t>
            </a:r>
            <a:r>
              <a:rPr lang="en-US" sz="1200" b="0" i="0" kern="1200" baseline="0" dirty="0" smtClean="0">
                <a:solidFill>
                  <a:schemeClr val="tx1"/>
                </a:solidFill>
                <a:effectLst/>
                <a:latin typeface="+mn-lt"/>
                <a:ea typeface="+mn-ea"/>
                <a:cs typeface="+mn-cs"/>
              </a:rPr>
              <a:t> (UDS): </a:t>
            </a:r>
            <a:r>
              <a:rPr lang="en-US" sz="1200" b="0" i="0" kern="1200" dirty="0" smtClean="0">
                <a:solidFill>
                  <a:schemeClr val="tx1"/>
                </a:solidFill>
                <a:effectLst/>
                <a:latin typeface="+mn-lt"/>
                <a:ea typeface="+mn-ea"/>
                <a:cs typeface="+mn-cs"/>
              </a:rPr>
              <a:t>https://github.com/COVESA/vsomeip/blob/master/documentation/vsomeipProtocol.md</a:t>
            </a:r>
          </a:p>
          <a:p>
            <a:r>
              <a:rPr lang="en-US" sz="1200" b="0" i="0" kern="1200" dirty="0" err="1" smtClean="0">
                <a:solidFill>
                  <a:schemeClr val="tx1"/>
                </a:solidFill>
                <a:effectLst/>
                <a:latin typeface="+mn-lt"/>
                <a:ea typeface="+mn-ea"/>
                <a:cs typeface="+mn-cs"/>
              </a:rPr>
              <a:t>Vsomeip.json</a:t>
            </a:r>
            <a:r>
              <a:rPr lang="en-US" sz="1200" b="0" i="0" kern="1200" dirty="0" smtClean="0">
                <a:solidFill>
                  <a:schemeClr val="tx1"/>
                </a:solidFill>
                <a:effectLst/>
                <a:latin typeface="+mn-lt"/>
                <a:ea typeface="+mn-ea"/>
                <a:cs typeface="+mn-cs"/>
              </a:rPr>
              <a:t>: https://github.com/COVESA/vsomeip/blob/master/documentation/vsomeipConfiguration.md</a:t>
            </a:r>
          </a:p>
          <a:p>
            <a:endParaRPr lang="en-US" dirty="0" smtClean="0"/>
          </a:p>
        </p:txBody>
      </p:sp>
    </p:spTree>
    <p:extLst>
      <p:ext uri="{BB962C8B-B14F-4D97-AF65-F5344CB8AC3E}">
        <p14:creationId xmlns:p14="http://schemas.microsoft.com/office/powerpoint/2010/main" val="470255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endParaRPr lang="en-US" dirty="0" smtClean="0"/>
          </a:p>
        </p:txBody>
      </p:sp>
    </p:spTree>
    <p:extLst>
      <p:ext uri="{BB962C8B-B14F-4D97-AF65-F5344CB8AC3E}">
        <p14:creationId xmlns:p14="http://schemas.microsoft.com/office/powerpoint/2010/main" val="4265199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https://some-ip.com/papers/2024-AEC_Ampere_TechnicaEngineering_-_SOMEIP-next-10-years_final_v1.1a.pdf</a:t>
            </a:r>
            <a:endParaRPr lang="en-US" dirty="0"/>
          </a:p>
        </p:txBody>
      </p:sp>
    </p:spTree>
    <p:extLst>
      <p:ext uri="{BB962C8B-B14F-4D97-AF65-F5344CB8AC3E}">
        <p14:creationId xmlns:p14="http://schemas.microsoft.com/office/powerpoint/2010/main" val="1814849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p:txBody>
      </p:sp>
    </p:spTree>
    <p:extLst>
      <p:ext uri="{BB962C8B-B14F-4D97-AF65-F5344CB8AC3E}">
        <p14:creationId xmlns:p14="http://schemas.microsoft.com/office/powerpoint/2010/main" val="607175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p:txBody>
      </p:sp>
    </p:spTree>
    <p:extLst>
      <p:ext uri="{BB962C8B-B14F-4D97-AF65-F5344CB8AC3E}">
        <p14:creationId xmlns:p14="http://schemas.microsoft.com/office/powerpoint/2010/main" val="3661953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p:txBody>
      </p:sp>
    </p:spTree>
    <p:extLst>
      <p:ext uri="{BB962C8B-B14F-4D97-AF65-F5344CB8AC3E}">
        <p14:creationId xmlns:p14="http://schemas.microsoft.com/office/powerpoint/2010/main" val="1541732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endParaRPr lang="en-US" dirty="0"/>
          </a:p>
        </p:txBody>
      </p:sp>
    </p:spTree>
    <p:extLst>
      <p:ext uri="{BB962C8B-B14F-4D97-AF65-F5344CB8AC3E}">
        <p14:creationId xmlns:p14="http://schemas.microsoft.com/office/powerpoint/2010/main" val="106174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r>
              <a:rPr lang="en-US" dirty="0" smtClean="0"/>
              <a:t>list down basic ECU in automotive according protocol history: CAN, LIN, </a:t>
            </a:r>
            <a:r>
              <a:rPr lang="en-US" dirty="0" err="1" smtClean="0"/>
              <a:t>FlexRay</a:t>
            </a:r>
            <a:r>
              <a:rPr lang="en-US" dirty="0" smtClean="0"/>
              <a:t>, MOST, Enthernet, </a:t>
            </a:r>
            <a:r>
              <a:rPr lang="en-US" dirty="0" err="1" smtClean="0"/>
              <a:t>someip</a:t>
            </a:r>
            <a:r>
              <a:rPr lang="en-US" dirty="0" smtClean="0"/>
              <a:t>, TSN Ethernet</a:t>
            </a:r>
          </a:p>
          <a:p>
            <a:r>
              <a:rPr lang="en-US" dirty="0" smtClean="0"/>
              <a:t>Pre-2010: Ethernet was used in </a:t>
            </a:r>
            <a:r>
              <a:rPr lang="en-US" b="1" dirty="0" smtClean="0"/>
              <a:t>diagnostics</a:t>
            </a:r>
            <a:r>
              <a:rPr lang="en-US" dirty="0" smtClean="0"/>
              <a:t> and </a:t>
            </a:r>
            <a:r>
              <a:rPr lang="en-US" b="1" dirty="0" smtClean="0"/>
              <a:t>testing tools</a:t>
            </a:r>
            <a:r>
              <a:rPr lang="en-US" dirty="0" smtClean="0"/>
              <a:t>, but not in production vehicles.</a:t>
            </a:r>
          </a:p>
          <a:p>
            <a:pPr marL="171450" indent="-171450">
              <a:buFontTx/>
              <a:buChar char="-"/>
            </a:pPr>
            <a:r>
              <a:rPr lang="en-US" dirty="0" smtClean="0"/>
              <a:t>Traditional networks like </a:t>
            </a:r>
            <a:r>
              <a:rPr lang="en-US" b="1" dirty="0" smtClean="0"/>
              <a:t>CAN</a:t>
            </a:r>
            <a:r>
              <a:rPr lang="en-US" dirty="0" smtClean="0"/>
              <a:t>, </a:t>
            </a:r>
            <a:r>
              <a:rPr lang="en-US" b="1" dirty="0" smtClean="0"/>
              <a:t>LIN</a:t>
            </a:r>
            <a:r>
              <a:rPr lang="en-US" dirty="0" smtClean="0"/>
              <a:t>, and </a:t>
            </a:r>
            <a:r>
              <a:rPr lang="en-US" b="1" dirty="0" err="1" smtClean="0"/>
              <a:t>FlexRay</a:t>
            </a:r>
            <a:r>
              <a:rPr lang="en-US" dirty="0" smtClean="0"/>
              <a:t> dominated.</a:t>
            </a:r>
          </a:p>
          <a:p>
            <a:pPr marL="171450" indent="-171450">
              <a:buFontTx/>
              <a:buChar char="-"/>
            </a:pPr>
            <a:r>
              <a:rPr lang="en-US" dirty="0" smtClean="0"/>
              <a:t>2011: </a:t>
            </a:r>
            <a:r>
              <a:rPr lang="en-US" b="1" dirty="0" smtClean="0"/>
              <a:t>Broadcom</a:t>
            </a:r>
            <a:r>
              <a:rPr lang="en-US" dirty="0" smtClean="0"/>
              <a:t> introduced </a:t>
            </a:r>
            <a:r>
              <a:rPr lang="en-US" b="1" dirty="0" err="1" smtClean="0"/>
              <a:t>BroadR</a:t>
            </a:r>
            <a:r>
              <a:rPr lang="en-US" b="1" dirty="0" smtClean="0"/>
              <a:t>-Reach</a:t>
            </a:r>
            <a:r>
              <a:rPr lang="en-US" dirty="0" smtClean="0"/>
              <a:t>, a 2-wire Ethernet standard tailored for automotive.</a:t>
            </a:r>
            <a:endParaRPr lang="en-US" dirty="0"/>
          </a:p>
        </p:txBody>
      </p:sp>
    </p:spTree>
    <p:extLst>
      <p:ext uri="{BB962C8B-B14F-4D97-AF65-F5344CB8AC3E}">
        <p14:creationId xmlns:p14="http://schemas.microsoft.com/office/powerpoint/2010/main" val="38176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r>
              <a:rPr lang="en-US" dirty="0" smtClean="0"/>
              <a:t>list down basic ECU in automotive according protocol history: CAN, LIN, </a:t>
            </a:r>
            <a:r>
              <a:rPr lang="en-US" dirty="0" err="1" smtClean="0"/>
              <a:t>FlexRay</a:t>
            </a:r>
            <a:r>
              <a:rPr lang="en-US" dirty="0" smtClean="0"/>
              <a:t>, MOST, Enthernet, </a:t>
            </a:r>
            <a:r>
              <a:rPr lang="en-US" dirty="0" err="1" smtClean="0"/>
              <a:t>someip</a:t>
            </a:r>
            <a:r>
              <a:rPr lang="en-US" dirty="0" smtClean="0"/>
              <a:t>, TSN Ethernet</a:t>
            </a:r>
          </a:p>
          <a:p>
            <a:r>
              <a:rPr lang="en-US" dirty="0" smtClean="0"/>
              <a:t>Pre-2010: Ethernet was used in </a:t>
            </a:r>
            <a:r>
              <a:rPr lang="en-US" b="1" dirty="0" smtClean="0"/>
              <a:t>diagnostics</a:t>
            </a:r>
            <a:r>
              <a:rPr lang="en-US" dirty="0" smtClean="0"/>
              <a:t> and </a:t>
            </a:r>
            <a:r>
              <a:rPr lang="en-US" b="1" dirty="0" smtClean="0"/>
              <a:t>testing tools</a:t>
            </a:r>
            <a:r>
              <a:rPr lang="en-US" dirty="0" smtClean="0"/>
              <a:t>, but not in production vehicles.</a:t>
            </a:r>
          </a:p>
          <a:p>
            <a:pPr marL="171450" indent="-171450">
              <a:buFontTx/>
              <a:buChar char="-"/>
            </a:pPr>
            <a:r>
              <a:rPr lang="en-US" dirty="0" smtClean="0"/>
              <a:t>Traditional networks like </a:t>
            </a:r>
            <a:r>
              <a:rPr lang="en-US" b="1" dirty="0" smtClean="0"/>
              <a:t>CAN</a:t>
            </a:r>
            <a:r>
              <a:rPr lang="en-US" dirty="0" smtClean="0"/>
              <a:t>, </a:t>
            </a:r>
            <a:r>
              <a:rPr lang="en-US" b="1" dirty="0" smtClean="0"/>
              <a:t>LIN</a:t>
            </a:r>
            <a:r>
              <a:rPr lang="en-US" dirty="0" smtClean="0"/>
              <a:t>, and </a:t>
            </a:r>
            <a:r>
              <a:rPr lang="en-US" b="1" dirty="0" err="1" smtClean="0"/>
              <a:t>FlexRay</a:t>
            </a:r>
            <a:r>
              <a:rPr lang="en-US" dirty="0" smtClean="0"/>
              <a:t> dominated.</a:t>
            </a:r>
          </a:p>
          <a:p>
            <a:pPr marL="171450" indent="-171450">
              <a:buFontTx/>
              <a:buChar char="-"/>
            </a:pPr>
            <a:r>
              <a:rPr lang="en-US" dirty="0" smtClean="0"/>
              <a:t>2011: </a:t>
            </a:r>
            <a:r>
              <a:rPr lang="en-US" b="1" dirty="0" smtClean="0"/>
              <a:t>Broadcom</a:t>
            </a:r>
            <a:r>
              <a:rPr lang="en-US" dirty="0" smtClean="0"/>
              <a:t> introduced </a:t>
            </a:r>
            <a:r>
              <a:rPr lang="en-US" b="1" dirty="0" err="1" smtClean="0"/>
              <a:t>BroadR</a:t>
            </a:r>
            <a:r>
              <a:rPr lang="en-US" b="1" dirty="0" smtClean="0"/>
              <a:t>-Reach</a:t>
            </a:r>
            <a:r>
              <a:rPr lang="en-US" dirty="0" smtClean="0"/>
              <a:t>, a 2-wire Ethernet standard tailored for automotive.</a:t>
            </a:r>
            <a:endParaRPr lang="en-US" dirty="0"/>
          </a:p>
        </p:txBody>
      </p:sp>
    </p:spTree>
    <p:extLst>
      <p:ext uri="{BB962C8B-B14F-4D97-AF65-F5344CB8AC3E}">
        <p14:creationId xmlns:p14="http://schemas.microsoft.com/office/powerpoint/2010/main" val="3040226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142266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312749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51230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67704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29644469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83526" y="2504210"/>
            <a:ext cx="1963882" cy="30653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374715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101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83526" y="2504210"/>
            <a:ext cx="1963882" cy="30653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2417180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119315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83526" y="2504210"/>
            <a:ext cx="1963882" cy="30653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56889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353746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83526" y="2504210"/>
            <a:ext cx="1963882" cy="306532"/>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349131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11422405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154448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342555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descr="lg logo transparent에 대한 이미지 검색결과"/>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8349438" y="123260"/>
            <a:ext cx="750457" cy="3659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468089" y="-46017"/>
            <a:ext cx="1963038" cy="338554"/>
          </a:xfrm>
          <a:prstGeom prst="rect">
            <a:avLst/>
          </a:prstGeom>
          <a:noFill/>
        </p:spPr>
        <p:txBody>
          <a:bodyPr wrap="none" rtlCol="0">
            <a:spAutoFit/>
          </a:bodyPr>
          <a:lstStyle/>
          <a:p>
            <a:r>
              <a:rPr lang="en-US" altLang="ko-KR" sz="1600" dirty="0" smtClean="0">
                <a:solidFill>
                  <a:schemeClr val="bg1">
                    <a:lumMod val="75000"/>
                  </a:schemeClr>
                </a:solidFill>
                <a:latin typeface="+mj-lt"/>
              </a:rPr>
              <a:t>LGE Internal Use Only</a:t>
            </a:r>
            <a:endParaRPr lang="en-US" sz="1600" dirty="0">
              <a:latin typeface="+mj-lt"/>
            </a:endParaRPr>
          </a:p>
        </p:txBody>
      </p:sp>
    </p:spTree>
    <p:extLst>
      <p:ext uri="{BB962C8B-B14F-4D97-AF65-F5344CB8AC3E}">
        <p14:creationId xmlns:p14="http://schemas.microsoft.com/office/powerpoint/2010/main" val="1893884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inhthedt/vsomeip-examp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OVESA/vsomeip/blob/master/documentation/vsomeipConfiguration.m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OVESA/vsomeip/wiki/vsomeip-in-10-minut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ome-ip.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COVESA/vsomei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9812" y="1514153"/>
            <a:ext cx="5860473" cy="4247317"/>
          </a:xfrm>
          <a:prstGeom prst="rect">
            <a:avLst/>
          </a:prstGeom>
          <a:noFill/>
        </p:spPr>
        <p:txBody>
          <a:bodyPr wrap="square" rtlCol="0">
            <a:spAutoFit/>
          </a:bodyPr>
          <a:lstStyle/>
          <a:p>
            <a:pPr marL="342900" indent="-342900">
              <a:buAutoNum type="arabicPeriod"/>
            </a:pPr>
            <a:r>
              <a:rPr lang="en-US" b="1" dirty="0" smtClean="0"/>
              <a:t>SOME/IP introduction</a:t>
            </a:r>
            <a:r>
              <a:rPr lang="en-US" b="1" dirty="0"/>
              <a:t> </a:t>
            </a:r>
            <a:endParaRPr lang="en-US" b="1" dirty="0" smtClean="0"/>
          </a:p>
          <a:p>
            <a:pPr marL="800100" lvl="1" indent="-342900">
              <a:buFont typeface="Wingdings" panose="05000000000000000000" pitchFamily="2" charset="2"/>
              <a:buChar char="ü"/>
            </a:pPr>
            <a:r>
              <a:rPr lang="en-US" b="1" dirty="0" smtClean="0"/>
              <a:t>What &amp; Why ?</a:t>
            </a:r>
          </a:p>
          <a:p>
            <a:pPr marL="800100" lvl="1" indent="-342900">
              <a:buFont typeface="Wingdings" panose="05000000000000000000" pitchFamily="2" charset="2"/>
              <a:buChar char="ü"/>
            </a:pPr>
            <a:r>
              <a:rPr lang="en-US" b="1" dirty="0" smtClean="0"/>
              <a:t>Comparison</a:t>
            </a:r>
            <a:endParaRPr lang="en-US" b="1" dirty="0"/>
          </a:p>
          <a:p>
            <a:pPr marL="342900" indent="-342900">
              <a:buAutoNum type="arabicPeriod"/>
            </a:pPr>
            <a:r>
              <a:rPr lang="en-US" b="1" dirty="0" smtClean="0"/>
              <a:t>SOME/IP run over Ethernet</a:t>
            </a:r>
          </a:p>
          <a:p>
            <a:pPr marL="800100" lvl="1" indent="-342900">
              <a:buFont typeface="Wingdings" panose="05000000000000000000" pitchFamily="2" charset="2"/>
              <a:buChar char="ü"/>
            </a:pPr>
            <a:r>
              <a:rPr lang="en-US" b="1" dirty="0" smtClean="0"/>
              <a:t>Ethernet automotive</a:t>
            </a:r>
          </a:p>
          <a:p>
            <a:pPr marL="800100" lvl="1" indent="-342900">
              <a:buFont typeface="Wingdings" panose="05000000000000000000" pitchFamily="2" charset="2"/>
              <a:buChar char="ü"/>
            </a:pPr>
            <a:r>
              <a:rPr lang="en-US" b="1" dirty="0" smtClean="0"/>
              <a:t>Unicast</a:t>
            </a:r>
          </a:p>
          <a:p>
            <a:pPr marL="800100" lvl="1" indent="-342900">
              <a:buFont typeface="Wingdings" panose="05000000000000000000" pitchFamily="2" charset="2"/>
              <a:buChar char="ü"/>
            </a:pPr>
            <a:r>
              <a:rPr lang="en-US" b="1" dirty="0" smtClean="0"/>
              <a:t>Mutilcast</a:t>
            </a:r>
          </a:p>
          <a:p>
            <a:pPr marL="342900" indent="-342900">
              <a:buAutoNum type="arabicPeriod"/>
            </a:pPr>
            <a:r>
              <a:rPr lang="en-US" b="1" dirty="0" err="1" smtClean="0"/>
              <a:t>Vsomeip</a:t>
            </a:r>
            <a:r>
              <a:rPr lang="en-US" b="1" dirty="0"/>
              <a:t> (</a:t>
            </a:r>
            <a:r>
              <a:rPr lang="en-US" b="1" dirty="0" smtClean="0"/>
              <a:t>an </a:t>
            </a:r>
            <a:r>
              <a:rPr lang="en-US" b="1" dirty="0"/>
              <a:t>implementation of the SOME/IP protocol)</a:t>
            </a:r>
            <a:endParaRPr lang="en-US" b="1" dirty="0" smtClean="0"/>
          </a:p>
          <a:p>
            <a:pPr marL="800100" lvl="1" indent="-342900">
              <a:buFont typeface="Wingdings" panose="05000000000000000000" pitchFamily="2" charset="2"/>
              <a:buChar char="ü"/>
            </a:pPr>
            <a:r>
              <a:rPr lang="en-US" b="1" dirty="0" smtClean="0"/>
              <a:t>SOME/IP Message Format</a:t>
            </a:r>
          </a:p>
          <a:p>
            <a:pPr marL="800100" lvl="1" indent="-342900">
              <a:buFont typeface="Wingdings" panose="05000000000000000000" pitchFamily="2" charset="2"/>
              <a:buChar char="ü"/>
            </a:pPr>
            <a:r>
              <a:rPr lang="en-US" b="1" dirty="0" smtClean="0"/>
              <a:t>Service-Discovery</a:t>
            </a:r>
          </a:p>
          <a:p>
            <a:pPr marL="800100" lvl="1" indent="-342900">
              <a:buFont typeface="Wingdings" panose="05000000000000000000" pitchFamily="2" charset="2"/>
              <a:buChar char="ü"/>
            </a:pPr>
            <a:r>
              <a:rPr lang="en-US" b="1" dirty="0" smtClean="0"/>
              <a:t>Request/Response/pub-sub</a:t>
            </a:r>
            <a:endParaRPr lang="en-US" b="1" dirty="0"/>
          </a:p>
          <a:p>
            <a:pPr marL="342900" indent="-342900">
              <a:buFontTx/>
              <a:buAutoNum type="arabicPeriod"/>
            </a:pPr>
            <a:r>
              <a:rPr lang="en-US" b="1" dirty="0" err="1" smtClean="0"/>
              <a:t>Vsomeip</a:t>
            </a:r>
            <a:r>
              <a:rPr lang="en-US" b="1" dirty="0" smtClean="0"/>
              <a:t> + </a:t>
            </a:r>
            <a:r>
              <a:rPr lang="en-US" b="1" dirty="0" err="1" smtClean="0"/>
              <a:t>CommonApi</a:t>
            </a:r>
            <a:endParaRPr lang="en-US" b="1" dirty="0" smtClean="0"/>
          </a:p>
          <a:p>
            <a:pPr marL="800100" lvl="1" indent="-342900">
              <a:buFont typeface="Wingdings" panose="05000000000000000000" pitchFamily="2" charset="2"/>
              <a:buChar char="ü"/>
            </a:pPr>
            <a:r>
              <a:rPr lang="en-US" b="1" dirty="0" smtClean="0"/>
              <a:t>RPC (Remote procedure call)</a:t>
            </a:r>
          </a:p>
          <a:p>
            <a:pPr marL="342900" indent="-342900">
              <a:buAutoNum type="arabicPeriod"/>
            </a:pPr>
            <a:r>
              <a:rPr lang="en-US" b="1" dirty="0" smtClean="0"/>
              <a:t>Demo </a:t>
            </a:r>
            <a:r>
              <a:rPr lang="en-US" b="1" dirty="0"/>
              <a:t>&amp; Q&amp;A</a:t>
            </a:r>
            <a:endParaRPr lang="en-US" b="1" dirty="0" smtClean="0"/>
          </a:p>
          <a:p>
            <a:endParaRPr lang="en-US" dirty="0"/>
          </a:p>
        </p:txBody>
      </p:sp>
      <p:sp>
        <p:nvSpPr>
          <p:cNvPr id="5" name="TextBox 4"/>
          <p:cNvSpPr txBox="1"/>
          <p:nvPr/>
        </p:nvSpPr>
        <p:spPr>
          <a:xfrm>
            <a:off x="3418588" y="769704"/>
            <a:ext cx="1955074" cy="646331"/>
          </a:xfrm>
          <a:prstGeom prst="rect">
            <a:avLst/>
          </a:prstGeom>
          <a:noFill/>
        </p:spPr>
        <p:txBody>
          <a:bodyPr wrap="square" rtlCol="0">
            <a:spAutoFit/>
          </a:bodyPr>
          <a:lstStyle/>
          <a:p>
            <a:r>
              <a:rPr lang="en-US" sz="3600" b="1" dirty="0" err="1"/>
              <a:t>Vsomeip</a:t>
            </a:r>
            <a:endParaRPr lang="en-US" sz="3600" b="1" dirty="0"/>
          </a:p>
        </p:txBody>
      </p:sp>
      <p:sp>
        <p:nvSpPr>
          <p:cNvPr id="6" name="TextBox 5"/>
          <p:cNvSpPr txBox="1"/>
          <p:nvPr/>
        </p:nvSpPr>
        <p:spPr>
          <a:xfrm>
            <a:off x="3551274" y="6344093"/>
            <a:ext cx="5006909" cy="646331"/>
          </a:xfrm>
          <a:prstGeom prst="rect">
            <a:avLst/>
          </a:prstGeom>
          <a:noFill/>
        </p:spPr>
        <p:txBody>
          <a:bodyPr wrap="square" rtlCol="0">
            <a:spAutoFit/>
          </a:bodyPr>
          <a:lstStyle/>
          <a:p>
            <a:r>
              <a:rPr lang="en-US" i="1" dirty="0" smtClean="0">
                <a:solidFill>
                  <a:schemeClr val="bg1">
                    <a:lumMod val="65000"/>
                  </a:schemeClr>
                </a:solidFill>
              </a:rPr>
              <a:t>Presenter the.vu@lge.com, Ha Noi 2025-10-03</a:t>
            </a:r>
          </a:p>
          <a:p>
            <a:endParaRPr lang="en-US" dirty="0" smtClean="0"/>
          </a:p>
        </p:txBody>
      </p:sp>
      <p:sp>
        <p:nvSpPr>
          <p:cNvPr id="2" name="TextBox 1"/>
          <p:cNvSpPr txBox="1"/>
          <p:nvPr/>
        </p:nvSpPr>
        <p:spPr>
          <a:xfrm>
            <a:off x="2224584" y="5360894"/>
            <a:ext cx="4790927" cy="646331"/>
          </a:xfrm>
          <a:prstGeom prst="rect">
            <a:avLst/>
          </a:prstGeom>
          <a:noFill/>
        </p:spPr>
        <p:txBody>
          <a:bodyPr wrap="none" rtlCol="0">
            <a:spAutoFit/>
          </a:bodyPr>
          <a:lstStyle/>
          <a:p>
            <a:r>
              <a:rPr lang="en-US" dirty="0">
                <a:hlinkClick r:id="rId3"/>
              </a:rPr>
              <a:t>https://</a:t>
            </a:r>
            <a:r>
              <a:rPr lang="en-US" dirty="0" smtClean="0">
                <a:hlinkClick r:id="rId3"/>
              </a:rPr>
              <a:t>github.com/minhthedt/vsomeip-example</a:t>
            </a:r>
            <a:endParaRPr lang="en-US" dirty="0" smtClean="0"/>
          </a:p>
          <a:p>
            <a:endParaRPr lang="en-US" dirty="0" smtClean="0"/>
          </a:p>
        </p:txBody>
      </p:sp>
      <p:sp>
        <p:nvSpPr>
          <p:cNvPr id="9" name="Slide Number Placeholder 8"/>
          <p:cNvSpPr>
            <a:spLocks noGrp="1"/>
          </p:cNvSpPr>
          <p:nvPr>
            <p:ph type="sldNum" sz="quarter" idx="12"/>
          </p:nvPr>
        </p:nvSpPr>
        <p:spPr>
          <a:xfrm>
            <a:off x="8803986" y="6492875"/>
            <a:ext cx="2057400" cy="365125"/>
          </a:xfrm>
        </p:spPr>
        <p:txBody>
          <a:bodyPr/>
          <a:lstStyle/>
          <a:p>
            <a:fld id="{96C55251-E90D-44CC-8B75-53FCEE02E655}" type="slidenum">
              <a:rPr lang="en-US" smtClean="0">
                <a:solidFill>
                  <a:schemeClr val="bg1">
                    <a:lumMod val="50000"/>
                  </a:schemeClr>
                </a:solidFill>
              </a:rPr>
              <a:t>1</a:t>
            </a:fld>
            <a:endParaRPr lang="en-US" dirty="0">
              <a:solidFill>
                <a:schemeClr val="bg1">
                  <a:lumMod val="50000"/>
                </a:schemeClr>
              </a:solidFill>
            </a:endParaRPr>
          </a:p>
        </p:txBody>
      </p:sp>
    </p:spTree>
    <p:extLst>
      <p:ext uri="{BB962C8B-B14F-4D97-AF65-F5344CB8AC3E}">
        <p14:creationId xmlns:p14="http://schemas.microsoft.com/office/powerpoint/2010/main" val="4063502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2450607"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Mutilcast (</a:t>
            </a:r>
            <a:r>
              <a:rPr lang="en-US" b="1" dirty="0"/>
              <a:t>UDP only</a:t>
            </a:r>
            <a:r>
              <a:rPr lang="en-US" b="1" dirty="0" smtClean="0"/>
              <a:t>)</a:t>
            </a:r>
            <a:endParaRPr lang="en-US" b="1" dirty="0"/>
          </a:p>
        </p:txBody>
      </p:sp>
      <p:pic>
        <p:nvPicPr>
          <p:cNvPr id="4" name="Picture 3"/>
          <p:cNvPicPr>
            <a:picLocks noChangeAspect="1"/>
          </p:cNvPicPr>
          <p:nvPr/>
        </p:nvPicPr>
        <p:blipFill>
          <a:blip r:embed="rId3"/>
          <a:stretch>
            <a:fillRect/>
          </a:stretch>
        </p:blipFill>
        <p:spPr>
          <a:xfrm>
            <a:off x="3088689" y="2106718"/>
            <a:ext cx="838200" cy="361950"/>
          </a:xfrm>
          <a:prstGeom prst="rect">
            <a:avLst/>
          </a:prstGeom>
        </p:spPr>
      </p:pic>
      <p:pic>
        <p:nvPicPr>
          <p:cNvPr id="5" name="Picture 4"/>
          <p:cNvPicPr>
            <a:picLocks noChangeAspect="1"/>
          </p:cNvPicPr>
          <p:nvPr/>
        </p:nvPicPr>
        <p:blipFill>
          <a:blip r:embed="rId4"/>
          <a:stretch>
            <a:fillRect/>
          </a:stretch>
        </p:blipFill>
        <p:spPr>
          <a:xfrm>
            <a:off x="932064" y="2928361"/>
            <a:ext cx="704850" cy="619125"/>
          </a:xfrm>
          <a:prstGeom prst="rect">
            <a:avLst/>
          </a:prstGeom>
        </p:spPr>
      </p:pic>
      <p:pic>
        <p:nvPicPr>
          <p:cNvPr id="9" name="Picture 8"/>
          <p:cNvPicPr>
            <a:picLocks noChangeAspect="1"/>
          </p:cNvPicPr>
          <p:nvPr/>
        </p:nvPicPr>
        <p:blipFill>
          <a:blip r:embed="rId4"/>
          <a:stretch>
            <a:fillRect/>
          </a:stretch>
        </p:blipFill>
        <p:spPr>
          <a:xfrm>
            <a:off x="932064" y="2084148"/>
            <a:ext cx="704850" cy="619125"/>
          </a:xfrm>
          <a:prstGeom prst="rect">
            <a:avLst/>
          </a:prstGeom>
        </p:spPr>
      </p:pic>
      <p:pic>
        <p:nvPicPr>
          <p:cNvPr id="10" name="Picture 9"/>
          <p:cNvPicPr>
            <a:picLocks noChangeAspect="1"/>
          </p:cNvPicPr>
          <p:nvPr/>
        </p:nvPicPr>
        <p:blipFill>
          <a:blip r:embed="rId4"/>
          <a:stretch>
            <a:fillRect/>
          </a:stretch>
        </p:blipFill>
        <p:spPr>
          <a:xfrm>
            <a:off x="932064" y="4083186"/>
            <a:ext cx="704850" cy="619125"/>
          </a:xfrm>
          <a:prstGeom prst="rect">
            <a:avLst/>
          </a:prstGeom>
        </p:spPr>
      </p:pic>
      <p:pic>
        <p:nvPicPr>
          <p:cNvPr id="11" name="Picture 10"/>
          <p:cNvPicPr>
            <a:picLocks noChangeAspect="1"/>
          </p:cNvPicPr>
          <p:nvPr/>
        </p:nvPicPr>
        <p:blipFill>
          <a:blip r:embed="rId3"/>
          <a:stretch>
            <a:fillRect/>
          </a:stretch>
        </p:blipFill>
        <p:spPr>
          <a:xfrm>
            <a:off x="3047032" y="3366511"/>
            <a:ext cx="838200" cy="361950"/>
          </a:xfrm>
          <a:prstGeom prst="rect">
            <a:avLst/>
          </a:prstGeom>
        </p:spPr>
      </p:pic>
      <p:sp>
        <p:nvSpPr>
          <p:cNvPr id="6" name="TextBox 5"/>
          <p:cNvSpPr txBox="1"/>
          <p:nvPr/>
        </p:nvSpPr>
        <p:spPr>
          <a:xfrm>
            <a:off x="3130345" y="1798941"/>
            <a:ext cx="754887" cy="307777"/>
          </a:xfrm>
          <a:prstGeom prst="rect">
            <a:avLst/>
          </a:prstGeom>
          <a:noFill/>
        </p:spPr>
        <p:txBody>
          <a:bodyPr wrap="none" rtlCol="0">
            <a:spAutoFit/>
          </a:bodyPr>
          <a:lstStyle/>
          <a:p>
            <a:r>
              <a:rPr lang="en-US" sz="1400" dirty="0" smtClean="0"/>
              <a:t>Switch1</a:t>
            </a:r>
            <a:endParaRPr lang="en-US" sz="1400" dirty="0"/>
          </a:p>
        </p:txBody>
      </p:sp>
      <p:sp>
        <p:nvSpPr>
          <p:cNvPr id="7" name="TextBox 6"/>
          <p:cNvSpPr txBox="1"/>
          <p:nvPr/>
        </p:nvSpPr>
        <p:spPr>
          <a:xfrm>
            <a:off x="3175595" y="3675175"/>
            <a:ext cx="754887" cy="307777"/>
          </a:xfrm>
          <a:prstGeom prst="rect">
            <a:avLst/>
          </a:prstGeom>
          <a:noFill/>
        </p:spPr>
        <p:txBody>
          <a:bodyPr wrap="none" rtlCol="0">
            <a:spAutoFit/>
          </a:bodyPr>
          <a:lstStyle/>
          <a:p>
            <a:r>
              <a:rPr lang="en-US" sz="1400" dirty="0" smtClean="0"/>
              <a:t>Switch2</a:t>
            </a:r>
            <a:endParaRPr lang="en-US" sz="1400" dirty="0"/>
          </a:p>
        </p:txBody>
      </p:sp>
      <p:graphicFrame>
        <p:nvGraphicFramePr>
          <p:cNvPr id="24" name="Table 23"/>
          <p:cNvGraphicFramePr>
            <a:graphicFrameLocks noGrp="1"/>
          </p:cNvGraphicFramePr>
          <p:nvPr>
            <p:extLst>
              <p:ext uri="{D42A27DB-BD31-4B8C-83A1-F6EECF244321}">
                <p14:modId xmlns:p14="http://schemas.microsoft.com/office/powerpoint/2010/main" val="3130047312"/>
              </p:ext>
            </p:extLst>
          </p:nvPr>
        </p:nvGraphicFramePr>
        <p:xfrm>
          <a:off x="4464591" y="1754777"/>
          <a:ext cx="3599956" cy="889000"/>
        </p:xfrm>
        <a:graphic>
          <a:graphicData uri="http://schemas.openxmlformats.org/drawingml/2006/table">
            <a:tbl>
              <a:tblPr firstRow="1" bandRow="1">
                <a:tableStyleId>{5C22544A-7EE6-4342-B048-85BDC9FD1C3A}</a:tableStyleId>
              </a:tblPr>
              <a:tblGrid>
                <a:gridCol w="1470044"/>
                <a:gridCol w="2129912"/>
              </a:tblGrid>
              <a:tr h="370840">
                <a:tc>
                  <a:txBody>
                    <a:bodyPr/>
                    <a:lstStyle/>
                    <a:p>
                      <a:r>
                        <a:rPr lang="en-US" sz="1400" dirty="0" smtClean="0"/>
                        <a:t>Multicast Group</a:t>
                      </a:r>
                      <a:endParaRPr lang="en-US" sz="1400" dirty="0"/>
                    </a:p>
                  </a:txBody>
                  <a:tcPr>
                    <a:solidFill>
                      <a:schemeClr val="bg1">
                        <a:lumMod val="75000"/>
                      </a:schemeClr>
                    </a:solidFill>
                  </a:tcPr>
                </a:tc>
                <a:tc>
                  <a:txBody>
                    <a:bodyPr/>
                    <a:lstStyle/>
                    <a:p>
                      <a:r>
                        <a:rPr lang="en-US" sz="1400" dirty="0" smtClean="0"/>
                        <a:t>Forward to ports</a:t>
                      </a:r>
                      <a:endParaRPr lang="en-US" sz="1400" dirty="0"/>
                    </a:p>
                  </a:txBody>
                  <a:tcPr>
                    <a:solidFill>
                      <a:schemeClr val="bg1">
                        <a:lumMod val="75000"/>
                      </a:schemeClr>
                    </a:solidFill>
                  </a:tcPr>
                </a:tc>
              </a:tr>
              <a:tr h="370840">
                <a:tc>
                  <a:txBody>
                    <a:bodyPr/>
                    <a:lstStyle/>
                    <a:p>
                      <a:r>
                        <a:rPr lang="en-US" sz="1400" dirty="0" smtClean="0"/>
                        <a:t>224.224.224.245</a:t>
                      </a:r>
                      <a:endParaRPr lang="en-US" sz="1400" dirty="0"/>
                    </a:p>
                  </a:txBody>
                  <a:tcPr>
                    <a:solidFill>
                      <a:schemeClr val="bg1">
                        <a:lumMod val="95000"/>
                      </a:schemeClr>
                    </a:solidFill>
                  </a:tcPr>
                </a:tc>
                <a:tc>
                  <a:txBody>
                    <a:bodyPr/>
                    <a:lstStyle/>
                    <a:p>
                      <a:r>
                        <a:rPr lang="en-US" sz="1400" dirty="0" smtClean="0"/>
                        <a:t>Port_PC2, Port_trunk_to_Switch2</a:t>
                      </a:r>
                      <a:endParaRPr lang="en-US" sz="1400" dirty="0"/>
                    </a:p>
                  </a:txBody>
                  <a:tcPr>
                    <a:solidFill>
                      <a:schemeClr val="bg1">
                        <a:lumMod val="95000"/>
                      </a:schemeClr>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43920118"/>
              </p:ext>
            </p:extLst>
          </p:nvPr>
        </p:nvGraphicFramePr>
        <p:xfrm>
          <a:off x="4464591" y="3905318"/>
          <a:ext cx="3599956" cy="889000"/>
        </p:xfrm>
        <a:graphic>
          <a:graphicData uri="http://schemas.openxmlformats.org/drawingml/2006/table">
            <a:tbl>
              <a:tblPr firstRow="1" bandRow="1">
                <a:tableStyleId>{5C22544A-7EE6-4342-B048-85BDC9FD1C3A}</a:tableStyleId>
              </a:tblPr>
              <a:tblGrid>
                <a:gridCol w="1511880"/>
                <a:gridCol w="2088076"/>
              </a:tblGrid>
              <a:tr h="370840">
                <a:tc>
                  <a:txBody>
                    <a:bodyPr/>
                    <a:lstStyle/>
                    <a:p>
                      <a:r>
                        <a:rPr lang="en-US" sz="1400" dirty="0" smtClean="0"/>
                        <a:t>Multicast Group</a:t>
                      </a:r>
                      <a:endParaRPr lang="en-US" sz="1400" dirty="0"/>
                    </a:p>
                  </a:txBody>
                  <a:tcPr>
                    <a:solidFill>
                      <a:schemeClr val="bg1">
                        <a:lumMod val="75000"/>
                      </a:schemeClr>
                    </a:solidFill>
                  </a:tcPr>
                </a:tc>
                <a:tc>
                  <a:txBody>
                    <a:bodyPr/>
                    <a:lstStyle/>
                    <a:p>
                      <a:r>
                        <a:rPr lang="en-US" sz="1400" dirty="0" smtClean="0"/>
                        <a:t>Forward to ports</a:t>
                      </a:r>
                      <a:endParaRPr lang="en-US" sz="1400" dirty="0"/>
                    </a:p>
                  </a:txBody>
                  <a:tcPr>
                    <a:solidFill>
                      <a:schemeClr val="bg1">
                        <a:lumMod val="75000"/>
                      </a:schemeClr>
                    </a:solidFill>
                  </a:tcPr>
                </a:tc>
              </a:tr>
              <a:tr h="370840">
                <a:tc>
                  <a:txBody>
                    <a:bodyPr/>
                    <a:lstStyle/>
                    <a:p>
                      <a:r>
                        <a:rPr lang="en-US" sz="1400" dirty="0" smtClean="0"/>
                        <a:t>224.224.224.245</a:t>
                      </a:r>
                      <a:endParaRPr lang="en-US" sz="1400" dirty="0"/>
                    </a:p>
                  </a:txBody>
                  <a:tcPr>
                    <a:solidFill>
                      <a:schemeClr val="bg1">
                        <a:lumMod val="95000"/>
                      </a:schemeClr>
                    </a:solidFill>
                  </a:tcPr>
                </a:tc>
                <a:tc>
                  <a:txBody>
                    <a:bodyPr/>
                    <a:lstStyle/>
                    <a:p>
                      <a:r>
                        <a:rPr lang="en-US" sz="1400" dirty="0" smtClean="0"/>
                        <a:t>Port_PC3, Port_trunk_to_Switch1</a:t>
                      </a:r>
                      <a:endParaRPr lang="en-US" sz="1400" dirty="0"/>
                    </a:p>
                  </a:txBody>
                  <a:tcPr>
                    <a:solidFill>
                      <a:schemeClr val="bg1">
                        <a:lumMod val="95000"/>
                      </a:schemeClr>
                    </a:solidFill>
                  </a:tcPr>
                </a:tc>
              </a:tr>
            </a:tbl>
          </a:graphicData>
        </a:graphic>
      </p:graphicFrame>
      <p:sp>
        <p:nvSpPr>
          <p:cNvPr id="25" name="TextBox 24"/>
          <p:cNvSpPr txBox="1"/>
          <p:nvPr/>
        </p:nvSpPr>
        <p:spPr>
          <a:xfrm>
            <a:off x="4376457" y="1491164"/>
            <a:ext cx="3352906" cy="307777"/>
          </a:xfrm>
          <a:prstGeom prst="rect">
            <a:avLst/>
          </a:prstGeom>
          <a:noFill/>
        </p:spPr>
        <p:txBody>
          <a:bodyPr wrap="none" rtlCol="0">
            <a:spAutoFit/>
          </a:bodyPr>
          <a:lstStyle/>
          <a:p>
            <a:r>
              <a:rPr lang="en-US" sz="1400" dirty="0" smtClean="0"/>
              <a:t>Switch 1 update multicast forwarding table </a:t>
            </a:r>
            <a:endParaRPr lang="en-US" sz="1400" dirty="0"/>
          </a:p>
        </p:txBody>
      </p:sp>
      <p:sp>
        <p:nvSpPr>
          <p:cNvPr id="27" name="TextBox 26"/>
          <p:cNvSpPr txBox="1"/>
          <p:nvPr/>
        </p:nvSpPr>
        <p:spPr>
          <a:xfrm>
            <a:off x="4376457" y="3563018"/>
            <a:ext cx="3352906" cy="523220"/>
          </a:xfrm>
          <a:prstGeom prst="rect">
            <a:avLst/>
          </a:prstGeom>
          <a:noFill/>
        </p:spPr>
        <p:txBody>
          <a:bodyPr wrap="none" rtlCol="0">
            <a:spAutoFit/>
          </a:bodyPr>
          <a:lstStyle/>
          <a:p>
            <a:r>
              <a:rPr lang="en-US" sz="1400" dirty="0"/>
              <a:t>Switch </a:t>
            </a:r>
            <a:r>
              <a:rPr lang="en-US" sz="1400" dirty="0" smtClean="0"/>
              <a:t>2 </a:t>
            </a:r>
            <a:r>
              <a:rPr lang="en-US" sz="1400" dirty="0"/>
              <a:t>update multicast forwarding table </a:t>
            </a:r>
          </a:p>
          <a:p>
            <a:endParaRPr lang="en-US" sz="1400" dirty="0"/>
          </a:p>
        </p:txBody>
      </p:sp>
      <p:pic>
        <p:nvPicPr>
          <p:cNvPr id="32" name="Picture 31"/>
          <p:cNvPicPr>
            <a:picLocks noChangeAspect="1"/>
          </p:cNvPicPr>
          <p:nvPr/>
        </p:nvPicPr>
        <p:blipFill>
          <a:blip r:embed="rId4"/>
          <a:stretch>
            <a:fillRect/>
          </a:stretch>
        </p:blipFill>
        <p:spPr>
          <a:xfrm>
            <a:off x="932064" y="5073068"/>
            <a:ext cx="704850" cy="619125"/>
          </a:xfrm>
          <a:prstGeom prst="rect">
            <a:avLst/>
          </a:prstGeom>
        </p:spPr>
      </p:pic>
      <p:cxnSp>
        <p:nvCxnSpPr>
          <p:cNvPr id="33" name="Straight Connector 32"/>
          <p:cNvCxnSpPr>
            <a:stCxn id="7" idx="0"/>
          </p:cNvCxnSpPr>
          <p:nvPr/>
        </p:nvCxnSpPr>
        <p:spPr>
          <a:xfrm flipH="1">
            <a:off x="1545985" y="3675175"/>
            <a:ext cx="2007054" cy="18002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a:endCxn id="4" idx="1"/>
          </p:cNvCxnSpPr>
          <p:nvPr/>
        </p:nvCxnSpPr>
        <p:spPr>
          <a:xfrm flipV="1">
            <a:off x="1636914" y="2287693"/>
            <a:ext cx="1451775" cy="1060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1595257" y="2077666"/>
            <a:ext cx="1752531" cy="276999"/>
          </a:xfrm>
          <a:prstGeom prst="rect">
            <a:avLst/>
          </a:prstGeom>
          <a:noFill/>
        </p:spPr>
        <p:txBody>
          <a:bodyPr wrap="none" rtlCol="0">
            <a:spAutoFit/>
          </a:bodyPr>
          <a:lstStyle/>
          <a:p>
            <a:r>
              <a:rPr lang="en-US" sz="1200" dirty="0" smtClean="0"/>
              <a:t>Send to </a:t>
            </a:r>
            <a:r>
              <a:rPr lang="en-US" sz="1200" dirty="0"/>
              <a:t>224.224.224.245</a:t>
            </a:r>
          </a:p>
        </p:txBody>
      </p:sp>
      <p:cxnSp>
        <p:nvCxnSpPr>
          <p:cNvPr id="15" name="Straight Arrow Connector 14"/>
          <p:cNvCxnSpPr>
            <a:endCxn id="5" idx="3"/>
          </p:cNvCxnSpPr>
          <p:nvPr/>
        </p:nvCxnSpPr>
        <p:spPr>
          <a:xfrm flipH="1">
            <a:off x="1636914" y="2393710"/>
            <a:ext cx="1538681" cy="8442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4" idx="2"/>
            <a:endCxn id="11" idx="0"/>
          </p:cNvCxnSpPr>
          <p:nvPr/>
        </p:nvCxnSpPr>
        <p:spPr>
          <a:xfrm flipH="1">
            <a:off x="3466132" y="2468668"/>
            <a:ext cx="41657" cy="8978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endCxn id="10" idx="3"/>
          </p:cNvCxnSpPr>
          <p:nvPr/>
        </p:nvCxnSpPr>
        <p:spPr>
          <a:xfrm flipH="1">
            <a:off x="1636914" y="3675175"/>
            <a:ext cx="1451775" cy="7175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8" name="Picture 27"/>
          <p:cNvPicPr>
            <a:picLocks noChangeAspect="1"/>
          </p:cNvPicPr>
          <p:nvPr/>
        </p:nvPicPr>
        <p:blipFill>
          <a:blip r:embed="rId5"/>
          <a:stretch>
            <a:fillRect/>
          </a:stretch>
        </p:blipFill>
        <p:spPr>
          <a:xfrm>
            <a:off x="391874" y="2106718"/>
            <a:ext cx="554784" cy="3334801"/>
          </a:xfrm>
          <a:prstGeom prst="rect">
            <a:avLst/>
          </a:prstGeom>
        </p:spPr>
      </p:pic>
      <p:pic>
        <p:nvPicPr>
          <p:cNvPr id="2" name="Picture 1"/>
          <p:cNvPicPr>
            <a:picLocks noChangeAspect="1"/>
          </p:cNvPicPr>
          <p:nvPr/>
        </p:nvPicPr>
        <p:blipFill>
          <a:blip r:embed="rId6"/>
          <a:stretch>
            <a:fillRect/>
          </a:stretch>
        </p:blipFill>
        <p:spPr>
          <a:xfrm>
            <a:off x="615170" y="1810267"/>
            <a:ext cx="1365622" cy="3432345"/>
          </a:xfrm>
          <a:prstGeom prst="rect">
            <a:avLst/>
          </a:prstGeom>
        </p:spPr>
      </p:pic>
      <p:sp>
        <p:nvSpPr>
          <p:cNvPr id="8" name="TextBox 7"/>
          <p:cNvSpPr txBox="1"/>
          <p:nvPr/>
        </p:nvSpPr>
        <p:spPr>
          <a:xfrm rot="19648698">
            <a:off x="2075977" y="2817863"/>
            <a:ext cx="676980" cy="276999"/>
          </a:xfrm>
          <a:prstGeom prst="rect">
            <a:avLst/>
          </a:prstGeom>
          <a:noFill/>
        </p:spPr>
        <p:txBody>
          <a:bodyPr wrap="none" rtlCol="0">
            <a:spAutoFit/>
          </a:bodyPr>
          <a:lstStyle/>
          <a:p>
            <a:r>
              <a:rPr lang="en-US" sz="1200" dirty="0" smtClean="0"/>
              <a:t>forward</a:t>
            </a:r>
            <a:endParaRPr lang="en-US" sz="1200" dirty="0"/>
          </a:p>
        </p:txBody>
      </p:sp>
      <p:sp>
        <p:nvSpPr>
          <p:cNvPr id="14" name="TextBox 13"/>
          <p:cNvSpPr txBox="1"/>
          <p:nvPr/>
        </p:nvSpPr>
        <p:spPr>
          <a:xfrm rot="19738100">
            <a:off x="2124930" y="3979301"/>
            <a:ext cx="676980" cy="276999"/>
          </a:xfrm>
          <a:prstGeom prst="rect">
            <a:avLst/>
          </a:prstGeom>
          <a:noFill/>
        </p:spPr>
        <p:txBody>
          <a:bodyPr wrap="none" rtlCol="0">
            <a:spAutoFit/>
          </a:bodyPr>
          <a:lstStyle/>
          <a:p>
            <a:r>
              <a:rPr lang="en-US" sz="1200" dirty="0" smtClean="0"/>
              <a:t>forward</a:t>
            </a:r>
            <a:endParaRPr lang="en-US" sz="1200" dirty="0"/>
          </a:p>
        </p:txBody>
      </p:sp>
      <p:sp>
        <p:nvSpPr>
          <p:cNvPr id="18" name="TextBox 17"/>
          <p:cNvSpPr txBox="1"/>
          <p:nvPr/>
        </p:nvSpPr>
        <p:spPr>
          <a:xfrm rot="16455198">
            <a:off x="3256205" y="2817184"/>
            <a:ext cx="676980" cy="276999"/>
          </a:xfrm>
          <a:prstGeom prst="rect">
            <a:avLst/>
          </a:prstGeom>
          <a:noFill/>
        </p:spPr>
        <p:txBody>
          <a:bodyPr wrap="none" rtlCol="0">
            <a:spAutoFit/>
          </a:bodyPr>
          <a:lstStyle/>
          <a:p>
            <a:r>
              <a:rPr lang="en-US" sz="1200" dirty="0" smtClean="0"/>
              <a:t>forward</a:t>
            </a:r>
            <a:endParaRPr lang="en-US" sz="1200" dirty="0"/>
          </a:p>
        </p:txBody>
      </p:sp>
      <p:sp>
        <p:nvSpPr>
          <p:cNvPr id="19" name="TextBox 18"/>
          <p:cNvSpPr txBox="1"/>
          <p:nvPr/>
        </p:nvSpPr>
        <p:spPr>
          <a:xfrm>
            <a:off x="405273" y="5977219"/>
            <a:ext cx="7942367" cy="646331"/>
          </a:xfrm>
          <a:prstGeom prst="rect">
            <a:avLst/>
          </a:prstGeom>
          <a:noFill/>
        </p:spPr>
        <p:txBody>
          <a:bodyPr wrap="none" rtlCol="0">
            <a:spAutoFit/>
          </a:bodyPr>
          <a:lstStyle/>
          <a:p>
            <a:r>
              <a:rPr lang="en-US" dirty="0"/>
              <a:t>When PC1 sends data to a multicast IP address (224.224.224.245),</a:t>
            </a:r>
            <a:endParaRPr lang="en-US" dirty="0" smtClean="0"/>
          </a:p>
          <a:p>
            <a:r>
              <a:rPr lang="en-US" dirty="0" smtClean="0"/>
              <a:t>and PC2 and PC3 have joined that multicast group, they will receive the same data.</a:t>
            </a:r>
            <a:endParaRPr lang="en-US" dirty="0"/>
          </a:p>
        </p:txBody>
      </p:sp>
      <p:sp>
        <p:nvSpPr>
          <p:cNvPr id="21" name="Slide Number Placeholder 20"/>
          <p:cNvSpPr>
            <a:spLocks noGrp="1"/>
          </p:cNvSpPr>
          <p:nvPr>
            <p:ph type="sldNum" sz="quarter" idx="12"/>
          </p:nvPr>
        </p:nvSpPr>
        <p:spPr>
          <a:xfrm>
            <a:off x="8702387" y="6492875"/>
            <a:ext cx="2057400" cy="365125"/>
          </a:xfrm>
        </p:spPr>
        <p:txBody>
          <a:bodyPr/>
          <a:lstStyle/>
          <a:p>
            <a:fld id="{96C55251-E90D-44CC-8B75-53FCEE02E655}" type="slidenum">
              <a:rPr lang="en-US" smtClean="0">
                <a:solidFill>
                  <a:schemeClr val="bg1">
                    <a:lumMod val="50000"/>
                  </a:schemeClr>
                </a:solidFill>
              </a:rPr>
              <a:t>10</a:t>
            </a:fld>
            <a:endParaRPr lang="en-US" dirty="0">
              <a:solidFill>
                <a:schemeClr val="bg1">
                  <a:lumMod val="50000"/>
                </a:schemeClr>
              </a:solidFill>
            </a:endParaRPr>
          </a:p>
        </p:txBody>
      </p:sp>
    </p:spTree>
    <p:extLst>
      <p:ext uri="{BB962C8B-B14F-4D97-AF65-F5344CB8AC3E}">
        <p14:creationId xmlns:p14="http://schemas.microsoft.com/office/powerpoint/2010/main" val="3236501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063043" y="2323344"/>
            <a:ext cx="1065404" cy="31237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Ethernet</a:t>
            </a:r>
            <a:endParaRPr lang="en-US" dirty="0"/>
          </a:p>
        </p:txBody>
      </p:sp>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 </a:t>
            </a:r>
            <a:r>
              <a:rPr lang="en-US" sz="2400" b="1" dirty="0" err="1"/>
              <a:t>Vsomeip</a:t>
            </a:r>
            <a:endParaRPr lang="en-US" sz="2400" b="1" dirty="0" smtClean="0"/>
          </a:p>
        </p:txBody>
      </p:sp>
      <p:sp>
        <p:nvSpPr>
          <p:cNvPr id="37" name="TextBox 36"/>
          <p:cNvSpPr txBox="1"/>
          <p:nvPr/>
        </p:nvSpPr>
        <p:spPr>
          <a:xfrm>
            <a:off x="351940" y="948721"/>
            <a:ext cx="3846374"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Service-Oriented Architecture (SOA)</a:t>
            </a:r>
            <a:endParaRPr lang="en-US" b="1" dirty="0"/>
          </a:p>
        </p:txBody>
      </p:sp>
      <p:sp>
        <p:nvSpPr>
          <p:cNvPr id="16" name="Rectangle 15"/>
          <p:cNvSpPr/>
          <p:nvPr/>
        </p:nvSpPr>
        <p:spPr>
          <a:xfrm>
            <a:off x="347330" y="2341623"/>
            <a:ext cx="3200400" cy="31055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12655" y="2596254"/>
            <a:ext cx="1148130" cy="739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5863047" y="2255359"/>
            <a:ext cx="2881223" cy="3191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56195" y="2992919"/>
            <a:ext cx="1061049"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36" name="Rectangle 35"/>
          <p:cNvSpPr/>
          <p:nvPr/>
        </p:nvSpPr>
        <p:spPr>
          <a:xfrm>
            <a:off x="2138451" y="2673442"/>
            <a:ext cx="1061048" cy="276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8" name="Rectangle 37"/>
          <p:cNvSpPr/>
          <p:nvPr/>
        </p:nvSpPr>
        <p:spPr>
          <a:xfrm>
            <a:off x="1220549" y="4325698"/>
            <a:ext cx="1404192" cy="1052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1264089" y="4772764"/>
            <a:ext cx="1319318"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40" name="Rectangle 39"/>
          <p:cNvSpPr/>
          <p:nvPr/>
        </p:nvSpPr>
        <p:spPr>
          <a:xfrm>
            <a:off x="1253204" y="4392667"/>
            <a:ext cx="1341088" cy="31345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RoutingManagerd</a:t>
            </a:r>
            <a:r>
              <a:rPr lang="en-US" sz="1200" dirty="0" smtClean="0">
                <a:solidFill>
                  <a:schemeClr val="tx1"/>
                </a:solidFill>
              </a:rPr>
              <a:t> </a:t>
            </a:r>
            <a:r>
              <a:rPr lang="en-US" sz="1200" dirty="0" err="1" smtClean="0">
                <a:solidFill>
                  <a:schemeClr val="tx1"/>
                </a:solidFill>
              </a:rPr>
              <a:t>impl</a:t>
            </a:r>
            <a:endParaRPr lang="en-US" sz="1200" dirty="0">
              <a:solidFill>
                <a:schemeClr val="tx1"/>
              </a:solidFill>
            </a:endParaRPr>
          </a:p>
        </p:txBody>
      </p:sp>
      <p:sp>
        <p:nvSpPr>
          <p:cNvPr id="41" name="Rectangle 40"/>
          <p:cNvSpPr/>
          <p:nvPr/>
        </p:nvSpPr>
        <p:spPr>
          <a:xfrm>
            <a:off x="6128104" y="2531257"/>
            <a:ext cx="1148130" cy="739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6171644" y="2927922"/>
            <a:ext cx="1061049"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43" name="Rectangle 42"/>
          <p:cNvSpPr/>
          <p:nvPr/>
        </p:nvSpPr>
        <p:spPr>
          <a:xfrm>
            <a:off x="6171645" y="2535419"/>
            <a:ext cx="1061048" cy="276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9" name="Rectangle 48"/>
          <p:cNvSpPr/>
          <p:nvPr/>
        </p:nvSpPr>
        <p:spPr>
          <a:xfrm>
            <a:off x="630132" y="2596254"/>
            <a:ext cx="1148130" cy="739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673672" y="2992919"/>
            <a:ext cx="1061049"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51" name="Rectangle 50"/>
          <p:cNvSpPr/>
          <p:nvPr/>
        </p:nvSpPr>
        <p:spPr>
          <a:xfrm>
            <a:off x="655928" y="2673442"/>
            <a:ext cx="1061048" cy="276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2" name="Rectangle 51"/>
          <p:cNvSpPr/>
          <p:nvPr/>
        </p:nvSpPr>
        <p:spPr>
          <a:xfrm>
            <a:off x="7420563" y="2519066"/>
            <a:ext cx="1148130" cy="739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7464103" y="2915731"/>
            <a:ext cx="1061049"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54" name="Rectangle 53"/>
          <p:cNvSpPr/>
          <p:nvPr/>
        </p:nvSpPr>
        <p:spPr>
          <a:xfrm>
            <a:off x="7446359" y="2596254"/>
            <a:ext cx="1061048" cy="276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App4 </a:t>
            </a:r>
            <a:r>
              <a:rPr lang="en-US" sz="1200" dirty="0" err="1" smtClean="0">
                <a:solidFill>
                  <a:schemeClr val="tx1"/>
                </a:solidFill>
              </a:rPr>
              <a:t>impl</a:t>
            </a:r>
            <a:endParaRPr lang="en-US" sz="1200" dirty="0">
              <a:solidFill>
                <a:schemeClr val="tx1"/>
              </a:solidFill>
            </a:endParaRPr>
          </a:p>
        </p:txBody>
      </p:sp>
      <p:sp>
        <p:nvSpPr>
          <p:cNvPr id="55" name="TextBox 54"/>
          <p:cNvSpPr txBox="1"/>
          <p:nvPr/>
        </p:nvSpPr>
        <p:spPr>
          <a:xfrm>
            <a:off x="904666" y="1977800"/>
            <a:ext cx="2503058" cy="369332"/>
          </a:xfrm>
          <a:prstGeom prst="rect">
            <a:avLst/>
          </a:prstGeom>
          <a:noFill/>
        </p:spPr>
        <p:txBody>
          <a:bodyPr wrap="none" rtlCol="0">
            <a:spAutoFit/>
          </a:bodyPr>
          <a:lstStyle/>
          <a:p>
            <a:r>
              <a:rPr lang="en-US" dirty="0" smtClean="0"/>
              <a:t>Device1(192.168.1.3/24)</a:t>
            </a:r>
            <a:endParaRPr lang="en-US" dirty="0"/>
          </a:p>
        </p:txBody>
      </p:sp>
      <p:sp>
        <p:nvSpPr>
          <p:cNvPr id="56" name="TextBox 55"/>
          <p:cNvSpPr txBox="1"/>
          <p:nvPr/>
        </p:nvSpPr>
        <p:spPr>
          <a:xfrm>
            <a:off x="6150869" y="1923193"/>
            <a:ext cx="2503058" cy="369332"/>
          </a:xfrm>
          <a:prstGeom prst="rect">
            <a:avLst/>
          </a:prstGeom>
          <a:noFill/>
        </p:spPr>
        <p:txBody>
          <a:bodyPr wrap="none" rtlCol="0">
            <a:spAutoFit/>
          </a:bodyPr>
          <a:lstStyle/>
          <a:p>
            <a:r>
              <a:rPr lang="en-US" dirty="0" smtClean="0"/>
              <a:t>Device2(192.168.1.4/24)</a:t>
            </a:r>
            <a:endParaRPr lang="en-US" dirty="0"/>
          </a:p>
        </p:txBody>
      </p:sp>
      <p:cxnSp>
        <p:nvCxnSpPr>
          <p:cNvPr id="58" name="Straight Arrow Connector 57"/>
          <p:cNvCxnSpPr>
            <a:stCxn id="49" idx="2"/>
            <a:endCxn id="38" idx="0"/>
          </p:cNvCxnSpPr>
          <p:nvPr/>
        </p:nvCxnSpPr>
        <p:spPr>
          <a:xfrm>
            <a:off x="1204197" y="3335602"/>
            <a:ext cx="718448" cy="990096"/>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2" idx="2"/>
            <a:endCxn id="38" idx="0"/>
          </p:cNvCxnSpPr>
          <p:nvPr/>
        </p:nvCxnSpPr>
        <p:spPr>
          <a:xfrm flipH="1">
            <a:off x="1922645" y="3335602"/>
            <a:ext cx="764075" cy="9900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529494" y="4392337"/>
            <a:ext cx="1373743" cy="9857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6573034" y="4839402"/>
            <a:ext cx="1254008" cy="342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63" name="Rectangle 62"/>
          <p:cNvSpPr/>
          <p:nvPr/>
        </p:nvSpPr>
        <p:spPr>
          <a:xfrm>
            <a:off x="6562149" y="4459305"/>
            <a:ext cx="1341088" cy="31345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RoutingManagerd</a:t>
            </a:r>
            <a:r>
              <a:rPr lang="en-US" sz="1200" dirty="0" smtClean="0">
                <a:solidFill>
                  <a:schemeClr val="tx1"/>
                </a:solidFill>
              </a:rPr>
              <a:t> </a:t>
            </a:r>
            <a:r>
              <a:rPr lang="en-US" sz="1200" dirty="0" err="1" smtClean="0">
                <a:solidFill>
                  <a:schemeClr val="tx1"/>
                </a:solidFill>
              </a:rPr>
              <a:t>impl</a:t>
            </a:r>
            <a:endParaRPr lang="en-US" sz="1200" dirty="0">
              <a:solidFill>
                <a:schemeClr val="tx1"/>
              </a:solidFill>
            </a:endParaRPr>
          </a:p>
        </p:txBody>
      </p:sp>
      <p:cxnSp>
        <p:nvCxnSpPr>
          <p:cNvPr id="67" name="Straight Arrow Connector 66"/>
          <p:cNvCxnSpPr/>
          <p:nvPr/>
        </p:nvCxnSpPr>
        <p:spPr>
          <a:xfrm flipV="1">
            <a:off x="2608810" y="4516127"/>
            <a:ext cx="3895189" cy="336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624741" y="5004934"/>
            <a:ext cx="3851410" cy="42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882548" y="4061425"/>
            <a:ext cx="1613199" cy="523220"/>
          </a:xfrm>
          <a:prstGeom prst="rect">
            <a:avLst/>
          </a:prstGeom>
          <a:noFill/>
        </p:spPr>
        <p:txBody>
          <a:bodyPr wrap="none" rtlCol="0">
            <a:spAutoFit/>
          </a:bodyPr>
          <a:lstStyle/>
          <a:p>
            <a:r>
              <a:rPr lang="en-US" sz="1400" dirty="0" smtClean="0"/>
              <a:t>Service-Discovery</a:t>
            </a:r>
          </a:p>
          <a:p>
            <a:r>
              <a:rPr lang="en-US" sz="1400" dirty="0" smtClean="0"/>
              <a:t>(Offer/Find Service)</a:t>
            </a:r>
            <a:endParaRPr lang="en-US" sz="1400" dirty="0"/>
          </a:p>
        </p:txBody>
      </p:sp>
      <p:sp>
        <p:nvSpPr>
          <p:cNvPr id="75" name="TextBox 74"/>
          <p:cNvSpPr txBox="1"/>
          <p:nvPr/>
        </p:nvSpPr>
        <p:spPr>
          <a:xfrm>
            <a:off x="3530367" y="4740187"/>
            <a:ext cx="1740028" cy="523220"/>
          </a:xfrm>
          <a:prstGeom prst="rect">
            <a:avLst/>
          </a:prstGeom>
          <a:noFill/>
        </p:spPr>
        <p:txBody>
          <a:bodyPr wrap="none" rtlCol="0">
            <a:spAutoFit/>
          </a:bodyPr>
          <a:lstStyle/>
          <a:p>
            <a:r>
              <a:rPr lang="en-US" sz="1400" b="1" dirty="0" smtClean="0"/>
              <a:t>    request/response/</a:t>
            </a:r>
          </a:p>
          <a:p>
            <a:r>
              <a:rPr lang="en-US" sz="1400" b="1" dirty="0"/>
              <a:t> </a:t>
            </a:r>
            <a:r>
              <a:rPr lang="en-US" sz="1400" b="1" dirty="0" smtClean="0"/>
              <a:t>    publish-subscribe</a:t>
            </a:r>
            <a:endParaRPr lang="en-US" sz="1400" b="1" dirty="0"/>
          </a:p>
        </p:txBody>
      </p:sp>
      <p:cxnSp>
        <p:nvCxnSpPr>
          <p:cNvPr id="77" name="Straight Arrow Connector 76"/>
          <p:cNvCxnSpPr>
            <a:stCxn id="61" idx="0"/>
            <a:endCxn id="41" idx="2"/>
          </p:cNvCxnSpPr>
          <p:nvPr/>
        </p:nvCxnSpPr>
        <p:spPr>
          <a:xfrm flipH="1" flipV="1">
            <a:off x="6702169" y="3270605"/>
            <a:ext cx="514197" cy="11217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1" idx="0"/>
            <a:endCxn id="52" idx="2"/>
          </p:cNvCxnSpPr>
          <p:nvPr/>
        </p:nvCxnSpPr>
        <p:spPr>
          <a:xfrm flipV="1">
            <a:off x="7216366" y="3258414"/>
            <a:ext cx="778262" cy="11339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734721" y="3656676"/>
            <a:ext cx="1333378" cy="276999"/>
          </a:xfrm>
          <a:prstGeom prst="rect">
            <a:avLst/>
          </a:prstGeom>
          <a:noFill/>
        </p:spPr>
        <p:txBody>
          <a:bodyPr wrap="none" rtlCol="0">
            <a:spAutoFit/>
          </a:bodyPr>
          <a:lstStyle/>
          <a:p>
            <a:r>
              <a:rPr lang="en-US" sz="1200" dirty="0" smtClean="0">
                <a:solidFill>
                  <a:schemeClr val="bg1">
                    <a:lumMod val="50000"/>
                  </a:schemeClr>
                </a:solidFill>
              </a:rPr>
              <a:t>Local socket (UDS)</a:t>
            </a:r>
            <a:endParaRPr lang="en-US" sz="1200" dirty="0">
              <a:solidFill>
                <a:schemeClr val="bg1">
                  <a:lumMod val="50000"/>
                </a:schemeClr>
              </a:solidFill>
            </a:endParaRPr>
          </a:p>
        </p:txBody>
      </p:sp>
      <p:sp>
        <p:nvSpPr>
          <p:cNvPr id="81" name="TextBox 80"/>
          <p:cNvSpPr txBox="1"/>
          <p:nvPr/>
        </p:nvSpPr>
        <p:spPr>
          <a:xfrm>
            <a:off x="6263035" y="3567798"/>
            <a:ext cx="1333378" cy="276999"/>
          </a:xfrm>
          <a:prstGeom prst="rect">
            <a:avLst/>
          </a:prstGeom>
          <a:noFill/>
        </p:spPr>
        <p:txBody>
          <a:bodyPr wrap="none" rtlCol="0">
            <a:spAutoFit/>
          </a:bodyPr>
          <a:lstStyle/>
          <a:p>
            <a:r>
              <a:rPr lang="en-US" sz="1200" dirty="0" smtClean="0">
                <a:solidFill>
                  <a:schemeClr val="bg1">
                    <a:lumMod val="50000"/>
                  </a:schemeClr>
                </a:solidFill>
              </a:rPr>
              <a:t>Local socket (UDS)</a:t>
            </a:r>
            <a:endParaRPr lang="en-US" sz="1200" dirty="0">
              <a:solidFill>
                <a:schemeClr val="bg1">
                  <a:lumMod val="50000"/>
                </a:schemeClr>
              </a:solidFill>
            </a:endParaRPr>
          </a:p>
        </p:txBody>
      </p:sp>
      <p:sp>
        <p:nvSpPr>
          <p:cNvPr id="84" name="TextBox 83"/>
          <p:cNvSpPr txBox="1"/>
          <p:nvPr/>
        </p:nvSpPr>
        <p:spPr>
          <a:xfrm>
            <a:off x="2623713" y="4149549"/>
            <a:ext cx="1438214" cy="830997"/>
          </a:xfrm>
          <a:prstGeom prst="rect">
            <a:avLst/>
          </a:prstGeom>
          <a:noFill/>
        </p:spPr>
        <p:txBody>
          <a:bodyPr wrap="none" rtlCol="0">
            <a:spAutoFit/>
          </a:bodyPr>
          <a:lstStyle/>
          <a:p>
            <a:r>
              <a:rPr lang="en-US" sz="1200" dirty="0" err="1" smtClean="0">
                <a:solidFill>
                  <a:schemeClr val="bg1">
                    <a:lumMod val="50000"/>
                  </a:schemeClr>
                </a:solidFill>
              </a:rPr>
              <a:t>Mutilcast</a:t>
            </a:r>
            <a:r>
              <a:rPr lang="en-US" sz="1200" dirty="0" smtClean="0">
                <a:solidFill>
                  <a:schemeClr val="bg1">
                    <a:lumMod val="50000"/>
                  </a:schemeClr>
                </a:solidFill>
              </a:rPr>
              <a:t> {</a:t>
            </a:r>
          </a:p>
          <a:p>
            <a:r>
              <a:rPr lang="en-US" sz="1200" dirty="0" smtClean="0">
                <a:solidFill>
                  <a:schemeClr val="bg1">
                    <a:lumMod val="50000"/>
                  </a:schemeClr>
                </a:solidFill>
              </a:rPr>
              <a:t>IP: 224.224.224.245</a:t>
            </a:r>
          </a:p>
          <a:p>
            <a:r>
              <a:rPr lang="en-US" sz="1200" dirty="0" smtClean="0">
                <a:solidFill>
                  <a:schemeClr val="bg1">
                    <a:lumMod val="50000"/>
                  </a:schemeClr>
                </a:solidFill>
              </a:rPr>
              <a:t>Port: 30490</a:t>
            </a:r>
          </a:p>
          <a:p>
            <a:r>
              <a:rPr lang="en-US" sz="1200" dirty="0">
                <a:solidFill>
                  <a:schemeClr val="bg1">
                    <a:lumMod val="50000"/>
                  </a:schemeClr>
                </a:solidFill>
              </a:rPr>
              <a:t>}</a:t>
            </a:r>
            <a:endParaRPr lang="en-US" sz="1200" dirty="0" smtClean="0">
              <a:solidFill>
                <a:schemeClr val="bg1">
                  <a:lumMod val="50000"/>
                </a:schemeClr>
              </a:solidFill>
            </a:endParaRPr>
          </a:p>
        </p:txBody>
      </p:sp>
      <p:sp>
        <p:nvSpPr>
          <p:cNvPr id="87" name="TextBox 86"/>
          <p:cNvSpPr txBox="1"/>
          <p:nvPr/>
        </p:nvSpPr>
        <p:spPr>
          <a:xfrm>
            <a:off x="4693442" y="5564882"/>
            <a:ext cx="4719500" cy="1384995"/>
          </a:xfrm>
          <a:prstGeom prst="rect">
            <a:avLst/>
          </a:prstGeom>
          <a:noFill/>
        </p:spPr>
        <p:txBody>
          <a:bodyPr wrap="square" rtlCol="0">
            <a:spAutoFit/>
          </a:bodyPr>
          <a:lstStyle/>
          <a:p>
            <a:pPr marL="171450" indent="-171450">
              <a:buFont typeface="Wingdings" panose="05000000000000000000" pitchFamily="2" charset="2"/>
              <a:buChar char="§"/>
            </a:pPr>
            <a:r>
              <a:rPr lang="en-US" sz="1200" dirty="0"/>
              <a:t>The </a:t>
            </a:r>
            <a:r>
              <a:rPr lang="en-US" sz="1200" b="1" dirty="0" err="1" smtClean="0"/>
              <a:t>RoutingManagerd</a:t>
            </a:r>
            <a:r>
              <a:rPr lang="en-US" sz="1200" dirty="0" smtClean="0"/>
              <a:t> </a:t>
            </a:r>
            <a:r>
              <a:rPr lang="en-US" sz="1200" dirty="0"/>
              <a:t>(</a:t>
            </a:r>
            <a:r>
              <a:rPr lang="en-US" sz="1200" dirty="0" smtClean="0"/>
              <a:t>Middleware daemon) is </a:t>
            </a:r>
            <a:r>
              <a:rPr lang="en-US" sz="1200" dirty="0"/>
              <a:t>responsible </a:t>
            </a:r>
            <a:r>
              <a:rPr lang="en-US" sz="1200" dirty="0" smtClean="0"/>
              <a:t>for:</a:t>
            </a:r>
          </a:p>
          <a:p>
            <a:r>
              <a:rPr lang="en-US" sz="1200" dirty="0"/>
              <a:t> </a:t>
            </a:r>
            <a:r>
              <a:rPr lang="en-US" sz="1200" dirty="0" smtClean="0"/>
              <a:t>   </a:t>
            </a:r>
            <a:r>
              <a:rPr lang="en-US" sz="1200" b="1" dirty="0" smtClean="0"/>
              <a:t>Routing</a:t>
            </a:r>
            <a:r>
              <a:rPr lang="en-US" sz="1200" dirty="0" smtClean="0"/>
              <a:t> </a:t>
            </a:r>
            <a:r>
              <a:rPr lang="en-US" sz="1200" dirty="0"/>
              <a:t>service messages between applications on the same device.</a:t>
            </a:r>
          </a:p>
          <a:p>
            <a:r>
              <a:rPr lang="en-US" sz="1200" dirty="0" smtClean="0"/>
              <a:t>    Forwarding </a:t>
            </a:r>
            <a:r>
              <a:rPr lang="en-US" sz="1200" dirty="0"/>
              <a:t>messages between devices over Ethernet.</a:t>
            </a:r>
          </a:p>
          <a:p>
            <a:r>
              <a:rPr lang="en-US" sz="1200" dirty="0" smtClean="0"/>
              <a:t>    Managing </a:t>
            </a:r>
            <a:r>
              <a:rPr lang="en-US" sz="1200" b="1" dirty="0"/>
              <a:t>service discovery</a:t>
            </a:r>
            <a:r>
              <a:rPr lang="en-US" sz="1200" dirty="0"/>
              <a:t> and subscription handling</a:t>
            </a:r>
            <a:r>
              <a:rPr lang="en-US" sz="1200" dirty="0" smtClean="0"/>
              <a:t>.</a:t>
            </a:r>
          </a:p>
          <a:p>
            <a:r>
              <a:rPr lang="en-US" sz="1200" dirty="0"/>
              <a:t>    </a:t>
            </a:r>
            <a:r>
              <a:rPr lang="en-US" sz="1200" i="1" dirty="0" smtClean="0"/>
              <a:t>There </a:t>
            </a:r>
            <a:r>
              <a:rPr lang="en-US" sz="1200" i="1" dirty="0"/>
              <a:t>is only one </a:t>
            </a:r>
            <a:r>
              <a:rPr lang="en-US" sz="1200" i="1" dirty="0" err="1"/>
              <a:t>routingmanagerd</a:t>
            </a:r>
            <a:r>
              <a:rPr lang="en-US" sz="1200" i="1" dirty="0"/>
              <a:t> per </a:t>
            </a:r>
            <a:r>
              <a:rPr lang="en-US" sz="1200" i="1" dirty="0" smtClean="0"/>
              <a:t>device/host.</a:t>
            </a:r>
          </a:p>
          <a:p>
            <a:pPr marL="171450" indent="-171450">
              <a:buFont typeface="Wingdings" panose="05000000000000000000" pitchFamily="2" charset="2"/>
              <a:buChar char="§"/>
            </a:pPr>
            <a:r>
              <a:rPr lang="en-US" sz="1200" b="1" dirty="0" err="1">
                <a:solidFill>
                  <a:srgbClr val="FF0000"/>
                </a:solidFill>
              </a:rPr>
              <a:t>v</a:t>
            </a:r>
            <a:r>
              <a:rPr lang="en-US" sz="1200" b="1" dirty="0" err="1" smtClean="0">
                <a:solidFill>
                  <a:srgbClr val="FF0000"/>
                </a:solidFill>
              </a:rPr>
              <a:t>someip.json</a:t>
            </a:r>
            <a:r>
              <a:rPr lang="en-US" sz="1200" dirty="0" smtClean="0"/>
              <a:t> </a:t>
            </a:r>
            <a:r>
              <a:rPr lang="en-US" sz="1200" dirty="0"/>
              <a:t>define multiple critical purposes in the </a:t>
            </a:r>
            <a:r>
              <a:rPr lang="en-US" sz="1200" dirty="0" err="1"/>
              <a:t>vsomeip</a:t>
            </a:r>
            <a:r>
              <a:rPr lang="en-US" sz="1200" dirty="0"/>
              <a:t> </a:t>
            </a:r>
            <a:r>
              <a:rPr lang="en-US" sz="1200" dirty="0" smtClean="0"/>
              <a:t>architecture (include </a:t>
            </a:r>
            <a:r>
              <a:rPr lang="fr-FR" sz="1200" i="1" dirty="0" err="1"/>
              <a:t>ServiceA</a:t>
            </a:r>
            <a:r>
              <a:rPr lang="fr-FR" sz="1200" i="1" dirty="0"/>
              <a:t> </a:t>
            </a:r>
            <a:r>
              <a:rPr lang="fr-FR" sz="1200" i="1" dirty="0" smtClean="0"/>
              <a:t>identifier, </a:t>
            </a:r>
            <a:r>
              <a:rPr lang="fr-FR" sz="1200" i="1" dirty="0" err="1"/>
              <a:t>ServiceA</a:t>
            </a:r>
            <a:r>
              <a:rPr lang="fr-FR" sz="1200" i="1" dirty="0"/>
              <a:t> </a:t>
            </a:r>
            <a:r>
              <a:rPr lang="fr-FR" sz="1200" i="1" dirty="0" err="1"/>
              <a:t>endpoint</a:t>
            </a:r>
            <a:r>
              <a:rPr lang="en-US" sz="1200" dirty="0" smtClean="0"/>
              <a:t>)</a:t>
            </a:r>
            <a:endParaRPr lang="en-US" sz="1200" dirty="0"/>
          </a:p>
        </p:txBody>
      </p:sp>
      <p:sp>
        <p:nvSpPr>
          <p:cNvPr id="2" name="TextBox 1"/>
          <p:cNvSpPr txBox="1"/>
          <p:nvPr/>
        </p:nvSpPr>
        <p:spPr>
          <a:xfrm>
            <a:off x="6249893" y="2272297"/>
            <a:ext cx="823260" cy="276999"/>
          </a:xfrm>
          <a:prstGeom prst="rect">
            <a:avLst/>
          </a:prstGeom>
          <a:noFill/>
        </p:spPr>
        <p:txBody>
          <a:bodyPr wrap="square" rtlCol="0">
            <a:spAutoFit/>
          </a:bodyPr>
          <a:lstStyle/>
          <a:p>
            <a:r>
              <a:rPr lang="en-US" sz="1200" dirty="0"/>
              <a:t>App3 </a:t>
            </a:r>
            <a:r>
              <a:rPr lang="en-US" sz="1200" dirty="0" err="1" smtClean="0"/>
              <a:t>impl</a:t>
            </a:r>
            <a:endParaRPr lang="en-US" sz="1200" dirty="0"/>
          </a:p>
        </p:txBody>
      </p:sp>
      <p:sp>
        <p:nvSpPr>
          <p:cNvPr id="4" name="Rectangle 3"/>
          <p:cNvSpPr/>
          <p:nvPr/>
        </p:nvSpPr>
        <p:spPr>
          <a:xfrm>
            <a:off x="6176963" y="2558616"/>
            <a:ext cx="528836" cy="225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Service A</a:t>
            </a:r>
            <a:endParaRPr lang="en-US" sz="800" dirty="0"/>
          </a:p>
        </p:txBody>
      </p:sp>
      <p:sp>
        <p:nvSpPr>
          <p:cNvPr id="44" name="Rectangle 43"/>
          <p:cNvSpPr/>
          <p:nvPr/>
        </p:nvSpPr>
        <p:spPr>
          <a:xfrm>
            <a:off x="6731595" y="2565944"/>
            <a:ext cx="528836" cy="225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Service B</a:t>
            </a:r>
            <a:endParaRPr lang="en-US" sz="800" dirty="0"/>
          </a:p>
        </p:txBody>
      </p:sp>
      <p:sp>
        <p:nvSpPr>
          <p:cNvPr id="5" name="TextBox 4"/>
          <p:cNvSpPr txBox="1"/>
          <p:nvPr/>
        </p:nvSpPr>
        <p:spPr>
          <a:xfrm>
            <a:off x="761190" y="1269363"/>
            <a:ext cx="3473002" cy="738664"/>
          </a:xfrm>
          <a:prstGeom prst="rect">
            <a:avLst/>
          </a:prstGeom>
          <a:noFill/>
        </p:spPr>
        <p:txBody>
          <a:bodyPr wrap="none" rtlCol="0">
            <a:spAutoFit/>
          </a:bodyPr>
          <a:lstStyle/>
          <a:p>
            <a:pPr marL="285750" indent="-285750">
              <a:buFont typeface="Wingdings" panose="05000000000000000000" pitchFamily="2" charset="2"/>
              <a:buChar char="q"/>
            </a:pPr>
            <a:r>
              <a:rPr lang="en-US" sz="1400" dirty="0" smtClean="0"/>
              <a:t>Abstraction: Service interfaces</a:t>
            </a:r>
          </a:p>
          <a:p>
            <a:pPr marL="285750" indent="-285750">
              <a:buFont typeface="Wingdings" panose="05000000000000000000" pitchFamily="2" charset="2"/>
              <a:buChar char="q"/>
            </a:pPr>
            <a:r>
              <a:rPr lang="en-US" sz="1400" dirty="0"/>
              <a:t>Discoverability: Find services dynamically</a:t>
            </a:r>
          </a:p>
          <a:p>
            <a:pPr marL="285750" indent="-285750">
              <a:buFont typeface="Wingdings" panose="05000000000000000000" pitchFamily="2" charset="2"/>
              <a:buChar char="q"/>
            </a:pPr>
            <a:r>
              <a:rPr lang="en-US" sz="1400" dirty="0" smtClean="0"/>
              <a:t>…</a:t>
            </a:r>
            <a:endParaRPr lang="en-US" sz="1400" dirty="0"/>
          </a:p>
        </p:txBody>
      </p:sp>
      <p:cxnSp>
        <p:nvCxnSpPr>
          <p:cNvPr id="10" name="Straight Connector 9"/>
          <p:cNvCxnSpPr/>
          <p:nvPr/>
        </p:nvCxnSpPr>
        <p:spPr>
          <a:xfrm flipV="1">
            <a:off x="6503999" y="1579874"/>
            <a:ext cx="485311" cy="1078419"/>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sp>
        <p:nvSpPr>
          <p:cNvPr id="12" name="Double Brace 11"/>
          <p:cNvSpPr/>
          <p:nvPr/>
        </p:nvSpPr>
        <p:spPr>
          <a:xfrm>
            <a:off x="7976883" y="1214107"/>
            <a:ext cx="767387" cy="22883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i="1" dirty="0" smtClean="0"/>
              <a:t>App ID = 0x1212</a:t>
            </a:r>
            <a:endParaRPr lang="en-US" sz="1200" i="1" dirty="0"/>
          </a:p>
        </p:txBody>
      </p:sp>
      <p:cxnSp>
        <p:nvCxnSpPr>
          <p:cNvPr id="14" name="Straight Connector 13"/>
          <p:cNvCxnSpPr>
            <a:endCxn id="41" idx="3"/>
          </p:cNvCxnSpPr>
          <p:nvPr/>
        </p:nvCxnSpPr>
        <p:spPr>
          <a:xfrm flipH="1">
            <a:off x="7276234" y="1471567"/>
            <a:ext cx="1107658" cy="1429364"/>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29262" y="2363171"/>
            <a:ext cx="822661" cy="276999"/>
          </a:xfrm>
          <a:prstGeom prst="rect">
            <a:avLst/>
          </a:prstGeom>
          <a:noFill/>
        </p:spPr>
        <p:txBody>
          <a:bodyPr wrap="none" rtlCol="0">
            <a:spAutoFit/>
          </a:bodyPr>
          <a:lstStyle/>
          <a:p>
            <a:r>
              <a:rPr lang="en-US" sz="1200" dirty="0" smtClean="0"/>
              <a:t>App1 </a:t>
            </a:r>
            <a:r>
              <a:rPr lang="en-US" sz="1200" dirty="0" err="1" smtClean="0"/>
              <a:t>impl</a:t>
            </a:r>
            <a:endParaRPr lang="en-US" sz="1200" dirty="0"/>
          </a:p>
        </p:txBody>
      </p:sp>
      <p:sp>
        <p:nvSpPr>
          <p:cNvPr id="57" name="Rectangle 56"/>
          <p:cNvSpPr/>
          <p:nvPr/>
        </p:nvSpPr>
        <p:spPr>
          <a:xfrm>
            <a:off x="682912" y="2705963"/>
            <a:ext cx="528836" cy="225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Service C</a:t>
            </a:r>
            <a:endParaRPr lang="en-US" sz="800" dirty="0"/>
          </a:p>
        </p:txBody>
      </p:sp>
      <p:sp>
        <p:nvSpPr>
          <p:cNvPr id="59" name="Rectangle 58"/>
          <p:cNvSpPr/>
          <p:nvPr/>
        </p:nvSpPr>
        <p:spPr>
          <a:xfrm>
            <a:off x="1240715" y="2712218"/>
            <a:ext cx="475320" cy="2184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Client  A</a:t>
            </a:r>
            <a:endParaRPr lang="en-US" sz="800" dirty="0"/>
          </a:p>
        </p:txBody>
      </p:sp>
      <p:sp>
        <p:nvSpPr>
          <p:cNvPr id="64" name="TextBox 63"/>
          <p:cNvSpPr txBox="1"/>
          <p:nvPr/>
        </p:nvSpPr>
        <p:spPr>
          <a:xfrm>
            <a:off x="2131392" y="2336358"/>
            <a:ext cx="822661" cy="276999"/>
          </a:xfrm>
          <a:prstGeom prst="rect">
            <a:avLst/>
          </a:prstGeom>
          <a:noFill/>
        </p:spPr>
        <p:txBody>
          <a:bodyPr wrap="none" rtlCol="0">
            <a:spAutoFit/>
          </a:bodyPr>
          <a:lstStyle/>
          <a:p>
            <a:r>
              <a:rPr lang="en-US" sz="1200" dirty="0" smtClean="0"/>
              <a:t>App2 </a:t>
            </a:r>
            <a:r>
              <a:rPr lang="en-US" sz="1200" dirty="0" err="1" smtClean="0"/>
              <a:t>impl</a:t>
            </a:r>
            <a:endParaRPr lang="en-US" sz="1200" dirty="0"/>
          </a:p>
        </p:txBody>
      </p:sp>
      <p:sp>
        <p:nvSpPr>
          <p:cNvPr id="66" name="Rectangle 65"/>
          <p:cNvSpPr/>
          <p:nvPr/>
        </p:nvSpPr>
        <p:spPr>
          <a:xfrm>
            <a:off x="2187973" y="2697687"/>
            <a:ext cx="475320" cy="2184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Client  </a:t>
            </a:r>
            <a:r>
              <a:rPr lang="en-US" sz="800" dirty="0"/>
              <a:t>C</a:t>
            </a:r>
          </a:p>
        </p:txBody>
      </p:sp>
      <p:sp>
        <p:nvSpPr>
          <p:cNvPr id="68" name="Rectangle 67"/>
          <p:cNvSpPr/>
          <p:nvPr/>
        </p:nvSpPr>
        <p:spPr>
          <a:xfrm>
            <a:off x="2686546" y="2708695"/>
            <a:ext cx="475320" cy="2184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Client  A</a:t>
            </a:r>
            <a:endParaRPr lang="en-US" sz="800" dirty="0"/>
          </a:p>
        </p:txBody>
      </p:sp>
      <p:sp>
        <p:nvSpPr>
          <p:cNvPr id="13" name="TextBox 12"/>
          <p:cNvSpPr txBox="1"/>
          <p:nvPr/>
        </p:nvSpPr>
        <p:spPr>
          <a:xfrm>
            <a:off x="5171987" y="4603547"/>
            <a:ext cx="1401346" cy="830997"/>
          </a:xfrm>
          <a:prstGeom prst="rect">
            <a:avLst/>
          </a:prstGeom>
          <a:noFill/>
        </p:spPr>
        <p:txBody>
          <a:bodyPr wrap="none" rtlCol="0">
            <a:spAutoFit/>
          </a:bodyPr>
          <a:lstStyle/>
          <a:p>
            <a:r>
              <a:rPr lang="fr-FR" sz="1200" i="1" dirty="0" err="1"/>
              <a:t>ServiceA</a:t>
            </a:r>
            <a:r>
              <a:rPr lang="fr-FR" sz="1200" i="1" dirty="0"/>
              <a:t> </a:t>
            </a:r>
            <a:r>
              <a:rPr lang="fr-FR" sz="1200" i="1" dirty="0" err="1" smtClean="0"/>
              <a:t>endpoint</a:t>
            </a:r>
            <a:r>
              <a:rPr lang="fr-FR" sz="1200" i="1" dirty="0" smtClean="0"/>
              <a:t>{</a:t>
            </a:r>
            <a:endParaRPr lang="fr-FR" sz="1200" i="1" dirty="0"/>
          </a:p>
          <a:p>
            <a:r>
              <a:rPr lang="fr-FR" sz="1200" i="1" dirty="0"/>
              <a:t>   </a:t>
            </a:r>
            <a:r>
              <a:rPr lang="fr-FR" sz="1200" i="1" dirty="0">
                <a:solidFill>
                  <a:srgbClr val="00B050"/>
                </a:solidFill>
              </a:rPr>
              <a:t>TCP port= </a:t>
            </a:r>
            <a:r>
              <a:rPr lang="fr-FR" sz="1200" i="1" dirty="0" smtClean="0">
                <a:solidFill>
                  <a:srgbClr val="00B050"/>
                </a:solidFill>
              </a:rPr>
              <a:t>30500</a:t>
            </a:r>
            <a:endParaRPr lang="fr-FR" sz="1200" i="1" dirty="0">
              <a:solidFill>
                <a:srgbClr val="00B050"/>
              </a:solidFill>
            </a:endParaRPr>
          </a:p>
          <a:p>
            <a:r>
              <a:rPr lang="fr-FR" sz="1200" i="1" dirty="0">
                <a:solidFill>
                  <a:srgbClr val="00B050"/>
                </a:solidFill>
              </a:rPr>
              <a:t>   UDP port = </a:t>
            </a:r>
            <a:r>
              <a:rPr lang="fr-FR" sz="1200" i="1" dirty="0" smtClean="0">
                <a:solidFill>
                  <a:srgbClr val="00B050"/>
                </a:solidFill>
              </a:rPr>
              <a:t>30501</a:t>
            </a:r>
            <a:endParaRPr lang="fr-FR" sz="1200" i="1" dirty="0">
              <a:solidFill>
                <a:srgbClr val="00B050"/>
              </a:solidFill>
            </a:endParaRPr>
          </a:p>
          <a:p>
            <a:r>
              <a:rPr lang="fr-FR" sz="1200" i="1" dirty="0"/>
              <a:t>}</a:t>
            </a:r>
            <a:endParaRPr lang="en-US" sz="1200" i="1" dirty="0"/>
          </a:p>
        </p:txBody>
      </p:sp>
      <p:sp>
        <p:nvSpPr>
          <p:cNvPr id="70" name="TextBox 69"/>
          <p:cNvSpPr txBox="1"/>
          <p:nvPr/>
        </p:nvSpPr>
        <p:spPr>
          <a:xfrm>
            <a:off x="6214795" y="1152314"/>
            <a:ext cx="1580882" cy="830997"/>
          </a:xfrm>
          <a:prstGeom prst="rect">
            <a:avLst/>
          </a:prstGeom>
          <a:noFill/>
        </p:spPr>
        <p:txBody>
          <a:bodyPr wrap="none" rtlCol="0">
            <a:spAutoFit/>
          </a:bodyPr>
          <a:lstStyle/>
          <a:p>
            <a:r>
              <a:rPr lang="fr-FR" sz="1200" i="1" dirty="0" err="1"/>
              <a:t>ServiceA</a:t>
            </a:r>
            <a:r>
              <a:rPr lang="fr-FR" sz="1200" i="1" dirty="0"/>
              <a:t> identifier {</a:t>
            </a:r>
          </a:p>
          <a:p>
            <a:r>
              <a:rPr lang="fr-FR" sz="1200" i="1" dirty="0"/>
              <a:t>   </a:t>
            </a:r>
            <a:r>
              <a:rPr lang="fr-FR" sz="1200" i="1" dirty="0">
                <a:solidFill>
                  <a:srgbClr val="00B050"/>
                </a:solidFill>
              </a:rPr>
              <a:t>service </a:t>
            </a:r>
            <a:r>
              <a:rPr lang="fr-FR" sz="1200" i="1" dirty="0" smtClean="0">
                <a:solidFill>
                  <a:srgbClr val="00B050"/>
                </a:solidFill>
              </a:rPr>
              <a:t>ID = 0x1234</a:t>
            </a:r>
            <a:endParaRPr lang="fr-FR" sz="1200" i="1" dirty="0">
              <a:solidFill>
                <a:srgbClr val="00B050"/>
              </a:solidFill>
            </a:endParaRPr>
          </a:p>
          <a:p>
            <a:r>
              <a:rPr lang="fr-FR" sz="1200" i="1" dirty="0"/>
              <a:t>   </a:t>
            </a:r>
            <a:r>
              <a:rPr lang="fr-FR" sz="1200" i="1" dirty="0">
                <a:solidFill>
                  <a:srgbClr val="00B050"/>
                </a:solidFill>
              </a:rPr>
              <a:t>instance </a:t>
            </a:r>
            <a:r>
              <a:rPr lang="fr-FR" sz="1200" i="1" dirty="0" smtClean="0">
                <a:solidFill>
                  <a:srgbClr val="00B050"/>
                </a:solidFill>
              </a:rPr>
              <a:t>ID = 0x5678</a:t>
            </a:r>
            <a:endParaRPr lang="fr-FR" sz="1200" i="1" dirty="0">
              <a:solidFill>
                <a:srgbClr val="00B050"/>
              </a:solidFill>
            </a:endParaRPr>
          </a:p>
          <a:p>
            <a:r>
              <a:rPr lang="fr-FR" sz="1200" i="1" dirty="0"/>
              <a:t>}</a:t>
            </a:r>
            <a:endParaRPr lang="en-US" sz="1200" i="1" dirty="0"/>
          </a:p>
        </p:txBody>
      </p:sp>
      <p:sp>
        <p:nvSpPr>
          <p:cNvPr id="17" name="TextBox 16"/>
          <p:cNvSpPr txBox="1"/>
          <p:nvPr/>
        </p:nvSpPr>
        <p:spPr>
          <a:xfrm>
            <a:off x="208753" y="5696255"/>
            <a:ext cx="4048288" cy="677108"/>
          </a:xfrm>
          <a:prstGeom prst="rect">
            <a:avLst/>
          </a:prstGeom>
          <a:noFill/>
        </p:spPr>
        <p:txBody>
          <a:bodyPr wrap="none" rtlCol="0">
            <a:spAutoFit/>
          </a:bodyPr>
          <a:lstStyle/>
          <a:p>
            <a:r>
              <a:rPr lang="fr-FR" sz="1200" i="1" dirty="0" err="1" smtClean="0"/>
              <a:t>ClientA</a:t>
            </a:r>
            <a:r>
              <a:rPr lang="fr-FR" sz="1200" i="1" dirty="0" smtClean="0"/>
              <a:t> </a:t>
            </a:r>
            <a:r>
              <a:rPr lang="fr-FR" sz="1200" i="1" dirty="0" err="1" smtClean="0"/>
              <a:t>don’t</a:t>
            </a:r>
            <a:r>
              <a:rPr lang="fr-FR" sz="1200" i="1" dirty="0" smtClean="0"/>
              <a:t> know Device2 (IP + TCP/UDP Port)</a:t>
            </a:r>
          </a:p>
          <a:p>
            <a:r>
              <a:rPr lang="en-US" sz="1200" i="1" dirty="0" err="1"/>
              <a:t>ClientA</a:t>
            </a:r>
            <a:r>
              <a:rPr lang="en-US" sz="1200" i="1" dirty="0"/>
              <a:t> only know </a:t>
            </a:r>
            <a:r>
              <a:rPr lang="fr-FR" sz="1200" i="1" dirty="0" err="1"/>
              <a:t>ServiceA</a:t>
            </a:r>
            <a:r>
              <a:rPr lang="fr-FR" sz="1200" i="1" dirty="0"/>
              <a:t> identifier </a:t>
            </a:r>
            <a:r>
              <a:rPr lang="fr-FR" sz="1200" i="1" dirty="0" smtClean="0"/>
              <a:t>(</a:t>
            </a:r>
            <a:r>
              <a:rPr lang="fr-FR" sz="1200" i="1" dirty="0"/>
              <a:t>service ID + instance ID</a:t>
            </a:r>
            <a:r>
              <a:rPr lang="fr-FR" sz="1200" i="1" dirty="0" smtClean="0"/>
              <a:t>).</a:t>
            </a:r>
          </a:p>
          <a:p>
            <a:r>
              <a:rPr lang="en-US" sz="1400" dirty="0" smtClean="0">
                <a:solidFill>
                  <a:srgbClr val="FF0000"/>
                </a:solidFill>
              </a:rPr>
              <a:t>Q</a:t>
            </a:r>
            <a:r>
              <a:rPr lang="en-US" sz="1400" dirty="0">
                <a:solidFill>
                  <a:srgbClr val="FF0000"/>
                </a:solidFill>
              </a:rPr>
              <a:t>: </a:t>
            </a:r>
            <a:r>
              <a:rPr lang="en-US" sz="1400" dirty="0" smtClean="0">
                <a:solidFill>
                  <a:srgbClr val="FF0000"/>
                </a:solidFill>
              </a:rPr>
              <a:t>How client A can send data to Service A ?</a:t>
            </a:r>
            <a:endParaRPr lang="en-US" sz="1400" dirty="0">
              <a:solidFill>
                <a:srgbClr val="FF0000"/>
              </a:solidFill>
            </a:endParaRPr>
          </a:p>
        </p:txBody>
      </p:sp>
      <p:sp>
        <p:nvSpPr>
          <p:cNvPr id="20" name="Right Arrow 19"/>
          <p:cNvSpPr/>
          <p:nvPr/>
        </p:nvSpPr>
        <p:spPr>
          <a:xfrm>
            <a:off x="3845062" y="6139717"/>
            <a:ext cx="960020" cy="264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757790" y="4164749"/>
            <a:ext cx="870751" cy="215444"/>
          </a:xfrm>
          <a:prstGeom prst="rect">
            <a:avLst/>
          </a:prstGeom>
          <a:noFill/>
        </p:spPr>
        <p:txBody>
          <a:bodyPr wrap="none" rtlCol="0">
            <a:spAutoFit/>
          </a:bodyPr>
          <a:lstStyle/>
          <a:p>
            <a:r>
              <a:rPr lang="en-US" sz="800" dirty="0"/>
              <a:t>/</a:t>
            </a:r>
            <a:r>
              <a:rPr lang="en-US" sz="800" dirty="0" err="1"/>
              <a:t>tmp</a:t>
            </a:r>
            <a:r>
              <a:rPr lang="en-US" sz="800" dirty="0"/>
              <a:t>/vsomeip-0</a:t>
            </a:r>
          </a:p>
        </p:txBody>
      </p:sp>
      <p:sp>
        <p:nvSpPr>
          <p:cNvPr id="72" name="TextBox 71"/>
          <p:cNvSpPr txBox="1"/>
          <p:nvPr/>
        </p:nvSpPr>
        <p:spPr>
          <a:xfrm>
            <a:off x="6256991" y="3277744"/>
            <a:ext cx="1024639" cy="215444"/>
          </a:xfrm>
          <a:prstGeom prst="rect">
            <a:avLst/>
          </a:prstGeom>
          <a:noFill/>
        </p:spPr>
        <p:txBody>
          <a:bodyPr wrap="none" rtlCol="0">
            <a:spAutoFit/>
          </a:bodyPr>
          <a:lstStyle/>
          <a:p>
            <a:r>
              <a:rPr lang="en-US" sz="800" dirty="0"/>
              <a:t>/</a:t>
            </a:r>
            <a:r>
              <a:rPr lang="en-US" sz="800" dirty="0" err="1" smtClean="0"/>
              <a:t>tmp</a:t>
            </a:r>
            <a:r>
              <a:rPr lang="en-US" sz="800" dirty="0" smtClean="0"/>
              <a:t>/vsomeip-1212</a:t>
            </a:r>
            <a:endParaRPr lang="en-US" sz="800"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11</a:t>
            </a:fld>
            <a:endParaRPr lang="en-US" dirty="0">
              <a:solidFill>
                <a:schemeClr val="bg1">
                  <a:lumMod val="50000"/>
                </a:schemeClr>
              </a:solidFill>
            </a:endParaRPr>
          </a:p>
        </p:txBody>
      </p:sp>
      <p:sp>
        <p:nvSpPr>
          <p:cNvPr id="11" name="TextBox 10"/>
          <p:cNvSpPr txBox="1"/>
          <p:nvPr/>
        </p:nvSpPr>
        <p:spPr>
          <a:xfrm>
            <a:off x="3882548" y="1854089"/>
            <a:ext cx="1448730" cy="369332"/>
          </a:xfrm>
          <a:prstGeom prst="rect">
            <a:avLst/>
          </a:prstGeom>
          <a:noFill/>
        </p:spPr>
        <p:txBody>
          <a:bodyPr wrap="none" rtlCol="0">
            <a:spAutoFit/>
          </a:bodyPr>
          <a:lstStyle/>
          <a:p>
            <a:r>
              <a:rPr lang="en-US" b="1" dirty="0" err="1">
                <a:solidFill>
                  <a:srgbClr val="FF0000"/>
                </a:solidFill>
              </a:rPr>
              <a:t>vsomeip.json</a:t>
            </a:r>
            <a:endParaRPr lang="en-US" dirty="0"/>
          </a:p>
        </p:txBody>
      </p:sp>
      <p:cxnSp>
        <p:nvCxnSpPr>
          <p:cNvPr id="18" name="Straight Connector 17"/>
          <p:cNvCxnSpPr>
            <a:stCxn id="11" idx="2"/>
            <a:endCxn id="84" idx="0"/>
          </p:cNvCxnSpPr>
          <p:nvPr/>
        </p:nvCxnSpPr>
        <p:spPr>
          <a:xfrm flipH="1">
            <a:off x="3342820" y="2223421"/>
            <a:ext cx="1264093" cy="192612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13" idx="0"/>
          </p:cNvCxnSpPr>
          <p:nvPr/>
        </p:nvCxnSpPr>
        <p:spPr>
          <a:xfrm>
            <a:off x="4713530" y="2162466"/>
            <a:ext cx="1159130" cy="244108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4742790" y="1416113"/>
            <a:ext cx="1540434" cy="717369"/>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027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2388" y="1479652"/>
            <a:ext cx="4516582" cy="53783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39" y="948722"/>
            <a:ext cx="9170752" cy="584775"/>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err="1" smtClean="0">
                <a:solidFill>
                  <a:srgbClr val="FF0000"/>
                </a:solidFill>
              </a:rPr>
              <a:t>Vsomeip.json</a:t>
            </a:r>
            <a:r>
              <a:rPr lang="en-US" sz="1400" dirty="0"/>
              <a:t> is the main configuration file used by the </a:t>
            </a:r>
            <a:r>
              <a:rPr lang="en-US" sz="1400" dirty="0" err="1"/>
              <a:t>vsomeip</a:t>
            </a:r>
            <a:r>
              <a:rPr lang="en-US" sz="1400" dirty="0"/>
              <a:t> runtime to </a:t>
            </a:r>
            <a:r>
              <a:rPr lang="en-US" sz="1400" dirty="0" smtClean="0"/>
              <a:t>define:</a:t>
            </a:r>
            <a:endParaRPr lang="en-US" sz="1400" dirty="0"/>
          </a:p>
          <a:p>
            <a:pPr marL="285750" indent="-285750">
              <a:buFont typeface="Wingdings" panose="05000000000000000000" pitchFamily="2" charset="2"/>
              <a:buChar char="Ø"/>
            </a:pPr>
            <a:endParaRPr lang="en-US" dirty="0"/>
          </a:p>
        </p:txBody>
      </p:sp>
      <p:sp>
        <p:nvSpPr>
          <p:cNvPr id="8" name="Slide Number Placeholder 7"/>
          <p:cNvSpPr>
            <a:spLocks noGrp="1"/>
          </p:cNvSpPr>
          <p:nvPr>
            <p:ph type="sldNum" sz="quarter" idx="12"/>
          </p:nvPr>
        </p:nvSpPr>
        <p:spPr>
          <a:xfrm>
            <a:off x="8646968" y="6492875"/>
            <a:ext cx="2057400" cy="365125"/>
          </a:xfrm>
        </p:spPr>
        <p:txBody>
          <a:bodyPr/>
          <a:lstStyle/>
          <a:p>
            <a:fld id="{96C55251-E90D-44CC-8B75-53FCEE02E655}" type="slidenum">
              <a:rPr lang="en-US" smtClean="0">
                <a:solidFill>
                  <a:schemeClr val="bg1">
                    <a:lumMod val="50000"/>
                  </a:schemeClr>
                </a:solidFill>
              </a:rPr>
              <a:t>12</a:t>
            </a:fld>
            <a:endParaRPr lang="en-US" dirty="0">
              <a:solidFill>
                <a:schemeClr val="bg1">
                  <a:lumMod val="50000"/>
                </a:schemeClr>
              </a:solidFill>
            </a:endParaRPr>
          </a:p>
        </p:txBody>
      </p:sp>
      <p:sp>
        <p:nvSpPr>
          <p:cNvPr id="2" name="TextBox 1"/>
          <p:cNvSpPr txBox="1"/>
          <p:nvPr/>
        </p:nvSpPr>
        <p:spPr>
          <a:xfrm>
            <a:off x="420242" y="1479652"/>
            <a:ext cx="4538727" cy="5786199"/>
          </a:xfrm>
          <a:prstGeom prst="rect">
            <a:avLst/>
          </a:prstGeom>
          <a:noFill/>
        </p:spPr>
        <p:txBody>
          <a:bodyPr wrap="square" rtlCol="0">
            <a:spAutoFit/>
          </a:bodyPr>
          <a:lstStyle/>
          <a:p>
            <a:r>
              <a:rPr lang="en-US" sz="1000" dirty="0"/>
              <a:t>{</a:t>
            </a:r>
          </a:p>
          <a:p>
            <a:r>
              <a:rPr lang="en-US" sz="1000" dirty="0"/>
              <a:t>    "unicast" : </a:t>
            </a:r>
            <a:r>
              <a:rPr lang="en-US" sz="1000" dirty="0" smtClean="0"/>
              <a:t>“192.168.1.4",</a:t>
            </a:r>
          </a:p>
          <a:p>
            <a:r>
              <a:rPr lang="en-US" sz="1000" dirty="0"/>
              <a:t>    “logging” : {"level" : "debug", "console" : "true","</a:t>
            </a:r>
            <a:r>
              <a:rPr lang="en-US" sz="1000" dirty="0" err="1"/>
              <a:t>dlt</a:t>
            </a:r>
            <a:r>
              <a:rPr lang="en-US" sz="1000" dirty="0"/>
              <a:t>" : "false"}</a:t>
            </a:r>
          </a:p>
          <a:p>
            <a:r>
              <a:rPr lang="en-US" sz="1000" dirty="0"/>
              <a:t>    "applications" :</a:t>
            </a:r>
          </a:p>
          <a:p>
            <a:r>
              <a:rPr lang="en-US" sz="1000" dirty="0"/>
              <a:t>    [</a:t>
            </a:r>
          </a:p>
          <a:p>
            <a:r>
              <a:rPr lang="en-US" sz="1000" dirty="0"/>
              <a:t>        {</a:t>
            </a:r>
          </a:p>
          <a:p>
            <a:r>
              <a:rPr lang="en-US" sz="1000" dirty="0"/>
              <a:t>            "name" : "app3",</a:t>
            </a:r>
          </a:p>
          <a:p>
            <a:r>
              <a:rPr lang="en-US" sz="1000" dirty="0"/>
              <a:t>            "id" : "0x1212"</a:t>
            </a:r>
          </a:p>
          <a:p>
            <a:r>
              <a:rPr lang="en-US" sz="1000" dirty="0"/>
              <a:t>        }</a:t>
            </a:r>
          </a:p>
          <a:p>
            <a:r>
              <a:rPr lang="en-US" sz="1000" dirty="0"/>
              <a:t>    ],</a:t>
            </a:r>
          </a:p>
          <a:p>
            <a:r>
              <a:rPr lang="en-US" sz="1000" dirty="0"/>
              <a:t>    "services" :</a:t>
            </a:r>
          </a:p>
          <a:p>
            <a:r>
              <a:rPr lang="en-US" sz="1000" dirty="0"/>
              <a:t>    [</a:t>
            </a:r>
          </a:p>
          <a:p>
            <a:r>
              <a:rPr lang="en-US" sz="1000" dirty="0"/>
              <a:t>        {</a:t>
            </a:r>
          </a:p>
          <a:p>
            <a:r>
              <a:rPr lang="en-US" sz="1000" dirty="0"/>
              <a:t>            "service" : "0x1234</a:t>
            </a:r>
            <a:r>
              <a:rPr lang="en-US" sz="1000" dirty="0" smtClean="0"/>
              <a:t>", "</a:t>
            </a:r>
            <a:r>
              <a:rPr lang="en-US" sz="1000" dirty="0"/>
              <a:t>instance" : "0x5678",</a:t>
            </a:r>
          </a:p>
          <a:p>
            <a:r>
              <a:rPr lang="en-US" sz="1000" dirty="0"/>
              <a:t>            "reliable": "30500</a:t>
            </a:r>
            <a:r>
              <a:rPr lang="en-US" sz="1000" dirty="0" smtClean="0"/>
              <a:t>",  "</a:t>
            </a:r>
            <a:r>
              <a:rPr lang="en-US" sz="1000" dirty="0"/>
              <a:t>unreliable": "</a:t>
            </a:r>
            <a:r>
              <a:rPr lang="en-US" sz="1000" dirty="0" smtClean="0"/>
              <a:t>30501“,</a:t>
            </a:r>
          </a:p>
          <a:p>
            <a:r>
              <a:rPr lang="en-US" sz="1000" dirty="0" smtClean="0"/>
              <a:t>            "</a:t>
            </a:r>
            <a:r>
              <a:rPr lang="en-US" sz="1000" dirty="0"/>
              <a:t>events" : [ { "event" : "0x8778", "</a:t>
            </a:r>
            <a:r>
              <a:rPr lang="en-US" sz="1000" dirty="0" err="1"/>
              <a:t>is_reliable</a:t>
            </a:r>
            <a:r>
              <a:rPr lang="en-US" sz="1000" dirty="0"/>
              <a:t>" : "false", ... </a:t>
            </a:r>
            <a:r>
              <a:rPr lang="en-US" sz="1000" dirty="0" smtClean="0"/>
              <a:t>}],</a:t>
            </a:r>
          </a:p>
          <a:p>
            <a:r>
              <a:rPr lang="en-US" sz="1000" dirty="0" smtClean="0"/>
              <a:t>            "</a:t>
            </a:r>
            <a:r>
              <a:rPr lang="en-US" sz="1000" dirty="0" err="1"/>
              <a:t>eventgroups</a:t>
            </a:r>
            <a:r>
              <a:rPr lang="en-US" sz="1000" dirty="0"/>
              <a:t>" :</a:t>
            </a:r>
          </a:p>
          <a:p>
            <a:r>
              <a:rPr lang="en-US" sz="1000" dirty="0" smtClean="0"/>
              <a:t>            [</a:t>
            </a:r>
            <a:endParaRPr lang="en-US" sz="1000" dirty="0"/>
          </a:p>
          <a:p>
            <a:r>
              <a:rPr lang="en-US" sz="1000" dirty="0" smtClean="0"/>
              <a:t>                 {</a:t>
            </a:r>
            <a:endParaRPr lang="en-US" sz="1000" dirty="0"/>
          </a:p>
          <a:p>
            <a:r>
              <a:rPr lang="en-US" sz="1000" dirty="0"/>
              <a:t>	</a:t>
            </a:r>
            <a:r>
              <a:rPr lang="en-US" sz="1000" dirty="0" smtClean="0"/>
              <a:t>"</a:t>
            </a:r>
            <a:r>
              <a:rPr lang="en-US" sz="1000" dirty="0" err="1"/>
              <a:t>eventgroup</a:t>
            </a:r>
            <a:r>
              <a:rPr lang="en-US" sz="1000" dirty="0"/>
              <a:t>" : "0x4465",</a:t>
            </a:r>
          </a:p>
          <a:p>
            <a:r>
              <a:rPr lang="en-US" sz="1000" dirty="0"/>
              <a:t>	</a:t>
            </a:r>
            <a:r>
              <a:rPr lang="en-US" sz="1000" dirty="0" smtClean="0"/>
              <a:t>"</a:t>
            </a:r>
            <a:r>
              <a:rPr lang="en-US" sz="1000" dirty="0"/>
              <a:t>multicast" : {"address" : "224.244.224.246", "port" : "30506" },</a:t>
            </a:r>
          </a:p>
          <a:p>
            <a:r>
              <a:rPr lang="en-US" sz="1000" dirty="0"/>
              <a:t>	</a:t>
            </a:r>
            <a:r>
              <a:rPr lang="en-US" sz="1000" dirty="0" smtClean="0"/>
              <a:t>"</a:t>
            </a:r>
            <a:r>
              <a:rPr lang="en-US" sz="1000" dirty="0"/>
              <a:t>events" : [ "0x8778" ],</a:t>
            </a:r>
          </a:p>
          <a:p>
            <a:r>
              <a:rPr lang="en-US" sz="1000" dirty="0"/>
              <a:t>	</a:t>
            </a:r>
            <a:r>
              <a:rPr lang="en-US" sz="1000" dirty="0" smtClean="0"/>
              <a:t>"</a:t>
            </a:r>
            <a:r>
              <a:rPr lang="en-US" sz="1000" dirty="0"/>
              <a:t>threshold" : "1"</a:t>
            </a:r>
          </a:p>
          <a:p>
            <a:r>
              <a:rPr lang="en-US" sz="1000" dirty="0" smtClean="0"/>
              <a:t>                 }</a:t>
            </a:r>
            <a:endParaRPr lang="en-US" sz="1000" dirty="0"/>
          </a:p>
          <a:p>
            <a:r>
              <a:rPr lang="en-US" sz="1000" dirty="0" smtClean="0"/>
              <a:t>            ]</a:t>
            </a:r>
            <a:endParaRPr lang="en-US" sz="1000" dirty="0"/>
          </a:p>
          <a:p>
            <a:r>
              <a:rPr lang="en-US" sz="1000" dirty="0"/>
              <a:t>        }</a:t>
            </a:r>
          </a:p>
          <a:p>
            <a:r>
              <a:rPr lang="en-US" sz="1000" dirty="0"/>
              <a:t>    ],</a:t>
            </a:r>
          </a:p>
          <a:p>
            <a:r>
              <a:rPr lang="en-US" sz="1000" dirty="0"/>
              <a:t>    "routing" : "</a:t>
            </a:r>
            <a:r>
              <a:rPr lang="en-US" sz="1000" dirty="0" err="1" smtClean="0"/>
              <a:t>routingmanagerd</a:t>
            </a:r>
            <a:r>
              <a:rPr lang="en-US" sz="1000" dirty="0"/>
              <a:t>",</a:t>
            </a:r>
          </a:p>
          <a:p>
            <a:r>
              <a:rPr lang="en-US" sz="1000" dirty="0"/>
              <a:t>    "service-discovery" :</a:t>
            </a:r>
          </a:p>
          <a:p>
            <a:r>
              <a:rPr lang="en-US" sz="1000" dirty="0"/>
              <a:t>    {</a:t>
            </a:r>
          </a:p>
          <a:p>
            <a:r>
              <a:rPr lang="en-US" sz="1000" dirty="0" smtClean="0"/>
              <a:t>        "</a:t>
            </a:r>
            <a:r>
              <a:rPr lang="en-US" sz="1000" dirty="0"/>
              <a:t>multicast" : "224.224.224.245",</a:t>
            </a:r>
          </a:p>
          <a:p>
            <a:r>
              <a:rPr lang="en-US" sz="1000" dirty="0"/>
              <a:t>        "port" : "30490",</a:t>
            </a:r>
          </a:p>
          <a:p>
            <a:r>
              <a:rPr lang="en-US" sz="1000" dirty="0"/>
              <a:t>        </a:t>
            </a:r>
            <a:r>
              <a:rPr lang="en-US" sz="1000" dirty="0" smtClean="0"/>
              <a:t>“</a:t>
            </a:r>
            <a:r>
              <a:rPr lang="en-US" sz="1000" dirty="0" err="1" smtClean="0"/>
              <a:t>ttl</a:t>
            </a:r>
            <a:r>
              <a:rPr lang="en-US" sz="1000" dirty="0" smtClean="0"/>
              <a:t>”: “3”</a:t>
            </a:r>
            <a:endParaRPr lang="en-US" sz="1000" dirty="0"/>
          </a:p>
          <a:p>
            <a:r>
              <a:rPr lang="en-US" sz="1000" dirty="0"/>
              <a:t>        "</a:t>
            </a:r>
            <a:r>
              <a:rPr lang="en-US" sz="1000" dirty="0" err="1"/>
              <a:t>cyclic_offer_delay</a:t>
            </a:r>
            <a:r>
              <a:rPr lang="en-US" sz="1000" dirty="0"/>
              <a:t>" : "2000",</a:t>
            </a:r>
          </a:p>
          <a:p>
            <a:r>
              <a:rPr lang="en-US" sz="1000" dirty="0"/>
              <a:t>        ...</a:t>
            </a:r>
          </a:p>
          <a:p>
            <a:r>
              <a:rPr lang="en-US" sz="1000" dirty="0"/>
              <a:t>    }</a:t>
            </a:r>
          </a:p>
          <a:p>
            <a:r>
              <a:rPr lang="en-US" sz="1000" dirty="0"/>
              <a:t>}</a:t>
            </a:r>
          </a:p>
        </p:txBody>
      </p:sp>
      <p:sp>
        <p:nvSpPr>
          <p:cNvPr id="12" name="TextBox 11"/>
          <p:cNvSpPr txBox="1"/>
          <p:nvPr/>
        </p:nvSpPr>
        <p:spPr>
          <a:xfrm>
            <a:off x="5861702" y="1241109"/>
            <a:ext cx="3023969" cy="5693866"/>
          </a:xfrm>
          <a:prstGeom prst="rect">
            <a:avLst/>
          </a:prstGeom>
          <a:noFill/>
        </p:spPr>
        <p:txBody>
          <a:bodyPr wrap="none" rtlCol="0">
            <a:spAutoFit/>
          </a:bodyPr>
          <a:lstStyle/>
          <a:p>
            <a:endParaRPr lang="en-US" sz="1400" b="1" dirty="0" smtClean="0"/>
          </a:p>
          <a:p>
            <a:r>
              <a:rPr lang="en-US" sz="1400" b="1" dirty="0" smtClean="0"/>
              <a:t>1</a:t>
            </a:r>
            <a:r>
              <a:rPr lang="en-US" sz="1400" b="1" dirty="0"/>
              <a:t>. Application Identity</a:t>
            </a:r>
          </a:p>
          <a:p>
            <a:r>
              <a:rPr lang="en-US" sz="1400" dirty="0"/>
              <a:t>Application name</a:t>
            </a:r>
          </a:p>
          <a:p>
            <a:r>
              <a:rPr lang="en-US" sz="1400" dirty="0"/>
              <a:t>Instance ID</a:t>
            </a:r>
          </a:p>
          <a:p>
            <a:r>
              <a:rPr lang="en-US" sz="1400" dirty="0"/>
              <a:t>Routing configuration (local or remote)</a:t>
            </a:r>
          </a:p>
          <a:p>
            <a:endParaRPr lang="en-US" sz="1400" dirty="0"/>
          </a:p>
          <a:p>
            <a:r>
              <a:rPr lang="en-US" sz="1400" b="1" dirty="0"/>
              <a:t>2. Service Definitions</a:t>
            </a:r>
          </a:p>
          <a:p>
            <a:r>
              <a:rPr lang="en-US" sz="1400" dirty="0"/>
              <a:t>Services offered (</a:t>
            </a:r>
            <a:r>
              <a:rPr lang="en-US" sz="1400" dirty="0" err="1"/>
              <a:t>offer_service</a:t>
            </a:r>
            <a:r>
              <a:rPr lang="en-US" sz="1400" dirty="0"/>
              <a:t>)</a:t>
            </a:r>
          </a:p>
          <a:p>
            <a:r>
              <a:rPr lang="en-US" sz="1400" dirty="0"/>
              <a:t>Services consumed (</a:t>
            </a:r>
            <a:r>
              <a:rPr lang="en-US" sz="1400" dirty="0" err="1"/>
              <a:t>request_service</a:t>
            </a:r>
            <a:r>
              <a:rPr lang="en-US" sz="1400" dirty="0"/>
              <a:t>)</a:t>
            </a:r>
          </a:p>
          <a:p>
            <a:r>
              <a:rPr lang="en-US" sz="1400" dirty="0"/>
              <a:t>Event groups and events</a:t>
            </a:r>
          </a:p>
          <a:p>
            <a:endParaRPr lang="en-US" sz="1400" dirty="0"/>
          </a:p>
          <a:p>
            <a:r>
              <a:rPr lang="en-US" sz="1400" b="1" dirty="0"/>
              <a:t>3. Transport Settings</a:t>
            </a:r>
          </a:p>
          <a:p>
            <a:r>
              <a:rPr lang="en-US" sz="1400" dirty="0"/>
              <a:t>TCP or UDP</a:t>
            </a:r>
          </a:p>
          <a:p>
            <a:r>
              <a:rPr lang="en-US" sz="1400" dirty="0"/>
              <a:t>Reliable vs unreliable communication</a:t>
            </a:r>
          </a:p>
          <a:p>
            <a:r>
              <a:rPr lang="en-US" sz="1400" dirty="0"/>
              <a:t>Port numbers and IP addresses</a:t>
            </a:r>
          </a:p>
          <a:p>
            <a:endParaRPr lang="en-US" sz="1400" dirty="0"/>
          </a:p>
          <a:p>
            <a:r>
              <a:rPr lang="en-US" sz="1400" b="1" dirty="0"/>
              <a:t>4. Service Discovery (SD)</a:t>
            </a:r>
          </a:p>
          <a:p>
            <a:r>
              <a:rPr lang="en-US" sz="1400" dirty="0"/>
              <a:t>Enable/disable SD</a:t>
            </a:r>
          </a:p>
          <a:p>
            <a:r>
              <a:rPr lang="en-US" sz="1400" dirty="0"/>
              <a:t>Repetition intervals for </a:t>
            </a:r>
            <a:r>
              <a:rPr lang="en-US" sz="1400" dirty="0" err="1"/>
              <a:t>OfferService</a:t>
            </a:r>
            <a:endParaRPr lang="en-US" sz="1400" dirty="0"/>
          </a:p>
          <a:p>
            <a:r>
              <a:rPr lang="en-US" sz="1400" dirty="0"/>
              <a:t>TTL and re-subscription behavior</a:t>
            </a:r>
          </a:p>
          <a:p>
            <a:r>
              <a:rPr lang="en-US" sz="1400" dirty="0"/>
              <a:t>Multicast settings</a:t>
            </a:r>
          </a:p>
          <a:p>
            <a:endParaRPr lang="en-US" sz="1400" dirty="0"/>
          </a:p>
          <a:p>
            <a:r>
              <a:rPr lang="en-US" sz="1400" b="1" dirty="0"/>
              <a:t>5. Logging and Debugging</a:t>
            </a:r>
          </a:p>
          <a:p>
            <a:r>
              <a:rPr lang="en-US" sz="1400" dirty="0"/>
              <a:t>Log level</a:t>
            </a:r>
          </a:p>
          <a:p>
            <a:r>
              <a:rPr lang="en-US" sz="1400" dirty="0"/>
              <a:t>Console/file output</a:t>
            </a:r>
          </a:p>
          <a:p>
            <a:r>
              <a:rPr lang="en-US" sz="1400" dirty="0"/>
              <a:t>Tracing options</a:t>
            </a:r>
          </a:p>
        </p:txBody>
      </p:sp>
      <p:sp>
        <p:nvSpPr>
          <p:cNvPr id="14" name="TextBox 13"/>
          <p:cNvSpPr txBox="1"/>
          <p:nvPr/>
        </p:nvSpPr>
        <p:spPr>
          <a:xfrm>
            <a:off x="622486" y="1202653"/>
            <a:ext cx="6212424" cy="276999"/>
          </a:xfrm>
          <a:prstGeom prst="rect">
            <a:avLst/>
          </a:prstGeom>
          <a:noFill/>
        </p:spPr>
        <p:txBody>
          <a:bodyPr wrap="square" rtlCol="0">
            <a:spAutoFit/>
          </a:bodyPr>
          <a:lstStyle/>
          <a:p>
            <a:r>
              <a:rPr lang="en-US" sz="1200" dirty="0">
                <a:hlinkClick r:id="rId3"/>
              </a:rPr>
              <a:t>https://</a:t>
            </a:r>
            <a:r>
              <a:rPr lang="en-US" sz="1200" dirty="0" smtClean="0">
                <a:hlinkClick r:id="rId3"/>
              </a:rPr>
              <a:t>github.com/COVESA/vsomeip/blob/master/documentation/vsomeipConfiguration.md</a:t>
            </a:r>
            <a:endParaRPr lang="en-US" sz="1200" dirty="0" smtClean="0"/>
          </a:p>
        </p:txBody>
      </p:sp>
    </p:spTree>
    <p:extLst>
      <p:ext uri="{BB962C8B-B14F-4D97-AF65-F5344CB8AC3E}">
        <p14:creationId xmlns:p14="http://schemas.microsoft.com/office/powerpoint/2010/main" val="592141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2945996"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SOME/IP </a:t>
            </a:r>
            <a:r>
              <a:rPr lang="en-US" dirty="0" smtClean="0"/>
              <a:t>Message </a:t>
            </a:r>
            <a:r>
              <a:rPr lang="en-US" dirty="0"/>
              <a:t>Format</a:t>
            </a:r>
          </a:p>
          <a:p>
            <a:pPr marL="285750" indent="-285750">
              <a:buFont typeface="Wingdings" panose="05000000000000000000" pitchFamily="2" charset="2"/>
              <a:buChar char="Ø"/>
            </a:pPr>
            <a:endParaRPr lang="en-US" dirty="0"/>
          </a:p>
        </p:txBody>
      </p:sp>
      <p:pic>
        <p:nvPicPr>
          <p:cNvPr id="5" name="Picture 4"/>
          <p:cNvPicPr>
            <a:picLocks noChangeAspect="1"/>
          </p:cNvPicPr>
          <p:nvPr/>
        </p:nvPicPr>
        <p:blipFill>
          <a:blip r:embed="rId3"/>
          <a:stretch>
            <a:fillRect/>
          </a:stretch>
        </p:blipFill>
        <p:spPr>
          <a:xfrm>
            <a:off x="1934516" y="5141916"/>
            <a:ext cx="5258599" cy="1716084"/>
          </a:xfrm>
          <a:prstGeom prst="rect">
            <a:avLst/>
          </a:prstGeom>
        </p:spPr>
      </p:pic>
      <p:sp>
        <p:nvSpPr>
          <p:cNvPr id="6" name="TextBox 5"/>
          <p:cNvSpPr txBox="1"/>
          <p:nvPr/>
        </p:nvSpPr>
        <p:spPr>
          <a:xfrm>
            <a:off x="347330" y="4882776"/>
            <a:ext cx="4282904" cy="276999"/>
          </a:xfrm>
          <a:prstGeom prst="rect">
            <a:avLst/>
          </a:prstGeom>
          <a:noFill/>
        </p:spPr>
        <p:txBody>
          <a:bodyPr wrap="none" rtlCol="0">
            <a:spAutoFit/>
          </a:bodyPr>
          <a:lstStyle/>
          <a:p>
            <a:pPr marL="171450" indent="-171450">
              <a:buFont typeface="Wingdings" panose="05000000000000000000" pitchFamily="2" charset="2"/>
              <a:buChar char="q"/>
            </a:pPr>
            <a:r>
              <a:rPr lang="en-US" sz="1200" dirty="0" smtClean="0"/>
              <a:t>SOME/IP Service-Discovery Message (Offer/ Find / Subscribe …)</a:t>
            </a:r>
            <a:endParaRPr lang="en-US" sz="1200" dirty="0"/>
          </a:p>
        </p:txBody>
      </p:sp>
      <p:sp>
        <p:nvSpPr>
          <p:cNvPr id="8" name="Slide Number Placeholder 7"/>
          <p:cNvSpPr>
            <a:spLocks noGrp="1"/>
          </p:cNvSpPr>
          <p:nvPr>
            <p:ph type="sldNum" sz="quarter" idx="12"/>
          </p:nvPr>
        </p:nvSpPr>
        <p:spPr>
          <a:xfrm>
            <a:off x="8646968" y="6492875"/>
            <a:ext cx="2057400" cy="365125"/>
          </a:xfrm>
        </p:spPr>
        <p:txBody>
          <a:bodyPr/>
          <a:lstStyle/>
          <a:p>
            <a:fld id="{96C55251-E90D-44CC-8B75-53FCEE02E655}" type="slidenum">
              <a:rPr lang="en-US" smtClean="0">
                <a:solidFill>
                  <a:schemeClr val="bg1">
                    <a:lumMod val="50000"/>
                  </a:schemeClr>
                </a:solidFill>
              </a:rPr>
              <a:t>13</a:t>
            </a:fld>
            <a:endParaRPr lang="en-US" dirty="0">
              <a:solidFill>
                <a:schemeClr val="bg1">
                  <a:lumMod val="50000"/>
                </a:schemeClr>
              </a:solidFill>
            </a:endParaRPr>
          </a:p>
        </p:txBody>
      </p:sp>
      <p:sp>
        <p:nvSpPr>
          <p:cNvPr id="10" name="Left Brace 9"/>
          <p:cNvSpPr/>
          <p:nvPr/>
        </p:nvSpPr>
        <p:spPr>
          <a:xfrm>
            <a:off x="1696248" y="5643418"/>
            <a:ext cx="151025" cy="6742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50000"/>
                </a:schemeClr>
              </a:solidFill>
            </a:endParaRPr>
          </a:p>
        </p:txBody>
      </p:sp>
      <p:sp>
        <p:nvSpPr>
          <p:cNvPr id="11" name="TextBox 10"/>
          <p:cNvSpPr txBox="1"/>
          <p:nvPr/>
        </p:nvSpPr>
        <p:spPr>
          <a:xfrm>
            <a:off x="880043" y="5835003"/>
            <a:ext cx="772584" cy="307777"/>
          </a:xfrm>
          <a:prstGeom prst="rect">
            <a:avLst/>
          </a:prstGeom>
          <a:noFill/>
        </p:spPr>
        <p:txBody>
          <a:bodyPr wrap="none" rtlCol="0">
            <a:spAutoFit/>
          </a:bodyPr>
          <a:lstStyle/>
          <a:p>
            <a:r>
              <a:rPr lang="en-US" sz="1400" b="1" dirty="0" smtClean="0"/>
              <a:t>Payload</a:t>
            </a:r>
            <a:endParaRPr lang="en-US" sz="1400" b="1" dirty="0"/>
          </a:p>
        </p:txBody>
      </p:sp>
      <p:pic>
        <p:nvPicPr>
          <p:cNvPr id="12" name="Picture 2" descr="SOME/IP On-Wire Form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020" y="1864379"/>
            <a:ext cx="6123749" cy="28776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6045" y="1163178"/>
            <a:ext cx="7893508" cy="830997"/>
          </a:xfrm>
          <a:prstGeom prst="rect">
            <a:avLst/>
          </a:prstGeom>
          <a:noFill/>
        </p:spPr>
        <p:txBody>
          <a:bodyPr wrap="none" rtlCol="0">
            <a:spAutoFit/>
          </a:bodyPr>
          <a:lstStyle/>
          <a:p>
            <a:pPr marL="171450" indent="-171450">
              <a:buFont typeface="Wingdings" panose="05000000000000000000" pitchFamily="2" charset="2"/>
              <a:buChar char="§"/>
            </a:pPr>
            <a:endParaRPr lang="en-US" sz="1200" dirty="0">
              <a:solidFill>
                <a:srgbClr val="000000"/>
              </a:solidFill>
              <a:latin typeface="LG Smart_H"/>
            </a:endParaRPr>
          </a:p>
          <a:p>
            <a:pPr marL="742950" lvl="1" indent="-285750">
              <a:buFont typeface="Wingdings" panose="05000000000000000000" pitchFamily="2" charset="2"/>
              <a:buChar char="§"/>
            </a:pPr>
            <a:r>
              <a:rPr lang="en-US" sz="1200" dirty="0">
                <a:solidFill>
                  <a:srgbClr val="000000"/>
                </a:solidFill>
                <a:latin typeface="LG Smart_H"/>
              </a:rPr>
              <a:t>Header: includes information of who is requesting </a:t>
            </a:r>
            <a:r>
              <a:rPr lang="en-US" sz="1200" dirty="0" smtClean="0">
                <a:solidFill>
                  <a:srgbClr val="000000"/>
                </a:solidFill>
                <a:latin typeface="LG Smart_H"/>
              </a:rPr>
              <a:t>and </a:t>
            </a:r>
            <a:r>
              <a:rPr lang="en-US" sz="1200" dirty="0">
                <a:solidFill>
                  <a:srgbClr val="000000"/>
                </a:solidFill>
                <a:latin typeface="LG Smart_H"/>
              </a:rPr>
              <a:t>which service is requested, and what is request </a:t>
            </a:r>
          </a:p>
          <a:p>
            <a:pPr marL="742950" lvl="1" indent="-285750">
              <a:buFont typeface="Wingdings" panose="05000000000000000000" pitchFamily="2" charset="2"/>
              <a:buChar char="§"/>
            </a:pPr>
            <a:r>
              <a:rPr lang="en-US" sz="1200" dirty="0">
                <a:solidFill>
                  <a:srgbClr val="000000"/>
                </a:solidFill>
                <a:latin typeface="LG Smart_H"/>
              </a:rPr>
              <a:t>Payload: contains the serialized data.</a:t>
            </a:r>
            <a:endParaRPr lang="en-US" sz="1200" dirty="0">
              <a:latin typeface="LG Smart_H"/>
            </a:endParaRPr>
          </a:p>
          <a:p>
            <a:pPr marL="171450" indent="-171450">
              <a:buFont typeface="Wingdings" panose="05000000000000000000" pitchFamily="2" charset="2"/>
              <a:buChar char="§"/>
            </a:pPr>
            <a:endParaRPr lang="en-US" sz="1200" dirty="0"/>
          </a:p>
        </p:txBody>
      </p:sp>
    </p:spTree>
    <p:extLst>
      <p:ext uri="{BB962C8B-B14F-4D97-AF65-F5344CB8AC3E}">
        <p14:creationId xmlns:p14="http://schemas.microsoft.com/office/powerpoint/2010/main" val="3073612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2945996"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SOME/IP </a:t>
            </a:r>
            <a:r>
              <a:rPr lang="en-US" dirty="0" smtClean="0"/>
              <a:t>header</a:t>
            </a:r>
            <a:endParaRPr lang="en-US" dirty="0"/>
          </a:p>
          <a:p>
            <a:pPr marL="285750" indent="-285750">
              <a:buFont typeface="Wingdings" panose="05000000000000000000" pitchFamily="2" charset="2"/>
              <a:buChar char="Ø"/>
            </a:pPr>
            <a:endParaRPr lang="en-US" dirty="0"/>
          </a:p>
        </p:txBody>
      </p:sp>
      <p:sp>
        <p:nvSpPr>
          <p:cNvPr id="2" name="TextBox 1"/>
          <p:cNvSpPr txBox="1"/>
          <p:nvPr/>
        </p:nvSpPr>
        <p:spPr>
          <a:xfrm>
            <a:off x="741082" y="1846729"/>
            <a:ext cx="184731" cy="369332"/>
          </a:xfrm>
          <a:prstGeom prst="rect">
            <a:avLst/>
          </a:prstGeom>
          <a:noFill/>
        </p:spPr>
        <p:txBody>
          <a:bodyPr wrap="none" rtlCol="0">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71652915"/>
              </p:ext>
            </p:extLst>
          </p:nvPr>
        </p:nvGraphicFramePr>
        <p:xfrm>
          <a:off x="431001" y="1656608"/>
          <a:ext cx="8361081" cy="4724400"/>
        </p:xfrm>
        <a:graphic>
          <a:graphicData uri="http://schemas.openxmlformats.org/drawingml/2006/table">
            <a:tbl>
              <a:tblPr firstRow="1" bandRow="1">
                <a:tableStyleId>{5C22544A-7EE6-4342-B048-85BDC9FD1C3A}</a:tableStyleId>
              </a:tblPr>
              <a:tblGrid>
                <a:gridCol w="1333144"/>
                <a:gridCol w="7027937"/>
              </a:tblGrid>
              <a:tr h="370840">
                <a:tc>
                  <a:txBody>
                    <a:bodyPr/>
                    <a:lstStyle/>
                    <a:p>
                      <a:r>
                        <a:rPr lang="en-US" sz="1400" dirty="0" smtClean="0"/>
                        <a:t>Field</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200" b="1" i="0" kern="1200" dirty="0" smtClean="0">
                          <a:solidFill>
                            <a:schemeClr val="dk1"/>
                          </a:solidFill>
                          <a:effectLst/>
                          <a:latin typeface="+mn-lt"/>
                          <a:ea typeface="+mn-ea"/>
                          <a:cs typeface="+mn-cs"/>
                        </a:rPr>
                        <a:t>Service ID</a:t>
                      </a:r>
                      <a:endParaRPr lang="en-US" sz="1200" b="1" dirty="0"/>
                    </a:p>
                  </a:txBody>
                  <a:tcPr/>
                </a:tc>
                <a:tc>
                  <a:txBody>
                    <a:bodyPr/>
                    <a:lstStyle/>
                    <a:p>
                      <a:r>
                        <a:rPr lang="en-US" sz="1200" b="0" i="0" kern="1200" dirty="0" smtClean="0">
                          <a:solidFill>
                            <a:schemeClr val="dk1"/>
                          </a:solidFill>
                          <a:effectLst/>
                          <a:latin typeface="+mn-lt"/>
                          <a:ea typeface="+mn-ea"/>
                          <a:cs typeface="+mn-cs"/>
                        </a:rPr>
                        <a:t>unique identifier for each service</a:t>
                      </a:r>
                      <a:endParaRPr lang="en-US" sz="1200" dirty="0"/>
                    </a:p>
                  </a:txBody>
                  <a:tcPr/>
                </a:tc>
              </a:tr>
              <a:tr h="299720">
                <a:tc>
                  <a:txBody>
                    <a:bodyPr/>
                    <a:lstStyle/>
                    <a:p>
                      <a:r>
                        <a:rPr lang="en-US" sz="1200" b="1" i="0" kern="1200" dirty="0" smtClean="0">
                          <a:solidFill>
                            <a:schemeClr val="dk1"/>
                          </a:solidFill>
                          <a:effectLst/>
                          <a:latin typeface="+mn-lt"/>
                          <a:ea typeface="+mn-ea"/>
                          <a:cs typeface="+mn-cs"/>
                        </a:rPr>
                        <a:t>Method ID</a:t>
                      </a:r>
                      <a:endParaRPr lang="en-US" sz="1200" b="1" dirty="0"/>
                    </a:p>
                  </a:txBody>
                  <a:tcPr/>
                </a:tc>
                <a:tc>
                  <a:txBody>
                    <a:bodyPr/>
                    <a:lstStyle/>
                    <a:p>
                      <a:r>
                        <a:rPr lang="en-US" sz="1200" b="0" i="0" kern="1200" dirty="0" smtClean="0">
                          <a:solidFill>
                            <a:schemeClr val="dk1"/>
                          </a:solidFill>
                          <a:effectLst/>
                          <a:latin typeface="+mn-lt"/>
                          <a:ea typeface="+mn-ea"/>
                          <a:cs typeface="+mn-cs"/>
                        </a:rPr>
                        <a:t>0-32767 for methods, 32768-65535 for events</a:t>
                      </a:r>
                      <a:endParaRPr lang="en-US" sz="1200" dirty="0"/>
                    </a:p>
                  </a:txBody>
                  <a:tcPr/>
                </a:tc>
              </a:tr>
              <a:tr h="370840">
                <a:tc>
                  <a:txBody>
                    <a:bodyPr/>
                    <a:lstStyle/>
                    <a:p>
                      <a:r>
                        <a:rPr lang="en-US" sz="1200" b="1" i="0" kern="1200" dirty="0" smtClean="0">
                          <a:solidFill>
                            <a:schemeClr val="dk1"/>
                          </a:solidFill>
                          <a:effectLst/>
                          <a:latin typeface="+mn-lt"/>
                          <a:ea typeface="+mn-ea"/>
                          <a:cs typeface="+mn-cs"/>
                        </a:rPr>
                        <a:t>Length</a:t>
                      </a:r>
                      <a:endParaRPr lang="en-US" sz="1200" b="1" dirty="0"/>
                    </a:p>
                  </a:txBody>
                  <a:tcPr/>
                </a:tc>
                <a:tc>
                  <a:txBody>
                    <a:bodyPr/>
                    <a:lstStyle/>
                    <a:p>
                      <a:r>
                        <a:rPr lang="en-US" sz="1200" b="0" i="0" kern="1200" dirty="0" smtClean="0">
                          <a:solidFill>
                            <a:schemeClr val="dk1"/>
                          </a:solidFill>
                          <a:effectLst/>
                          <a:latin typeface="+mn-lt"/>
                          <a:ea typeface="+mn-ea"/>
                          <a:cs typeface="+mn-cs"/>
                        </a:rPr>
                        <a:t>length of payload in byte (covers also the next IDs, that means 8 additional bytes)</a:t>
                      </a:r>
                      <a:endParaRPr lang="en-US" sz="1200" dirty="0"/>
                    </a:p>
                  </a:txBody>
                  <a:tcPr/>
                </a:tc>
              </a:tr>
              <a:tr h="370840">
                <a:tc>
                  <a:txBody>
                    <a:bodyPr/>
                    <a:lstStyle/>
                    <a:p>
                      <a:r>
                        <a:rPr lang="en-US" sz="1200" b="1" i="0" kern="1200" dirty="0" smtClean="0">
                          <a:solidFill>
                            <a:schemeClr val="dk1"/>
                          </a:solidFill>
                          <a:effectLst/>
                          <a:latin typeface="+mn-lt"/>
                          <a:ea typeface="+mn-ea"/>
                          <a:cs typeface="+mn-cs"/>
                        </a:rPr>
                        <a:t>Client ID</a:t>
                      </a:r>
                      <a:r>
                        <a:rPr lang="en-US" sz="1200" b="1" i="0" kern="1200" baseline="0" dirty="0" smtClean="0">
                          <a:solidFill>
                            <a:schemeClr val="dk1"/>
                          </a:solidFill>
                          <a:effectLst/>
                          <a:latin typeface="+mn-lt"/>
                          <a:ea typeface="+mn-ea"/>
                          <a:cs typeface="+mn-cs"/>
                        </a:rPr>
                        <a:t> (</a:t>
                      </a:r>
                      <a:r>
                        <a:rPr lang="en-US" sz="1200" b="1" i="0" kern="1200" dirty="0" smtClean="0">
                          <a:solidFill>
                            <a:schemeClr val="dk1"/>
                          </a:solidFill>
                          <a:effectLst/>
                          <a:latin typeface="+mn-lt"/>
                          <a:ea typeface="+mn-ea"/>
                          <a:cs typeface="+mn-cs"/>
                        </a:rPr>
                        <a:t>App ID)</a:t>
                      </a:r>
                      <a:endParaRPr lang="en-US" sz="1200" b="1" dirty="0"/>
                    </a:p>
                  </a:txBody>
                  <a:tcPr/>
                </a:tc>
                <a:tc>
                  <a:txBody>
                    <a:bodyPr/>
                    <a:lstStyle/>
                    <a:p>
                      <a:r>
                        <a:rPr lang="en-US" sz="1200" b="0" i="0" kern="1200" dirty="0" smtClean="0">
                          <a:solidFill>
                            <a:schemeClr val="dk1"/>
                          </a:solidFill>
                          <a:effectLst/>
                          <a:latin typeface="+mn-lt"/>
                          <a:ea typeface="+mn-ea"/>
                          <a:cs typeface="+mn-cs"/>
                        </a:rPr>
                        <a:t>unique identifier for the calling client inside the ECU; has to be unique in the overall vehicle</a:t>
                      </a:r>
                      <a:endParaRPr lang="en-US" sz="1200" dirty="0"/>
                    </a:p>
                  </a:txBody>
                  <a:tcPr/>
                </a:tc>
              </a:tr>
              <a:tr h="370840">
                <a:tc>
                  <a:txBody>
                    <a:bodyPr/>
                    <a:lstStyle/>
                    <a:p>
                      <a:r>
                        <a:rPr lang="en-US" sz="1200" b="1" i="0" kern="1200" dirty="0" smtClean="0">
                          <a:solidFill>
                            <a:schemeClr val="dk1"/>
                          </a:solidFill>
                          <a:effectLst/>
                          <a:latin typeface="+mn-lt"/>
                          <a:ea typeface="+mn-ea"/>
                          <a:cs typeface="+mn-cs"/>
                        </a:rPr>
                        <a:t>Session ID</a:t>
                      </a:r>
                      <a:endParaRPr lang="en-US" sz="1200" b="1" dirty="0"/>
                    </a:p>
                  </a:txBody>
                  <a:tcPr/>
                </a:tc>
                <a:tc>
                  <a:txBody>
                    <a:bodyPr/>
                    <a:lstStyle/>
                    <a:p>
                      <a:r>
                        <a:rPr lang="en-US" sz="1200" b="0" i="0" kern="1200" dirty="0" smtClean="0">
                          <a:solidFill>
                            <a:schemeClr val="dk1"/>
                          </a:solidFill>
                          <a:effectLst/>
                          <a:latin typeface="+mn-lt"/>
                          <a:ea typeface="+mn-ea"/>
                          <a:cs typeface="+mn-cs"/>
                        </a:rPr>
                        <a:t>identifier for session handling; has to be incremented for each call</a:t>
                      </a:r>
                      <a:endParaRPr lang="en-US" sz="1200" dirty="0"/>
                    </a:p>
                  </a:txBody>
                  <a:tcPr/>
                </a:tc>
              </a:tr>
              <a:tr h="370840">
                <a:tc>
                  <a:txBody>
                    <a:bodyPr/>
                    <a:lstStyle/>
                    <a:p>
                      <a:r>
                        <a:rPr lang="en-US" sz="1200" b="1" i="0" kern="1200" dirty="0" smtClean="0">
                          <a:solidFill>
                            <a:schemeClr val="dk1"/>
                          </a:solidFill>
                          <a:effectLst/>
                          <a:latin typeface="+mn-lt"/>
                          <a:ea typeface="+mn-ea"/>
                          <a:cs typeface="+mn-cs"/>
                        </a:rPr>
                        <a:t>Protocol Version</a:t>
                      </a:r>
                      <a:endParaRPr lang="en-US" sz="1200" b="1" dirty="0"/>
                    </a:p>
                  </a:txBody>
                  <a:tcPr/>
                </a:tc>
                <a:tc>
                  <a:txBody>
                    <a:bodyPr/>
                    <a:lstStyle/>
                    <a:p>
                      <a:r>
                        <a:rPr lang="en-US" sz="1200" b="0" i="0" kern="1200" dirty="0" smtClean="0">
                          <a:solidFill>
                            <a:schemeClr val="dk1"/>
                          </a:solidFill>
                          <a:effectLst/>
                          <a:latin typeface="+mn-lt"/>
                          <a:ea typeface="+mn-ea"/>
                          <a:cs typeface="+mn-cs"/>
                        </a:rPr>
                        <a:t>0x01</a:t>
                      </a:r>
                      <a:endParaRPr lang="en-US" sz="1200" dirty="0"/>
                    </a:p>
                  </a:txBody>
                  <a:tcPr/>
                </a:tc>
              </a:tr>
              <a:tr h="370840">
                <a:tc>
                  <a:txBody>
                    <a:bodyPr/>
                    <a:lstStyle/>
                    <a:p>
                      <a:r>
                        <a:rPr lang="en-US" sz="1200" b="1" i="0" kern="1200" dirty="0" smtClean="0">
                          <a:solidFill>
                            <a:schemeClr val="dk1"/>
                          </a:solidFill>
                          <a:effectLst/>
                          <a:latin typeface="+mn-lt"/>
                          <a:ea typeface="+mn-ea"/>
                          <a:cs typeface="+mn-cs"/>
                        </a:rPr>
                        <a:t>Interface Version</a:t>
                      </a:r>
                      <a:endParaRPr lang="en-US" sz="1200" b="1" dirty="0"/>
                    </a:p>
                  </a:txBody>
                  <a:tcPr/>
                </a:tc>
                <a:tc>
                  <a:txBody>
                    <a:bodyPr/>
                    <a:lstStyle/>
                    <a:p>
                      <a:r>
                        <a:rPr lang="en-US" sz="1200" b="0" i="0" kern="1200" dirty="0" smtClean="0">
                          <a:solidFill>
                            <a:schemeClr val="dk1"/>
                          </a:solidFill>
                          <a:effectLst/>
                          <a:latin typeface="+mn-lt"/>
                          <a:ea typeface="+mn-ea"/>
                          <a:cs typeface="+mn-cs"/>
                        </a:rPr>
                        <a:t>major version of the service interface</a:t>
                      </a:r>
                      <a:endParaRPr lang="en-US" sz="1200" dirty="0"/>
                    </a:p>
                  </a:txBody>
                  <a:tcPr/>
                </a:tc>
              </a:tr>
              <a:tr h="370840">
                <a:tc>
                  <a:txBody>
                    <a:bodyPr/>
                    <a:lstStyle/>
                    <a:p>
                      <a:r>
                        <a:rPr lang="en-US" sz="1200" b="1" i="0" kern="1200" dirty="0" smtClean="0">
                          <a:solidFill>
                            <a:schemeClr val="dk1"/>
                          </a:solidFill>
                          <a:effectLst/>
                          <a:latin typeface="+mn-lt"/>
                          <a:ea typeface="+mn-ea"/>
                          <a:cs typeface="+mn-cs"/>
                        </a:rPr>
                        <a:t>Message Type</a:t>
                      </a:r>
                      <a:endParaRPr lang="en-US" sz="1200" b="1" dirty="0"/>
                    </a:p>
                  </a:txBody>
                  <a:tcPr/>
                </a:tc>
                <a:tc>
                  <a:txBody>
                    <a:bodyPr/>
                    <a:lstStyle/>
                    <a:p>
                      <a:r>
                        <a:rPr lang="en-US" sz="1200" dirty="0" smtClean="0"/>
                        <a:t>REQUEST (0x00) /  REQUEST_NO_RETURN (0x01) / NOTIFICATION (0x02) / RESPONSE (0x80)/ </a:t>
                      </a:r>
                    </a:p>
                    <a:p>
                      <a:r>
                        <a:rPr lang="en-US" sz="1200" dirty="0" smtClean="0"/>
                        <a:t>REQUEST_ACK (0x40) / NOTIFICATION_ACK (0x42 / ERROR (0x81) / RESPONSE_ACK (0xC0 / </a:t>
                      </a:r>
                    </a:p>
                    <a:p>
                      <a:r>
                        <a:rPr lang="en-US" sz="1200" dirty="0" smtClean="0"/>
                        <a:t>RESPONSE_ACK (0xC0)  / ERROR_ACK (0xC1) / UNKNOWN (0xFF)</a:t>
                      </a:r>
                      <a:endParaRPr lang="en-US" sz="1200" dirty="0"/>
                    </a:p>
                  </a:txBody>
                  <a:tcPr/>
                </a:tc>
              </a:tr>
              <a:tr h="370840">
                <a:tc>
                  <a:txBody>
                    <a:bodyPr/>
                    <a:lstStyle/>
                    <a:p>
                      <a:r>
                        <a:rPr lang="en-US" sz="1200" b="1" i="0" kern="1200" dirty="0" smtClean="0">
                          <a:solidFill>
                            <a:schemeClr val="dk1"/>
                          </a:solidFill>
                          <a:effectLst/>
                          <a:latin typeface="+mn-lt"/>
                          <a:ea typeface="+mn-ea"/>
                          <a:cs typeface="+mn-cs"/>
                        </a:rPr>
                        <a:t>Return Code</a:t>
                      </a:r>
                      <a:endParaRPr lang="en-US" sz="1200" b="1" dirty="0"/>
                    </a:p>
                  </a:txBody>
                  <a:tcPr/>
                </a:tc>
                <a:tc>
                  <a:txBody>
                    <a:bodyPr/>
                    <a:lstStyle/>
                    <a:p>
                      <a:r>
                        <a:rPr lang="en-US" sz="1200" dirty="0" smtClean="0"/>
                        <a:t>E_OK (0x00) /  E_NOT_OK (0x01) / E_WRONG_INTERFACE_VERSION (0x08) / E_MALFORMED_MESSAGE (0x09)</a:t>
                      </a:r>
                    </a:p>
                    <a:p>
                      <a:r>
                        <a:rPr lang="en-US" sz="1200" dirty="0" smtClean="0"/>
                        <a:t>E_WRONG_MESSAGE_TYPE (0x0A) / E_UNKNOWN_SERVICE (0x02) / E_UNKNOWN_METHOD (0x03) / E_UNKNOWN_METHOD (0x03)</a:t>
                      </a:r>
                    </a:p>
                    <a:p>
                      <a:r>
                        <a:rPr lang="en-US" sz="1200" dirty="0" smtClean="0"/>
                        <a:t>E_NOT_READY (0x04) / E_NOT_REACHABLE (0x05) / E_NOT_REACHABLE (0x05) / E_TIMEOUT (0x06)</a:t>
                      </a:r>
                    </a:p>
                    <a:p>
                      <a:r>
                        <a:rPr lang="en-US" sz="1200" dirty="0" smtClean="0"/>
                        <a:t>E_WRONG_PROTOCOL_VERSION (0x07) / E_UNKNOWN (0xFF)</a:t>
                      </a:r>
                    </a:p>
                    <a:p>
                      <a:endParaRPr lang="en-US" sz="1200" dirty="0"/>
                    </a:p>
                  </a:txBody>
                  <a:tcPr/>
                </a:tc>
              </a:tr>
            </a:tbl>
          </a:graphicData>
        </a:graphic>
      </p:graphicFrame>
      <p:sp>
        <p:nvSpPr>
          <p:cNvPr id="9" name="TextBox 8"/>
          <p:cNvSpPr txBox="1"/>
          <p:nvPr/>
        </p:nvSpPr>
        <p:spPr>
          <a:xfrm>
            <a:off x="41835" y="1271886"/>
            <a:ext cx="184731" cy="369332"/>
          </a:xfrm>
          <a:prstGeom prst="rect">
            <a:avLst/>
          </a:prstGeom>
          <a:noFill/>
        </p:spPr>
        <p:txBody>
          <a:bodyPr wrap="none" rtlCol="0">
            <a:spAutoFit/>
          </a:bodyPr>
          <a:lstStyle/>
          <a:p>
            <a:endParaRPr lang="en-US" dirty="0"/>
          </a:p>
        </p:txBody>
      </p:sp>
      <p:sp>
        <p:nvSpPr>
          <p:cNvPr id="10" name="TextBox 9"/>
          <p:cNvSpPr txBox="1"/>
          <p:nvPr/>
        </p:nvSpPr>
        <p:spPr>
          <a:xfrm>
            <a:off x="394447" y="1379608"/>
            <a:ext cx="5029775" cy="738664"/>
          </a:xfrm>
          <a:prstGeom prst="rect">
            <a:avLst/>
          </a:prstGeom>
          <a:noFill/>
        </p:spPr>
        <p:txBody>
          <a:bodyPr wrap="none" rtlCol="0">
            <a:spAutoFit/>
          </a:bodyPr>
          <a:lstStyle/>
          <a:p>
            <a:r>
              <a:rPr lang="en-US" sz="1400" dirty="0">
                <a:hlinkClick r:id="rId3"/>
              </a:rPr>
              <a:t>https://</a:t>
            </a:r>
            <a:r>
              <a:rPr lang="en-US" sz="1400" dirty="0" smtClean="0">
                <a:hlinkClick r:id="rId3"/>
              </a:rPr>
              <a:t>github.com/COVESA/vsomeip/wiki/vsomeip-in-10-minutes</a:t>
            </a:r>
            <a:endParaRPr lang="en-US" sz="1400" dirty="0" smtClean="0"/>
          </a:p>
          <a:p>
            <a:endParaRPr lang="en-US" sz="1400" dirty="0"/>
          </a:p>
          <a:p>
            <a:endParaRPr lang="en-US" sz="1400" dirty="0"/>
          </a:p>
        </p:txBody>
      </p:sp>
      <p:sp>
        <p:nvSpPr>
          <p:cNvPr id="5" name="Slide Number Placeholder 4"/>
          <p:cNvSpPr>
            <a:spLocks noGrp="1"/>
          </p:cNvSpPr>
          <p:nvPr>
            <p:ph type="sldNum" sz="quarter" idx="12"/>
          </p:nvPr>
        </p:nvSpPr>
        <p:spPr>
          <a:xfrm>
            <a:off x="8610023" y="6492875"/>
            <a:ext cx="2057400" cy="365125"/>
          </a:xfrm>
        </p:spPr>
        <p:txBody>
          <a:bodyPr/>
          <a:lstStyle/>
          <a:p>
            <a:fld id="{96C55251-E90D-44CC-8B75-53FCEE02E655}" type="slidenum">
              <a:rPr lang="en-US" smtClean="0">
                <a:solidFill>
                  <a:schemeClr val="bg1">
                    <a:lumMod val="50000"/>
                  </a:schemeClr>
                </a:solidFill>
              </a:rPr>
              <a:t>14</a:t>
            </a:fld>
            <a:endParaRPr lang="en-US" dirty="0">
              <a:solidFill>
                <a:schemeClr val="bg1">
                  <a:lumMod val="50000"/>
                </a:schemeClr>
              </a:solidFill>
            </a:endParaRPr>
          </a:p>
        </p:txBody>
      </p:sp>
    </p:spTree>
    <p:extLst>
      <p:ext uri="{BB962C8B-B14F-4D97-AF65-F5344CB8AC3E}">
        <p14:creationId xmlns:p14="http://schemas.microsoft.com/office/powerpoint/2010/main" val="2054512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4016036"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Service-Discovery (</a:t>
            </a:r>
            <a:r>
              <a:rPr lang="en-US" dirty="0"/>
              <a:t>Offer/Find Service</a:t>
            </a:r>
            <a:r>
              <a:rPr lang="en-US" dirty="0" smtClean="0"/>
              <a:t>)</a:t>
            </a:r>
            <a:endParaRPr lang="en-US" b="1" dirty="0"/>
          </a:p>
        </p:txBody>
      </p:sp>
      <p:pic>
        <p:nvPicPr>
          <p:cNvPr id="17" name="Picture 16"/>
          <p:cNvPicPr>
            <a:picLocks noChangeAspect="1"/>
          </p:cNvPicPr>
          <p:nvPr/>
        </p:nvPicPr>
        <p:blipFill>
          <a:blip r:embed="rId3"/>
          <a:stretch>
            <a:fillRect/>
          </a:stretch>
        </p:blipFill>
        <p:spPr>
          <a:xfrm>
            <a:off x="1115188" y="1266825"/>
            <a:ext cx="6505575" cy="5591175"/>
          </a:xfrm>
          <a:prstGeom prst="rect">
            <a:avLst/>
          </a:prstGeom>
        </p:spPr>
      </p:pic>
      <p:sp>
        <p:nvSpPr>
          <p:cNvPr id="11" name="Rectangle 10"/>
          <p:cNvSpPr/>
          <p:nvPr/>
        </p:nvSpPr>
        <p:spPr>
          <a:xfrm>
            <a:off x="6004638" y="2974109"/>
            <a:ext cx="2714489" cy="229224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src</a:t>
            </a:r>
            <a:r>
              <a:rPr lang="en-US" sz="1000" dirty="0">
                <a:solidFill>
                  <a:schemeClr val="tx1"/>
                </a:solidFill>
              </a:rPr>
              <a:t>: 192.168.1.3:30490</a:t>
            </a:r>
          </a:p>
          <a:p>
            <a:r>
              <a:rPr lang="en-US" sz="1000" dirty="0" err="1">
                <a:solidFill>
                  <a:schemeClr val="tx1"/>
                </a:solidFill>
              </a:rPr>
              <a:t>dst</a:t>
            </a:r>
            <a:r>
              <a:rPr lang="en-US" sz="1000" dirty="0">
                <a:solidFill>
                  <a:schemeClr val="tx1"/>
                </a:solidFill>
              </a:rPr>
              <a:t>: 224.224.224.245:30490 </a:t>
            </a:r>
            <a:r>
              <a:rPr lang="en-US" sz="1000" dirty="0">
                <a:solidFill>
                  <a:schemeClr val="accent5"/>
                </a:solidFill>
              </a:rPr>
              <a:t>(</a:t>
            </a:r>
            <a:r>
              <a:rPr lang="en-US" sz="1000" dirty="0" err="1">
                <a:solidFill>
                  <a:schemeClr val="accent5"/>
                </a:solidFill>
              </a:rPr>
              <a:t>mutilcast</a:t>
            </a:r>
            <a:r>
              <a:rPr lang="en-US" sz="1000" dirty="0">
                <a:solidFill>
                  <a:schemeClr val="accent5"/>
                </a:solidFill>
              </a:rPr>
              <a:t> address</a:t>
            </a:r>
            <a:r>
              <a:rPr lang="en-US" sz="1000" dirty="0" smtClean="0">
                <a:solidFill>
                  <a:schemeClr val="accent5"/>
                </a:solidFill>
              </a:rPr>
              <a:t>)</a:t>
            </a:r>
          </a:p>
          <a:p>
            <a:r>
              <a:rPr lang="en-US" sz="1000" dirty="0">
                <a:solidFill>
                  <a:schemeClr val="tx1"/>
                </a:solidFill>
              </a:rPr>
              <a:t>header {</a:t>
            </a:r>
          </a:p>
          <a:p>
            <a:r>
              <a:rPr lang="en-US" sz="1000" dirty="0">
                <a:solidFill>
                  <a:schemeClr val="tx1"/>
                </a:solidFill>
              </a:rPr>
              <a:t>    Service ID: 0xffff</a:t>
            </a:r>
          </a:p>
          <a:p>
            <a:r>
              <a:rPr lang="en-US" sz="1000" dirty="0">
                <a:solidFill>
                  <a:schemeClr val="tx1"/>
                </a:solidFill>
              </a:rPr>
              <a:t>    Method ID: 0x8100</a:t>
            </a:r>
          </a:p>
          <a:p>
            <a:r>
              <a:rPr lang="en-US" sz="1000" dirty="0">
                <a:solidFill>
                  <a:schemeClr val="tx1"/>
                </a:solidFill>
              </a:rPr>
              <a:t>    ...</a:t>
            </a:r>
          </a:p>
          <a:p>
            <a:r>
              <a:rPr lang="en-US" sz="1000" dirty="0">
                <a:solidFill>
                  <a:schemeClr val="tx1"/>
                </a:solidFill>
              </a:rPr>
              <a:t>}</a:t>
            </a:r>
          </a:p>
          <a:p>
            <a:endParaRPr lang="en-US" sz="1000" dirty="0">
              <a:solidFill>
                <a:schemeClr val="tx1"/>
              </a:solidFill>
            </a:endParaRPr>
          </a:p>
          <a:p>
            <a:r>
              <a:rPr lang="en-US" sz="1000" dirty="0">
                <a:solidFill>
                  <a:schemeClr val="tx1"/>
                </a:solidFill>
              </a:rPr>
              <a:t>p</a:t>
            </a:r>
            <a:r>
              <a:rPr lang="en-US" sz="1000" dirty="0" smtClean="0">
                <a:solidFill>
                  <a:schemeClr val="tx1"/>
                </a:solidFill>
              </a:rPr>
              <a:t>ayload {</a:t>
            </a:r>
          </a:p>
          <a:p>
            <a:r>
              <a:rPr lang="en-US" sz="1000" dirty="0">
                <a:solidFill>
                  <a:schemeClr val="tx1"/>
                </a:solidFill>
              </a:rPr>
              <a:t> </a:t>
            </a:r>
            <a:r>
              <a:rPr lang="en-US" sz="1000" dirty="0" smtClean="0">
                <a:solidFill>
                  <a:schemeClr val="tx1"/>
                </a:solidFill>
              </a:rPr>
              <a:t>   </a:t>
            </a:r>
            <a:r>
              <a:rPr lang="en-US" sz="1000" dirty="0" smtClean="0">
                <a:solidFill>
                  <a:schemeClr val="accent5"/>
                </a:solidFill>
              </a:rPr>
              <a:t>Type: 0x00 (find service)</a:t>
            </a:r>
            <a:endParaRPr lang="en-US" sz="1000" dirty="0">
              <a:solidFill>
                <a:schemeClr val="accent5"/>
              </a:solidFill>
            </a:endParaRPr>
          </a:p>
          <a:p>
            <a:r>
              <a:rPr lang="en-US" sz="1000" dirty="0">
                <a:solidFill>
                  <a:schemeClr val="tx1"/>
                </a:solidFill>
              </a:rPr>
              <a:t>    </a:t>
            </a:r>
            <a:r>
              <a:rPr lang="en-US" sz="1000" dirty="0" err="1">
                <a:solidFill>
                  <a:schemeClr val="tx1"/>
                </a:solidFill>
              </a:rPr>
              <a:t>serviceId</a:t>
            </a:r>
            <a:r>
              <a:rPr lang="en-US" sz="1000" dirty="0">
                <a:solidFill>
                  <a:schemeClr val="tx1"/>
                </a:solidFill>
              </a:rPr>
              <a:t>: 0x1234</a:t>
            </a:r>
          </a:p>
          <a:p>
            <a:r>
              <a:rPr lang="en-US" sz="1000" dirty="0">
                <a:solidFill>
                  <a:schemeClr val="tx1"/>
                </a:solidFill>
              </a:rPr>
              <a:t>    </a:t>
            </a:r>
            <a:r>
              <a:rPr lang="en-US" sz="1000" dirty="0" err="1">
                <a:solidFill>
                  <a:schemeClr val="tx1"/>
                </a:solidFill>
              </a:rPr>
              <a:t>instanceId</a:t>
            </a:r>
            <a:r>
              <a:rPr lang="en-US" sz="1000" dirty="0">
                <a:solidFill>
                  <a:schemeClr val="tx1"/>
                </a:solidFill>
              </a:rPr>
              <a:t>: 0x5678</a:t>
            </a:r>
          </a:p>
          <a:p>
            <a:r>
              <a:rPr lang="en-US" sz="1000" dirty="0">
                <a:solidFill>
                  <a:schemeClr val="tx1"/>
                </a:solidFill>
              </a:rPr>
              <a:t>    ...</a:t>
            </a:r>
          </a:p>
          <a:p>
            <a:r>
              <a:rPr lang="en-US" sz="1000" dirty="0">
                <a:solidFill>
                  <a:schemeClr val="tx1"/>
                </a:solidFill>
              </a:rPr>
              <a:t>}</a:t>
            </a:r>
          </a:p>
        </p:txBody>
      </p:sp>
      <p:cxnSp>
        <p:nvCxnSpPr>
          <p:cNvPr id="13" name="Straight Connector 12"/>
          <p:cNvCxnSpPr>
            <a:endCxn id="11" idx="1"/>
          </p:cNvCxnSpPr>
          <p:nvPr/>
        </p:nvCxnSpPr>
        <p:spPr>
          <a:xfrm flipV="1">
            <a:off x="4978400" y="4120234"/>
            <a:ext cx="1026238" cy="82122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8646968" y="6492875"/>
            <a:ext cx="2057400" cy="365125"/>
          </a:xfrm>
        </p:spPr>
        <p:txBody>
          <a:bodyPr/>
          <a:lstStyle/>
          <a:p>
            <a:fld id="{96C55251-E90D-44CC-8B75-53FCEE02E655}" type="slidenum">
              <a:rPr lang="en-US" smtClean="0">
                <a:solidFill>
                  <a:schemeClr val="bg1">
                    <a:lumMod val="50000"/>
                  </a:schemeClr>
                </a:solidFill>
              </a:rPr>
              <a:t>15</a:t>
            </a:fld>
            <a:endParaRPr lang="en-US" dirty="0">
              <a:solidFill>
                <a:schemeClr val="bg1">
                  <a:lumMod val="50000"/>
                </a:schemeClr>
              </a:solidFill>
            </a:endParaRPr>
          </a:p>
        </p:txBody>
      </p:sp>
    </p:spTree>
    <p:extLst>
      <p:ext uri="{BB962C8B-B14F-4D97-AF65-F5344CB8AC3E}">
        <p14:creationId xmlns:p14="http://schemas.microsoft.com/office/powerpoint/2010/main" val="2809136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3080587"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Request/Response (unicast)</a:t>
            </a:r>
            <a:endParaRPr lang="en-US" b="1" dirty="0"/>
          </a:p>
        </p:txBody>
      </p:sp>
      <p:pic>
        <p:nvPicPr>
          <p:cNvPr id="4" name="Picture 3"/>
          <p:cNvPicPr>
            <a:picLocks noChangeAspect="1"/>
          </p:cNvPicPr>
          <p:nvPr/>
        </p:nvPicPr>
        <p:blipFill>
          <a:blip r:embed="rId3"/>
          <a:stretch>
            <a:fillRect/>
          </a:stretch>
        </p:blipFill>
        <p:spPr>
          <a:xfrm>
            <a:off x="1649506" y="1259572"/>
            <a:ext cx="6961094" cy="5598427"/>
          </a:xfrm>
          <a:prstGeom prst="rect">
            <a:avLst/>
          </a:prstGeom>
        </p:spPr>
      </p:pic>
      <p:sp>
        <p:nvSpPr>
          <p:cNvPr id="8" name="Rectangle 7"/>
          <p:cNvSpPr/>
          <p:nvPr/>
        </p:nvSpPr>
        <p:spPr>
          <a:xfrm>
            <a:off x="2029249" y="3694546"/>
            <a:ext cx="2016277" cy="22721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smtClean="0">
              <a:solidFill>
                <a:schemeClr val="tx1"/>
              </a:solidFill>
            </a:endParaRPr>
          </a:p>
          <a:p>
            <a:r>
              <a:rPr lang="en-US" sz="1000" dirty="0" err="1">
                <a:solidFill>
                  <a:schemeClr val="tx1"/>
                </a:solidFill>
              </a:rPr>
              <a:t>src</a:t>
            </a:r>
            <a:r>
              <a:rPr lang="en-US" sz="1000" dirty="0">
                <a:solidFill>
                  <a:schemeClr val="tx1"/>
                </a:solidFill>
              </a:rPr>
              <a:t>: </a:t>
            </a:r>
            <a:r>
              <a:rPr lang="en-US" sz="1000" dirty="0" smtClean="0">
                <a:solidFill>
                  <a:schemeClr val="tx1"/>
                </a:solidFill>
              </a:rPr>
              <a:t>192.168.1.4:30501</a:t>
            </a:r>
          </a:p>
          <a:p>
            <a:r>
              <a:rPr lang="en-US" sz="1000" dirty="0" err="1" smtClean="0">
                <a:solidFill>
                  <a:schemeClr val="tx1"/>
                </a:solidFill>
              </a:rPr>
              <a:t>Dst</a:t>
            </a:r>
            <a:r>
              <a:rPr lang="en-US" sz="1000" dirty="0" smtClean="0">
                <a:solidFill>
                  <a:schemeClr val="tx1"/>
                </a:solidFill>
              </a:rPr>
              <a:t>: 192.168.1.3: </a:t>
            </a:r>
            <a:r>
              <a:rPr lang="en-US" sz="1000" dirty="0" err="1" smtClean="0">
                <a:solidFill>
                  <a:schemeClr val="tx1"/>
                </a:solidFill>
              </a:rPr>
              <a:t>xxxx</a:t>
            </a:r>
            <a:endParaRPr lang="en-US" sz="1000" dirty="0">
              <a:solidFill>
                <a:schemeClr val="tx1"/>
              </a:solidFill>
            </a:endParaRPr>
          </a:p>
          <a:p>
            <a:r>
              <a:rPr lang="en-US" sz="1000" dirty="0" smtClean="0">
                <a:solidFill>
                  <a:schemeClr val="tx1"/>
                </a:solidFill>
              </a:rPr>
              <a:t>header {</a:t>
            </a:r>
          </a:p>
          <a:p>
            <a:r>
              <a:rPr lang="en-US" sz="1000" dirty="0">
                <a:solidFill>
                  <a:schemeClr val="tx1"/>
                </a:solidFill>
              </a:rPr>
              <a:t> </a:t>
            </a:r>
            <a:r>
              <a:rPr lang="en-US" sz="1000" dirty="0" smtClean="0">
                <a:solidFill>
                  <a:schemeClr val="tx1"/>
                </a:solidFill>
              </a:rPr>
              <a:t>   Service </a:t>
            </a:r>
            <a:r>
              <a:rPr lang="en-US" sz="1000" dirty="0">
                <a:solidFill>
                  <a:schemeClr val="tx1"/>
                </a:solidFill>
              </a:rPr>
              <a:t>ID: 0x1234</a:t>
            </a:r>
          </a:p>
          <a:p>
            <a:r>
              <a:rPr lang="en-US" sz="1000" dirty="0" smtClean="0">
                <a:solidFill>
                  <a:schemeClr val="tx1"/>
                </a:solidFill>
              </a:rPr>
              <a:t>    </a:t>
            </a:r>
            <a:r>
              <a:rPr lang="en-US" sz="1000" b="1" dirty="0" smtClean="0">
                <a:solidFill>
                  <a:schemeClr val="accent5"/>
                </a:solidFill>
              </a:rPr>
              <a:t>Method ID: 0x0421</a:t>
            </a:r>
          </a:p>
          <a:p>
            <a:r>
              <a:rPr lang="en-US" sz="1000" dirty="0" smtClean="0">
                <a:solidFill>
                  <a:schemeClr val="tx1"/>
                </a:solidFill>
              </a:rPr>
              <a:t>    Length: 18</a:t>
            </a:r>
          </a:p>
          <a:p>
            <a:r>
              <a:rPr lang="en-US" sz="1000" dirty="0" smtClean="0">
                <a:solidFill>
                  <a:schemeClr val="tx1"/>
                </a:solidFill>
              </a:rPr>
              <a:t>    </a:t>
            </a:r>
            <a:r>
              <a:rPr lang="en-US" sz="1000" dirty="0">
                <a:solidFill>
                  <a:schemeClr val="tx1"/>
                </a:solidFill>
              </a:rPr>
              <a:t>Client ID: 0x1314</a:t>
            </a:r>
          </a:p>
          <a:p>
            <a:r>
              <a:rPr lang="en-US" sz="1000" dirty="0">
                <a:solidFill>
                  <a:schemeClr val="tx1"/>
                </a:solidFill>
              </a:rPr>
              <a:t>    </a:t>
            </a:r>
            <a:r>
              <a:rPr lang="en-US" sz="1000" b="1" dirty="0">
                <a:solidFill>
                  <a:schemeClr val="accent5"/>
                </a:solidFill>
              </a:rPr>
              <a:t>Session ID: 0x0001</a:t>
            </a:r>
          </a:p>
          <a:p>
            <a:r>
              <a:rPr lang="en-US" sz="1000" dirty="0">
                <a:solidFill>
                  <a:schemeClr val="tx1"/>
                </a:solidFill>
              </a:rPr>
              <a:t>    SOME/IP Version: 0x01</a:t>
            </a:r>
          </a:p>
          <a:p>
            <a:r>
              <a:rPr lang="en-US" sz="1000" dirty="0">
                <a:solidFill>
                  <a:schemeClr val="tx1"/>
                </a:solidFill>
              </a:rPr>
              <a:t>    Interface Version: 0x00</a:t>
            </a:r>
          </a:p>
          <a:p>
            <a:r>
              <a:rPr lang="en-US" sz="1000" dirty="0">
                <a:solidFill>
                  <a:schemeClr val="tx1"/>
                </a:solidFill>
              </a:rPr>
              <a:t>    </a:t>
            </a:r>
            <a:r>
              <a:rPr lang="en-US" sz="1000" b="1" dirty="0">
                <a:solidFill>
                  <a:schemeClr val="accent5"/>
                </a:solidFill>
              </a:rPr>
              <a:t>Message Type: 0x80 (Response)</a:t>
            </a:r>
          </a:p>
          <a:p>
            <a:r>
              <a:rPr lang="en-US" sz="1000" dirty="0">
                <a:solidFill>
                  <a:schemeClr val="tx1"/>
                </a:solidFill>
              </a:rPr>
              <a:t>    </a:t>
            </a:r>
            <a:r>
              <a:rPr lang="en-US" sz="1000" b="1" dirty="0">
                <a:solidFill>
                  <a:schemeClr val="accent5"/>
                </a:solidFill>
              </a:rPr>
              <a:t>Return Code: 0x00 (Ok)</a:t>
            </a:r>
          </a:p>
          <a:p>
            <a:r>
              <a:rPr lang="en-US" sz="1000" dirty="0" smtClean="0">
                <a:solidFill>
                  <a:schemeClr val="tx1"/>
                </a:solidFill>
              </a:rPr>
              <a:t>}</a:t>
            </a:r>
            <a:endParaRPr lang="en-US" sz="1000" dirty="0">
              <a:solidFill>
                <a:schemeClr val="tx1"/>
              </a:solidFill>
            </a:endParaRPr>
          </a:p>
          <a:p>
            <a:r>
              <a:rPr lang="en-US" sz="1000" dirty="0">
                <a:solidFill>
                  <a:schemeClr val="tx1"/>
                </a:solidFill>
              </a:rPr>
              <a:t>Payload: 09080706050403020100</a:t>
            </a:r>
          </a:p>
        </p:txBody>
      </p:sp>
      <p:sp>
        <p:nvSpPr>
          <p:cNvPr id="2" name="Oval 1"/>
          <p:cNvSpPr/>
          <p:nvPr/>
        </p:nvSpPr>
        <p:spPr>
          <a:xfrm>
            <a:off x="6049818" y="3934691"/>
            <a:ext cx="905164" cy="53570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p:cNvSpPr/>
          <p:nvPr/>
        </p:nvSpPr>
        <p:spPr>
          <a:xfrm>
            <a:off x="3218872" y="5121564"/>
            <a:ext cx="905164" cy="53570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Slide Number Placeholder 5"/>
          <p:cNvSpPr>
            <a:spLocks noGrp="1"/>
          </p:cNvSpPr>
          <p:nvPr>
            <p:ph type="sldNum" sz="quarter" idx="12"/>
          </p:nvPr>
        </p:nvSpPr>
        <p:spPr>
          <a:xfrm>
            <a:off x="8693150" y="6492875"/>
            <a:ext cx="2057400" cy="365125"/>
          </a:xfrm>
        </p:spPr>
        <p:txBody>
          <a:bodyPr/>
          <a:lstStyle/>
          <a:p>
            <a:fld id="{96C55251-E90D-44CC-8B75-53FCEE02E655}" type="slidenum">
              <a:rPr lang="en-US" smtClean="0">
                <a:solidFill>
                  <a:schemeClr val="bg1">
                    <a:lumMod val="50000"/>
                  </a:schemeClr>
                </a:solidFill>
              </a:rPr>
              <a:t>16</a:t>
            </a:fld>
            <a:endParaRPr lang="en-US" dirty="0">
              <a:solidFill>
                <a:schemeClr val="bg1">
                  <a:lumMod val="50000"/>
                </a:schemeClr>
              </a:solidFill>
            </a:endParaRPr>
          </a:p>
        </p:txBody>
      </p:sp>
    </p:spTree>
    <p:extLst>
      <p:ext uri="{BB962C8B-B14F-4D97-AF65-F5344CB8AC3E}">
        <p14:creationId xmlns:p14="http://schemas.microsoft.com/office/powerpoint/2010/main" val="2904920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3202287"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Publish/Subscribe (</a:t>
            </a:r>
            <a:r>
              <a:rPr lang="en-US" dirty="0" err="1" smtClean="0"/>
              <a:t>mutilcast</a:t>
            </a:r>
            <a:r>
              <a:rPr lang="en-US" dirty="0" smtClean="0"/>
              <a:t>)</a:t>
            </a:r>
            <a:endParaRPr lang="en-US" b="1" dirty="0"/>
          </a:p>
        </p:txBody>
      </p:sp>
      <p:sp>
        <p:nvSpPr>
          <p:cNvPr id="6" name="Slide Number Placeholder 5"/>
          <p:cNvSpPr>
            <a:spLocks noGrp="1"/>
          </p:cNvSpPr>
          <p:nvPr>
            <p:ph type="sldNum" sz="quarter" idx="12"/>
          </p:nvPr>
        </p:nvSpPr>
        <p:spPr>
          <a:xfrm>
            <a:off x="8693150" y="6492875"/>
            <a:ext cx="2057400" cy="365125"/>
          </a:xfrm>
        </p:spPr>
        <p:txBody>
          <a:bodyPr/>
          <a:lstStyle/>
          <a:p>
            <a:fld id="{96C55251-E90D-44CC-8B75-53FCEE02E655}" type="slidenum">
              <a:rPr lang="en-US" smtClean="0">
                <a:solidFill>
                  <a:schemeClr val="bg1">
                    <a:lumMod val="50000"/>
                  </a:schemeClr>
                </a:solidFill>
              </a:rPr>
              <a:t>17</a:t>
            </a:fld>
            <a:endParaRPr lang="en-US" dirty="0">
              <a:solidFill>
                <a:schemeClr val="bg1">
                  <a:lumMod val="50000"/>
                </a:schemeClr>
              </a:solidFill>
            </a:endParaRPr>
          </a:p>
        </p:txBody>
      </p:sp>
      <p:pic>
        <p:nvPicPr>
          <p:cNvPr id="8" name="Picture 7"/>
          <p:cNvPicPr>
            <a:picLocks noChangeAspect="1"/>
          </p:cNvPicPr>
          <p:nvPr/>
        </p:nvPicPr>
        <p:blipFill>
          <a:blip r:embed="rId3"/>
          <a:stretch>
            <a:fillRect/>
          </a:stretch>
        </p:blipFill>
        <p:spPr>
          <a:xfrm>
            <a:off x="82752" y="1514764"/>
            <a:ext cx="9061248" cy="5061238"/>
          </a:xfrm>
          <a:prstGeom prst="rect">
            <a:avLst/>
          </a:prstGeom>
        </p:spPr>
      </p:pic>
      <p:sp>
        <p:nvSpPr>
          <p:cNvPr id="10" name="Rectangle 9"/>
          <p:cNvSpPr/>
          <p:nvPr/>
        </p:nvSpPr>
        <p:spPr>
          <a:xfrm>
            <a:off x="6346384" y="2909454"/>
            <a:ext cx="2714489" cy="266930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src</a:t>
            </a:r>
            <a:r>
              <a:rPr lang="en-US" sz="1000" dirty="0">
                <a:solidFill>
                  <a:schemeClr val="tx1"/>
                </a:solidFill>
              </a:rPr>
              <a:t>: 192.168.1.3:30490</a:t>
            </a:r>
          </a:p>
          <a:p>
            <a:r>
              <a:rPr lang="en-US" sz="1000" dirty="0" err="1">
                <a:solidFill>
                  <a:schemeClr val="tx1"/>
                </a:solidFill>
              </a:rPr>
              <a:t>dst</a:t>
            </a:r>
            <a:r>
              <a:rPr lang="en-US" sz="1000" dirty="0">
                <a:solidFill>
                  <a:schemeClr val="tx1"/>
                </a:solidFill>
              </a:rPr>
              <a:t>: </a:t>
            </a:r>
            <a:r>
              <a:rPr lang="en-US" sz="1000" dirty="0" smtClean="0">
                <a:solidFill>
                  <a:schemeClr val="tx1"/>
                </a:solidFill>
              </a:rPr>
              <a:t>192.168.1.4:30490 </a:t>
            </a:r>
            <a:r>
              <a:rPr lang="en-US" sz="1000" dirty="0" smtClean="0">
                <a:solidFill>
                  <a:srgbClr val="00B050"/>
                </a:solidFill>
              </a:rPr>
              <a:t>(</a:t>
            </a:r>
            <a:r>
              <a:rPr lang="en-US" sz="1000" dirty="0" err="1" smtClean="0">
                <a:solidFill>
                  <a:srgbClr val="00B050"/>
                </a:solidFill>
              </a:rPr>
              <a:t>unitcast</a:t>
            </a:r>
            <a:r>
              <a:rPr lang="en-US" sz="1000" dirty="0" smtClean="0">
                <a:solidFill>
                  <a:srgbClr val="00B050"/>
                </a:solidFill>
              </a:rPr>
              <a:t> address)</a:t>
            </a:r>
          </a:p>
          <a:p>
            <a:r>
              <a:rPr lang="en-US" sz="1000" dirty="0" smtClean="0">
                <a:solidFill>
                  <a:schemeClr val="tx1"/>
                </a:solidFill>
              </a:rPr>
              <a:t>header {</a:t>
            </a:r>
          </a:p>
          <a:p>
            <a:r>
              <a:rPr lang="en-US" sz="1000" dirty="0" smtClean="0">
                <a:solidFill>
                  <a:schemeClr val="tx1"/>
                </a:solidFill>
              </a:rPr>
              <a:t>    </a:t>
            </a:r>
            <a:r>
              <a:rPr lang="en-US" sz="1000" dirty="0">
                <a:solidFill>
                  <a:schemeClr val="tx1"/>
                </a:solidFill>
              </a:rPr>
              <a:t>Service ID: 0xffff</a:t>
            </a:r>
          </a:p>
          <a:p>
            <a:r>
              <a:rPr lang="en-US" sz="1000" dirty="0">
                <a:solidFill>
                  <a:schemeClr val="tx1"/>
                </a:solidFill>
              </a:rPr>
              <a:t>    Method ID: 0x8100</a:t>
            </a:r>
          </a:p>
          <a:p>
            <a:r>
              <a:rPr lang="en-US" sz="1000" dirty="0">
                <a:solidFill>
                  <a:schemeClr val="tx1"/>
                </a:solidFill>
              </a:rPr>
              <a:t>    ...</a:t>
            </a:r>
          </a:p>
          <a:p>
            <a:r>
              <a:rPr lang="en-US" sz="1000" dirty="0" smtClean="0">
                <a:solidFill>
                  <a:schemeClr val="tx1"/>
                </a:solidFill>
              </a:rPr>
              <a:t>}</a:t>
            </a:r>
            <a:endParaRPr lang="en-US" sz="1000" dirty="0">
              <a:solidFill>
                <a:schemeClr val="tx1"/>
              </a:solidFill>
            </a:endParaRPr>
          </a:p>
          <a:p>
            <a:r>
              <a:rPr lang="en-US" sz="1000" dirty="0">
                <a:solidFill>
                  <a:schemeClr val="tx1"/>
                </a:solidFill>
              </a:rPr>
              <a:t>p</a:t>
            </a:r>
            <a:r>
              <a:rPr lang="en-US" sz="1000" dirty="0" smtClean="0">
                <a:solidFill>
                  <a:schemeClr val="tx1"/>
                </a:solidFill>
              </a:rPr>
              <a:t>ayload {</a:t>
            </a:r>
          </a:p>
          <a:p>
            <a:r>
              <a:rPr lang="en-US" sz="1000" dirty="0">
                <a:solidFill>
                  <a:schemeClr val="tx1"/>
                </a:solidFill>
              </a:rPr>
              <a:t> </a:t>
            </a:r>
            <a:r>
              <a:rPr lang="en-US" sz="1000" dirty="0" smtClean="0">
                <a:solidFill>
                  <a:schemeClr val="tx1"/>
                </a:solidFill>
              </a:rPr>
              <a:t>   </a:t>
            </a:r>
            <a:r>
              <a:rPr lang="en-US" sz="1000" dirty="0" smtClean="0">
                <a:solidFill>
                  <a:schemeClr val="accent5"/>
                </a:solidFill>
              </a:rPr>
              <a:t>Type: 0x07 (subscribe </a:t>
            </a:r>
            <a:r>
              <a:rPr lang="en-US" sz="1000" dirty="0" err="1" smtClean="0">
                <a:solidFill>
                  <a:schemeClr val="accent5"/>
                </a:solidFill>
              </a:rPr>
              <a:t>eventgroup</a:t>
            </a:r>
            <a:r>
              <a:rPr lang="en-US" sz="1000" dirty="0" smtClean="0">
                <a:solidFill>
                  <a:schemeClr val="accent5"/>
                </a:solidFill>
              </a:rPr>
              <a:t> </a:t>
            </a:r>
            <a:r>
              <a:rPr lang="en-US" sz="1000" dirty="0" err="1" smtClean="0">
                <a:solidFill>
                  <a:schemeClr val="accent5"/>
                </a:solidFill>
              </a:rPr>
              <a:t>ack</a:t>
            </a:r>
            <a:r>
              <a:rPr lang="en-US" sz="1000" dirty="0" smtClean="0">
                <a:solidFill>
                  <a:schemeClr val="accent5"/>
                </a:solidFill>
              </a:rPr>
              <a:t>)</a:t>
            </a:r>
            <a:endParaRPr lang="en-US" sz="1000" dirty="0">
              <a:solidFill>
                <a:schemeClr val="accent5"/>
              </a:solidFill>
            </a:endParaRPr>
          </a:p>
          <a:p>
            <a:r>
              <a:rPr lang="en-US" sz="1000" dirty="0">
                <a:solidFill>
                  <a:schemeClr val="tx1"/>
                </a:solidFill>
              </a:rPr>
              <a:t>    </a:t>
            </a:r>
            <a:r>
              <a:rPr lang="en-US" sz="1000" dirty="0" err="1">
                <a:solidFill>
                  <a:schemeClr val="tx1"/>
                </a:solidFill>
              </a:rPr>
              <a:t>serviceId</a:t>
            </a:r>
            <a:r>
              <a:rPr lang="en-US" sz="1000" dirty="0">
                <a:solidFill>
                  <a:schemeClr val="tx1"/>
                </a:solidFill>
              </a:rPr>
              <a:t>: 0x1234</a:t>
            </a:r>
          </a:p>
          <a:p>
            <a:r>
              <a:rPr lang="en-US" sz="1000" dirty="0">
                <a:solidFill>
                  <a:schemeClr val="tx1"/>
                </a:solidFill>
              </a:rPr>
              <a:t>    </a:t>
            </a:r>
            <a:r>
              <a:rPr lang="en-US" sz="1000" dirty="0" err="1">
                <a:solidFill>
                  <a:schemeClr val="tx1"/>
                </a:solidFill>
              </a:rPr>
              <a:t>instanceId</a:t>
            </a:r>
            <a:r>
              <a:rPr lang="en-US" sz="1000" dirty="0">
                <a:solidFill>
                  <a:schemeClr val="tx1"/>
                </a:solidFill>
              </a:rPr>
              <a:t>: 0x5678</a:t>
            </a:r>
          </a:p>
          <a:p>
            <a:r>
              <a:rPr lang="en-US" sz="1000" dirty="0">
                <a:solidFill>
                  <a:schemeClr val="tx1"/>
                </a:solidFill>
              </a:rPr>
              <a:t>    </a:t>
            </a:r>
            <a:r>
              <a:rPr lang="en-US" sz="1000" dirty="0" smtClean="0">
                <a:solidFill>
                  <a:schemeClr val="tx1"/>
                </a:solidFill>
              </a:rPr>
              <a:t>...</a:t>
            </a:r>
          </a:p>
          <a:p>
            <a:r>
              <a:rPr lang="en-US" sz="1000" dirty="0">
                <a:solidFill>
                  <a:schemeClr val="tx1"/>
                </a:solidFill>
              </a:rPr>
              <a:t> </a:t>
            </a:r>
            <a:r>
              <a:rPr lang="en-US" sz="1000" dirty="0" smtClean="0">
                <a:solidFill>
                  <a:schemeClr val="tx1"/>
                </a:solidFill>
              </a:rPr>
              <a:t>   Endpoint {</a:t>
            </a:r>
          </a:p>
          <a:p>
            <a:r>
              <a:rPr lang="en-US" sz="1000" dirty="0">
                <a:solidFill>
                  <a:schemeClr val="tx1"/>
                </a:solidFill>
              </a:rPr>
              <a:t> </a:t>
            </a:r>
            <a:r>
              <a:rPr lang="en-US" sz="1000" dirty="0" smtClean="0">
                <a:solidFill>
                  <a:schemeClr val="tx1"/>
                </a:solidFill>
              </a:rPr>
              <a:t>     </a:t>
            </a:r>
            <a:r>
              <a:rPr lang="en-US" sz="1000" dirty="0" err="1" smtClean="0">
                <a:solidFill>
                  <a:schemeClr val="tx1"/>
                </a:solidFill>
              </a:rPr>
              <a:t>ip</a:t>
            </a:r>
            <a:r>
              <a:rPr lang="en-US" sz="1000" dirty="0" smtClean="0">
                <a:solidFill>
                  <a:schemeClr val="tx1"/>
                </a:solidFill>
              </a:rPr>
              <a:t>: 224.224.224.246  </a:t>
            </a:r>
            <a:r>
              <a:rPr lang="en-US" sz="1000" dirty="0" smtClean="0">
                <a:solidFill>
                  <a:schemeClr val="accent5"/>
                </a:solidFill>
              </a:rPr>
              <a:t>(</a:t>
            </a:r>
            <a:r>
              <a:rPr lang="en-US" sz="1000" dirty="0" err="1" smtClean="0">
                <a:solidFill>
                  <a:schemeClr val="accent5"/>
                </a:solidFill>
              </a:rPr>
              <a:t>mutilcast</a:t>
            </a:r>
            <a:r>
              <a:rPr lang="en-US" sz="1000" dirty="0" smtClean="0">
                <a:solidFill>
                  <a:schemeClr val="accent5"/>
                </a:solidFill>
              </a:rPr>
              <a:t>)</a:t>
            </a:r>
          </a:p>
          <a:p>
            <a:r>
              <a:rPr lang="en-US" sz="1000" dirty="0">
                <a:solidFill>
                  <a:schemeClr val="tx1"/>
                </a:solidFill>
              </a:rPr>
              <a:t> </a:t>
            </a:r>
            <a:r>
              <a:rPr lang="en-US" sz="1000" dirty="0" smtClean="0">
                <a:solidFill>
                  <a:schemeClr val="tx1"/>
                </a:solidFill>
              </a:rPr>
              <a:t>     </a:t>
            </a:r>
            <a:r>
              <a:rPr lang="en-US" sz="1000" dirty="0" err="1" smtClean="0">
                <a:solidFill>
                  <a:schemeClr val="tx1"/>
                </a:solidFill>
              </a:rPr>
              <a:t>udp</a:t>
            </a:r>
            <a:r>
              <a:rPr lang="en-US" sz="1000" dirty="0" smtClean="0">
                <a:solidFill>
                  <a:schemeClr val="tx1"/>
                </a:solidFill>
              </a:rPr>
              <a:t> port: 30506</a:t>
            </a:r>
          </a:p>
          <a:p>
            <a:r>
              <a:rPr lang="en-US" sz="1000" dirty="0">
                <a:solidFill>
                  <a:schemeClr val="tx1"/>
                </a:solidFill>
              </a:rPr>
              <a:t> </a:t>
            </a:r>
            <a:r>
              <a:rPr lang="en-US" sz="1000" dirty="0" smtClean="0">
                <a:solidFill>
                  <a:schemeClr val="tx1"/>
                </a:solidFill>
              </a:rPr>
              <a:t>   }</a:t>
            </a:r>
            <a:endParaRPr lang="en-US" sz="1000" dirty="0">
              <a:solidFill>
                <a:schemeClr val="tx1"/>
              </a:solidFill>
            </a:endParaRPr>
          </a:p>
          <a:p>
            <a:r>
              <a:rPr lang="en-US" sz="1000" dirty="0">
                <a:solidFill>
                  <a:schemeClr val="tx1"/>
                </a:solidFill>
              </a:rPr>
              <a:t>}</a:t>
            </a:r>
          </a:p>
        </p:txBody>
      </p:sp>
      <p:cxnSp>
        <p:nvCxnSpPr>
          <p:cNvPr id="11" name="Straight Connector 10"/>
          <p:cNvCxnSpPr/>
          <p:nvPr/>
        </p:nvCxnSpPr>
        <p:spPr>
          <a:xfrm flipH="1">
            <a:off x="5689600" y="5273964"/>
            <a:ext cx="656784" cy="2309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0668" y="3426691"/>
            <a:ext cx="2339549" cy="254510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src</a:t>
            </a:r>
            <a:r>
              <a:rPr lang="en-US" sz="1000" dirty="0">
                <a:solidFill>
                  <a:schemeClr val="tx1"/>
                </a:solidFill>
              </a:rPr>
              <a:t>: </a:t>
            </a:r>
            <a:r>
              <a:rPr lang="en-US" sz="1000" dirty="0" smtClean="0">
                <a:solidFill>
                  <a:schemeClr val="tx1"/>
                </a:solidFill>
              </a:rPr>
              <a:t>192.168.1.4:30501</a:t>
            </a:r>
            <a:endParaRPr lang="en-US" sz="1000" dirty="0">
              <a:solidFill>
                <a:schemeClr val="tx1"/>
              </a:solidFill>
            </a:endParaRPr>
          </a:p>
          <a:p>
            <a:r>
              <a:rPr lang="en-US" sz="1000" dirty="0" err="1">
                <a:solidFill>
                  <a:schemeClr val="tx1"/>
                </a:solidFill>
              </a:rPr>
              <a:t>dst</a:t>
            </a:r>
            <a:r>
              <a:rPr lang="en-US" sz="1000" dirty="0">
                <a:solidFill>
                  <a:schemeClr val="tx1"/>
                </a:solidFill>
              </a:rPr>
              <a:t>: </a:t>
            </a:r>
            <a:r>
              <a:rPr lang="en-US" sz="1000" dirty="0" smtClean="0">
                <a:solidFill>
                  <a:schemeClr val="tx1"/>
                </a:solidFill>
              </a:rPr>
              <a:t>224.224.224.246:30506 </a:t>
            </a:r>
            <a:r>
              <a:rPr lang="en-US" sz="1000" dirty="0" smtClean="0">
                <a:solidFill>
                  <a:schemeClr val="accent5"/>
                </a:solidFill>
              </a:rPr>
              <a:t>(</a:t>
            </a:r>
            <a:r>
              <a:rPr lang="en-US" sz="1000" dirty="0" err="1" smtClean="0">
                <a:solidFill>
                  <a:schemeClr val="accent5"/>
                </a:solidFill>
              </a:rPr>
              <a:t>mutilcast</a:t>
            </a:r>
            <a:r>
              <a:rPr lang="en-US" sz="1000" dirty="0" smtClean="0">
                <a:solidFill>
                  <a:schemeClr val="accent5"/>
                </a:solidFill>
              </a:rPr>
              <a:t>)</a:t>
            </a:r>
            <a:endParaRPr lang="en-US" sz="1000" dirty="0">
              <a:solidFill>
                <a:schemeClr val="accent5"/>
              </a:solidFill>
            </a:endParaRPr>
          </a:p>
          <a:p>
            <a:r>
              <a:rPr lang="en-US" sz="1000" dirty="0" smtClean="0">
                <a:solidFill>
                  <a:schemeClr val="tx1"/>
                </a:solidFill>
              </a:rPr>
              <a:t>header {</a:t>
            </a:r>
          </a:p>
          <a:p>
            <a:r>
              <a:rPr lang="en-US" sz="1000" dirty="0">
                <a:solidFill>
                  <a:schemeClr val="tx1"/>
                </a:solidFill>
              </a:rPr>
              <a:t> </a:t>
            </a:r>
            <a:r>
              <a:rPr lang="en-US" sz="1000" dirty="0" smtClean="0">
                <a:solidFill>
                  <a:schemeClr val="tx1"/>
                </a:solidFill>
              </a:rPr>
              <a:t>   Service </a:t>
            </a:r>
            <a:r>
              <a:rPr lang="en-US" sz="1000" dirty="0">
                <a:solidFill>
                  <a:schemeClr val="tx1"/>
                </a:solidFill>
              </a:rPr>
              <a:t>ID: 0x1234</a:t>
            </a:r>
          </a:p>
          <a:p>
            <a:r>
              <a:rPr lang="en-US" sz="1000" dirty="0" smtClean="0">
                <a:solidFill>
                  <a:schemeClr val="tx1"/>
                </a:solidFill>
              </a:rPr>
              <a:t>    </a:t>
            </a:r>
            <a:r>
              <a:rPr lang="en-US" sz="1000" b="1" dirty="0" smtClean="0">
                <a:solidFill>
                  <a:schemeClr val="accent5"/>
                </a:solidFill>
              </a:rPr>
              <a:t>Method ID: 0x8778  </a:t>
            </a:r>
            <a:r>
              <a:rPr lang="en-US" sz="1000" b="1" dirty="0" smtClean="0">
                <a:solidFill>
                  <a:schemeClr val="tx1"/>
                </a:solidFill>
              </a:rPr>
              <a:t>(= </a:t>
            </a:r>
            <a:r>
              <a:rPr lang="en-US" sz="1000" b="1" dirty="0" err="1" smtClean="0">
                <a:solidFill>
                  <a:schemeClr val="tx1"/>
                </a:solidFill>
              </a:rPr>
              <a:t>event_id</a:t>
            </a:r>
            <a:r>
              <a:rPr lang="en-US" sz="1000" b="1" dirty="0" smtClean="0">
                <a:solidFill>
                  <a:schemeClr val="tx1"/>
                </a:solidFill>
              </a:rPr>
              <a:t>)</a:t>
            </a:r>
          </a:p>
          <a:p>
            <a:r>
              <a:rPr lang="en-US" sz="1000" dirty="0" smtClean="0">
                <a:solidFill>
                  <a:schemeClr val="tx1"/>
                </a:solidFill>
              </a:rPr>
              <a:t>    Length: 12</a:t>
            </a:r>
          </a:p>
          <a:p>
            <a:r>
              <a:rPr lang="en-US" sz="1000" dirty="0" smtClean="0">
                <a:solidFill>
                  <a:schemeClr val="tx1"/>
                </a:solidFill>
              </a:rPr>
              <a:t>    </a:t>
            </a:r>
            <a:r>
              <a:rPr lang="en-US" sz="1000" dirty="0">
                <a:solidFill>
                  <a:schemeClr val="tx1"/>
                </a:solidFill>
              </a:rPr>
              <a:t>Client ID: </a:t>
            </a:r>
            <a:r>
              <a:rPr lang="en-US" sz="1000" dirty="0" smtClean="0">
                <a:solidFill>
                  <a:schemeClr val="tx1"/>
                </a:solidFill>
              </a:rPr>
              <a:t>0x0000</a:t>
            </a:r>
            <a:endParaRPr lang="en-US" sz="1000" dirty="0">
              <a:solidFill>
                <a:schemeClr val="tx1"/>
              </a:solidFill>
            </a:endParaRPr>
          </a:p>
          <a:p>
            <a:r>
              <a:rPr lang="en-US" sz="1000" dirty="0">
                <a:solidFill>
                  <a:schemeClr val="tx1"/>
                </a:solidFill>
              </a:rPr>
              <a:t>    </a:t>
            </a:r>
            <a:r>
              <a:rPr lang="en-US" sz="1000" b="1" dirty="0">
                <a:solidFill>
                  <a:schemeClr val="tx1"/>
                </a:solidFill>
              </a:rPr>
              <a:t>Session ID: 0x0001</a:t>
            </a:r>
          </a:p>
          <a:p>
            <a:r>
              <a:rPr lang="en-US" sz="1000" dirty="0">
                <a:solidFill>
                  <a:schemeClr val="tx1"/>
                </a:solidFill>
              </a:rPr>
              <a:t>    SOME/IP Version: 0x01</a:t>
            </a:r>
          </a:p>
          <a:p>
            <a:r>
              <a:rPr lang="en-US" sz="1000" dirty="0">
                <a:solidFill>
                  <a:schemeClr val="tx1"/>
                </a:solidFill>
              </a:rPr>
              <a:t>    Interface Version: 0x00</a:t>
            </a:r>
          </a:p>
          <a:p>
            <a:r>
              <a:rPr lang="en-US" sz="1000" dirty="0">
                <a:solidFill>
                  <a:schemeClr val="tx1"/>
                </a:solidFill>
              </a:rPr>
              <a:t>    </a:t>
            </a:r>
            <a:r>
              <a:rPr lang="en-US" sz="1000" b="1" dirty="0">
                <a:solidFill>
                  <a:schemeClr val="accent5"/>
                </a:solidFill>
              </a:rPr>
              <a:t>Message Type: </a:t>
            </a:r>
            <a:r>
              <a:rPr lang="en-US" sz="1000" b="1" dirty="0" smtClean="0">
                <a:solidFill>
                  <a:schemeClr val="accent5"/>
                </a:solidFill>
              </a:rPr>
              <a:t>0x02 (Notification)</a:t>
            </a:r>
            <a:endParaRPr lang="en-US" sz="1000" b="1" dirty="0">
              <a:solidFill>
                <a:schemeClr val="accent5"/>
              </a:solidFill>
            </a:endParaRPr>
          </a:p>
          <a:p>
            <a:r>
              <a:rPr lang="en-US" sz="1000" dirty="0">
                <a:solidFill>
                  <a:schemeClr val="tx1"/>
                </a:solidFill>
              </a:rPr>
              <a:t>    </a:t>
            </a:r>
            <a:r>
              <a:rPr lang="en-US" sz="1000" b="1" dirty="0">
                <a:solidFill>
                  <a:schemeClr val="accent5"/>
                </a:solidFill>
              </a:rPr>
              <a:t>Return Code: 0x00 (Ok)</a:t>
            </a:r>
          </a:p>
          <a:p>
            <a:r>
              <a:rPr lang="en-US" sz="1000" dirty="0" smtClean="0">
                <a:solidFill>
                  <a:schemeClr val="tx1"/>
                </a:solidFill>
              </a:rPr>
              <a:t>}</a:t>
            </a:r>
            <a:endParaRPr lang="en-US" sz="1000" dirty="0">
              <a:solidFill>
                <a:schemeClr val="tx1"/>
              </a:solidFill>
            </a:endParaRPr>
          </a:p>
          <a:p>
            <a:r>
              <a:rPr lang="en-US" sz="1000" dirty="0">
                <a:solidFill>
                  <a:schemeClr val="tx1"/>
                </a:solidFill>
              </a:rPr>
              <a:t>Payload: </a:t>
            </a:r>
            <a:r>
              <a:rPr lang="en-US" sz="1000" dirty="0" smtClean="0">
                <a:solidFill>
                  <a:schemeClr val="tx1"/>
                </a:solidFill>
              </a:rPr>
              <a:t>00010203</a:t>
            </a:r>
            <a:endParaRPr lang="en-US" sz="1000" dirty="0">
              <a:solidFill>
                <a:schemeClr val="tx1"/>
              </a:solidFill>
            </a:endParaRPr>
          </a:p>
        </p:txBody>
      </p:sp>
      <p:cxnSp>
        <p:nvCxnSpPr>
          <p:cNvPr id="14" name="Straight Connector 13"/>
          <p:cNvCxnSpPr/>
          <p:nvPr/>
        </p:nvCxnSpPr>
        <p:spPr>
          <a:xfrm>
            <a:off x="2900217" y="5818909"/>
            <a:ext cx="803565" cy="15288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59248" y="1127668"/>
            <a:ext cx="4013856" cy="307777"/>
          </a:xfrm>
          <a:prstGeom prst="rect">
            <a:avLst/>
          </a:prstGeom>
          <a:noFill/>
        </p:spPr>
        <p:txBody>
          <a:bodyPr wrap="none" rtlCol="0">
            <a:spAutoFit/>
          </a:bodyPr>
          <a:lstStyle/>
          <a:p>
            <a:r>
              <a:rPr lang="en-US" sz="1400" dirty="0">
                <a:solidFill>
                  <a:srgbClr val="FF0000"/>
                </a:solidFill>
              </a:rPr>
              <a:t>W</a:t>
            </a:r>
            <a:r>
              <a:rPr lang="en-US" sz="1400" dirty="0" smtClean="0">
                <a:solidFill>
                  <a:srgbClr val="FF0000"/>
                </a:solidFill>
              </a:rPr>
              <a:t>hy </a:t>
            </a:r>
            <a:r>
              <a:rPr lang="en-US" sz="1400" dirty="0">
                <a:solidFill>
                  <a:srgbClr val="FF0000"/>
                </a:solidFill>
              </a:rPr>
              <a:t>subscribe </a:t>
            </a:r>
            <a:r>
              <a:rPr lang="en-US" sz="1400" dirty="0" err="1">
                <a:solidFill>
                  <a:srgbClr val="FF0000"/>
                </a:solidFill>
              </a:rPr>
              <a:t>event_group_id</a:t>
            </a:r>
            <a:r>
              <a:rPr lang="en-US" sz="1400" dirty="0">
                <a:solidFill>
                  <a:srgbClr val="FF0000"/>
                </a:solidFill>
              </a:rPr>
              <a:t> instead of </a:t>
            </a:r>
            <a:r>
              <a:rPr lang="en-US" sz="1400" dirty="0" err="1" smtClean="0">
                <a:solidFill>
                  <a:srgbClr val="FF0000"/>
                </a:solidFill>
              </a:rPr>
              <a:t>event_id</a:t>
            </a:r>
            <a:r>
              <a:rPr lang="en-US" sz="1400" dirty="0" smtClean="0">
                <a:solidFill>
                  <a:srgbClr val="FF0000"/>
                </a:solidFill>
              </a:rPr>
              <a:t> ?</a:t>
            </a:r>
          </a:p>
        </p:txBody>
      </p:sp>
      <p:sp>
        <p:nvSpPr>
          <p:cNvPr id="16" name="Oval 15"/>
          <p:cNvSpPr/>
          <p:nvPr/>
        </p:nvSpPr>
        <p:spPr>
          <a:xfrm>
            <a:off x="1958109" y="2318327"/>
            <a:ext cx="942108" cy="2493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5" idx="1"/>
          </p:cNvCxnSpPr>
          <p:nvPr/>
        </p:nvCxnSpPr>
        <p:spPr>
          <a:xfrm flipH="1">
            <a:off x="2680388" y="1281557"/>
            <a:ext cx="2178860" cy="118049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408976" y="4738255"/>
            <a:ext cx="2106374" cy="8035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680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3. </a:t>
            </a:r>
            <a:r>
              <a:rPr lang="en-US" sz="2400" b="1" dirty="0" err="1" smtClean="0"/>
              <a:t>Vsomeip</a:t>
            </a:r>
            <a:r>
              <a:rPr lang="en-US" sz="2400" b="1" dirty="0" smtClean="0"/>
              <a:t> + </a:t>
            </a:r>
            <a:r>
              <a:rPr lang="en-US" sz="2400" b="1" dirty="0" err="1" smtClean="0"/>
              <a:t>CommonApi</a:t>
            </a:r>
            <a:endParaRPr lang="en-US" sz="2400" b="1" dirty="0" smtClean="0"/>
          </a:p>
        </p:txBody>
      </p:sp>
      <p:sp>
        <p:nvSpPr>
          <p:cNvPr id="37" name="TextBox 36"/>
          <p:cNvSpPr txBox="1"/>
          <p:nvPr/>
        </p:nvSpPr>
        <p:spPr>
          <a:xfrm>
            <a:off x="351940" y="948721"/>
            <a:ext cx="7869847" cy="584775"/>
          </a:xfrm>
          <a:prstGeom prst="rect">
            <a:avLst/>
          </a:prstGeom>
          <a:noFill/>
        </p:spPr>
        <p:txBody>
          <a:bodyPr wrap="none" rtlCol="0">
            <a:spAutoFit/>
          </a:bodyPr>
          <a:lstStyle/>
          <a:p>
            <a:pPr marL="285750" lvl="1" indent="-285750">
              <a:buFont typeface="Wingdings" panose="05000000000000000000" pitchFamily="2" charset="2"/>
              <a:buChar char="Ø"/>
            </a:pPr>
            <a:r>
              <a:rPr lang="en-US" b="1" dirty="0" err="1"/>
              <a:t>CommonAPI</a:t>
            </a:r>
            <a:r>
              <a:rPr lang="en-US" b="1" dirty="0"/>
              <a:t>: </a:t>
            </a:r>
            <a:r>
              <a:rPr lang="en-US" sz="1400" b="1" dirty="0"/>
              <a:t>A middleware abstraction layer that allows you to define services using Franca IDL</a:t>
            </a:r>
          </a:p>
          <a:p>
            <a:pPr marL="0" lvl="1"/>
            <a:r>
              <a:rPr lang="en-US" sz="1400" b="1" dirty="0"/>
              <a:t>and generate client/server code automatically</a:t>
            </a:r>
          </a:p>
        </p:txBody>
      </p:sp>
      <p:sp>
        <p:nvSpPr>
          <p:cNvPr id="16" name="Rectangle 15"/>
          <p:cNvSpPr/>
          <p:nvPr/>
        </p:nvSpPr>
        <p:spPr>
          <a:xfrm>
            <a:off x="347330" y="1662546"/>
            <a:ext cx="3374925" cy="5116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66619" y="1764145"/>
            <a:ext cx="2530764" cy="36599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996217" y="4445330"/>
            <a:ext cx="2024074"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CommonApi-someip</a:t>
            </a:r>
            <a:r>
              <a:rPr lang="en-US" sz="1400" dirty="0" smtClean="0"/>
              <a:t> lib</a:t>
            </a:r>
            <a:endParaRPr lang="en-US" sz="1400" dirty="0"/>
          </a:p>
        </p:txBody>
      </p:sp>
      <p:sp>
        <p:nvSpPr>
          <p:cNvPr id="38" name="Rectangle 37"/>
          <p:cNvSpPr/>
          <p:nvPr/>
        </p:nvSpPr>
        <p:spPr>
          <a:xfrm>
            <a:off x="766619" y="5831646"/>
            <a:ext cx="2500514" cy="837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948206" y="6267425"/>
            <a:ext cx="2057280" cy="2918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40" name="Rectangle 39"/>
          <p:cNvSpPr/>
          <p:nvPr/>
        </p:nvSpPr>
        <p:spPr>
          <a:xfrm>
            <a:off x="937322" y="5887328"/>
            <a:ext cx="2068164" cy="35130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RoutingManagerd</a:t>
            </a:r>
            <a:r>
              <a:rPr lang="en-US" sz="1200" dirty="0" smtClean="0">
                <a:solidFill>
                  <a:schemeClr val="tx1"/>
                </a:solidFill>
              </a:rPr>
              <a:t> </a:t>
            </a:r>
            <a:r>
              <a:rPr lang="en-US" sz="1200" dirty="0" err="1" smtClean="0">
                <a:solidFill>
                  <a:schemeClr val="tx1"/>
                </a:solidFill>
              </a:rPr>
              <a:t>impl</a:t>
            </a:r>
            <a:endParaRPr lang="en-US" sz="1200" dirty="0">
              <a:solidFill>
                <a:schemeClr val="tx1"/>
              </a:solidFill>
            </a:endParaRPr>
          </a:p>
        </p:txBody>
      </p:sp>
      <p:cxnSp>
        <p:nvCxnSpPr>
          <p:cNvPr id="60" name="Straight Arrow Connector 59"/>
          <p:cNvCxnSpPr>
            <a:stCxn id="22" idx="2"/>
            <a:endCxn id="38" idx="0"/>
          </p:cNvCxnSpPr>
          <p:nvPr/>
        </p:nvCxnSpPr>
        <p:spPr>
          <a:xfrm flipH="1">
            <a:off x="2016876" y="5424136"/>
            <a:ext cx="15125" cy="40751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18</a:t>
            </a:fld>
            <a:endParaRPr lang="en-US" dirty="0">
              <a:solidFill>
                <a:schemeClr val="bg1">
                  <a:lumMod val="50000"/>
                </a:schemeClr>
              </a:solidFill>
            </a:endParaRPr>
          </a:p>
        </p:txBody>
      </p:sp>
      <p:sp>
        <p:nvSpPr>
          <p:cNvPr id="11" name="TextBox 10"/>
          <p:cNvSpPr txBox="1"/>
          <p:nvPr/>
        </p:nvSpPr>
        <p:spPr>
          <a:xfrm>
            <a:off x="3746333" y="5068269"/>
            <a:ext cx="1448730" cy="369332"/>
          </a:xfrm>
          <a:prstGeom prst="rect">
            <a:avLst/>
          </a:prstGeom>
          <a:noFill/>
        </p:spPr>
        <p:txBody>
          <a:bodyPr wrap="none" rtlCol="0">
            <a:spAutoFit/>
          </a:bodyPr>
          <a:lstStyle/>
          <a:p>
            <a:r>
              <a:rPr lang="en-US" b="1" dirty="0" err="1">
                <a:solidFill>
                  <a:srgbClr val="FF0000"/>
                </a:solidFill>
              </a:rPr>
              <a:t>vsomeip.json</a:t>
            </a:r>
            <a:endParaRPr lang="en-US" dirty="0"/>
          </a:p>
        </p:txBody>
      </p:sp>
      <p:sp>
        <p:nvSpPr>
          <p:cNvPr id="76" name="Rectangle 75"/>
          <p:cNvSpPr/>
          <p:nvPr/>
        </p:nvSpPr>
        <p:spPr>
          <a:xfrm>
            <a:off x="996217" y="5068269"/>
            <a:ext cx="2037648"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27" name="Rectangle 26"/>
          <p:cNvSpPr/>
          <p:nvPr/>
        </p:nvSpPr>
        <p:spPr>
          <a:xfrm>
            <a:off x="1005453" y="2654791"/>
            <a:ext cx="2005601" cy="465685"/>
          </a:xfrm>
          <a:prstGeom prst="rect">
            <a:avLst/>
          </a:prstGeom>
          <a:solidFill>
            <a:srgbClr val="FCD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CommonApi</a:t>
            </a:r>
            <a:r>
              <a:rPr lang="en-US" sz="1400" dirty="0" smtClean="0">
                <a:solidFill>
                  <a:schemeClr val="tx1"/>
                </a:solidFill>
              </a:rPr>
              <a:t> </a:t>
            </a:r>
          </a:p>
          <a:p>
            <a:pPr algn="ctr"/>
            <a:r>
              <a:rPr lang="en-US" sz="1400" dirty="0" smtClean="0">
                <a:solidFill>
                  <a:schemeClr val="tx1"/>
                </a:solidFill>
              </a:rPr>
              <a:t>(header files)</a:t>
            </a:r>
            <a:endParaRPr lang="en-US" sz="1400" dirty="0">
              <a:solidFill>
                <a:schemeClr val="tx1"/>
              </a:solidFill>
            </a:endParaRPr>
          </a:p>
        </p:txBody>
      </p:sp>
      <p:sp>
        <p:nvSpPr>
          <p:cNvPr id="29" name="Rectangle 28"/>
          <p:cNvSpPr/>
          <p:nvPr/>
        </p:nvSpPr>
        <p:spPr>
          <a:xfrm>
            <a:off x="996217" y="3920465"/>
            <a:ext cx="2005600" cy="46568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CommonApi</a:t>
            </a:r>
            <a:r>
              <a:rPr lang="en-US" sz="1400" dirty="0" smtClean="0">
                <a:solidFill>
                  <a:schemeClr val="tx1"/>
                </a:solidFill>
              </a:rPr>
              <a:t> Binding (source files)</a:t>
            </a:r>
            <a:endParaRPr lang="en-US" sz="1400" dirty="0">
              <a:solidFill>
                <a:schemeClr val="tx1"/>
              </a:solidFill>
            </a:endParaRPr>
          </a:p>
        </p:txBody>
      </p:sp>
      <p:sp>
        <p:nvSpPr>
          <p:cNvPr id="41" name="Rectangle 40"/>
          <p:cNvSpPr/>
          <p:nvPr/>
        </p:nvSpPr>
        <p:spPr>
          <a:xfrm>
            <a:off x="1005453" y="3149265"/>
            <a:ext cx="2024074"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CommonApi</a:t>
            </a:r>
            <a:r>
              <a:rPr lang="en-US" sz="1400" dirty="0" smtClean="0"/>
              <a:t>-core lib</a:t>
            </a:r>
            <a:endParaRPr lang="en-US" sz="1400" dirty="0"/>
          </a:p>
        </p:txBody>
      </p:sp>
      <p:sp>
        <p:nvSpPr>
          <p:cNvPr id="42" name="Rectangle 41"/>
          <p:cNvSpPr/>
          <p:nvPr/>
        </p:nvSpPr>
        <p:spPr>
          <a:xfrm>
            <a:off x="1014689" y="1938517"/>
            <a:ext cx="2005601" cy="4656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APP implementation (proxy/stub)</a:t>
            </a:r>
          </a:p>
        </p:txBody>
      </p:sp>
      <p:sp>
        <p:nvSpPr>
          <p:cNvPr id="34" name="Rectangle 33"/>
          <p:cNvSpPr/>
          <p:nvPr/>
        </p:nvSpPr>
        <p:spPr>
          <a:xfrm>
            <a:off x="904667" y="3834408"/>
            <a:ext cx="2248602" cy="9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99977" y="2588984"/>
            <a:ext cx="2248602" cy="9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stCxn id="35" idx="2"/>
            <a:endCxn id="76" idx="0"/>
          </p:cNvCxnSpPr>
          <p:nvPr/>
        </p:nvCxnSpPr>
        <p:spPr>
          <a:xfrm>
            <a:off x="2008254" y="4721375"/>
            <a:ext cx="6787" cy="346894"/>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0" idx="2"/>
            <a:endCxn id="34" idx="0"/>
          </p:cNvCxnSpPr>
          <p:nvPr/>
        </p:nvCxnSpPr>
        <p:spPr>
          <a:xfrm>
            <a:off x="2024278" y="3518011"/>
            <a:ext cx="4690" cy="31639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443073" y="2766195"/>
            <a:ext cx="2005601" cy="465685"/>
          </a:xfrm>
          <a:prstGeom prst="rect">
            <a:avLst/>
          </a:prstGeom>
          <a:solidFill>
            <a:srgbClr val="FCD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Franca IDL</a:t>
            </a:r>
          </a:p>
          <a:p>
            <a:pPr algn="ctr"/>
            <a:r>
              <a:rPr lang="en-US" sz="1400" dirty="0" smtClean="0">
                <a:solidFill>
                  <a:schemeClr val="tx1"/>
                </a:solidFill>
              </a:rPr>
              <a:t>*.</a:t>
            </a:r>
            <a:r>
              <a:rPr lang="en-US" sz="1400" dirty="0" err="1" smtClean="0">
                <a:solidFill>
                  <a:schemeClr val="tx1"/>
                </a:solidFill>
              </a:rPr>
              <a:t>fidl</a:t>
            </a:r>
            <a:endParaRPr lang="en-US" sz="1400" dirty="0">
              <a:solidFill>
                <a:schemeClr val="tx1"/>
              </a:solidFill>
            </a:endParaRPr>
          </a:p>
        </p:txBody>
      </p:sp>
      <p:sp>
        <p:nvSpPr>
          <p:cNvPr id="59" name="Rectangle 58"/>
          <p:cNvSpPr/>
          <p:nvPr/>
        </p:nvSpPr>
        <p:spPr>
          <a:xfrm>
            <a:off x="6434784" y="3834408"/>
            <a:ext cx="2005601" cy="46568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Franca Development</a:t>
            </a:r>
          </a:p>
          <a:p>
            <a:pPr algn="ctr"/>
            <a:r>
              <a:rPr lang="en-US" sz="1400" dirty="0" smtClean="0">
                <a:solidFill>
                  <a:schemeClr val="tx1"/>
                </a:solidFill>
              </a:rPr>
              <a:t>*.</a:t>
            </a:r>
            <a:r>
              <a:rPr lang="en-US" sz="1400" dirty="0" err="1" smtClean="0">
                <a:solidFill>
                  <a:schemeClr val="tx1"/>
                </a:solidFill>
              </a:rPr>
              <a:t>fdepl</a:t>
            </a:r>
            <a:endParaRPr lang="en-US" sz="1400" dirty="0">
              <a:solidFill>
                <a:schemeClr val="tx1"/>
              </a:solidFill>
            </a:endParaRPr>
          </a:p>
        </p:txBody>
      </p:sp>
      <p:cxnSp>
        <p:nvCxnSpPr>
          <p:cNvPr id="53" name="Straight Arrow Connector 52"/>
          <p:cNvCxnSpPr>
            <a:stCxn id="58" idx="1"/>
          </p:cNvCxnSpPr>
          <p:nvPr/>
        </p:nvCxnSpPr>
        <p:spPr>
          <a:xfrm flipH="1" flipV="1">
            <a:off x="3029527" y="2999037"/>
            <a:ext cx="341354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3020290" y="4067249"/>
            <a:ext cx="341354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982918" y="2691260"/>
            <a:ext cx="1675908" cy="307777"/>
          </a:xfrm>
          <a:prstGeom prst="rect">
            <a:avLst/>
          </a:prstGeom>
          <a:noFill/>
        </p:spPr>
        <p:txBody>
          <a:bodyPr wrap="none" rtlCol="0">
            <a:spAutoFit/>
          </a:bodyPr>
          <a:lstStyle/>
          <a:p>
            <a:r>
              <a:rPr lang="en-US" sz="1400" dirty="0" smtClean="0"/>
              <a:t>Core code generator</a:t>
            </a:r>
            <a:endParaRPr lang="en-US" sz="1400" dirty="0"/>
          </a:p>
        </p:txBody>
      </p:sp>
      <p:sp>
        <p:nvSpPr>
          <p:cNvPr id="67" name="TextBox 66"/>
          <p:cNvSpPr txBox="1"/>
          <p:nvPr/>
        </p:nvSpPr>
        <p:spPr>
          <a:xfrm>
            <a:off x="4037380" y="3572798"/>
            <a:ext cx="1885068" cy="523220"/>
          </a:xfrm>
          <a:prstGeom prst="rect">
            <a:avLst/>
          </a:prstGeom>
          <a:noFill/>
        </p:spPr>
        <p:txBody>
          <a:bodyPr wrap="none" rtlCol="0">
            <a:spAutoFit/>
          </a:bodyPr>
          <a:lstStyle/>
          <a:p>
            <a:r>
              <a:rPr lang="en-US" sz="1400" dirty="0" smtClean="0"/>
              <a:t>Binding code generator</a:t>
            </a:r>
          </a:p>
          <a:p>
            <a:r>
              <a:rPr lang="en-US" sz="1400" dirty="0" smtClean="0"/>
              <a:t> (SOME/IP or D-BUS)</a:t>
            </a:r>
            <a:endParaRPr lang="en-US" sz="1400" dirty="0"/>
          </a:p>
        </p:txBody>
      </p:sp>
      <p:sp>
        <p:nvSpPr>
          <p:cNvPr id="63" name="TextBox 62"/>
          <p:cNvSpPr txBox="1"/>
          <p:nvPr/>
        </p:nvSpPr>
        <p:spPr>
          <a:xfrm>
            <a:off x="3746333" y="4445330"/>
            <a:ext cx="1585370" cy="369332"/>
          </a:xfrm>
          <a:prstGeom prst="rect">
            <a:avLst/>
          </a:prstGeom>
          <a:noFill/>
        </p:spPr>
        <p:txBody>
          <a:bodyPr wrap="none" rtlCol="0">
            <a:spAutoFit/>
          </a:bodyPr>
          <a:lstStyle/>
          <a:p>
            <a:r>
              <a:rPr lang="en-US" dirty="0"/>
              <a:t>commonapi.ini</a:t>
            </a:r>
          </a:p>
        </p:txBody>
      </p:sp>
      <p:cxnSp>
        <p:nvCxnSpPr>
          <p:cNvPr id="72" name="Straight Connector 71"/>
          <p:cNvCxnSpPr>
            <a:stCxn id="76" idx="3"/>
          </p:cNvCxnSpPr>
          <p:nvPr/>
        </p:nvCxnSpPr>
        <p:spPr>
          <a:xfrm>
            <a:off x="3033865" y="5206292"/>
            <a:ext cx="845408" cy="106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34" idx="3"/>
          </p:cNvCxnSpPr>
          <p:nvPr/>
        </p:nvCxnSpPr>
        <p:spPr>
          <a:xfrm>
            <a:off x="3153269" y="4298922"/>
            <a:ext cx="726004" cy="331074"/>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401912" y="4679743"/>
            <a:ext cx="1522340" cy="1569660"/>
          </a:xfrm>
          <a:prstGeom prst="rect">
            <a:avLst/>
          </a:prstGeom>
          <a:solidFill>
            <a:schemeClr val="bg1">
              <a:lumMod val="95000"/>
            </a:schemeClr>
          </a:solidFill>
        </p:spPr>
        <p:txBody>
          <a:bodyPr wrap="none" rtlCol="0">
            <a:spAutoFit/>
          </a:bodyPr>
          <a:lstStyle/>
          <a:p>
            <a:r>
              <a:rPr lang="en-US" sz="1200" dirty="0"/>
              <a:t>[default</a:t>
            </a:r>
            <a:r>
              <a:rPr lang="en-US" sz="1200" dirty="0" smtClean="0"/>
              <a:t>]</a:t>
            </a:r>
          </a:p>
          <a:p>
            <a:r>
              <a:rPr lang="en-US" sz="1200" dirty="0" smtClean="0"/>
              <a:t>binding=</a:t>
            </a:r>
            <a:r>
              <a:rPr lang="en-US" sz="1200" dirty="0" err="1" smtClean="0"/>
              <a:t>someip</a:t>
            </a:r>
            <a:endParaRPr lang="en-US" sz="1200" dirty="0" smtClean="0"/>
          </a:p>
          <a:p>
            <a:endParaRPr lang="en-US" sz="1200" dirty="0" smtClean="0"/>
          </a:p>
          <a:p>
            <a:r>
              <a:rPr lang="en-US" sz="1200" dirty="0" smtClean="0"/>
              <a:t>[logging]</a:t>
            </a:r>
          </a:p>
          <a:p>
            <a:r>
              <a:rPr lang="en-US" sz="1200" dirty="0" smtClean="0"/>
              <a:t>console </a:t>
            </a:r>
            <a:r>
              <a:rPr lang="en-US" sz="1200" dirty="0"/>
              <a:t>=</a:t>
            </a:r>
            <a:r>
              <a:rPr lang="en-US" sz="1200" dirty="0" smtClean="0"/>
              <a:t>true</a:t>
            </a:r>
          </a:p>
          <a:p>
            <a:r>
              <a:rPr lang="en-US" sz="1200" dirty="0" smtClean="0"/>
              <a:t>file</a:t>
            </a:r>
            <a:r>
              <a:rPr lang="en-US" sz="1200" dirty="0"/>
              <a:t>=./</a:t>
            </a:r>
            <a:r>
              <a:rPr lang="en-US" sz="1200" dirty="0" smtClean="0"/>
              <a:t>commonapi.log</a:t>
            </a:r>
          </a:p>
          <a:p>
            <a:r>
              <a:rPr lang="en-US" sz="1200" dirty="0" err="1" smtClean="0"/>
              <a:t>dlt</a:t>
            </a:r>
            <a:r>
              <a:rPr lang="en-US" sz="1200" dirty="0" smtClean="0"/>
              <a:t>=true</a:t>
            </a:r>
          </a:p>
          <a:p>
            <a:r>
              <a:rPr lang="en-US" sz="1200" dirty="0" smtClean="0"/>
              <a:t>level=verbose</a:t>
            </a:r>
            <a:endParaRPr lang="en-US" sz="1200" dirty="0"/>
          </a:p>
        </p:txBody>
      </p:sp>
      <p:cxnSp>
        <p:nvCxnSpPr>
          <p:cNvPr id="79" name="Straight Connector 78"/>
          <p:cNvCxnSpPr>
            <a:stCxn id="63" idx="3"/>
            <a:endCxn id="77" idx="1"/>
          </p:cNvCxnSpPr>
          <p:nvPr/>
        </p:nvCxnSpPr>
        <p:spPr>
          <a:xfrm>
            <a:off x="5331703" y="4629996"/>
            <a:ext cx="1070209" cy="83457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779242" y="1688817"/>
            <a:ext cx="2908040" cy="646331"/>
          </a:xfrm>
          <a:prstGeom prst="rect">
            <a:avLst/>
          </a:prstGeom>
          <a:noFill/>
        </p:spPr>
        <p:txBody>
          <a:bodyPr wrap="none" rtlCol="0">
            <a:spAutoFit/>
          </a:bodyPr>
          <a:lstStyle/>
          <a:p>
            <a:pPr marL="0" lvl="1"/>
            <a:r>
              <a:rPr lang="en-US" b="1" dirty="0"/>
              <a:t>RPC (Remote procedure call)</a:t>
            </a:r>
            <a:endParaRPr lang="en-US" sz="1400" b="1" dirty="0"/>
          </a:p>
          <a:p>
            <a:r>
              <a:rPr lang="en-US" dirty="0" smtClean="0"/>
              <a:t>       Get/Set/Notify/Field</a:t>
            </a:r>
            <a:endParaRPr lang="en-US" dirty="0"/>
          </a:p>
        </p:txBody>
      </p:sp>
      <p:sp>
        <p:nvSpPr>
          <p:cNvPr id="4" name="Oval 3"/>
          <p:cNvSpPr/>
          <p:nvPr/>
        </p:nvSpPr>
        <p:spPr>
          <a:xfrm>
            <a:off x="466165" y="2480235"/>
            <a:ext cx="3256090" cy="247425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endCxn id="2" idx="1"/>
          </p:cNvCxnSpPr>
          <p:nvPr/>
        </p:nvCxnSpPr>
        <p:spPr>
          <a:xfrm flipV="1">
            <a:off x="3267133" y="2011983"/>
            <a:ext cx="1512109" cy="8331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924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 </a:t>
            </a:r>
            <a:r>
              <a:rPr lang="en-US" sz="2400" b="1" dirty="0" err="1" smtClean="0"/>
              <a:t>Vsomeip</a:t>
            </a:r>
            <a:r>
              <a:rPr lang="en-US" sz="2400" b="1" dirty="0"/>
              <a:t> + </a:t>
            </a:r>
            <a:r>
              <a:rPr lang="en-US" sz="2400" b="1" dirty="0" err="1"/>
              <a:t>CommonApi</a:t>
            </a:r>
            <a:endParaRPr lang="en-US" sz="2400" b="1" dirty="0" smtClean="0"/>
          </a:p>
        </p:txBody>
      </p:sp>
      <p:sp>
        <p:nvSpPr>
          <p:cNvPr id="37" name="TextBox 36"/>
          <p:cNvSpPr txBox="1"/>
          <p:nvPr/>
        </p:nvSpPr>
        <p:spPr>
          <a:xfrm>
            <a:off x="351940" y="948721"/>
            <a:ext cx="3196581" cy="369332"/>
          </a:xfrm>
          <a:prstGeom prst="rect">
            <a:avLst/>
          </a:prstGeom>
          <a:noFill/>
        </p:spPr>
        <p:txBody>
          <a:bodyPr wrap="none" rtlCol="0">
            <a:spAutoFit/>
          </a:bodyPr>
          <a:lstStyle/>
          <a:p>
            <a:pPr marL="285750" lvl="1" indent="-285750">
              <a:buFont typeface="Wingdings" panose="05000000000000000000" pitchFamily="2" charset="2"/>
              <a:buChar char="Ø"/>
            </a:pPr>
            <a:r>
              <a:rPr lang="en-US" b="1" dirty="0"/>
              <a:t>RPC (Remote procedure call)</a:t>
            </a:r>
            <a:endParaRPr lang="en-US" sz="1400" b="1"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19</a:t>
            </a:fld>
            <a:endParaRPr lang="en-US" dirty="0">
              <a:solidFill>
                <a:schemeClr val="bg1">
                  <a:lumMod val="50000"/>
                </a:schemeClr>
              </a:solidFill>
            </a:endParaRPr>
          </a:p>
        </p:txBody>
      </p:sp>
      <p:sp>
        <p:nvSpPr>
          <p:cNvPr id="90" name="TextBox 89"/>
          <p:cNvSpPr txBox="1"/>
          <p:nvPr/>
        </p:nvSpPr>
        <p:spPr>
          <a:xfrm>
            <a:off x="646545" y="1318053"/>
            <a:ext cx="3531480" cy="523220"/>
          </a:xfrm>
          <a:prstGeom prst="rect">
            <a:avLst/>
          </a:prstGeom>
          <a:noFill/>
        </p:spPr>
        <p:txBody>
          <a:bodyPr wrap="none" rtlCol="0">
            <a:spAutoFit/>
          </a:bodyPr>
          <a:lstStyle/>
          <a:p>
            <a:pPr marL="285750" indent="-285750">
              <a:buFont typeface="Wingdings" panose="05000000000000000000" pitchFamily="2" charset="2"/>
              <a:buChar char="q"/>
            </a:pPr>
            <a:r>
              <a:rPr lang="fr-FR" sz="1400" b="1" dirty="0" smtClean="0"/>
              <a:t>GET </a:t>
            </a:r>
            <a:r>
              <a:rPr lang="fr-FR" sz="1400" b="1" dirty="0" err="1" smtClean="0"/>
              <a:t>Method</a:t>
            </a:r>
            <a:endParaRPr lang="fr-FR" sz="1400" b="1" dirty="0" smtClean="0"/>
          </a:p>
          <a:p>
            <a:r>
              <a:rPr lang="fr-FR" sz="1400" dirty="0"/>
              <a:t> </a:t>
            </a:r>
            <a:r>
              <a:rPr lang="fr-FR" sz="1400" dirty="0" smtClean="0"/>
              <a:t>     </a:t>
            </a:r>
            <a:r>
              <a:rPr lang="fr-FR" sz="1400" i="1" dirty="0" smtClean="0"/>
              <a:t>Int32_t </a:t>
            </a:r>
            <a:r>
              <a:rPr lang="fr-FR" sz="1400" i="1" dirty="0" err="1" smtClean="0"/>
              <a:t>calculateSum</a:t>
            </a:r>
            <a:r>
              <a:rPr lang="fr-FR" sz="1400" i="1" dirty="0" smtClean="0"/>
              <a:t>(int32_t </a:t>
            </a:r>
            <a:r>
              <a:rPr lang="fr-FR" sz="1400" i="1" dirty="0"/>
              <a:t>a, int32_t </a:t>
            </a:r>
            <a:r>
              <a:rPr lang="fr-FR" sz="1400" i="1" dirty="0" smtClean="0"/>
              <a:t>b);</a:t>
            </a:r>
            <a:endParaRPr lang="en-US" sz="1400" i="1" dirty="0"/>
          </a:p>
        </p:txBody>
      </p:sp>
      <p:sp>
        <p:nvSpPr>
          <p:cNvPr id="91" name="Rectangle 90"/>
          <p:cNvSpPr/>
          <p:nvPr/>
        </p:nvSpPr>
        <p:spPr>
          <a:xfrm>
            <a:off x="347330" y="2456873"/>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ClientA</a:t>
            </a:r>
            <a:endParaRPr lang="en-US" dirty="0"/>
          </a:p>
        </p:txBody>
      </p:sp>
      <p:sp>
        <p:nvSpPr>
          <p:cNvPr id="92" name="Rectangle 91"/>
          <p:cNvSpPr/>
          <p:nvPr/>
        </p:nvSpPr>
        <p:spPr>
          <a:xfrm>
            <a:off x="2171512" y="2431387"/>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ServiceA</a:t>
            </a:r>
            <a:endParaRPr lang="en-US" dirty="0"/>
          </a:p>
        </p:txBody>
      </p:sp>
      <p:cxnSp>
        <p:nvCxnSpPr>
          <p:cNvPr id="94" name="Straight Connector 93"/>
          <p:cNvCxnSpPr>
            <a:stCxn id="91" idx="2"/>
          </p:cNvCxnSpPr>
          <p:nvPr/>
        </p:nvCxnSpPr>
        <p:spPr>
          <a:xfrm>
            <a:off x="861774" y="2669309"/>
            <a:ext cx="0" cy="1884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2" idx="2"/>
          </p:cNvCxnSpPr>
          <p:nvPr/>
        </p:nvCxnSpPr>
        <p:spPr>
          <a:xfrm>
            <a:off x="2685956" y="2643823"/>
            <a:ext cx="29535" cy="190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861774" y="3389745"/>
            <a:ext cx="1824182" cy="36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61775" y="3808129"/>
            <a:ext cx="1824181" cy="412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689970">
            <a:off x="620729" y="3206227"/>
            <a:ext cx="2306272" cy="307777"/>
          </a:xfrm>
          <a:prstGeom prst="rect">
            <a:avLst/>
          </a:prstGeom>
          <a:noFill/>
        </p:spPr>
        <p:txBody>
          <a:bodyPr wrap="none" rtlCol="0">
            <a:spAutoFit/>
          </a:bodyPr>
          <a:lstStyle/>
          <a:p>
            <a:r>
              <a:rPr lang="en-US" sz="1400" dirty="0"/>
              <a:t>Payload: 0000000300000004</a:t>
            </a:r>
          </a:p>
        </p:txBody>
      </p:sp>
      <p:sp>
        <p:nvSpPr>
          <p:cNvPr id="102" name="TextBox 101"/>
          <p:cNvSpPr txBox="1"/>
          <p:nvPr/>
        </p:nvSpPr>
        <p:spPr>
          <a:xfrm rot="20715537">
            <a:off x="1006201" y="4025666"/>
            <a:ext cx="1575303" cy="307777"/>
          </a:xfrm>
          <a:prstGeom prst="rect">
            <a:avLst/>
          </a:prstGeom>
          <a:noFill/>
        </p:spPr>
        <p:txBody>
          <a:bodyPr wrap="none" rtlCol="0">
            <a:spAutoFit/>
          </a:bodyPr>
          <a:lstStyle/>
          <a:p>
            <a:r>
              <a:rPr lang="en-US" sz="1400" dirty="0"/>
              <a:t>Payload: 00000007</a:t>
            </a:r>
          </a:p>
        </p:txBody>
      </p:sp>
      <p:sp>
        <p:nvSpPr>
          <p:cNvPr id="105" name="TextBox 104"/>
          <p:cNvSpPr txBox="1"/>
          <p:nvPr/>
        </p:nvSpPr>
        <p:spPr>
          <a:xfrm>
            <a:off x="4214685" y="2463311"/>
            <a:ext cx="4043799" cy="1600438"/>
          </a:xfrm>
          <a:prstGeom prst="rect">
            <a:avLst/>
          </a:prstGeom>
          <a:solidFill>
            <a:schemeClr val="bg1">
              <a:lumMod val="85000"/>
            </a:schemeClr>
          </a:solidFill>
        </p:spPr>
        <p:txBody>
          <a:bodyPr wrap="none" rtlCol="0">
            <a:spAutoFit/>
          </a:bodyPr>
          <a:lstStyle/>
          <a:p>
            <a:r>
              <a:rPr lang="en-US" sz="1400" i="1" dirty="0" smtClean="0"/>
              <a:t>…</a:t>
            </a:r>
          </a:p>
          <a:p>
            <a:r>
              <a:rPr lang="en-US" sz="1400" i="1" dirty="0" smtClean="0"/>
              <a:t>Int32_t a = 3;</a:t>
            </a:r>
          </a:p>
          <a:p>
            <a:r>
              <a:rPr lang="en-US" sz="1400" i="1" dirty="0" smtClean="0"/>
              <a:t>Int32_t b = 4;</a:t>
            </a:r>
          </a:p>
          <a:p>
            <a:r>
              <a:rPr lang="en-US" sz="1400" i="1" dirty="0" smtClean="0"/>
              <a:t>Int32_t sum = 0;</a:t>
            </a:r>
          </a:p>
          <a:p>
            <a:r>
              <a:rPr lang="en-US" sz="1400" i="1" dirty="0" err="1" smtClean="0"/>
              <a:t>myProxy</a:t>
            </a:r>
            <a:r>
              <a:rPr lang="en-US" sz="1400" i="1" dirty="0" smtClean="0"/>
              <a:t>-</a:t>
            </a:r>
            <a:r>
              <a:rPr lang="en-US" sz="1400" i="1" dirty="0"/>
              <a:t>&gt;</a:t>
            </a:r>
            <a:r>
              <a:rPr lang="en-US" sz="1400" i="1" dirty="0" err="1" smtClean="0"/>
              <a:t>calculateSum</a:t>
            </a:r>
            <a:r>
              <a:rPr lang="en-US" sz="1400" i="1" dirty="0" smtClean="0"/>
              <a:t>(a, </a:t>
            </a:r>
            <a:r>
              <a:rPr lang="en-US" sz="1400" i="1" dirty="0"/>
              <a:t>b</a:t>
            </a:r>
            <a:r>
              <a:rPr lang="en-US" sz="1400" i="1" dirty="0" smtClean="0"/>
              <a:t>, </a:t>
            </a:r>
            <a:r>
              <a:rPr lang="en-US" sz="1400" i="1" dirty="0" err="1"/>
              <a:t>callStatus</a:t>
            </a:r>
            <a:r>
              <a:rPr lang="en-US" sz="1400" i="1" dirty="0"/>
              <a:t>, sum </a:t>
            </a:r>
            <a:r>
              <a:rPr lang="en-US" sz="1400" i="1" dirty="0" smtClean="0"/>
              <a:t>, </a:t>
            </a:r>
            <a:r>
              <a:rPr lang="en-US" sz="1400" i="1" dirty="0"/>
              <a:t>&amp;info</a:t>
            </a:r>
            <a:r>
              <a:rPr lang="en-US" sz="1400" i="1" dirty="0" smtClean="0"/>
              <a:t>);</a:t>
            </a:r>
          </a:p>
          <a:p>
            <a:r>
              <a:rPr lang="en-US" sz="1400" i="1" dirty="0" err="1" smtClean="0"/>
              <a:t>Printf</a:t>
            </a:r>
            <a:r>
              <a:rPr lang="en-US" sz="1400" i="1" dirty="0" smtClean="0"/>
              <a:t>(“</a:t>
            </a:r>
            <a:r>
              <a:rPr lang="en-US" sz="1400" i="1" dirty="0"/>
              <a:t>sum </a:t>
            </a:r>
            <a:r>
              <a:rPr lang="en-US" sz="1400" i="1" dirty="0" smtClean="0"/>
              <a:t>= %d”, </a:t>
            </a:r>
            <a:r>
              <a:rPr lang="en-US" sz="1400" i="1" dirty="0"/>
              <a:t>sum </a:t>
            </a:r>
            <a:r>
              <a:rPr lang="en-US" sz="1400" i="1" dirty="0" smtClean="0"/>
              <a:t>); // </a:t>
            </a:r>
            <a:r>
              <a:rPr lang="en-US" sz="1400" i="1" dirty="0"/>
              <a:t>sum</a:t>
            </a:r>
            <a:r>
              <a:rPr lang="en-US" sz="1400" i="1" dirty="0" smtClean="0"/>
              <a:t> = 7</a:t>
            </a:r>
            <a:endParaRPr lang="en-US" sz="1400" i="1" dirty="0"/>
          </a:p>
          <a:p>
            <a:endParaRPr lang="en-US" sz="1400" i="1" dirty="0"/>
          </a:p>
        </p:txBody>
      </p:sp>
      <p:sp>
        <p:nvSpPr>
          <p:cNvPr id="106" name="TextBox 105"/>
          <p:cNvSpPr txBox="1"/>
          <p:nvPr/>
        </p:nvSpPr>
        <p:spPr>
          <a:xfrm>
            <a:off x="4216100" y="4411745"/>
            <a:ext cx="4221540" cy="1815882"/>
          </a:xfrm>
          <a:prstGeom prst="rect">
            <a:avLst/>
          </a:prstGeom>
          <a:solidFill>
            <a:schemeClr val="bg1">
              <a:lumMod val="85000"/>
            </a:schemeClr>
          </a:solidFill>
        </p:spPr>
        <p:txBody>
          <a:bodyPr wrap="none" rtlCol="0">
            <a:spAutoFit/>
          </a:bodyPr>
          <a:lstStyle/>
          <a:p>
            <a:r>
              <a:rPr lang="en-US" sz="1400" i="1" dirty="0" smtClean="0"/>
              <a:t>…</a:t>
            </a:r>
          </a:p>
          <a:p>
            <a:r>
              <a:rPr lang="en-US" sz="1400" i="1" dirty="0" err="1"/>
              <a:t>XXXStubImpl</a:t>
            </a:r>
            <a:r>
              <a:rPr lang="en-US" sz="1400" i="1" dirty="0"/>
              <a:t>::</a:t>
            </a:r>
            <a:r>
              <a:rPr lang="en-US" sz="1400" i="1" dirty="0" err="1"/>
              <a:t>calculateSum</a:t>
            </a:r>
            <a:r>
              <a:rPr lang="en-US" sz="1400" i="1" dirty="0"/>
              <a:t>(</a:t>
            </a:r>
          </a:p>
          <a:p>
            <a:r>
              <a:rPr lang="en-US" sz="1400" i="1" dirty="0"/>
              <a:t>    </a:t>
            </a:r>
            <a:r>
              <a:rPr lang="en-US" sz="1400" i="1" dirty="0" err="1"/>
              <a:t>const</a:t>
            </a:r>
            <a:r>
              <a:rPr lang="en-US" sz="1400" i="1" dirty="0"/>
              <a:t> </a:t>
            </a:r>
            <a:r>
              <a:rPr lang="en-US" sz="1400" i="1" dirty="0" err="1"/>
              <a:t>std</a:t>
            </a:r>
            <a:r>
              <a:rPr lang="en-US" sz="1400" i="1" dirty="0"/>
              <a:t>::</a:t>
            </a:r>
            <a:r>
              <a:rPr lang="en-US" sz="1400" i="1" dirty="0" err="1"/>
              <a:t>shared_ptr</a:t>
            </a:r>
            <a:r>
              <a:rPr lang="en-US" sz="1400" i="1" dirty="0"/>
              <a:t>&lt;</a:t>
            </a:r>
            <a:r>
              <a:rPr lang="en-US" sz="1400" i="1" dirty="0" err="1"/>
              <a:t>CommonAPI</a:t>
            </a:r>
            <a:r>
              <a:rPr lang="en-US" sz="1400" i="1" dirty="0"/>
              <a:t>::</a:t>
            </a:r>
            <a:r>
              <a:rPr lang="en-US" sz="1400" i="1" dirty="0" err="1"/>
              <a:t>ClientId</a:t>
            </a:r>
            <a:r>
              <a:rPr lang="en-US" sz="1400" i="1" dirty="0"/>
              <a:t>&gt; _client,</a:t>
            </a:r>
          </a:p>
          <a:p>
            <a:r>
              <a:rPr lang="en-US" sz="1400" i="1" dirty="0"/>
              <a:t>    int32_t a, int32_t b, </a:t>
            </a:r>
            <a:r>
              <a:rPr lang="en-US" sz="1400" i="1" dirty="0" err="1"/>
              <a:t>calculateSumReply_t</a:t>
            </a:r>
            <a:r>
              <a:rPr lang="en-US" sz="1400" i="1" dirty="0"/>
              <a:t> _reply) {</a:t>
            </a:r>
          </a:p>
          <a:p>
            <a:endParaRPr lang="en-US" sz="1400" i="1" dirty="0"/>
          </a:p>
          <a:p>
            <a:r>
              <a:rPr lang="en-US" sz="1400" i="1" dirty="0"/>
              <a:t>    int32_t sum</a:t>
            </a:r>
            <a:r>
              <a:rPr lang="en-US" sz="1400" i="1" dirty="0" smtClean="0"/>
              <a:t> </a:t>
            </a:r>
            <a:r>
              <a:rPr lang="en-US" sz="1400" i="1" dirty="0"/>
              <a:t>= a + b;</a:t>
            </a:r>
          </a:p>
          <a:p>
            <a:r>
              <a:rPr lang="en-US" sz="1400" i="1" dirty="0"/>
              <a:t>    _</a:t>
            </a:r>
            <a:r>
              <a:rPr lang="en-US" sz="1400" i="1" dirty="0" smtClean="0"/>
              <a:t>reply(</a:t>
            </a:r>
            <a:r>
              <a:rPr lang="en-US" sz="1400" i="1" dirty="0"/>
              <a:t>sum </a:t>
            </a:r>
            <a:r>
              <a:rPr lang="en-US" sz="1400" i="1" dirty="0" smtClean="0"/>
              <a:t>);</a:t>
            </a:r>
            <a:endParaRPr lang="en-US" sz="1400" i="1" dirty="0"/>
          </a:p>
          <a:p>
            <a:r>
              <a:rPr lang="en-US" sz="1400" i="1" dirty="0"/>
              <a:t>}</a:t>
            </a:r>
          </a:p>
        </p:txBody>
      </p:sp>
      <p:sp>
        <p:nvSpPr>
          <p:cNvPr id="20" name="TextBox 19"/>
          <p:cNvSpPr txBox="1"/>
          <p:nvPr/>
        </p:nvSpPr>
        <p:spPr>
          <a:xfrm>
            <a:off x="516194" y="4765963"/>
            <a:ext cx="2555315" cy="307777"/>
          </a:xfrm>
          <a:prstGeom prst="rect">
            <a:avLst/>
          </a:prstGeom>
          <a:noFill/>
        </p:spPr>
        <p:txBody>
          <a:bodyPr wrap="none" rtlCol="0">
            <a:spAutoFit/>
          </a:bodyPr>
          <a:lstStyle/>
          <a:p>
            <a:r>
              <a:rPr lang="en-US" sz="1400" b="1" dirty="0" smtClean="0"/>
              <a:t>Request(0x00) / response(0x80)</a:t>
            </a:r>
            <a:endParaRPr lang="en-US" sz="1400" b="1" dirty="0"/>
          </a:p>
        </p:txBody>
      </p:sp>
    </p:spTree>
    <p:extLst>
      <p:ext uri="{BB962C8B-B14F-4D97-AF65-F5344CB8AC3E}">
        <p14:creationId xmlns:p14="http://schemas.microsoft.com/office/powerpoint/2010/main" val="137739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457200" indent="-457200">
              <a:buAutoNum type="arabicPeriod"/>
            </a:pPr>
            <a:r>
              <a:rPr lang="en-US" sz="2400" b="1" dirty="0"/>
              <a:t>SOME/IP introduction : </a:t>
            </a:r>
            <a:r>
              <a:rPr lang="en-US" sz="2400" b="1" dirty="0" smtClean="0"/>
              <a:t>What ?</a:t>
            </a:r>
          </a:p>
          <a:p>
            <a:pPr marL="0" indent="0">
              <a:buNone/>
            </a:pPr>
            <a:r>
              <a:rPr lang="en-US" sz="1400" b="1" dirty="0"/>
              <a:t>SOME/IP</a:t>
            </a:r>
            <a:r>
              <a:rPr lang="en-US" sz="1400" dirty="0"/>
              <a:t> (Scalable service-Oriented </a:t>
            </a:r>
            <a:r>
              <a:rPr lang="en-US" sz="1400" dirty="0" smtClean="0"/>
              <a:t>Middleware </a:t>
            </a:r>
            <a:r>
              <a:rPr lang="en-US" sz="1400" dirty="0"/>
              <a:t>over </a:t>
            </a:r>
            <a:r>
              <a:rPr lang="en-US" sz="1400" dirty="0" smtClean="0"/>
              <a:t>IP) is </a:t>
            </a:r>
            <a:r>
              <a:rPr lang="en-US" sz="1400" dirty="0"/>
              <a:t>a middleware protocol designed for service-oriented communication </a:t>
            </a:r>
            <a:r>
              <a:rPr lang="en-US" sz="1400" b="1" dirty="0"/>
              <a:t>over IP </a:t>
            </a:r>
            <a:r>
              <a:rPr lang="en-US" sz="1400" b="1" dirty="0" smtClean="0"/>
              <a:t>networks</a:t>
            </a:r>
            <a:r>
              <a:rPr lang="en-US" sz="1400" dirty="0"/>
              <a:t>. (</a:t>
            </a:r>
            <a:r>
              <a:rPr lang="en-US" sz="1400" dirty="0">
                <a:hlinkClick r:id="rId3"/>
              </a:rPr>
              <a:t>https://</a:t>
            </a:r>
            <a:r>
              <a:rPr lang="en-US" sz="1400" dirty="0" smtClean="0">
                <a:hlinkClick r:id="rId3"/>
              </a:rPr>
              <a:t>some-ip.com/</a:t>
            </a:r>
            <a:r>
              <a:rPr lang="en-US" sz="1400" dirty="0" smtClean="0"/>
              <a:t> ). </a:t>
            </a:r>
            <a:r>
              <a:rPr lang="en-US" sz="1400" dirty="0"/>
              <a:t>It was designed from beginning on to fit devices of different sizes and different operating systems perfectly. This includes small devices like cameras, AUTOSAR devices, and up to head units or </a:t>
            </a:r>
            <a:r>
              <a:rPr lang="en-US" sz="1400" b="1" dirty="0"/>
              <a:t>telematics </a:t>
            </a:r>
            <a:r>
              <a:rPr lang="en-US" sz="1400" b="1" dirty="0" smtClean="0"/>
              <a:t>devices</a:t>
            </a:r>
          </a:p>
          <a:p>
            <a:pPr marL="0" indent="0">
              <a:buNone/>
            </a:pPr>
            <a:r>
              <a:rPr lang="en-US" sz="1400" b="1" dirty="0" smtClean="0"/>
              <a:t>SOME/IP</a:t>
            </a:r>
            <a:r>
              <a:rPr lang="en-US" sz="1400" dirty="0" smtClean="0"/>
              <a:t> remained as </a:t>
            </a:r>
            <a:r>
              <a:rPr lang="en-US" sz="1400" dirty="0"/>
              <a:t>a </a:t>
            </a:r>
            <a:r>
              <a:rPr lang="en-US" sz="1400" b="1" dirty="0"/>
              <a:t>proprietary protocol</a:t>
            </a:r>
            <a:r>
              <a:rPr lang="en-US" sz="1400" dirty="0"/>
              <a:t>, originally developed </a:t>
            </a:r>
            <a:r>
              <a:rPr lang="en-US" sz="1400" dirty="0" smtClean="0"/>
              <a:t>and </a:t>
            </a:r>
            <a:r>
              <a:rPr lang="en-US" sz="1400" dirty="0"/>
              <a:t>published by </a:t>
            </a:r>
            <a:r>
              <a:rPr lang="en-US" sz="1400" b="1" dirty="0"/>
              <a:t>BMW Group</a:t>
            </a:r>
            <a:r>
              <a:rPr lang="en-US" sz="1400" dirty="0"/>
              <a:t> for internal use and later shared publicly.</a:t>
            </a:r>
            <a:endParaRPr lang="en-US" sz="1400" b="1" dirty="0" smtClean="0"/>
          </a:p>
          <a:p>
            <a:pPr marL="0" indent="0">
              <a:buNone/>
            </a:pPr>
            <a:r>
              <a:rPr lang="en-US" sz="1400" b="1" dirty="0" err="1" smtClean="0"/>
              <a:t>vsomeip</a:t>
            </a:r>
            <a:r>
              <a:rPr lang="en-US" sz="1400" dirty="0"/>
              <a:t> is an open-source </a:t>
            </a:r>
            <a:r>
              <a:rPr lang="en-US" sz="1400" b="1" dirty="0"/>
              <a:t>implementation</a:t>
            </a:r>
            <a:r>
              <a:rPr lang="en-US" sz="1400" dirty="0"/>
              <a:t> of the SOME/IP </a:t>
            </a:r>
            <a:r>
              <a:rPr lang="en-US" sz="1400" dirty="0" smtClean="0"/>
              <a:t>protocol </a:t>
            </a:r>
            <a:r>
              <a:rPr lang="en-US" sz="1400" dirty="0"/>
              <a:t>developed by </a:t>
            </a:r>
            <a:r>
              <a:rPr lang="en-US" sz="1400" b="1" dirty="0"/>
              <a:t>Vector </a:t>
            </a:r>
            <a:r>
              <a:rPr lang="en-US" sz="1400" b="1" dirty="0" err="1" smtClean="0"/>
              <a:t>Informatik</a:t>
            </a:r>
            <a:r>
              <a:rPr lang="en-US" sz="1400" b="1" dirty="0"/>
              <a:t> (</a:t>
            </a:r>
            <a:r>
              <a:rPr lang="en-US" sz="1400" b="1" dirty="0">
                <a:hlinkClick r:id="rId4"/>
              </a:rPr>
              <a:t>https://</a:t>
            </a:r>
            <a:r>
              <a:rPr lang="en-US" sz="1400" b="1" dirty="0" smtClean="0">
                <a:hlinkClick r:id="rId4"/>
              </a:rPr>
              <a:t>github.com/COVESA/vsomeip</a:t>
            </a:r>
            <a:r>
              <a:rPr lang="en-US" sz="1400" b="1" dirty="0" smtClean="0"/>
              <a:t> )</a:t>
            </a:r>
            <a:endParaRPr lang="en-US" sz="1400" dirty="0"/>
          </a:p>
        </p:txBody>
      </p:sp>
      <p:pic>
        <p:nvPicPr>
          <p:cNvPr id="10" name="Picture 9"/>
          <p:cNvPicPr>
            <a:picLocks noChangeAspect="1"/>
          </p:cNvPicPr>
          <p:nvPr/>
        </p:nvPicPr>
        <p:blipFill>
          <a:blip r:embed="rId5"/>
          <a:stretch>
            <a:fillRect/>
          </a:stretch>
        </p:blipFill>
        <p:spPr>
          <a:xfrm>
            <a:off x="0" y="3322398"/>
            <a:ext cx="9134235" cy="2859677"/>
          </a:xfrm>
          <a:prstGeom prst="rect">
            <a:avLst/>
          </a:prstGeom>
        </p:spPr>
      </p:pic>
      <p:sp>
        <p:nvSpPr>
          <p:cNvPr id="4" name="Slide Number Placeholder 3"/>
          <p:cNvSpPr>
            <a:spLocks noGrp="1"/>
          </p:cNvSpPr>
          <p:nvPr>
            <p:ph type="sldNum" sz="quarter" idx="12"/>
          </p:nvPr>
        </p:nvSpPr>
        <p:spPr>
          <a:xfrm>
            <a:off x="8739332" y="6492875"/>
            <a:ext cx="2057400" cy="365125"/>
          </a:xfrm>
        </p:spPr>
        <p:txBody>
          <a:bodyPr/>
          <a:lstStyle/>
          <a:p>
            <a:fld id="{96C55251-E90D-44CC-8B75-53FCEE02E655}" type="slidenum">
              <a:rPr lang="en-US" smtClean="0">
                <a:solidFill>
                  <a:schemeClr val="bg1">
                    <a:lumMod val="50000"/>
                  </a:schemeClr>
                </a:solidFill>
              </a:rPr>
              <a:t>2</a:t>
            </a:fld>
            <a:endParaRPr lang="en-US" dirty="0">
              <a:solidFill>
                <a:schemeClr val="bg1">
                  <a:lumMod val="50000"/>
                </a:schemeClr>
              </a:solidFill>
            </a:endParaRPr>
          </a:p>
        </p:txBody>
      </p:sp>
    </p:spTree>
    <p:extLst>
      <p:ext uri="{BB962C8B-B14F-4D97-AF65-F5344CB8AC3E}">
        <p14:creationId xmlns:p14="http://schemas.microsoft.com/office/powerpoint/2010/main" val="3967865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 </a:t>
            </a:r>
            <a:r>
              <a:rPr lang="en-US" sz="2400" b="1" dirty="0" err="1" smtClean="0"/>
              <a:t>Vsomeip</a:t>
            </a:r>
            <a:r>
              <a:rPr lang="en-US" sz="2400" b="1" dirty="0"/>
              <a:t> + </a:t>
            </a:r>
            <a:r>
              <a:rPr lang="en-US" sz="2400" b="1" dirty="0" err="1"/>
              <a:t>CommonApi</a:t>
            </a:r>
            <a:endParaRPr lang="en-US" sz="2400" b="1" dirty="0" smtClean="0"/>
          </a:p>
        </p:txBody>
      </p:sp>
      <p:sp>
        <p:nvSpPr>
          <p:cNvPr id="37" name="TextBox 36"/>
          <p:cNvSpPr txBox="1"/>
          <p:nvPr/>
        </p:nvSpPr>
        <p:spPr>
          <a:xfrm>
            <a:off x="351940" y="948721"/>
            <a:ext cx="3196581" cy="369332"/>
          </a:xfrm>
          <a:prstGeom prst="rect">
            <a:avLst/>
          </a:prstGeom>
          <a:noFill/>
        </p:spPr>
        <p:txBody>
          <a:bodyPr wrap="none" rtlCol="0">
            <a:spAutoFit/>
          </a:bodyPr>
          <a:lstStyle/>
          <a:p>
            <a:pPr marL="285750" lvl="1" indent="-285750">
              <a:buFont typeface="Wingdings" panose="05000000000000000000" pitchFamily="2" charset="2"/>
              <a:buChar char="Ø"/>
            </a:pPr>
            <a:r>
              <a:rPr lang="en-US" b="1" dirty="0"/>
              <a:t>RPC (Remote procedure call)</a:t>
            </a:r>
            <a:endParaRPr lang="en-US" sz="1400" b="1"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20</a:t>
            </a:fld>
            <a:endParaRPr lang="en-US" dirty="0">
              <a:solidFill>
                <a:schemeClr val="bg1">
                  <a:lumMod val="50000"/>
                </a:schemeClr>
              </a:solidFill>
            </a:endParaRPr>
          </a:p>
        </p:txBody>
      </p:sp>
      <p:sp>
        <p:nvSpPr>
          <p:cNvPr id="90" name="TextBox 89"/>
          <p:cNvSpPr txBox="1"/>
          <p:nvPr/>
        </p:nvSpPr>
        <p:spPr>
          <a:xfrm>
            <a:off x="646545" y="1318053"/>
            <a:ext cx="2225674" cy="523220"/>
          </a:xfrm>
          <a:prstGeom prst="rect">
            <a:avLst/>
          </a:prstGeom>
          <a:noFill/>
        </p:spPr>
        <p:txBody>
          <a:bodyPr wrap="none" rtlCol="0">
            <a:spAutoFit/>
          </a:bodyPr>
          <a:lstStyle/>
          <a:p>
            <a:pPr marL="285750" indent="-285750">
              <a:buFont typeface="Wingdings" panose="05000000000000000000" pitchFamily="2" charset="2"/>
              <a:buChar char="q"/>
            </a:pPr>
            <a:r>
              <a:rPr lang="fr-FR" sz="1400" b="1" dirty="0" smtClean="0"/>
              <a:t>SET </a:t>
            </a:r>
            <a:r>
              <a:rPr lang="fr-FR" sz="1400" b="1" dirty="0" err="1" smtClean="0"/>
              <a:t>Method</a:t>
            </a:r>
            <a:endParaRPr lang="fr-FR" sz="1400" b="1" dirty="0" smtClean="0"/>
          </a:p>
          <a:p>
            <a:r>
              <a:rPr lang="fr-FR" sz="1400" dirty="0"/>
              <a:t> </a:t>
            </a:r>
            <a:r>
              <a:rPr lang="fr-FR" sz="1400" dirty="0" smtClean="0"/>
              <a:t>     </a:t>
            </a:r>
            <a:r>
              <a:rPr lang="fr-FR" sz="1400" i="1" dirty="0" err="1" smtClean="0"/>
              <a:t>void</a:t>
            </a:r>
            <a:r>
              <a:rPr lang="fr-FR" sz="1400" i="1" dirty="0" smtClean="0"/>
              <a:t> </a:t>
            </a:r>
            <a:r>
              <a:rPr lang="fr-FR" sz="1400" i="1" dirty="0" err="1" smtClean="0"/>
              <a:t>setValue</a:t>
            </a:r>
            <a:r>
              <a:rPr lang="fr-FR" sz="1400" i="1" dirty="0" smtClean="0"/>
              <a:t>(int32_t </a:t>
            </a:r>
            <a:r>
              <a:rPr lang="fr-FR" sz="1400" i="1" dirty="0"/>
              <a:t>x</a:t>
            </a:r>
            <a:r>
              <a:rPr lang="fr-FR" sz="1400" i="1" dirty="0" smtClean="0"/>
              <a:t>);</a:t>
            </a:r>
            <a:endParaRPr lang="en-US" sz="1400" i="1" dirty="0"/>
          </a:p>
        </p:txBody>
      </p:sp>
      <p:sp>
        <p:nvSpPr>
          <p:cNvPr id="91" name="Rectangle 90"/>
          <p:cNvSpPr/>
          <p:nvPr/>
        </p:nvSpPr>
        <p:spPr>
          <a:xfrm>
            <a:off x="347330" y="2456873"/>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ClientA</a:t>
            </a:r>
            <a:endParaRPr lang="en-US" dirty="0"/>
          </a:p>
        </p:txBody>
      </p:sp>
      <p:sp>
        <p:nvSpPr>
          <p:cNvPr id="92" name="Rectangle 91"/>
          <p:cNvSpPr/>
          <p:nvPr/>
        </p:nvSpPr>
        <p:spPr>
          <a:xfrm>
            <a:off x="2171512" y="2431387"/>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ServiceA</a:t>
            </a:r>
            <a:endParaRPr lang="en-US" dirty="0"/>
          </a:p>
        </p:txBody>
      </p:sp>
      <p:cxnSp>
        <p:nvCxnSpPr>
          <p:cNvPr id="94" name="Straight Connector 93"/>
          <p:cNvCxnSpPr>
            <a:stCxn id="91" idx="2"/>
          </p:cNvCxnSpPr>
          <p:nvPr/>
        </p:nvCxnSpPr>
        <p:spPr>
          <a:xfrm>
            <a:off x="861774" y="2669309"/>
            <a:ext cx="0" cy="208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2" idx="2"/>
          </p:cNvCxnSpPr>
          <p:nvPr/>
        </p:nvCxnSpPr>
        <p:spPr>
          <a:xfrm>
            <a:off x="2685956" y="2643823"/>
            <a:ext cx="29535" cy="2113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861774" y="3389745"/>
            <a:ext cx="1824182" cy="469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61775" y="3909861"/>
            <a:ext cx="1824181" cy="31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944793">
            <a:off x="1004631" y="3264594"/>
            <a:ext cx="1509500" cy="307777"/>
          </a:xfrm>
          <a:prstGeom prst="rect">
            <a:avLst/>
          </a:prstGeom>
          <a:noFill/>
        </p:spPr>
        <p:txBody>
          <a:bodyPr wrap="square" rtlCol="0">
            <a:spAutoFit/>
          </a:bodyPr>
          <a:lstStyle/>
          <a:p>
            <a:r>
              <a:rPr lang="en-US" sz="1400" dirty="0"/>
              <a:t>Payload: </a:t>
            </a:r>
            <a:r>
              <a:rPr lang="en-US" sz="1400" dirty="0" smtClean="0"/>
              <a:t>000000ff</a:t>
            </a:r>
            <a:endParaRPr lang="en-US" sz="1400" dirty="0"/>
          </a:p>
        </p:txBody>
      </p:sp>
      <p:sp>
        <p:nvSpPr>
          <p:cNvPr id="102" name="TextBox 101"/>
          <p:cNvSpPr txBox="1"/>
          <p:nvPr/>
        </p:nvSpPr>
        <p:spPr>
          <a:xfrm rot="21040441">
            <a:off x="1129130" y="4065971"/>
            <a:ext cx="1030988" cy="307777"/>
          </a:xfrm>
          <a:prstGeom prst="rect">
            <a:avLst/>
          </a:prstGeom>
          <a:noFill/>
        </p:spPr>
        <p:txBody>
          <a:bodyPr wrap="none" rtlCol="0">
            <a:spAutoFit/>
          </a:bodyPr>
          <a:lstStyle/>
          <a:p>
            <a:r>
              <a:rPr lang="en-US" sz="1400" b="1" dirty="0" smtClean="0"/>
              <a:t>No payload</a:t>
            </a:r>
            <a:endParaRPr lang="en-US" sz="1400" b="1" dirty="0"/>
          </a:p>
        </p:txBody>
      </p:sp>
      <p:sp>
        <p:nvSpPr>
          <p:cNvPr id="103" name="TextBox 102"/>
          <p:cNvSpPr txBox="1"/>
          <p:nvPr/>
        </p:nvSpPr>
        <p:spPr>
          <a:xfrm>
            <a:off x="646545" y="4808100"/>
            <a:ext cx="2555315" cy="307777"/>
          </a:xfrm>
          <a:prstGeom prst="rect">
            <a:avLst/>
          </a:prstGeom>
          <a:noFill/>
        </p:spPr>
        <p:txBody>
          <a:bodyPr wrap="none" rtlCol="0">
            <a:spAutoFit/>
          </a:bodyPr>
          <a:lstStyle/>
          <a:p>
            <a:r>
              <a:rPr lang="en-US" sz="1400" b="1" dirty="0" smtClean="0"/>
              <a:t>Request(0x00) / response(0x80)</a:t>
            </a:r>
            <a:endParaRPr lang="en-US" sz="1400" b="1" dirty="0"/>
          </a:p>
        </p:txBody>
      </p:sp>
      <p:sp>
        <p:nvSpPr>
          <p:cNvPr id="105" name="TextBox 104"/>
          <p:cNvSpPr txBox="1"/>
          <p:nvPr/>
        </p:nvSpPr>
        <p:spPr>
          <a:xfrm>
            <a:off x="4214685" y="2463311"/>
            <a:ext cx="3122586" cy="954107"/>
          </a:xfrm>
          <a:prstGeom prst="rect">
            <a:avLst/>
          </a:prstGeom>
          <a:solidFill>
            <a:schemeClr val="bg1">
              <a:lumMod val="85000"/>
            </a:schemeClr>
          </a:solidFill>
        </p:spPr>
        <p:txBody>
          <a:bodyPr wrap="none" rtlCol="0">
            <a:spAutoFit/>
          </a:bodyPr>
          <a:lstStyle/>
          <a:p>
            <a:r>
              <a:rPr lang="en-US" sz="1400" i="1" dirty="0" smtClean="0"/>
              <a:t>…</a:t>
            </a:r>
          </a:p>
          <a:p>
            <a:r>
              <a:rPr lang="en-US" sz="1400" i="1" dirty="0" smtClean="0"/>
              <a:t>Int32_t x = 255;</a:t>
            </a:r>
          </a:p>
          <a:p>
            <a:r>
              <a:rPr lang="en-US" sz="1400" i="1" dirty="0" err="1" smtClean="0"/>
              <a:t>myProxy</a:t>
            </a:r>
            <a:r>
              <a:rPr lang="en-US" sz="1400" i="1" dirty="0" smtClean="0"/>
              <a:t>-&gt;</a:t>
            </a:r>
            <a:r>
              <a:rPr lang="en-US" sz="1400" i="1" dirty="0" err="1" smtClean="0"/>
              <a:t>setValue</a:t>
            </a:r>
            <a:r>
              <a:rPr lang="en-US" sz="1400" i="1" dirty="0"/>
              <a:t>(</a:t>
            </a:r>
            <a:r>
              <a:rPr lang="en-US" sz="1400" i="1" dirty="0" smtClean="0"/>
              <a:t> </a:t>
            </a:r>
            <a:r>
              <a:rPr lang="en-US" sz="1400" i="1" dirty="0"/>
              <a:t>x</a:t>
            </a:r>
            <a:r>
              <a:rPr lang="en-US" sz="1400" i="1" dirty="0" smtClean="0"/>
              <a:t>, </a:t>
            </a:r>
            <a:r>
              <a:rPr lang="en-US" sz="1400" i="1" dirty="0" err="1"/>
              <a:t>callStatus</a:t>
            </a:r>
            <a:r>
              <a:rPr lang="en-US" sz="1400" i="1" dirty="0" smtClean="0"/>
              <a:t>, </a:t>
            </a:r>
            <a:r>
              <a:rPr lang="en-US" sz="1400" i="1" dirty="0"/>
              <a:t>&amp;info</a:t>
            </a:r>
            <a:r>
              <a:rPr lang="en-US" sz="1400" i="1" dirty="0" smtClean="0"/>
              <a:t>);</a:t>
            </a:r>
          </a:p>
          <a:p>
            <a:endParaRPr lang="en-US" sz="1400" i="1" dirty="0"/>
          </a:p>
        </p:txBody>
      </p:sp>
      <p:sp>
        <p:nvSpPr>
          <p:cNvPr id="106" name="TextBox 105"/>
          <p:cNvSpPr txBox="1"/>
          <p:nvPr/>
        </p:nvSpPr>
        <p:spPr>
          <a:xfrm>
            <a:off x="4214685" y="3713290"/>
            <a:ext cx="4352474" cy="1815882"/>
          </a:xfrm>
          <a:prstGeom prst="rect">
            <a:avLst/>
          </a:prstGeom>
          <a:solidFill>
            <a:schemeClr val="bg1">
              <a:lumMod val="85000"/>
            </a:schemeClr>
          </a:solidFill>
        </p:spPr>
        <p:txBody>
          <a:bodyPr wrap="none" rtlCol="0">
            <a:spAutoFit/>
          </a:bodyPr>
          <a:lstStyle/>
          <a:p>
            <a:r>
              <a:rPr lang="en-US" sz="1400" i="1" dirty="0" smtClean="0"/>
              <a:t>…</a:t>
            </a:r>
          </a:p>
          <a:p>
            <a:r>
              <a:rPr lang="en-US" sz="1400" i="1" dirty="0" err="1"/>
              <a:t>XXXStubImpl</a:t>
            </a:r>
            <a:r>
              <a:rPr lang="en-US" sz="1400" i="1" dirty="0" smtClean="0"/>
              <a:t>::</a:t>
            </a:r>
            <a:r>
              <a:rPr lang="en-US" sz="1400" i="1" dirty="0" err="1" smtClean="0"/>
              <a:t>setValue</a:t>
            </a:r>
            <a:r>
              <a:rPr lang="en-US" sz="1400" i="1" dirty="0" smtClean="0"/>
              <a:t>(</a:t>
            </a:r>
            <a:endParaRPr lang="en-US" sz="1400" i="1" dirty="0"/>
          </a:p>
          <a:p>
            <a:r>
              <a:rPr lang="en-US" sz="1400" i="1" dirty="0"/>
              <a:t>    </a:t>
            </a:r>
            <a:r>
              <a:rPr lang="en-US" sz="1400" i="1" dirty="0" err="1"/>
              <a:t>const</a:t>
            </a:r>
            <a:r>
              <a:rPr lang="en-US" sz="1400" i="1" dirty="0"/>
              <a:t> </a:t>
            </a:r>
            <a:r>
              <a:rPr lang="en-US" sz="1400" i="1" dirty="0" err="1"/>
              <a:t>std</a:t>
            </a:r>
            <a:r>
              <a:rPr lang="en-US" sz="1400" i="1" dirty="0"/>
              <a:t>::</a:t>
            </a:r>
            <a:r>
              <a:rPr lang="en-US" sz="1400" i="1" dirty="0" err="1"/>
              <a:t>shared_ptr</a:t>
            </a:r>
            <a:r>
              <a:rPr lang="en-US" sz="1400" i="1" dirty="0"/>
              <a:t>&lt;</a:t>
            </a:r>
            <a:r>
              <a:rPr lang="en-US" sz="1400" i="1" dirty="0" err="1"/>
              <a:t>CommonAPI</a:t>
            </a:r>
            <a:r>
              <a:rPr lang="en-US" sz="1400" i="1" dirty="0"/>
              <a:t>::</a:t>
            </a:r>
            <a:r>
              <a:rPr lang="en-US" sz="1400" i="1" dirty="0" err="1"/>
              <a:t>ClientId</a:t>
            </a:r>
            <a:r>
              <a:rPr lang="en-US" sz="1400" i="1" dirty="0"/>
              <a:t>&gt; _client,</a:t>
            </a:r>
          </a:p>
          <a:p>
            <a:r>
              <a:rPr lang="en-US" sz="1400" i="1" dirty="0"/>
              <a:t>    int32_t </a:t>
            </a:r>
            <a:r>
              <a:rPr lang="en-US" sz="1400" i="1" dirty="0" smtClean="0"/>
              <a:t>x, </a:t>
            </a:r>
            <a:r>
              <a:rPr lang="en-US" sz="1400" i="1" dirty="0" err="1" smtClean="0"/>
              <a:t>setValueReply_t</a:t>
            </a:r>
            <a:r>
              <a:rPr lang="en-US" sz="1400" i="1" dirty="0" smtClean="0"/>
              <a:t> </a:t>
            </a:r>
            <a:r>
              <a:rPr lang="en-US" sz="1400" i="1" dirty="0"/>
              <a:t>_reply) {</a:t>
            </a:r>
          </a:p>
          <a:p>
            <a:endParaRPr lang="en-US" sz="1400" i="1" dirty="0"/>
          </a:p>
          <a:p>
            <a:r>
              <a:rPr lang="en-US" sz="1400" i="1" dirty="0"/>
              <a:t>    </a:t>
            </a:r>
            <a:r>
              <a:rPr lang="en-US" sz="1400" i="1" dirty="0" err="1" smtClean="0"/>
              <a:t>printf</a:t>
            </a:r>
            <a:r>
              <a:rPr lang="en-US" sz="1400" i="1" dirty="0" smtClean="0"/>
              <a:t>(“x = %d\n”, x);</a:t>
            </a:r>
            <a:endParaRPr lang="en-US" sz="1400" i="1" dirty="0"/>
          </a:p>
          <a:p>
            <a:r>
              <a:rPr lang="en-US" sz="1400" i="1" dirty="0"/>
              <a:t>    _</a:t>
            </a:r>
            <a:r>
              <a:rPr lang="en-US" sz="1400" i="1" dirty="0" smtClean="0"/>
              <a:t>reply( ); </a:t>
            </a:r>
            <a:r>
              <a:rPr lang="en-US" sz="1000" i="1" dirty="0" smtClean="0"/>
              <a:t>// if comment this line =&gt; client get </a:t>
            </a:r>
            <a:r>
              <a:rPr lang="en-US" sz="1000" i="1" dirty="0" err="1" smtClean="0"/>
              <a:t>callstatus</a:t>
            </a:r>
            <a:r>
              <a:rPr lang="en-US" sz="1000" i="1" dirty="0" smtClean="0"/>
              <a:t> = REMOTE_ERROR</a:t>
            </a:r>
            <a:endParaRPr lang="en-US" sz="1000" i="1" dirty="0"/>
          </a:p>
          <a:p>
            <a:r>
              <a:rPr lang="en-US" sz="1400" i="1" dirty="0"/>
              <a:t>}</a:t>
            </a:r>
          </a:p>
        </p:txBody>
      </p:sp>
      <p:sp>
        <p:nvSpPr>
          <p:cNvPr id="5" name="TextBox 4"/>
          <p:cNvSpPr txBox="1"/>
          <p:nvPr/>
        </p:nvSpPr>
        <p:spPr>
          <a:xfrm>
            <a:off x="4083761" y="1428775"/>
            <a:ext cx="4056495" cy="738664"/>
          </a:xfrm>
          <a:prstGeom prst="rect">
            <a:avLst/>
          </a:prstGeom>
          <a:noFill/>
        </p:spPr>
        <p:txBody>
          <a:bodyPr wrap="none" rtlCol="0">
            <a:spAutoFit/>
          </a:bodyPr>
          <a:lstStyle/>
          <a:p>
            <a:r>
              <a:rPr lang="en-US" sz="1400" dirty="0" err="1" smtClean="0">
                <a:solidFill>
                  <a:schemeClr val="accent2"/>
                </a:solidFill>
              </a:rPr>
              <a:t>CommonApi-someip</a:t>
            </a:r>
            <a:r>
              <a:rPr lang="en-US" sz="1400" dirty="0" smtClean="0">
                <a:solidFill>
                  <a:schemeClr val="accent2"/>
                </a:solidFill>
              </a:rPr>
              <a:t> does not support </a:t>
            </a:r>
            <a:r>
              <a:rPr lang="en-US" sz="1400" dirty="0" err="1" smtClean="0">
                <a:solidFill>
                  <a:schemeClr val="accent2"/>
                </a:solidFill>
              </a:rPr>
              <a:t>fire&amp;forget</a:t>
            </a:r>
            <a:endParaRPr lang="en-US" sz="1400" dirty="0" smtClean="0">
              <a:solidFill>
                <a:schemeClr val="accent2"/>
              </a:solidFill>
            </a:endParaRPr>
          </a:p>
          <a:p>
            <a:pPr marL="285750" indent="-285750">
              <a:buFont typeface="Symbol" panose="05050102010706020507" pitchFamily="18" charset="2"/>
              <a:buChar char="Þ"/>
            </a:pPr>
            <a:r>
              <a:rPr lang="en-US" sz="1400" dirty="0" smtClean="0">
                <a:solidFill>
                  <a:schemeClr val="accent2"/>
                </a:solidFill>
              </a:rPr>
              <a:t>Client send message with Type = 0x00(REQUEST) </a:t>
            </a:r>
          </a:p>
          <a:p>
            <a:r>
              <a:rPr lang="en-US" sz="1400" dirty="0">
                <a:solidFill>
                  <a:schemeClr val="accent2"/>
                </a:solidFill>
              </a:rPr>
              <a:t>i</a:t>
            </a:r>
            <a:r>
              <a:rPr lang="en-US" sz="1400" dirty="0" smtClean="0">
                <a:solidFill>
                  <a:schemeClr val="accent2"/>
                </a:solidFill>
              </a:rPr>
              <a:t>nstead of </a:t>
            </a:r>
            <a:r>
              <a:rPr lang="en-US" sz="1400" dirty="0">
                <a:solidFill>
                  <a:schemeClr val="accent2"/>
                </a:solidFill>
              </a:rPr>
              <a:t>Type = </a:t>
            </a:r>
            <a:r>
              <a:rPr lang="en-US" sz="1400" dirty="0" smtClean="0">
                <a:solidFill>
                  <a:schemeClr val="accent2"/>
                </a:solidFill>
              </a:rPr>
              <a:t>0x01(REQUEST_NO_RETURN)</a:t>
            </a:r>
            <a:endParaRPr lang="en-US" sz="1400" dirty="0">
              <a:solidFill>
                <a:schemeClr val="accent2"/>
              </a:solidFill>
            </a:endParaRPr>
          </a:p>
        </p:txBody>
      </p:sp>
      <p:sp>
        <p:nvSpPr>
          <p:cNvPr id="6" name="Right Arrow 5"/>
          <p:cNvSpPr/>
          <p:nvPr/>
        </p:nvSpPr>
        <p:spPr>
          <a:xfrm>
            <a:off x="2993501" y="1697318"/>
            <a:ext cx="1090260" cy="597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820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 </a:t>
            </a:r>
            <a:r>
              <a:rPr lang="en-US" sz="2400" b="1" dirty="0" err="1" smtClean="0"/>
              <a:t>Vsomeip</a:t>
            </a:r>
            <a:r>
              <a:rPr lang="en-US" sz="2400" b="1" dirty="0"/>
              <a:t> + </a:t>
            </a:r>
            <a:r>
              <a:rPr lang="en-US" sz="2400" b="1" dirty="0" err="1"/>
              <a:t>CommonApi</a:t>
            </a:r>
            <a:endParaRPr lang="en-US" sz="2400" b="1" dirty="0" smtClean="0"/>
          </a:p>
        </p:txBody>
      </p:sp>
      <p:sp>
        <p:nvSpPr>
          <p:cNvPr id="37" name="TextBox 36"/>
          <p:cNvSpPr txBox="1"/>
          <p:nvPr/>
        </p:nvSpPr>
        <p:spPr>
          <a:xfrm>
            <a:off x="351940" y="948721"/>
            <a:ext cx="3196581" cy="369332"/>
          </a:xfrm>
          <a:prstGeom prst="rect">
            <a:avLst/>
          </a:prstGeom>
          <a:noFill/>
        </p:spPr>
        <p:txBody>
          <a:bodyPr wrap="none" rtlCol="0">
            <a:spAutoFit/>
          </a:bodyPr>
          <a:lstStyle/>
          <a:p>
            <a:pPr marL="285750" lvl="1" indent="-285750">
              <a:buFont typeface="Wingdings" panose="05000000000000000000" pitchFamily="2" charset="2"/>
              <a:buChar char="Ø"/>
            </a:pPr>
            <a:r>
              <a:rPr lang="en-US" b="1" dirty="0"/>
              <a:t>RPC (Remote procedure call)</a:t>
            </a:r>
            <a:endParaRPr lang="en-US" sz="1400" b="1"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21</a:t>
            </a:fld>
            <a:endParaRPr lang="en-US" dirty="0">
              <a:solidFill>
                <a:schemeClr val="bg1">
                  <a:lumMod val="50000"/>
                </a:schemeClr>
              </a:solidFill>
            </a:endParaRPr>
          </a:p>
        </p:txBody>
      </p:sp>
      <p:sp>
        <p:nvSpPr>
          <p:cNvPr id="90" name="TextBox 89"/>
          <p:cNvSpPr txBox="1"/>
          <p:nvPr/>
        </p:nvSpPr>
        <p:spPr>
          <a:xfrm>
            <a:off x="646545" y="1318053"/>
            <a:ext cx="3732689" cy="523220"/>
          </a:xfrm>
          <a:prstGeom prst="rect">
            <a:avLst/>
          </a:prstGeom>
          <a:noFill/>
        </p:spPr>
        <p:txBody>
          <a:bodyPr wrap="none" rtlCol="0">
            <a:spAutoFit/>
          </a:bodyPr>
          <a:lstStyle/>
          <a:p>
            <a:pPr marL="285750" indent="-285750">
              <a:buFont typeface="Wingdings" panose="05000000000000000000" pitchFamily="2" charset="2"/>
              <a:buChar char="q"/>
            </a:pPr>
            <a:r>
              <a:rPr lang="fr-FR" sz="1400" b="1" dirty="0" smtClean="0"/>
              <a:t>NOTIFY </a:t>
            </a:r>
            <a:r>
              <a:rPr lang="fr-FR" sz="1400" b="1" dirty="0" err="1" smtClean="0"/>
              <a:t>Method</a:t>
            </a:r>
            <a:r>
              <a:rPr lang="fr-FR" sz="1400" b="1" dirty="0" smtClean="0"/>
              <a:t> (pub-</a:t>
            </a:r>
            <a:r>
              <a:rPr lang="fr-FR" sz="1400" b="1" dirty="0" err="1" smtClean="0"/>
              <a:t>sub</a:t>
            </a:r>
            <a:r>
              <a:rPr lang="fr-FR" sz="1400" b="1" dirty="0" smtClean="0"/>
              <a:t>)</a:t>
            </a:r>
          </a:p>
          <a:p>
            <a:r>
              <a:rPr lang="fr-FR" sz="1400" dirty="0"/>
              <a:t> </a:t>
            </a:r>
            <a:r>
              <a:rPr lang="fr-FR" sz="1400" dirty="0" smtClean="0"/>
              <a:t>     </a:t>
            </a:r>
            <a:r>
              <a:rPr lang="fr-FR" sz="1400" i="1" dirty="0" err="1" smtClean="0"/>
              <a:t>void</a:t>
            </a:r>
            <a:r>
              <a:rPr lang="fr-FR" sz="1400" i="1" dirty="0" smtClean="0"/>
              <a:t> </a:t>
            </a:r>
            <a:r>
              <a:rPr lang="fr-FR" sz="1400" i="1" dirty="0" err="1" smtClean="0"/>
              <a:t>onMyStatusChanged</a:t>
            </a:r>
            <a:r>
              <a:rPr lang="fr-FR" sz="1400" i="1" dirty="0" smtClean="0"/>
              <a:t> (int32_t </a:t>
            </a:r>
            <a:r>
              <a:rPr lang="fr-FR" sz="1400" i="1" dirty="0" err="1" smtClean="0"/>
              <a:t>myStatus</a:t>
            </a:r>
            <a:r>
              <a:rPr lang="fr-FR" sz="1400" i="1" dirty="0" smtClean="0"/>
              <a:t>);</a:t>
            </a:r>
            <a:endParaRPr lang="en-US" sz="1400" i="1" dirty="0"/>
          </a:p>
        </p:txBody>
      </p:sp>
      <p:sp>
        <p:nvSpPr>
          <p:cNvPr id="91" name="Rectangle 90"/>
          <p:cNvSpPr/>
          <p:nvPr/>
        </p:nvSpPr>
        <p:spPr>
          <a:xfrm>
            <a:off x="347330" y="2456873"/>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ClientA</a:t>
            </a:r>
            <a:endParaRPr lang="en-US" dirty="0"/>
          </a:p>
        </p:txBody>
      </p:sp>
      <p:sp>
        <p:nvSpPr>
          <p:cNvPr id="92" name="Rectangle 91"/>
          <p:cNvSpPr/>
          <p:nvPr/>
        </p:nvSpPr>
        <p:spPr>
          <a:xfrm>
            <a:off x="2171512" y="2431387"/>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ServiceA</a:t>
            </a:r>
            <a:endParaRPr lang="en-US" dirty="0"/>
          </a:p>
        </p:txBody>
      </p:sp>
      <p:cxnSp>
        <p:nvCxnSpPr>
          <p:cNvPr id="94" name="Straight Connector 93"/>
          <p:cNvCxnSpPr>
            <a:stCxn id="91" idx="2"/>
          </p:cNvCxnSpPr>
          <p:nvPr/>
        </p:nvCxnSpPr>
        <p:spPr>
          <a:xfrm>
            <a:off x="861774" y="2669309"/>
            <a:ext cx="0" cy="1502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2" idx="2"/>
          </p:cNvCxnSpPr>
          <p:nvPr/>
        </p:nvCxnSpPr>
        <p:spPr>
          <a:xfrm>
            <a:off x="2685956" y="2643823"/>
            <a:ext cx="11137" cy="1527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91311" y="3305135"/>
            <a:ext cx="1794645" cy="29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993180" y="4254648"/>
            <a:ext cx="1576585" cy="307777"/>
          </a:xfrm>
          <a:prstGeom prst="rect">
            <a:avLst/>
          </a:prstGeom>
          <a:noFill/>
        </p:spPr>
        <p:txBody>
          <a:bodyPr wrap="none" rtlCol="0">
            <a:spAutoFit/>
          </a:bodyPr>
          <a:lstStyle/>
          <a:p>
            <a:r>
              <a:rPr lang="en-US" sz="1400" b="1" dirty="0"/>
              <a:t>Notification </a:t>
            </a:r>
            <a:r>
              <a:rPr lang="en-US" sz="1400" b="1" dirty="0" smtClean="0"/>
              <a:t>(0x02)</a:t>
            </a:r>
            <a:endParaRPr lang="en-US" sz="1400" b="1" dirty="0"/>
          </a:p>
        </p:txBody>
      </p:sp>
      <p:sp>
        <p:nvSpPr>
          <p:cNvPr id="105" name="TextBox 104"/>
          <p:cNvSpPr txBox="1"/>
          <p:nvPr/>
        </p:nvSpPr>
        <p:spPr>
          <a:xfrm>
            <a:off x="4214685" y="2463311"/>
            <a:ext cx="4815109" cy="954107"/>
          </a:xfrm>
          <a:prstGeom prst="rect">
            <a:avLst/>
          </a:prstGeom>
          <a:solidFill>
            <a:schemeClr val="bg1">
              <a:lumMod val="85000"/>
            </a:schemeClr>
          </a:solidFill>
        </p:spPr>
        <p:txBody>
          <a:bodyPr wrap="square" rtlCol="0">
            <a:spAutoFit/>
          </a:bodyPr>
          <a:lstStyle/>
          <a:p>
            <a:r>
              <a:rPr lang="en-US" sz="1400" dirty="0" smtClean="0"/>
              <a:t>…</a:t>
            </a:r>
          </a:p>
          <a:p>
            <a:r>
              <a:rPr lang="en-US" sz="1400" dirty="0" smtClean="0"/>
              <a:t>Int32_t x = 255;</a:t>
            </a:r>
          </a:p>
          <a:p>
            <a:r>
              <a:rPr lang="en-US" sz="1400" dirty="0" smtClean="0"/>
              <a:t>// subscribe</a:t>
            </a:r>
          </a:p>
          <a:p>
            <a:r>
              <a:rPr lang="en-US" sz="1400" dirty="0" err="1"/>
              <a:t>myProxy</a:t>
            </a:r>
            <a:r>
              <a:rPr lang="en-US" sz="1400" dirty="0"/>
              <a:t>-&gt;</a:t>
            </a:r>
            <a:r>
              <a:rPr lang="en-US" sz="1400" dirty="0" err="1"/>
              <a:t>getMyStatusEvent</a:t>
            </a:r>
            <a:r>
              <a:rPr lang="en-US" sz="1400" dirty="0"/>
              <a:t>().</a:t>
            </a:r>
            <a:r>
              <a:rPr lang="en-US" sz="1400" dirty="0" smtClean="0"/>
              <a:t>subscribe(</a:t>
            </a:r>
            <a:r>
              <a:rPr lang="fr-FR" sz="1400" dirty="0" err="1" smtClean="0"/>
              <a:t>onMyStatusChanged</a:t>
            </a:r>
            <a:r>
              <a:rPr lang="en-US" sz="1400" dirty="0" smtClean="0"/>
              <a:t>);</a:t>
            </a:r>
          </a:p>
        </p:txBody>
      </p:sp>
      <p:sp>
        <p:nvSpPr>
          <p:cNvPr id="106" name="TextBox 105"/>
          <p:cNvSpPr txBox="1"/>
          <p:nvPr/>
        </p:nvSpPr>
        <p:spPr>
          <a:xfrm>
            <a:off x="4214685" y="3713290"/>
            <a:ext cx="3284617" cy="954107"/>
          </a:xfrm>
          <a:prstGeom prst="rect">
            <a:avLst/>
          </a:prstGeom>
          <a:solidFill>
            <a:schemeClr val="bg1">
              <a:lumMod val="85000"/>
            </a:schemeClr>
          </a:solidFill>
        </p:spPr>
        <p:txBody>
          <a:bodyPr wrap="none" rtlCol="0">
            <a:spAutoFit/>
          </a:bodyPr>
          <a:lstStyle/>
          <a:p>
            <a:r>
              <a:rPr lang="en-US" sz="1400" dirty="0" smtClean="0"/>
              <a:t>…</a:t>
            </a:r>
          </a:p>
          <a:p>
            <a:r>
              <a:rPr lang="en-US" sz="1400" dirty="0" err="1" smtClean="0"/>
              <a:t>Int</a:t>
            </a:r>
            <a:r>
              <a:rPr lang="en-US" sz="1400" dirty="0" smtClean="0"/>
              <a:t> </a:t>
            </a:r>
            <a:r>
              <a:rPr lang="fr-FR" sz="1400" dirty="0" err="1" smtClean="0"/>
              <a:t>myStatus</a:t>
            </a:r>
            <a:r>
              <a:rPr lang="fr-FR" sz="1400" dirty="0" smtClean="0"/>
              <a:t> = 7;</a:t>
            </a:r>
          </a:p>
          <a:p>
            <a:r>
              <a:rPr lang="fr-FR" sz="1400" dirty="0" smtClean="0"/>
              <a:t>// </a:t>
            </a:r>
            <a:r>
              <a:rPr lang="fr-FR" sz="1400" dirty="0" err="1" smtClean="0"/>
              <a:t>notify</a:t>
            </a:r>
            <a:endParaRPr lang="en-US" sz="1400" dirty="0" smtClean="0"/>
          </a:p>
          <a:p>
            <a:r>
              <a:rPr lang="en-US" sz="1400" dirty="0" err="1" smtClean="0"/>
              <a:t>myService</a:t>
            </a:r>
            <a:r>
              <a:rPr lang="en-US" sz="1400" dirty="0" smtClean="0"/>
              <a:t>-</a:t>
            </a:r>
            <a:r>
              <a:rPr lang="en-US" sz="1400" dirty="0"/>
              <a:t>&gt;</a:t>
            </a:r>
            <a:r>
              <a:rPr lang="en-US" sz="1400" dirty="0" err="1" smtClean="0"/>
              <a:t>fireMyStatusEvent</a:t>
            </a:r>
            <a:r>
              <a:rPr lang="en-US" sz="1400" dirty="0" smtClean="0"/>
              <a:t>(</a:t>
            </a:r>
            <a:r>
              <a:rPr lang="fr-FR" sz="1400" dirty="0" err="1"/>
              <a:t>myStatus</a:t>
            </a:r>
            <a:r>
              <a:rPr lang="fr-FR" sz="1400" dirty="0"/>
              <a:t> </a:t>
            </a:r>
            <a:r>
              <a:rPr lang="en-US" sz="1400" dirty="0" smtClean="0"/>
              <a:t>);</a:t>
            </a:r>
            <a:endParaRPr lang="en-US" sz="1400" dirty="0"/>
          </a:p>
        </p:txBody>
      </p:sp>
      <p:sp>
        <p:nvSpPr>
          <p:cNvPr id="22" name="TextBox 21"/>
          <p:cNvSpPr txBox="1"/>
          <p:nvPr/>
        </p:nvSpPr>
        <p:spPr>
          <a:xfrm rot="21054747">
            <a:off x="946279" y="3086493"/>
            <a:ext cx="1575303" cy="307777"/>
          </a:xfrm>
          <a:prstGeom prst="rect">
            <a:avLst/>
          </a:prstGeom>
          <a:noFill/>
        </p:spPr>
        <p:txBody>
          <a:bodyPr wrap="square" rtlCol="0">
            <a:spAutoFit/>
          </a:bodyPr>
          <a:lstStyle/>
          <a:p>
            <a:r>
              <a:rPr lang="en-US" sz="1400" dirty="0"/>
              <a:t>Payload: 00000007</a:t>
            </a:r>
          </a:p>
        </p:txBody>
      </p:sp>
      <p:sp>
        <p:nvSpPr>
          <p:cNvPr id="7" name="TextBox 6"/>
          <p:cNvSpPr txBox="1"/>
          <p:nvPr/>
        </p:nvSpPr>
        <p:spPr>
          <a:xfrm>
            <a:off x="622522" y="5061916"/>
            <a:ext cx="6701386" cy="307777"/>
          </a:xfrm>
          <a:prstGeom prst="rect">
            <a:avLst/>
          </a:prstGeom>
          <a:noFill/>
        </p:spPr>
        <p:txBody>
          <a:bodyPr wrap="none" rtlCol="0">
            <a:spAutoFit/>
          </a:bodyPr>
          <a:lstStyle/>
          <a:p>
            <a:r>
              <a:rPr lang="en-US" sz="1400" b="1" dirty="0" smtClean="0"/>
              <a:t>Event </a:t>
            </a:r>
            <a:r>
              <a:rPr lang="en-US" sz="1400" dirty="0"/>
              <a:t>– a </a:t>
            </a:r>
            <a:r>
              <a:rPr lang="en-US" sz="1400" dirty="0" err="1"/>
              <a:t>Fire&amp;Forget</a:t>
            </a:r>
            <a:r>
              <a:rPr lang="en-US" sz="1400" dirty="0"/>
              <a:t> callback, that is sent out by the Server (e.g. cyclically or on change).</a:t>
            </a:r>
          </a:p>
        </p:txBody>
      </p:sp>
      <p:cxnSp>
        <p:nvCxnSpPr>
          <p:cNvPr id="14" name="Straight Arrow Connector 13"/>
          <p:cNvCxnSpPr/>
          <p:nvPr/>
        </p:nvCxnSpPr>
        <p:spPr>
          <a:xfrm flipH="1">
            <a:off x="887580" y="3501822"/>
            <a:ext cx="1794645" cy="34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891311" y="3761084"/>
            <a:ext cx="1794645" cy="34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a:stretch>
            <a:fillRect/>
          </a:stretch>
        </p:blipFill>
        <p:spPr>
          <a:xfrm>
            <a:off x="2785922" y="3305135"/>
            <a:ext cx="1005994" cy="422592"/>
          </a:xfrm>
          <a:prstGeom prst="rect">
            <a:avLst/>
          </a:prstGeom>
        </p:spPr>
      </p:pic>
    </p:spTree>
    <p:extLst>
      <p:ext uri="{BB962C8B-B14F-4D97-AF65-F5344CB8AC3E}">
        <p14:creationId xmlns:p14="http://schemas.microsoft.com/office/powerpoint/2010/main" val="2466205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 </a:t>
            </a:r>
            <a:r>
              <a:rPr lang="en-US" sz="2400" b="1" dirty="0" err="1" smtClean="0"/>
              <a:t>Vsomeip</a:t>
            </a:r>
            <a:r>
              <a:rPr lang="en-US" sz="2400" b="1" dirty="0"/>
              <a:t> + </a:t>
            </a:r>
            <a:r>
              <a:rPr lang="en-US" sz="2400" b="1" dirty="0" err="1"/>
              <a:t>CommonApi</a:t>
            </a:r>
            <a:endParaRPr lang="en-US" sz="2400" b="1" dirty="0" smtClean="0"/>
          </a:p>
        </p:txBody>
      </p:sp>
      <p:sp>
        <p:nvSpPr>
          <p:cNvPr id="37" name="TextBox 36"/>
          <p:cNvSpPr txBox="1"/>
          <p:nvPr/>
        </p:nvSpPr>
        <p:spPr>
          <a:xfrm>
            <a:off x="351940" y="948721"/>
            <a:ext cx="3196581" cy="369332"/>
          </a:xfrm>
          <a:prstGeom prst="rect">
            <a:avLst/>
          </a:prstGeom>
          <a:noFill/>
        </p:spPr>
        <p:txBody>
          <a:bodyPr wrap="none" rtlCol="0">
            <a:spAutoFit/>
          </a:bodyPr>
          <a:lstStyle/>
          <a:p>
            <a:pPr marL="285750" lvl="1" indent="-285750">
              <a:buFont typeface="Wingdings" panose="05000000000000000000" pitchFamily="2" charset="2"/>
              <a:buChar char="Ø"/>
            </a:pPr>
            <a:r>
              <a:rPr lang="en-US" b="1" dirty="0"/>
              <a:t>RPC (Remote procedure call)</a:t>
            </a:r>
            <a:endParaRPr lang="en-US" sz="1400" b="1"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22</a:t>
            </a:fld>
            <a:endParaRPr lang="en-US" dirty="0">
              <a:solidFill>
                <a:schemeClr val="bg1">
                  <a:lumMod val="50000"/>
                </a:schemeClr>
              </a:solidFill>
            </a:endParaRPr>
          </a:p>
        </p:txBody>
      </p:sp>
      <p:sp>
        <p:nvSpPr>
          <p:cNvPr id="90" name="TextBox 89"/>
          <p:cNvSpPr txBox="1"/>
          <p:nvPr/>
        </p:nvSpPr>
        <p:spPr>
          <a:xfrm>
            <a:off x="646545" y="1318053"/>
            <a:ext cx="4350037" cy="1384995"/>
          </a:xfrm>
          <a:prstGeom prst="rect">
            <a:avLst/>
          </a:prstGeom>
          <a:noFill/>
        </p:spPr>
        <p:txBody>
          <a:bodyPr wrap="none" rtlCol="0">
            <a:spAutoFit/>
          </a:bodyPr>
          <a:lstStyle/>
          <a:p>
            <a:pPr marL="285750" indent="-285750">
              <a:buFont typeface="Wingdings" panose="05000000000000000000" pitchFamily="2" charset="2"/>
              <a:buChar char="q"/>
            </a:pPr>
            <a:r>
              <a:rPr lang="fr-FR" sz="1400" dirty="0" smtClean="0"/>
              <a:t> </a:t>
            </a:r>
            <a:r>
              <a:rPr lang="en-US" sz="1400" b="1" dirty="0"/>
              <a:t>Field</a:t>
            </a:r>
            <a:r>
              <a:rPr lang="en-US" sz="1400" dirty="0"/>
              <a:t> – represents a remote accessible property that </a:t>
            </a:r>
          </a:p>
          <a:p>
            <a:r>
              <a:rPr lang="en-US" sz="1400" dirty="0"/>
              <a:t>includes Getter/Setter and/or Notification.</a:t>
            </a:r>
          </a:p>
          <a:p>
            <a:pPr marL="285750" indent="-285750">
              <a:buFont typeface="Wingdings" panose="05000000000000000000" pitchFamily="2" charset="2"/>
              <a:buChar char="§"/>
            </a:pPr>
            <a:r>
              <a:rPr lang="en-US" sz="1400" b="1" dirty="0"/>
              <a:t>Getter</a:t>
            </a:r>
            <a:r>
              <a:rPr lang="en-US" sz="1400" dirty="0"/>
              <a:t> – Method to read field value.</a:t>
            </a:r>
          </a:p>
          <a:p>
            <a:pPr marL="285750" indent="-285750">
              <a:buFont typeface="Wingdings" panose="05000000000000000000" pitchFamily="2" charset="2"/>
              <a:buChar char="§"/>
            </a:pPr>
            <a:r>
              <a:rPr lang="en-US" sz="1400" b="1" dirty="0"/>
              <a:t>Setter</a:t>
            </a:r>
            <a:r>
              <a:rPr lang="en-US" sz="1400" dirty="0"/>
              <a:t> – Method to set field value.</a:t>
            </a:r>
          </a:p>
          <a:p>
            <a:pPr marL="285750" indent="-285750">
              <a:buFont typeface="Wingdings" panose="05000000000000000000" pitchFamily="2" charset="2"/>
              <a:buChar char="§"/>
            </a:pPr>
            <a:r>
              <a:rPr lang="en-US" sz="1400" b="1" dirty="0"/>
              <a:t>Notification</a:t>
            </a:r>
            <a:r>
              <a:rPr lang="en-US" sz="1400" dirty="0"/>
              <a:t> (sends out Events with new values on </a:t>
            </a:r>
          </a:p>
          <a:p>
            <a:r>
              <a:rPr lang="en-US" sz="1400" dirty="0"/>
              <a:t>change of field value).</a:t>
            </a:r>
            <a:endParaRPr lang="en-US" sz="1400" i="1" dirty="0"/>
          </a:p>
        </p:txBody>
      </p:sp>
      <p:sp>
        <p:nvSpPr>
          <p:cNvPr id="91" name="Rectangle 90"/>
          <p:cNvSpPr/>
          <p:nvPr/>
        </p:nvSpPr>
        <p:spPr>
          <a:xfrm>
            <a:off x="347330" y="3909155"/>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ClientA</a:t>
            </a:r>
            <a:endParaRPr lang="en-US" dirty="0"/>
          </a:p>
        </p:txBody>
      </p:sp>
      <p:sp>
        <p:nvSpPr>
          <p:cNvPr id="92" name="Rectangle 91"/>
          <p:cNvSpPr/>
          <p:nvPr/>
        </p:nvSpPr>
        <p:spPr>
          <a:xfrm>
            <a:off x="2171512" y="3883669"/>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ServiceA</a:t>
            </a:r>
            <a:endParaRPr lang="en-US" dirty="0"/>
          </a:p>
        </p:txBody>
      </p:sp>
      <p:cxnSp>
        <p:nvCxnSpPr>
          <p:cNvPr id="94" name="Straight Connector 93"/>
          <p:cNvCxnSpPr>
            <a:stCxn id="91" idx="2"/>
          </p:cNvCxnSpPr>
          <p:nvPr/>
        </p:nvCxnSpPr>
        <p:spPr>
          <a:xfrm>
            <a:off x="861774" y="4121591"/>
            <a:ext cx="0" cy="2034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2" idx="2"/>
          </p:cNvCxnSpPr>
          <p:nvPr/>
        </p:nvCxnSpPr>
        <p:spPr>
          <a:xfrm flipH="1">
            <a:off x="2685955" y="4096105"/>
            <a:ext cx="1" cy="1999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61774" y="4651528"/>
            <a:ext cx="1824181" cy="30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152697" y="2784926"/>
            <a:ext cx="4904099" cy="2154436"/>
          </a:xfrm>
          <a:prstGeom prst="rect">
            <a:avLst/>
          </a:prstGeom>
          <a:solidFill>
            <a:schemeClr val="bg1">
              <a:lumMod val="85000"/>
            </a:schemeClr>
          </a:solidFill>
        </p:spPr>
        <p:txBody>
          <a:bodyPr wrap="none" rtlCol="0">
            <a:spAutoFit/>
          </a:bodyPr>
          <a:lstStyle/>
          <a:p>
            <a:r>
              <a:rPr lang="en-US" sz="1200" i="1" dirty="0" smtClean="0"/>
              <a:t>…</a:t>
            </a:r>
          </a:p>
          <a:p>
            <a:r>
              <a:rPr lang="en-US" sz="1200" dirty="0" err="1" smtClean="0"/>
              <a:t>StudentData</a:t>
            </a:r>
            <a:r>
              <a:rPr lang="en-US" sz="1200" dirty="0" smtClean="0"/>
              <a:t> </a:t>
            </a:r>
            <a:r>
              <a:rPr lang="en-US" sz="1200" i="1" dirty="0" smtClean="0"/>
              <a:t>data;</a:t>
            </a:r>
          </a:p>
          <a:p>
            <a:r>
              <a:rPr lang="en-US" sz="1200" i="1" dirty="0" smtClean="0"/>
              <a:t>//getter</a:t>
            </a:r>
            <a:endParaRPr lang="en-US" sz="1200" i="1" dirty="0"/>
          </a:p>
          <a:p>
            <a:r>
              <a:rPr lang="en-US" sz="1200" i="1" dirty="0" err="1"/>
              <a:t>myProxy</a:t>
            </a:r>
            <a:r>
              <a:rPr lang="en-US" sz="1200" i="1" dirty="0"/>
              <a:t>-&gt;</a:t>
            </a:r>
            <a:r>
              <a:rPr lang="en-US" sz="1200" i="1" dirty="0" err="1"/>
              <a:t>getStudentDataAttribute</a:t>
            </a:r>
            <a:r>
              <a:rPr lang="en-US" sz="1200" i="1" dirty="0"/>
              <a:t>().</a:t>
            </a:r>
            <a:r>
              <a:rPr lang="en-US" sz="1200" i="1" dirty="0" err="1"/>
              <a:t>getValue</a:t>
            </a:r>
            <a:r>
              <a:rPr lang="en-US" sz="1200" i="1" dirty="0"/>
              <a:t>(</a:t>
            </a:r>
            <a:r>
              <a:rPr lang="en-US" sz="1200" i="1" dirty="0" err="1"/>
              <a:t>callStatus</a:t>
            </a:r>
            <a:r>
              <a:rPr lang="en-US" sz="1200" i="1" dirty="0"/>
              <a:t>, data</a:t>
            </a:r>
            <a:r>
              <a:rPr lang="en-US" sz="1200" i="1" dirty="0" smtClean="0"/>
              <a:t>, </a:t>
            </a:r>
            <a:r>
              <a:rPr lang="en-US" sz="1200" i="1" dirty="0"/>
              <a:t>&amp;info</a:t>
            </a:r>
            <a:r>
              <a:rPr lang="en-US" sz="1200" i="1" dirty="0" smtClean="0"/>
              <a:t>);</a:t>
            </a:r>
          </a:p>
          <a:p>
            <a:r>
              <a:rPr lang="en-US" sz="1200" i="1" dirty="0" smtClean="0"/>
              <a:t>//setter</a:t>
            </a:r>
          </a:p>
          <a:p>
            <a:r>
              <a:rPr lang="en-US" sz="1200" i="1" dirty="0" err="1"/>
              <a:t>myProxy</a:t>
            </a:r>
            <a:r>
              <a:rPr lang="en-US" sz="1200" i="1" dirty="0"/>
              <a:t>-&gt;</a:t>
            </a:r>
            <a:r>
              <a:rPr lang="en-US" sz="1200" i="1" dirty="0" err="1"/>
              <a:t>getStudentDataAttribute</a:t>
            </a:r>
            <a:r>
              <a:rPr lang="en-US" sz="1200" i="1" dirty="0"/>
              <a:t>().</a:t>
            </a:r>
            <a:r>
              <a:rPr lang="en-US" sz="1200" i="1" dirty="0" err="1"/>
              <a:t>setValue</a:t>
            </a:r>
            <a:r>
              <a:rPr lang="en-US" sz="1200" i="1" dirty="0"/>
              <a:t>(data, </a:t>
            </a:r>
            <a:r>
              <a:rPr lang="en-US" sz="1200" i="1" dirty="0" err="1"/>
              <a:t>callStatus</a:t>
            </a:r>
            <a:r>
              <a:rPr lang="en-US" sz="1200" i="1" dirty="0"/>
              <a:t>, data</a:t>
            </a:r>
            <a:r>
              <a:rPr lang="en-US" sz="1200" i="1" dirty="0" smtClean="0"/>
              <a:t>, </a:t>
            </a:r>
            <a:r>
              <a:rPr lang="en-US" sz="1200" i="1" dirty="0"/>
              <a:t>&amp;info);</a:t>
            </a:r>
          </a:p>
          <a:p>
            <a:r>
              <a:rPr lang="en-US" sz="1200" i="1" dirty="0" smtClean="0"/>
              <a:t>//Subscribe</a:t>
            </a:r>
          </a:p>
          <a:p>
            <a:r>
              <a:rPr lang="en-US" sz="1200" dirty="0"/>
              <a:t> </a:t>
            </a:r>
            <a:r>
              <a:rPr lang="en-US" sz="1200" dirty="0" err="1"/>
              <a:t>myProxy</a:t>
            </a:r>
            <a:r>
              <a:rPr lang="en-US" sz="1200" dirty="0"/>
              <a:t>-&gt;</a:t>
            </a:r>
            <a:r>
              <a:rPr lang="en-US" sz="1200" dirty="0" err="1"/>
              <a:t>getStudentDataAttribute</a:t>
            </a:r>
            <a:r>
              <a:rPr lang="en-US" sz="1200" dirty="0"/>
              <a:t>().</a:t>
            </a:r>
            <a:r>
              <a:rPr lang="en-US" sz="1200" dirty="0" err="1"/>
              <a:t>getChangedEvent</a:t>
            </a:r>
            <a:r>
              <a:rPr lang="en-US" sz="1200" dirty="0" smtClean="0"/>
              <a:t>().</a:t>
            </a:r>
          </a:p>
          <a:p>
            <a:r>
              <a:rPr lang="en-US" sz="1200" dirty="0" smtClean="0"/>
              <a:t>subscribe(</a:t>
            </a:r>
            <a:r>
              <a:rPr lang="en-US" sz="1200" i="1" dirty="0" err="1" smtClean="0"/>
              <a:t>on</a:t>
            </a:r>
            <a:r>
              <a:rPr lang="en-US" sz="1200" dirty="0" err="1" smtClean="0"/>
              <a:t>StudentData</a:t>
            </a:r>
            <a:r>
              <a:rPr lang="en-US" sz="1200" i="1" dirty="0" err="1" smtClean="0"/>
              <a:t>Changed</a:t>
            </a:r>
            <a:r>
              <a:rPr lang="en-US" sz="1200" dirty="0" smtClean="0"/>
              <a:t>)</a:t>
            </a:r>
            <a:endParaRPr lang="en-US" sz="1200" dirty="0"/>
          </a:p>
          <a:p>
            <a:endParaRPr lang="en-US" sz="1200" i="1" dirty="0"/>
          </a:p>
          <a:p>
            <a:endParaRPr lang="en-US" sz="1200" i="1" dirty="0"/>
          </a:p>
        </p:txBody>
      </p:sp>
      <p:sp>
        <p:nvSpPr>
          <p:cNvPr id="106" name="TextBox 105"/>
          <p:cNvSpPr txBox="1"/>
          <p:nvPr/>
        </p:nvSpPr>
        <p:spPr>
          <a:xfrm>
            <a:off x="4152697" y="5156792"/>
            <a:ext cx="2885342" cy="830997"/>
          </a:xfrm>
          <a:prstGeom prst="rect">
            <a:avLst/>
          </a:prstGeom>
          <a:solidFill>
            <a:schemeClr val="bg1">
              <a:lumMod val="85000"/>
            </a:schemeClr>
          </a:solidFill>
        </p:spPr>
        <p:txBody>
          <a:bodyPr wrap="none" rtlCol="0">
            <a:spAutoFit/>
          </a:bodyPr>
          <a:lstStyle/>
          <a:p>
            <a:r>
              <a:rPr lang="en-US" sz="1200" dirty="0" smtClean="0"/>
              <a:t>…</a:t>
            </a:r>
          </a:p>
          <a:p>
            <a:r>
              <a:rPr lang="en-US" sz="1200" i="1" dirty="0" err="1"/>
              <a:t>StudentStruct</a:t>
            </a:r>
            <a:r>
              <a:rPr lang="en-US" sz="1200" i="1" dirty="0"/>
              <a:t> </a:t>
            </a:r>
            <a:r>
              <a:rPr lang="en-US" sz="1200" i="1" dirty="0" smtClean="0"/>
              <a:t> data </a:t>
            </a:r>
            <a:r>
              <a:rPr lang="fr-FR" sz="1200" dirty="0" smtClean="0"/>
              <a:t>= xxx;</a:t>
            </a:r>
          </a:p>
          <a:p>
            <a:r>
              <a:rPr lang="fr-FR" sz="1200" dirty="0" smtClean="0"/>
              <a:t>//</a:t>
            </a:r>
            <a:r>
              <a:rPr lang="fr-FR" sz="1200" dirty="0" err="1" smtClean="0"/>
              <a:t>notify</a:t>
            </a:r>
            <a:endParaRPr lang="en-US" sz="1200" dirty="0" smtClean="0"/>
          </a:p>
          <a:p>
            <a:r>
              <a:rPr lang="en-US" sz="1200" dirty="0" err="1" smtClean="0"/>
              <a:t>myService</a:t>
            </a:r>
            <a:r>
              <a:rPr lang="en-US" sz="1200" dirty="0" smtClean="0"/>
              <a:t>-</a:t>
            </a:r>
            <a:r>
              <a:rPr lang="en-US" sz="1200" dirty="0"/>
              <a:t>&gt;</a:t>
            </a:r>
            <a:r>
              <a:rPr lang="en-US" sz="1200" dirty="0" err="1"/>
              <a:t>setStudentDataAttribute</a:t>
            </a:r>
            <a:r>
              <a:rPr lang="en-US" sz="1200" dirty="0"/>
              <a:t>(data);</a:t>
            </a:r>
          </a:p>
        </p:txBody>
      </p:sp>
      <p:sp>
        <p:nvSpPr>
          <p:cNvPr id="2" name="TextBox 1"/>
          <p:cNvSpPr txBox="1"/>
          <p:nvPr/>
        </p:nvSpPr>
        <p:spPr>
          <a:xfrm>
            <a:off x="631135" y="2810674"/>
            <a:ext cx="3480100" cy="738664"/>
          </a:xfrm>
          <a:prstGeom prst="rect">
            <a:avLst/>
          </a:prstGeom>
          <a:noFill/>
        </p:spPr>
        <p:txBody>
          <a:bodyPr wrap="square" rtlCol="0">
            <a:spAutoFit/>
          </a:bodyPr>
          <a:lstStyle/>
          <a:p>
            <a:r>
              <a:rPr lang="en-US" sz="1400" i="1" dirty="0" err="1" smtClean="0"/>
              <a:t>StudentData</a:t>
            </a:r>
            <a:r>
              <a:rPr lang="en-US" sz="1400" i="1" dirty="0" smtClean="0"/>
              <a:t> </a:t>
            </a:r>
            <a:r>
              <a:rPr lang="en-US" sz="1400" i="1" dirty="0" err="1" smtClean="0"/>
              <a:t>getStudentData</a:t>
            </a:r>
            <a:r>
              <a:rPr lang="en-US" sz="1400" i="1" dirty="0" smtClean="0"/>
              <a:t>()</a:t>
            </a:r>
          </a:p>
          <a:p>
            <a:r>
              <a:rPr lang="en-US" sz="1400" i="1" dirty="0"/>
              <a:t>v</a:t>
            </a:r>
            <a:r>
              <a:rPr lang="en-US" sz="1400" i="1" dirty="0" smtClean="0"/>
              <a:t>oid </a:t>
            </a:r>
            <a:r>
              <a:rPr lang="en-US" sz="1400" i="1" dirty="0" err="1" smtClean="0"/>
              <a:t>setStudentData</a:t>
            </a:r>
            <a:r>
              <a:rPr lang="en-US" sz="1400" i="1" dirty="0" smtClean="0"/>
              <a:t>(</a:t>
            </a:r>
            <a:r>
              <a:rPr lang="en-US" sz="1400" i="1" dirty="0" err="1" smtClean="0"/>
              <a:t>StudentData</a:t>
            </a:r>
            <a:r>
              <a:rPr lang="en-US" sz="1400" i="1" dirty="0" smtClean="0"/>
              <a:t> v)</a:t>
            </a:r>
          </a:p>
          <a:p>
            <a:r>
              <a:rPr lang="en-US" sz="1400" i="1" dirty="0"/>
              <a:t>v</a:t>
            </a:r>
            <a:r>
              <a:rPr lang="en-US" sz="1400" i="1" dirty="0" smtClean="0"/>
              <a:t>oid </a:t>
            </a:r>
            <a:r>
              <a:rPr lang="en-US" sz="1400" i="1" dirty="0" err="1" smtClean="0"/>
              <a:t>onStudentDataChanged</a:t>
            </a:r>
            <a:r>
              <a:rPr lang="en-US" sz="1400" i="1" dirty="0" smtClean="0"/>
              <a:t>(</a:t>
            </a:r>
            <a:r>
              <a:rPr lang="en-US" sz="1400" i="1" dirty="0" err="1" smtClean="0"/>
              <a:t>StudentData</a:t>
            </a:r>
            <a:r>
              <a:rPr lang="en-US" sz="1400" i="1" dirty="0" smtClean="0"/>
              <a:t> v)</a:t>
            </a:r>
            <a:endParaRPr lang="en-US" sz="1400" i="1" dirty="0"/>
          </a:p>
        </p:txBody>
      </p:sp>
      <p:cxnSp>
        <p:nvCxnSpPr>
          <p:cNvPr id="5" name="Straight Arrow Connector 4"/>
          <p:cNvCxnSpPr/>
          <p:nvPr/>
        </p:nvCxnSpPr>
        <p:spPr>
          <a:xfrm>
            <a:off x="861774" y="4294465"/>
            <a:ext cx="1824182" cy="321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4546">
            <a:off x="1478204" y="4172134"/>
            <a:ext cx="792461" cy="307777"/>
          </a:xfrm>
          <a:prstGeom prst="rect">
            <a:avLst/>
          </a:prstGeom>
          <a:noFill/>
        </p:spPr>
        <p:txBody>
          <a:bodyPr wrap="none" rtlCol="0">
            <a:spAutoFit/>
          </a:bodyPr>
          <a:lstStyle/>
          <a:p>
            <a:r>
              <a:rPr lang="en-US" sz="1400" dirty="0" smtClean="0">
                <a:solidFill>
                  <a:schemeClr val="accent1"/>
                </a:solidFill>
              </a:rPr>
              <a:t>GET/SET</a:t>
            </a:r>
            <a:endParaRPr lang="en-US" sz="1400" dirty="0">
              <a:solidFill>
                <a:schemeClr val="accent1"/>
              </a:solidFill>
            </a:endParaRPr>
          </a:p>
        </p:txBody>
      </p:sp>
      <p:cxnSp>
        <p:nvCxnSpPr>
          <p:cNvPr id="26" name="Straight Arrow Connector 25"/>
          <p:cNvCxnSpPr/>
          <p:nvPr/>
        </p:nvCxnSpPr>
        <p:spPr>
          <a:xfrm flipH="1">
            <a:off x="851205" y="5282892"/>
            <a:ext cx="1824181" cy="30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851205" y="5474183"/>
            <a:ext cx="1824181" cy="30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40636" y="5634204"/>
            <a:ext cx="1824181" cy="30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21060099">
            <a:off x="1380169" y="5111418"/>
            <a:ext cx="716863" cy="307777"/>
          </a:xfrm>
          <a:prstGeom prst="rect">
            <a:avLst/>
          </a:prstGeom>
          <a:noFill/>
        </p:spPr>
        <p:txBody>
          <a:bodyPr wrap="none" rtlCol="0">
            <a:spAutoFit/>
          </a:bodyPr>
          <a:lstStyle/>
          <a:p>
            <a:r>
              <a:rPr lang="en-US" sz="1400" dirty="0" smtClean="0">
                <a:solidFill>
                  <a:schemeClr val="accent1"/>
                </a:solidFill>
              </a:rPr>
              <a:t>NOTIFY</a:t>
            </a:r>
            <a:endParaRPr lang="en-US" sz="1400" dirty="0">
              <a:solidFill>
                <a:schemeClr val="accent1"/>
              </a:solidFill>
            </a:endParaRPr>
          </a:p>
        </p:txBody>
      </p:sp>
      <p:pic>
        <p:nvPicPr>
          <p:cNvPr id="15" name="Picture 14"/>
          <p:cNvPicPr>
            <a:picLocks noChangeAspect="1"/>
          </p:cNvPicPr>
          <p:nvPr/>
        </p:nvPicPr>
        <p:blipFill>
          <a:blip r:embed="rId3"/>
          <a:stretch>
            <a:fillRect/>
          </a:stretch>
        </p:blipFill>
        <p:spPr>
          <a:xfrm>
            <a:off x="2757916" y="5189640"/>
            <a:ext cx="1153646" cy="567444"/>
          </a:xfrm>
          <a:prstGeom prst="rect">
            <a:avLst/>
          </a:prstGeom>
        </p:spPr>
      </p:pic>
      <p:sp>
        <p:nvSpPr>
          <p:cNvPr id="31" name="TextBox 30"/>
          <p:cNvSpPr txBox="1"/>
          <p:nvPr/>
        </p:nvSpPr>
        <p:spPr>
          <a:xfrm>
            <a:off x="150606" y="6293017"/>
            <a:ext cx="4041812" cy="307777"/>
          </a:xfrm>
          <a:prstGeom prst="rect">
            <a:avLst/>
          </a:prstGeom>
          <a:noFill/>
        </p:spPr>
        <p:txBody>
          <a:bodyPr wrap="none" rtlCol="0">
            <a:spAutoFit/>
          </a:bodyPr>
          <a:lstStyle/>
          <a:p>
            <a:r>
              <a:rPr lang="en-US" sz="1400" b="1" dirty="0" smtClean="0"/>
              <a:t>Request(0x00) / response(0x80) / notification(0x02)</a:t>
            </a:r>
            <a:endParaRPr lang="en-US" sz="1400" b="1" dirty="0"/>
          </a:p>
        </p:txBody>
      </p:sp>
    </p:spTree>
    <p:extLst>
      <p:ext uri="{BB962C8B-B14F-4D97-AF65-F5344CB8AC3E}">
        <p14:creationId xmlns:p14="http://schemas.microsoft.com/office/powerpoint/2010/main" val="2670480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457200" indent="-457200">
              <a:buAutoNum type="arabicPeriod"/>
            </a:pPr>
            <a:r>
              <a:rPr lang="en-US" sz="2400" b="1" dirty="0"/>
              <a:t>SOME/IP introduction : </a:t>
            </a:r>
            <a:r>
              <a:rPr lang="en-US" sz="2400" b="1" dirty="0" smtClean="0"/>
              <a:t>What ?</a:t>
            </a:r>
          </a:p>
        </p:txBody>
      </p:sp>
      <p:pic>
        <p:nvPicPr>
          <p:cNvPr id="9" name="Picture 8"/>
          <p:cNvPicPr>
            <a:picLocks noChangeAspect="1"/>
          </p:cNvPicPr>
          <p:nvPr/>
        </p:nvPicPr>
        <p:blipFill>
          <a:blip r:embed="rId3"/>
          <a:stretch>
            <a:fillRect/>
          </a:stretch>
        </p:blipFill>
        <p:spPr>
          <a:xfrm>
            <a:off x="347331" y="2821578"/>
            <a:ext cx="8251724" cy="405668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824574929"/>
              </p:ext>
            </p:extLst>
          </p:nvPr>
        </p:nvGraphicFramePr>
        <p:xfrm>
          <a:off x="400144" y="931818"/>
          <a:ext cx="8246397" cy="1925320"/>
        </p:xfrm>
        <a:graphic>
          <a:graphicData uri="http://schemas.openxmlformats.org/drawingml/2006/table">
            <a:tbl>
              <a:tblPr firstRow="1" bandRow="1">
                <a:tableStyleId>{5C22544A-7EE6-4342-B048-85BDC9FD1C3A}</a:tableStyleId>
              </a:tblPr>
              <a:tblGrid>
                <a:gridCol w="1890773"/>
                <a:gridCol w="6355624"/>
              </a:tblGrid>
              <a:tr h="370840">
                <a:tc>
                  <a:txBody>
                    <a:bodyPr/>
                    <a:lstStyle/>
                    <a:p>
                      <a:r>
                        <a:rPr lang="en-US" sz="1400" dirty="0" smtClean="0">
                          <a:solidFill>
                            <a:schemeClr val="tx1"/>
                          </a:solidFill>
                        </a:rPr>
                        <a:t>OSI Layer</a:t>
                      </a:r>
                      <a:endParaRPr lang="en-US" sz="1400" dirty="0">
                        <a:solidFill>
                          <a:schemeClr val="tx1"/>
                        </a:solidFill>
                      </a:endParaRPr>
                    </a:p>
                  </a:txBody>
                  <a:tcPr>
                    <a:solidFill>
                      <a:schemeClr val="bg1">
                        <a:lumMod val="95000"/>
                      </a:schemeClr>
                    </a:solidFill>
                  </a:tcPr>
                </a:tc>
                <a:tc>
                  <a:txBody>
                    <a:bodyPr/>
                    <a:lstStyle/>
                    <a:p>
                      <a:r>
                        <a:rPr lang="en-US" sz="1400" dirty="0" smtClean="0">
                          <a:solidFill>
                            <a:schemeClr val="tx1"/>
                          </a:solidFill>
                        </a:rPr>
                        <a:t>SOME/IP Role</a:t>
                      </a:r>
                      <a:endParaRPr lang="en-US" sz="1400" dirty="0">
                        <a:solidFill>
                          <a:schemeClr val="tx1"/>
                        </a:solidFill>
                      </a:endParaRPr>
                    </a:p>
                  </a:txBody>
                  <a:tcPr>
                    <a:solidFill>
                      <a:schemeClr val="bg1">
                        <a:lumMod val="95000"/>
                      </a:schemeClr>
                    </a:solidFill>
                  </a:tcPr>
                </a:tc>
              </a:tr>
              <a:tr h="370840">
                <a:tc>
                  <a:txBody>
                    <a:bodyPr/>
                    <a:lstStyle/>
                    <a:p>
                      <a:r>
                        <a:rPr lang="en-US" sz="1400" dirty="0" smtClean="0"/>
                        <a:t>Layer 7 – Application</a:t>
                      </a:r>
                      <a:endParaRPr lang="en-US" sz="1400" dirty="0"/>
                    </a:p>
                  </a:txBody>
                  <a:tcPr>
                    <a:solidFill>
                      <a:schemeClr val="bg1">
                        <a:lumMod val="95000"/>
                      </a:schemeClr>
                    </a:solidFill>
                  </a:tcPr>
                </a:tc>
                <a:tc>
                  <a:txBody>
                    <a:bodyPr/>
                    <a:lstStyle/>
                    <a:p>
                      <a:r>
                        <a:rPr lang="en-US" sz="1400" dirty="0" smtClean="0"/>
                        <a:t>Defines the </a:t>
                      </a:r>
                      <a:r>
                        <a:rPr lang="en-US" sz="1400" b="1" dirty="0" smtClean="0"/>
                        <a:t>services</a:t>
                      </a:r>
                      <a:r>
                        <a:rPr lang="en-US" sz="1400" dirty="0" smtClean="0"/>
                        <a:t>, </a:t>
                      </a:r>
                      <a:r>
                        <a:rPr lang="en-US" sz="1400" b="1" dirty="0" smtClean="0"/>
                        <a:t>methods</a:t>
                      </a:r>
                      <a:r>
                        <a:rPr lang="en-US" sz="1400" dirty="0" smtClean="0"/>
                        <a:t>, and </a:t>
                      </a:r>
                      <a:r>
                        <a:rPr lang="en-US" sz="1400" b="1" dirty="0" smtClean="0"/>
                        <a:t>data structures</a:t>
                      </a:r>
                      <a:r>
                        <a:rPr lang="en-US" sz="1400" dirty="0" smtClean="0"/>
                        <a:t> used in communication (e.g., RPC calls, service interfaces).</a:t>
                      </a:r>
                      <a:endParaRPr lang="en-US" sz="1400" dirty="0"/>
                    </a:p>
                  </a:txBody>
                  <a:tcPr>
                    <a:solidFill>
                      <a:schemeClr val="bg1">
                        <a:lumMod val="95000"/>
                      </a:schemeClr>
                    </a:solidFill>
                  </a:tcPr>
                </a:tc>
              </a:tr>
              <a:tr h="370840">
                <a:tc>
                  <a:txBody>
                    <a:bodyPr/>
                    <a:lstStyle/>
                    <a:p>
                      <a:r>
                        <a:rPr lang="en-US" sz="1400" dirty="0" smtClean="0"/>
                        <a:t>Layer 6 – Presentation</a:t>
                      </a:r>
                      <a:endParaRPr lang="en-US" sz="1400" dirty="0"/>
                    </a:p>
                  </a:txBody>
                  <a:tcPr>
                    <a:solidFill>
                      <a:schemeClr val="bg1">
                        <a:lumMod val="95000"/>
                      </a:schemeClr>
                    </a:solidFill>
                  </a:tcPr>
                </a:tc>
                <a:tc>
                  <a:txBody>
                    <a:bodyPr/>
                    <a:lstStyle/>
                    <a:p>
                      <a:r>
                        <a:rPr lang="en-US" sz="1400" dirty="0" smtClean="0"/>
                        <a:t>Handles </a:t>
                      </a:r>
                      <a:r>
                        <a:rPr lang="en-US" sz="1400" b="1" dirty="0" smtClean="0"/>
                        <a:t>data encoding/decoding</a:t>
                      </a:r>
                      <a:r>
                        <a:rPr lang="en-US" sz="1400" dirty="0" smtClean="0"/>
                        <a:t>, </a:t>
                      </a:r>
                      <a:r>
                        <a:rPr lang="en-US" sz="1400" b="1" dirty="0" smtClean="0"/>
                        <a:t>serialization</a:t>
                      </a:r>
                      <a:r>
                        <a:rPr lang="en-US" sz="1400" dirty="0" smtClean="0"/>
                        <a:t>, and </a:t>
                      </a:r>
                      <a:r>
                        <a:rPr lang="en-US" sz="1400" b="1" dirty="0" smtClean="0"/>
                        <a:t>marshalling</a:t>
                      </a:r>
                      <a:r>
                        <a:rPr lang="en-US" sz="1400" dirty="0" smtClean="0"/>
                        <a:t> of complex data types (e.g., using CDR or custom formats).</a:t>
                      </a:r>
                      <a:endParaRPr lang="en-US" sz="1400" dirty="0"/>
                    </a:p>
                  </a:txBody>
                  <a:tcPr>
                    <a:solidFill>
                      <a:schemeClr val="bg1">
                        <a:lumMod val="95000"/>
                      </a:schemeClr>
                    </a:solidFill>
                  </a:tcPr>
                </a:tc>
              </a:tr>
              <a:tr h="370840">
                <a:tc>
                  <a:txBody>
                    <a:bodyPr/>
                    <a:lstStyle/>
                    <a:p>
                      <a:r>
                        <a:rPr lang="en-US" sz="1400" dirty="0" smtClean="0"/>
                        <a:t>Layer 5 – Session</a:t>
                      </a:r>
                      <a:endParaRPr lang="en-US" sz="1400" dirty="0"/>
                    </a:p>
                  </a:txBody>
                  <a:tcPr>
                    <a:solidFill>
                      <a:schemeClr val="bg1">
                        <a:lumMod val="95000"/>
                      </a:schemeClr>
                    </a:solidFill>
                  </a:tcPr>
                </a:tc>
                <a:tc>
                  <a:txBody>
                    <a:bodyPr/>
                    <a:lstStyle/>
                    <a:p>
                      <a:r>
                        <a:rPr lang="en-US" sz="1400" dirty="0" smtClean="0"/>
                        <a:t>Manages </a:t>
                      </a:r>
                      <a:r>
                        <a:rPr lang="en-US" sz="1400" b="1" dirty="0" smtClean="0"/>
                        <a:t>service discovery</a:t>
                      </a:r>
                      <a:r>
                        <a:rPr lang="en-US" sz="1400" dirty="0" smtClean="0"/>
                        <a:t>, </a:t>
                      </a:r>
                      <a:r>
                        <a:rPr lang="en-US" sz="1400" b="1" dirty="0" smtClean="0"/>
                        <a:t>session establishment</a:t>
                      </a:r>
                      <a:r>
                        <a:rPr lang="en-US" sz="1400" dirty="0" smtClean="0"/>
                        <a:t>, and </a:t>
                      </a:r>
                      <a:r>
                        <a:rPr lang="en-US" sz="1400" b="1" dirty="0" smtClean="0"/>
                        <a:t>lifecycle management</a:t>
                      </a:r>
                      <a:r>
                        <a:rPr lang="en-US" sz="1400" dirty="0" smtClean="0"/>
                        <a:t> of services (via SOME/IP-SD).</a:t>
                      </a:r>
                      <a:endParaRPr lang="en-US" sz="1400" dirty="0"/>
                    </a:p>
                  </a:txBody>
                  <a:tcPr>
                    <a:solidFill>
                      <a:schemeClr val="bg1">
                        <a:lumMod val="95000"/>
                      </a:schemeClr>
                    </a:solidFill>
                  </a:tcPr>
                </a:tc>
              </a:tr>
            </a:tbl>
          </a:graphicData>
        </a:graphic>
      </p:graphicFrame>
      <p:sp>
        <p:nvSpPr>
          <p:cNvPr id="4" name="Slide Number Placeholder 3"/>
          <p:cNvSpPr>
            <a:spLocks noGrp="1"/>
          </p:cNvSpPr>
          <p:nvPr>
            <p:ph type="sldNum" sz="quarter" idx="12"/>
          </p:nvPr>
        </p:nvSpPr>
        <p:spPr>
          <a:xfrm>
            <a:off x="8776276" y="6492875"/>
            <a:ext cx="2057400" cy="365125"/>
          </a:xfrm>
        </p:spPr>
        <p:txBody>
          <a:bodyPr/>
          <a:lstStyle/>
          <a:p>
            <a:fld id="{96C55251-E90D-44CC-8B75-53FCEE02E655}" type="slidenum">
              <a:rPr lang="en-US" smtClean="0">
                <a:solidFill>
                  <a:schemeClr val="bg1">
                    <a:lumMod val="50000"/>
                  </a:schemeClr>
                </a:solidFill>
              </a:rPr>
              <a:t>3</a:t>
            </a:fld>
            <a:endParaRPr lang="en-US" dirty="0">
              <a:solidFill>
                <a:schemeClr val="bg1">
                  <a:lumMod val="50000"/>
                </a:schemeClr>
              </a:solidFill>
            </a:endParaRPr>
          </a:p>
        </p:txBody>
      </p:sp>
    </p:spTree>
    <p:extLst>
      <p:ext uri="{BB962C8B-B14F-4D97-AF65-F5344CB8AC3E}">
        <p14:creationId xmlns:p14="http://schemas.microsoft.com/office/powerpoint/2010/main" val="1318652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457200" indent="-457200">
              <a:buAutoNum type="arabicPeriod"/>
            </a:pPr>
            <a:r>
              <a:rPr lang="en-US" sz="2400" b="1" dirty="0"/>
              <a:t>SOME/IP introduction :  </a:t>
            </a:r>
            <a:r>
              <a:rPr lang="en-US" sz="2400" b="1" dirty="0" smtClean="0"/>
              <a:t>Why ?</a:t>
            </a:r>
          </a:p>
        </p:txBody>
      </p:sp>
      <p:sp>
        <p:nvSpPr>
          <p:cNvPr id="2" name="Rectangle 1"/>
          <p:cNvSpPr/>
          <p:nvPr/>
        </p:nvSpPr>
        <p:spPr>
          <a:xfrm>
            <a:off x="589745" y="4121874"/>
            <a:ext cx="8077504" cy="8298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a:off x="833586" y="3638040"/>
            <a:ext cx="133347" cy="483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6438" y="3268708"/>
            <a:ext cx="590226" cy="369332"/>
          </a:xfrm>
          <a:prstGeom prst="rect">
            <a:avLst/>
          </a:prstGeom>
          <a:noFill/>
        </p:spPr>
        <p:txBody>
          <a:bodyPr wrap="none" rtlCol="0">
            <a:spAutoFit/>
          </a:bodyPr>
          <a:lstStyle/>
          <a:p>
            <a:r>
              <a:rPr lang="en-US" dirty="0" smtClean="0"/>
              <a:t>CAN</a:t>
            </a:r>
            <a:endParaRPr lang="en-US" dirty="0"/>
          </a:p>
        </p:txBody>
      </p:sp>
      <p:sp>
        <p:nvSpPr>
          <p:cNvPr id="6" name="TextBox 5"/>
          <p:cNvSpPr txBox="1"/>
          <p:nvPr/>
        </p:nvSpPr>
        <p:spPr>
          <a:xfrm>
            <a:off x="549979" y="4306540"/>
            <a:ext cx="652743" cy="369332"/>
          </a:xfrm>
          <a:prstGeom prst="rect">
            <a:avLst/>
          </a:prstGeom>
          <a:noFill/>
        </p:spPr>
        <p:txBody>
          <a:bodyPr wrap="none" rtlCol="0">
            <a:spAutoFit/>
          </a:bodyPr>
          <a:lstStyle/>
          <a:p>
            <a:r>
              <a:rPr lang="en-US" dirty="0" smtClean="0"/>
              <a:t>1986</a:t>
            </a:r>
            <a:endParaRPr lang="en-US" dirty="0"/>
          </a:p>
        </p:txBody>
      </p:sp>
      <p:sp>
        <p:nvSpPr>
          <p:cNvPr id="7" name="Down Arrow 6"/>
          <p:cNvSpPr/>
          <p:nvPr/>
        </p:nvSpPr>
        <p:spPr>
          <a:xfrm>
            <a:off x="2078912" y="3629762"/>
            <a:ext cx="156754"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12671" y="3260430"/>
            <a:ext cx="489236" cy="369332"/>
          </a:xfrm>
          <a:prstGeom prst="rect">
            <a:avLst/>
          </a:prstGeom>
          <a:noFill/>
        </p:spPr>
        <p:txBody>
          <a:bodyPr wrap="none" rtlCol="0">
            <a:spAutoFit/>
          </a:bodyPr>
          <a:lstStyle/>
          <a:p>
            <a:r>
              <a:rPr lang="en-US" dirty="0" smtClean="0"/>
              <a:t>LIN</a:t>
            </a:r>
            <a:endParaRPr lang="en-US" dirty="0"/>
          </a:p>
        </p:txBody>
      </p:sp>
      <p:sp>
        <p:nvSpPr>
          <p:cNvPr id="10" name="Down Arrow 9"/>
          <p:cNvSpPr/>
          <p:nvPr/>
        </p:nvSpPr>
        <p:spPr>
          <a:xfrm>
            <a:off x="3595526" y="3629762"/>
            <a:ext cx="118743"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06716" y="3233600"/>
            <a:ext cx="750526" cy="369332"/>
          </a:xfrm>
          <a:prstGeom prst="rect">
            <a:avLst/>
          </a:prstGeom>
          <a:noFill/>
        </p:spPr>
        <p:txBody>
          <a:bodyPr wrap="none" rtlCol="0">
            <a:spAutoFit/>
          </a:bodyPr>
          <a:lstStyle/>
          <a:p>
            <a:r>
              <a:rPr lang="en-US" dirty="0" smtClean="0"/>
              <a:t>MOST</a:t>
            </a:r>
            <a:endParaRPr lang="en-US" dirty="0"/>
          </a:p>
        </p:txBody>
      </p:sp>
      <p:sp>
        <p:nvSpPr>
          <p:cNvPr id="12" name="Down Arrow 11"/>
          <p:cNvSpPr/>
          <p:nvPr/>
        </p:nvSpPr>
        <p:spPr>
          <a:xfrm>
            <a:off x="4556517" y="3631978"/>
            <a:ext cx="143676"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327341" y="3260430"/>
            <a:ext cx="840615" cy="369332"/>
          </a:xfrm>
          <a:prstGeom prst="rect">
            <a:avLst/>
          </a:prstGeom>
          <a:noFill/>
        </p:spPr>
        <p:txBody>
          <a:bodyPr wrap="none" rtlCol="0">
            <a:spAutoFit/>
          </a:bodyPr>
          <a:lstStyle/>
          <a:p>
            <a:r>
              <a:rPr lang="en-US" dirty="0" smtClean="0"/>
              <a:t>Flexray</a:t>
            </a:r>
            <a:endParaRPr lang="en-US" dirty="0"/>
          </a:p>
        </p:txBody>
      </p:sp>
      <p:sp>
        <p:nvSpPr>
          <p:cNvPr id="15" name="TextBox 14"/>
          <p:cNvSpPr txBox="1"/>
          <p:nvPr/>
        </p:nvSpPr>
        <p:spPr>
          <a:xfrm>
            <a:off x="5933638" y="3682114"/>
            <a:ext cx="2788136" cy="369332"/>
          </a:xfrm>
          <a:prstGeom prst="rect">
            <a:avLst/>
          </a:prstGeom>
          <a:noFill/>
        </p:spPr>
        <p:txBody>
          <a:bodyPr wrap="none" rtlCol="0">
            <a:spAutoFit/>
          </a:bodyPr>
          <a:lstStyle/>
          <a:p>
            <a:r>
              <a:rPr lang="en-US" b="1" dirty="0" smtClean="0"/>
              <a:t>SOME/IP run over Ethernet</a:t>
            </a:r>
            <a:endParaRPr lang="en-US" b="1" dirty="0"/>
          </a:p>
        </p:txBody>
      </p:sp>
      <p:sp>
        <p:nvSpPr>
          <p:cNvPr id="16" name="TextBox 15"/>
          <p:cNvSpPr txBox="1"/>
          <p:nvPr/>
        </p:nvSpPr>
        <p:spPr>
          <a:xfrm>
            <a:off x="1752540" y="4278785"/>
            <a:ext cx="652743" cy="369332"/>
          </a:xfrm>
          <a:prstGeom prst="rect">
            <a:avLst/>
          </a:prstGeom>
          <a:noFill/>
        </p:spPr>
        <p:txBody>
          <a:bodyPr wrap="none" rtlCol="0">
            <a:spAutoFit/>
          </a:bodyPr>
          <a:lstStyle/>
          <a:p>
            <a:r>
              <a:rPr lang="en-US" dirty="0" smtClean="0"/>
              <a:t>1990</a:t>
            </a:r>
            <a:endParaRPr lang="en-US" dirty="0"/>
          </a:p>
        </p:txBody>
      </p:sp>
      <p:sp>
        <p:nvSpPr>
          <p:cNvPr id="17" name="TextBox 16"/>
          <p:cNvSpPr txBox="1"/>
          <p:nvPr/>
        </p:nvSpPr>
        <p:spPr>
          <a:xfrm>
            <a:off x="4296876" y="4278785"/>
            <a:ext cx="652743" cy="369332"/>
          </a:xfrm>
          <a:prstGeom prst="rect">
            <a:avLst/>
          </a:prstGeom>
          <a:noFill/>
        </p:spPr>
        <p:txBody>
          <a:bodyPr wrap="none" rtlCol="0">
            <a:spAutoFit/>
          </a:bodyPr>
          <a:lstStyle/>
          <a:p>
            <a:r>
              <a:rPr lang="en-US" dirty="0"/>
              <a:t>2000</a:t>
            </a:r>
          </a:p>
        </p:txBody>
      </p:sp>
      <p:sp>
        <p:nvSpPr>
          <p:cNvPr id="18" name="TextBox 17"/>
          <p:cNvSpPr txBox="1"/>
          <p:nvPr/>
        </p:nvSpPr>
        <p:spPr>
          <a:xfrm>
            <a:off x="7142975" y="4231083"/>
            <a:ext cx="184731" cy="369332"/>
          </a:xfrm>
          <a:prstGeom prst="rect">
            <a:avLst/>
          </a:prstGeom>
          <a:noFill/>
        </p:spPr>
        <p:txBody>
          <a:bodyPr wrap="none" rtlCol="0">
            <a:spAutoFit/>
          </a:bodyPr>
          <a:lstStyle/>
          <a:p>
            <a:endParaRPr lang="en-US" dirty="0"/>
          </a:p>
        </p:txBody>
      </p:sp>
      <p:sp>
        <p:nvSpPr>
          <p:cNvPr id="19" name="TextBox 18"/>
          <p:cNvSpPr txBox="1"/>
          <p:nvPr/>
        </p:nvSpPr>
        <p:spPr>
          <a:xfrm>
            <a:off x="6011426" y="3102265"/>
            <a:ext cx="1319977" cy="523220"/>
          </a:xfrm>
          <a:prstGeom prst="rect">
            <a:avLst/>
          </a:prstGeom>
          <a:noFill/>
        </p:spPr>
        <p:txBody>
          <a:bodyPr wrap="none" rtlCol="0">
            <a:spAutoFit/>
          </a:bodyPr>
          <a:lstStyle/>
          <a:p>
            <a:r>
              <a:rPr lang="en-US" sz="1400" dirty="0" smtClean="0"/>
              <a:t> Ethernet </a:t>
            </a:r>
          </a:p>
          <a:p>
            <a:r>
              <a:rPr lang="en-US" sz="1400" dirty="0" smtClean="0"/>
              <a:t>(</a:t>
            </a:r>
            <a:r>
              <a:rPr lang="en-US" sz="1400" dirty="0" err="1"/>
              <a:t>BroadR</a:t>
            </a:r>
            <a:r>
              <a:rPr lang="en-US" sz="1400" dirty="0"/>
              <a:t>-Reach)</a:t>
            </a:r>
          </a:p>
        </p:txBody>
      </p:sp>
      <p:sp>
        <p:nvSpPr>
          <p:cNvPr id="20" name="Down Arrow 19"/>
          <p:cNvSpPr/>
          <p:nvPr/>
        </p:nvSpPr>
        <p:spPr>
          <a:xfrm>
            <a:off x="6852452" y="3598657"/>
            <a:ext cx="85493"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514840" y="4231083"/>
            <a:ext cx="652743" cy="369332"/>
          </a:xfrm>
          <a:prstGeom prst="rect">
            <a:avLst/>
          </a:prstGeom>
          <a:noFill/>
        </p:spPr>
        <p:txBody>
          <a:bodyPr wrap="none" rtlCol="0">
            <a:spAutoFit/>
          </a:bodyPr>
          <a:lstStyle/>
          <a:p>
            <a:r>
              <a:rPr lang="en-US" dirty="0" smtClean="0"/>
              <a:t>2010</a:t>
            </a:r>
            <a:endParaRPr lang="en-US" dirty="0"/>
          </a:p>
        </p:txBody>
      </p:sp>
      <p:sp>
        <p:nvSpPr>
          <p:cNvPr id="22" name="TextBox 21"/>
          <p:cNvSpPr txBox="1"/>
          <p:nvPr/>
        </p:nvSpPr>
        <p:spPr>
          <a:xfrm>
            <a:off x="218542" y="2279564"/>
            <a:ext cx="1733143" cy="954107"/>
          </a:xfrm>
          <a:prstGeom prst="rect">
            <a:avLst/>
          </a:prstGeom>
          <a:noFill/>
        </p:spPr>
        <p:txBody>
          <a:bodyPr wrap="square" rtlCol="0">
            <a:spAutoFit/>
          </a:bodyPr>
          <a:lstStyle/>
          <a:p>
            <a:r>
              <a:rPr lang="en-US" sz="800" dirty="0"/>
              <a:t>Engine Control Module (ECM)</a:t>
            </a:r>
          </a:p>
          <a:p>
            <a:r>
              <a:rPr lang="en-US" sz="800" dirty="0"/>
              <a:t>Transmission Control Module (TCM)</a:t>
            </a:r>
          </a:p>
          <a:p>
            <a:r>
              <a:rPr lang="en-US" sz="800" dirty="0"/>
              <a:t>Brake Control Module (ABS/ESC)</a:t>
            </a:r>
          </a:p>
          <a:p>
            <a:r>
              <a:rPr lang="en-US" sz="800" dirty="0"/>
              <a:t>Airbag Control Unit</a:t>
            </a:r>
          </a:p>
          <a:p>
            <a:r>
              <a:rPr lang="en-US" sz="800" dirty="0"/>
              <a:t>Body Control Module (BCM)</a:t>
            </a:r>
          </a:p>
          <a:p>
            <a:r>
              <a:rPr lang="en-US" sz="800" dirty="0"/>
              <a:t>Steering Control </a:t>
            </a:r>
            <a:r>
              <a:rPr lang="en-US" sz="800" dirty="0" smtClean="0"/>
              <a:t>Module …</a:t>
            </a:r>
          </a:p>
          <a:p>
            <a:endParaRPr lang="en-US" sz="800" b="1" dirty="0"/>
          </a:p>
        </p:txBody>
      </p:sp>
      <p:sp>
        <p:nvSpPr>
          <p:cNvPr id="24" name="TextBox 23"/>
          <p:cNvSpPr txBox="1"/>
          <p:nvPr/>
        </p:nvSpPr>
        <p:spPr>
          <a:xfrm>
            <a:off x="218542" y="1723171"/>
            <a:ext cx="1968359" cy="523220"/>
          </a:xfrm>
          <a:prstGeom prst="rect">
            <a:avLst/>
          </a:prstGeom>
          <a:noFill/>
        </p:spPr>
        <p:txBody>
          <a:bodyPr wrap="none" rtlCol="0">
            <a:spAutoFit/>
          </a:bodyPr>
          <a:lstStyle/>
          <a:p>
            <a:r>
              <a:rPr lang="en-US" sz="1400" dirty="0"/>
              <a:t>real-time control, </a:t>
            </a:r>
            <a:r>
              <a:rPr lang="en-US" sz="1400" dirty="0" smtClean="0"/>
              <a:t>robust</a:t>
            </a:r>
          </a:p>
          <a:p>
            <a:r>
              <a:rPr lang="en-US" sz="1400" dirty="0"/>
              <a:t>Up to </a:t>
            </a:r>
            <a:r>
              <a:rPr lang="en-US" sz="1400" b="1" dirty="0"/>
              <a:t>1 Mbps</a:t>
            </a:r>
            <a:endParaRPr lang="en-US" sz="1400" dirty="0"/>
          </a:p>
        </p:txBody>
      </p:sp>
      <p:sp>
        <p:nvSpPr>
          <p:cNvPr id="25" name="TextBox 24"/>
          <p:cNvSpPr txBox="1"/>
          <p:nvPr/>
        </p:nvSpPr>
        <p:spPr>
          <a:xfrm>
            <a:off x="1544949" y="4679662"/>
            <a:ext cx="1067921" cy="584775"/>
          </a:xfrm>
          <a:prstGeom prst="rect">
            <a:avLst/>
          </a:prstGeom>
          <a:noFill/>
        </p:spPr>
        <p:txBody>
          <a:bodyPr wrap="none" rtlCol="0">
            <a:spAutoFit/>
          </a:bodyPr>
          <a:lstStyle/>
          <a:p>
            <a:r>
              <a:rPr lang="en-US" sz="800" dirty="0"/>
              <a:t>Window Lift ECU</a:t>
            </a:r>
          </a:p>
          <a:p>
            <a:r>
              <a:rPr lang="en-US" sz="800" dirty="0"/>
              <a:t>Seat Adjustment ECU</a:t>
            </a:r>
          </a:p>
          <a:p>
            <a:r>
              <a:rPr lang="en-US" sz="800" dirty="0"/>
              <a:t>Mirror Control ECU</a:t>
            </a:r>
          </a:p>
          <a:p>
            <a:r>
              <a:rPr lang="en-US" sz="800" dirty="0"/>
              <a:t>Sunroof </a:t>
            </a:r>
            <a:r>
              <a:rPr lang="en-US" sz="800" dirty="0" smtClean="0"/>
              <a:t>ECU …</a:t>
            </a:r>
            <a:endParaRPr lang="en-US" sz="800" dirty="0"/>
          </a:p>
        </p:txBody>
      </p:sp>
      <p:sp>
        <p:nvSpPr>
          <p:cNvPr id="26" name="TextBox 25"/>
          <p:cNvSpPr txBox="1"/>
          <p:nvPr/>
        </p:nvSpPr>
        <p:spPr>
          <a:xfrm>
            <a:off x="1250097" y="5290662"/>
            <a:ext cx="1683410" cy="523220"/>
          </a:xfrm>
          <a:prstGeom prst="rect">
            <a:avLst/>
          </a:prstGeom>
          <a:noFill/>
        </p:spPr>
        <p:txBody>
          <a:bodyPr wrap="none" rtlCol="0">
            <a:spAutoFit/>
          </a:bodyPr>
          <a:lstStyle/>
          <a:p>
            <a:r>
              <a:rPr lang="en-US" sz="1400" dirty="0"/>
              <a:t>low-speed, low-cost </a:t>
            </a:r>
            <a:endParaRPr lang="en-US" sz="1400" dirty="0" smtClean="0"/>
          </a:p>
          <a:p>
            <a:r>
              <a:rPr lang="en-US" sz="1400" dirty="0" smtClean="0"/>
              <a:t>Up </a:t>
            </a:r>
            <a:r>
              <a:rPr lang="en-US" sz="1400" dirty="0"/>
              <a:t>to </a:t>
            </a:r>
            <a:r>
              <a:rPr lang="en-US" sz="1400" b="1" dirty="0" smtClean="0"/>
              <a:t>20 Kbps</a:t>
            </a:r>
            <a:endParaRPr lang="en-US" sz="1400" dirty="0"/>
          </a:p>
        </p:txBody>
      </p:sp>
      <p:sp>
        <p:nvSpPr>
          <p:cNvPr id="27" name="TextBox 26"/>
          <p:cNvSpPr txBox="1"/>
          <p:nvPr/>
        </p:nvSpPr>
        <p:spPr>
          <a:xfrm>
            <a:off x="1065367" y="2129935"/>
            <a:ext cx="184731" cy="369332"/>
          </a:xfrm>
          <a:prstGeom prst="rect">
            <a:avLst/>
          </a:prstGeom>
          <a:noFill/>
        </p:spPr>
        <p:txBody>
          <a:bodyPr wrap="none" rtlCol="0">
            <a:spAutoFit/>
          </a:bodyPr>
          <a:lstStyle/>
          <a:p>
            <a:endParaRPr lang="en-US" dirty="0"/>
          </a:p>
        </p:txBody>
      </p:sp>
      <p:sp>
        <p:nvSpPr>
          <p:cNvPr id="28" name="TextBox 27"/>
          <p:cNvSpPr txBox="1"/>
          <p:nvPr/>
        </p:nvSpPr>
        <p:spPr>
          <a:xfrm>
            <a:off x="2900424" y="2286481"/>
            <a:ext cx="1402948" cy="707886"/>
          </a:xfrm>
          <a:prstGeom prst="rect">
            <a:avLst/>
          </a:prstGeom>
          <a:noFill/>
        </p:spPr>
        <p:txBody>
          <a:bodyPr wrap="none" rtlCol="0">
            <a:spAutoFit/>
          </a:bodyPr>
          <a:lstStyle/>
          <a:p>
            <a:r>
              <a:rPr lang="en-US" sz="800" dirty="0"/>
              <a:t>Infotainment Head Unit</a:t>
            </a:r>
          </a:p>
          <a:p>
            <a:r>
              <a:rPr lang="en-US" sz="800" dirty="0"/>
              <a:t>Audio Amplifier ECU</a:t>
            </a:r>
          </a:p>
          <a:p>
            <a:r>
              <a:rPr lang="en-US" sz="800" dirty="0"/>
              <a:t>Rear Seat Entertainment ECU</a:t>
            </a:r>
          </a:p>
          <a:p>
            <a:r>
              <a:rPr lang="en-US" sz="800" dirty="0"/>
              <a:t>Navigation ECU</a:t>
            </a:r>
          </a:p>
          <a:p>
            <a:r>
              <a:rPr lang="en-US" sz="800" dirty="0"/>
              <a:t>Display Control </a:t>
            </a:r>
            <a:r>
              <a:rPr lang="en-US" sz="800" dirty="0" smtClean="0"/>
              <a:t>ECU …</a:t>
            </a:r>
            <a:endParaRPr lang="en-US" sz="800" dirty="0"/>
          </a:p>
        </p:txBody>
      </p:sp>
      <p:sp>
        <p:nvSpPr>
          <p:cNvPr id="29" name="TextBox 28"/>
          <p:cNvSpPr txBox="1"/>
          <p:nvPr/>
        </p:nvSpPr>
        <p:spPr>
          <a:xfrm>
            <a:off x="2855559" y="1732239"/>
            <a:ext cx="2325637" cy="523220"/>
          </a:xfrm>
          <a:prstGeom prst="rect">
            <a:avLst/>
          </a:prstGeom>
          <a:noFill/>
        </p:spPr>
        <p:txBody>
          <a:bodyPr wrap="none" rtlCol="0">
            <a:spAutoFit/>
          </a:bodyPr>
          <a:lstStyle/>
          <a:p>
            <a:r>
              <a:rPr lang="en-US" sz="1400" dirty="0"/>
              <a:t>infotainment and </a:t>
            </a:r>
            <a:r>
              <a:rPr lang="en-US" sz="1400" dirty="0" smtClean="0"/>
              <a:t>multimedia</a:t>
            </a:r>
          </a:p>
          <a:p>
            <a:r>
              <a:rPr lang="en-US" sz="1400" dirty="0"/>
              <a:t>Up to </a:t>
            </a:r>
            <a:r>
              <a:rPr lang="en-US" sz="1400" b="1" dirty="0" smtClean="0"/>
              <a:t>150 </a:t>
            </a:r>
            <a:r>
              <a:rPr lang="en-US" sz="1400" b="1" dirty="0"/>
              <a:t>Mbps</a:t>
            </a:r>
            <a:endParaRPr lang="en-US" sz="1400" dirty="0"/>
          </a:p>
        </p:txBody>
      </p:sp>
      <p:sp>
        <p:nvSpPr>
          <p:cNvPr id="31" name="TextBox 30"/>
          <p:cNvSpPr txBox="1"/>
          <p:nvPr/>
        </p:nvSpPr>
        <p:spPr>
          <a:xfrm>
            <a:off x="3997078" y="4685903"/>
            <a:ext cx="1112805" cy="461665"/>
          </a:xfrm>
          <a:prstGeom prst="rect">
            <a:avLst/>
          </a:prstGeom>
          <a:noFill/>
        </p:spPr>
        <p:txBody>
          <a:bodyPr wrap="none" rtlCol="0">
            <a:spAutoFit/>
          </a:bodyPr>
          <a:lstStyle/>
          <a:p>
            <a:r>
              <a:rPr lang="en-US" sz="800" dirty="0"/>
              <a:t>Brake-by-Wire ECU</a:t>
            </a:r>
          </a:p>
          <a:p>
            <a:r>
              <a:rPr lang="en-US" sz="800" dirty="0"/>
              <a:t>Steer-by-Wire ECU</a:t>
            </a:r>
          </a:p>
          <a:p>
            <a:r>
              <a:rPr lang="en-US" sz="800" dirty="0"/>
              <a:t>Chassis Control </a:t>
            </a:r>
            <a:r>
              <a:rPr lang="en-US" sz="800" dirty="0" smtClean="0"/>
              <a:t>ECU …</a:t>
            </a:r>
            <a:endParaRPr lang="en-US" sz="800" dirty="0"/>
          </a:p>
        </p:txBody>
      </p:sp>
      <p:sp>
        <p:nvSpPr>
          <p:cNvPr id="32" name="TextBox 31"/>
          <p:cNvSpPr txBox="1"/>
          <p:nvPr/>
        </p:nvSpPr>
        <p:spPr>
          <a:xfrm>
            <a:off x="3788549" y="5214653"/>
            <a:ext cx="1535933" cy="738664"/>
          </a:xfrm>
          <a:prstGeom prst="rect">
            <a:avLst/>
          </a:prstGeom>
          <a:noFill/>
        </p:spPr>
        <p:txBody>
          <a:bodyPr wrap="none" rtlCol="0">
            <a:spAutoFit/>
          </a:bodyPr>
          <a:lstStyle/>
          <a:p>
            <a:r>
              <a:rPr lang="en-US" sz="1400" dirty="0"/>
              <a:t>safety-critical and </a:t>
            </a:r>
            <a:endParaRPr lang="en-US" sz="1400" dirty="0" smtClean="0"/>
          </a:p>
          <a:p>
            <a:r>
              <a:rPr lang="en-US" sz="1400" dirty="0" smtClean="0"/>
              <a:t>time-deterministic</a:t>
            </a:r>
          </a:p>
          <a:p>
            <a:r>
              <a:rPr lang="en-US" sz="1400" dirty="0" smtClean="0"/>
              <a:t>Up to </a:t>
            </a:r>
            <a:r>
              <a:rPr lang="en-US" sz="1400" b="1" dirty="0" smtClean="0"/>
              <a:t>10 Mbps</a:t>
            </a:r>
            <a:endParaRPr lang="en-US" sz="1400" b="1" dirty="0"/>
          </a:p>
        </p:txBody>
      </p:sp>
      <p:sp>
        <p:nvSpPr>
          <p:cNvPr id="33" name="TextBox 32"/>
          <p:cNvSpPr txBox="1"/>
          <p:nvPr/>
        </p:nvSpPr>
        <p:spPr>
          <a:xfrm>
            <a:off x="5849854" y="2414194"/>
            <a:ext cx="2172390" cy="707886"/>
          </a:xfrm>
          <a:prstGeom prst="rect">
            <a:avLst/>
          </a:prstGeom>
          <a:noFill/>
        </p:spPr>
        <p:txBody>
          <a:bodyPr wrap="none" rtlCol="0">
            <a:spAutoFit/>
          </a:bodyPr>
          <a:lstStyle/>
          <a:p>
            <a:r>
              <a:rPr lang="en-US" sz="800" dirty="0" smtClean="0"/>
              <a:t>Diagnostic tool</a:t>
            </a:r>
          </a:p>
          <a:p>
            <a:r>
              <a:rPr lang="en-US" sz="800" dirty="0" smtClean="0"/>
              <a:t>ADAS </a:t>
            </a:r>
            <a:r>
              <a:rPr lang="en-US" sz="800" dirty="0"/>
              <a:t>ECU</a:t>
            </a:r>
          </a:p>
          <a:p>
            <a:r>
              <a:rPr lang="en-US" sz="800" dirty="0"/>
              <a:t>Camera ECU</a:t>
            </a:r>
          </a:p>
          <a:p>
            <a:r>
              <a:rPr lang="en-US" sz="800" dirty="0"/>
              <a:t>Radar/</a:t>
            </a:r>
            <a:r>
              <a:rPr lang="en-US" sz="800" dirty="0" err="1"/>
              <a:t>LiDAR</a:t>
            </a:r>
            <a:r>
              <a:rPr lang="en-US" sz="800" dirty="0"/>
              <a:t> ECU</a:t>
            </a:r>
          </a:p>
          <a:p>
            <a:r>
              <a:rPr lang="en-US" sz="800" dirty="0"/>
              <a:t>Telematics ECU (OTA updates, cloud services</a:t>
            </a:r>
            <a:r>
              <a:rPr lang="en-US" sz="800" dirty="0" smtClean="0"/>
              <a:t>) …</a:t>
            </a:r>
            <a:endParaRPr lang="en-US" sz="800" dirty="0"/>
          </a:p>
        </p:txBody>
      </p:sp>
      <p:sp>
        <p:nvSpPr>
          <p:cNvPr id="35" name="TextBox 34"/>
          <p:cNvSpPr txBox="1"/>
          <p:nvPr/>
        </p:nvSpPr>
        <p:spPr>
          <a:xfrm>
            <a:off x="5849854" y="1708446"/>
            <a:ext cx="3230693" cy="738664"/>
          </a:xfrm>
          <a:prstGeom prst="rect">
            <a:avLst/>
          </a:prstGeom>
          <a:noFill/>
        </p:spPr>
        <p:txBody>
          <a:bodyPr wrap="none" rtlCol="0">
            <a:spAutoFit/>
          </a:bodyPr>
          <a:lstStyle/>
          <a:p>
            <a:r>
              <a:rPr lang="en-US" sz="1400" dirty="0"/>
              <a:t>high-bandwidth, scalable communication </a:t>
            </a:r>
            <a:endParaRPr lang="en-US" sz="1400" dirty="0" smtClean="0"/>
          </a:p>
          <a:p>
            <a:r>
              <a:rPr lang="en-US" sz="1400" b="1" dirty="0" smtClean="0"/>
              <a:t>in </a:t>
            </a:r>
            <a:r>
              <a:rPr lang="en-US" sz="1400" b="1" dirty="0"/>
              <a:t>modern </a:t>
            </a:r>
            <a:r>
              <a:rPr lang="en-US" sz="1400" b="1" dirty="0" smtClean="0"/>
              <a:t>architectures</a:t>
            </a:r>
          </a:p>
          <a:p>
            <a:r>
              <a:rPr lang="en-US" sz="1400" dirty="0"/>
              <a:t>Up to </a:t>
            </a:r>
            <a:r>
              <a:rPr lang="en-US" sz="1400" b="1" dirty="0" smtClean="0"/>
              <a:t>100 Mbps – 10Gbps</a:t>
            </a:r>
            <a:endParaRPr lang="en-US" sz="1400" dirty="0"/>
          </a:p>
        </p:txBody>
      </p:sp>
      <p:sp>
        <p:nvSpPr>
          <p:cNvPr id="37" name="TextBox 36"/>
          <p:cNvSpPr txBox="1"/>
          <p:nvPr/>
        </p:nvSpPr>
        <p:spPr>
          <a:xfrm>
            <a:off x="351940" y="948721"/>
            <a:ext cx="4733027"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ECU communication protocols in automotive</a:t>
            </a:r>
            <a:endParaRPr lang="en-US" b="1" dirty="0"/>
          </a:p>
        </p:txBody>
      </p:sp>
      <p:sp>
        <p:nvSpPr>
          <p:cNvPr id="9" name="Down Arrow 8"/>
          <p:cNvSpPr/>
          <p:nvPr/>
        </p:nvSpPr>
        <p:spPr>
          <a:xfrm>
            <a:off x="8156450" y="3598657"/>
            <a:ext cx="97580"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495077" y="3173843"/>
            <a:ext cx="1420325" cy="369332"/>
          </a:xfrm>
          <a:prstGeom prst="rect">
            <a:avLst/>
          </a:prstGeom>
          <a:noFill/>
        </p:spPr>
        <p:txBody>
          <a:bodyPr wrap="none" rtlCol="0">
            <a:spAutoFit/>
          </a:bodyPr>
          <a:lstStyle/>
          <a:p>
            <a:r>
              <a:rPr lang="en-US" dirty="0" smtClean="0"/>
              <a:t>TSN Ethernet</a:t>
            </a:r>
            <a:endParaRPr lang="en-US" dirty="0"/>
          </a:p>
        </p:txBody>
      </p:sp>
      <p:sp>
        <p:nvSpPr>
          <p:cNvPr id="23" name="TextBox 22"/>
          <p:cNvSpPr txBox="1"/>
          <p:nvPr/>
        </p:nvSpPr>
        <p:spPr>
          <a:xfrm>
            <a:off x="7906830" y="4240379"/>
            <a:ext cx="652743" cy="369332"/>
          </a:xfrm>
          <a:prstGeom prst="rect">
            <a:avLst/>
          </a:prstGeom>
          <a:noFill/>
        </p:spPr>
        <p:txBody>
          <a:bodyPr wrap="none" rtlCol="0">
            <a:spAutoFit/>
          </a:bodyPr>
          <a:lstStyle/>
          <a:p>
            <a:r>
              <a:rPr lang="en-US" dirty="0" smtClean="0"/>
              <a:t>2015</a:t>
            </a:r>
            <a:endParaRPr lang="en-US" dirty="0"/>
          </a:p>
        </p:txBody>
      </p:sp>
      <p:sp>
        <p:nvSpPr>
          <p:cNvPr id="30" name="TextBox 29"/>
          <p:cNvSpPr txBox="1"/>
          <p:nvPr/>
        </p:nvSpPr>
        <p:spPr>
          <a:xfrm>
            <a:off x="7167569" y="4681379"/>
            <a:ext cx="1901483" cy="461665"/>
          </a:xfrm>
          <a:prstGeom prst="rect">
            <a:avLst/>
          </a:prstGeom>
          <a:noFill/>
        </p:spPr>
        <p:txBody>
          <a:bodyPr wrap="none" rtlCol="0">
            <a:spAutoFit/>
          </a:bodyPr>
          <a:lstStyle/>
          <a:p>
            <a:r>
              <a:rPr lang="en-US" sz="800" dirty="0"/>
              <a:t>Autonomous driving domain </a:t>
            </a:r>
            <a:r>
              <a:rPr lang="en-US" sz="800" dirty="0" smtClean="0"/>
              <a:t>controller</a:t>
            </a:r>
          </a:p>
          <a:p>
            <a:r>
              <a:rPr lang="en-US" sz="800" dirty="0" smtClean="0"/>
              <a:t>Sensor </a:t>
            </a:r>
            <a:r>
              <a:rPr lang="en-US" sz="800" dirty="0"/>
              <a:t>fusion ECU (</a:t>
            </a:r>
            <a:r>
              <a:rPr lang="en-US" sz="800" dirty="0" err="1"/>
              <a:t>LiDAR</a:t>
            </a:r>
            <a:r>
              <a:rPr lang="en-US" sz="800" dirty="0"/>
              <a:t>, radar, camera)</a:t>
            </a:r>
          </a:p>
          <a:p>
            <a:r>
              <a:rPr lang="en-US" sz="800" dirty="0"/>
              <a:t>Brake-by-wire </a:t>
            </a:r>
            <a:r>
              <a:rPr lang="en-US" sz="800" dirty="0" smtClean="0"/>
              <a:t>ECU …</a:t>
            </a:r>
            <a:endParaRPr lang="en-US" sz="800" dirty="0"/>
          </a:p>
        </p:txBody>
      </p:sp>
      <p:sp>
        <p:nvSpPr>
          <p:cNvPr id="34" name="TextBox 33"/>
          <p:cNvSpPr txBox="1"/>
          <p:nvPr/>
        </p:nvSpPr>
        <p:spPr>
          <a:xfrm>
            <a:off x="7088566" y="5223040"/>
            <a:ext cx="2055434" cy="523220"/>
          </a:xfrm>
          <a:prstGeom prst="rect">
            <a:avLst/>
          </a:prstGeom>
          <a:noFill/>
        </p:spPr>
        <p:txBody>
          <a:bodyPr wrap="none" rtlCol="0">
            <a:spAutoFit/>
          </a:bodyPr>
          <a:lstStyle/>
          <a:p>
            <a:r>
              <a:rPr lang="en-US" sz="1400" dirty="0"/>
              <a:t>Real-time, </a:t>
            </a:r>
            <a:r>
              <a:rPr lang="en-US" sz="1400" dirty="0" smtClean="0"/>
              <a:t>deterministic, </a:t>
            </a:r>
          </a:p>
          <a:p>
            <a:r>
              <a:rPr lang="en-US" sz="1400" dirty="0" smtClean="0"/>
              <a:t>safety-critical, high-speed</a:t>
            </a:r>
            <a:endParaRPr lang="en-US" sz="1400" dirty="0"/>
          </a:p>
        </p:txBody>
      </p:sp>
      <p:sp>
        <p:nvSpPr>
          <p:cNvPr id="40" name="TextBox 39"/>
          <p:cNvSpPr txBox="1"/>
          <p:nvPr/>
        </p:nvSpPr>
        <p:spPr>
          <a:xfrm>
            <a:off x="248901" y="4547404"/>
            <a:ext cx="184731" cy="369332"/>
          </a:xfrm>
          <a:prstGeom prst="rect">
            <a:avLst/>
          </a:prstGeom>
          <a:noFill/>
        </p:spPr>
        <p:txBody>
          <a:bodyPr wrap="none" rtlCol="0">
            <a:spAutoFit/>
          </a:bodyPr>
          <a:lstStyle/>
          <a:p>
            <a:endParaRPr lang="en-US" dirty="0">
              <a:solidFill>
                <a:schemeClr val="accent2"/>
              </a:solidFill>
            </a:endParaRPr>
          </a:p>
        </p:txBody>
      </p:sp>
      <p:sp>
        <p:nvSpPr>
          <p:cNvPr id="36" name="TextBox 35"/>
          <p:cNvSpPr txBox="1"/>
          <p:nvPr/>
        </p:nvSpPr>
        <p:spPr>
          <a:xfrm>
            <a:off x="380069" y="6031045"/>
            <a:ext cx="4236865" cy="800219"/>
          </a:xfrm>
          <a:prstGeom prst="rect">
            <a:avLst/>
          </a:prstGeom>
          <a:noFill/>
        </p:spPr>
        <p:txBody>
          <a:bodyPr wrap="none" rtlCol="0">
            <a:spAutoFit/>
          </a:bodyPr>
          <a:lstStyle/>
          <a:p>
            <a:pPr marL="285750" indent="-285750">
              <a:buFont typeface="Wingdings" panose="05000000000000000000" pitchFamily="2" charset="2"/>
              <a:buChar char="Ø"/>
            </a:pPr>
            <a:r>
              <a:rPr lang="en-US" b="1" dirty="0"/>
              <a:t>SOME/IP was developed because of:</a:t>
            </a:r>
          </a:p>
          <a:p>
            <a:pPr marL="742950" lvl="1" indent="-285750">
              <a:buFont typeface="Wingdings" panose="05000000000000000000" pitchFamily="2" charset="2"/>
              <a:buChar char="§"/>
            </a:pPr>
            <a:r>
              <a:rPr lang="en-US" sz="1400" dirty="0" smtClean="0">
                <a:solidFill>
                  <a:schemeClr val="accent2"/>
                </a:solidFill>
              </a:rPr>
              <a:t>Ethernet </a:t>
            </a:r>
            <a:r>
              <a:rPr lang="en-US" sz="1400" dirty="0">
                <a:solidFill>
                  <a:schemeClr val="accent2"/>
                </a:solidFill>
              </a:rPr>
              <a:t>Adoption in Automotive</a:t>
            </a:r>
          </a:p>
          <a:p>
            <a:pPr marL="742950" lvl="1" indent="-285750">
              <a:buFont typeface="Wingdings" panose="05000000000000000000" pitchFamily="2" charset="2"/>
              <a:buChar char="§"/>
            </a:pPr>
            <a:r>
              <a:rPr lang="en-US" sz="1400" dirty="0" smtClean="0">
                <a:solidFill>
                  <a:schemeClr val="accent2"/>
                </a:solidFill>
              </a:rPr>
              <a:t>Need </a:t>
            </a:r>
            <a:r>
              <a:rPr lang="en-US" sz="1400" dirty="0">
                <a:solidFill>
                  <a:schemeClr val="accent2"/>
                </a:solidFill>
              </a:rPr>
              <a:t>for Service-Oriented Architecture (SOA</a:t>
            </a:r>
            <a:r>
              <a:rPr lang="en-US" sz="1400" dirty="0"/>
              <a:t>)</a:t>
            </a:r>
          </a:p>
        </p:txBody>
      </p:sp>
      <p:sp>
        <p:nvSpPr>
          <p:cNvPr id="38" name="TextBox 37"/>
          <p:cNvSpPr txBox="1"/>
          <p:nvPr/>
        </p:nvSpPr>
        <p:spPr>
          <a:xfrm>
            <a:off x="616755" y="1260398"/>
            <a:ext cx="6287555" cy="307777"/>
          </a:xfrm>
          <a:prstGeom prst="rect">
            <a:avLst/>
          </a:prstGeom>
          <a:noFill/>
        </p:spPr>
        <p:txBody>
          <a:bodyPr wrap="none" rtlCol="0">
            <a:spAutoFit/>
          </a:bodyPr>
          <a:lstStyle/>
          <a:p>
            <a:r>
              <a:rPr lang="en-US" sz="1400" i="1" dirty="0">
                <a:solidFill>
                  <a:schemeClr val="bg1">
                    <a:lumMod val="50000"/>
                  </a:schemeClr>
                </a:solidFill>
              </a:rPr>
              <a:t>In modern automotive systems, the most commonly used CAN, LIN, Ethernet, </a:t>
            </a:r>
            <a:r>
              <a:rPr lang="en-US" sz="1400" i="1" dirty="0">
                <a:solidFill>
                  <a:schemeClr val="accent2"/>
                </a:solidFill>
              </a:rPr>
              <a:t>why ?</a:t>
            </a:r>
          </a:p>
        </p:txBody>
      </p:sp>
      <p:sp>
        <p:nvSpPr>
          <p:cNvPr id="39" name="TextBox 38"/>
          <p:cNvSpPr txBox="1"/>
          <p:nvPr/>
        </p:nvSpPr>
        <p:spPr>
          <a:xfrm>
            <a:off x="-92741" y="3723567"/>
            <a:ext cx="1030347" cy="369332"/>
          </a:xfrm>
          <a:prstGeom prst="rect">
            <a:avLst/>
          </a:prstGeom>
          <a:noFill/>
        </p:spPr>
        <p:txBody>
          <a:bodyPr wrap="none" rtlCol="0">
            <a:spAutoFit/>
          </a:bodyPr>
          <a:lstStyle/>
          <a:p>
            <a:r>
              <a:rPr lang="en-US" dirty="0" smtClean="0"/>
              <a:t>Layer 1,2</a:t>
            </a:r>
            <a:endParaRPr lang="en-US" dirty="0"/>
          </a:p>
        </p:txBody>
      </p:sp>
      <p:sp>
        <p:nvSpPr>
          <p:cNvPr id="42" name="Slide Number Placeholder 41"/>
          <p:cNvSpPr>
            <a:spLocks noGrp="1"/>
          </p:cNvSpPr>
          <p:nvPr>
            <p:ph type="sldNum" sz="quarter" idx="12"/>
          </p:nvPr>
        </p:nvSpPr>
        <p:spPr>
          <a:xfrm>
            <a:off x="8721774" y="6492875"/>
            <a:ext cx="2057400" cy="365125"/>
          </a:xfrm>
        </p:spPr>
        <p:txBody>
          <a:bodyPr/>
          <a:lstStyle/>
          <a:p>
            <a:fld id="{96C55251-E90D-44CC-8B75-53FCEE02E655}" type="slidenum">
              <a:rPr lang="en-US" smtClean="0">
                <a:solidFill>
                  <a:schemeClr val="bg1">
                    <a:lumMod val="50000"/>
                  </a:schemeClr>
                </a:solidFill>
              </a:rPr>
              <a:t>4</a:t>
            </a:fld>
            <a:endParaRPr lang="en-US" dirty="0">
              <a:solidFill>
                <a:schemeClr val="bg1">
                  <a:lumMod val="50000"/>
                </a:schemeClr>
              </a:solidFill>
            </a:endParaRPr>
          </a:p>
        </p:txBody>
      </p:sp>
    </p:spTree>
    <p:extLst>
      <p:ext uri="{BB962C8B-B14F-4D97-AF65-F5344CB8AC3E}">
        <p14:creationId xmlns:p14="http://schemas.microsoft.com/office/powerpoint/2010/main" val="1855269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457200" indent="-457200">
              <a:buAutoNum type="arabicPeriod"/>
            </a:pPr>
            <a:r>
              <a:rPr lang="en-US" sz="2400" b="1" dirty="0"/>
              <a:t>SOME/IP introduction :  </a:t>
            </a:r>
            <a:r>
              <a:rPr lang="en-US" sz="2400" b="1" dirty="0" smtClean="0"/>
              <a:t>Why ?</a:t>
            </a:r>
          </a:p>
        </p:txBody>
      </p:sp>
      <p:sp>
        <p:nvSpPr>
          <p:cNvPr id="37" name="TextBox 36"/>
          <p:cNvSpPr txBox="1"/>
          <p:nvPr/>
        </p:nvSpPr>
        <p:spPr>
          <a:xfrm>
            <a:off x="220082" y="915470"/>
            <a:ext cx="3998210"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t>Ethernet-Based Protocol Comparison</a:t>
            </a:r>
          </a:p>
        </p:txBody>
      </p:sp>
      <p:graphicFrame>
        <p:nvGraphicFramePr>
          <p:cNvPr id="39" name="Table 38"/>
          <p:cNvGraphicFramePr>
            <a:graphicFrameLocks noGrp="1"/>
          </p:cNvGraphicFramePr>
          <p:nvPr>
            <p:extLst>
              <p:ext uri="{D42A27DB-BD31-4B8C-83A1-F6EECF244321}">
                <p14:modId xmlns:p14="http://schemas.microsoft.com/office/powerpoint/2010/main" val="2051932324"/>
              </p:ext>
            </p:extLst>
          </p:nvPr>
        </p:nvGraphicFramePr>
        <p:xfrm>
          <a:off x="347330" y="1302405"/>
          <a:ext cx="8572225" cy="4351338"/>
        </p:xfrm>
        <a:graphic>
          <a:graphicData uri="http://schemas.openxmlformats.org/drawingml/2006/table">
            <a:tbl>
              <a:tblPr/>
              <a:tblGrid>
                <a:gridCol w="1714445"/>
                <a:gridCol w="1714445"/>
                <a:gridCol w="1714445"/>
                <a:gridCol w="1325771"/>
                <a:gridCol w="2103119"/>
              </a:tblGrid>
              <a:tr h="441440">
                <a:tc>
                  <a:txBody>
                    <a:bodyPr/>
                    <a:lstStyle/>
                    <a:p>
                      <a:r>
                        <a:rPr lang="en-US" sz="1200" b="1" dirty="0" smtClean="0"/>
                        <a:t>Protocol (layer 5~7)</a:t>
                      </a:r>
                      <a:endParaRPr lang="en-US" sz="1200" b="1"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b="1"/>
                        <a:t>Architecture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b="1" dirty="0"/>
                        <a:t>Real-Time Support</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b="1" dirty="0"/>
                        <a:t>Service Discovery</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b="1" dirty="0"/>
                        <a:t>Use Case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19817">
                <a:tc>
                  <a:txBody>
                    <a:bodyPr/>
                    <a:lstStyle/>
                    <a:p>
                      <a:r>
                        <a:rPr lang="en-US" sz="1200" b="1" dirty="0" smtClean="0"/>
                        <a:t>SOME/IP </a:t>
                      </a:r>
                      <a:r>
                        <a:rPr lang="en-US" sz="1200" b="0" dirty="0" smtClean="0"/>
                        <a:t>(a lightweight binary protocol over TCP/UDP)</a:t>
                      </a:r>
                      <a:endParaRPr lang="en-US" sz="1200" b="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a:t>Service-Oriented (SOA</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RPC (Remote Procedure Call)</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solidFill>
                            <a:schemeClr val="accent2"/>
                          </a:solidFill>
                        </a:rPr>
                        <a:t>⚠</a:t>
                      </a:r>
                      <a:r>
                        <a:rPr lang="en-US" sz="1200" dirty="0" smtClean="0"/>
                        <a:t> </a:t>
                      </a:r>
                      <a:r>
                        <a:rPr lang="en-US" sz="1200" dirty="0"/>
                        <a:t>Limited (via TSN)</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00B050"/>
                          </a:solidFill>
                        </a:rPr>
                        <a:t>✅</a:t>
                      </a:r>
                      <a:r>
                        <a:rPr lang="en-US" sz="1200" dirty="0"/>
                        <a:t> SOME/IP-SD</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ECU-to-ECU communication,</a:t>
                      </a:r>
                    </a:p>
                    <a:p>
                      <a:r>
                        <a:rPr lang="en-US" sz="1200" b="1" dirty="0" smtClean="0"/>
                        <a:t>AUTOSAR </a:t>
                      </a:r>
                      <a:r>
                        <a:rPr lang="en-US" sz="1200" b="1" dirty="0"/>
                        <a:t>Adaptive</a:t>
                      </a:r>
                      <a:r>
                        <a:rPr lang="en-US" sz="1200" dirty="0"/>
                        <a:t>, infotainment, ADAS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09006">
                <a:tc>
                  <a:txBody>
                    <a:bodyPr/>
                    <a:lstStyle/>
                    <a:p>
                      <a:r>
                        <a:rPr lang="en-US" sz="1200" b="1" dirty="0" smtClean="0"/>
                        <a:t>DDS </a:t>
                      </a:r>
                      <a:r>
                        <a:rPr lang="en-US" sz="1200" b="0" dirty="0" smtClean="0"/>
                        <a:t>(Data Distribution Service)</a:t>
                      </a:r>
                      <a:endParaRPr lang="en-US" sz="1200" b="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a:t>Publish-Subscribe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00B050"/>
                          </a:solidFill>
                        </a:rPr>
                        <a:t>✅</a:t>
                      </a:r>
                      <a:r>
                        <a:rPr lang="en-US" sz="1200" dirty="0"/>
                        <a:t> Strong (</a:t>
                      </a:r>
                      <a:r>
                        <a:rPr lang="en-US" sz="1200" dirty="0" err="1"/>
                        <a:t>QoS</a:t>
                      </a:r>
                      <a:r>
                        <a:rPr lang="en-US" sz="1200" dirty="0"/>
                        <a:t>)</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00B050"/>
                          </a:solidFill>
                        </a:rPr>
                        <a:t>✅</a:t>
                      </a:r>
                      <a:r>
                        <a:rPr lang="en-US" sz="1200" dirty="0"/>
                        <a:t> Dynamic</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ECU-to-ECU communication,</a:t>
                      </a:r>
                    </a:p>
                    <a:p>
                      <a:r>
                        <a:rPr lang="en-US" sz="1200" dirty="0" smtClean="0"/>
                        <a:t>Autonomous </a:t>
                      </a:r>
                      <a:r>
                        <a:rPr lang="en-US" sz="1200" dirty="0"/>
                        <a:t>driving, robotics, safety-critical systems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30629">
                <a:tc>
                  <a:txBody>
                    <a:bodyPr/>
                    <a:lstStyle/>
                    <a:p>
                      <a:r>
                        <a:rPr lang="en-US" sz="1200" b="1" dirty="0" err="1" smtClean="0"/>
                        <a:t>gRPC</a:t>
                      </a:r>
                      <a:r>
                        <a:rPr lang="en-US" sz="1200" b="1" dirty="0" smtClean="0"/>
                        <a:t> </a:t>
                      </a:r>
                      <a:r>
                        <a:rPr lang="en-US" sz="1200" b="0" dirty="0" smtClean="0"/>
                        <a:t>(built on HTTP/2 + Protocol Buffers)</a:t>
                      </a:r>
                      <a:endParaRPr lang="en-US" sz="1200" b="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t>Service-Oriented (SOA</a:t>
                      </a:r>
                    </a:p>
                    <a:p>
                      <a:r>
                        <a:rPr lang="en-US" sz="1200" dirty="0" smtClean="0"/>
                        <a:t>RPC </a:t>
                      </a:r>
                      <a:r>
                        <a:rPr lang="en-US" sz="1200" dirty="0"/>
                        <a:t>(Remote Procedure Call)</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solidFill>
                            <a:schemeClr val="accent2"/>
                          </a:solidFill>
                        </a:rPr>
                        <a:t>⚠</a:t>
                      </a:r>
                      <a:r>
                        <a:rPr lang="en-US" sz="1200" dirty="0" smtClean="0"/>
                        <a:t>Limited</a:t>
                      </a:r>
                      <a:endParaRPr lang="en-US" sz="120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 </a:t>
                      </a:r>
                      <a:r>
                        <a:rPr lang="en-US" sz="1200" dirty="0"/>
                        <a:t>Manual or via registry</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Vehicle to backend services, </a:t>
                      </a:r>
                    </a:p>
                    <a:p>
                      <a:r>
                        <a:rPr lang="en-US" sz="1200" dirty="0" smtClean="0"/>
                        <a:t>Cloud-native </a:t>
                      </a:r>
                      <a:r>
                        <a:rPr lang="en-US" sz="1200" dirty="0"/>
                        <a:t>services, infotainment</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19817">
                <a:tc>
                  <a:txBody>
                    <a:bodyPr/>
                    <a:lstStyle/>
                    <a:p>
                      <a:r>
                        <a:rPr lang="en-US" sz="1200" b="1" dirty="0" smtClean="0"/>
                        <a:t>MQTT </a:t>
                      </a:r>
                      <a:r>
                        <a:rPr lang="en-US" sz="1200" dirty="0" smtClean="0"/>
                        <a:t>(Message Queuing Telemetry Transport)</a:t>
                      </a:r>
                      <a:endParaRPr lang="en-US" sz="120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a:t>Publish-Subscribe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a:t>
                      </a:r>
                      <a:r>
                        <a:rPr lang="en-US" sz="1200" dirty="0"/>
                        <a:t> Weak</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a:t>
                      </a:r>
                      <a:r>
                        <a:rPr lang="en-US" sz="1200" dirty="0"/>
                        <a:t> Broker-based</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t>Vehicle-to-cloud telemetry, diagnostics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30629">
                <a:tc>
                  <a:txBody>
                    <a:bodyPr/>
                    <a:lstStyle/>
                    <a:p>
                      <a:r>
                        <a:rPr lang="en-US" sz="1200" b="1" dirty="0"/>
                        <a:t>REST over HTTP</a:t>
                      </a:r>
                      <a:endParaRPr lang="en-US" sz="120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a:t>Request-Response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a:t>
                      </a:r>
                      <a:r>
                        <a:rPr lang="en-US" sz="1200" dirty="0"/>
                        <a:t> Not real-time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a:t>
                      </a:r>
                      <a:r>
                        <a:rPr lang="en-US" sz="1200" dirty="0"/>
                        <a:t> Manual</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Vehicle to Web </a:t>
                      </a:r>
                      <a:r>
                        <a:rPr lang="en-US" sz="1200" dirty="0"/>
                        <a:t>services, connected car platforms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1" name="TextBox 40"/>
          <p:cNvSpPr txBox="1"/>
          <p:nvPr/>
        </p:nvSpPr>
        <p:spPr>
          <a:xfrm>
            <a:off x="220082" y="5740299"/>
            <a:ext cx="9132052"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a:t>Both </a:t>
            </a:r>
            <a:r>
              <a:rPr lang="en-US" sz="1400" b="1" dirty="0" err="1"/>
              <a:t>gRPC</a:t>
            </a:r>
            <a:r>
              <a:rPr lang="en-US" sz="1400" dirty="0"/>
              <a:t> and </a:t>
            </a:r>
            <a:r>
              <a:rPr lang="en-US" sz="1400" b="1" dirty="0"/>
              <a:t>SOME/IP</a:t>
            </a:r>
            <a:r>
              <a:rPr lang="en-US" sz="1400" dirty="0"/>
              <a:t> follow a </a:t>
            </a:r>
            <a:r>
              <a:rPr lang="en-US" sz="1400" b="1" dirty="0"/>
              <a:t>Service-Oriented Architecture (SOA)</a:t>
            </a:r>
            <a:r>
              <a:rPr lang="en-US" sz="1400" dirty="0"/>
              <a:t> model, </a:t>
            </a:r>
            <a:r>
              <a:rPr lang="en-US" sz="1400" dirty="0" smtClean="0"/>
              <a:t>but </a:t>
            </a:r>
            <a:r>
              <a:rPr lang="en-US" sz="1400" dirty="0"/>
              <a:t>their design goals and </a:t>
            </a:r>
            <a:r>
              <a:rPr lang="en-US" sz="1400" dirty="0" smtClean="0"/>
              <a:t>environments</a:t>
            </a:r>
          </a:p>
          <a:p>
            <a:r>
              <a:rPr lang="en-US" sz="1400" dirty="0" smtClean="0"/>
              <a:t>are </a:t>
            </a:r>
            <a:r>
              <a:rPr lang="en-US" sz="1400" dirty="0"/>
              <a:t>quite different. </a:t>
            </a:r>
            <a:r>
              <a:rPr lang="en-US" sz="1400" b="1" dirty="0" err="1"/>
              <a:t>gRPC</a:t>
            </a:r>
            <a:r>
              <a:rPr lang="en-US" sz="1400" dirty="0"/>
              <a:t> is less </a:t>
            </a:r>
            <a:r>
              <a:rPr lang="en-US" sz="1400" dirty="0" err="1"/>
              <a:t>performant</a:t>
            </a:r>
            <a:r>
              <a:rPr lang="en-US" sz="1400" dirty="0"/>
              <a:t> and heavier for embedded </a:t>
            </a:r>
            <a:r>
              <a:rPr lang="en-US" sz="1400" dirty="0" smtClean="0"/>
              <a:t>ECUs, </a:t>
            </a:r>
            <a:r>
              <a:rPr lang="en-US" sz="1400" dirty="0"/>
              <a:t>ideal for backend/cloud communication</a:t>
            </a:r>
          </a:p>
        </p:txBody>
      </p:sp>
      <p:sp>
        <p:nvSpPr>
          <p:cNvPr id="2" name="TextBox 1"/>
          <p:cNvSpPr txBox="1"/>
          <p:nvPr/>
        </p:nvSpPr>
        <p:spPr>
          <a:xfrm>
            <a:off x="220082" y="6350074"/>
            <a:ext cx="8521179" cy="523220"/>
          </a:xfrm>
          <a:prstGeom prst="rect">
            <a:avLst/>
          </a:prstGeom>
          <a:noFill/>
        </p:spPr>
        <p:txBody>
          <a:bodyPr wrap="none" rtlCol="0">
            <a:spAutoFit/>
          </a:bodyPr>
          <a:lstStyle/>
          <a:p>
            <a:pPr marL="285750" indent="-285750">
              <a:buFont typeface="Arial" panose="020B0604020202020204" pitchFamily="34" charset="0"/>
              <a:buChar char="•"/>
            </a:pPr>
            <a:r>
              <a:rPr lang="en-US" sz="1400" b="1" dirty="0"/>
              <a:t>DDS</a:t>
            </a:r>
            <a:r>
              <a:rPr lang="en-US" sz="1400" dirty="0"/>
              <a:t> offers better real-time performance than SOME/IP, but SOME/IP is more lightweight and better suited for </a:t>
            </a:r>
            <a:endParaRPr lang="en-US" sz="1400" dirty="0" smtClean="0"/>
          </a:p>
          <a:p>
            <a:r>
              <a:rPr lang="en-US" sz="1400" dirty="0" smtClean="0"/>
              <a:t>AUTOSAR</a:t>
            </a:r>
            <a:endParaRPr lang="en-US" sz="1400" dirty="0"/>
          </a:p>
        </p:txBody>
      </p:sp>
      <p:sp>
        <p:nvSpPr>
          <p:cNvPr id="5" name="Slide Number Placeholder 4"/>
          <p:cNvSpPr>
            <a:spLocks noGrp="1"/>
          </p:cNvSpPr>
          <p:nvPr>
            <p:ph type="sldNum" sz="quarter" idx="12"/>
          </p:nvPr>
        </p:nvSpPr>
        <p:spPr>
          <a:xfrm>
            <a:off x="8741261" y="6508169"/>
            <a:ext cx="2057400" cy="365125"/>
          </a:xfrm>
        </p:spPr>
        <p:txBody>
          <a:bodyPr/>
          <a:lstStyle/>
          <a:p>
            <a:fld id="{96C55251-E90D-44CC-8B75-53FCEE02E655}" type="slidenum">
              <a:rPr lang="en-US" smtClean="0">
                <a:solidFill>
                  <a:schemeClr val="bg1">
                    <a:lumMod val="50000"/>
                  </a:schemeClr>
                </a:solidFill>
              </a:rPr>
              <a:t>5</a:t>
            </a:fld>
            <a:endParaRPr lang="en-US" dirty="0">
              <a:solidFill>
                <a:schemeClr val="bg1">
                  <a:lumMod val="50000"/>
                </a:schemeClr>
              </a:solidFill>
            </a:endParaRPr>
          </a:p>
        </p:txBody>
      </p:sp>
    </p:spTree>
    <p:extLst>
      <p:ext uri="{BB962C8B-B14F-4D97-AF65-F5344CB8AC3E}">
        <p14:creationId xmlns:p14="http://schemas.microsoft.com/office/powerpoint/2010/main" val="1484995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4000326"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Automotive Ethernet (</a:t>
            </a:r>
            <a:r>
              <a:rPr lang="en-US" dirty="0" err="1" smtClean="0"/>
              <a:t>BroadR</a:t>
            </a:r>
            <a:r>
              <a:rPr lang="en-US" dirty="0" smtClean="0"/>
              <a:t>-Reach)</a:t>
            </a:r>
            <a:endParaRPr lang="en-US" b="1" dirty="0"/>
          </a:p>
        </p:txBody>
      </p:sp>
      <p:sp>
        <p:nvSpPr>
          <p:cNvPr id="56" name="TextBox 55"/>
          <p:cNvSpPr txBox="1"/>
          <p:nvPr/>
        </p:nvSpPr>
        <p:spPr>
          <a:xfrm>
            <a:off x="347330" y="1379913"/>
            <a:ext cx="7668831" cy="523220"/>
          </a:xfrm>
          <a:prstGeom prst="rect">
            <a:avLst/>
          </a:prstGeom>
          <a:noFill/>
        </p:spPr>
        <p:txBody>
          <a:bodyPr wrap="none" rtlCol="0">
            <a:spAutoFit/>
          </a:bodyPr>
          <a:lstStyle/>
          <a:p>
            <a:r>
              <a:rPr lang="en-US" sz="1400" b="1" dirty="0" err="1"/>
              <a:t>BroadR</a:t>
            </a:r>
            <a:r>
              <a:rPr lang="en-US" sz="1400" b="1" dirty="0"/>
              <a:t>-Reach</a:t>
            </a:r>
            <a:r>
              <a:rPr lang="en-US" sz="1400" dirty="0"/>
              <a:t> is a specialized Ethernet physical layer standard developed for automotive applications. </a:t>
            </a:r>
            <a:endParaRPr lang="en-US" sz="1400" dirty="0" smtClean="0"/>
          </a:p>
          <a:p>
            <a:r>
              <a:rPr lang="en-US" sz="1400" dirty="0" smtClean="0"/>
              <a:t>It </a:t>
            </a:r>
            <a:r>
              <a:rPr lang="en-US" sz="1400" dirty="0"/>
              <a:t>was originally created by Broadcom</a:t>
            </a:r>
          </a:p>
        </p:txBody>
      </p:sp>
      <p:graphicFrame>
        <p:nvGraphicFramePr>
          <p:cNvPr id="58" name="Table 57"/>
          <p:cNvGraphicFramePr>
            <a:graphicFrameLocks noGrp="1"/>
          </p:cNvGraphicFramePr>
          <p:nvPr>
            <p:extLst>
              <p:ext uri="{D42A27DB-BD31-4B8C-83A1-F6EECF244321}">
                <p14:modId xmlns:p14="http://schemas.microsoft.com/office/powerpoint/2010/main" val="4068562450"/>
              </p:ext>
            </p:extLst>
          </p:nvPr>
        </p:nvGraphicFramePr>
        <p:xfrm>
          <a:off x="540328" y="2230133"/>
          <a:ext cx="7913715" cy="2689616"/>
        </p:xfrm>
        <a:graphic>
          <a:graphicData uri="http://schemas.openxmlformats.org/drawingml/2006/table">
            <a:tbl>
              <a:tblPr firstRow="1" bandRow="1">
                <a:tableStyleId>{5C22544A-7EE6-4342-B048-85BDC9FD1C3A}</a:tableStyleId>
              </a:tblPr>
              <a:tblGrid>
                <a:gridCol w="1446414"/>
                <a:gridCol w="3241963"/>
                <a:gridCol w="3225338"/>
              </a:tblGrid>
              <a:tr h="370840">
                <a:tc>
                  <a:txBody>
                    <a:bodyPr/>
                    <a:lstStyle/>
                    <a:p>
                      <a:r>
                        <a:rPr lang="en-US" dirty="0" smtClean="0">
                          <a:solidFill>
                            <a:schemeClr val="tx1"/>
                          </a:solidFill>
                        </a:rPr>
                        <a:t>Feature</a:t>
                      </a:r>
                      <a:endParaRPr lang="en-US" dirty="0">
                        <a:solidFill>
                          <a:schemeClr val="tx1"/>
                        </a:solidFill>
                      </a:endParaRPr>
                    </a:p>
                  </a:txBody>
                  <a:tcPr/>
                </a:tc>
                <a:tc>
                  <a:txBody>
                    <a:bodyPr/>
                    <a:lstStyle/>
                    <a:p>
                      <a:r>
                        <a:rPr lang="en-US" dirty="0" smtClean="0">
                          <a:solidFill>
                            <a:schemeClr val="tx1"/>
                          </a:solidFill>
                        </a:rPr>
                        <a:t>Traditional Ethernet </a:t>
                      </a:r>
                      <a:endParaRPr lang="en-US" dirty="0">
                        <a:solidFill>
                          <a:schemeClr val="tx1"/>
                        </a:solidFill>
                      </a:endParaRPr>
                    </a:p>
                  </a:txBody>
                  <a:tcPr/>
                </a:tc>
                <a:tc>
                  <a:txBody>
                    <a:bodyPr/>
                    <a:lstStyle/>
                    <a:p>
                      <a:r>
                        <a:rPr lang="en-US" dirty="0" err="1" smtClean="0">
                          <a:solidFill>
                            <a:schemeClr val="tx1"/>
                          </a:solidFill>
                        </a:rPr>
                        <a:t>BroadR</a:t>
                      </a:r>
                      <a:r>
                        <a:rPr lang="en-US" dirty="0" smtClean="0">
                          <a:solidFill>
                            <a:schemeClr val="tx1"/>
                          </a:solidFill>
                        </a:rPr>
                        <a:t>-Reach</a:t>
                      </a:r>
                      <a:endParaRPr lang="en-US" dirty="0">
                        <a:solidFill>
                          <a:schemeClr val="tx1"/>
                        </a:solidFill>
                      </a:endParaRPr>
                    </a:p>
                  </a:txBody>
                  <a:tcPr/>
                </a:tc>
              </a:tr>
              <a:tr h="1206256">
                <a:tc>
                  <a:txBody>
                    <a:bodyPr/>
                    <a:lstStyle/>
                    <a:p>
                      <a:r>
                        <a:rPr lang="en-US" sz="1400" dirty="0" smtClean="0"/>
                        <a:t>Cable Type</a:t>
                      </a:r>
                      <a:endParaRPr lang="en-US" sz="1400" dirty="0"/>
                    </a:p>
                  </a:txBody>
                  <a:tcPr>
                    <a:solidFill>
                      <a:schemeClr val="bg1">
                        <a:lumMod val="95000"/>
                      </a:schemeClr>
                    </a:solidFill>
                  </a:tcPr>
                </a:tc>
                <a:tc>
                  <a:txBody>
                    <a:bodyPr/>
                    <a:lstStyle/>
                    <a:p>
                      <a:r>
                        <a:rPr lang="en-US" sz="1400" dirty="0" smtClean="0"/>
                        <a:t>Rj45(8 wires)</a:t>
                      </a:r>
                    </a:p>
                    <a:p>
                      <a:endParaRPr lang="en-US" sz="1400" dirty="0" smtClean="0"/>
                    </a:p>
                    <a:p>
                      <a:endParaRPr lang="en-US" sz="1400" dirty="0"/>
                    </a:p>
                  </a:txBody>
                  <a:tcPr>
                    <a:solidFill>
                      <a:schemeClr val="bg1">
                        <a:lumMod val="95000"/>
                      </a:schemeClr>
                    </a:solidFill>
                  </a:tcPr>
                </a:tc>
                <a:tc>
                  <a:txBody>
                    <a:bodyPr/>
                    <a:lstStyle/>
                    <a:p>
                      <a:r>
                        <a:rPr lang="en-US" sz="1400" dirty="0" smtClean="0"/>
                        <a:t>Single twisted pair</a:t>
                      </a:r>
                    </a:p>
                    <a:p>
                      <a:r>
                        <a:rPr lang="en-US" sz="1400" dirty="0" smtClean="0"/>
                        <a:t>(2 wires)</a:t>
                      </a:r>
                      <a:endParaRPr lang="en-US" sz="1400" dirty="0"/>
                    </a:p>
                  </a:txBody>
                  <a:tcPr>
                    <a:solidFill>
                      <a:schemeClr val="bg1">
                        <a:lumMod val="95000"/>
                      </a:schemeClr>
                    </a:solidFill>
                  </a:tcPr>
                </a:tc>
              </a:tr>
              <a:tr h="370840">
                <a:tc>
                  <a:txBody>
                    <a:bodyPr/>
                    <a:lstStyle/>
                    <a:p>
                      <a:r>
                        <a:rPr lang="en-US" sz="1400" dirty="0" smtClean="0"/>
                        <a:t>Cable Length</a:t>
                      </a:r>
                      <a:endParaRPr lang="en-US" sz="1400" dirty="0"/>
                    </a:p>
                  </a:txBody>
                  <a:tcPr>
                    <a:solidFill>
                      <a:schemeClr val="bg1">
                        <a:lumMod val="95000"/>
                      </a:schemeClr>
                    </a:solidFill>
                  </a:tcPr>
                </a:tc>
                <a:tc>
                  <a:txBody>
                    <a:bodyPr/>
                    <a:lstStyle/>
                    <a:p>
                      <a:r>
                        <a:rPr lang="en-US" sz="1400" dirty="0" smtClean="0"/>
                        <a:t>Up to 100 meters</a:t>
                      </a:r>
                      <a:endParaRPr lang="en-US" sz="1400" dirty="0"/>
                    </a:p>
                  </a:txBody>
                  <a:tcPr>
                    <a:solidFill>
                      <a:schemeClr val="bg1">
                        <a:lumMod val="95000"/>
                      </a:schemeClr>
                    </a:solidFill>
                  </a:tcPr>
                </a:tc>
                <a:tc>
                  <a:txBody>
                    <a:bodyPr/>
                    <a:lstStyle/>
                    <a:p>
                      <a:r>
                        <a:rPr lang="en-US" sz="1400" dirty="0" smtClean="0"/>
                        <a:t>Up to 15 meters (UTP), 40m (STP)</a:t>
                      </a:r>
                      <a:endParaRPr lang="en-US" sz="1400" dirty="0"/>
                    </a:p>
                  </a:txBody>
                  <a:tcPr>
                    <a:solidFill>
                      <a:schemeClr val="bg1">
                        <a:lumMod val="95000"/>
                      </a:schemeClr>
                    </a:solidFill>
                  </a:tcPr>
                </a:tc>
              </a:tr>
              <a:tr h="370840">
                <a:tc>
                  <a:txBody>
                    <a:bodyPr/>
                    <a:lstStyle/>
                    <a:p>
                      <a:r>
                        <a:rPr lang="en-US" sz="1400" dirty="0" smtClean="0"/>
                        <a:t>Duplex Mode</a:t>
                      </a:r>
                      <a:endParaRPr lang="en-US" sz="1400" dirty="0"/>
                    </a:p>
                  </a:txBody>
                  <a:tcPr>
                    <a:solidFill>
                      <a:schemeClr val="bg1">
                        <a:lumMod val="95000"/>
                      </a:schemeClr>
                    </a:solidFill>
                  </a:tcPr>
                </a:tc>
                <a:tc>
                  <a:txBody>
                    <a:bodyPr/>
                    <a:lstStyle/>
                    <a:p>
                      <a:r>
                        <a:rPr lang="en-US" sz="1400" dirty="0" smtClean="0"/>
                        <a:t>Full-duplex</a:t>
                      </a:r>
                      <a:endParaRPr lang="en-US" sz="1400" dirty="0"/>
                    </a:p>
                  </a:txBody>
                  <a:tcPr>
                    <a:solidFill>
                      <a:schemeClr val="bg1">
                        <a:lumMod val="95000"/>
                      </a:schemeClr>
                    </a:solidFill>
                  </a:tcPr>
                </a:tc>
                <a:tc>
                  <a:txBody>
                    <a:bodyPr/>
                    <a:lstStyle/>
                    <a:p>
                      <a:r>
                        <a:rPr lang="en-US" sz="1400" dirty="0" smtClean="0"/>
                        <a:t>Full-duplex</a:t>
                      </a:r>
                      <a:endParaRPr lang="en-US" sz="1400" dirty="0"/>
                    </a:p>
                  </a:txBody>
                  <a:tcPr>
                    <a:solidFill>
                      <a:schemeClr val="bg1">
                        <a:lumMod val="95000"/>
                      </a:schemeClr>
                    </a:solidFill>
                  </a:tcPr>
                </a:tc>
              </a:tr>
              <a:tr h="370840">
                <a:tc>
                  <a:txBody>
                    <a:bodyPr/>
                    <a:lstStyle/>
                    <a:p>
                      <a:r>
                        <a:rPr lang="en-US" sz="1400" dirty="0" smtClean="0"/>
                        <a:t>Weight &amp; Cost</a:t>
                      </a:r>
                      <a:endParaRPr lang="en-US" sz="1400" dirty="0"/>
                    </a:p>
                  </a:txBody>
                  <a:tcPr>
                    <a:solidFill>
                      <a:schemeClr val="bg1">
                        <a:lumMod val="95000"/>
                      </a:schemeClr>
                    </a:solidFill>
                  </a:tcPr>
                </a:tc>
                <a:tc>
                  <a:txBody>
                    <a:bodyPr/>
                    <a:lstStyle/>
                    <a:p>
                      <a:r>
                        <a:rPr lang="en-US" sz="1400" dirty="0" smtClean="0"/>
                        <a:t>Heavier and more expensive</a:t>
                      </a:r>
                      <a:endParaRPr lang="en-US" sz="1400" dirty="0"/>
                    </a:p>
                  </a:txBody>
                  <a:tcPr>
                    <a:solidFill>
                      <a:schemeClr val="bg1">
                        <a:lumMod val="95000"/>
                      </a:schemeClr>
                    </a:solidFill>
                  </a:tcPr>
                </a:tc>
                <a:tc>
                  <a:txBody>
                    <a:bodyPr/>
                    <a:lstStyle/>
                    <a:p>
                      <a:r>
                        <a:rPr lang="en-US" sz="1400" dirty="0" smtClean="0"/>
                        <a:t>Lighter and cheaper</a:t>
                      </a:r>
                      <a:endParaRPr lang="en-US" sz="1400" dirty="0"/>
                    </a:p>
                  </a:txBody>
                  <a:tcPr>
                    <a:solidFill>
                      <a:schemeClr val="bg1">
                        <a:lumMod val="95000"/>
                      </a:schemeClr>
                    </a:solidFill>
                  </a:tcPr>
                </a:tc>
              </a:tr>
            </a:tbl>
          </a:graphicData>
        </a:graphic>
      </p:graphicFrame>
      <p:pic>
        <p:nvPicPr>
          <p:cNvPr id="59" name="Picture 58"/>
          <p:cNvPicPr>
            <a:picLocks noChangeAspect="1"/>
          </p:cNvPicPr>
          <p:nvPr/>
        </p:nvPicPr>
        <p:blipFill>
          <a:blip r:embed="rId3"/>
          <a:stretch>
            <a:fillRect/>
          </a:stretch>
        </p:blipFill>
        <p:spPr>
          <a:xfrm>
            <a:off x="6809343" y="2748967"/>
            <a:ext cx="1626477" cy="995022"/>
          </a:xfrm>
          <a:prstGeom prst="rect">
            <a:avLst/>
          </a:prstGeom>
        </p:spPr>
      </p:pic>
      <p:pic>
        <p:nvPicPr>
          <p:cNvPr id="60" name="Picture 59"/>
          <p:cNvPicPr>
            <a:picLocks noChangeAspect="1"/>
          </p:cNvPicPr>
          <p:nvPr/>
        </p:nvPicPr>
        <p:blipFill>
          <a:blip r:embed="rId4"/>
          <a:stretch>
            <a:fillRect/>
          </a:stretch>
        </p:blipFill>
        <p:spPr>
          <a:xfrm>
            <a:off x="5998696" y="2861149"/>
            <a:ext cx="810647" cy="843182"/>
          </a:xfrm>
          <a:prstGeom prst="rect">
            <a:avLst/>
          </a:prstGeom>
        </p:spPr>
      </p:pic>
      <p:pic>
        <p:nvPicPr>
          <p:cNvPr id="62" name="Picture 61"/>
          <p:cNvPicPr>
            <a:picLocks noChangeAspect="1"/>
          </p:cNvPicPr>
          <p:nvPr/>
        </p:nvPicPr>
        <p:blipFill>
          <a:blip r:embed="rId5"/>
          <a:stretch>
            <a:fillRect/>
          </a:stretch>
        </p:blipFill>
        <p:spPr>
          <a:xfrm>
            <a:off x="3308465" y="2611881"/>
            <a:ext cx="1891506" cy="1132108"/>
          </a:xfrm>
          <a:prstGeom prst="rect">
            <a:avLst/>
          </a:prstGeom>
        </p:spPr>
      </p:pic>
      <p:pic>
        <p:nvPicPr>
          <p:cNvPr id="65" name="Picture 64"/>
          <p:cNvPicPr>
            <a:picLocks noChangeAspect="1"/>
          </p:cNvPicPr>
          <p:nvPr/>
        </p:nvPicPr>
        <p:blipFill>
          <a:blip r:embed="rId6"/>
          <a:stretch>
            <a:fillRect/>
          </a:stretch>
        </p:blipFill>
        <p:spPr>
          <a:xfrm>
            <a:off x="2431633" y="2829363"/>
            <a:ext cx="876832" cy="914626"/>
          </a:xfrm>
          <a:prstGeom prst="rect">
            <a:avLst/>
          </a:prstGeom>
        </p:spPr>
      </p:pic>
      <p:pic>
        <p:nvPicPr>
          <p:cNvPr id="66" name="Picture 65"/>
          <p:cNvPicPr>
            <a:picLocks noChangeAspect="1"/>
          </p:cNvPicPr>
          <p:nvPr/>
        </p:nvPicPr>
        <p:blipFill>
          <a:blip r:embed="rId7"/>
          <a:stretch>
            <a:fillRect/>
          </a:stretch>
        </p:blipFill>
        <p:spPr>
          <a:xfrm>
            <a:off x="1331212" y="5579375"/>
            <a:ext cx="4565694" cy="1195175"/>
          </a:xfrm>
          <a:prstGeom prst="rect">
            <a:avLst/>
          </a:prstGeom>
        </p:spPr>
      </p:pic>
      <p:sp>
        <p:nvSpPr>
          <p:cNvPr id="67" name="TextBox 66"/>
          <p:cNvSpPr txBox="1"/>
          <p:nvPr/>
        </p:nvSpPr>
        <p:spPr>
          <a:xfrm>
            <a:off x="407323" y="5210043"/>
            <a:ext cx="7288149"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t>Convert Automotive Ethernet </a:t>
            </a:r>
            <a:r>
              <a:rPr lang="en-US" b="1" dirty="0" smtClean="0"/>
              <a:t>&lt;-&gt; Traditional </a:t>
            </a:r>
            <a:r>
              <a:rPr lang="en-US" b="1" dirty="0"/>
              <a:t>Ethernet</a:t>
            </a:r>
            <a:r>
              <a:rPr lang="en-US" dirty="0"/>
              <a:t>: Media </a:t>
            </a:r>
            <a:r>
              <a:rPr lang="en-US" dirty="0" smtClean="0"/>
              <a:t>Converter</a:t>
            </a:r>
            <a:endParaRPr lang="en-US" dirty="0"/>
          </a:p>
        </p:txBody>
      </p:sp>
      <p:sp>
        <p:nvSpPr>
          <p:cNvPr id="4" name="Slide Number Placeholder 3"/>
          <p:cNvSpPr>
            <a:spLocks noGrp="1"/>
          </p:cNvSpPr>
          <p:nvPr>
            <p:ph type="sldNum" sz="quarter" idx="12"/>
          </p:nvPr>
        </p:nvSpPr>
        <p:spPr>
          <a:xfrm>
            <a:off x="8748569" y="6492875"/>
            <a:ext cx="2057400" cy="365125"/>
          </a:xfrm>
        </p:spPr>
        <p:txBody>
          <a:bodyPr/>
          <a:lstStyle/>
          <a:p>
            <a:fld id="{96C55251-E90D-44CC-8B75-53FCEE02E655}" type="slidenum">
              <a:rPr lang="en-US" smtClean="0">
                <a:solidFill>
                  <a:schemeClr val="bg1">
                    <a:lumMod val="50000"/>
                  </a:schemeClr>
                </a:solidFill>
              </a:rPr>
              <a:t>6</a:t>
            </a:fld>
            <a:endParaRPr lang="en-US" dirty="0">
              <a:solidFill>
                <a:schemeClr val="bg1">
                  <a:lumMod val="50000"/>
                </a:schemeClr>
              </a:solidFill>
            </a:endParaRPr>
          </a:p>
        </p:txBody>
      </p:sp>
    </p:spTree>
    <p:extLst>
      <p:ext uri="{BB962C8B-B14F-4D97-AF65-F5344CB8AC3E}">
        <p14:creationId xmlns:p14="http://schemas.microsoft.com/office/powerpoint/2010/main" val="1800835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3465564"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Automotive Ethernet: Topology</a:t>
            </a:r>
            <a:endParaRPr lang="en-US" b="1" dirty="0"/>
          </a:p>
        </p:txBody>
      </p:sp>
      <p:sp>
        <p:nvSpPr>
          <p:cNvPr id="6" name="Rectangle 5"/>
          <p:cNvSpPr/>
          <p:nvPr/>
        </p:nvSpPr>
        <p:spPr>
          <a:xfrm>
            <a:off x="622387" y="2084630"/>
            <a:ext cx="1112808" cy="10179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94917" y="2741465"/>
            <a:ext cx="776376" cy="36108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Ethernet PHY</a:t>
            </a:r>
            <a:endParaRPr lang="en-US" sz="1200" dirty="0"/>
          </a:p>
        </p:txBody>
      </p:sp>
      <p:sp>
        <p:nvSpPr>
          <p:cNvPr id="8" name="TextBox 7"/>
          <p:cNvSpPr txBox="1"/>
          <p:nvPr/>
        </p:nvSpPr>
        <p:spPr>
          <a:xfrm>
            <a:off x="837736" y="2208232"/>
            <a:ext cx="682110" cy="369332"/>
          </a:xfrm>
          <a:prstGeom prst="rect">
            <a:avLst/>
          </a:prstGeom>
          <a:noFill/>
        </p:spPr>
        <p:txBody>
          <a:bodyPr wrap="none" rtlCol="0">
            <a:spAutoFit/>
          </a:bodyPr>
          <a:lstStyle/>
          <a:p>
            <a:r>
              <a:rPr lang="en-US" dirty="0" smtClean="0"/>
              <a:t>ECU1</a:t>
            </a:r>
            <a:endParaRPr lang="en-US" dirty="0"/>
          </a:p>
        </p:txBody>
      </p:sp>
      <p:sp>
        <p:nvSpPr>
          <p:cNvPr id="21" name="Rectangle 20"/>
          <p:cNvSpPr/>
          <p:nvPr/>
        </p:nvSpPr>
        <p:spPr>
          <a:xfrm>
            <a:off x="2845126" y="2089369"/>
            <a:ext cx="1112808" cy="10179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017656" y="2746204"/>
            <a:ext cx="776376" cy="36108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Ethernet PHY</a:t>
            </a:r>
            <a:endParaRPr lang="en-US" sz="1200" dirty="0"/>
          </a:p>
        </p:txBody>
      </p:sp>
      <p:sp>
        <p:nvSpPr>
          <p:cNvPr id="23" name="TextBox 22"/>
          <p:cNvSpPr txBox="1"/>
          <p:nvPr/>
        </p:nvSpPr>
        <p:spPr>
          <a:xfrm>
            <a:off x="3060475" y="2212971"/>
            <a:ext cx="682110" cy="369332"/>
          </a:xfrm>
          <a:prstGeom prst="rect">
            <a:avLst/>
          </a:prstGeom>
          <a:noFill/>
        </p:spPr>
        <p:txBody>
          <a:bodyPr wrap="none" rtlCol="0">
            <a:spAutoFit/>
          </a:bodyPr>
          <a:lstStyle/>
          <a:p>
            <a:r>
              <a:rPr lang="en-US" dirty="0" smtClean="0"/>
              <a:t>ECU2</a:t>
            </a:r>
            <a:endParaRPr lang="en-US" dirty="0"/>
          </a:p>
        </p:txBody>
      </p:sp>
      <p:sp>
        <p:nvSpPr>
          <p:cNvPr id="24" name="Rectangle 23"/>
          <p:cNvSpPr/>
          <p:nvPr/>
        </p:nvSpPr>
        <p:spPr>
          <a:xfrm>
            <a:off x="5291295" y="2106622"/>
            <a:ext cx="1112808" cy="10179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5463825" y="2763457"/>
            <a:ext cx="776376" cy="36108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Ethernet PHY</a:t>
            </a:r>
            <a:endParaRPr lang="en-US" sz="1200" dirty="0"/>
          </a:p>
        </p:txBody>
      </p:sp>
      <p:sp>
        <p:nvSpPr>
          <p:cNvPr id="26" name="TextBox 25"/>
          <p:cNvSpPr txBox="1"/>
          <p:nvPr/>
        </p:nvSpPr>
        <p:spPr>
          <a:xfrm>
            <a:off x="5506644" y="2230224"/>
            <a:ext cx="682110" cy="369332"/>
          </a:xfrm>
          <a:prstGeom prst="rect">
            <a:avLst/>
          </a:prstGeom>
          <a:noFill/>
        </p:spPr>
        <p:txBody>
          <a:bodyPr wrap="none" rtlCol="0">
            <a:spAutoFit/>
          </a:bodyPr>
          <a:lstStyle/>
          <a:p>
            <a:r>
              <a:rPr lang="en-US" dirty="0" smtClean="0"/>
              <a:t>ECU3</a:t>
            </a:r>
            <a:endParaRPr lang="en-US" dirty="0"/>
          </a:p>
        </p:txBody>
      </p:sp>
      <p:sp>
        <p:nvSpPr>
          <p:cNvPr id="27" name="Rectangle 26"/>
          <p:cNvSpPr/>
          <p:nvPr/>
        </p:nvSpPr>
        <p:spPr>
          <a:xfrm>
            <a:off x="7325072" y="2068605"/>
            <a:ext cx="1112808" cy="10179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7497602" y="2725440"/>
            <a:ext cx="776376" cy="36108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Ethernet PHY</a:t>
            </a:r>
            <a:endParaRPr lang="en-US" sz="1200" dirty="0"/>
          </a:p>
        </p:txBody>
      </p:sp>
      <p:sp>
        <p:nvSpPr>
          <p:cNvPr id="29" name="TextBox 28"/>
          <p:cNvSpPr txBox="1"/>
          <p:nvPr/>
        </p:nvSpPr>
        <p:spPr>
          <a:xfrm>
            <a:off x="7540421" y="2192207"/>
            <a:ext cx="682110" cy="369332"/>
          </a:xfrm>
          <a:prstGeom prst="rect">
            <a:avLst/>
          </a:prstGeom>
          <a:noFill/>
        </p:spPr>
        <p:txBody>
          <a:bodyPr wrap="none" rtlCol="0">
            <a:spAutoFit/>
          </a:bodyPr>
          <a:lstStyle/>
          <a:p>
            <a:r>
              <a:rPr lang="en-US" dirty="0" smtClean="0"/>
              <a:t>ECU4</a:t>
            </a:r>
            <a:endParaRPr lang="en-US" dirty="0"/>
          </a:p>
        </p:txBody>
      </p:sp>
      <p:cxnSp>
        <p:nvCxnSpPr>
          <p:cNvPr id="10" name="Straight Connector 9"/>
          <p:cNvCxnSpPr>
            <a:stCxn id="7" idx="3"/>
            <a:endCxn id="22" idx="1"/>
          </p:cNvCxnSpPr>
          <p:nvPr/>
        </p:nvCxnSpPr>
        <p:spPr>
          <a:xfrm>
            <a:off x="1571293" y="2922006"/>
            <a:ext cx="1446363" cy="4739"/>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Straight Connector 11"/>
          <p:cNvCxnSpPr>
            <a:stCxn id="22" idx="3"/>
          </p:cNvCxnSpPr>
          <p:nvPr/>
        </p:nvCxnSpPr>
        <p:spPr>
          <a:xfrm flipV="1">
            <a:off x="3794032" y="2922006"/>
            <a:ext cx="1669793" cy="4739"/>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Straight Connector 13"/>
          <p:cNvCxnSpPr>
            <a:endCxn id="28" idx="1"/>
          </p:cNvCxnSpPr>
          <p:nvPr/>
        </p:nvCxnSpPr>
        <p:spPr>
          <a:xfrm flipV="1">
            <a:off x="6240201" y="2905981"/>
            <a:ext cx="1257401" cy="160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2387" y="1383122"/>
            <a:ext cx="7479035" cy="738664"/>
          </a:xfrm>
          <a:prstGeom prst="rect">
            <a:avLst/>
          </a:prstGeom>
          <a:noFill/>
        </p:spPr>
        <p:txBody>
          <a:bodyPr wrap="none" rtlCol="0">
            <a:spAutoFit/>
          </a:bodyPr>
          <a:lstStyle/>
          <a:p>
            <a:pPr marL="285750" indent="-285750">
              <a:buFont typeface="Wingdings" panose="05000000000000000000" pitchFamily="2" charset="2"/>
              <a:buChar char="q"/>
            </a:pPr>
            <a:r>
              <a:rPr lang="en-US" sz="1400" b="1" dirty="0"/>
              <a:t>Daisy chain topology </a:t>
            </a:r>
            <a:r>
              <a:rPr lang="en-US" sz="1400" dirty="0"/>
              <a:t>(</a:t>
            </a:r>
            <a:r>
              <a:rPr lang="en-US" sz="1400" dirty="0">
                <a:solidFill>
                  <a:schemeClr val="accent2"/>
                </a:solidFill>
              </a:rPr>
              <a:t>less common</a:t>
            </a:r>
            <a:r>
              <a:rPr lang="en-US" sz="1400" dirty="0" smtClean="0"/>
              <a:t>): </a:t>
            </a:r>
            <a:r>
              <a:rPr lang="en-US" sz="1400" dirty="0"/>
              <a:t>is often used in cost-sensitive or space-constrained </a:t>
            </a:r>
            <a:r>
              <a:rPr lang="en-US" sz="1400" dirty="0" smtClean="0"/>
              <a:t>design.</a:t>
            </a:r>
          </a:p>
          <a:p>
            <a:r>
              <a:rPr lang="en-US" sz="1400" dirty="0"/>
              <a:t>Disadvantages </a:t>
            </a:r>
            <a:r>
              <a:rPr lang="en-US" sz="1400" dirty="0" smtClean="0"/>
              <a:t>: </a:t>
            </a:r>
            <a:r>
              <a:rPr lang="en-US" sz="1400" dirty="0"/>
              <a:t>If one ECU or link fails → breaks the </a:t>
            </a:r>
            <a:r>
              <a:rPr lang="en-US" sz="1400" dirty="0" smtClean="0"/>
              <a:t>chain, harder </a:t>
            </a:r>
            <a:r>
              <a:rPr lang="en-US" sz="1400" dirty="0"/>
              <a:t>fault isolation and timing control</a:t>
            </a:r>
          </a:p>
          <a:p>
            <a:endParaRPr lang="en-US" sz="1400" dirty="0"/>
          </a:p>
        </p:txBody>
      </p:sp>
      <p:sp>
        <p:nvSpPr>
          <p:cNvPr id="30" name="TextBox 29"/>
          <p:cNvSpPr txBox="1"/>
          <p:nvPr/>
        </p:nvSpPr>
        <p:spPr>
          <a:xfrm>
            <a:off x="622387" y="3848039"/>
            <a:ext cx="7316042" cy="2031325"/>
          </a:xfrm>
          <a:prstGeom prst="rect">
            <a:avLst/>
          </a:prstGeom>
          <a:noFill/>
        </p:spPr>
        <p:txBody>
          <a:bodyPr wrap="none" rtlCol="0">
            <a:spAutoFit/>
          </a:bodyPr>
          <a:lstStyle/>
          <a:p>
            <a:pPr marL="285750" indent="-285750">
              <a:buFont typeface="Wingdings" panose="05000000000000000000" pitchFamily="2" charset="2"/>
              <a:buChar char="q"/>
            </a:pPr>
            <a:r>
              <a:rPr lang="en-US" sz="1400" b="1" dirty="0"/>
              <a:t>Star topology </a:t>
            </a:r>
            <a:r>
              <a:rPr lang="en-US" sz="1400" dirty="0"/>
              <a:t>(</a:t>
            </a:r>
            <a:r>
              <a:rPr lang="en-US" sz="1400" b="1" dirty="0">
                <a:solidFill>
                  <a:schemeClr val="accent2"/>
                </a:solidFill>
              </a:rPr>
              <a:t>most common today</a:t>
            </a:r>
            <a:r>
              <a:rPr lang="en-US" sz="1400" dirty="0"/>
              <a:t>)</a:t>
            </a:r>
            <a:r>
              <a:rPr lang="en-US" sz="1400" b="1" dirty="0"/>
              <a:t>: </a:t>
            </a:r>
            <a:r>
              <a:rPr lang="en-US" sz="1400" dirty="0"/>
              <a:t>used in </a:t>
            </a:r>
            <a:r>
              <a:rPr lang="en-US" sz="1400" dirty="0" smtClean="0"/>
              <a:t>most current </a:t>
            </a:r>
            <a:r>
              <a:rPr lang="en-US" sz="1400" dirty="0"/>
              <a:t>automotive Ethernet </a:t>
            </a:r>
            <a:r>
              <a:rPr lang="en-US" sz="1400" dirty="0" smtClean="0"/>
              <a:t>architectures</a:t>
            </a:r>
          </a:p>
          <a:p>
            <a:r>
              <a:rPr lang="en-US" sz="1400" b="1" dirty="0"/>
              <a:t>Advantages:</a:t>
            </a:r>
          </a:p>
          <a:p>
            <a:r>
              <a:rPr lang="en-US" sz="1400" dirty="0"/>
              <a:t>Simple management</a:t>
            </a:r>
          </a:p>
          <a:p>
            <a:r>
              <a:rPr lang="en-US" sz="1400" dirty="0"/>
              <a:t>Easier diagnostics (one link failure doesn’t affect others)</a:t>
            </a:r>
          </a:p>
          <a:p>
            <a:r>
              <a:rPr lang="en-US" sz="1400" dirty="0"/>
              <a:t>Supports mixed networks (Ethernet ↔ CAN, LIN, </a:t>
            </a:r>
            <a:r>
              <a:rPr lang="en-US" sz="1400" dirty="0" err="1"/>
              <a:t>FlexRay</a:t>
            </a:r>
            <a:r>
              <a:rPr lang="en-US" sz="1400" dirty="0"/>
              <a:t> via gateway)</a:t>
            </a:r>
          </a:p>
          <a:p>
            <a:endParaRPr lang="en-US" sz="1400" dirty="0"/>
          </a:p>
          <a:p>
            <a:r>
              <a:rPr lang="en-US" sz="1400" b="1" dirty="0"/>
              <a:t>Disadvantages:</a:t>
            </a:r>
          </a:p>
          <a:p>
            <a:r>
              <a:rPr lang="en-US" sz="1400" dirty="0"/>
              <a:t>Requires more cabling to the central switch</a:t>
            </a:r>
          </a:p>
          <a:p>
            <a:r>
              <a:rPr lang="en-US" sz="1400" dirty="0"/>
              <a:t>Slightly higher cost due to extra switch port count</a:t>
            </a:r>
          </a:p>
        </p:txBody>
      </p:sp>
      <p:sp>
        <p:nvSpPr>
          <p:cNvPr id="31" name="Rectangle 30"/>
          <p:cNvSpPr/>
          <p:nvPr/>
        </p:nvSpPr>
        <p:spPr>
          <a:xfrm>
            <a:off x="6576631" y="4527705"/>
            <a:ext cx="1199072" cy="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Switch</a:t>
            </a:r>
            <a:endParaRPr lang="en-US" dirty="0">
              <a:solidFill>
                <a:schemeClr val="tx1"/>
              </a:solidFill>
            </a:endParaRPr>
          </a:p>
        </p:txBody>
      </p:sp>
      <p:sp>
        <p:nvSpPr>
          <p:cNvPr id="32" name="Rectangle 31"/>
          <p:cNvSpPr/>
          <p:nvPr/>
        </p:nvSpPr>
        <p:spPr>
          <a:xfrm>
            <a:off x="5579581" y="5857785"/>
            <a:ext cx="660620" cy="46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ECU1</a:t>
            </a:r>
            <a:endParaRPr lang="en-US" sz="1400" dirty="0">
              <a:solidFill>
                <a:schemeClr val="tx1"/>
              </a:solidFill>
            </a:endParaRPr>
          </a:p>
        </p:txBody>
      </p:sp>
      <p:sp>
        <p:nvSpPr>
          <p:cNvPr id="43" name="Rectangle 42"/>
          <p:cNvSpPr/>
          <p:nvPr/>
        </p:nvSpPr>
        <p:spPr>
          <a:xfrm>
            <a:off x="6576631" y="5862548"/>
            <a:ext cx="642633" cy="456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ECU2</a:t>
            </a:r>
            <a:endParaRPr lang="en-US" sz="1400" dirty="0">
              <a:solidFill>
                <a:schemeClr val="tx1"/>
              </a:solidFill>
            </a:endParaRPr>
          </a:p>
        </p:txBody>
      </p:sp>
      <p:sp>
        <p:nvSpPr>
          <p:cNvPr id="44" name="Rectangle 43"/>
          <p:cNvSpPr/>
          <p:nvPr/>
        </p:nvSpPr>
        <p:spPr>
          <a:xfrm>
            <a:off x="7434890" y="5873338"/>
            <a:ext cx="666532" cy="467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ECU3</a:t>
            </a:r>
            <a:endParaRPr lang="en-US" sz="1400" dirty="0">
              <a:solidFill>
                <a:schemeClr val="tx1"/>
              </a:solidFill>
            </a:endParaRPr>
          </a:p>
        </p:txBody>
      </p:sp>
      <p:sp>
        <p:nvSpPr>
          <p:cNvPr id="45" name="Rectangle 44"/>
          <p:cNvSpPr/>
          <p:nvPr/>
        </p:nvSpPr>
        <p:spPr>
          <a:xfrm>
            <a:off x="8297498" y="5853921"/>
            <a:ext cx="622215" cy="46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ECU4</a:t>
            </a:r>
            <a:endParaRPr lang="en-US" sz="1400" dirty="0">
              <a:solidFill>
                <a:schemeClr val="tx1"/>
              </a:solidFill>
            </a:endParaRPr>
          </a:p>
        </p:txBody>
      </p:sp>
      <p:cxnSp>
        <p:nvCxnSpPr>
          <p:cNvPr id="35" name="Straight Connector 34"/>
          <p:cNvCxnSpPr/>
          <p:nvPr/>
        </p:nvCxnSpPr>
        <p:spPr>
          <a:xfrm flipH="1">
            <a:off x="6098875" y="4947305"/>
            <a:ext cx="672861" cy="926033"/>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Straight Connector 37"/>
          <p:cNvCxnSpPr>
            <a:endCxn id="43" idx="0"/>
          </p:cNvCxnSpPr>
          <p:nvPr/>
        </p:nvCxnSpPr>
        <p:spPr>
          <a:xfrm flipH="1">
            <a:off x="6897948" y="4947305"/>
            <a:ext cx="106701" cy="915243"/>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p:cNvCxnSpPr>
            <a:endCxn id="44" idx="0"/>
          </p:cNvCxnSpPr>
          <p:nvPr/>
        </p:nvCxnSpPr>
        <p:spPr>
          <a:xfrm>
            <a:off x="7219264" y="4947305"/>
            <a:ext cx="548892" cy="926033"/>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Straight Connector 41"/>
          <p:cNvCxnSpPr>
            <a:endCxn id="45" idx="0"/>
          </p:cNvCxnSpPr>
          <p:nvPr/>
        </p:nvCxnSpPr>
        <p:spPr>
          <a:xfrm>
            <a:off x="7434890" y="4947305"/>
            <a:ext cx="1173716" cy="906616"/>
          </a:xfrm>
          <a:prstGeom prst="line">
            <a:avLst/>
          </a:prstGeom>
          <a:ln w="12700"/>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a:xfrm>
            <a:off x="8748568" y="6492875"/>
            <a:ext cx="2057400" cy="365125"/>
          </a:xfrm>
        </p:spPr>
        <p:txBody>
          <a:bodyPr/>
          <a:lstStyle/>
          <a:p>
            <a:fld id="{96C55251-E90D-44CC-8B75-53FCEE02E655}" type="slidenum">
              <a:rPr lang="en-US" smtClean="0">
                <a:solidFill>
                  <a:schemeClr val="bg1">
                    <a:lumMod val="50000"/>
                  </a:schemeClr>
                </a:solidFill>
              </a:rPr>
              <a:t>7</a:t>
            </a:fld>
            <a:endParaRPr lang="en-US" dirty="0">
              <a:solidFill>
                <a:schemeClr val="bg1">
                  <a:lumMod val="50000"/>
                </a:schemeClr>
              </a:solidFill>
            </a:endParaRPr>
          </a:p>
        </p:txBody>
      </p:sp>
    </p:spTree>
    <p:extLst>
      <p:ext uri="{BB962C8B-B14F-4D97-AF65-F5344CB8AC3E}">
        <p14:creationId xmlns:p14="http://schemas.microsoft.com/office/powerpoint/2010/main" val="2072742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2242024"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Unicast (TCP/UDP)</a:t>
            </a:r>
            <a:endParaRPr lang="en-US" b="1" dirty="0"/>
          </a:p>
        </p:txBody>
      </p:sp>
      <p:pic>
        <p:nvPicPr>
          <p:cNvPr id="4" name="Picture 3"/>
          <p:cNvPicPr>
            <a:picLocks noChangeAspect="1"/>
          </p:cNvPicPr>
          <p:nvPr/>
        </p:nvPicPr>
        <p:blipFill>
          <a:blip r:embed="rId3"/>
          <a:stretch>
            <a:fillRect/>
          </a:stretch>
        </p:blipFill>
        <p:spPr>
          <a:xfrm>
            <a:off x="3088689" y="2106718"/>
            <a:ext cx="838200" cy="361950"/>
          </a:xfrm>
          <a:prstGeom prst="rect">
            <a:avLst/>
          </a:prstGeom>
        </p:spPr>
      </p:pic>
      <p:pic>
        <p:nvPicPr>
          <p:cNvPr id="5" name="Picture 4"/>
          <p:cNvPicPr>
            <a:picLocks noChangeAspect="1"/>
          </p:cNvPicPr>
          <p:nvPr/>
        </p:nvPicPr>
        <p:blipFill>
          <a:blip r:embed="rId4"/>
          <a:stretch>
            <a:fillRect/>
          </a:stretch>
        </p:blipFill>
        <p:spPr>
          <a:xfrm>
            <a:off x="944403" y="3243034"/>
            <a:ext cx="704850" cy="619125"/>
          </a:xfrm>
          <a:prstGeom prst="rect">
            <a:avLst/>
          </a:prstGeom>
        </p:spPr>
      </p:pic>
      <p:pic>
        <p:nvPicPr>
          <p:cNvPr id="9" name="Picture 8"/>
          <p:cNvPicPr>
            <a:picLocks noChangeAspect="1"/>
          </p:cNvPicPr>
          <p:nvPr/>
        </p:nvPicPr>
        <p:blipFill>
          <a:blip r:embed="rId4"/>
          <a:stretch>
            <a:fillRect/>
          </a:stretch>
        </p:blipFill>
        <p:spPr>
          <a:xfrm>
            <a:off x="932064" y="2084148"/>
            <a:ext cx="704850" cy="619125"/>
          </a:xfrm>
          <a:prstGeom prst="rect">
            <a:avLst/>
          </a:prstGeom>
        </p:spPr>
      </p:pic>
      <p:pic>
        <p:nvPicPr>
          <p:cNvPr id="10" name="Picture 9"/>
          <p:cNvPicPr>
            <a:picLocks noChangeAspect="1"/>
          </p:cNvPicPr>
          <p:nvPr/>
        </p:nvPicPr>
        <p:blipFill>
          <a:blip r:embed="rId4"/>
          <a:stretch>
            <a:fillRect/>
          </a:stretch>
        </p:blipFill>
        <p:spPr>
          <a:xfrm>
            <a:off x="944403" y="4397859"/>
            <a:ext cx="704850" cy="619125"/>
          </a:xfrm>
          <a:prstGeom prst="rect">
            <a:avLst/>
          </a:prstGeom>
        </p:spPr>
      </p:pic>
      <p:pic>
        <p:nvPicPr>
          <p:cNvPr id="11" name="Picture 10"/>
          <p:cNvPicPr>
            <a:picLocks noChangeAspect="1"/>
          </p:cNvPicPr>
          <p:nvPr/>
        </p:nvPicPr>
        <p:blipFill>
          <a:blip r:embed="rId3"/>
          <a:stretch>
            <a:fillRect/>
          </a:stretch>
        </p:blipFill>
        <p:spPr>
          <a:xfrm>
            <a:off x="3059371" y="3681184"/>
            <a:ext cx="838200" cy="361950"/>
          </a:xfrm>
          <a:prstGeom prst="rect">
            <a:avLst/>
          </a:prstGeom>
        </p:spPr>
      </p:pic>
      <p:sp>
        <p:nvSpPr>
          <p:cNvPr id="6" name="TextBox 5"/>
          <p:cNvSpPr txBox="1"/>
          <p:nvPr/>
        </p:nvSpPr>
        <p:spPr>
          <a:xfrm>
            <a:off x="3130345" y="1798941"/>
            <a:ext cx="754887" cy="307777"/>
          </a:xfrm>
          <a:prstGeom prst="rect">
            <a:avLst/>
          </a:prstGeom>
          <a:noFill/>
        </p:spPr>
        <p:txBody>
          <a:bodyPr wrap="none" rtlCol="0">
            <a:spAutoFit/>
          </a:bodyPr>
          <a:lstStyle/>
          <a:p>
            <a:r>
              <a:rPr lang="en-US" sz="1400" dirty="0" smtClean="0"/>
              <a:t>Switch1</a:t>
            </a:r>
            <a:endParaRPr lang="en-US" sz="1400" dirty="0"/>
          </a:p>
        </p:txBody>
      </p:sp>
      <p:sp>
        <p:nvSpPr>
          <p:cNvPr id="7" name="TextBox 6"/>
          <p:cNvSpPr txBox="1"/>
          <p:nvPr/>
        </p:nvSpPr>
        <p:spPr>
          <a:xfrm>
            <a:off x="3187934" y="3989848"/>
            <a:ext cx="754887" cy="307777"/>
          </a:xfrm>
          <a:prstGeom prst="rect">
            <a:avLst/>
          </a:prstGeom>
          <a:noFill/>
        </p:spPr>
        <p:txBody>
          <a:bodyPr wrap="none" rtlCol="0">
            <a:spAutoFit/>
          </a:bodyPr>
          <a:lstStyle/>
          <a:p>
            <a:r>
              <a:rPr lang="en-US" sz="1400" dirty="0" smtClean="0"/>
              <a:t>Switch2</a:t>
            </a:r>
            <a:endParaRPr lang="en-US" sz="1400" dirty="0"/>
          </a:p>
        </p:txBody>
      </p:sp>
      <p:pic>
        <p:nvPicPr>
          <p:cNvPr id="32" name="Picture 31"/>
          <p:cNvPicPr>
            <a:picLocks noChangeAspect="1"/>
          </p:cNvPicPr>
          <p:nvPr/>
        </p:nvPicPr>
        <p:blipFill>
          <a:blip r:embed="rId4"/>
          <a:stretch>
            <a:fillRect/>
          </a:stretch>
        </p:blipFill>
        <p:spPr>
          <a:xfrm>
            <a:off x="944403" y="5387741"/>
            <a:ext cx="704850" cy="619125"/>
          </a:xfrm>
          <a:prstGeom prst="rect">
            <a:avLst/>
          </a:prstGeom>
        </p:spPr>
      </p:pic>
      <p:cxnSp>
        <p:nvCxnSpPr>
          <p:cNvPr id="33" name="Straight Connector 32"/>
          <p:cNvCxnSpPr>
            <a:stCxn id="7" idx="0"/>
          </p:cNvCxnSpPr>
          <p:nvPr/>
        </p:nvCxnSpPr>
        <p:spPr>
          <a:xfrm flipH="1">
            <a:off x="1558324" y="3989848"/>
            <a:ext cx="2007054" cy="18002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97" y="2198846"/>
            <a:ext cx="505267" cy="307777"/>
          </a:xfrm>
          <a:prstGeom prst="rect">
            <a:avLst/>
          </a:prstGeom>
          <a:noFill/>
        </p:spPr>
        <p:txBody>
          <a:bodyPr wrap="none" rtlCol="0">
            <a:spAutoFit/>
          </a:bodyPr>
          <a:lstStyle/>
          <a:p>
            <a:r>
              <a:rPr lang="en-US" sz="1400" dirty="0" smtClean="0"/>
              <a:t>PC 1</a:t>
            </a:r>
            <a:endParaRPr lang="en-US" sz="1400" dirty="0"/>
          </a:p>
        </p:txBody>
      </p:sp>
      <p:sp>
        <p:nvSpPr>
          <p:cNvPr id="35" name="TextBox 34"/>
          <p:cNvSpPr txBox="1"/>
          <p:nvPr/>
        </p:nvSpPr>
        <p:spPr>
          <a:xfrm>
            <a:off x="434195" y="3366025"/>
            <a:ext cx="505267" cy="307777"/>
          </a:xfrm>
          <a:prstGeom prst="rect">
            <a:avLst/>
          </a:prstGeom>
          <a:noFill/>
        </p:spPr>
        <p:txBody>
          <a:bodyPr wrap="none" rtlCol="0">
            <a:spAutoFit/>
          </a:bodyPr>
          <a:lstStyle/>
          <a:p>
            <a:r>
              <a:rPr lang="en-US" sz="1400" dirty="0" smtClean="0"/>
              <a:t>PC 2</a:t>
            </a:r>
            <a:endParaRPr lang="en-US" sz="1400" dirty="0"/>
          </a:p>
        </p:txBody>
      </p:sp>
      <p:sp>
        <p:nvSpPr>
          <p:cNvPr id="36" name="TextBox 35"/>
          <p:cNvSpPr txBox="1"/>
          <p:nvPr/>
        </p:nvSpPr>
        <p:spPr>
          <a:xfrm>
            <a:off x="453729" y="4512022"/>
            <a:ext cx="505267" cy="307777"/>
          </a:xfrm>
          <a:prstGeom prst="rect">
            <a:avLst/>
          </a:prstGeom>
          <a:noFill/>
        </p:spPr>
        <p:txBody>
          <a:bodyPr wrap="none" rtlCol="0">
            <a:spAutoFit/>
          </a:bodyPr>
          <a:lstStyle/>
          <a:p>
            <a:r>
              <a:rPr lang="en-US" sz="1400" dirty="0" smtClean="0"/>
              <a:t>PC 3</a:t>
            </a:r>
            <a:endParaRPr lang="en-US" sz="1400" dirty="0"/>
          </a:p>
        </p:txBody>
      </p:sp>
      <p:sp>
        <p:nvSpPr>
          <p:cNvPr id="38" name="TextBox 37"/>
          <p:cNvSpPr txBox="1"/>
          <p:nvPr/>
        </p:nvSpPr>
        <p:spPr>
          <a:xfrm>
            <a:off x="453729" y="5467638"/>
            <a:ext cx="505267" cy="307777"/>
          </a:xfrm>
          <a:prstGeom prst="rect">
            <a:avLst/>
          </a:prstGeom>
          <a:noFill/>
        </p:spPr>
        <p:txBody>
          <a:bodyPr wrap="none" rtlCol="0">
            <a:spAutoFit/>
          </a:bodyPr>
          <a:lstStyle/>
          <a:p>
            <a:r>
              <a:rPr lang="en-US" sz="1400" dirty="0" smtClean="0"/>
              <a:t>PC 4</a:t>
            </a:r>
            <a:endParaRPr lang="en-US" sz="1400" dirty="0"/>
          </a:p>
        </p:txBody>
      </p:sp>
      <p:sp>
        <p:nvSpPr>
          <p:cNvPr id="2" name="TextBox 1"/>
          <p:cNvSpPr txBox="1"/>
          <p:nvPr/>
        </p:nvSpPr>
        <p:spPr>
          <a:xfrm>
            <a:off x="759345" y="1825584"/>
            <a:ext cx="1301959" cy="307777"/>
          </a:xfrm>
          <a:prstGeom prst="rect">
            <a:avLst/>
          </a:prstGeom>
          <a:noFill/>
        </p:spPr>
        <p:txBody>
          <a:bodyPr wrap="none" rtlCol="0">
            <a:spAutoFit/>
          </a:bodyPr>
          <a:lstStyle/>
          <a:p>
            <a:r>
              <a:rPr lang="en-US" sz="1400" dirty="0" smtClean="0">
                <a:solidFill>
                  <a:schemeClr val="bg1">
                    <a:lumMod val="50000"/>
                  </a:schemeClr>
                </a:solidFill>
              </a:rPr>
              <a:t>192.168.1.3/24</a:t>
            </a:r>
            <a:endParaRPr lang="en-US" sz="1400" dirty="0">
              <a:solidFill>
                <a:schemeClr val="bg1">
                  <a:lumMod val="50000"/>
                </a:schemeClr>
              </a:solidFill>
            </a:endParaRPr>
          </a:p>
        </p:txBody>
      </p:sp>
      <p:sp>
        <p:nvSpPr>
          <p:cNvPr id="12" name="TextBox 11"/>
          <p:cNvSpPr txBox="1"/>
          <p:nvPr/>
        </p:nvSpPr>
        <p:spPr>
          <a:xfrm>
            <a:off x="773366" y="3051228"/>
            <a:ext cx="1301959" cy="307777"/>
          </a:xfrm>
          <a:prstGeom prst="rect">
            <a:avLst/>
          </a:prstGeom>
          <a:noFill/>
        </p:spPr>
        <p:txBody>
          <a:bodyPr wrap="none" rtlCol="0">
            <a:spAutoFit/>
          </a:bodyPr>
          <a:lstStyle/>
          <a:p>
            <a:r>
              <a:rPr lang="en-US" sz="1400" dirty="0" smtClean="0">
                <a:solidFill>
                  <a:schemeClr val="bg1">
                    <a:lumMod val="50000"/>
                  </a:schemeClr>
                </a:solidFill>
              </a:rPr>
              <a:t>192.168.1.4/24</a:t>
            </a:r>
            <a:endParaRPr lang="en-US" sz="1400" dirty="0">
              <a:solidFill>
                <a:schemeClr val="bg1">
                  <a:lumMod val="50000"/>
                </a:schemeClr>
              </a:solidFill>
            </a:endParaRPr>
          </a:p>
        </p:txBody>
      </p:sp>
      <p:sp>
        <p:nvSpPr>
          <p:cNvPr id="13" name="TextBox 12"/>
          <p:cNvSpPr txBox="1"/>
          <p:nvPr/>
        </p:nvSpPr>
        <p:spPr>
          <a:xfrm>
            <a:off x="771684" y="4203978"/>
            <a:ext cx="1301959" cy="307777"/>
          </a:xfrm>
          <a:prstGeom prst="rect">
            <a:avLst/>
          </a:prstGeom>
          <a:noFill/>
        </p:spPr>
        <p:txBody>
          <a:bodyPr wrap="none" rtlCol="0">
            <a:spAutoFit/>
          </a:bodyPr>
          <a:lstStyle/>
          <a:p>
            <a:r>
              <a:rPr lang="en-US" sz="1400" dirty="0" smtClean="0">
                <a:solidFill>
                  <a:schemeClr val="bg1">
                    <a:lumMod val="50000"/>
                  </a:schemeClr>
                </a:solidFill>
              </a:rPr>
              <a:t>192.168.1.5/24</a:t>
            </a:r>
            <a:endParaRPr lang="en-US" sz="1400" dirty="0">
              <a:solidFill>
                <a:schemeClr val="bg1">
                  <a:lumMod val="50000"/>
                </a:schemeClr>
              </a:solidFill>
            </a:endParaRPr>
          </a:p>
        </p:txBody>
      </p:sp>
      <p:sp>
        <p:nvSpPr>
          <p:cNvPr id="14" name="TextBox 13"/>
          <p:cNvSpPr txBox="1"/>
          <p:nvPr/>
        </p:nvSpPr>
        <p:spPr>
          <a:xfrm>
            <a:off x="736998" y="5193118"/>
            <a:ext cx="1301959" cy="307777"/>
          </a:xfrm>
          <a:prstGeom prst="rect">
            <a:avLst/>
          </a:prstGeom>
          <a:noFill/>
        </p:spPr>
        <p:txBody>
          <a:bodyPr wrap="none" rtlCol="0">
            <a:spAutoFit/>
          </a:bodyPr>
          <a:lstStyle/>
          <a:p>
            <a:r>
              <a:rPr lang="en-US" sz="1400" dirty="0" smtClean="0">
                <a:solidFill>
                  <a:schemeClr val="bg1">
                    <a:lumMod val="50000"/>
                  </a:schemeClr>
                </a:solidFill>
              </a:rPr>
              <a:t>192.168.1.6/24</a:t>
            </a:r>
            <a:endParaRPr lang="en-US" sz="1400" dirty="0">
              <a:solidFill>
                <a:schemeClr val="bg1">
                  <a:lumMod val="50000"/>
                </a:schemeClr>
              </a:solidFill>
            </a:endParaRPr>
          </a:p>
        </p:txBody>
      </p:sp>
      <p:cxnSp>
        <p:nvCxnSpPr>
          <p:cNvPr id="17" name="Straight Arrow Connector 16"/>
          <p:cNvCxnSpPr>
            <a:stCxn id="9" idx="3"/>
            <a:endCxn id="4" idx="1"/>
          </p:cNvCxnSpPr>
          <p:nvPr/>
        </p:nvCxnSpPr>
        <p:spPr>
          <a:xfrm flipV="1">
            <a:off x="1636914" y="2287693"/>
            <a:ext cx="1451775" cy="10601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rot="21299839">
            <a:off x="1539979" y="2074236"/>
            <a:ext cx="1438342" cy="276999"/>
          </a:xfrm>
          <a:prstGeom prst="rect">
            <a:avLst/>
          </a:prstGeom>
          <a:noFill/>
        </p:spPr>
        <p:txBody>
          <a:bodyPr wrap="none" rtlCol="0">
            <a:spAutoFit/>
          </a:bodyPr>
          <a:lstStyle/>
          <a:p>
            <a:r>
              <a:rPr lang="en-US" sz="1200" dirty="0" smtClean="0"/>
              <a:t>Send to 192.168.1.4</a:t>
            </a:r>
            <a:endParaRPr lang="en-US" sz="1200" dirty="0"/>
          </a:p>
        </p:txBody>
      </p:sp>
      <p:cxnSp>
        <p:nvCxnSpPr>
          <p:cNvPr id="39" name="Straight Arrow Connector 38"/>
          <p:cNvCxnSpPr>
            <a:endCxn id="5" idx="3"/>
          </p:cNvCxnSpPr>
          <p:nvPr/>
        </p:nvCxnSpPr>
        <p:spPr>
          <a:xfrm flipH="1">
            <a:off x="1649253" y="2413421"/>
            <a:ext cx="1538681" cy="1139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endCxn id="4" idx="1"/>
          </p:cNvCxnSpPr>
          <p:nvPr/>
        </p:nvCxnSpPr>
        <p:spPr>
          <a:xfrm flipV="1">
            <a:off x="1636914" y="2287693"/>
            <a:ext cx="1451775" cy="33081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0801178">
            <a:off x="1578466" y="2453268"/>
            <a:ext cx="1438342" cy="276999"/>
          </a:xfrm>
          <a:prstGeom prst="rect">
            <a:avLst/>
          </a:prstGeom>
          <a:noFill/>
        </p:spPr>
        <p:txBody>
          <a:bodyPr wrap="none" rtlCol="0">
            <a:spAutoFit/>
          </a:bodyPr>
          <a:lstStyle/>
          <a:p>
            <a:r>
              <a:rPr lang="en-US" sz="1200" dirty="0" smtClean="0"/>
              <a:t>Send to 192.168.1.5</a:t>
            </a:r>
            <a:endParaRPr lang="en-US" sz="1200" dirty="0"/>
          </a:p>
        </p:txBody>
      </p:sp>
      <p:cxnSp>
        <p:nvCxnSpPr>
          <p:cNvPr id="48" name="Straight Arrow Connector 47"/>
          <p:cNvCxnSpPr>
            <a:stCxn id="4" idx="2"/>
            <a:endCxn id="11" idx="0"/>
          </p:cNvCxnSpPr>
          <p:nvPr/>
        </p:nvCxnSpPr>
        <p:spPr>
          <a:xfrm flipH="1">
            <a:off x="3478471" y="2468668"/>
            <a:ext cx="29318" cy="121251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0" idx="3"/>
          </p:cNvCxnSpPr>
          <p:nvPr/>
        </p:nvCxnSpPr>
        <p:spPr>
          <a:xfrm flipH="1">
            <a:off x="1649253" y="3989848"/>
            <a:ext cx="1481092" cy="71757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166271" y="2055682"/>
            <a:ext cx="5024452" cy="1200329"/>
          </a:xfrm>
          <a:prstGeom prst="rect">
            <a:avLst/>
          </a:prstGeom>
          <a:noFill/>
        </p:spPr>
        <p:txBody>
          <a:bodyPr wrap="none" rtlCol="0">
            <a:spAutoFit/>
          </a:bodyPr>
          <a:lstStyle/>
          <a:p>
            <a:r>
              <a:rPr lang="en-US" dirty="0"/>
              <a:t>If </a:t>
            </a:r>
            <a:r>
              <a:rPr lang="en-US" b="1" dirty="0"/>
              <a:t>PC1</a:t>
            </a:r>
            <a:r>
              <a:rPr lang="en-US" dirty="0"/>
              <a:t> wants to send the same data to </a:t>
            </a:r>
            <a:r>
              <a:rPr lang="en-US" b="1" dirty="0"/>
              <a:t>PC2</a:t>
            </a:r>
            <a:r>
              <a:rPr lang="en-US" dirty="0"/>
              <a:t> and </a:t>
            </a:r>
            <a:r>
              <a:rPr lang="en-US" b="1" dirty="0"/>
              <a:t>PC3</a:t>
            </a:r>
            <a:r>
              <a:rPr lang="en-US" dirty="0" smtClean="0"/>
              <a:t>,</a:t>
            </a:r>
          </a:p>
          <a:p>
            <a:r>
              <a:rPr lang="en-US" dirty="0" smtClean="0"/>
              <a:t> </a:t>
            </a:r>
            <a:r>
              <a:rPr lang="en-US" dirty="0"/>
              <a:t>it must send two separate packets</a:t>
            </a:r>
            <a:r>
              <a:rPr lang="en-US" dirty="0" smtClean="0"/>
              <a:t>:</a:t>
            </a:r>
          </a:p>
          <a:p>
            <a:r>
              <a:rPr lang="en-US" dirty="0"/>
              <a:t>PC1 → PC2 : Packet #1  </a:t>
            </a:r>
          </a:p>
          <a:p>
            <a:r>
              <a:rPr lang="en-US" dirty="0"/>
              <a:t>PC1 → PC3 : Packet #2</a:t>
            </a:r>
          </a:p>
        </p:txBody>
      </p:sp>
      <p:sp>
        <p:nvSpPr>
          <p:cNvPr id="52" name="TextBox 51"/>
          <p:cNvSpPr txBox="1"/>
          <p:nvPr/>
        </p:nvSpPr>
        <p:spPr>
          <a:xfrm>
            <a:off x="4188108" y="3465314"/>
            <a:ext cx="4377289" cy="1169551"/>
          </a:xfrm>
          <a:prstGeom prst="rect">
            <a:avLst/>
          </a:prstGeom>
          <a:noFill/>
        </p:spPr>
        <p:txBody>
          <a:bodyPr wrap="none" rtlCol="0">
            <a:spAutoFit/>
          </a:bodyPr>
          <a:lstStyle/>
          <a:p>
            <a:r>
              <a:rPr lang="en-US" sz="1400" dirty="0"/>
              <a:t>➡️ This means:</a:t>
            </a:r>
          </a:p>
          <a:p>
            <a:r>
              <a:rPr lang="en-US" sz="1400" b="1" dirty="0">
                <a:solidFill>
                  <a:srgbClr val="FF0000"/>
                </a:solidFill>
              </a:rPr>
              <a:t>2 copies</a:t>
            </a:r>
            <a:r>
              <a:rPr lang="en-US" sz="1400" dirty="0">
                <a:solidFill>
                  <a:srgbClr val="FF0000"/>
                </a:solidFill>
              </a:rPr>
              <a:t> </a:t>
            </a:r>
            <a:r>
              <a:rPr lang="en-US" sz="1400" dirty="0"/>
              <a:t>of the same data are transmitted.</a:t>
            </a:r>
          </a:p>
          <a:p>
            <a:r>
              <a:rPr lang="en-US" sz="1400" b="1" dirty="0">
                <a:solidFill>
                  <a:srgbClr val="FF0000"/>
                </a:solidFill>
              </a:rPr>
              <a:t>Bandwidth usage doubles</a:t>
            </a:r>
            <a:r>
              <a:rPr lang="en-US" sz="1400" dirty="0">
                <a:solidFill>
                  <a:srgbClr val="FF0000"/>
                </a:solidFill>
              </a:rPr>
              <a:t> </a:t>
            </a:r>
            <a:r>
              <a:rPr lang="en-US" sz="1400" dirty="0"/>
              <a:t>for each additional receiver.</a:t>
            </a:r>
          </a:p>
          <a:p>
            <a:r>
              <a:rPr lang="en-US" sz="1400" dirty="0"/>
              <a:t>The </a:t>
            </a:r>
            <a:r>
              <a:rPr lang="en-US" sz="1400" b="1" dirty="0">
                <a:solidFill>
                  <a:srgbClr val="FF0000"/>
                </a:solidFill>
              </a:rPr>
              <a:t>sender’s CPU</a:t>
            </a:r>
            <a:r>
              <a:rPr lang="en-US" sz="1400" dirty="0">
                <a:solidFill>
                  <a:srgbClr val="FF0000"/>
                </a:solidFill>
              </a:rPr>
              <a:t> </a:t>
            </a:r>
            <a:r>
              <a:rPr lang="en-US" sz="1400" dirty="0"/>
              <a:t>must process multiple send operations.</a:t>
            </a:r>
          </a:p>
          <a:p>
            <a:endParaRPr lang="en-US" sz="1400" dirty="0"/>
          </a:p>
        </p:txBody>
      </p:sp>
      <p:sp>
        <p:nvSpPr>
          <p:cNvPr id="54" name="Down Arrow 53"/>
          <p:cNvSpPr/>
          <p:nvPr/>
        </p:nvSpPr>
        <p:spPr>
          <a:xfrm>
            <a:off x="5828389" y="4443361"/>
            <a:ext cx="423949" cy="752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653700" y="5377292"/>
            <a:ext cx="3123163" cy="369332"/>
          </a:xfrm>
          <a:prstGeom prst="rect">
            <a:avLst/>
          </a:prstGeom>
          <a:noFill/>
        </p:spPr>
        <p:txBody>
          <a:bodyPr wrap="none" rtlCol="0">
            <a:spAutoFit/>
          </a:bodyPr>
          <a:lstStyle/>
          <a:p>
            <a:r>
              <a:rPr lang="en-US" b="1" dirty="0" smtClean="0"/>
              <a:t>Mutilcast is better for this case</a:t>
            </a:r>
            <a:endParaRPr lang="en-US" b="1" dirty="0"/>
          </a:p>
        </p:txBody>
      </p:sp>
      <p:sp>
        <p:nvSpPr>
          <p:cNvPr id="15" name="Slide Number Placeholder 14"/>
          <p:cNvSpPr>
            <a:spLocks noGrp="1"/>
          </p:cNvSpPr>
          <p:nvPr>
            <p:ph type="sldNum" sz="quarter" idx="12"/>
          </p:nvPr>
        </p:nvSpPr>
        <p:spPr>
          <a:xfrm>
            <a:off x="8748568" y="6492875"/>
            <a:ext cx="2057400" cy="365125"/>
          </a:xfrm>
        </p:spPr>
        <p:txBody>
          <a:bodyPr/>
          <a:lstStyle/>
          <a:p>
            <a:fld id="{96C55251-E90D-44CC-8B75-53FCEE02E655}" type="slidenum">
              <a:rPr lang="en-US" smtClean="0">
                <a:solidFill>
                  <a:schemeClr val="bg1">
                    <a:lumMod val="50000"/>
                  </a:schemeClr>
                </a:solidFill>
              </a:rPr>
              <a:t>8</a:t>
            </a:fld>
            <a:endParaRPr lang="en-US" dirty="0">
              <a:solidFill>
                <a:schemeClr val="bg1">
                  <a:lumMod val="50000"/>
                </a:schemeClr>
              </a:solidFill>
            </a:endParaRPr>
          </a:p>
        </p:txBody>
      </p:sp>
    </p:spTree>
    <p:extLst>
      <p:ext uri="{BB962C8B-B14F-4D97-AF65-F5344CB8AC3E}">
        <p14:creationId xmlns:p14="http://schemas.microsoft.com/office/powerpoint/2010/main" val="3348444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2450607"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Mutilcast (UDP only)</a:t>
            </a:r>
            <a:endParaRPr lang="en-US" b="1" dirty="0"/>
          </a:p>
        </p:txBody>
      </p:sp>
      <p:pic>
        <p:nvPicPr>
          <p:cNvPr id="4" name="Picture 3"/>
          <p:cNvPicPr>
            <a:picLocks noChangeAspect="1"/>
          </p:cNvPicPr>
          <p:nvPr/>
        </p:nvPicPr>
        <p:blipFill>
          <a:blip r:embed="rId3"/>
          <a:stretch>
            <a:fillRect/>
          </a:stretch>
        </p:blipFill>
        <p:spPr>
          <a:xfrm>
            <a:off x="3088689" y="2106718"/>
            <a:ext cx="838200" cy="361950"/>
          </a:xfrm>
          <a:prstGeom prst="rect">
            <a:avLst/>
          </a:prstGeom>
        </p:spPr>
      </p:pic>
      <p:pic>
        <p:nvPicPr>
          <p:cNvPr id="5" name="Picture 4"/>
          <p:cNvPicPr>
            <a:picLocks noChangeAspect="1"/>
          </p:cNvPicPr>
          <p:nvPr/>
        </p:nvPicPr>
        <p:blipFill>
          <a:blip r:embed="rId4"/>
          <a:stretch>
            <a:fillRect/>
          </a:stretch>
        </p:blipFill>
        <p:spPr>
          <a:xfrm>
            <a:off x="932064" y="2928361"/>
            <a:ext cx="704850" cy="619125"/>
          </a:xfrm>
          <a:prstGeom prst="rect">
            <a:avLst/>
          </a:prstGeom>
        </p:spPr>
      </p:pic>
      <p:pic>
        <p:nvPicPr>
          <p:cNvPr id="9" name="Picture 8"/>
          <p:cNvPicPr>
            <a:picLocks noChangeAspect="1"/>
          </p:cNvPicPr>
          <p:nvPr/>
        </p:nvPicPr>
        <p:blipFill>
          <a:blip r:embed="rId4"/>
          <a:stretch>
            <a:fillRect/>
          </a:stretch>
        </p:blipFill>
        <p:spPr>
          <a:xfrm>
            <a:off x="932064" y="2084148"/>
            <a:ext cx="704850" cy="619125"/>
          </a:xfrm>
          <a:prstGeom prst="rect">
            <a:avLst/>
          </a:prstGeom>
        </p:spPr>
      </p:pic>
      <p:pic>
        <p:nvPicPr>
          <p:cNvPr id="10" name="Picture 9"/>
          <p:cNvPicPr>
            <a:picLocks noChangeAspect="1"/>
          </p:cNvPicPr>
          <p:nvPr/>
        </p:nvPicPr>
        <p:blipFill>
          <a:blip r:embed="rId4"/>
          <a:stretch>
            <a:fillRect/>
          </a:stretch>
        </p:blipFill>
        <p:spPr>
          <a:xfrm>
            <a:off x="932064" y="4083186"/>
            <a:ext cx="704850" cy="619125"/>
          </a:xfrm>
          <a:prstGeom prst="rect">
            <a:avLst/>
          </a:prstGeom>
        </p:spPr>
      </p:pic>
      <p:pic>
        <p:nvPicPr>
          <p:cNvPr id="11" name="Picture 10"/>
          <p:cNvPicPr>
            <a:picLocks noChangeAspect="1"/>
          </p:cNvPicPr>
          <p:nvPr/>
        </p:nvPicPr>
        <p:blipFill>
          <a:blip r:embed="rId3"/>
          <a:stretch>
            <a:fillRect/>
          </a:stretch>
        </p:blipFill>
        <p:spPr>
          <a:xfrm>
            <a:off x="3047032" y="3366511"/>
            <a:ext cx="838200" cy="361950"/>
          </a:xfrm>
          <a:prstGeom prst="rect">
            <a:avLst/>
          </a:prstGeom>
        </p:spPr>
      </p:pic>
      <p:sp>
        <p:nvSpPr>
          <p:cNvPr id="6" name="TextBox 5"/>
          <p:cNvSpPr txBox="1"/>
          <p:nvPr/>
        </p:nvSpPr>
        <p:spPr>
          <a:xfrm>
            <a:off x="3130345" y="1798941"/>
            <a:ext cx="754887" cy="307777"/>
          </a:xfrm>
          <a:prstGeom prst="rect">
            <a:avLst/>
          </a:prstGeom>
          <a:noFill/>
        </p:spPr>
        <p:txBody>
          <a:bodyPr wrap="none" rtlCol="0">
            <a:spAutoFit/>
          </a:bodyPr>
          <a:lstStyle/>
          <a:p>
            <a:r>
              <a:rPr lang="en-US" sz="1400" dirty="0" smtClean="0"/>
              <a:t>Switch1</a:t>
            </a:r>
            <a:endParaRPr lang="en-US" sz="1400" dirty="0"/>
          </a:p>
        </p:txBody>
      </p:sp>
      <p:sp>
        <p:nvSpPr>
          <p:cNvPr id="7" name="TextBox 6"/>
          <p:cNvSpPr txBox="1"/>
          <p:nvPr/>
        </p:nvSpPr>
        <p:spPr>
          <a:xfrm>
            <a:off x="3175595" y="3675175"/>
            <a:ext cx="754887" cy="307777"/>
          </a:xfrm>
          <a:prstGeom prst="rect">
            <a:avLst/>
          </a:prstGeom>
          <a:noFill/>
        </p:spPr>
        <p:txBody>
          <a:bodyPr wrap="none" rtlCol="0">
            <a:spAutoFit/>
          </a:bodyPr>
          <a:lstStyle/>
          <a:p>
            <a:r>
              <a:rPr lang="en-US" sz="1400" dirty="0" smtClean="0"/>
              <a:t>Switch2</a:t>
            </a:r>
            <a:endParaRPr lang="en-US" sz="1400" dirty="0"/>
          </a:p>
        </p:txBody>
      </p:sp>
      <p:cxnSp>
        <p:nvCxnSpPr>
          <p:cNvPr id="19" name="Straight Arrow Connector 18"/>
          <p:cNvCxnSpPr>
            <a:stCxn id="5" idx="3"/>
          </p:cNvCxnSpPr>
          <p:nvPr/>
        </p:nvCxnSpPr>
        <p:spPr>
          <a:xfrm flipV="1">
            <a:off x="1636914" y="2468668"/>
            <a:ext cx="1493431" cy="769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p:cNvCxnSpPr>
          <p:nvPr/>
        </p:nvCxnSpPr>
        <p:spPr>
          <a:xfrm flipV="1">
            <a:off x="1636914" y="3728461"/>
            <a:ext cx="1493431" cy="664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20054033">
            <a:off x="1668848" y="3995373"/>
            <a:ext cx="1630318" cy="523220"/>
          </a:xfrm>
          <a:prstGeom prst="rect">
            <a:avLst/>
          </a:prstGeom>
          <a:noFill/>
        </p:spPr>
        <p:txBody>
          <a:bodyPr wrap="none" rtlCol="0">
            <a:spAutoFit/>
          </a:bodyPr>
          <a:lstStyle/>
          <a:p>
            <a:r>
              <a:rPr lang="en-US" sz="1400" dirty="0" smtClean="0"/>
              <a:t>IGMP Join multicast</a:t>
            </a:r>
          </a:p>
          <a:p>
            <a:r>
              <a:rPr lang="en-US" sz="1400" dirty="0"/>
              <a:t>224.224.224.245</a:t>
            </a:r>
          </a:p>
        </p:txBody>
      </p:sp>
      <p:sp>
        <p:nvSpPr>
          <p:cNvPr id="23" name="TextBox 22"/>
          <p:cNvSpPr txBox="1"/>
          <p:nvPr/>
        </p:nvSpPr>
        <p:spPr>
          <a:xfrm rot="19917075">
            <a:off x="1655153" y="2778402"/>
            <a:ext cx="1615892" cy="523220"/>
          </a:xfrm>
          <a:prstGeom prst="rect">
            <a:avLst/>
          </a:prstGeom>
          <a:noFill/>
        </p:spPr>
        <p:txBody>
          <a:bodyPr wrap="none" rtlCol="0">
            <a:spAutoFit/>
          </a:bodyPr>
          <a:lstStyle/>
          <a:p>
            <a:r>
              <a:rPr lang="en-US" sz="1400" dirty="0" smtClean="0"/>
              <a:t>IGMP join multicast</a:t>
            </a:r>
          </a:p>
          <a:p>
            <a:r>
              <a:rPr lang="en-US" sz="1400" dirty="0"/>
              <a:t>224.224.224.245</a:t>
            </a:r>
          </a:p>
        </p:txBody>
      </p:sp>
      <p:graphicFrame>
        <p:nvGraphicFramePr>
          <p:cNvPr id="24" name="Table 23"/>
          <p:cNvGraphicFramePr>
            <a:graphicFrameLocks noGrp="1"/>
          </p:cNvGraphicFramePr>
          <p:nvPr>
            <p:extLst>
              <p:ext uri="{D42A27DB-BD31-4B8C-83A1-F6EECF244321}">
                <p14:modId xmlns:p14="http://schemas.microsoft.com/office/powerpoint/2010/main" val="2395628389"/>
              </p:ext>
            </p:extLst>
          </p:nvPr>
        </p:nvGraphicFramePr>
        <p:xfrm>
          <a:off x="4464591" y="1662770"/>
          <a:ext cx="3949736" cy="889000"/>
        </p:xfrm>
        <a:graphic>
          <a:graphicData uri="http://schemas.openxmlformats.org/drawingml/2006/table">
            <a:tbl>
              <a:tblPr firstRow="1" bandRow="1">
                <a:tableStyleId>{5C22544A-7EE6-4342-B048-85BDC9FD1C3A}</a:tableStyleId>
              </a:tblPr>
              <a:tblGrid>
                <a:gridCol w="1532278"/>
                <a:gridCol w="2417458"/>
              </a:tblGrid>
              <a:tr h="370840">
                <a:tc>
                  <a:txBody>
                    <a:bodyPr/>
                    <a:lstStyle/>
                    <a:p>
                      <a:r>
                        <a:rPr lang="en-US" sz="1400" dirty="0" smtClean="0"/>
                        <a:t>Multicast Group</a:t>
                      </a:r>
                      <a:endParaRPr lang="en-US" sz="1400" dirty="0"/>
                    </a:p>
                  </a:txBody>
                  <a:tcPr>
                    <a:solidFill>
                      <a:schemeClr val="bg1">
                        <a:lumMod val="75000"/>
                      </a:schemeClr>
                    </a:solidFill>
                  </a:tcPr>
                </a:tc>
                <a:tc>
                  <a:txBody>
                    <a:bodyPr/>
                    <a:lstStyle/>
                    <a:p>
                      <a:r>
                        <a:rPr lang="en-US" sz="1400" dirty="0" smtClean="0"/>
                        <a:t>Forward to ports</a:t>
                      </a:r>
                      <a:endParaRPr lang="en-US" sz="1400" dirty="0"/>
                    </a:p>
                  </a:txBody>
                  <a:tcPr>
                    <a:solidFill>
                      <a:schemeClr val="bg1">
                        <a:lumMod val="75000"/>
                      </a:schemeClr>
                    </a:solidFill>
                  </a:tcPr>
                </a:tc>
              </a:tr>
              <a:tr h="370840">
                <a:tc>
                  <a:txBody>
                    <a:bodyPr/>
                    <a:lstStyle/>
                    <a:p>
                      <a:r>
                        <a:rPr lang="en-US" sz="1400" dirty="0" smtClean="0"/>
                        <a:t>224.224.224.245</a:t>
                      </a:r>
                      <a:endParaRPr lang="en-US" sz="1400" dirty="0"/>
                    </a:p>
                  </a:txBody>
                  <a:tcPr>
                    <a:solidFill>
                      <a:schemeClr val="bg1">
                        <a:lumMod val="95000"/>
                      </a:schemeClr>
                    </a:solidFill>
                  </a:tcPr>
                </a:tc>
                <a:tc>
                  <a:txBody>
                    <a:bodyPr/>
                    <a:lstStyle/>
                    <a:p>
                      <a:r>
                        <a:rPr lang="en-US" sz="1400" dirty="0" smtClean="0"/>
                        <a:t>Port_PC2, Port_trunk_to_Switch2</a:t>
                      </a:r>
                      <a:endParaRPr lang="en-US" sz="1400" dirty="0"/>
                    </a:p>
                  </a:txBody>
                  <a:tcPr>
                    <a:solidFill>
                      <a:schemeClr val="bg1">
                        <a:lumMod val="95000"/>
                      </a:schemeClr>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945308281"/>
              </p:ext>
            </p:extLst>
          </p:nvPr>
        </p:nvGraphicFramePr>
        <p:xfrm>
          <a:off x="4464591" y="3813311"/>
          <a:ext cx="3792718" cy="889000"/>
        </p:xfrm>
        <a:graphic>
          <a:graphicData uri="http://schemas.openxmlformats.org/drawingml/2006/table">
            <a:tbl>
              <a:tblPr firstRow="1" bandRow="1">
                <a:tableStyleId>{5C22544A-7EE6-4342-B048-85BDC9FD1C3A}</a:tableStyleId>
              </a:tblPr>
              <a:tblGrid>
                <a:gridCol w="1471364"/>
                <a:gridCol w="2321354"/>
              </a:tblGrid>
              <a:tr h="370840">
                <a:tc>
                  <a:txBody>
                    <a:bodyPr/>
                    <a:lstStyle/>
                    <a:p>
                      <a:r>
                        <a:rPr lang="en-US" sz="1400" dirty="0" smtClean="0"/>
                        <a:t>Multicast Group</a:t>
                      </a:r>
                      <a:endParaRPr lang="en-US" sz="1400" dirty="0"/>
                    </a:p>
                  </a:txBody>
                  <a:tcPr>
                    <a:solidFill>
                      <a:schemeClr val="bg1">
                        <a:lumMod val="75000"/>
                      </a:schemeClr>
                    </a:solidFill>
                  </a:tcPr>
                </a:tc>
                <a:tc>
                  <a:txBody>
                    <a:bodyPr/>
                    <a:lstStyle/>
                    <a:p>
                      <a:r>
                        <a:rPr lang="en-US" sz="1400" dirty="0" smtClean="0"/>
                        <a:t>Forward to ports</a:t>
                      </a:r>
                      <a:endParaRPr lang="en-US" sz="1400" dirty="0"/>
                    </a:p>
                  </a:txBody>
                  <a:tcPr>
                    <a:solidFill>
                      <a:schemeClr val="bg1">
                        <a:lumMod val="75000"/>
                      </a:schemeClr>
                    </a:solidFill>
                  </a:tcPr>
                </a:tc>
              </a:tr>
              <a:tr h="370840">
                <a:tc>
                  <a:txBody>
                    <a:bodyPr/>
                    <a:lstStyle/>
                    <a:p>
                      <a:r>
                        <a:rPr lang="en-US" sz="1400" dirty="0" smtClean="0"/>
                        <a:t>224.224.224.245</a:t>
                      </a:r>
                      <a:endParaRPr lang="en-US" sz="1400" dirty="0"/>
                    </a:p>
                  </a:txBody>
                  <a:tcPr>
                    <a:solidFill>
                      <a:schemeClr val="bg1">
                        <a:lumMod val="95000"/>
                      </a:schemeClr>
                    </a:solidFill>
                  </a:tcPr>
                </a:tc>
                <a:tc>
                  <a:txBody>
                    <a:bodyPr/>
                    <a:lstStyle/>
                    <a:p>
                      <a:r>
                        <a:rPr lang="en-US" sz="1400" dirty="0" smtClean="0"/>
                        <a:t>Port_PC3, Port_trunk_to_Switch1</a:t>
                      </a:r>
                      <a:endParaRPr lang="en-US" sz="1400" dirty="0"/>
                    </a:p>
                  </a:txBody>
                  <a:tcPr>
                    <a:solidFill>
                      <a:schemeClr val="bg1">
                        <a:lumMod val="95000"/>
                      </a:schemeClr>
                    </a:solidFill>
                  </a:tcPr>
                </a:tc>
              </a:tr>
            </a:tbl>
          </a:graphicData>
        </a:graphic>
      </p:graphicFrame>
      <p:sp>
        <p:nvSpPr>
          <p:cNvPr id="25" name="TextBox 24"/>
          <p:cNvSpPr txBox="1"/>
          <p:nvPr/>
        </p:nvSpPr>
        <p:spPr>
          <a:xfrm>
            <a:off x="4376457" y="1399157"/>
            <a:ext cx="3352906" cy="307777"/>
          </a:xfrm>
          <a:prstGeom prst="rect">
            <a:avLst/>
          </a:prstGeom>
          <a:noFill/>
        </p:spPr>
        <p:txBody>
          <a:bodyPr wrap="none" rtlCol="0">
            <a:spAutoFit/>
          </a:bodyPr>
          <a:lstStyle/>
          <a:p>
            <a:r>
              <a:rPr lang="en-US" sz="1400" dirty="0" smtClean="0"/>
              <a:t>Switch 1 update multicast forwarding table </a:t>
            </a:r>
            <a:endParaRPr lang="en-US" sz="1400" dirty="0"/>
          </a:p>
        </p:txBody>
      </p:sp>
      <p:sp>
        <p:nvSpPr>
          <p:cNvPr id="27" name="TextBox 26"/>
          <p:cNvSpPr txBox="1"/>
          <p:nvPr/>
        </p:nvSpPr>
        <p:spPr>
          <a:xfrm>
            <a:off x="4376457" y="3471011"/>
            <a:ext cx="3352906" cy="523220"/>
          </a:xfrm>
          <a:prstGeom prst="rect">
            <a:avLst/>
          </a:prstGeom>
          <a:noFill/>
        </p:spPr>
        <p:txBody>
          <a:bodyPr wrap="none" rtlCol="0">
            <a:spAutoFit/>
          </a:bodyPr>
          <a:lstStyle/>
          <a:p>
            <a:r>
              <a:rPr lang="en-US" sz="1400" dirty="0"/>
              <a:t>Switch </a:t>
            </a:r>
            <a:r>
              <a:rPr lang="en-US" sz="1400" dirty="0" smtClean="0"/>
              <a:t>2 </a:t>
            </a:r>
            <a:r>
              <a:rPr lang="en-US" sz="1400" dirty="0"/>
              <a:t>update multicast forwarding table </a:t>
            </a:r>
          </a:p>
          <a:p>
            <a:endParaRPr lang="en-US" sz="1400" dirty="0"/>
          </a:p>
        </p:txBody>
      </p:sp>
      <p:cxnSp>
        <p:nvCxnSpPr>
          <p:cNvPr id="29" name="Straight Arrow Connector 28"/>
          <p:cNvCxnSpPr>
            <a:stCxn id="4" idx="2"/>
            <a:endCxn id="11" idx="0"/>
          </p:cNvCxnSpPr>
          <p:nvPr/>
        </p:nvCxnSpPr>
        <p:spPr>
          <a:xfrm flipH="1">
            <a:off x="3466132" y="2468668"/>
            <a:ext cx="41657" cy="8978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963266" y="2811196"/>
            <a:ext cx="1311578" cy="307777"/>
          </a:xfrm>
          <a:prstGeom prst="rect">
            <a:avLst/>
          </a:prstGeom>
          <a:noFill/>
        </p:spPr>
        <p:txBody>
          <a:bodyPr wrap="none" rtlCol="0">
            <a:spAutoFit/>
          </a:bodyPr>
          <a:lstStyle/>
          <a:p>
            <a:r>
              <a:rPr lang="en-US" sz="1400" dirty="0"/>
              <a:t>IGMP Snooping</a:t>
            </a:r>
          </a:p>
        </p:txBody>
      </p:sp>
      <p:pic>
        <p:nvPicPr>
          <p:cNvPr id="32" name="Picture 31"/>
          <p:cNvPicPr>
            <a:picLocks noChangeAspect="1"/>
          </p:cNvPicPr>
          <p:nvPr/>
        </p:nvPicPr>
        <p:blipFill>
          <a:blip r:embed="rId4"/>
          <a:stretch>
            <a:fillRect/>
          </a:stretch>
        </p:blipFill>
        <p:spPr>
          <a:xfrm>
            <a:off x="932064" y="5073068"/>
            <a:ext cx="704850" cy="619125"/>
          </a:xfrm>
          <a:prstGeom prst="rect">
            <a:avLst/>
          </a:prstGeom>
        </p:spPr>
      </p:pic>
      <p:cxnSp>
        <p:nvCxnSpPr>
          <p:cNvPr id="33" name="Straight Connector 32"/>
          <p:cNvCxnSpPr>
            <a:stCxn id="7" idx="0"/>
          </p:cNvCxnSpPr>
          <p:nvPr/>
        </p:nvCxnSpPr>
        <p:spPr>
          <a:xfrm flipH="1">
            <a:off x="1545985" y="3675175"/>
            <a:ext cx="2007054" cy="18002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97" y="2198846"/>
            <a:ext cx="505267" cy="307777"/>
          </a:xfrm>
          <a:prstGeom prst="rect">
            <a:avLst/>
          </a:prstGeom>
          <a:noFill/>
        </p:spPr>
        <p:txBody>
          <a:bodyPr wrap="none" rtlCol="0">
            <a:spAutoFit/>
          </a:bodyPr>
          <a:lstStyle/>
          <a:p>
            <a:r>
              <a:rPr lang="en-US" sz="1400" dirty="0" smtClean="0"/>
              <a:t>PC 1</a:t>
            </a:r>
            <a:endParaRPr lang="en-US" sz="1400" dirty="0"/>
          </a:p>
        </p:txBody>
      </p:sp>
      <p:sp>
        <p:nvSpPr>
          <p:cNvPr id="35" name="TextBox 34"/>
          <p:cNvSpPr txBox="1"/>
          <p:nvPr/>
        </p:nvSpPr>
        <p:spPr>
          <a:xfrm>
            <a:off x="421856" y="3051352"/>
            <a:ext cx="505267" cy="307777"/>
          </a:xfrm>
          <a:prstGeom prst="rect">
            <a:avLst/>
          </a:prstGeom>
          <a:noFill/>
        </p:spPr>
        <p:txBody>
          <a:bodyPr wrap="none" rtlCol="0">
            <a:spAutoFit/>
          </a:bodyPr>
          <a:lstStyle/>
          <a:p>
            <a:r>
              <a:rPr lang="en-US" sz="1400" dirty="0" smtClean="0"/>
              <a:t>PC 2</a:t>
            </a:r>
            <a:endParaRPr lang="en-US" sz="1400" dirty="0"/>
          </a:p>
        </p:txBody>
      </p:sp>
      <p:sp>
        <p:nvSpPr>
          <p:cNvPr id="36" name="TextBox 35"/>
          <p:cNvSpPr txBox="1"/>
          <p:nvPr/>
        </p:nvSpPr>
        <p:spPr>
          <a:xfrm>
            <a:off x="441390" y="4197349"/>
            <a:ext cx="505267" cy="307777"/>
          </a:xfrm>
          <a:prstGeom prst="rect">
            <a:avLst/>
          </a:prstGeom>
          <a:noFill/>
        </p:spPr>
        <p:txBody>
          <a:bodyPr wrap="none" rtlCol="0">
            <a:spAutoFit/>
          </a:bodyPr>
          <a:lstStyle/>
          <a:p>
            <a:r>
              <a:rPr lang="en-US" sz="1400" dirty="0" smtClean="0"/>
              <a:t>PC 3</a:t>
            </a:r>
            <a:endParaRPr lang="en-US" sz="1400" dirty="0"/>
          </a:p>
        </p:txBody>
      </p:sp>
      <p:sp>
        <p:nvSpPr>
          <p:cNvPr id="38" name="TextBox 37"/>
          <p:cNvSpPr txBox="1"/>
          <p:nvPr/>
        </p:nvSpPr>
        <p:spPr>
          <a:xfrm>
            <a:off x="441390" y="5152965"/>
            <a:ext cx="505267" cy="307777"/>
          </a:xfrm>
          <a:prstGeom prst="rect">
            <a:avLst/>
          </a:prstGeom>
          <a:noFill/>
        </p:spPr>
        <p:txBody>
          <a:bodyPr wrap="none" rtlCol="0">
            <a:spAutoFit/>
          </a:bodyPr>
          <a:lstStyle/>
          <a:p>
            <a:r>
              <a:rPr lang="en-US" sz="1400" dirty="0" smtClean="0"/>
              <a:t>PC 4</a:t>
            </a:r>
            <a:endParaRPr lang="en-US" sz="1400" dirty="0"/>
          </a:p>
        </p:txBody>
      </p:sp>
      <p:sp>
        <p:nvSpPr>
          <p:cNvPr id="2" name="TextBox 1"/>
          <p:cNvSpPr txBox="1"/>
          <p:nvPr/>
        </p:nvSpPr>
        <p:spPr>
          <a:xfrm>
            <a:off x="759345" y="1825584"/>
            <a:ext cx="1301959" cy="307777"/>
          </a:xfrm>
          <a:prstGeom prst="rect">
            <a:avLst/>
          </a:prstGeom>
          <a:noFill/>
        </p:spPr>
        <p:txBody>
          <a:bodyPr wrap="none" rtlCol="0">
            <a:spAutoFit/>
          </a:bodyPr>
          <a:lstStyle/>
          <a:p>
            <a:r>
              <a:rPr lang="en-US" sz="1400" dirty="0" smtClean="0">
                <a:solidFill>
                  <a:schemeClr val="bg1">
                    <a:lumMod val="50000"/>
                  </a:schemeClr>
                </a:solidFill>
              </a:rPr>
              <a:t>192.168.1.3/24</a:t>
            </a:r>
            <a:endParaRPr lang="en-US" sz="1400" dirty="0">
              <a:solidFill>
                <a:schemeClr val="bg1">
                  <a:lumMod val="50000"/>
                </a:schemeClr>
              </a:solidFill>
            </a:endParaRPr>
          </a:p>
        </p:txBody>
      </p:sp>
      <p:sp>
        <p:nvSpPr>
          <p:cNvPr id="12" name="TextBox 11"/>
          <p:cNvSpPr txBox="1"/>
          <p:nvPr/>
        </p:nvSpPr>
        <p:spPr>
          <a:xfrm>
            <a:off x="761027" y="2736555"/>
            <a:ext cx="1301959" cy="307777"/>
          </a:xfrm>
          <a:prstGeom prst="rect">
            <a:avLst/>
          </a:prstGeom>
          <a:noFill/>
        </p:spPr>
        <p:txBody>
          <a:bodyPr wrap="none" rtlCol="0">
            <a:spAutoFit/>
          </a:bodyPr>
          <a:lstStyle/>
          <a:p>
            <a:r>
              <a:rPr lang="en-US" sz="1400" dirty="0" smtClean="0">
                <a:solidFill>
                  <a:schemeClr val="bg1">
                    <a:lumMod val="50000"/>
                  </a:schemeClr>
                </a:solidFill>
              </a:rPr>
              <a:t>192.168.1.4/24</a:t>
            </a:r>
            <a:endParaRPr lang="en-US" sz="1400" dirty="0">
              <a:solidFill>
                <a:schemeClr val="bg1">
                  <a:lumMod val="50000"/>
                </a:schemeClr>
              </a:solidFill>
            </a:endParaRPr>
          </a:p>
        </p:txBody>
      </p:sp>
      <p:sp>
        <p:nvSpPr>
          <p:cNvPr id="13" name="TextBox 12"/>
          <p:cNvSpPr txBox="1"/>
          <p:nvPr/>
        </p:nvSpPr>
        <p:spPr>
          <a:xfrm>
            <a:off x="759345" y="3889305"/>
            <a:ext cx="1301959" cy="307777"/>
          </a:xfrm>
          <a:prstGeom prst="rect">
            <a:avLst/>
          </a:prstGeom>
          <a:noFill/>
        </p:spPr>
        <p:txBody>
          <a:bodyPr wrap="none" rtlCol="0">
            <a:spAutoFit/>
          </a:bodyPr>
          <a:lstStyle/>
          <a:p>
            <a:r>
              <a:rPr lang="en-US" sz="1400" dirty="0" smtClean="0">
                <a:solidFill>
                  <a:schemeClr val="bg1">
                    <a:lumMod val="50000"/>
                  </a:schemeClr>
                </a:solidFill>
              </a:rPr>
              <a:t>192.168.1.5/24</a:t>
            </a:r>
            <a:endParaRPr lang="en-US" sz="1400" dirty="0">
              <a:solidFill>
                <a:schemeClr val="bg1">
                  <a:lumMod val="50000"/>
                </a:schemeClr>
              </a:solidFill>
            </a:endParaRPr>
          </a:p>
        </p:txBody>
      </p:sp>
      <p:sp>
        <p:nvSpPr>
          <p:cNvPr id="14" name="TextBox 13"/>
          <p:cNvSpPr txBox="1"/>
          <p:nvPr/>
        </p:nvSpPr>
        <p:spPr>
          <a:xfrm>
            <a:off x="724659" y="4878445"/>
            <a:ext cx="1301959" cy="307777"/>
          </a:xfrm>
          <a:prstGeom prst="rect">
            <a:avLst/>
          </a:prstGeom>
          <a:noFill/>
        </p:spPr>
        <p:txBody>
          <a:bodyPr wrap="none" rtlCol="0">
            <a:spAutoFit/>
          </a:bodyPr>
          <a:lstStyle/>
          <a:p>
            <a:r>
              <a:rPr lang="en-US" sz="1400" dirty="0" smtClean="0">
                <a:solidFill>
                  <a:schemeClr val="bg1">
                    <a:lumMod val="50000"/>
                  </a:schemeClr>
                </a:solidFill>
              </a:rPr>
              <a:t>192.168.1.6/24</a:t>
            </a:r>
            <a:endParaRPr lang="en-US" sz="1400" dirty="0">
              <a:solidFill>
                <a:schemeClr val="bg1">
                  <a:lumMod val="50000"/>
                </a:schemeClr>
              </a:solidFill>
            </a:endParaRPr>
          </a:p>
        </p:txBody>
      </p:sp>
      <p:sp>
        <p:nvSpPr>
          <p:cNvPr id="15" name="TextBox 14"/>
          <p:cNvSpPr txBox="1"/>
          <p:nvPr/>
        </p:nvSpPr>
        <p:spPr>
          <a:xfrm>
            <a:off x="421856" y="5830264"/>
            <a:ext cx="6767237" cy="923330"/>
          </a:xfrm>
          <a:prstGeom prst="rect">
            <a:avLst/>
          </a:prstGeom>
          <a:noFill/>
        </p:spPr>
        <p:txBody>
          <a:bodyPr wrap="none" rtlCol="0">
            <a:spAutoFit/>
          </a:bodyPr>
          <a:lstStyle/>
          <a:p>
            <a:r>
              <a:rPr lang="en-US" dirty="0"/>
              <a:t>PC2 and PC3 join a multicast group (224.224.224.245), </a:t>
            </a:r>
          </a:p>
          <a:p>
            <a:r>
              <a:rPr lang="en-US" dirty="0"/>
              <a:t>they will receive any data sent to that multicast IP address </a:t>
            </a:r>
            <a:endParaRPr lang="en-US" dirty="0" smtClean="0"/>
          </a:p>
          <a:p>
            <a:r>
              <a:rPr lang="en-US" dirty="0" smtClean="0"/>
              <a:t>— </a:t>
            </a:r>
            <a:r>
              <a:rPr lang="en-US" dirty="0"/>
              <a:t>as long </a:t>
            </a:r>
            <a:r>
              <a:rPr lang="en-US" dirty="0" smtClean="0"/>
              <a:t>as the </a:t>
            </a:r>
            <a:r>
              <a:rPr lang="en-US" dirty="0"/>
              <a:t>network infrastructure supports multicast forwarding.</a:t>
            </a:r>
          </a:p>
        </p:txBody>
      </p:sp>
      <p:cxnSp>
        <p:nvCxnSpPr>
          <p:cNvPr id="17" name="Straight Connector 16"/>
          <p:cNvCxnSpPr>
            <a:stCxn id="9" idx="3"/>
            <a:endCxn id="4" idx="1"/>
          </p:cNvCxnSpPr>
          <p:nvPr/>
        </p:nvCxnSpPr>
        <p:spPr>
          <a:xfrm flipV="1">
            <a:off x="1636914" y="2287693"/>
            <a:ext cx="1451775" cy="10601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a:xfrm>
            <a:off x="8730095" y="6492875"/>
            <a:ext cx="2057400" cy="365125"/>
          </a:xfrm>
        </p:spPr>
        <p:txBody>
          <a:bodyPr/>
          <a:lstStyle/>
          <a:p>
            <a:fld id="{96C55251-E90D-44CC-8B75-53FCEE02E655}" type="slidenum">
              <a:rPr lang="en-US" smtClean="0">
                <a:solidFill>
                  <a:schemeClr val="bg1">
                    <a:lumMod val="50000"/>
                  </a:schemeClr>
                </a:solidFill>
              </a:rPr>
              <a:t>9</a:t>
            </a:fld>
            <a:endParaRPr lang="en-US" dirty="0">
              <a:solidFill>
                <a:schemeClr val="bg1">
                  <a:lumMod val="50000"/>
                </a:schemeClr>
              </a:solidFill>
            </a:endParaRPr>
          </a:p>
        </p:txBody>
      </p:sp>
    </p:spTree>
    <p:extLst>
      <p:ext uri="{BB962C8B-B14F-4D97-AF65-F5344CB8AC3E}">
        <p14:creationId xmlns:p14="http://schemas.microsoft.com/office/powerpoint/2010/main" val="463062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3839</TotalTime>
  <Words>3179</Words>
  <Application>Microsoft Office PowerPoint</Application>
  <PresentationFormat>On-screen Show (4:3)</PresentationFormat>
  <Paragraphs>753</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맑은 고딕</vt:lpstr>
      <vt:lpstr>Arial</vt:lpstr>
      <vt:lpstr>Calibri</vt:lpstr>
      <vt:lpstr>Calibri Light</vt:lpstr>
      <vt:lpstr>LG Smart_H</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VAN VU/LGEVH VS FUNCTIONAL TECHNOLOGY 5(the.vu@lge.com)</dc:creator>
  <cp:lastModifiedBy>THE VAN VU/LGEVH VS CORE FRAMEWORK &amp; FUNCTIONAL TECHNOLOGY 1(the.vu@lge.com)</cp:lastModifiedBy>
  <cp:revision>518</cp:revision>
  <dcterms:created xsi:type="dcterms:W3CDTF">2025-10-03T09:42:45Z</dcterms:created>
  <dcterms:modified xsi:type="dcterms:W3CDTF">2025-10-13T08:48:19Z</dcterms:modified>
</cp:coreProperties>
</file>