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61" r:id="rId6"/>
    <p:sldId id="262" r:id="rId7"/>
    <p:sldId id="266" r:id="rId8"/>
    <p:sldId id="265" r:id="rId9"/>
    <p:sldId id="264" r:id="rId10"/>
    <p:sldId id="263" r:id="rId11"/>
    <p:sldId id="269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E VAN VU/LGEVH VS FUNCTIONAL TECHNOLOGY 5(the.vu@lge.com)" initials="TVVVFT5" lastIdx="17" clrIdx="0">
    <p:extLst>
      <p:ext uri="{19B8F6BF-5375-455C-9EA6-DF929625EA0E}">
        <p15:presenceInfo xmlns:p15="http://schemas.microsoft.com/office/powerpoint/2012/main" userId="S-1-5-21-2543426832-1914326140-3112152631-19506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0531" autoAdjust="0"/>
  </p:normalViewPr>
  <p:slideViewPr>
    <p:cSldViewPr snapToGrid="0">
      <p:cViewPr varScale="1">
        <p:scale>
          <a:sx n="106" d="100"/>
          <a:sy n="106" d="100"/>
        </p:scale>
        <p:origin x="1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09T12:22:00.081" idx="6">
    <p:pos x="2658" y="672"/>
    <p:text>SOME/IP SOA Compliance
SOME/IP provides ALL core SOA characteristics:
✅ Abstraction - Service interfaces
✅ Loose Coupling - Message-based communication
✅ Contracts - FIDL/JSON service definitions
✅ Reusability - Multiple clients per service
✅ Composability - Services can use other services
✅ Discoverability - Built-in service discovery
✅ Platform Independence - Cross-platform library
✅ Location Transparency - Local/remote abstraction
✅ Autonomy - Services manage their own lifecycle
✅ Statelessness - Request/response model</p:text>
    <p:extLst>
      <p:ext uri="{C676402C-5697-4E1C-873F-D02D1690AC5C}">
        <p15:threadingInfo xmlns:p15="http://schemas.microsoft.com/office/powerpoint/2012/main" timeZoneBias="-420"/>
      </p:ext>
    </p:extLst>
  </p:cm>
  <p:cm authorId="1" dt="2025-10-09T14:05:41.475" idx="7">
    <p:pos x="4265" y="661"/>
    <p:text>Service ID + Instance ID must be globally unique across the entire network. Service + Instance ID is what clients use to find and connect to services</p:text>
    <p:extLst mod="1">
      <p:ext uri="{C676402C-5697-4E1C-873F-D02D1690AC5C}">
        <p15:threadingInfo xmlns:p15="http://schemas.microsoft.com/office/powerpoint/2012/main" timeZoneBias="-420"/>
      </p:ext>
    </p:extLst>
  </p:cm>
  <p:cm authorId="1" dt="2025-10-09T14:07:58.073" idx="10">
    <p:pos x="5144" y="646"/>
    <p:text>Application ID is used for:
Process identification
Routing management
Security/permissions
Monitoring/debugging</p:text>
    <p:extLst mod="1">
      <p:ext uri="{C676402C-5697-4E1C-873F-D02D1690AC5C}">
        <p15:threadingInfo xmlns:p15="http://schemas.microsoft.com/office/powerpoint/2012/main" timeZoneBias="-420"/>
      </p:ext>
    </p:extLst>
  </p:cm>
  <p:cm authorId="1" dt="2025-10-10T14:29:04.017" idx="15">
    <p:pos x="1445" y="2216"/>
    <p:text>https://github.com/COVESA/vsomeip/blob/master/documentation/vsomeipProtocol.md
https://github.com/COVESA/vsomeip/blob/master/implementation/protocol/include/protocol.hpp
Internal Command between App &lt;-&gt; routingmanagerd
VSOMEIP_ASSIGN_CLIENT (0x00)
VSOMEIP_ASSIGN_CLIENT_ACK (0x01)
VSOMEIP_REGISTER_APPLICATION (0x02)
VSOMEIP_DEREGISTER_APPLICATION (0x03)
........
VSOMEIP_CONFIG (0x31)</p:text>
    <p:extLst>
      <p:ext uri="{C676402C-5697-4E1C-873F-D02D1690AC5C}">
        <p15:threadingInfo xmlns:p15="http://schemas.microsoft.com/office/powerpoint/2012/main" timeZoneBias="-420"/>
      </p:ext>
    </p:extLst>
  </p:cm>
  <p:cm authorId="1" dt="2025-10-10T14:38:13.701" idx="16">
    <p:pos x="4708" y="2580"/>
    <p:text>✅ /tmp/vsomeip-0 — Routing Manager Socket
This is the central Unix Domain Socket created by the routing manager daemon (routingmanagerd or vsomeipd).
All applications (clients and services) connect to this socket to send/receive messages through the vsomeip middleware.
It's like the main switchboard or message hub.
✅ /tmp/vsomeip-&lt;app_id&gt; — Application's Own Socket
When an app with Application ID = &lt;app_id&gt; (e.g., 1212) starts, it creates its own socket (e.g., /tmp/vsomeip-1212) to:
Receive messages from the routing manager
Allow asynchronous communication (events, responses, etc.)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E7B6A-3411-47A0-8068-0F7C7217377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F5824-DBE3-4687-A20D-2C35C275B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06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Here's a comprehensive presentation structure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Presentation Outline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Introduction &amp; Overview (5-7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Open-source SOME/IP implementation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by BMW Group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library for automotive communication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SOME/IP Protocol Basics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Scalable service-Oriented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 IP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AUTOSAR standard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Service-oriented communication for automotive ECUs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Architecture &amp; Components (8-10 slides)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 Architecture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Layer</a:t>
            </a:r>
          </a:p>
          <a:p>
            <a:pPr lvl="1"/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Library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Layer (TCP/UDP)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Components: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Manager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Event/Notification System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Request/Response Pattern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 Patterns: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Client-Server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Publisher-Subscriber (Events)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Fire &amp; Forget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Configuration Deep Dive (6-8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Configuration Structure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Settings (unicast, multicast)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Definitions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Registration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&amp; Debugging Options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Settings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Service Discovery (4-5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Service Discovery?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Automatic vs Static Configuration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Announcements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Offers &amp; Finds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Enable/Disable SD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Events &amp; Notifications (5-6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Event-based Communication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Eventgroups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&amp; Subscriptions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Field vs Event Types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Reliable vs Unreliable Events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Multicast Event Distribution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Practical Examples (8-10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World Service/Client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Examples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Snippets: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Implementation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Implementation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Handling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Patterns &amp; Best Practices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Debugging &amp; Troubleshooting (4-5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Levels &amp; Output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Analysis Tools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Issues: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 Problems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Subscription Issues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Configuration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Analysis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Advanced Topics (6-8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Security Considerations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Optimization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Other AUTOSAR Components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/Container Deployment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 Strategies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Production Deployment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Comparison &amp; Alternatives (3-4 slides)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Other SOME/IP Implementations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Integration with DDS, ROS, etc.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Pros &amp; Cons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Demo &amp; Q&amp;A (5-10 slides)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Live Demo: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startup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connection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notifications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changes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Questions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Resources &amp; Documentation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Practical Demo Ideas: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 Hello World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Show service/client communication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 Notifications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Demonstrate publish/subscribe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Discovery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Enable/disable and show differences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Analysis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Wireshark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show SOME/IP packets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Impact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Change settings and show effects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Supporting Materials: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examples from your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vsomeip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-example project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packet captures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 file templates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Troubleshooting checklists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like me to elaborate on any specific section or help you create detailed content for particular slides?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24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6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https://github.com/COVESA/vsomeip/wiki/vsomeip-in-10-minutes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https://aws.amazon.com/what-is/service-oriented-architecture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https://github.com/COVESA/vsomeip/tree/master/documentation</a:t>
            </a:r>
            <a:endParaRPr lang="en-US" dirty="0" smtClean="0"/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6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https://aws.amazon.com/what-is/service-oriented-architecture</a:t>
            </a:r>
            <a:r>
              <a:rPr lang="en-US" dirty="0" smtClean="0"/>
              <a:t>/</a:t>
            </a:r>
          </a:p>
          <a:p>
            <a:r>
              <a:rPr lang="en-US" dirty="0" smtClean="0"/>
              <a:t>https://github.com/COVESA/vsomeip/tree/master/documentation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https://some-ip.com/papers/2024-AEC_Ampere_TechnicaEngineering_-_SOMEIP-next-10-years_final_v1.1a.pdf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49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https://www.iqpc.com/media/9048/29408.pdf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https://www.iqpc.com/media/9048/29408.pdf</a:t>
            </a:r>
          </a:p>
          <a:p>
            <a:r>
              <a:rPr lang="en-US" dirty="0" smtClean="0"/>
              <a:t>list down basic ECU in automotive according protocol history: CAN, LIN, </a:t>
            </a:r>
            <a:r>
              <a:rPr lang="en-US" dirty="0" err="1" smtClean="0"/>
              <a:t>FlexRay</a:t>
            </a:r>
            <a:r>
              <a:rPr lang="en-US" dirty="0" smtClean="0"/>
              <a:t>, MOST, Enthernet, </a:t>
            </a:r>
            <a:r>
              <a:rPr lang="en-US" dirty="0" err="1" smtClean="0"/>
              <a:t>someip</a:t>
            </a:r>
            <a:r>
              <a:rPr lang="en-US" dirty="0" smtClean="0"/>
              <a:t>, TSN Ethernet</a:t>
            </a:r>
          </a:p>
          <a:p>
            <a:r>
              <a:rPr lang="en-US" dirty="0" smtClean="0"/>
              <a:t>Pre-2010: Ethernet was used in </a:t>
            </a:r>
            <a:r>
              <a:rPr lang="en-US" b="1" dirty="0" smtClean="0"/>
              <a:t>diagnostics</a:t>
            </a:r>
            <a:r>
              <a:rPr lang="en-US" dirty="0" smtClean="0"/>
              <a:t> and </a:t>
            </a:r>
            <a:r>
              <a:rPr lang="en-US" b="1" dirty="0" smtClean="0"/>
              <a:t>testing tools</a:t>
            </a:r>
            <a:r>
              <a:rPr lang="en-US" dirty="0" smtClean="0"/>
              <a:t>, but not in production vehicles.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Traditional networks like </a:t>
            </a:r>
            <a:r>
              <a:rPr lang="en-US" b="1" dirty="0" smtClean="0"/>
              <a:t>CAN</a:t>
            </a:r>
            <a:r>
              <a:rPr lang="en-US" dirty="0" smtClean="0"/>
              <a:t>, </a:t>
            </a:r>
            <a:r>
              <a:rPr lang="en-US" b="1" dirty="0" smtClean="0"/>
              <a:t>LIN</a:t>
            </a:r>
            <a:r>
              <a:rPr lang="en-US" dirty="0" smtClean="0"/>
              <a:t>, and </a:t>
            </a:r>
            <a:r>
              <a:rPr lang="en-US" b="1" dirty="0" err="1" smtClean="0"/>
              <a:t>FlexRay</a:t>
            </a:r>
            <a:r>
              <a:rPr lang="en-US" dirty="0" smtClean="0"/>
              <a:t> dominated.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2011: </a:t>
            </a:r>
            <a:r>
              <a:rPr lang="en-US" b="1" dirty="0" smtClean="0"/>
              <a:t>Broadcom</a:t>
            </a:r>
            <a:r>
              <a:rPr lang="en-US" dirty="0" smtClean="0"/>
              <a:t> introduced </a:t>
            </a:r>
            <a:r>
              <a:rPr lang="en-US" b="1" dirty="0" err="1" smtClean="0"/>
              <a:t>BroadR</a:t>
            </a:r>
            <a:r>
              <a:rPr lang="en-US" b="1" dirty="0" smtClean="0"/>
              <a:t>-Reach</a:t>
            </a:r>
            <a:r>
              <a:rPr lang="en-US" dirty="0" smtClean="0"/>
              <a:t>, a 2-wire Ethernet standard tailored for automotive.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https://www.iqpc.com/media/9048/29408.pdf</a:t>
            </a:r>
          </a:p>
          <a:p>
            <a:r>
              <a:rPr lang="en-US" dirty="0" smtClean="0"/>
              <a:t>list down basic ECU in automotive according protocol history: CAN, LIN, </a:t>
            </a:r>
            <a:r>
              <a:rPr lang="en-US" dirty="0" err="1" smtClean="0"/>
              <a:t>FlexRay</a:t>
            </a:r>
            <a:r>
              <a:rPr lang="en-US" dirty="0" smtClean="0"/>
              <a:t>, MOST, Enthernet, </a:t>
            </a:r>
            <a:r>
              <a:rPr lang="en-US" dirty="0" err="1" smtClean="0"/>
              <a:t>someip</a:t>
            </a:r>
            <a:r>
              <a:rPr lang="en-US" dirty="0" smtClean="0"/>
              <a:t>, TSN Ethernet</a:t>
            </a:r>
          </a:p>
          <a:p>
            <a:r>
              <a:rPr lang="en-US" dirty="0" smtClean="0"/>
              <a:t>Pre-2010: Ethernet was used in </a:t>
            </a:r>
            <a:r>
              <a:rPr lang="en-US" b="1" dirty="0" smtClean="0"/>
              <a:t>diagnostics</a:t>
            </a:r>
            <a:r>
              <a:rPr lang="en-US" dirty="0" smtClean="0"/>
              <a:t> and </a:t>
            </a:r>
            <a:r>
              <a:rPr lang="en-US" b="1" dirty="0" smtClean="0"/>
              <a:t>testing tools</a:t>
            </a:r>
            <a:r>
              <a:rPr lang="en-US" dirty="0" smtClean="0"/>
              <a:t>, but not in production vehicles.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Traditional networks like </a:t>
            </a:r>
            <a:r>
              <a:rPr lang="en-US" b="1" dirty="0" smtClean="0"/>
              <a:t>CAN</a:t>
            </a:r>
            <a:r>
              <a:rPr lang="en-US" dirty="0" smtClean="0"/>
              <a:t>, </a:t>
            </a:r>
            <a:r>
              <a:rPr lang="en-US" b="1" dirty="0" smtClean="0"/>
              <a:t>LIN</a:t>
            </a:r>
            <a:r>
              <a:rPr lang="en-US" dirty="0" smtClean="0"/>
              <a:t>, and </a:t>
            </a:r>
            <a:r>
              <a:rPr lang="en-US" b="1" dirty="0" err="1" smtClean="0"/>
              <a:t>FlexRay</a:t>
            </a:r>
            <a:r>
              <a:rPr lang="en-US" dirty="0" smtClean="0"/>
              <a:t> dominated.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2011: </a:t>
            </a:r>
            <a:r>
              <a:rPr lang="en-US" b="1" dirty="0" smtClean="0"/>
              <a:t>Broadcom</a:t>
            </a:r>
            <a:r>
              <a:rPr lang="en-US" dirty="0" smtClean="0"/>
              <a:t> introduced </a:t>
            </a:r>
            <a:r>
              <a:rPr lang="en-US" b="1" dirty="0" err="1" smtClean="0"/>
              <a:t>BroadR</a:t>
            </a:r>
            <a:r>
              <a:rPr lang="en-US" b="1" dirty="0" smtClean="0"/>
              <a:t>-Reach</a:t>
            </a:r>
            <a:r>
              <a:rPr lang="en-US" dirty="0" smtClean="0"/>
              <a:t>, a 2-wire Ethernet standard tailored for automotive.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6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0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https://www.accuratetechnologies.com/blog/post/automotive-ethernet-vs.-regular-ethernet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F5824-DBE3-4687-A20D-2C35C275B36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5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9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3526" y="2504210"/>
            <a:ext cx="1963882" cy="30653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0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8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8A9690E-B08A-49D2-B1A5-6D8B652C544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6C55251-E90D-44CC-8B75-53FCEE02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5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g logo transparent에 대한 이미지 검색결과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49438" y="123260"/>
            <a:ext cx="750457" cy="3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468089" y="-46017"/>
            <a:ext cx="1963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LGE Internal Use Only</a:t>
            </a:r>
            <a:endParaRPr lang="en-US" sz="1600" dirty="0">
              <a:latin typeface="+mj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88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me-i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COVESA/vsome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9812" y="1514153"/>
            <a:ext cx="58604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/>
              <a:t>SOME/IP </a:t>
            </a:r>
            <a:r>
              <a:rPr lang="en-US" b="1" dirty="0" smtClean="0"/>
              <a:t>introduction</a:t>
            </a:r>
            <a:r>
              <a:rPr lang="en-US" b="1" dirty="0"/>
              <a:t> </a:t>
            </a:r>
            <a:endParaRPr lang="en-US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What &amp; Why 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Comparison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smtClean="0"/>
              <a:t>SOME/IP run over Ethernet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Ethernet automotive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Unicast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Mutilcast</a:t>
            </a:r>
          </a:p>
          <a:p>
            <a:pPr marL="342900" indent="-342900">
              <a:buAutoNum type="arabicPeriod"/>
            </a:pPr>
            <a:r>
              <a:rPr lang="en-US" b="1" dirty="0" err="1" smtClean="0"/>
              <a:t>Vsomeip</a:t>
            </a:r>
            <a:r>
              <a:rPr lang="en-US" b="1" dirty="0"/>
              <a:t> (</a:t>
            </a:r>
            <a:r>
              <a:rPr lang="en-US" b="1" dirty="0" smtClean="0"/>
              <a:t>an </a:t>
            </a:r>
            <a:r>
              <a:rPr lang="en-US" b="1" dirty="0"/>
              <a:t>implementation of the SOME/IP protocol)</a:t>
            </a:r>
            <a:endParaRPr lang="en-US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/>
              <a:t>Message </a:t>
            </a:r>
            <a:r>
              <a:rPr lang="en-US" b="1" dirty="0" smtClean="0"/>
              <a:t>Format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Service-Discovery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Request/Response/pub-sub</a:t>
            </a:r>
            <a:endParaRPr lang="en-US" b="1" dirty="0"/>
          </a:p>
          <a:p>
            <a:pPr marL="342900" indent="-342900">
              <a:buFontTx/>
              <a:buAutoNum type="arabicPeriod"/>
            </a:pPr>
            <a:r>
              <a:rPr lang="en-US" b="1" dirty="0" err="1" smtClean="0"/>
              <a:t>Vsomeip</a:t>
            </a:r>
            <a:r>
              <a:rPr lang="en-US" b="1" dirty="0" smtClean="0"/>
              <a:t> + </a:t>
            </a:r>
            <a:r>
              <a:rPr lang="en-US" b="1" dirty="0" err="1" smtClean="0"/>
              <a:t>CommonApi</a:t>
            </a:r>
            <a:endParaRPr lang="en-US" b="1" dirty="0" smtClean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b="1" dirty="0" smtClean="0"/>
              <a:t>RPC (Remote </a:t>
            </a:r>
            <a:r>
              <a:rPr lang="en-US" b="1" dirty="0" err="1" smtClean="0"/>
              <a:t>proceduce</a:t>
            </a:r>
            <a:r>
              <a:rPr lang="en-US" b="1" dirty="0" smtClean="0"/>
              <a:t> call)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b="1" dirty="0" smtClean="0"/>
              <a:t>Demo </a:t>
            </a:r>
            <a:r>
              <a:rPr lang="en-US" b="1" dirty="0"/>
              <a:t>&amp; Q&amp;A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18588" y="769704"/>
            <a:ext cx="1955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Vsomeip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51274" y="6344093"/>
            <a:ext cx="500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Presenter the.vu@lge.com, Ha Noi 2025-10-03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5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Mutilcast (</a:t>
            </a:r>
            <a:r>
              <a:rPr lang="en-US" b="1" dirty="0"/>
              <a:t>UDP only</a:t>
            </a:r>
            <a:r>
              <a:rPr lang="en-US" b="1" dirty="0" smtClean="0"/>
              <a:t>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9" y="2106718"/>
            <a:ext cx="8382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928361"/>
            <a:ext cx="7048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084148"/>
            <a:ext cx="7048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4083186"/>
            <a:ext cx="7048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32" y="3366511"/>
            <a:ext cx="83820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45" y="1798941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75595" y="3675175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47312"/>
              </p:ext>
            </p:extLst>
          </p:nvPr>
        </p:nvGraphicFramePr>
        <p:xfrm>
          <a:off x="4464591" y="1754777"/>
          <a:ext cx="35999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44"/>
                <a:gridCol w="21299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224.224.224.245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Port_PC2, Port_trunk_to_Switch2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0118"/>
              </p:ext>
            </p:extLst>
          </p:nvPr>
        </p:nvGraphicFramePr>
        <p:xfrm>
          <a:off x="4464591" y="3905318"/>
          <a:ext cx="35999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880"/>
                <a:gridCol w="20880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224.224.224.245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Port_PC3, Port_trunk_to_Switch1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76457" y="1491164"/>
            <a:ext cx="335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 1 update multicast forwarding table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76457" y="3563018"/>
            <a:ext cx="335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</a:t>
            </a:r>
            <a:r>
              <a:rPr lang="en-US" sz="1400" dirty="0" smtClean="0"/>
              <a:t>2 </a:t>
            </a:r>
            <a:r>
              <a:rPr lang="en-US" sz="1400" dirty="0"/>
              <a:t>update multicast forwarding table </a:t>
            </a:r>
          </a:p>
          <a:p>
            <a:endParaRPr lang="en-US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5073068"/>
            <a:ext cx="704850" cy="619125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7" idx="0"/>
          </p:cNvCxnSpPr>
          <p:nvPr/>
        </p:nvCxnSpPr>
        <p:spPr>
          <a:xfrm flipH="1">
            <a:off x="1545985" y="3675175"/>
            <a:ext cx="2007054" cy="1800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3"/>
            <a:endCxn id="4" idx="1"/>
          </p:cNvCxnSpPr>
          <p:nvPr/>
        </p:nvCxnSpPr>
        <p:spPr>
          <a:xfrm flipV="1">
            <a:off x="1636914" y="2287693"/>
            <a:ext cx="1451775" cy="10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95257" y="2077666"/>
            <a:ext cx="1752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to </a:t>
            </a:r>
            <a:r>
              <a:rPr lang="en-US" sz="1200" dirty="0"/>
              <a:t>224.224.224.245</a:t>
            </a:r>
          </a:p>
        </p:txBody>
      </p:sp>
      <p:cxnSp>
        <p:nvCxnSpPr>
          <p:cNvPr id="15" name="Straight Arrow Connector 14"/>
          <p:cNvCxnSpPr>
            <a:endCxn id="5" idx="3"/>
          </p:cNvCxnSpPr>
          <p:nvPr/>
        </p:nvCxnSpPr>
        <p:spPr>
          <a:xfrm flipH="1">
            <a:off x="1636914" y="2393710"/>
            <a:ext cx="1538681" cy="844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11" idx="0"/>
          </p:cNvCxnSpPr>
          <p:nvPr/>
        </p:nvCxnSpPr>
        <p:spPr>
          <a:xfrm flipH="1">
            <a:off x="3466132" y="2468668"/>
            <a:ext cx="41657" cy="89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3"/>
          </p:cNvCxnSpPr>
          <p:nvPr/>
        </p:nvCxnSpPr>
        <p:spPr>
          <a:xfrm flipH="1">
            <a:off x="1636914" y="3675175"/>
            <a:ext cx="1451775" cy="71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74" y="2106718"/>
            <a:ext cx="554784" cy="333480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70" y="1810267"/>
            <a:ext cx="1365622" cy="34323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9648698">
            <a:off x="2075977" y="2817863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 rot="19738100">
            <a:off x="2124930" y="3979301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 rot="16455198">
            <a:off x="3256205" y="2817184"/>
            <a:ext cx="676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forward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405273" y="5977219"/>
            <a:ext cx="7942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PC1 sends data to a multicast IP address (224.224.224.245),</a:t>
            </a:r>
            <a:endParaRPr lang="en-US" dirty="0" smtClean="0"/>
          </a:p>
          <a:p>
            <a:r>
              <a:rPr lang="en-US" dirty="0" smtClean="0"/>
              <a:t>and PC2 and PC3 have joined that multicast group, they will receive the same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94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SOME/IP </a:t>
            </a:r>
            <a:r>
              <a:rPr lang="en-US" dirty="0" smtClean="0"/>
              <a:t>Message </a:t>
            </a:r>
            <a:r>
              <a:rPr lang="en-US" dirty="0"/>
              <a:t>Format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40" y="1854192"/>
            <a:ext cx="8068260" cy="3929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427" y="5141916"/>
            <a:ext cx="5258599" cy="17160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7330" y="4882776"/>
            <a:ext cx="5133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The following picture shows the general structure of a SOME/IP SD message.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47330" y="1520682"/>
            <a:ext cx="684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/>
              <a:t>In principle, SOME/IP communication consists of messages sent between devices or subscribers over IP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21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384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Service-Oriented Architecture (SOA)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347330" y="2341623"/>
            <a:ext cx="3200400" cy="31055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12655" y="2596254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863047" y="2255359"/>
            <a:ext cx="2881223" cy="3191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156195" y="2992919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138451" y="2673442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220549" y="4325698"/>
            <a:ext cx="1404192" cy="1052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264089" y="4772764"/>
            <a:ext cx="1319318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1253204" y="4392667"/>
            <a:ext cx="1341088" cy="3134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RoutingManagerd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impl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28104" y="2531257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171644" y="2927922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43" name="Rectangle 42"/>
          <p:cNvSpPr/>
          <p:nvPr/>
        </p:nvSpPr>
        <p:spPr>
          <a:xfrm>
            <a:off x="6171645" y="2535419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30132" y="2596254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673672" y="2992919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655928" y="2673442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420563" y="2519066"/>
            <a:ext cx="1148130" cy="739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7464103" y="2915731"/>
            <a:ext cx="1061049" cy="2760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7446359" y="2596254"/>
            <a:ext cx="1061048" cy="2760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App4 </a:t>
            </a:r>
            <a:r>
              <a:rPr lang="en-US" sz="1200" dirty="0" err="1" smtClean="0">
                <a:solidFill>
                  <a:schemeClr val="tx1"/>
                </a:solidFill>
              </a:rPr>
              <a:t>impl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04666" y="1977800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Device1(192.168.1.3/24)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50869" y="1923193"/>
            <a:ext cx="250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Device2(192.168.1.4/24)</a:t>
            </a:r>
            <a:endParaRPr lang="en-US" dirty="0"/>
          </a:p>
        </p:txBody>
      </p:sp>
      <p:cxnSp>
        <p:nvCxnSpPr>
          <p:cNvPr id="58" name="Straight Arrow Connector 57"/>
          <p:cNvCxnSpPr>
            <a:stCxn id="49" idx="2"/>
            <a:endCxn id="38" idx="0"/>
          </p:cNvCxnSpPr>
          <p:nvPr/>
        </p:nvCxnSpPr>
        <p:spPr>
          <a:xfrm>
            <a:off x="1204197" y="3335602"/>
            <a:ext cx="718448" cy="990096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38" idx="0"/>
          </p:cNvCxnSpPr>
          <p:nvPr/>
        </p:nvCxnSpPr>
        <p:spPr>
          <a:xfrm flipH="1">
            <a:off x="1922645" y="3335602"/>
            <a:ext cx="764075" cy="99009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6529494" y="4392337"/>
            <a:ext cx="1373743" cy="985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6573034" y="4839402"/>
            <a:ext cx="1254008" cy="3426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Vsomeip</a:t>
            </a:r>
            <a:r>
              <a:rPr lang="en-US" sz="1400" dirty="0" smtClean="0"/>
              <a:t> lib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6562149" y="4459305"/>
            <a:ext cx="1341088" cy="31345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RoutingManagerd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</a:rPr>
              <a:t>impl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063043" y="2323344"/>
            <a:ext cx="1065404" cy="31237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608810" y="4516127"/>
            <a:ext cx="3895189" cy="336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624741" y="5004934"/>
            <a:ext cx="3851410" cy="42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82548" y="4061425"/>
            <a:ext cx="1613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service-discovery</a:t>
            </a:r>
          </a:p>
          <a:p>
            <a:r>
              <a:rPr lang="en-US" sz="1400" dirty="0" smtClean="0"/>
              <a:t>(Offer/Find Service)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3530367" y="4740187"/>
            <a:ext cx="1740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    request/response/</a:t>
            </a:r>
          </a:p>
          <a:p>
            <a:r>
              <a:rPr lang="en-US" sz="1400" b="1" dirty="0"/>
              <a:t> </a:t>
            </a:r>
            <a:r>
              <a:rPr lang="en-US" sz="1400" b="1" dirty="0" smtClean="0"/>
              <a:t>    publish-subscribe</a:t>
            </a:r>
            <a:endParaRPr lang="en-US" sz="1400" b="1" dirty="0"/>
          </a:p>
        </p:txBody>
      </p:sp>
      <p:cxnSp>
        <p:nvCxnSpPr>
          <p:cNvPr id="77" name="Straight Arrow Connector 76"/>
          <p:cNvCxnSpPr>
            <a:stCxn id="61" idx="0"/>
            <a:endCxn id="41" idx="2"/>
          </p:cNvCxnSpPr>
          <p:nvPr/>
        </p:nvCxnSpPr>
        <p:spPr>
          <a:xfrm flipH="1" flipV="1">
            <a:off x="6702169" y="3270605"/>
            <a:ext cx="514197" cy="1121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1" idx="0"/>
            <a:endCxn id="52" idx="2"/>
          </p:cNvCxnSpPr>
          <p:nvPr/>
        </p:nvCxnSpPr>
        <p:spPr>
          <a:xfrm flipV="1">
            <a:off x="7216366" y="3258414"/>
            <a:ext cx="778262" cy="11339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734721" y="3656676"/>
            <a:ext cx="1333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Local socket (UDS)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63035" y="3567798"/>
            <a:ext cx="1333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Local socket (UDS)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3713" y="4149549"/>
            <a:ext cx="14382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Mutilcast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{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IP: 224.224.224.245</a:t>
            </a:r>
          </a:p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Port: 30490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}</a:t>
            </a:r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693442" y="5564882"/>
            <a:ext cx="4719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dirty="0"/>
              <a:t>The </a:t>
            </a:r>
            <a:r>
              <a:rPr lang="en-US" sz="1200" b="1" dirty="0" err="1" smtClean="0"/>
              <a:t>RoutingManagerd</a:t>
            </a:r>
            <a:r>
              <a:rPr lang="en-US" sz="1200" dirty="0" smtClean="0"/>
              <a:t> </a:t>
            </a:r>
            <a:r>
              <a:rPr lang="en-US" sz="1200" dirty="0"/>
              <a:t>(</a:t>
            </a:r>
            <a:r>
              <a:rPr lang="en-US" sz="1200" dirty="0" smtClean="0"/>
              <a:t>Middleware </a:t>
            </a:r>
            <a:r>
              <a:rPr lang="en-US" sz="1200" dirty="0" err="1" smtClean="0"/>
              <a:t>deamon</a:t>
            </a:r>
            <a:r>
              <a:rPr lang="en-US" sz="1200" dirty="0" smtClean="0"/>
              <a:t>) is </a:t>
            </a:r>
            <a:r>
              <a:rPr lang="en-US" sz="1200" dirty="0"/>
              <a:t>responsible </a:t>
            </a:r>
            <a:r>
              <a:rPr lang="en-US" sz="1200" dirty="0" smtClean="0"/>
              <a:t>for: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b="1" dirty="0" smtClean="0"/>
              <a:t>Routing</a:t>
            </a:r>
            <a:r>
              <a:rPr lang="en-US" sz="1200" dirty="0" smtClean="0"/>
              <a:t> </a:t>
            </a:r>
            <a:r>
              <a:rPr lang="en-US" sz="1200" dirty="0"/>
              <a:t>service messages between applications on the same device.</a:t>
            </a:r>
          </a:p>
          <a:p>
            <a:r>
              <a:rPr lang="en-US" sz="1200" dirty="0" smtClean="0"/>
              <a:t>    Forwarding </a:t>
            </a:r>
            <a:r>
              <a:rPr lang="en-US" sz="1200" dirty="0"/>
              <a:t>messages between devices over Ethernet.</a:t>
            </a:r>
          </a:p>
          <a:p>
            <a:r>
              <a:rPr lang="en-US" sz="1200" dirty="0" smtClean="0"/>
              <a:t>    Managing </a:t>
            </a:r>
            <a:r>
              <a:rPr lang="en-US" sz="1200" b="1" dirty="0"/>
              <a:t>service discovery</a:t>
            </a:r>
            <a:r>
              <a:rPr lang="en-US" sz="1200" dirty="0"/>
              <a:t> and subscription handling</a:t>
            </a:r>
            <a:r>
              <a:rPr lang="en-US" sz="1200" dirty="0" smtClean="0"/>
              <a:t>.</a:t>
            </a:r>
          </a:p>
          <a:p>
            <a:r>
              <a:rPr lang="en-US" sz="1200" dirty="0"/>
              <a:t>    </a:t>
            </a:r>
            <a:r>
              <a:rPr lang="en-US" sz="1200" i="1" dirty="0" smtClean="0"/>
              <a:t>There </a:t>
            </a:r>
            <a:r>
              <a:rPr lang="en-US" sz="1200" i="1" dirty="0"/>
              <a:t>is only one </a:t>
            </a:r>
            <a:r>
              <a:rPr lang="en-US" sz="1200" i="1" dirty="0" err="1"/>
              <a:t>routingmanagerd</a:t>
            </a:r>
            <a:r>
              <a:rPr lang="en-US" sz="1200" i="1" dirty="0"/>
              <a:t> per </a:t>
            </a:r>
            <a:r>
              <a:rPr lang="en-US" sz="1200" i="1" dirty="0" smtClean="0"/>
              <a:t>device/host</a:t>
            </a:r>
            <a:r>
              <a:rPr lang="en-US" sz="1200" i="1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 err="1">
                <a:solidFill>
                  <a:srgbClr val="FF0000"/>
                </a:solidFill>
              </a:rPr>
              <a:t>v</a:t>
            </a:r>
            <a:r>
              <a:rPr lang="en-US" sz="1200" b="1" dirty="0" err="1" smtClean="0">
                <a:solidFill>
                  <a:srgbClr val="FF0000"/>
                </a:solidFill>
              </a:rPr>
              <a:t>someip.json</a:t>
            </a:r>
            <a:r>
              <a:rPr lang="en-US" sz="1200" dirty="0" smtClean="0"/>
              <a:t> </a:t>
            </a:r>
            <a:r>
              <a:rPr lang="en-US" sz="1200" dirty="0"/>
              <a:t>define multiple critical purposes in the </a:t>
            </a:r>
            <a:r>
              <a:rPr lang="en-US" sz="1200" dirty="0" err="1"/>
              <a:t>vsomeip</a:t>
            </a:r>
            <a:r>
              <a:rPr lang="en-US" sz="1200" dirty="0"/>
              <a:t> </a:t>
            </a:r>
            <a:r>
              <a:rPr lang="en-US" sz="1200" dirty="0" smtClean="0"/>
              <a:t>architecture (include </a:t>
            </a:r>
            <a:r>
              <a:rPr lang="fr-FR" sz="1200" i="1" dirty="0" err="1"/>
              <a:t>ServiceA</a:t>
            </a:r>
            <a:r>
              <a:rPr lang="fr-FR" sz="1200" i="1" dirty="0"/>
              <a:t> </a:t>
            </a:r>
            <a:r>
              <a:rPr lang="fr-FR" sz="1200" i="1" dirty="0" smtClean="0"/>
              <a:t>identifier, </a:t>
            </a:r>
            <a:r>
              <a:rPr lang="fr-FR" sz="1200" i="1" dirty="0" err="1"/>
              <a:t>ServiceA</a:t>
            </a:r>
            <a:r>
              <a:rPr lang="fr-FR" sz="1200" i="1" dirty="0"/>
              <a:t> </a:t>
            </a:r>
            <a:r>
              <a:rPr lang="fr-FR" sz="1200" i="1" dirty="0" err="1"/>
              <a:t>endpoint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6249893" y="2272297"/>
            <a:ext cx="82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App3 </a:t>
            </a:r>
            <a:r>
              <a:rPr lang="en-US" sz="1200" dirty="0" err="1" smtClean="0"/>
              <a:t>impl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6176963" y="2558616"/>
            <a:ext cx="528836" cy="2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Service A</a:t>
            </a:r>
            <a:endParaRPr lang="en-US" sz="800" dirty="0"/>
          </a:p>
        </p:txBody>
      </p:sp>
      <p:sp>
        <p:nvSpPr>
          <p:cNvPr id="44" name="Rectangle 43"/>
          <p:cNvSpPr/>
          <p:nvPr/>
        </p:nvSpPr>
        <p:spPr>
          <a:xfrm>
            <a:off x="6731595" y="2565944"/>
            <a:ext cx="528836" cy="2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Service B</a:t>
            </a:r>
            <a:endParaRPr lang="en-US" sz="800" dirty="0"/>
          </a:p>
        </p:txBody>
      </p:sp>
      <p:sp>
        <p:nvSpPr>
          <p:cNvPr id="5" name="TextBox 4"/>
          <p:cNvSpPr txBox="1"/>
          <p:nvPr/>
        </p:nvSpPr>
        <p:spPr>
          <a:xfrm>
            <a:off x="761190" y="1269363"/>
            <a:ext cx="3473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Discoverability</a:t>
            </a:r>
            <a:r>
              <a:rPr lang="en-US" sz="1400" dirty="0" smtClean="0"/>
              <a:t>: </a:t>
            </a:r>
            <a:r>
              <a:rPr lang="en-US" sz="1400" dirty="0"/>
              <a:t>Find services </a:t>
            </a:r>
            <a:r>
              <a:rPr lang="en-US" sz="1400" dirty="0" smtClean="0"/>
              <a:t>dynamically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 smtClean="0"/>
              <a:t>…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03999" y="1579874"/>
            <a:ext cx="485311" cy="1078419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uble Brace 11"/>
          <p:cNvSpPr/>
          <p:nvPr/>
        </p:nvSpPr>
        <p:spPr>
          <a:xfrm>
            <a:off x="7976883" y="1214107"/>
            <a:ext cx="767387" cy="22883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App ID = 0x1212</a:t>
            </a:r>
            <a:endParaRPr lang="en-US" sz="1200" i="1" dirty="0"/>
          </a:p>
        </p:txBody>
      </p:sp>
      <p:cxnSp>
        <p:nvCxnSpPr>
          <p:cNvPr id="14" name="Straight Connector 13"/>
          <p:cNvCxnSpPr>
            <a:endCxn id="41" idx="3"/>
          </p:cNvCxnSpPr>
          <p:nvPr/>
        </p:nvCxnSpPr>
        <p:spPr>
          <a:xfrm flipH="1">
            <a:off x="7276234" y="1471567"/>
            <a:ext cx="1107658" cy="1429364"/>
          </a:xfrm>
          <a:prstGeom prst="line">
            <a:avLst/>
          </a:prstGeom>
          <a:ln w="63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29262" y="2363171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App1 </a:t>
            </a:r>
            <a:r>
              <a:rPr lang="en-US" sz="1200" dirty="0" err="1" smtClean="0"/>
              <a:t>impl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>
            <a:off x="682912" y="2705963"/>
            <a:ext cx="528836" cy="2253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Service C</a:t>
            </a:r>
            <a:endParaRPr lang="en-US" sz="800" dirty="0"/>
          </a:p>
        </p:txBody>
      </p:sp>
      <p:sp>
        <p:nvSpPr>
          <p:cNvPr id="59" name="Rectangle 58"/>
          <p:cNvSpPr/>
          <p:nvPr/>
        </p:nvSpPr>
        <p:spPr>
          <a:xfrm>
            <a:off x="1240715" y="2712218"/>
            <a:ext cx="475320" cy="21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 A</a:t>
            </a:r>
            <a:endParaRPr lang="en-US" sz="8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1392" y="233635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App2 </a:t>
            </a:r>
            <a:r>
              <a:rPr lang="en-US" sz="1200" dirty="0" err="1" smtClean="0"/>
              <a:t>impl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>
            <a:off x="2187973" y="2697687"/>
            <a:ext cx="475320" cy="21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 </a:t>
            </a:r>
            <a:r>
              <a:rPr lang="en-US" sz="800" dirty="0"/>
              <a:t>C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686546" y="2708695"/>
            <a:ext cx="475320" cy="218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Client  A</a:t>
            </a:r>
            <a:endParaRPr lang="en-US" sz="800" dirty="0"/>
          </a:p>
        </p:txBody>
      </p:sp>
      <p:sp>
        <p:nvSpPr>
          <p:cNvPr id="13" name="TextBox 12"/>
          <p:cNvSpPr txBox="1"/>
          <p:nvPr/>
        </p:nvSpPr>
        <p:spPr>
          <a:xfrm>
            <a:off x="5171987" y="4603547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ServiceA</a:t>
            </a:r>
            <a:r>
              <a:rPr lang="fr-FR" sz="1200" i="1" dirty="0"/>
              <a:t> </a:t>
            </a:r>
            <a:r>
              <a:rPr lang="fr-FR" sz="1200" i="1" dirty="0" err="1" smtClean="0"/>
              <a:t>endpoint</a:t>
            </a:r>
            <a:r>
              <a:rPr lang="fr-FR" sz="1200" i="1" dirty="0" smtClean="0"/>
              <a:t>{</a:t>
            </a:r>
            <a:endParaRPr lang="fr-FR" sz="1200" i="1" dirty="0"/>
          </a:p>
          <a:p>
            <a:r>
              <a:rPr lang="fr-FR" sz="1200" i="1" dirty="0"/>
              <a:t>   </a:t>
            </a:r>
            <a:r>
              <a:rPr lang="fr-FR" sz="1200" i="1" dirty="0">
                <a:solidFill>
                  <a:srgbClr val="00B050"/>
                </a:solidFill>
              </a:rPr>
              <a:t>TCP port= </a:t>
            </a:r>
            <a:r>
              <a:rPr lang="fr-FR" sz="1200" i="1" dirty="0" smtClean="0">
                <a:solidFill>
                  <a:srgbClr val="00B050"/>
                </a:solidFill>
              </a:rPr>
              <a:t>30500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>
                <a:solidFill>
                  <a:srgbClr val="00B050"/>
                </a:solidFill>
              </a:rPr>
              <a:t>   UDP port = </a:t>
            </a:r>
            <a:r>
              <a:rPr lang="fr-FR" sz="1200" i="1" dirty="0" smtClean="0">
                <a:solidFill>
                  <a:srgbClr val="00B050"/>
                </a:solidFill>
              </a:rPr>
              <a:t>30501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/>
              <a:t>}</a:t>
            </a:r>
            <a:endParaRPr lang="en-US" sz="12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6214795" y="1152314"/>
            <a:ext cx="15808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ServiceA</a:t>
            </a:r>
            <a:r>
              <a:rPr lang="fr-FR" sz="1200" i="1" dirty="0"/>
              <a:t> identifier {</a:t>
            </a:r>
          </a:p>
          <a:p>
            <a:r>
              <a:rPr lang="fr-FR" sz="1200" i="1" dirty="0"/>
              <a:t>   </a:t>
            </a:r>
            <a:r>
              <a:rPr lang="fr-FR" sz="1200" i="1" dirty="0">
                <a:solidFill>
                  <a:srgbClr val="00B050"/>
                </a:solidFill>
              </a:rPr>
              <a:t>service </a:t>
            </a:r>
            <a:r>
              <a:rPr lang="fr-FR" sz="1200" i="1" dirty="0" smtClean="0">
                <a:solidFill>
                  <a:srgbClr val="00B050"/>
                </a:solidFill>
              </a:rPr>
              <a:t>ID = 0x1234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/>
              <a:t>   </a:t>
            </a:r>
            <a:r>
              <a:rPr lang="fr-FR" sz="1200" i="1" dirty="0">
                <a:solidFill>
                  <a:srgbClr val="00B050"/>
                </a:solidFill>
              </a:rPr>
              <a:t>instance </a:t>
            </a:r>
            <a:r>
              <a:rPr lang="fr-FR" sz="1200" i="1" dirty="0" smtClean="0">
                <a:solidFill>
                  <a:srgbClr val="00B050"/>
                </a:solidFill>
              </a:rPr>
              <a:t>ID = 0x5678</a:t>
            </a:r>
            <a:endParaRPr lang="fr-FR" sz="1200" i="1" dirty="0">
              <a:solidFill>
                <a:srgbClr val="00B050"/>
              </a:solidFill>
            </a:endParaRPr>
          </a:p>
          <a:p>
            <a:r>
              <a:rPr lang="fr-FR" sz="1200" i="1" dirty="0"/>
              <a:t>}</a:t>
            </a:r>
            <a:endParaRPr lang="en-US" sz="12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8753" y="5696255"/>
            <a:ext cx="40482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 smtClean="0"/>
              <a:t>ClientA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don’t</a:t>
            </a:r>
            <a:r>
              <a:rPr lang="fr-FR" sz="1200" i="1" dirty="0" smtClean="0"/>
              <a:t> know Device2 (IP + TCP/UDP Port)</a:t>
            </a:r>
          </a:p>
          <a:p>
            <a:r>
              <a:rPr lang="en-US" sz="1200" i="1" dirty="0" err="1"/>
              <a:t>ClientA</a:t>
            </a:r>
            <a:r>
              <a:rPr lang="en-US" sz="1200" i="1" dirty="0"/>
              <a:t> only know </a:t>
            </a:r>
            <a:r>
              <a:rPr lang="fr-FR" sz="1200" i="1" dirty="0" err="1"/>
              <a:t>ServiceA</a:t>
            </a:r>
            <a:r>
              <a:rPr lang="fr-FR" sz="1200" i="1" dirty="0"/>
              <a:t> identifier </a:t>
            </a:r>
            <a:r>
              <a:rPr lang="fr-FR" sz="1200" i="1" dirty="0" smtClean="0"/>
              <a:t>(</a:t>
            </a:r>
            <a:r>
              <a:rPr lang="fr-FR" sz="1200" i="1" dirty="0"/>
              <a:t>service ID + instance ID</a:t>
            </a:r>
            <a:r>
              <a:rPr lang="fr-FR" sz="1200" i="1" dirty="0" smtClean="0"/>
              <a:t>).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Q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  <a:r>
              <a:rPr lang="en-US" sz="1400" dirty="0" smtClean="0">
                <a:solidFill>
                  <a:srgbClr val="FF0000"/>
                </a:solidFill>
              </a:rPr>
              <a:t>How client A can send data to Service A ?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845062" y="6139717"/>
            <a:ext cx="960020" cy="2648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7790" y="4164749"/>
            <a:ext cx="8707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</a:t>
            </a:r>
            <a:r>
              <a:rPr lang="en-US" sz="800" dirty="0" err="1"/>
              <a:t>tmp</a:t>
            </a:r>
            <a:r>
              <a:rPr lang="en-US" sz="800" dirty="0"/>
              <a:t>/vsomeip-0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56991" y="3277744"/>
            <a:ext cx="10246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/</a:t>
            </a:r>
            <a:r>
              <a:rPr lang="en-US" sz="800" dirty="0" err="1" smtClean="0"/>
              <a:t>tmp</a:t>
            </a:r>
            <a:r>
              <a:rPr lang="en-US" sz="800" dirty="0" smtClean="0"/>
              <a:t>/vsomeip-1212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120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23" y="1318053"/>
            <a:ext cx="7176153" cy="56107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2400" b="1" dirty="0" smtClean="0"/>
              <a:t>. </a:t>
            </a:r>
            <a:r>
              <a:rPr lang="en-US" sz="2400" b="1" dirty="0" err="1"/>
              <a:t>Vsomeip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4016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Service-Discovery (</a:t>
            </a:r>
            <a:r>
              <a:rPr lang="en-US" dirty="0"/>
              <a:t>Offer/Find Service</a:t>
            </a:r>
            <a:r>
              <a:rPr lang="en-US" dirty="0" smtClean="0"/>
              <a:t>)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6280151" y="3765178"/>
            <a:ext cx="1961403" cy="13626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src</a:t>
            </a:r>
            <a:r>
              <a:rPr lang="en-US" sz="1000" dirty="0">
                <a:solidFill>
                  <a:schemeClr val="tx1"/>
                </a:solidFill>
              </a:rPr>
              <a:t>: 192.168.1.3:30490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dst</a:t>
            </a:r>
            <a:r>
              <a:rPr lang="en-US" sz="1000" dirty="0">
                <a:solidFill>
                  <a:schemeClr val="tx1"/>
                </a:solidFill>
              </a:rPr>
              <a:t>: 224.224.224.245:30490 </a:t>
            </a:r>
            <a:r>
              <a:rPr lang="en-US" sz="1000" dirty="0">
                <a:solidFill>
                  <a:schemeClr val="accent5"/>
                </a:solidFill>
              </a:rPr>
              <a:t>(</a:t>
            </a:r>
            <a:r>
              <a:rPr lang="en-US" sz="1000" dirty="0" err="1">
                <a:solidFill>
                  <a:schemeClr val="accent5"/>
                </a:solidFill>
              </a:rPr>
              <a:t>mutilcast</a:t>
            </a:r>
            <a:r>
              <a:rPr lang="en-US" sz="1000" dirty="0">
                <a:solidFill>
                  <a:schemeClr val="accent5"/>
                </a:solidFill>
              </a:rPr>
              <a:t> address)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FIND Message {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serviceId</a:t>
            </a:r>
            <a:r>
              <a:rPr lang="en-US" sz="1000" dirty="0">
                <a:solidFill>
                  <a:schemeClr val="tx1"/>
                </a:solidFill>
              </a:rPr>
              <a:t>: 0x1234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dirty="0" err="1">
                <a:solidFill>
                  <a:schemeClr val="tx1"/>
                </a:solidFill>
              </a:rPr>
              <a:t>instanceId</a:t>
            </a:r>
            <a:r>
              <a:rPr lang="en-US" sz="1000" dirty="0">
                <a:solidFill>
                  <a:schemeClr val="tx1"/>
                </a:solidFill>
              </a:rPr>
              <a:t>: 0x5678</a:t>
            </a:r>
          </a:p>
          <a:p>
            <a:r>
              <a:rPr lang="en-US" sz="1000" dirty="0">
                <a:solidFill>
                  <a:schemeClr val="tx1"/>
                </a:solidFill>
              </a:rPr>
              <a:t>    ...</a:t>
            </a:r>
          </a:p>
          <a:p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277224" y="4446495"/>
            <a:ext cx="1002927" cy="3585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13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</a:t>
            </a:r>
            <a:r>
              <a:rPr lang="en-US" sz="2400" b="1" dirty="0" smtClean="0"/>
              <a:t>What ?</a:t>
            </a:r>
          </a:p>
          <a:p>
            <a:pPr marL="0" indent="0">
              <a:buNone/>
            </a:pPr>
            <a:r>
              <a:rPr lang="en-US" sz="1400" b="1" dirty="0"/>
              <a:t>SOME/IP</a:t>
            </a:r>
            <a:r>
              <a:rPr lang="en-US" sz="1400" dirty="0"/>
              <a:t> (Scalable service-Oriented </a:t>
            </a:r>
            <a:r>
              <a:rPr lang="en-US" sz="1400" dirty="0" smtClean="0"/>
              <a:t>Middleware </a:t>
            </a:r>
            <a:r>
              <a:rPr lang="en-US" sz="1400" dirty="0"/>
              <a:t>over </a:t>
            </a:r>
            <a:r>
              <a:rPr lang="en-US" sz="1400" dirty="0" smtClean="0"/>
              <a:t>IP) is </a:t>
            </a:r>
            <a:r>
              <a:rPr lang="en-US" sz="1400" dirty="0"/>
              <a:t>a middleware protocol designed for service-oriented communication </a:t>
            </a:r>
            <a:r>
              <a:rPr lang="en-US" sz="1400" b="1" dirty="0"/>
              <a:t>over IP </a:t>
            </a:r>
            <a:r>
              <a:rPr lang="en-US" sz="1400" b="1" dirty="0" smtClean="0"/>
              <a:t>networks</a:t>
            </a:r>
            <a:r>
              <a:rPr lang="en-US" sz="1400" dirty="0"/>
              <a:t>. (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some-ip.com/</a:t>
            </a:r>
            <a:r>
              <a:rPr lang="en-US" sz="1400" dirty="0" smtClean="0"/>
              <a:t> ). </a:t>
            </a:r>
            <a:r>
              <a:rPr lang="en-US" sz="1400" dirty="0"/>
              <a:t>It was designed from beginning on to fit devices of different sizes and different operating systems perfectly. This includes small devices like cameras, AUTOSAR devices, and up to head units or </a:t>
            </a:r>
            <a:r>
              <a:rPr lang="en-US" sz="1400" b="1" dirty="0"/>
              <a:t>telematics </a:t>
            </a:r>
            <a:r>
              <a:rPr lang="en-US" sz="1400" b="1" dirty="0" smtClean="0"/>
              <a:t>devices</a:t>
            </a:r>
          </a:p>
          <a:p>
            <a:pPr marL="0" indent="0">
              <a:buNone/>
            </a:pPr>
            <a:r>
              <a:rPr lang="en-US" sz="1400" b="1" dirty="0" smtClean="0"/>
              <a:t>SOME/IP</a:t>
            </a:r>
            <a:r>
              <a:rPr lang="en-US" sz="1400" dirty="0" smtClean="0"/>
              <a:t> remained as </a:t>
            </a:r>
            <a:r>
              <a:rPr lang="en-US" sz="1400" dirty="0"/>
              <a:t>a </a:t>
            </a:r>
            <a:r>
              <a:rPr lang="en-US" sz="1400" b="1" dirty="0"/>
              <a:t>proprietary protocol</a:t>
            </a:r>
            <a:r>
              <a:rPr lang="en-US" sz="1400" dirty="0"/>
              <a:t>, originally developed </a:t>
            </a:r>
            <a:r>
              <a:rPr lang="en-US" sz="1400" dirty="0" smtClean="0"/>
              <a:t>and </a:t>
            </a:r>
            <a:r>
              <a:rPr lang="en-US" sz="1400" dirty="0"/>
              <a:t>published by </a:t>
            </a:r>
            <a:r>
              <a:rPr lang="en-US" sz="1400" b="1" dirty="0"/>
              <a:t>BMW Group</a:t>
            </a:r>
            <a:r>
              <a:rPr lang="en-US" sz="1400" dirty="0"/>
              <a:t> for internal use and later shared publicly.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err="1" smtClean="0"/>
              <a:t>vsomeip</a:t>
            </a:r>
            <a:r>
              <a:rPr lang="en-US" sz="1400" dirty="0"/>
              <a:t> is an open-source </a:t>
            </a:r>
            <a:r>
              <a:rPr lang="en-US" sz="1400" b="1" dirty="0"/>
              <a:t>implementation</a:t>
            </a:r>
            <a:r>
              <a:rPr lang="en-US" sz="1400" dirty="0"/>
              <a:t> of the SOME/IP </a:t>
            </a:r>
            <a:r>
              <a:rPr lang="en-US" sz="1400" dirty="0" smtClean="0"/>
              <a:t>protocol </a:t>
            </a:r>
            <a:r>
              <a:rPr lang="en-US" sz="1400" dirty="0"/>
              <a:t>developed by </a:t>
            </a:r>
            <a:r>
              <a:rPr lang="en-US" sz="1400" b="1" dirty="0"/>
              <a:t>Vector </a:t>
            </a:r>
            <a:r>
              <a:rPr lang="en-US" sz="1400" b="1" dirty="0" err="1" smtClean="0"/>
              <a:t>Informatik</a:t>
            </a:r>
            <a:r>
              <a:rPr lang="en-US" sz="1400" b="1" dirty="0"/>
              <a:t> (</a:t>
            </a:r>
            <a:r>
              <a:rPr lang="en-US" sz="1400" b="1" dirty="0">
                <a:hlinkClick r:id="rId4"/>
              </a:rPr>
              <a:t>https://</a:t>
            </a:r>
            <a:r>
              <a:rPr lang="en-US" sz="1400" b="1" dirty="0" smtClean="0">
                <a:hlinkClick r:id="rId4"/>
              </a:rPr>
              <a:t>github.com/COVESA/vsomeip</a:t>
            </a:r>
            <a:r>
              <a:rPr lang="en-US" sz="1400" b="1" dirty="0" smtClean="0"/>
              <a:t> )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22398"/>
            <a:ext cx="9134235" cy="285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</a:t>
            </a:r>
            <a:r>
              <a:rPr lang="en-US" sz="2400" b="1" dirty="0" smtClean="0"/>
              <a:t>What 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0" y="2821576"/>
            <a:ext cx="8369950" cy="411480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74929"/>
              </p:ext>
            </p:extLst>
          </p:nvPr>
        </p:nvGraphicFramePr>
        <p:xfrm>
          <a:off x="400144" y="931818"/>
          <a:ext cx="824639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73"/>
                <a:gridCol w="63556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OSI Layer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SOME/IP Role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 7 – Application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Defines the </a:t>
                      </a:r>
                      <a:r>
                        <a:rPr lang="en-US" sz="1400" b="1" dirty="0" smtClean="0"/>
                        <a:t>services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/>
                        <a:t>methods</a:t>
                      </a:r>
                      <a:r>
                        <a:rPr lang="en-US" sz="1400" dirty="0" smtClean="0"/>
                        <a:t>, and </a:t>
                      </a:r>
                      <a:r>
                        <a:rPr lang="en-US" sz="1400" b="1" dirty="0" smtClean="0"/>
                        <a:t>data structures</a:t>
                      </a:r>
                      <a:r>
                        <a:rPr lang="en-US" sz="1400" dirty="0" smtClean="0"/>
                        <a:t> used in communication (e.g., RPC calls, service interfaces).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 6 – Presentation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Handles </a:t>
                      </a:r>
                      <a:r>
                        <a:rPr lang="en-US" sz="1400" b="1" dirty="0" smtClean="0"/>
                        <a:t>data encoding/decoding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/>
                        <a:t>serialization</a:t>
                      </a:r>
                      <a:r>
                        <a:rPr lang="en-US" sz="1400" dirty="0" smtClean="0"/>
                        <a:t>, and </a:t>
                      </a:r>
                      <a:r>
                        <a:rPr lang="en-US" sz="1400" b="1" dirty="0" smtClean="0"/>
                        <a:t>marshalling</a:t>
                      </a:r>
                      <a:r>
                        <a:rPr lang="en-US" sz="1400" dirty="0" smtClean="0"/>
                        <a:t> of complex data types (e.g., using CDR or custom formats).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Layer 5 – Session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Manages </a:t>
                      </a:r>
                      <a:r>
                        <a:rPr lang="en-US" sz="1400" b="1" dirty="0" smtClean="0"/>
                        <a:t>service discovery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b="1" dirty="0" smtClean="0"/>
                        <a:t>session establishment</a:t>
                      </a:r>
                      <a:r>
                        <a:rPr lang="en-US" sz="1400" dirty="0" smtClean="0"/>
                        <a:t>, and </a:t>
                      </a:r>
                      <a:r>
                        <a:rPr lang="en-US" sz="1400" b="1" dirty="0" smtClean="0"/>
                        <a:t>lifecycle management</a:t>
                      </a:r>
                      <a:r>
                        <a:rPr lang="en-US" sz="1400" dirty="0" smtClean="0"/>
                        <a:t> of services (via SOME/IP-SD).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6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 </a:t>
            </a:r>
            <a:r>
              <a:rPr lang="en-US" sz="2400" b="1" dirty="0" smtClean="0"/>
              <a:t>Why ?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745" y="4121874"/>
            <a:ext cx="8077504" cy="829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833586" y="3638040"/>
            <a:ext cx="133347" cy="483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46438" y="326870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979" y="430654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1986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2078912" y="3629762"/>
            <a:ext cx="156754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12671" y="326043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>
            <a:off x="3595526" y="3629762"/>
            <a:ext cx="118743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306716" y="32336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MOST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4556517" y="3631978"/>
            <a:ext cx="143676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27341" y="3260430"/>
            <a:ext cx="8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Flexray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33638" y="3682114"/>
            <a:ext cx="2788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SOME/IP run over Ethernet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52540" y="4278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96876" y="427878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42975" y="42310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11426" y="3102265"/>
            <a:ext cx="1319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Ethernet </a:t>
            </a:r>
          </a:p>
          <a:p>
            <a:r>
              <a:rPr lang="en-US" sz="1400" dirty="0" smtClean="0"/>
              <a:t>(</a:t>
            </a:r>
            <a:r>
              <a:rPr lang="en-US" sz="1400" dirty="0" err="1"/>
              <a:t>BroadR</a:t>
            </a:r>
            <a:r>
              <a:rPr lang="en-US" sz="1400" dirty="0"/>
              <a:t>-Reach)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6852452" y="3598657"/>
            <a:ext cx="85493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514840" y="423108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18542" y="2279564"/>
            <a:ext cx="17331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Engine Control Module (ECM)</a:t>
            </a:r>
          </a:p>
          <a:p>
            <a:r>
              <a:rPr lang="en-US" sz="800" dirty="0"/>
              <a:t>Transmission Control Module (TCM)</a:t>
            </a:r>
          </a:p>
          <a:p>
            <a:r>
              <a:rPr lang="en-US" sz="800" dirty="0"/>
              <a:t>Brake Control Module (ABS/ESC)</a:t>
            </a:r>
          </a:p>
          <a:p>
            <a:r>
              <a:rPr lang="en-US" sz="800" dirty="0"/>
              <a:t>Airbag Control Unit</a:t>
            </a:r>
          </a:p>
          <a:p>
            <a:r>
              <a:rPr lang="en-US" sz="800" dirty="0"/>
              <a:t>Body Control Module (BCM)</a:t>
            </a:r>
          </a:p>
          <a:p>
            <a:r>
              <a:rPr lang="en-US" sz="800" dirty="0"/>
              <a:t>Steering Control </a:t>
            </a:r>
            <a:r>
              <a:rPr lang="en-US" sz="800" dirty="0" smtClean="0"/>
              <a:t>Module …</a:t>
            </a:r>
          </a:p>
          <a:p>
            <a:endParaRPr lang="en-US" sz="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18542" y="1723171"/>
            <a:ext cx="1968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real-time control, </a:t>
            </a:r>
            <a:r>
              <a:rPr lang="en-US" sz="1400" dirty="0" smtClean="0"/>
              <a:t>robust</a:t>
            </a:r>
          </a:p>
          <a:p>
            <a:r>
              <a:rPr lang="en-US" sz="1400" dirty="0"/>
              <a:t>Up to </a:t>
            </a:r>
            <a:r>
              <a:rPr lang="en-US" sz="1400" b="1" dirty="0"/>
              <a:t>1 Mbps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544949" y="4679662"/>
            <a:ext cx="1067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Window Lift ECU</a:t>
            </a:r>
          </a:p>
          <a:p>
            <a:r>
              <a:rPr lang="en-US" sz="800" dirty="0"/>
              <a:t>Seat Adjustment ECU</a:t>
            </a:r>
          </a:p>
          <a:p>
            <a:r>
              <a:rPr lang="en-US" sz="800" dirty="0"/>
              <a:t>Mirror Control ECU</a:t>
            </a:r>
          </a:p>
          <a:p>
            <a:r>
              <a:rPr lang="en-US" sz="800" dirty="0"/>
              <a:t>Sunroof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26" name="TextBox 25"/>
          <p:cNvSpPr txBox="1"/>
          <p:nvPr/>
        </p:nvSpPr>
        <p:spPr>
          <a:xfrm>
            <a:off x="1250097" y="5290662"/>
            <a:ext cx="168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low-speed, low-cost </a:t>
            </a:r>
            <a:endParaRPr lang="en-US" sz="1400" dirty="0" smtClean="0"/>
          </a:p>
          <a:p>
            <a:r>
              <a:rPr lang="en-US" sz="1400" dirty="0" smtClean="0"/>
              <a:t>Up </a:t>
            </a:r>
            <a:r>
              <a:rPr lang="en-US" sz="1400" dirty="0"/>
              <a:t>to </a:t>
            </a:r>
            <a:r>
              <a:rPr lang="en-US" sz="1400" b="1" dirty="0" smtClean="0"/>
              <a:t>20 Kbps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1065367" y="21299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00424" y="2286481"/>
            <a:ext cx="1402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Infotainment Head Unit</a:t>
            </a:r>
          </a:p>
          <a:p>
            <a:r>
              <a:rPr lang="en-US" sz="800" dirty="0"/>
              <a:t>Audio Amplifier ECU</a:t>
            </a:r>
          </a:p>
          <a:p>
            <a:r>
              <a:rPr lang="en-US" sz="800" dirty="0"/>
              <a:t>Rear Seat Entertainment ECU</a:t>
            </a:r>
          </a:p>
          <a:p>
            <a:r>
              <a:rPr lang="en-US" sz="800" dirty="0"/>
              <a:t>Navigation ECU</a:t>
            </a:r>
          </a:p>
          <a:p>
            <a:r>
              <a:rPr lang="en-US" sz="800" dirty="0"/>
              <a:t>Display Control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5559" y="1732239"/>
            <a:ext cx="2325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infotainment and </a:t>
            </a:r>
            <a:r>
              <a:rPr lang="en-US" sz="1400" dirty="0" smtClean="0"/>
              <a:t>multimedia</a:t>
            </a:r>
          </a:p>
          <a:p>
            <a:r>
              <a:rPr lang="en-US" sz="1400" dirty="0"/>
              <a:t>Up to </a:t>
            </a:r>
            <a:r>
              <a:rPr lang="en-US" sz="1400" b="1" dirty="0" smtClean="0"/>
              <a:t>150 </a:t>
            </a:r>
            <a:r>
              <a:rPr lang="en-US" sz="1400" b="1" dirty="0"/>
              <a:t>Mbps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3997078" y="4685903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Brake-by-Wire ECU</a:t>
            </a:r>
          </a:p>
          <a:p>
            <a:r>
              <a:rPr lang="en-US" sz="800" dirty="0"/>
              <a:t>Steer-by-Wire ECU</a:t>
            </a:r>
          </a:p>
          <a:p>
            <a:r>
              <a:rPr lang="en-US" sz="800" dirty="0"/>
              <a:t>Chassis Control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3788549" y="5214653"/>
            <a:ext cx="1535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safety-critical and </a:t>
            </a:r>
            <a:endParaRPr lang="en-US" sz="1400" dirty="0" smtClean="0"/>
          </a:p>
          <a:p>
            <a:r>
              <a:rPr lang="en-US" sz="1400" dirty="0" smtClean="0"/>
              <a:t>time-deterministic</a:t>
            </a:r>
          </a:p>
          <a:p>
            <a:r>
              <a:rPr lang="en-US" sz="1400" dirty="0" smtClean="0"/>
              <a:t>Up to </a:t>
            </a:r>
            <a:r>
              <a:rPr lang="en-US" sz="1400" b="1" dirty="0" smtClean="0"/>
              <a:t>10 Mbps</a:t>
            </a:r>
            <a:endParaRPr 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849854" y="2414194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Diagnostic tool</a:t>
            </a:r>
          </a:p>
          <a:p>
            <a:r>
              <a:rPr lang="en-US" sz="800" dirty="0" smtClean="0"/>
              <a:t>ADAS </a:t>
            </a:r>
            <a:r>
              <a:rPr lang="en-US" sz="800" dirty="0"/>
              <a:t>ECU</a:t>
            </a:r>
          </a:p>
          <a:p>
            <a:r>
              <a:rPr lang="en-US" sz="800" dirty="0"/>
              <a:t>Camera ECU</a:t>
            </a:r>
          </a:p>
          <a:p>
            <a:r>
              <a:rPr lang="en-US" sz="800" dirty="0"/>
              <a:t>Radar/</a:t>
            </a:r>
            <a:r>
              <a:rPr lang="en-US" sz="800" dirty="0" err="1"/>
              <a:t>LiDAR</a:t>
            </a:r>
            <a:r>
              <a:rPr lang="en-US" sz="800" dirty="0"/>
              <a:t> ECU</a:t>
            </a:r>
          </a:p>
          <a:p>
            <a:r>
              <a:rPr lang="en-US" sz="800" dirty="0"/>
              <a:t>Telematics ECU (OTA updates, cloud services</a:t>
            </a:r>
            <a:r>
              <a:rPr lang="en-US" sz="800" dirty="0" smtClean="0"/>
              <a:t>) …</a:t>
            </a:r>
            <a:endParaRPr lang="en-US" sz="800" dirty="0"/>
          </a:p>
        </p:txBody>
      </p:sp>
      <p:sp>
        <p:nvSpPr>
          <p:cNvPr id="35" name="TextBox 34"/>
          <p:cNvSpPr txBox="1"/>
          <p:nvPr/>
        </p:nvSpPr>
        <p:spPr>
          <a:xfrm>
            <a:off x="5849854" y="1708446"/>
            <a:ext cx="32306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high-bandwidth, scalable communication </a:t>
            </a:r>
            <a:endParaRPr lang="en-US" sz="1400" dirty="0" smtClean="0"/>
          </a:p>
          <a:p>
            <a:r>
              <a:rPr lang="en-US" sz="1400" b="1" dirty="0" smtClean="0"/>
              <a:t>in </a:t>
            </a:r>
            <a:r>
              <a:rPr lang="en-US" sz="1400" b="1" dirty="0"/>
              <a:t>modern </a:t>
            </a:r>
            <a:r>
              <a:rPr lang="en-US" sz="1400" b="1" dirty="0" smtClean="0"/>
              <a:t>architectures</a:t>
            </a:r>
          </a:p>
          <a:p>
            <a:r>
              <a:rPr lang="en-US" sz="1400" dirty="0"/>
              <a:t>Up to </a:t>
            </a:r>
            <a:r>
              <a:rPr lang="en-US" sz="1400" b="1" dirty="0" smtClean="0"/>
              <a:t>100 Mbps – 10Gbps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473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ECU communication protocols in automotive</a:t>
            </a:r>
            <a:endParaRPr lang="en-US" b="1" dirty="0"/>
          </a:p>
        </p:txBody>
      </p:sp>
      <p:sp>
        <p:nvSpPr>
          <p:cNvPr id="9" name="Down Arrow 8"/>
          <p:cNvSpPr/>
          <p:nvPr/>
        </p:nvSpPr>
        <p:spPr>
          <a:xfrm>
            <a:off x="8156450" y="3598657"/>
            <a:ext cx="97580" cy="49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95077" y="3173843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TSN Ethernet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906830" y="424037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167569" y="4681379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Autonomous driving domain </a:t>
            </a:r>
            <a:r>
              <a:rPr lang="en-US" sz="800" dirty="0" smtClean="0"/>
              <a:t>controller</a:t>
            </a:r>
          </a:p>
          <a:p>
            <a:r>
              <a:rPr lang="en-US" sz="800" dirty="0" smtClean="0"/>
              <a:t>Sensor </a:t>
            </a:r>
            <a:r>
              <a:rPr lang="en-US" sz="800" dirty="0"/>
              <a:t>fusion ECU (</a:t>
            </a:r>
            <a:r>
              <a:rPr lang="en-US" sz="800" dirty="0" err="1"/>
              <a:t>LiDAR</a:t>
            </a:r>
            <a:r>
              <a:rPr lang="en-US" sz="800" dirty="0"/>
              <a:t>, radar, camera)</a:t>
            </a:r>
          </a:p>
          <a:p>
            <a:r>
              <a:rPr lang="en-US" sz="800" dirty="0"/>
              <a:t>Brake-by-wire </a:t>
            </a:r>
            <a:r>
              <a:rPr lang="en-US" sz="800" dirty="0" smtClean="0"/>
              <a:t>ECU …</a:t>
            </a:r>
            <a:endParaRPr 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7088566" y="5223040"/>
            <a:ext cx="205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Real-time, </a:t>
            </a:r>
            <a:r>
              <a:rPr lang="en-US" sz="1400" dirty="0" smtClean="0"/>
              <a:t>deterministic, </a:t>
            </a:r>
          </a:p>
          <a:p>
            <a:r>
              <a:rPr lang="en-US" sz="1400" dirty="0" smtClean="0"/>
              <a:t>safety-critical, high-speed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48901" y="4547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0069" y="6031045"/>
            <a:ext cx="42368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SOME/IP was developed because of: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accent2"/>
                </a:solidFill>
              </a:rPr>
              <a:t>Ethernet </a:t>
            </a:r>
            <a:r>
              <a:rPr lang="en-US" sz="1400" dirty="0">
                <a:solidFill>
                  <a:schemeClr val="accent2"/>
                </a:solidFill>
              </a:rPr>
              <a:t>Adoption in Automotive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chemeClr val="accent2"/>
                </a:solidFill>
              </a:rPr>
              <a:t>Need </a:t>
            </a:r>
            <a:r>
              <a:rPr lang="en-US" sz="1400" dirty="0">
                <a:solidFill>
                  <a:schemeClr val="accent2"/>
                </a:solidFill>
              </a:rPr>
              <a:t>for Service-Oriented Architecture (SOA</a:t>
            </a:r>
            <a:r>
              <a:rPr lang="en-US" sz="1400" dirty="0"/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16755" y="1260398"/>
            <a:ext cx="628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In modern automotive systems, the most commonly used CAN, LIN, Ethernet, </a:t>
            </a:r>
            <a:r>
              <a:rPr lang="en-US" sz="1400" i="1" dirty="0">
                <a:solidFill>
                  <a:schemeClr val="accent2"/>
                </a:solidFill>
              </a:rPr>
              <a:t>why 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-92741" y="3723567"/>
            <a:ext cx="103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2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400" b="1" dirty="0"/>
              <a:t>SOME/IP introduction :  </a:t>
            </a:r>
            <a:r>
              <a:rPr lang="en-US" sz="2400" b="1" dirty="0" smtClean="0"/>
              <a:t>Why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0082" y="915470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Ethernet-Based Protocol Comparison</a:t>
            </a: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67313"/>
              </p:ext>
            </p:extLst>
          </p:nvPr>
        </p:nvGraphicFramePr>
        <p:xfrm>
          <a:off x="347330" y="1302405"/>
          <a:ext cx="8572225" cy="4351338"/>
        </p:xfrm>
        <a:graphic>
          <a:graphicData uri="http://schemas.openxmlformats.org/drawingml/2006/table">
            <a:tbl>
              <a:tblPr/>
              <a:tblGrid>
                <a:gridCol w="1714445"/>
                <a:gridCol w="1714445"/>
                <a:gridCol w="1714445"/>
                <a:gridCol w="1325771"/>
                <a:gridCol w="2103119"/>
              </a:tblGrid>
              <a:tr h="44144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Protocol (layer 5~7)</a:t>
                      </a:r>
                      <a:endParaRPr lang="en-US" sz="1200" b="1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Architecture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Real-Time Support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Service Discovery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Use Case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19817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SOME/IP </a:t>
                      </a:r>
                      <a:r>
                        <a:rPr lang="en-US" sz="1200" b="0" dirty="0" smtClean="0"/>
                        <a:t>(a lightweight binary protocol over TCP/UDP)</a:t>
                      </a:r>
                      <a:endParaRPr lang="en-US" sz="1200" b="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Service-Oriented (SOA</a:t>
                      </a:r>
                      <a:r>
                        <a:rPr lang="en-US" sz="1200" dirty="0" smtClean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RPC (Remote Procedure Call)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⚠</a:t>
                      </a:r>
                      <a:r>
                        <a:rPr lang="en-US" sz="1200" dirty="0" smtClean="0"/>
                        <a:t> </a:t>
                      </a:r>
                      <a:r>
                        <a:rPr lang="en-US" sz="1200" dirty="0"/>
                        <a:t>Limited (via TSN)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200" dirty="0"/>
                        <a:t> SOME/IP-SD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ECU-to-ECU communication,</a:t>
                      </a:r>
                    </a:p>
                    <a:p>
                      <a:r>
                        <a:rPr lang="en-US" sz="1200" b="1" dirty="0" smtClean="0"/>
                        <a:t>AUTOSAR </a:t>
                      </a:r>
                      <a:r>
                        <a:rPr lang="en-US" sz="1200" b="1" dirty="0"/>
                        <a:t>Adaptive</a:t>
                      </a:r>
                      <a:r>
                        <a:rPr lang="en-US" sz="1200" dirty="0"/>
                        <a:t>, infotainment, ADAS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09006">
                <a:tc>
                  <a:txBody>
                    <a:bodyPr/>
                    <a:lstStyle/>
                    <a:p>
                      <a:r>
                        <a:rPr lang="en-US" sz="1200" b="1" dirty="0"/>
                        <a:t>DDS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Publish-Subscribe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200" dirty="0"/>
                        <a:t> Strong (</a:t>
                      </a:r>
                      <a:r>
                        <a:rPr lang="en-US" sz="1200" dirty="0" err="1"/>
                        <a:t>QoS</a:t>
                      </a:r>
                      <a:r>
                        <a:rPr lang="en-US" sz="1200" dirty="0"/>
                        <a:t>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✅</a:t>
                      </a:r>
                      <a:r>
                        <a:rPr lang="en-US" sz="1200" dirty="0"/>
                        <a:t> Dynamic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ECU-to-ECU communication,</a:t>
                      </a:r>
                    </a:p>
                    <a:p>
                      <a:r>
                        <a:rPr lang="en-US" sz="1200" dirty="0" smtClean="0"/>
                        <a:t>Autonomous </a:t>
                      </a:r>
                      <a:r>
                        <a:rPr lang="en-US" sz="1200" dirty="0"/>
                        <a:t>driving, robotics, safety-critical systems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629">
                <a:tc>
                  <a:txBody>
                    <a:bodyPr/>
                    <a:lstStyle/>
                    <a:p>
                      <a:r>
                        <a:rPr lang="en-US" sz="1200" b="1" dirty="0" err="1" smtClean="0"/>
                        <a:t>gRPC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(built on HTTP/2 + Protocol Buffers)</a:t>
                      </a:r>
                      <a:endParaRPr lang="en-US" sz="1200" b="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Service-Oriented (SOA</a:t>
                      </a:r>
                    </a:p>
                    <a:p>
                      <a:r>
                        <a:rPr lang="en-US" sz="1200" dirty="0" smtClean="0"/>
                        <a:t>RPC </a:t>
                      </a:r>
                      <a:r>
                        <a:rPr lang="en-US" sz="1200" dirty="0"/>
                        <a:t>(Remote Procedure Call)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accent2"/>
                          </a:solidFill>
                        </a:rPr>
                        <a:t>⚠</a:t>
                      </a:r>
                      <a:r>
                        <a:rPr lang="en-US" sz="1200" dirty="0" smtClean="0"/>
                        <a:t>Limited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 </a:t>
                      </a:r>
                      <a:r>
                        <a:rPr lang="en-US" sz="1200" dirty="0"/>
                        <a:t>Manual or via registry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Vehicle to backend services, </a:t>
                      </a:r>
                    </a:p>
                    <a:p>
                      <a:r>
                        <a:rPr lang="en-US" sz="1200" dirty="0" smtClean="0"/>
                        <a:t>Cloud-native </a:t>
                      </a:r>
                      <a:r>
                        <a:rPr lang="en-US" sz="1200" dirty="0"/>
                        <a:t>services, infotainment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19817">
                <a:tc>
                  <a:txBody>
                    <a:bodyPr/>
                    <a:lstStyle/>
                    <a:p>
                      <a:r>
                        <a:rPr lang="en-US" sz="1200" b="1" dirty="0"/>
                        <a:t>MQTT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Publish-Subscribe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Weak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Broker-based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Vehicle-to-cloud telemetry, diagnostics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0629">
                <a:tc>
                  <a:txBody>
                    <a:bodyPr/>
                    <a:lstStyle/>
                    <a:p>
                      <a:r>
                        <a:rPr lang="en-US" sz="1200" b="1" dirty="0"/>
                        <a:t>REST over HTTP</a:t>
                      </a:r>
                      <a:endParaRPr lang="en-US" sz="1200" dirty="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Request-Response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Not real-time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sz="1200" dirty="0"/>
                        <a:t> Manual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Vehicle to Web </a:t>
                      </a:r>
                      <a:r>
                        <a:rPr lang="en-US" sz="1200" dirty="0"/>
                        <a:t>services, connected car platforms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20082" y="5740299"/>
            <a:ext cx="9132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</a:t>
            </a:r>
            <a:r>
              <a:rPr lang="en-US" sz="1400" b="1" dirty="0" err="1"/>
              <a:t>gRPC</a:t>
            </a:r>
            <a:r>
              <a:rPr lang="en-US" sz="1400" dirty="0"/>
              <a:t> and </a:t>
            </a:r>
            <a:r>
              <a:rPr lang="en-US" sz="1400" b="1" dirty="0"/>
              <a:t>SOME/IP</a:t>
            </a:r>
            <a:r>
              <a:rPr lang="en-US" sz="1400" dirty="0"/>
              <a:t> follow a </a:t>
            </a:r>
            <a:r>
              <a:rPr lang="en-US" sz="1400" b="1" dirty="0"/>
              <a:t>Service-Oriented Architecture (SOA)</a:t>
            </a:r>
            <a:r>
              <a:rPr lang="en-US" sz="1400" dirty="0"/>
              <a:t> model, </a:t>
            </a:r>
            <a:r>
              <a:rPr lang="en-US" sz="1400" dirty="0" smtClean="0"/>
              <a:t>but </a:t>
            </a:r>
            <a:r>
              <a:rPr lang="en-US" sz="1400" dirty="0"/>
              <a:t>their design goals and </a:t>
            </a:r>
            <a:r>
              <a:rPr lang="en-US" sz="1400" dirty="0" smtClean="0"/>
              <a:t>environments</a:t>
            </a:r>
          </a:p>
          <a:p>
            <a:r>
              <a:rPr lang="en-US" sz="1400" dirty="0" smtClean="0"/>
              <a:t>are </a:t>
            </a:r>
            <a:r>
              <a:rPr lang="en-US" sz="1400" dirty="0"/>
              <a:t>quite different. </a:t>
            </a:r>
            <a:r>
              <a:rPr lang="en-US" sz="1400" b="1" dirty="0" err="1"/>
              <a:t>gRPC</a:t>
            </a:r>
            <a:r>
              <a:rPr lang="en-US" sz="1400" dirty="0"/>
              <a:t> is less </a:t>
            </a:r>
            <a:r>
              <a:rPr lang="en-US" sz="1400" dirty="0" err="1"/>
              <a:t>performant</a:t>
            </a:r>
            <a:r>
              <a:rPr lang="en-US" sz="1400" dirty="0"/>
              <a:t> and heavier for embedded </a:t>
            </a:r>
            <a:r>
              <a:rPr lang="en-US" sz="1400" dirty="0" smtClean="0"/>
              <a:t>ECUs, </a:t>
            </a:r>
            <a:r>
              <a:rPr lang="en-US" sz="1400" dirty="0"/>
              <a:t>ideal for backend/cloud communication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082" y="6350074"/>
            <a:ext cx="8521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DDS</a:t>
            </a:r>
            <a:r>
              <a:rPr lang="en-US" sz="1400" dirty="0"/>
              <a:t> offers better real-time performance than SOME/IP, but SOME/IP is more lightweight and better suited for </a:t>
            </a:r>
            <a:endParaRPr lang="en-US" sz="1400" dirty="0" smtClean="0"/>
          </a:p>
          <a:p>
            <a:r>
              <a:rPr lang="en-US" sz="1400" dirty="0" smtClean="0"/>
              <a:t>AUTOSAR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4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40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Automotive Ethernet (</a:t>
            </a:r>
            <a:r>
              <a:rPr lang="en-US" dirty="0" err="1" smtClean="0"/>
              <a:t>BroadR</a:t>
            </a:r>
            <a:r>
              <a:rPr lang="en-US" dirty="0" smtClean="0"/>
              <a:t>-Reach)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7330" y="1379913"/>
            <a:ext cx="7668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BroadR</a:t>
            </a:r>
            <a:r>
              <a:rPr lang="en-US" sz="1400" b="1" dirty="0"/>
              <a:t>-Reach</a:t>
            </a:r>
            <a:r>
              <a:rPr lang="en-US" sz="1400" dirty="0"/>
              <a:t> is a specialized Ethernet physical layer standard developed for automotive applications. </a:t>
            </a:r>
            <a:endParaRPr lang="en-US" sz="1400" dirty="0" smtClean="0"/>
          </a:p>
          <a:p>
            <a:r>
              <a:rPr lang="en-US" sz="1400" dirty="0" smtClean="0"/>
              <a:t>It </a:t>
            </a:r>
            <a:r>
              <a:rPr lang="en-US" sz="1400" dirty="0"/>
              <a:t>was originally created by Broadcom</a:t>
            </a: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562450"/>
              </p:ext>
            </p:extLst>
          </p:nvPr>
        </p:nvGraphicFramePr>
        <p:xfrm>
          <a:off x="540328" y="2230133"/>
          <a:ext cx="7913715" cy="268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414"/>
                <a:gridCol w="3241963"/>
                <a:gridCol w="322533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Traditional Ethernet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BroadR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-Reach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20625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Cable Type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Rj45(8 wires)</a:t>
                      </a:r>
                    </a:p>
                    <a:p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 twisted pair</a:t>
                      </a:r>
                    </a:p>
                    <a:p>
                      <a:r>
                        <a:rPr lang="en-US" sz="1400" dirty="0" smtClean="0"/>
                        <a:t>(2 wires)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Cable Length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 to 100 meters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Up to 15 meters (UTP), 40m (STP)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Duplex Mode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Full-duplex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Full-duplex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Weight &amp; Cost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Heavier and more expensive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Lighter and cheaper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343" y="2748967"/>
            <a:ext cx="1626477" cy="99502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96" y="2861149"/>
            <a:ext cx="810647" cy="84318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8465" y="2611881"/>
            <a:ext cx="1891506" cy="113210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1633" y="2829363"/>
            <a:ext cx="876832" cy="9146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1212" y="5579375"/>
            <a:ext cx="4565694" cy="1195175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07323" y="5210043"/>
            <a:ext cx="728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Convert Automotive Ethernet </a:t>
            </a:r>
            <a:r>
              <a:rPr lang="en-US" b="1" dirty="0" smtClean="0"/>
              <a:t>&lt;-&gt; Traditional </a:t>
            </a:r>
            <a:r>
              <a:rPr lang="en-US" b="1" dirty="0"/>
              <a:t>Ethernet</a:t>
            </a:r>
            <a:r>
              <a:rPr lang="en-US" dirty="0"/>
              <a:t>: Media </a:t>
            </a:r>
            <a:r>
              <a:rPr lang="en-US" dirty="0" smtClean="0"/>
              <a:t>Converter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346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Automotive Ethernet: Topology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2387" y="2084630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94917" y="2741465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37736" y="2208232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45126" y="2089369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17656" y="2746204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060475" y="2212971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91295" y="2106622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63825" y="2763457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506644" y="2230224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ECU3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25072" y="2068605"/>
            <a:ext cx="1112808" cy="10179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497602" y="2725440"/>
            <a:ext cx="776376" cy="36108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Ethernet PHY</a:t>
            </a:r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7540421" y="2192207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ECU4</a:t>
            </a:r>
            <a:endParaRPr lang="en-US" dirty="0"/>
          </a:p>
        </p:txBody>
      </p:sp>
      <p:cxnSp>
        <p:nvCxnSpPr>
          <p:cNvPr id="10" name="Straight Connector 9"/>
          <p:cNvCxnSpPr>
            <a:stCxn id="7" idx="3"/>
            <a:endCxn id="22" idx="1"/>
          </p:cNvCxnSpPr>
          <p:nvPr/>
        </p:nvCxnSpPr>
        <p:spPr>
          <a:xfrm>
            <a:off x="1571293" y="2922006"/>
            <a:ext cx="1446363" cy="47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</p:cNvCxnSpPr>
          <p:nvPr/>
        </p:nvCxnSpPr>
        <p:spPr>
          <a:xfrm flipV="1">
            <a:off x="3794032" y="2922006"/>
            <a:ext cx="1669793" cy="47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8" idx="1"/>
          </p:cNvCxnSpPr>
          <p:nvPr/>
        </p:nvCxnSpPr>
        <p:spPr>
          <a:xfrm flipV="1">
            <a:off x="6240201" y="2905981"/>
            <a:ext cx="1257401" cy="160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2387" y="1383122"/>
            <a:ext cx="74790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Daisy chain topology 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accent2"/>
                </a:solidFill>
              </a:rPr>
              <a:t>less common</a:t>
            </a:r>
            <a:r>
              <a:rPr lang="en-US" sz="1400" dirty="0" smtClean="0"/>
              <a:t>): </a:t>
            </a:r>
            <a:r>
              <a:rPr lang="en-US" sz="1400" dirty="0"/>
              <a:t>is often used in cost-sensitive or space-constrained </a:t>
            </a:r>
            <a:r>
              <a:rPr lang="en-US" sz="1400" dirty="0" smtClean="0"/>
              <a:t>design.</a:t>
            </a:r>
          </a:p>
          <a:p>
            <a:r>
              <a:rPr lang="en-US" sz="1400" dirty="0"/>
              <a:t>Disadvantages </a:t>
            </a:r>
            <a:r>
              <a:rPr lang="en-US" sz="1400" dirty="0" smtClean="0"/>
              <a:t>: </a:t>
            </a:r>
            <a:r>
              <a:rPr lang="en-US" sz="1400" dirty="0"/>
              <a:t>If one ECU or link fails → breaks the </a:t>
            </a:r>
            <a:r>
              <a:rPr lang="en-US" sz="1400" dirty="0" smtClean="0"/>
              <a:t>chain, harder </a:t>
            </a:r>
            <a:r>
              <a:rPr lang="en-US" sz="1400" dirty="0"/>
              <a:t>fault isolation and timing control</a:t>
            </a:r>
          </a:p>
          <a:p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622387" y="3848039"/>
            <a:ext cx="73160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Star topology 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2"/>
                </a:solidFill>
              </a:rPr>
              <a:t>most common today</a:t>
            </a:r>
            <a:r>
              <a:rPr lang="en-US" sz="1400" dirty="0"/>
              <a:t>)</a:t>
            </a:r>
            <a:r>
              <a:rPr lang="en-US" sz="1400" b="1" dirty="0"/>
              <a:t>: </a:t>
            </a:r>
            <a:r>
              <a:rPr lang="en-US" sz="1400" dirty="0"/>
              <a:t>used in </a:t>
            </a:r>
            <a:r>
              <a:rPr lang="en-US" sz="1400" dirty="0" smtClean="0"/>
              <a:t>most current </a:t>
            </a:r>
            <a:r>
              <a:rPr lang="en-US" sz="1400" dirty="0"/>
              <a:t>automotive Ethernet </a:t>
            </a:r>
            <a:r>
              <a:rPr lang="en-US" sz="1400" dirty="0" smtClean="0"/>
              <a:t>architectures</a:t>
            </a:r>
          </a:p>
          <a:p>
            <a:r>
              <a:rPr lang="en-US" sz="1400" b="1" dirty="0"/>
              <a:t>Advantages:</a:t>
            </a:r>
          </a:p>
          <a:p>
            <a:r>
              <a:rPr lang="en-US" sz="1400" dirty="0"/>
              <a:t>Simple management</a:t>
            </a:r>
          </a:p>
          <a:p>
            <a:r>
              <a:rPr lang="en-US" sz="1400" dirty="0"/>
              <a:t>Easier diagnostics (one link failure doesn’t affect others)</a:t>
            </a:r>
          </a:p>
          <a:p>
            <a:r>
              <a:rPr lang="en-US" sz="1400" dirty="0"/>
              <a:t>Supports mixed networks (Ethernet ↔ CAN, LIN, </a:t>
            </a:r>
            <a:r>
              <a:rPr lang="en-US" sz="1400" dirty="0" err="1"/>
              <a:t>FlexRay</a:t>
            </a:r>
            <a:r>
              <a:rPr lang="en-US" sz="1400" dirty="0"/>
              <a:t> via gateway)</a:t>
            </a:r>
          </a:p>
          <a:p>
            <a:endParaRPr lang="en-US" sz="1400" dirty="0"/>
          </a:p>
          <a:p>
            <a:r>
              <a:rPr lang="en-US" sz="1400" b="1" dirty="0"/>
              <a:t>Disadvantages:</a:t>
            </a:r>
          </a:p>
          <a:p>
            <a:r>
              <a:rPr lang="en-US" sz="1400" dirty="0"/>
              <a:t>Requires more cabling to the central switch</a:t>
            </a:r>
          </a:p>
          <a:p>
            <a:r>
              <a:rPr lang="en-US" sz="1400" dirty="0"/>
              <a:t>Slightly higher cost due to extra switch port count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76631" y="4527705"/>
            <a:ext cx="1199072" cy="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Switch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79581" y="5857785"/>
            <a:ext cx="660620" cy="461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76631" y="5862548"/>
            <a:ext cx="642633" cy="4569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34890" y="5873338"/>
            <a:ext cx="666532" cy="467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297498" y="5853921"/>
            <a:ext cx="622215" cy="465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ECU4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098875" y="4947305"/>
            <a:ext cx="672861" cy="926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3" idx="0"/>
          </p:cNvCxnSpPr>
          <p:nvPr/>
        </p:nvCxnSpPr>
        <p:spPr>
          <a:xfrm flipH="1">
            <a:off x="6897948" y="4947305"/>
            <a:ext cx="106701" cy="9152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4" idx="0"/>
          </p:cNvCxnSpPr>
          <p:nvPr/>
        </p:nvCxnSpPr>
        <p:spPr>
          <a:xfrm>
            <a:off x="7219264" y="4947305"/>
            <a:ext cx="548892" cy="92603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45" idx="0"/>
          </p:cNvCxnSpPr>
          <p:nvPr/>
        </p:nvCxnSpPr>
        <p:spPr>
          <a:xfrm>
            <a:off x="7434890" y="4947305"/>
            <a:ext cx="1173716" cy="90661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4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24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Unicast (TCP/UDP)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9" y="2106718"/>
            <a:ext cx="8382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03" y="3243034"/>
            <a:ext cx="7048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084148"/>
            <a:ext cx="7048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03" y="4397859"/>
            <a:ext cx="7048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371" y="3681184"/>
            <a:ext cx="83820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45" y="1798941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87934" y="3989848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403" y="5387741"/>
            <a:ext cx="704850" cy="619125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7" idx="0"/>
          </p:cNvCxnSpPr>
          <p:nvPr/>
        </p:nvCxnSpPr>
        <p:spPr>
          <a:xfrm flipH="1">
            <a:off x="1558324" y="3989848"/>
            <a:ext cx="2007054" cy="1800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97" y="219884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34195" y="336602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53729" y="451202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53729" y="5467638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4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9345" y="182558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192.168.1.3/24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366" y="305122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192.168.1.4/24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684" y="420397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192.168.1.5/24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998" y="5193118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192.168.1.6/24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4" idx="1"/>
          </p:cNvCxnSpPr>
          <p:nvPr/>
        </p:nvCxnSpPr>
        <p:spPr>
          <a:xfrm flipV="1">
            <a:off x="1636914" y="2287693"/>
            <a:ext cx="1451775" cy="106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21299839">
            <a:off x="1539979" y="2074236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to 192.168.1.4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endCxn id="5" idx="3"/>
          </p:cNvCxnSpPr>
          <p:nvPr/>
        </p:nvCxnSpPr>
        <p:spPr>
          <a:xfrm flipH="1">
            <a:off x="1649253" y="2413421"/>
            <a:ext cx="1538681" cy="113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" idx="1"/>
          </p:cNvCxnSpPr>
          <p:nvPr/>
        </p:nvCxnSpPr>
        <p:spPr>
          <a:xfrm flipV="1">
            <a:off x="1636914" y="2287693"/>
            <a:ext cx="1451775" cy="3308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20801178">
            <a:off x="1578466" y="2453268"/>
            <a:ext cx="1438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Send to 192.168.1.5</a:t>
            </a:r>
            <a:endParaRPr lang="en-US" sz="1200" dirty="0"/>
          </a:p>
        </p:txBody>
      </p:sp>
      <p:cxnSp>
        <p:nvCxnSpPr>
          <p:cNvPr id="48" name="Straight Arrow Connector 47"/>
          <p:cNvCxnSpPr>
            <a:stCxn id="4" idx="2"/>
            <a:endCxn id="11" idx="0"/>
          </p:cNvCxnSpPr>
          <p:nvPr/>
        </p:nvCxnSpPr>
        <p:spPr>
          <a:xfrm flipH="1">
            <a:off x="3478471" y="2468668"/>
            <a:ext cx="29318" cy="12125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0" idx="3"/>
          </p:cNvCxnSpPr>
          <p:nvPr/>
        </p:nvCxnSpPr>
        <p:spPr>
          <a:xfrm flipH="1">
            <a:off x="1649253" y="3989848"/>
            <a:ext cx="1481092" cy="7175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166271" y="2055682"/>
            <a:ext cx="5024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PC1</a:t>
            </a:r>
            <a:r>
              <a:rPr lang="en-US" dirty="0"/>
              <a:t> wants to send the same data to </a:t>
            </a:r>
            <a:r>
              <a:rPr lang="en-US" b="1" dirty="0"/>
              <a:t>PC2</a:t>
            </a:r>
            <a:r>
              <a:rPr lang="en-US" dirty="0"/>
              <a:t> and </a:t>
            </a:r>
            <a:r>
              <a:rPr lang="en-US" b="1" dirty="0"/>
              <a:t>PC3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it must send two separate packets</a:t>
            </a:r>
            <a:r>
              <a:rPr lang="en-US" dirty="0" smtClean="0"/>
              <a:t>:</a:t>
            </a:r>
          </a:p>
          <a:p>
            <a:r>
              <a:rPr lang="en-US" dirty="0"/>
              <a:t>PC1 → PC2 : Packet #1  </a:t>
            </a:r>
          </a:p>
          <a:p>
            <a:r>
              <a:rPr lang="en-US" dirty="0"/>
              <a:t>PC1 → PC3 : Packet #2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88108" y="3465314"/>
            <a:ext cx="4377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➡️ This means: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2 copies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of the same data are transmitted.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Bandwidth usage doubles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for each additional receiver.</a:t>
            </a:r>
          </a:p>
          <a:p>
            <a:r>
              <a:rPr lang="en-US" sz="1400" dirty="0"/>
              <a:t>The </a:t>
            </a:r>
            <a:r>
              <a:rPr lang="en-US" sz="1400" b="1" dirty="0">
                <a:solidFill>
                  <a:srgbClr val="FF0000"/>
                </a:solidFill>
              </a:rPr>
              <a:t>sender’s CPU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must process multiple send operations.</a:t>
            </a:r>
          </a:p>
          <a:p>
            <a:endParaRPr lang="en-US" sz="1400" dirty="0"/>
          </a:p>
        </p:txBody>
      </p:sp>
      <p:sp>
        <p:nvSpPr>
          <p:cNvPr id="54" name="Down Arrow 53"/>
          <p:cNvSpPr/>
          <p:nvPr/>
        </p:nvSpPr>
        <p:spPr>
          <a:xfrm>
            <a:off x="5828389" y="4443361"/>
            <a:ext cx="423949" cy="752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4653700" y="5377292"/>
            <a:ext cx="312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Mutilcast is better for this case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4844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330" y="467833"/>
            <a:ext cx="8168020" cy="570913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2. </a:t>
            </a:r>
            <a:r>
              <a:rPr lang="en-US" sz="2400" b="1" dirty="0"/>
              <a:t>SOME/IP run over Ethernet</a:t>
            </a:r>
            <a:endParaRPr lang="en-US" sz="24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351940" y="948721"/>
            <a:ext cx="245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Mutilcast (UDP only)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689" y="2106718"/>
            <a:ext cx="838200" cy="36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928361"/>
            <a:ext cx="7048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2084148"/>
            <a:ext cx="704850" cy="619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4083186"/>
            <a:ext cx="704850" cy="6191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032" y="3366511"/>
            <a:ext cx="838200" cy="361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30345" y="1798941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Switch1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175595" y="3675175"/>
            <a:ext cx="754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Switch2</a:t>
            </a:r>
            <a:endParaRPr lang="en-US" sz="1400" dirty="0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 flipV="1">
            <a:off x="1636914" y="2468668"/>
            <a:ext cx="1493431" cy="76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</p:cNvCxnSpPr>
          <p:nvPr/>
        </p:nvCxnSpPr>
        <p:spPr>
          <a:xfrm flipV="1">
            <a:off x="1636914" y="3728461"/>
            <a:ext cx="1493431" cy="66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054033">
            <a:off x="1668848" y="3995372"/>
            <a:ext cx="1630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IGMP Join multicast</a:t>
            </a:r>
          </a:p>
          <a:p>
            <a:r>
              <a:rPr lang="en-US" sz="1400" dirty="0"/>
              <a:t>239.1.1.1</a:t>
            </a:r>
          </a:p>
        </p:txBody>
      </p:sp>
      <p:sp>
        <p:nvSpPr>
          <p:cNvPr id="23" name="TextBox 22"/>
          <p:cNvSpPr txBox="1"/>
          <p:nvPr/>
        </p:nvSpPr>
        <p:spPr>
          <a:xfrm rot="19917075">
            <a:off x="1655153" y="2778401"/>
            <a:ext cx="1615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IGMP join multicast</a:t>
            </a:r>
          </a:p>
          <a:p>
            <a:r>
              <a:rPr lang="en-US" sz="1400" dirty="0"/>
              <a:t>239.1.1.1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40236"/>
              </p:ext>
            </p:extLst>
          </p:nvPr>
        </p:nvGraphicFramePr>
        <p:xfrm>
          <a:off x="4464591" y="1662770"/>
          <a:ext cx="35999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83"/>
                <a:gridCol w="2203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239.1.1.1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Port_PC2, Port_trunk_to_Switch2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10406"/>
              </p:ext>
            </p:extLst>
          </p:nvPr>
        </p:nvGraphicFramePr>
        <p:xfrm>
          <a:off x="4464591" y="3813311"/>
          <a:ext cx="35999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583"/>
                <a:gridCol w="22033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Multicast Group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Forward to ports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239.1.1.1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Port_PC3, Port_trunk_to_Switch1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376457" y="1399157"/>
            <a:ext cx="335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Switch 1 update multicast forwarding table 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76457" y="3471011"/>
            <a:ext cx="335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Switch </a:t>
            </a:r>
            <a:r>
              <a:rPr lang="en-US" sz="1400" dirty="0" smtClean="0"/>
              <a:t>2 </a:t>
            </a:r>
            <a:r>
              <a:rPr lang="en-US" sz="1400" dirty="0"/>
              <a:t>update multicast forwarding table </a:t>
            </a:r>
          </a:p>
          <a:p>
            <a:endParaRPr lang="en-US" sz="1400" dirty="0"/>
          </a:p>
        </p:txBody>
      </p:sp>
      <p:cxnSp>
        <p:nvCxnSpPr>
          <p:cNvPr id="29" name="Straight Arrow Connector 28"/>
          <p:cNvCxnSpPr>
            <a:stCxn id="4" idx="2"/>
            <a:endCxn id="11" idx="0"/>
          </p:cNvCxnSpPr>
          <p:nvPr/>
        </p:nvCxnSpPr>
        <p:spPr>
          <a:xfrm flipH="1">
            <a:off x="3466132" y="2468668"/>
            <a:ext cx="41657" cy="897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963266" y="2811196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IGMP Snooping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64" y="5073068"/>
            <a:ext cx="704850" cy="619125"/>
          </a:xfrm>
          <a:prstGeom prst="rect">
            <a:avLst/>
          </a:prstGeom>
        </p:spPr>
      </p:pic>
      <p:cxnSp>
        <p:nvCxnSpPr>
          <p:cNvPr id="33" name="Straight Connector 32"/>
          <p:cNvCxnSpPr>
            <a:stCxn id="7" idx="0"/>
          </p:cNvCxnSpPr>
          <p:nvPr/>
        </p:nvCxnSpPr>
        <p:spPr>
          <a:xfrm flipH="1">
            <a:off x="1545985" y="3675175"/>
            <a:ext cx="2007054" cy="18002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26797" y="2198846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1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421856" y="3051352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2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1390" y="4197349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3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1390" y="5152965"/>
            <a:ext cx="505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PC 4</a:t>
            </a:r>
            <a:endParaRPr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759345" y="1825584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192.168.1.3/24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1027" y="273655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192.168.1.4/24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9345" y="388930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192.168.1.5/24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4659" y="4878445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192.168.1.6/24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1856" y="5830264"/>
            <a:ext cx="67672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 and PC3 join a multicast group </a:t>
            </a:r>
            <a:r>
              <a:rPr lang="en-US" dirty="0" smtClean="0"/>
              <a:t>(239.1.1.1</a:t>
            </a:r>
            <a:r>
              <a:rPr lang="en-US" dirty="0"/>
              <a:t>), </a:t>
            </a:r>
          </a:p>
          <a:p>
            <a:r>
              <a:rPr lang="en-US" dirty="0"/>
              <a:t>they will receive any data sent to that multicast IP address </a:t>
            </a:r>
            <a:endParaRPr lang="en-US" dirty="0" smtClean="0"/>
          </a:p>
          <a:p>
            <a:r>
              <a:rPr lang="en-US" dirty="0" smtClean="0"/>
              <a:t>— </a:t>
            </a:r>
            <a:r>
              <a:rPr lang="en-US" dirty="0"/>
              <a:t>as long </a:t>
            </a:r>
            <a:r>
              <a:rPr lang="en-US" dirty="0" smtClean="0"/>
              <a:t>as the </a:t>
            </a:r>
            <a:r>
              <a:rPr lang="en-US" dirty="0"/>
              <a:t>network infrastructure supports multicast forwarding.</a:t>
            </a:r>
          </a:p>
        </p:txBody>
      </p:sp>
      <p:cxnSp>
        <p:nvCxnSpPr>
          <p:cNvPr id="17" name="Straight Connector 16"/>
          <p:cNvCxnSpPr>
            <a:stCxn id="9" idx="3"/>
            <a:endCxn id="4" idx="1"/>
          </p:cNvCxnSpPr>
          <p:nvPr/>
        </p:nvCxnSpPr>
        <p:spPr>
          <a:xfrm flipV="1">
            <a:off x="1636914" y="2287693"/>
            <a:ext cx="1451775" cy="1060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2457</TotalTime>
  <Words>1858</Words>
  <Application>Microsoft Office PowerPoint</Application>
  <PresentationFormat>On-screen Show (4:3)</PresentationFormat>
  <Paragraphs>447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VAN VU/LGEVH VS FUNCTIONAL TECHNOLOGY 5(the.vu@lge.com)</dc:creator>
  <cp:lastModifiedBy>THE VAN VU/LGEVH VS CORE FRAMEWORK &amp; FUNCTIONAL TECHNOLOGY 1(the.vu@lge.com)</cp:lastModifiedBy>
  <cp:revision>309</cp:revision>
  <dcterms:created xsi:type="dcterms:W3CDTF">2025-10-03T09:42:45Z</dcterms:created>
  <dcterms:modified xsi:type="dcterms:W3CDTF">2025-10-10T10:10:09Z</dcterms:modified>
</cp:coreProperties>
</file>