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1D0889DC-D8E1-47B6-BB0A-8AF93644990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1600" spc="-1" strike="noStrike">
                <a:latin typeface="Arial"/>
              </a:rPr>
              <a:t>ĐỒ ÁN MÔN HỌC</a:t>
            </a:r>
            <a:br/>
            <a:r>
              <a:rPr b="1" lang="en-US" sz="1600" spc="-1" strike="noStrike">
                <a:latin typeface="Arial"/>
              </a:rPr>
              <a:t>ĐẠI CƯƠNG KỸ THUẬT PHẦN MỀM</a:t>
            </a:r>
            <a:endParaRPr b="0" lang="en-US" sz="1600" spc="-1" strike="noStrike">
              <a:latin typeface="Arial"/>
            </a:endParaRPr>
          </a:p>
        </p:txBody>
      </p:sp>
      <p:sp>
        <p:nvSpPr>
          <p:cNvPr id="42" name="TextShape 2"/>
          <p:cNvSpPr txBox="1"/>
          <p:nvPr/>
        </p:nvSpPr>
        <p:spPr>
          <a:xfrm>
            <a:off x="504000" y="1326600"/>
            <a:ext cx="9071640" cy="2331000"/>
          </a:xfrm>
          <a:prstGeom prst="rect">
            <a:avLst/>
          </a:prstGeom>
          <a:noFill/>
          <a:ln>
            <a:noFill/>
          </a:ln>
        </p:spPr>
        <p:txBody>
          <a:bodyPr lIns="0" rIns="0" tIns="0" bIns="0" anchor="ctr">
            <a:spAutoFit/>
          </a:bodyPr>
          <a:p>
            <a:pPr algn="ctr"/>
            <a:r>
              <a:rPr b="1" lang="en-US" sz="2400" spc="-1" strike="noStrike">
                <a:latin typeface="Arial"/>
                <a:ea typeface="Microsoft YaHei"/>
              </a:rPr>
              <a:t>DỰ ÁN PHÁT TRIỂN PHẦN MỀM QUẢN LÝ THƯ VIỆN OPEN LIBRARY</a:t>
            </a:r>
            <a:endParaRPr b="0" lang="en-US" sz="2400" spc="-1" strike="noStrike">
              <a:latin typeface="Arial"/>
            </a:endParaRPr>
          </a:p>
        </p:txBody>
      </p:sp>
      <p:sp>
        <p:nvSpPr>
          <p:cNvPr id="43" name="TextShape 3"/>
          <p:cNvSpPr txBox="1"/>
          <p:nvPr/>
        </p:nvSpPr>
        <p:spPr>
          <a:xfrm>
            <a:off x="4480560" y="1371600"/>
            <a:ext cx="1463040" cy="457200"/>
          </a:xfrm>
          <a:prstGeom prst="rect">
            <a:avLst/>
          </a:prstGeom>
          <a:noFill/>
          <a:ln>
            <a:noFill/>
          </a:ln>
        </p:spPr>
        <p:txBody>
          <a:bodyPr lIns="90000" rIns="90000" tIns="45000" bIns="45000">
            <a:spAutoFit/>
          </a:bodyPr>
          <a:p>
            <a:r>
              <a:rPr b="0" lang="en-US" sz="1800" spc="-1" strike="noStrike">
                <a:latin typeface="Arial"/>
              </a:rPr>
              <a:t>Nhóm 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Phân tích</a:t>
            </a:r>
            <a:endParaRPr b="0" lang="en-US" sz="4400" spc="-1" strike="noStrike">
              <a:latin typeface="Arial"/>
            </a:endParaRPr>
          </a:p>
        </p:txBody>
      </p:sp>
      <p:sp>
        <p:nvSpPr>
          <p:cNvPr id="64" name="TextShape 2"/>
          <p:cNvSpPr txBox="1"/>
          <p:nvPr/>
        </p:nvSpPr>
        <p:spPr>
          <a:xfrm>
            <a:off x="504000" y="1326600"/>
            <a:ext cx="9071640" cy="32882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1" i="1" lang="en-US" sz="1400" spc="-1" strike="noStrike">
                <a:solidFill>
                  <a:srgbClr val="0070c0"/>
                </a:solidFill>
                <a:latin typeface="Arial"/>
                <a:ea typeface="Arial"/>
              </a:rPr>
              <a:t>Sơ đồ tuần tự (Sequency Diagram)</a:t>
            </a:r>
            <a:endParaRPr b="0" lang="en-US" sz="1400" spc="-1" strike="noStrike">
              <a:latin typeface="Arial"/>
            </a:endParaRPr>
          </a:p>
          <a:p>
            <a:pPr lvl="1" marL="864000" indent="-324000">
              <a:spcBef>
                <a:spcPts val="1134"/>
              </a:spcBef>
              <a:buClr>
                <a:srgbClr val="000000"/>
              </a:buClr>
              <a:buSzPct val="75000"/>
              <a:buFont typeface="Symbol" charset="2"/>
              <a:buChar char=""/>
            </a:pPr>
            <a:endParaRPr b="0" lang="en-US" sz="1400" spc="-1" strike="noStrike">
              <a:latin typeface="Arial"/>
            </a:endParaRPr>
          </a:p>
        </p:txBody>
      </p:sp>
      <p:pic>
        <p:nvPicPr>
          <p:cNvPr id="65" name="" descr=""/>
          <p:cNvPicPr/>
          <p:nvPr/>
        </p:nvPicPr>
        <p:blipFill>
          <a:blip r:embed="rId1"/>
          <a:stretch/>
        </p:blipFill>
        <p:spPr>
          <a:xfrm>
            <a:off x="2560320" y="1654200"/>
            <a:ext cx="5486400" cy="3649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Phân tích</a:t>
            </a:r>
            <a:endParaRPr b="0" lang="en-US" sz="4400" spc="-1" strike="noStrike">
              <a:latin typeface="Arial"/>
            </a:endParaRPr>
          </a:p>
        </p:txBody>
      </p:sp>
      <p:sp>
        <p:nvSpPr>
          <p:cNvPr id="67" name="TextShape 2"/>
          <p:cNvSpPr txBox="1"/>
          <p:nvPr/>
        </p:nvSpPr>
        <p:spPr>
          <a:xfrm>
            <a:off x="504000" y="1326600"/>
            <a:ext cx="9071640" cy="32882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1" i="1" lang="en-US" sz="1400" spc="-1" strike="noStrike">
                <a:solidFill>
                  <a:srgbClr val="0070c0"/>
                </a:solidFill>
                <a:latin typeface="Arial"/>
                <a:ea typeface="Arial"/>
              </a:rPr>
              <a:t>Sơ đồ tuần tự (Sequency Diagram)</a:t>
            </a:r>
            <a:endParaRPr b="0" lang="en-US" sz="1400" spc="-1" strike="noStrike">
              <a:latin typeface="Arial"/>
            </a:endParaRPr>
          </a:p>
          <a:p>
            <a:pPr lvl="1" marL="864000" indent="-324000">
              <a:spcBef>
                <a:spcPts val="1134"/>
              </a:spcBef>
              <a:buClr>
                <a:srgbClr val="000000"/>
              </a:buClr>
              <a:buSzPct val="75000"/>
              <a:buFont typeface="Symbol" charset="2"/>
              <a:buChar char=""/>
            </a:pPr>
            <a:endParaRPr b="0" lang="en-US" sz="1400" spc="-1" strike="noStrike">
              <a:latin typeface="Arial"/>
            </a:endParaRPr>
          </a:p>
        </p:txBody>
      </p:sp>
      <p:pic>
        <p:nvPicPr>
          <p:cNvPr id="68" name="" descr=""/>
          <p:cNvPicPr/>
          <p:nvPr/>
        </p:nvPicPr>
        <p:blipFill>
          <a:blip r:embed="rId1"/>
          <a:stretch/>
        </p:blipFill>
        <p:spPr>
          <a:xfrm>
            <a:off x="2651760" y="1554480"/>
            <a:ext cx="5187960" cy="4077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438120" y="-32040"/>
            <a:ext cx="9071640" cy="946440"/>
          </a:xfrm>
          <a:prstGeom prst="rect">
            <a:avLst/>
          </a:prstGeom>
          <a:noFill/>
          <a:ln>
            <a:noFill/>
          </a:ln>
        </p:spPr>
        <p:txBody>
          <a:bodyPr lIns="0" rIns="0" tIns="0" bIns="0" anchor="ctr">
            <a:spAutoFit/>
          </a:bodyPr>
          <a:p>
            <a:pPr algn="ctr"/>
            <a:r>
              <a:rPr b="0" lang="en-US" sz="4400" spc="-1" strike="noStrike">
                <a:latin typeface="Arial"/>
              </a:rPr>
              <a:t>Thiết kế giao diện</a:t>
            </a:r>
            <a:endParaRPr b="0" lang="en-US" sz="4400" spc="-1" strike="noStrike">
              <a:latin typeface="Arial"/>
            </a:endParaRPr>
          </a:p>
        </p:txBody>
      </p:sp>
      <p:sp>
        <p:nvSpPr>
          <p:cNvPr id="70" name="TextShape 2"/>
          <p:cNvSpPr txBox="1"/>
          <p:nvPr/>
        </p:nvSpPr>
        <p:spPr>
          <a:xfrm>
            <a:off x="457200" y="1554480"/>
            <a:ext cx="9071640" cy="3288240"/>
          </a:xfrm>
          <a:prstGeom prst="rect">
            <a:avLst/>
          </a:prstGeom>
          <a:noFill/>
          <a:ln>
            <a:noFill/>
          </a:ln>
        </p:spPr>
        <p:txBody>
          <a:bodyPr lIns="0" rIns="0" tIns="0" bIns="0">
            <a:normAutofit/>
          </a:bodyPr>
          <a:p>
            <a:pPr lvl="1" marL="432000" indent="-216000">
              <a:spcBef>
                <a:spcPts val="1134"/>
              </a:spcBef>
              <a:buClr>
                <a:srgbClr val="000000"/>
              </a:buClr>
              <a:buSzPct val="45000"/>
              <a:buFont typeface="Wingdings" charset="2"/>
              <a:buChar char=""/>
            </a:pPr>
            <a:r>
              <a:rPr b="1" i="1" lang="en-US" sz="1400" spc="-1" strike="noStrike">
                <a:solidFill>
                  <a:srgbClr val="0070c0"/>
                </a:solidFill>
                <a:latin typeface="Arial"/>
                <a:ea typeface="Arial"/>
              </a:rPr>
              <a:t>Sơ đồ menu chính</a:t>
            </a:r>
            <a:endParaRPr b="0" lang="en-US" sz="1400" spc="-1" strike="noStrike">
              <a:latin typeface="Arial"/>
            </a:endParaRPr>
          </a:p>
          <a:p>
            <a:pPr lvl="1" marL="864000" indent="-324000">
              <a:spcBef>
                <a:spcPts val="1134"/>
              </a:spcBef>
              <a:buClr>
                <a:srgbClr val="000000"/>
              </a:buClr>
              <a:buSzPct val="75000"/>
              <a:buFont typeface="Symbol" charset="2"/>
              <a:buChar char=""/>
            </a:pPr>
            <a:endParaRPr b="0" lang="en-US" sz="1400" spc="-1" strike="noStrike">
              <a:latin typeface="Arial"/>
            </a:endParaRPr>
          </a:p>
        </p:txBody>
      </p:sp>
      <p:pic>
        <p:nvPicPr>
          <p:cNvPr id="71" name="" descr=""/>
          <p:cNvPicPr/>
          <p:nvPr/>
        </p:nvPicPr>
        <p:blipFill>
          <a:blip r:embed="rId1"/>
          <a:stretch/>
        </p:blipFill>
        <p:spPr>
          <a:xfrm>
            <a:off x="3017520" y="914400"/>
            <a:ext cx="4480560" cy="4363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274320" y="640080"/>
            <a:ext cx="9071640" cy="3657600"/>
          </a:xfrm>
          <a:prstGeom prst="rect">
            <a:avLst/>
          </a:prstGeom>
          <a:noFill/>
          <a:ln>
            <a:noFill/>
          </a:ln>
        </p:spPr>
        <p:txBody>
          <a:bodyPr lIns="0" rIns="0" tIns="0" bIns="0">
            <a:normAutofit fontScale="60000"/>
          </a:bodyPr>
          <a:p>
            <a:pPr algn="ctr">
              <a:spcBef>
                <a:spcPts val="1417"/>
              </a:spcBef>
            </a:pPr>
            <a:r>
              <a:rPr b="1" lang="en-US" sz="1600" spc="-1" strike="noStrike" u="sng">
                <a:uFillTx/>
                <a:latin typeface="Arial"/>
                <a:ea typeface="Times New Roman"/>
              </a:rPr>
              <a:t>Kịch Bản</a:t>
            </a:r>
            <a:endParaRPr b="0" lang="en-US" sz="1600" spc="-1" strike="noStrike">
              <a:latin typeface="Arial"/>
            </a:endParaRPr>
          </a:p>
          <a:p>
            <a:pPr algn="ctr">
              <a:spcBef>
                <a:spcPts val="1417"/>
              </a:spcBef>
            </a:pPr>
            <a:r>
              <a:rPr b="1" lang="en-US" sz="1600" spc="-1" strike="noStrike" u="sng">
                <a:uFillTx/>
                <a:latin typeface="Arial"/>
                <a:ea typeface="Times New Roman"/>
              </a:rPr>
              <a:t>PHẦN MỀM QUẢN LÍ THƯ VIỆN</a:t>
            </a:r>
            <a:endParaRPr b="0" lang="en-US" sz="1600" spc="-1" strike="noStrike">
              <a:latin typeface="Arial"/>
            </a:endParaRPr>
          </a:p>
          <a:p>
            <a:r>
              <a:rPr b="1" lang="en-US" sz="1400" spc="-1" strike="noStrike">
                <a:latin typeface="Arial"/>
                <a:ea typeface="Times New Roman"/>
              </a:rPr>
              <a:t>Khách hàng: </a:t>
            </a:r>
            <a:endParaRPr b="0" lang="en-US" sz="1400" spc="-1" strike="noStrike">
              <a:latin typeface="Arial"/>
            </a:endParaRPr>
          </a:p>
          <a:p>
            <a:r>
              <a:rPr b="1" lang="en-US" sz="1400" spc="-1" strike="noStrike">
                <a:latin typeface="Arial"/>
                <a:ea typeface="Times New Roman"/>
              </a:rPr>
              <a:t>Nhà phát triển: </a:t>
            </a:r>
            <a:r>
              <a:rPr b="0" lang="en-US" sz="1400" spc="-1" strike="noStrike">
                <a:latin typeface="Arial"/>
                <a:ea typeface="Times New Roman"/>
              </a:rPr>
              <a:t>Nhóm 3</a:t>
            </a:r>
            <a:endParaRPr b="0" lang="en-US" sz="1400" spc="-1" strike="noStrike">
              <a:latin typeface="Arial"/>
            </a:endParaRPr>
          </a:p>
          <a:p>
            <a:r>
              <a:rPr b="1" lang="en-US" sz="1400" spc="-1" strike="noStrike">
                <a:latin typeface="Arial"/>
                <a:ea typeface="Times New Roman"/>
              </a:rPr>
              <a:t>Tác giả: </a:t>
            </a:r>
            <a:r>
              <a:rPr b="0" lang="en-US" sz="1400" spc="-1" strike="noStrike">
                <a:latin typeface="Arial"/>
                <a:ea typeface="Times New Roman"/>
              </a:rPr>
              <a:t>Nhóm 3</a:t>
            </a:r>
            <a:endParaRPr b="0" lang="en-US" sz="1400" spc="-1" strike="noStrike">
              <a:latin typeface="Arial"/>
            </a:endParaRPr>
          </a:p>
          <a:p>
            <a:r>
              <a:rPr b="1" lang="en-US" sz="1400" spc="-1" strike="noStrike">
                <a:latin typeface="Arial"/>
                <a:ea typeface="Times New Roman"/>
              </a:rPr>
              <a:t>Giới thiệu: </a:t>
            </a:r>
            <a:r>
              <a:rPr b="0" lang="en-US" sz="1400" spc="-1" strike="noStrike">
                <a:solidFill>
                  <a:srgbClr val="5e5e5e"/>
                </a:solidFill>
                <a:latin typeface="Arial"/>
                <a:ea typeface="Times New Roman"/>
              </a:rPr>
              <a:t>Open Library là thư viện dành cho mọi độc giả có nhu cầu đọc sách. Tin học hóa công việc quản lý thư viện.</a:t>
            </a:r>
            <a:endParaRPr b="0" lang="en-US" sz="1400" spc="-1" strike="noStrike">
              <a:latin typeface="Arial"/>
            </a:endParaRPr>
          </a:p>
          <a:p>
            <a:endParaRPr b="0" lang="en-US" sz="1400" spc="-1" strike="noStrike">
              <a:latin typeface="Arial"/>
            </a:endParaRPr>
          </a:p>
          <a:p>
            <a:r>
              <a:rPr b="1" lang="en-US" sz="1400" spc="-1" strike="noStrike">
                <a:latin typeface="Arial"/>
                <a:ea typeface="Times New Roman"/>
              </a:rPr>
              <a:t>Bối cảnh:</a:t>
            </a:r>
            <a:endParaRPr b="0" lang="en-US" sz="1400" spc="-1" strike="noStrike">
              <a:latin typeface="Arial"/>
            </a:endParaRPr>
          </a:p>
          <a:p>
            <a:r>
              <a:rPr b="1" lang="en-US" sz="3200" spc="-1" strike="noStrike">
                <a:latin typeface="Arial"/>
                <a:ea typeface="Times New Roman"/>
              </a:rPr>
              <a:t> </a:t>
            </a:r>
            <a:r>
              <a:rPr b="1" lang="en-US" sz="1400" spc="-1" strike="noStrike">
                <a:latin typeface="Arial"/>
                <a:ea typeface="Times New Roman"/>
              </a:rPr>
              <a:t>-</a:t>
            </a:r>
            <a:r>
              <a:rPr b="0" lang="en-US" sz="1400" spc="-1" strike="noStrike">
                <a:latin typeface="Arial"/>
                <a:ea typeface="Times New Roman"/>
              </a:rPr>
              <a:t> Độc giả: Mượn và trả sách đúng theo quy định, nếu sai thì đóng phạt.</a:t>
            </a:r>
            <a:endParaRPr b="0" lang="en-US" sz="1400" spc="-1" strike="noStrike">
              <a:latin typeface="Arial"/>
            </a:endParaRPr>
          </a:p>
          <a:p>
            <a:r>
              <a:rPr b="0" lang="en-US" sz="1400" spc="-1" strike="noStrike">
                <a:latin typeface="Arial"/>
                <a:ea typeface="Times New Roman"/>
              </a:rPr>
              <a:t>Người quản thư: đưa sách cho độc giả mượn, quét mã tiến hành thủ tục trả sách, </a:t>
            </a:r>
            <a:endParaRPr b="0" lang="en-US" sz="1400" spc="-1" strike="noStrike">
              <a:latin typeface="Arial"/>
            </a:endParaRPr>
          </a:p>
          <a:p>
            <a:r>
              <a:rPr b="0" lang="en-US" sz="1400" spc="-1" strike="noStrike">
                <a:latin typeface="Arial"/>
                <a:ea typeface="Times New Roman"/>
              </a:rPr>
              <a:t>Người quản lí:có thể thêm sách mới và phân bổ số lượng sách cho các chi nhánh hợp lí, thông kê các nhu cầu mua sách và số lượng cùng với số lượng của các yêu cầu đó</a:t>
            </a:r>
            <a:endParaRPr b="0" lang="en-US" sz="1400" spc="-1" strike="noStrike">
              <a:latin typeface="Arial"/>
            </a:endParaRPr>
          </a:p>
          <a:p>
            <a:r>
              <a:rPr b="0" lang="en-US" sz="1400" spc="-1" strike="noStrike">
                <a:latin typeface="Arial"/>
                <a:ea typeface="Times New Roman"/>
              </a:rPr>
              <a:t>Database: Lưu lại danh sách độc giả mượn và trả sách.</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29560" y="91440"/>
            <a:ext cx="9071640" cy="5303520"/>
          </a:xfrm>
          <a:prstGeom prst="rect">
            <a:avLst/>
          </a:prstGeom>
          <a:noFill/>
          <a:ln>
            <a:noFill/>
          </a:ln>
        </p:spPr>
        <p:txBody>
          <a:bodyPr lIns="0" rIns="0" tIns="0" bIns="0">
            <a:normAutofit fontScale="76000"/>
          </a:bodyPr>
          <a:p>
            <a:r>
              <a:rPr b="1" lang="en-US" sz="1400" spc="-1" strike="noStrike">
                <a:latin typeface="Arial"/>
                <a:ea typeface="Times New Roman"/>
              </a:rPr>
              <a:t>Yêu cầu chức năng</a:t>
            </a:r>
            <a:endParaRPr b="0" lang="en-US" sz="1400" spc="-1" strike="noStrike">
              <a:latin typeface="Arial"/>
            </a:endParaRPr>
          </a:p>
          <a:p>
            <a:r>
              <a:rPr b="1" lang="en-US" sz="1400" spc="-1" strike="noStrike">
                <a:latin typeface="Arial"/>
                <a:ea typeface="Times New Roman"/>
              </a:rPr>
              <a:t>UC1: Tìm kiếm sách</a:t>
            </a:r>
            <a:endParaRPr b="0" lang="en-US" sz="1400" spc="-1" strike="noStrike">
              <a:latin typeface="Arial"/>
            </a:endParaRPr>
          </a:p>
          <a:p>
            <a:r>
              <a:rPr b="1" lang="en-US" sz="1400" spc="-1" strike="noStrike">
                <a:latin typeface="Arial"/>
                <a:ea typeface="Times New Roman"/>
              </a:rPr>
              <a:t>Actor: </a:t>
            </a:r>
            <a:r>
              <a:rPr b="0" lang="en-US" sz="1400" spc="-1" strike="noStrike">
                <a:latin typeface="Arial"/>
                <a:ea typeface="Times New Roman"/>
              </a:rPr>
              <a:t>Độc giả, database</a:t>
            </a:r>
            <a:endParaRPr b="0" lang="en-US" sz="1400" spc="-1" strike="noStrike">
              <a:latin typeface="Arial"/>
            </a:endParaRPr>
          </a:p>
          <a:p>
            <a:r>
              <a:rPr b="1" lang="en-US" sz="1400" spc="-1" strike="noStrike">
                <a:latin typeface="Arial"/>
                <a:ea typeface="Times New Roman"/>
              </a:rPr>
              <a:t>Miêu tả: </a:t>
            </a:r>
            <a:r>
              <a:rPr b="0" lang="en-US" sz="1400" spc="-1" strike="noStrike">
                <a:latin typeface="Arial"/>
                <a:ea typeface="Times New Roman"/>
              </a:rPr>
              <a:t>Độc giả sẽ tìm kiếm sách theo ý muốn</a:t>
            </a:r>
            <a:endParaRPr b="0" lang="en-US" sz="1400" spc="-1" strike="noStrike">
              <a:latin typeface="Arial"/>
            </a:endParaRPr>
          </a:p>
          <a:p>
            <a:r>
              <a:rPr b="1" lang="en-US" sz="1400" spc="-1" strike="noStrike">
                <a:latin typeface="Arial"/>
                <a:ea typeface="Times New Roman"/>
              </a:rPr>
              <a:t>Ưu tiên: </a:t>
            </a:r>
            <a:r>
              <a:rPr b="0" lang="en-US" sz="1400" spc="-1" strike="noStrike">
                <a:latin typeface="Arial"/>
                <a:ea typeface="Times New Roman"/>
              </a:rPr>
              <a:t>Cao</a:t>
            </a:r>
            <a:endParaRPr b="0" lang="en-US" sz="1400" spc="-1" strike="noStrike">
              <a:latin typeface="Arial"/>
            </a:endParaRPr>
          </a:p>
          <a:p>
            <a:r>
              <a:rPr b="1" lang="en-US" sz="1400" spc="-1" strike="noStrike">
                <a:latin typeface="Arial"/>
                <a:ea typeface="Times New Roman"/>
              </a:rPr>
              <a:t>Rủi ro: </a:t>
            </a:r>
            <a:r>
              <a:rPr b="0" lang="en-US" sz="1400" spc="-1" strike="noStrike">
                <a:latin typeface="Arial"/>
                <a:ea typeface="Times New Roman"/>
              </a:rPr>
              <a:t>Thấp</a:t>
            </a:r>
            <a:endParaRPr b="0" lang="en-US" sz="1400" spc="-1" strike="noStrike">
              <a:latin typeface="Arial"/>
            </a:endParaRPr>
          </a:p>
          <a:p>
            <a:r>
              <a:rPr b="0" lang="en-US" sz="1400" spc="-1" strike="noStrike">
                <a:latin typeface="Arial"/>
                <a:ea typeface="Times New Roman"/>
              </a:rPr>
              <a:t>Độc giả: Điền tên sách hoặc tác giả cần tìm</a:t>
            </a:r>
            <a:endParaRPr b="0" lang="en-US" sz="1400" spc="-1" strike="noStrike">
              <a:latin typeface="Arial"/>
            </a:endParaRPr>
          </a:p>
          <a:p>
            <a:r>
              <a:rPr b="0" lang="en-US" sz="1400" spc="-1" strike="noStrike">
                <a:latin typeface="Arial"/>
                <a:ea typeface="Times New Roman"/>
              </a:rPr>
              <a:t>Database: Trả về nội dung sách đã tìm </a:t>
            </a:r>
            <a:endParaRPr b="0" lang="en-US" sz="1400" spc="-1" strike="noStrike">
              <a:latin typeface="Arial"/>
            </a:endParaRPr>
          </a:p>
          <a:p>
            <a:r>
              <a:rPr b="1" lang="en-US" sz="1400" spc="-1" strike="noStrike">
                <a:latin typeface="Arial"/>
                <a:ea typeface="Times New Roman"/>
              </a:rPr>
              <a:t>UC2: Mượn sách</a:t>
            </a:r>
            <a:endParaRPr b="0" lang="en-US" sz="1400" spc="-1" strike="noStrike">
              <a:latin typeface="Arial"/>
            </a:endParaRPr>
          </a:p>
          <a:p>
            <a:r>
              <a:rPr b="1" lang="en-US" sz="1400" spc="-1" strike="noStrike">
                <a:latin typeface="Arial"/>
                <a:ea typeface="Times New Roman"/>
              </a:rPr>
              <a:t>Actor: </a:t>
            </a:r>
            <a:r>
              <a:rPr b="0" lang="en-US" sz="1400" spc="-1" strike="noStrike">
                <a:latin typeface="Arial"/>
                <a:ea typeface="Times New Roman"/>
              </a:rPr>
              <a:t>Độc giả, database, quản thư</a:t>
            </a:r>
            <a:endParaRPr b="0" lang="en-US" sz="1400" spc="-1" strike="noStrike">
              <a:latin typeface="Arial"/>
            </a:endParaRPr>
          </a:p>
          <a:p>
            <a:r>
              <a:rPr b="1" lang="en-US" sz="1400" spc="-1" strike="noStrike">
                <a:latin typeface="Arial"/>
                <a:ea typeface="Times New Roman"/>
              </a:rPr>
              <a:t>Miêu tả: </a:t>
            </a:r>
            <a:r>
              <a:rPr b="0" lang="en-US" sz="1400" spc="-1" strike="noStrike">
                <a:latin typeface="Arial"/>
                <a:ea typeface="Times New Roman"/>
              </a:rPr>
              <a:t>Độc giả sẽ chọn sách và đăng ký mượn sách</a:t>
            </a:r>
            <a:endParaRPr b="0" lang="en-US" sz="1400" spc="-1" strike="noStrike">
              <a:latin typeface="Arial"/>
            </a:endParaRPr>
          </a:p>
          <a:p>
            <a:r>
              <a:rPr b="1" lang="en-US" sz="1400" spc="-1" strike="noStrike">
                <a:latin typeface="Arial"/>
                <a:ea typeface="Times New Roman"/>
              </a:rPr>
              <a:t>Ưu tiên: </a:t>
            </a:r>
            <a:r>
              <a:rPr b="0" lang="en-US" sz="1400" spc="-1" strike="noStrike">
                <a:latin typeface="Arial"/>
                <a:ea typeface="Times New Roman"/>
              </a:rPr>
              <a:t>Cao</a:t>
            </a:r>
            <a:endParaRPr b="0" lang="en-US" sz="1400" spc="-1" strike="noStrike">
              <a:latin typeface="Arial"/>
            </a:endParaRPr>
          </a:p>
          <a:p>
            <a:r>
              <a:rPr b="1" lang="en-US" sz="1400" spc="-1" strike="noStrike">
                <a:latin typeface="Arial"/>
                <a:ea typeface="Times New Roman"/>
              </a:rPr>
              <a:t>Rủi ro: </a:t>
            </a:r>
            <a:r>
              <a:rPr b="0" lang="en-US" sz="1400" spc="-1" strike="noStrike">
                <a:latin typeface="Arial"/>
                <a:ea typeface="Times New Roman"/>
              </a:rPr>
              <a:t>Thấp</a:t>
            </a:r>
            <a:endParaRPr b="0" lang="en-US" sz="1400" spc="-1" strike="noStrike">
              <a:latin typeface="Arial"/>
            </a:endParaRPr>
          </a:p>
          <a:p>
            <a:r>
              <a:rPr b="0" lang="en-US" sz="1400" spc="-1" strike="noStrike">
                <a:latin typeface="Arial"/>
                <a:ea typeface="Times New Roman"/>
              </a:rPr>
              <a:t>Độc giả: Chọn quyển sách cần mượn</a:t>
            </a:r>
            <a:endParaRPr b="0" lang="en-US" sz="1400" spc="-1" strike="noStrike">
              <a:latin typeface="Arial"/>
            </a:endParaRPr>
          </a:p>
          <a:p>
            <a:r>
              <a:rPr b="0" lang="en-US" sz="1400" spc="-1" strike="noStrike">
                <a:latin typeface="Arial"/>
                <a:ea typeface="Times New Roman"/>
              </a:rPr>
              <a:t>Database: Cung cấp mã vạch cho độc giả</a:t>
            </a:r>
            <a:endParaRPr b="0" lang="en-US" sz="1400" spc="-1" strike="noStrike">
              <a:latin typeface="Arial"/>
            </a:endParaRPr>
          </a:p>
          <a:p>
            <a:r>
              <a:rPr b="0" lang="en-US" sz="1400" spc="-1" strike="noStrike">
                <a:latin typeface="Arial"/>
                <a:ea typeface="Times New Roman"/>
              </a:rPr>
              <a:t>Độc giả: Đến thư viện và đưa mã vạch cho quản thư để nhận sách</a:t>
            </a:r>
            <a:endParaRPr b="0" lang="en-US" sz="1400" spc="-1" strike="noStrike">
              <a:latin typeface="Arial"/>
            </a:endParaRPr>
          </a:p>
          <a:p>
            <a:r>
              <a:rPr b="0" lang="en-US" sz="1400" spc="-1" strike="noStrike">
                <a:latin typeface="Arial"/>
                <a:ea typeface="Times New Roman"/>
              </a:rPr>
              <a:t>Quản thư: Quét mã vạch và tiến hành thủ tục đặt sách cho độc giả</a:t>
            </a:r>
            <a:endParaRPr b="0" lang="en-US" sz="1400" spc="-1" strike="noStrike">
              <a:latin typeface="Arial"/>
            </a:endParaRPr>
          </a:p>
          <a:p>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29560" y="91440"/>
            <a:ext cx="9071640" cy="5303520"/>
          </a:xfrm>
          <a:prstGeom prst="rect">
            <a:avLst/>
          </a:prstGeom>
          <a:noFill/>
          <a:ln>
            <a:noFill/>
          </a:ln>
        </p:spPr>
        <p:txBody>
          <a:bodyPr lIns="0" rIns="0" tIns="0" bIns="0">
            <a:normAutofit/>
          </a:bodyPr>
          <a:p>
            <a:r>
              <a:rPr b="1" lang="en-US" sz="1400" spc="-1" strike="noStrike">
                <a:latin typeface="Arial"/>
                <a:ea typeface="Times New Roman"/>
              </a:rPr>
              <a:t>UC3: trả sách</a:t>
            </a:r>
            <a:endParaRPr b="0" lang="en-US" sz="1400" spc="-1" strike="noStrike">
              <a:latin typeface="Arial"/>
            </a:endParaRPr>
          </a:p>
          <a:p>
            <a:r>
              <a:rPr b="1" lang="en-US" sz="1400" spc="-1" strike="noStrike">
                <a:latin typeface="Arial"/>
                <a:ea typeface="Times New Roman"/>
              </a:rPr>
              <a:t>Actor: độc giả, database, quản thư</a:t>
            </a:r>
            <a:endParaRPr b="0" lang="en-US" sz="1400" spc="-1" strike="noStrike">
              <a:latin typeface="Arial"/>
            </a:endParaRPr>
          </a:p>
          <a:p>
            <a:r>
              <a:rPr b="1" lang="en-US" sz="1400" spc="-1" strike="noStrike">
                <a:latin typeface="Arial"/>
                <a:ea typeface="Times New Roman"/>
              </a:rPr>
              <a:t>Miêu tả: độc giả trả sách nếu có sách quá hạn thì đóng phạt</a:t>
            </a:r>
            <a:endParaRPr b="0" lang="en-US" sz="1400" spc="-1" strike="noStrike">
              <a:latin typeface="Arial"/>
            </a:endParaRPr>
          </a:p>
          <a:p>
            <a:r>
              <a:rPr b="1" lang="en-US" sz="1400" spc="-1" strike="noStrike">
                <a:latin typeface="Arial"/>
                <a:ea typeface="Times New Roman"/>
              </a:rPr>
              <a:t>Ưu tiên: Cao</a:t>
            </a:r>
            <a:endParaRPr b="0" lang="en-US" sz="1400" spc="-1" strike="noStrike">
              <a:latin typeface="Arial"/>
            </a:endParaRPr>
          </a:p>
          <a:p>
            <a:r>
              <a:rPr b="1" lang="en-US" sz="1400" spc="-1" strike="noStrike">
                <a:latin typeface="Arial"/>
                <a:ea typeface="Times New Roman"/>
              </a:rPr>
              <a:t>Rủi ro: Thấp</a:t>
            </a:r>
            <a:endParaRPr b="0" lang="en-US" sz="1400" spc="-1" strike="noStrike">
              <a:latin typeface="Arial"/>
            </a:endParaRPr>
          </a:p>
          <a:p>
            <a:r>
              <a:rPr b="1" lang="en-US" sz="1400" spc="-1" strike="noStrike">
                <a:latin typeface="Arial"/>
                <a:ea typeface="Times New Roman"/>
              </a:rPr>
              <a:t>Độc giả: Đến đúng chi nhánh đã mượn để trả sách</a:t>
            </a:r>
            <a:endParaRPr b="0" lang="en-US" sz="1400" spc="-1" strike="noStrike">
              <a:latin typeface="Arial"/>
            </a:endParaRPr>
          </a:p>
          <a:p>
            <a:r>
              <a:rPr b="1" lang="en-US" sz="1400" spc="-1" strike="noStrike">
                <a:latin typeface="Arial"/>
                <a:ea typeface="Times New Roman"/>
              </a:rPr>
              <a:t>Quản thư: Quét mã vạch và tiến hành thủ tục trả sách</a:t>
            </a:r>
            <a:endParaRPr b="0" lang="en-US" sz="1400" spc="-1" strike="noStrike">
              <a:latin typeface="Arial"/>
            </a:endParaRPr>
          </a:p>
          <a:p>
            <a:r>
              <a:rPr b="1" lang="en-US" sz="1400" spc="-1" strike="noStrike">
                <a:latin typeface="Arial"/>
                <a:ea typeface="Times New Roman"/>
              </a:rPr>
              <a:t>UC4: Yêu cầu sách mới</a:t>
            </a:r>
            <a:endParaRPr b="0" lang="en-US" sz="1400" spc="-1" strike="noStrike">
              <a:latin typeface="Arial"/>
            </a:endParaRPr>
          </a:p>
          <a:p>
            <a:r>
              <a:rPr b="1" lang="en-US" sz="1400" spc="-1" strike="noStrike">
                <a:latin typeface="Arial"/>
                <a:ea typeface="Times New Roman"/>
              </a:rPr>
              <a:t>Actor: Độc giả, database</a:t>
            </a:r>
            <a:endParaRPr b="0" lang="en-US" sz="1400" spc="-1" strike="noStrike">
              <a:latin typeface="Arial"/>
            </a:endParaRPr>
          </a:p>
          <a:p>
            <a:r>
              <a:rPr b="1" lang="en-US" sz="1400" spc="-1" strike="noStrike">
                <a:latin typeface="Arial"/>
                <a:ea typeface="Times New Roman"/>
              </a:rPr>
              <a:t>Miêu tả: Độc giả có thể yêu cầu mua thêm sách mới bằng cách gửi thông tin sách cho hệ thống</a:t>
            </a:r>
            <a:endParaRPr b="0" lang="en-US" sz="1400" spc="-1" strike="noStrike">
              <a:latin typeface="Arial"/>
            </a:endParaRPr>
          </a:p>
          <a:p>
            <a:r>
              <a:rPr b="1" lang="en-US" sz="1400" spc="-1" strike="noStrike">
                <a:latin typeface="Arial"/>
                <a:ea typeface="Times New Roman"/>
              </a:rPr>
              <a:t>Ưu tiên: Cao</a:t>
            </a:r>
            <a:endParaRPr b="0" lang="en-US" sz="1400" spc="-1" strike="noStrike">
              <a:latin typeface="Arial"/>
            </a:endParaRPr>
          </a:p>
          <a:p>
            <a:r>
              <a:rPr b="1" lang="en-US" sz="1400" spc="-1" strike="noStrike">
                <a:latin typeface="Arial"/>
                <a:ea typeface="Times New Roman"/>
              </a:rPr>
              <a:t>Rủi ro: Thấp</a:t>
            </a:r>
            <a:endParaRPr b="0" lang="en-US" sz="1400" spc="-1" strike="noStrike">
              <a:latin typeface="Arial"/>
            </a:endParaRPr>
          </a:p>
          <a:p>
            <a:r>
              <a:rPr b="1" lang="en-US" sz="1400" spc="-1" strike="noStrike">
                <a:latin typeface="Arial"/>
                <a:ea typeface="Times New Roman"/>
              </a:rPr>
              <a:t>Độc giả: Nhập thông tin sách cần thêm</a:t>
            </a:r>
            <a:endParaRPr b="0" lang="en-US" sz="1400" spc="-1" strike="noStrike">
              <a:latin typeface="Arial"/>
            </a:endParaRPr>
          </a:p>
          <a:p>
            <a:r>
              <a:rPr b="1" lang="en-US" sz="1400" spc="-1" strike="noStrike">
                <a:latin typeface="Arial"/>
                <a:ea typeface="Times New Roman"/>
              </a:rPr>
              <a:t>Database: Lưu trữ và tổng hợp thông tin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29560" y="91440"/>
            <a:ext cx="9071640" cy="5303520"/>
          </a:xfrm>
          <a:prstGeom prst="rect">
            <a:avLst/>
          </a:prstGeom>
          <a:noFill/>
          <a:ln>
            <a:noFill/>
          </a:ln>
        </p:spPr>
        <p:txBody>
          <a:bodyPr lIns="0" rIns="0" tIns="0" bIns="0">
            <a:normAutofit fontScale="76000"/>
          </a:bodyPr>
          <a:p>
            <a:r>
              <a:rPr b="1" lang="en-US" sz="1400" spc="-1" strike="noStrike">
                <a:latin typeface="Arial"/>
                <a:ea typeface="Times New Roman"/>
              </a:rPr>
              <a:t>UC5: Phân loại sách</a:t>
            </a:r>
            <a:endParaRPr b="0" lang="en-US" sz="1400" spc="-1" strike="noStrike">
              <a:latin typeface="Arial"/>
            </a:endParaRPr>
          </a:p>
          <a:p>
            <a:r>
              <a:rPr b="1" lang="en-US" sz="1400" spc="-1" strike="noStrike">
                <a:latin typeface="Arial"/>
                <a:ea typeface="Times New Roman"/>
              </a:rPr>
              <a:t>Actor: quản lí, database</a:t>
            </a:r>
            <a:endParaRPr b="0" lang="en-US" sz="1400" spc="-1" strike="noStrike">
              <a:latin typeface="Arial"/>
            </a:endParaRPr>
          </a:p>
          <a:p>
            <a:r>
              <a:rPr b="1" lang="en-US" sz="1400" spc="-1" strike="noStrike">
                <a:latin typeface="Arial"/>
                <a:ea typeface="Times New Roman"/>
              </a:rPr>
              <a:t>Miêu tả: Người quản lí thêm sách và phân bổ số lượng sách cho các chi nhánh</a:t>
            </a:r>
            <a:endParaRPr b="0" lang="en-US" sz="1400" spc="-1" strike="noStrike">
              <a:latin typeface="Arial"/>
            </a:endParaRPr>
          </a:p>
          <a:p>
            <a:r>
              <a:rPr b="1" lang="en-US" sz="1400" spc="-1" strike="noStrike">
                <a:latin typeface="Arial"/>
                <a:ea typeface="Times New Roman"/>
              </a:rPr>
              <a:t>Ưu tiên: cao</a:t>
            </a:r>
            <a:endParaRPr b="0" lang="en-US" sz="1400" spc="-1" strike="noStrike">
              <a:latin typeface="Arial"/>
            </a:endParaRPr>
          </a:p>
          <a:p>
            <a:r>
              <a:rPr b="1" lang="en-US" sz="1400" spc="-1" strike="noStrike">
                <a:latin typeface="Arial"/>
                <a:ea typeface="Times New Roman"/>
              </a:rPr>
              <a:t>Rủi ro: thấp</a:t>
            </a:r>
            <a:endParaRPr b="0" lang="en-US" sz="1400" spc="-1" strike="noStrike">
              <a:latin typeface="Arial"/>
            </a:endParaRPr>
          </a:p>
          <a:p>
            <a:r>
              <a:rPr b="1" lang="en-US" sz="1400" spc="-1" strike="noStrike">
                <a:latin typeface="Arial"/>
                <a:ea typeface="Times New Roman"/>
              </a:rPr>
              <a:t>Người quản lí: thêm sách mới các thể loại khác nhau, sắp xếp sách đều cho các chi nhánh</a:t>
            </a:r>
            <a:endParaRPr b="0" lang="en-US" sz="1400" spc="-1" strike="noStrike">
              <a:latin typeface="Arial"/>
            </a:endParaRPr>
          </a:p>
          <a:p>
            <a:r>
              <a:rPr b="1" lang="en-US" sz="1400" spc="-1" strike="noStrike">
                <a:latin typeface="Arial"/>
                <a:ea typeface="Times New Roman"/>
              </a:rPr>
              <a:t>Database: Lưu lại thông tin và phân loại sách theo từng loại</a:t>
            </a:r>
            <a:endParaRPr b="0" lang="en-US" sz="1400" spc="-1" strike="noStrike">
              <a:latin typeface="Arial"/>
            </a:endParaRPr>
          </a:p>
          <a:p>
            <a:r>
              <a:rPr b="1" lang="en-US" sz="1400" spc="-1" strike="noStrike">
                <a:latin typeface="Arial"/>
                <a:ea typeface="Times New Roman"/>
              </a:rPr>
              <a:t>UC6: In danh sách</a:t>
            </a:r>
            <a:endParaRPr b="0" lang="en-US" sz="1400" spc="-1" strike="noStrike">
              <a:latin typeface="Arial"/>
            </a:endParaRPr>
          </a:p>
          <a:p>
            <a:r>
              <a:rPr b="1" lang="en-US" sz="1400" spc="-1" strike="noStrike">
                <a:latin typeface="Arial"/>
                <a:ea typeface="Times New Roman"/>
              </a:rPr>
              <a:t>Actor: quản lí, database</a:t>
            </a:r>
            <a:endParaRPr b="0" lang="en-US" sz="1400" spc="-1" strike="noStrike">
              <a:latin typeface="Arial"/>
            </a:endParaRPr>
          </a:p>
          <a:p>
            <a:r>
              <a:rPr b="1" lang="en-US" sz="1400" spc="-1" strike="noStrike">
                <a:latin typeface="Arial"/>
                <a:ea typeface="Times New Roman"/>
              </a:rPr>
              <a:t>Miêu tả: Người quản lí in danh sách thống kê các yêu cầu và số lượng của nhưng yêu cầu đó </a:t>
            </a:r>
            <a:endParaRPr b="0" lang="en-US" sz="1400" spc="-1" strike="noStrike">
              <a:latin typeface="Arial"/>
            </a:endParaRPr>
          </a:p>
          <a:p>
            <a:r>
              <a:rPr b="1" lang="en-US" sz="1400" spc="-1" strike="noStrike">
                <a:latin typeface="Arial"/>
                <a:ea typeface="Times New Roman"/>
              </a:rPr>
              <a:t>Ưu tiên: cao</a:t>
            </a:r>
            <a:endParaRPr b="0" lang="en-US" sz="1400" spc="-1" strike="noStrike">
              <a:latin typeface="Arial"/>
            </a:endParaRPr>
          </a:p>
          <a:p>
            <a:r>
              <a:rPr b="1" lang="en-US" sz="1400" spc="-1" strike="noStrike">
                <a:latin typeface="Arial"/>
                <a:ea typeface="Times New Roman"/>
              </a:rPr>
              <a:t>Rủi ro: thấp</a:t>
            </a:r>
            <a:endParaRPr b="0" lang="en-US" sz="1400" spc="-1" strike="noStrike">
              <a:latin typeface="Arial"/>
            </a:endParaRPr>
          </a:p>
          <a:p>
            <a:r>
              <a:rPr b="1" lang="en-US" sz="1400" spc="-1" strike="noStrike">
                <a:latin typeface="Arial"/>
                <a:ea typeface="Times New Roman"/>
              </a:rPr>
              <a:t>Người quản lí: In danh sách thống kê</a:t>
            </a:r>
            <a:endParaRPr b="0" lang="en-US" sz="1400" spc="-1" strike="noStrike">
              <a:latin typeface="Arial"/>
            </a:endParaRPr>
          </a:p>
          <a:p>
            <a:r>
              <a:rPr b="1" lang="en-US" sz="1400" spc="-1" strike="noStrike">
                <a:latin typeface="Arial"/>
                <a:ea typeface="Times New Roman"/>
              </a:rPr>
              <a:t>Database: Xuất danh sách thống kê</a:t>
            </a:r>
            <a:endParaRPr b="0" lang="en-US" sz="1400" spc="-1" strike="noStrike">
              <a:latin typeface="Arial"/>
            </a:endParaRPr>
          </a:p>
          <a:p>
            <a:r>
              <a:rPr b="1" lang="en-US" sz="1400" spc="-1" strike="noStrike">
                <a:latin typeface="Arial"/>
                <a:ea typeface="Times New Roman"/>
              </a:rPr>
              <a:t>Người quản lí: Kiểm tra các số lượng yêu cầu </a:t>
            </a:r>
            <a:endParaRPr b="0" lang="en-US" sz="1400" spc="-1" strike="noStrike">
              <a:latin typeface="Arial"/>
            </a:endParaRPr>
          </a:p>
          <a:p>
            <a:r>
              <a:rPr b="1" lang="en-US" sz="1400" spc="-1" strike="noStrike">
                <a:latin typeface="Arial"/>
                <a:ea typeface="Times New Roman"/>
              </a:rPr>
              <a:t>Người quản lí: Thêm sách theo yêu cầu </a:t>
            </a:r>
            <a:endParaRPr b="0" lang="en-US" sz="1400" spc="-1" strike="noStrike">
              <a:latin typeface="Arial"/>
            </a:endParaRPr>
          </a:p>
          <a:p>
            <a:r>
              <a:rPr b="1" lang="en-US" sz="1400" spc="-1" strike="noStrike">
                <a:latin typeface="Arial"/>
                <a:ea typeface="Times New Roman"/>
              </a:rPr>
              <a:t>Database: lưu danh sách đã thêm</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Hiện trạng và yêu cầu</a:t>
            </a:r>
            <a:endParaRPr b="0" lang="en-US" sz="4400" spc="-1" strike="noStrike">
              <a:latin typeface="Arial"/>
            </a:endParaRPr>
          </a:p>
        </p:txBody>
      </p:sp>
      <p:sp>
        <p:nvSpPr>
          <p:cNvPr id="45" name="TextShape 2"/>
          <p:cNvSpPr txBox="1"/>
          <p:nvPr/>
        </p:nvSpPr>
        <p:spPr>
          <a:xfrm>
            <a:off x="548640" y="2743200"/>
            <a:ext cx="9235440" cy="2099520"/>
          </a:xfrm>
          <a:prstGeom prst="rect">
            <a:avLst/>
          </a:prstGeom>
          <a:noFill/>
          <a:ln>
            <a:noFill/>
          </a:ln>
        </p:spPr>
        <p:txBody>
          <a:bodyPr lIns="0" rIns="0" tIns="0" bIns="0">
            <a:normAutofit/>
          </a:bodyPr>
          <a:p>
            <a:pPr algn="just">
              <a:spcBef>
                <a:spcPts val="1199"/>
              </a:spcBef>
              <a:spcAft>
                <a:spcPts val="601"/>
              </a:spcAft>
            </a:pPr>
            <a:r>
              <a:rPr b="0" lang="en-US" sz="1820" spc="-1" strike="noStrike">
                <a:latin typeface="Arial"/>
              </a:rPr>
              <a:t>Open Library là thư viện dành cho mọi độc giả có nhu cầu đọc sách. Có ba loại độc giả là: sinh viên học sinh, giảng viên và các trường hợp còn lại. Open Library gồm có nhiều chi nhánh trong thành phố. Dự kiến Open Library muốn tin học hóa công việc quản lý thư viện. Các yêu cầu được sắp xếp theo thứ tự ưu tiên từ trên xuống.</a:t>
            </a:r>
            <a:endParaRPr b="0" lang="en-US" sz="1820" spc="-1" strike="noStrike">
              <a:latin typeface="Arial"/>
            </a:endParaRPr>
          </a:p>
        </p:txBody>
      </p:sp>
      <p:sp>
        <p:nvSpPr>
          <p:cNvPr id="46" name="TextShape 3"/>
          <p:cNvSpPr txBox="1"/>
          <p:nvPr/>
        </p:nvSpPr>
        <p:spPr>
          <a:xfrm>
            <a:off x="1554480" y="1828800"/>
            <a:ext cx="1311480" cy="346320"/>
          </a:xfrm>
          <a:prstGeom prst="rect">
            <a:avLst/>
          </a:prstGeom>
          <a:noFill/>
          <a:ln>
            <a:noFill/>
          </a:ln>
        </p:spPr>
        <p:txBody>
          <a:bodyPr lIns="90000" rIns="90000" tIns="45000" bIns="45000">
            <a:spAutoFit/>
          </a:bodyPr>
          <a:p>
            <a:r>
              <a:rPr b="0" lang="en-US" sz="1800" spc="-1" strike="noStrike">
                <a:latin typeface="Arial"/>
              </a:rPr>
              <a:t>Hiện trạng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Yêu cầu</a:t>
            </a:r>
            <a:endParaRPr b="0" lang="en-US" sz="4400" spc="-1" strike="noStrike">
              <a:latin typeface="Arial"/>
            </a:endParaRPr>
          </a:p>
        </p:txBody>
      </p:sp>
      <p:sp>
        <p:nvSpPr>
          <p:cNvPr id="48" name="TextShape 2"/>
          <p:cNvSpPr txBox="1"/>
          <p:nvPr/>
        </p:nvSpPr>
        <p:spPr>
          <a:xfrm>
            <a:off x="457200" y="1188720"/>
            <a:ext cx="9280080" cy="4068360"/>
          </a:xfrm>
          <a:prstGeom prst="rect">
            <a:avLst/>
          </a:prstGeom>
          <a:noFill/>
          <a:ln>
            <a:noFill/>
          </a:ln>
        </p:spPr>
        <p:txBody>
          <a:bodyPr lIns="0" rIns="0" tIns="0" bIns="0">
            <a:normAutofit fontScale="5000"/>
          </a:bodyPr>
          <a:p>
            <a:r>
              <a:rPr b="0" lang="en-US" sz="3200" spc="-1" strike="noStrike">
                <a:latin typeface="Arial"/>
              </a:rPr>
              <a:t>Hệ thống gồm có 3 thành phần chính:</a:t>
            </a:r>
            <a:endParaRPr b="0" lang="en-US" sz="3200" spc="-1" strike="noStrike">
              <a:latin typeface="Arial"/>
            </a:endParaRPr>
          </a:p>
          <a:p>
            <a:r>
              <a:rPr b="0" lang="en-US" sz="3200" spc="-1" strike="noStrike">
                <a:latin typeface="Arial"/>
              </a:rPr>
              <a:t>  </a:t>
            </a:r>
            <a:r>
              <a:rPr b="0" lang="en-US" sz="3200" spc="-1" strike="noStrike">
                <a:latin typeface="Arial"/>
              </a:rPr>
              <a:t>Phần độc giả trên nền web: </a:t>
            </a:r>
            <a:endParaRPr b="0" lang="en-US" sz="3200" spc="-1" strike="noStrike">
              <a:latin typeface="Arial"/>
            </a:endParaRPr>
          </a:p>
          <a:p>
            <a:r>
              <a:rPr b="0" lang="en-US" sz="3200" spc="-1" strike="noStrike">
                <a:latin typeface="Arial"/>
              </a:rPr>
              <a:t> </a:t>
            </a:r>
            <a:r>
              <a:rPr b="0" lang="en-US" sz="3200" spc="-1" strike="noStrike">
                <a:latin typeface="Arial"/>
              </a:rPr>
              <a:t>Người dùng có thể tra cứu sách bằng cách tìm kiếm theo tựa đề hoặc tên tác giả. Hệ thống sẽ trả về danh sách các quyển sách phù hợp với yêu cầu tìm kiếm của người dùng bao gồm thông tin: tựa sách, tác giả, nhà xuất bản, năm xuất bản, lời giới thiệu, rating, số lượng sách còn ở các chi nhánh. Khi xem chi tiết, độc giả sẽ thấy thêm các lời bình của các độc giả khác </a:t>
            </a:r>
            <a:endParaRPr b="0" lang="en-US" sz="3200" spc="-1" strike="noStrike">
              <a:latin typeface="Arial"/>
            </a:endParaRPr>
          </a:p>
          <a:p>
            <a:r>
              <a:rPr b="0" lang="en-US" sz="3200" spc="-1" strike="noStrike">
                <a:latin typeface="Arial"/>
              </a:rPr>
              <a:t> </a:t>
            </a:r>
            <a:r>
              <a:rPr b="0" lang="en-US" sz="3200" spc="-1" strike="noStrike">
                <a:latin typeface="Arial"/>
              </a:rPr>
              <a:t>Dựa vào kết quả tìm kiếm, người dùng có thể đăng kí mượn sách bằng cách click chọn quyển sách cần mượn tương ứng với chi nhánh muốn lấy sách. Lúc này nếu chưa đăng nhập thì hệ thống sẽ chuyển sang đăng nhập. </a:t>
            </a:r>
            <a:endParaRPr b="0" lang="en-US" sz="3200" spc="-1" strike="noStrike">
              <a:latin typeface="Arial"/>
            </a:endParaRPr>
          </a:p>
          <a:p>
            <a:r>
              <a:rPr b="0" lang="en-US" sz="3200" spc="-1" strike="noStrike">
                <a:latin typeface="Arial"/>
              </a:rPr>
              <a:t> </a:t>
            </a:r>
            <a:r>
              <a:rPr b="0" lang="en-US" sz="3200" spc="-1" strike="noStrike">
                <a:latin typeface="Arial"/>
              </a:rPr>
              <a:t>Trong quá trình mượn sách, độc giả được quyền bình luận, rating cho quyển sách mà mình đang mượn. Nếu người dùng chưa đăng nhập thì hệ thống sẽ để nhắc nhở người dùng đăng nhập để có thể bình luận rating. </a:t>
            </a:r>
            <a:endParaRPr b="0" lang="en-US" sz="3200" spc="-1" strike="noStrike">
              <a:latin typeface="Arial"/>
            </a:endParaRPr>
          </a:p>
          <a:p>
            <a:r>
              <a:rPr b="0" lang="en-US" sz="3200" spc="-1" strike="noStrike">
                <a:latin typeface="Arial"/>
              </a:rPr>
              <a:t> </a:t>
            </a:r>
            <a:r>
              <a:rPr b="0" lang="en-US" sz="3200" spc="-1" strike="noStrike">
                <a:latin typeface="Arial"/>
              </a:rPr>
              <a:t>Ngoài ra, độc giả còn có thể yêu cầu thư viện mua thêm sách. Người chỉ cần điền tên quyển sách và tác giả. Chức năng này chỉ được hiện thị khi người dùng đã đăng nhập. </a:t>
            </a:r>
            <a:endParaRPr b="0" lang="en-US" sz="3200" spc="-1" strike="noStrike">
              <a:latin typeface="Arial"/>
            </a:endParaRPr>
          </a:p>
          <a:p>
            <a:r>
              <a:rPr b="0" lang="en-US" sz="3200" spc="-1" strike="noStrike">
                <a:latin typeface="Arial"/>
              </a:rPr>
              <a:t> </a:t>
            </a:r>
            <a:r>
              <a:rPr b="0" lang="en-US" sz="3200" spc="-1" strike="noStrike">
                <a:latin typeface="Arial"/>
              </a:rPr>
              <a:t>Phần dành cho quản thư: </a:t>
            </a:r>
            <a:endParaRPr b="0" lang="en-US" sz="3200" spc="-1" strike="noStrike">
              <a:latin typeface="Arial"/>
            </a:endParaRPr>
          </a:p>
          <a:p>
            <a:r>
              <a:rPr b="0" lang="en-US" sz="3200" spc="-1" strike="noStrike">
                <a:latin typeface="Arial"/>
              </a:rPr>
              <a:t> </a:t>
            </a:r>
            <a:r>
              <a:rPr b="0" lang="en-US" sz="3200" spc="-1" strike="noStrike">
                <a:latin typeface="Arial"/>
              </a:rPr>
              <a:t>Sau khi đăng kí mượn sách trên nền web độc giả đến chi nhánh đó và cung cấp mã số độc giả cho quản thư để lấy sách mượn tại đây. </a:t>
            </a:r>
            <a:endParaRPr b="0" lang="en-US" sz="3200" spc="-1" strike="noStrike">
              <a:latin typeface="Arial"/>
            </a:endParaRPr>
          </a:p>
          <a:p>
            <a:r>
              <a:rPr b="0" lang="en-US" sz="3200" spc="-1" strike="noStrike">
                <a:latin typeface="Arial"/>
              </a:rPr>
              <a:t> </a:t>
            </a:r>
            <a:r>
              <a:rPr b="0" lang="en-US" sz="3200" spc="-1" strike="noStrike">
                <a:latin typeface="Arial"/>
              </a:rPr>
              <a:t>Độc giả có thể vào trong kho sách và lấy sách cần mượn ra. Khi đó, quản thư sẽ quét mã sách và tiến hành thủ tục đặt sách giúp cho độc giả 2 </a:t>
            </a:r>
            <a:endParaRPr b="0" lang="en-US" sz="3200" spc="-1" strike="noStrike">
              <a:latin typeface="Arial"/>
            </a:endParaRPr>
          </a:p>
          <a:p>
            <a:r>
              <a:rPr b="0" lang="en-US" sz="3200" spc="-1" strike="noStrike">
                <a:latin typeface="Arial"/>
              </a:rPr>
              <a:t> </a:t>
            </a:r>
            <a:r>
              <a:rPr b="0" lang="en-US" sz="3200" spc="-1" strike="noStrike">
                <a:latin typeface="Arial"/>
              </a:rPr>
              <a:t>Khi trả sách, độc giả phải trả sách đúng với chi nhánh đã mượn sách. Độc giả chỉ cần đưa các quyển sách cần trả, quản thư sẽ quét mã sách để tiến hành thủ tục trả sách. </a:t>
            </a:r>
            <a:endParaRPr b="0" lang="en-US" sz="3200" spc="-1" strike="noStrike">
              <a:latin typeface="Arial"/>
            </a:endParaRPr>
          </a:p>
          <a:p>
            <a:r>
              <a:rPr b="0" lang="en-US" sz="3200" spc="-1" strike="noStrike">
                <a:latin typeface="Arial"/>
              </a:rPr>
              <a:t> </a:t>
            </a:r>
            <a:r>
              <a:rPr b="0" lang="en-US" sz="3200" spc="-1" strike="noStrike">
                <a:latin typeface="Arial"/>
              </a:rPr>
              <a:t>Đối với sinh viên sẽ bị giới hạn thời gian mượn sách là 7 ngày. Giảng viên thì không có giới hạn về thời gian nhưng chỉ được mượn tối đa 5 quyển trong một năm. Còn độc giả khác thì chỉ được mượn tối đa 7 ngày và không được mượn quá 3 quyển. </a:t>
            </a:r>
            <a:endParaRPr b="0" lang="en-US" sz="3200" spc="-1" strike="noStrike">
              <a:latin typeface="Arial"/>
            </a:endParaRPr>
          </a:p>
          <a:p>
            <a:r>
              <a:rPr b="0" lang="en-US" sz="3200" spc="-1" strike="noStrike">
                <a:latin typeface="Arial"/>
              </a:rPr>
              <a:t> </a:t>
            </a:r>
            <a:r>
              <a:rPr b="0" lang="en-US" sz="3200" spc="-1" strike="noStrike">
                <a:latin typeface="Arial"/>
              </a:rPr>
              <a:t>Trường hợp trễ hạn, người dùng sẽ bị cấm mượn sách tương ứng với số ngày đã mượn trễ. </a:t>
            </a:r>
            <a:endParaRPr b="0" lang="en-US" sz="3200" spc="-1" strike="noStrike">
              <a:latin typeface="Arial"/>
            </a:endParaRPr>
          </a:p>
          <a:p>
            <a:r>
              <a:rPr b="0" lang="en-US" sz="3200" spc="-1" strike="noStrike">
                <a:latin typeface="Arial"/>
              </a:rPr>
              <a:t> </a:t>
            </a:r>
            <a:r>
              <a:rPr b="0" lang="en-US" sz="3200" spc="-1" strike="noStrike">
                <a:latin typeface="Arial"/>
              </a:rPr>
              <a:t>Phần dành cho người quản lý: </a:t>
            </a:r>
            <a:endParaRPr b="0" lang="en-US" sz="3200" spc="-1" strike="noStrike">
              <a:latin typeface="Arial"/>
            </a:endParaRPr>
          </a:p>
          <a:p>
            <a:r>
              <a:rPr b="0" lang="en-US" sz="3200" spc="-1" strike="noStrike">
                <a:latin typeface="Arial"/>
              </a:rPr>
              <a:t> </a:t>
            </a:r>
            <a:r>
              <a:rPr b="0" lang="en-US" sz="3200" spc="-1" strike="noStrike">
                <a:latin typeface="Arial"/>
              </a:rPr>
              <a:t>Người quản lý có thể thêm sách mới và phân bổ lượng sách cho các chi nhánh sao cho hợp lý hơn </a:t>
            </a:r>
            <a:endParaRPr b="0" lang="en-US" sz="3200" spc="-1" strike="noStrike">
              <a:latin typeface="Arial"/>
            </a:endParaRPr>
          </a:p>
          <a:p>
            <a:r>
              <a:rPr b="0" lang="en-US" sz="3200" spc="-1" strike="noStrike">
                <a:latin typeface="Arial"/>
              </a:rPr>
              <a:t> </a:t>
            </a:r>
            <a:r>
              <a:rPr b="0" lang="en-US" sz="3200" spc="-1" strike="noStrike">
                <a:latin typeface="Arial"/>
              </a:rPr>
              <a:t>Người quản lý có thể xem thông kê các yêu cầu mua sách cùng với số lượng của các yêu cầu đó.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Mô hình hóa yêu cầu</a:t>
            </a:r>
            <a:endParaRPr b="0" lang="en-US" sz="4400" spc="-1" strike="noStrike">
              <a:latin typeface="Arial"/>
            </a:endParaRPr>
          </a:p>
        </p:txBody>
      </p:sp>
      <p:sp>
        <p:nvSpPr>
          <p:cNvPr id="50" name="TextShape 2"/>
          <p:cNvSpPr txBox="1"/>
          <p:nvPr/>
        </p:nvSpPr>
        <p:spPr>
          <a:xfrm>
            <a:off x="504000" y="1326600"/>
            <a:ext cx="9071640" cy="3288240"/>
          </a:xfrm>
          <a:prstGeom prst="rect">
            <a:avLst/>
          </a:prstGeom>
          <a:noFill/>
          <a:ln>
            <a:noFill/>
          </a:ln>
        </p:spPr>
        <p:txBody>
          <a:bodyPr lIns="0" rIns="0" tIns="0" bIns="0">
            <a:normAutofit/>
          </a:bodyPr>
          <a:p>
            <a:pPr lvl="2" marL="648000" indent="-216000">
              <a:spcBef>
                <a:spcPts val="850"/>
              </a:spcBef>
              <a:buClr>
                <a:srgbClr val="000000"/>
              </a:buClr>
              <a:buSzPct val="45000"/>
              <a:buFont typeface="Wingdings" charset="2"/>
              <a:buChar char=""/>
            </a:pPr>
            <a:r>
              <a:rPr b="0" lang="en-US" sz="2200" spc="-1" strike="noStrike">
                <a:latin typeface="Times New Roman"/>
              </a:rPr>
              <a:t>Xác định Actor</a:t>
            </a:r>
            <a:endParaRPr b="0" lang="en-US" sz="2200" spc="-1" strike="noStrike">
              <a:latin typeface="Arial"/>
            </a:endParaRPr>
          </a:p>
          <a:p>
            <a:r>
              <a:rPr b="0" lang="en-US" sz="2200" spc="-1" strike="noStrike">
                <a:latin typeface="Times New Roman"/>
              </a:rPr>
              <a:t>Các actor bao gồm</a:t>
            </a:r>
            <a:endParaRPr b="0" lang="en-US" sz="2200" spc="-1" strike="noStrike">
              <a:latin typeface="Arial"/>
            </a:endParaRPr>
          </a:p>
          <a:p>
            <a:r>
              <a:rPr b="0" lang="en-US" sz="2200" spc="-1" strike="noStrike">
                <a:latin typeface="Times New Roman"/>
              </a:rPr>
              <a:t>+ Account</a:t>
            </a:r>
            <a:endParaRPr b="0" lang="en-US" sz="2200" spc="-1" strike="noStrike">
              <a:latin typeface="Arial"/>
            </a:endParaRPr>
          </a:p>
          <a:p>
            <a:r>
              <a:rPr b="0" lang="en-US" sz="2200" spc="-1" strike="noStrike">
                <a:latin typeface="Times New Roman"/>
              </a:rPr>
              <a:t>+ Book</a:t>
            </a:r>
            <a:r>
              <a:rPr b="0" lang="en-US" sz="2200" spc="-1" strike="noStrike">
                <a:latin typeface="Times New Roman"/>
              </a:rPr>
              <a:t>	</a:t>
            </a:r>
            <a:endParaRPr b="0" lang="en-US" sz="2200" spc="-1" strike="noStrike">
              <a:latin typeface="Arial"/>
            </a:endParaRPr>
          </a:p>
          <a:p>
            <a:r>
              <a:rPr b="0" lang="en-US" sz="2200" spc="-1" strike="noStrike">
                <a:latin typeface="Times New Roman"/>
              </a:rPr>
              <a:t>+</a:t>
            </a:r>
            <a:r>
              <a:rPr b="0" lang="en-US" sz="2200" spc="-1" strike="noStrike">
                <a:solidFill>
                  <a:srgbClr val="000000"/>
                </a:solidFill>
                <a:latin typeface="Times New Roman"/>
              </a:rPr>
              <a:t> Librarian </a:t>
            </a:r>
            <a:endParaRPr b="0" lang="en-US" sz="2200" spc="-1" strike="noStrike">
              <a:latin typeface="Arial"/>
            </a:endParaRPr>
          </a:p>
          <a:p>
            <a:r>
              <a:rPr b="0" lang="en-US" sz="2200" spc="-1" strike="noStrike">
                <a:latin typeface="Times New Roman"/>
              </a:rPr>
              <a:t>+ D</a:t>
            </a:r>
            <a:r>
              <a:rPr b="0" lang="en-US" sz="2200" spc="-1" strike="noStrike">
                <a:solidFill>
                  <a:srgbClr val="000000"/>
                </a:solidFill>
                <a:latin typeface="Times New Roman"/>
              </a:rPr>
              <a:t>atabase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Xác định Use Case</a:t>
            </a:r>
            <a:endParaRPr b="0" lang="en-US" sz="4400" spc="-1" strike="noStrike">
              <a:latin typeface="Arial"/>
            </a:endParaRPr>
          </a:p>
        </p:txBody>
      </p:sp>
      <p:sp>
        <p:nvSpPr>
          <p:cNvPr id="52" name="TextShape 2"/>
          <p:cNvSpPr txBox="1"/>
          <p:nvPr/>
        </p:nvSpPr>
        <p:spPr>
          <a:xfrm>
            <a:off x="731520" y="1280160"/>
            <a:ext cx="7040880" cy="3288240"/>
          </a:xfrm>
          <a:prstGeom prst="rect">
            <a:avLst/>
          </a:prstGeom>
          <a:noFill/>
          <a:ln>
            <a:noFill/>
          </a:ln>
        </p:spPr>
        <p:txBody>
          <a:bodyPr lIns="0" rIns="0" tIns="0" bIns="0">
            <a:normAutofit fontScale="45000"/>
          </a:bodyPr>
          <a:p>
            <a:pPr lvl="2" marL="648000" indent="-216000">
              <a:spcBef>
                <a:spcPts val="850"/>
              </a:spcBef>
              <a:buClr>
                <a:srgbClr val="000000"/>
              </a:buClr>
              <a:buSzPct val="45000"/>
              <a:buFont typeface="Wingdings" charset="2"/>
              <a:buChar char=""/>
            </a:pPr>
            <a:endParaRPr b="0" lang="en-US" sz="2400" spc="-1" strike="noStrike">
              <a:latin typeface="Arial"/>
            </a:endParaRPr>
          </a:p>
          <a:p>
            <a:r>
              <a:rPr b="0" lang="en-US" sz="1700" spc="-1" strike="noStrike">
                <a:latin typeface="12"/>
              </a:rPr>
              <a:t>- searchWithTitle</a:t>
            </a:r>
            <a:endParaRPr b="0" lang="en-US" sz="1700" spc="-1" strike="noStrike">
              <a:latin typeface="Arial"/>
            </a:endParaRPr>
          </a:p>
          <a:p>
            <a:r>
              <a:rPr b="0" lang="en-US" sz="1700" spc="-1" strike="noStrike">
                <a:latin typeface="12"/>
              </a:rPr>
              <a:t>- searchWithAuthor</a:t>
            </a:r>
            <a:endParaRPr b="0" lang="en-US" sz="1700" spc="-1" strike="noStrike">
              <a:latin typeface="Arial"/>
            </a:endParaRPr>
          </a:p>
          <a:p>
            <a:r>
              <a:rPr b="0" lang="en-US" sz="1700" spc="-1" strike="noStrike">
                <a:solidFill>
                  <a:srgbClr val="000000"/>
                </a:solidFill>
                <a:latin typeface="12"/>
              </a:rPr>
              <a:t>- login</a:t>
            </a:r>
            <a:endParaRPr b="0" lang="en-US" sz="1700" spc="-1" strike="noStrike">
              <a:latin typeface="Arial"/>
            </a:endParaRPr>
          </a:p>
          <a:p>
            <a:r>
              <a:rPr b="0" lang="en-US" sz="1700" spc="-1" strike="noStrike">
                <a:solidFill>
                  <a:srgbClr val="000000"/>
                </a:solidFill>
                <a:latin typeface="12"/>
              </a:rPr>
              <a:t>- register</a:t>
            </a:r>
            <a:endParaRPr b="0" lang="en-US" sz="1700" spc="-1" strike="noStrike">
              <a:latin typeface="Arial"/>
            </a:endParaRPr>
          </a:p>
          <a:p>
            <a:r>
              <a:rPr b="0" lang="en-US" sz="1700" spc="-1" strike="noStrike">
                <a:solidFill>
                  <a:srgbClr val="000000"/>
                </a:solidFill>
                <a:latin typeface="12"/>
              </a:rPr>
              <a:t>- logout</a:t>
            </a:r>
            <a:endParaRPr b="0" lang="en-US" sz="1700" spc="-1" strike="noStrike">
              <a:latin typeface="Arial"/>
            </a:endParaRPr>
          </a:p>
          <a:p>
            <a:r>
              <a:rPr b="0" lang="en-US" sz="1700" spc="-1" strike="noStrike">
                <a:latin typeface="12"/>
              </a:rPr>
              <a:t>-</a:t>
            </a:r>
            <a:r>
              <a:rPr b="0" lang="en-US" sz="1700" spc="-1" strike="noStrike">
                <a:solidFill>
                  <a:srgbClr val="000000"/>
                </a:solidFill>
                <a:latin typeface="12"/>
              </a:rPr>
              <a:t> borrowBook</a:t>
            </a:r>
            <a:r>
              <a:rPr b="0" lang="en-US" sz="1700" spc="-1" strike="noStrike">
                <a:latin typeface="12"/>
              </a:rPr>
              <a:t> </a:t>
            </a:r>
            <a:endParaRPr b="0" lang="en-US" sz="1700" spc="-1" strike="noStrike">
              <a:latin typeface="Arial"/>
            </a:endParaRPr>
          </a:p>
          <a:p>
            <a:r>
              <a:rPr b="0" lang="en-US" sz="1700" spc="-1" strike="noStrike">
                <a:latin typeface="12"/>
              </a:rPr>
              <a:t>-</a:t>
            </a:r>
            <a:r>
              <a:rPr b="0" lang="en-US" sz="1700" spc="-1" strike="noStrike">
                <a:solidFill>
                  <a:srgbClr val="000000"/>
                </a:solidFill>
                <a:latin typeface="12"/>
              </a:rPr>
              <a:t> requestBook</a:t>
            </a:r>
            <a:endParaRPr b="0" lang="en-US" sz="1700" spc="-1" strike="noStrike">
              <a:latin typeface="Arial"/>
            </a:endParaRPr>
          </a:p>
          <a:p>
            <a:r>
              <a:rPr b="0" lang="en-US" sz="1700" spc="-1" strike="noStrike">
                <a:latin typeface="12"/>
              </a:rPr>
              <a:t>-</a:t>
            </a:r>
            <a:r>
              <a:rPr b="0" lang="en-US" sz="1700" spc="-1" strike="noStrike">
                <a:solidFill>
                  <a:srgbClr val="000000"/>
                </a:solidFill>
                <a:latin typeface="12"/>
              </a:rPr>
              <a:t> canBorrow</a:t>
            </a:r>
            <a:endParaRPr b="0" lang="en-US" sz="1700" spc="-1" strike="noStrike">
              <a:latin typeface="Arial"/>
            </a:endParaRPr>
          </a:p>
          <a:p>
            <a:r>
              <a:rPr b="0" lang="en-US" sz="1700" spc="-1" strike="noStrike">
                <a:solidFill>
                  <a:srgbClr val="000000"/>
                </a:solidFill>
                <a:latin typeface="12"/>
              </a:rPr>
              <a:t>- sendMessageBorrow</a:t>
            </a:r>
            <a:endParaRPr b="0" lang="en-US" sz="1700" spc="-1" strike="noStrike">
              <a:latin typeface="Arial"/>
            </a:endParaRPr>
          </a:p>
          <a:p>
            <a:r>
              <a:rPr b="0" lang="en-US" sz="1700" spc="-1" strike="noStrike">
                <a:latin typeface="12"/>
              </a:rPr>
              <a:t>-</a:t>
            </a:r>
            <a:r>
              <a:rPr b="0" lang="en-US" sz="1700" spc="-1" strike="noStrike">
                <a:solidFill>
                  <a:srgbClr val="000000"/>
                </a:solidFill>
                <a:latin typeface="12"/>
              </a:rPr>
              <a:t> showBorrowBook</a:t>
            </a:r>
            <a:endParaRPr b="0" lang="en-US" sz="1700" spc="-1" strike="noStrike">
              <a:latin typeface="Arial"/>
            </a:endParaRPr>
          </a:p>
          <a:p>
            <a:r>
              <a:rPr b="0" lang="en-US" sz="1700" spc="-1" strike="noStrike">
                <a:latin typeface="12"/>
              </a:rPr>
              <a:t>-</a:t>
            </a:r>
            <a:r>
              <a:rPr b="0" lang="en-US" sz="1700" spc="-1" strike="noStrike">
                <a:solidFill>
                  <a:srgbClr val="000000"/>
                </a:solidFill>
                <a:latin typeface="12"/>
              </a:rPr>
              <a:t> addBook</a:t>
            </a:r>
            <a:endParaRPr b="0" lang="en-US" sz="1700" spc="-1" strike="noStrike">
              <a:latin typeface="Arial"/>
            </a:endParaRPr>
          </a:p>
          <a:p>
            <a:r>
              <a:rPr b="0" lang="en-US" sz="1700" spc="-1" strike="noStrike">
                <a:solidFill>
                  <a:srgbClr val="000000"/>
                </a:solidFill>
                <a:latin typeface="12"/>
              </a:rPr>
              <a:t>- showRequestBook</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712440" y="-32040"/>
            <a:ext cx="9071640" cy="946440"/>
          </a:xfrm>
          <a:prstGeom prst="rect">
            <a:avLst/>
          </a:prstGeom>
          <a:noFill/>
          <a:ln>
            <a:noFill/>
          </a:ln>
        </p:spPr>
        <p:txBody>
          <a:bodyPr lIns="0" rIns="0" tIns="0" bIns="0" anchor="ctr">
            <a:spAutoFit/>
          </a:bodyPr>
          <a:p>
            <a:pPr lvl="2" marL="648000" indent="-216000" algn="ctr">
              <a:buClr>
                <a:srgbClr val="000000"/>
              </a:buClr>
              <a:buSzPct val="45000"/>
              <a:buFont typeface="Wingdings" charset="2"/>
              <a:buChar char=""/>
            </a:pPr>
            <a:r>
              <a:rPr b="1" lang="en-US" sz="4000" spc="-1" strike="noStrike">
                <a:latin typeface="Times New Roman"/>
                <a:ea typeface="Arial"/>
              </a:rPr>
              <a:t>Sơ đồ use case</a:t>
            </a:r>
            <a:endParaRPr b="0" lang="en-US" sz="4000" spc="-1" strike="noStrike">
              <a:latin typeface="Arial"/>
            </a:endParaRPr>
          </a:p>
        </p:txBody>
      </p:sp>
      <p:pic>
        <p:nvPicPr>
          <p:cNvPr id="54" name="" descr=""/>
          <p:cNvPicPr/>
          <p:nvPr/>
        </p:nvPicPr>
        <p:blipFill>
          <a:blip r:embed="rId1"/>
          <a:stretch/>
        </p:blipFill>
        <p:spPr>
          <a:xfrm>
            <a:off x="2468880" y="785160"/>
            <a:ext cx="6309360" cy="3954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Mô tả các use case</a:t>
            </a:r>
            <a:endParaRPr b="0" lang="en-US" sz="4400" spc="-1" strike="noStrike">
              <a:latin typeface="Arial"/>
            </a:endParaRPr>
          </a:p>
        </p:txBody>
      </p:sp>
      <p:sp>
        <p:nvSpPr>
          <p:cNvPr id="56" name="TextShape 2"/>
          <p:cNvSpPr txBox="1"/>
          <p:nvPr/>
        </p:nvSpPr>
        <p:spPr>
          <a:xfrm>
            <a:off x="365760" y="1235160"/>
            <a:ext cx="4342320" cy="4068360"/>
          </a:xfrm>
          <a:prstGeom prst="rect">
            <a:avLst/>
          </a:prstGeom>
          <a:noFill/>
          <a:ln>
            <a:noFill/>
          </a:ln>
        </p:spPr>
        <p:txBody>
          <a:bodyPr lIns="0" rIns="0" tIns="0" bIns="0">
            <a:normAutofit fontScale="76000"/>
          </a:bodyPr>
          <a:p>
            <a:r>
              <a:rPr b="0" lang="en-US" sz="1400" spc="-1" strike="noStrike">
                <a:solidFill>
                  <a:srgbClr val="001a33"/>
                </a:solidFill>
                <a:latin typeface="Segoe UI"/>
                <a:ea typeface="Times New Roman"/>
              </a:rPr>
              <a:t>- searchWithTitle: Tìm với tên sách</a:t>
            </a:r>
            <a:endParaRPr b="0" lang="en-US" sz="1400" spc="-1" strike="noStrike">
              <a:latin typeface="Arial"/>
            </a:endParaRPr>
          </a:p>
          <a:p>
            <a:r>
              <a:rPr b="0" lang="en-US" sz="1400" spc="-1" strike="noStrike">
                <a:solidFill>
                  <a:srgbClr val="001a33"/>
                </a:solidFill>
                <a:latin typeface="Segoe UI"/>
                <a:ea typeface="Times New Roman"/>
              </a:rPr>
              <a:t>- searchWithAuthor: Tìm với tên tác giả</a:t>
            </a:r>
            <a:endParaRPr b="0" lang="en-US" sz="1400" spc="-1" strike="noStrike">
              <a:latin typeface="Arial"/>
            </a:endParaRPr>
          </a:p>
          <a:p>
            <a:r>
              <a:rPr b="0" lang="en-US" sz="1400" spc="-1" strike="noStrike">
                <a:solidFill>
                  <a:srgbClr val="001a33"/>
                </a:solidFill>
                <a:latin typeface="Segoe UI"/>
                <a:ea typeface="Times New Roman"/>
              </a:rPr>
              <a:t>- login: Đăng nhập</a:t>
            </a:r>
            <a:endParaRPr b="0" lang="en-US" sz="1400" spc="-1" strike="noStrike">
              <a:latin typeface="Arial"/>
            </a:endParaRPr>
          </a:p>
          <a:p>
            <a:r>
              <a:rPr b="0" lang="en-US" sz="1400" spc="-1" strike="noStrike">
                <a:solidFill>
                  <a:srgbClr val="001a33"/>
                </a:solidFill>
                <a:latin typeface="Segoe UI"/>
                <a:ea typeface="Times New Roman"/>
              </a:rPr>
              <a:t>- register: Đăng kí</a:t>
            </a:r>
            <a:endParaRPr b="0" lang="en-US" sz="1400" spc="-1" strike="noStrike">
              <a:latin typeface="Arial"/>
            </a:endParaRPr>
          </a:p>
          <a:p>
            <a:r>
              <a:rPr b="0" lang="en-US" sz="1400" spc="-1" strike="noStrike">
                <a:solidFill>
                  <a:srgbClr val="001a33"/>
                </a:solidFill>
                <a:latin typeface="Segoe UI"/>
                <a:ea typeface="Times New Roman"/>
              </a:rPr>
              <a:t>- logout: Đăng xuất</a:t>
            </a:r>
            <a:endParaRPr b="0" lang="en-US" sz="1400" spc="-1" strike="noStrike">
              <a:latin typeface="Arial"/>
            </a:endParaRPr>
          </a:p>
          <a:p>
            <a:r>
              <a:rPr b="0" lang="en-US" sz="1400" spc="-1" strike="noStrike">
                <a:solidFill>
                  <a:srgbClr val="001a33"/>
                </a:solidFill>
                <a:latin typeface="Segoe UI"/>
                <a:ea typeface="Times New Roman"/>
              </a:rPr>
              <a:t>- borrowBook: Mượn sách </a:t>
            </a:r>
            <a:endParaRPr b="0" lang="en-US" sz="1400" spc="-1" strike="noStrike">
              <a:latin typeface="Arial"/>
            </a:endParaRPr>
          </a:p>
          <a:p>
            <a:r>
              <a:rPr b="0" lang="en-US" sz="1400" spc="-1" strike="noStrike">
                <a:solidFill>
                  <a:srgbClr val="001a33"/>
                </a:solidFill>
                <a:latin typeface="Segoe UI"/>
                <a:ea typeface="Times New Roman"/>
              </a:rPr>
              <a:t>- requestBook: Yêu cầu bổ sung sách</a:t>
            </a:r>
            <a:endParaRPr b="0" lang="en-US" sz="1400" spc="-1" strike="noStrike">
              <a:latin typeface="Arial"/>
            </a:endParaRPr>
          </a:p>
          <a:p>
            <a:r>
              <a:rPr b="0" lang="en-US" sz="1400" spc="-1" strike="noStrike">
                <a:solidFill>
                  <a:srgbClr val="001a33"/>
                </a:solidFill>
                <a:latin typeface="Segoe UI"/>
                <a:ea typeface="Times New Roman"/>
              </a:rPr>
              <a:t>- canBorrow: Có thể mượn sách</a:t>
            </a:r>
            <a:endParaRPr b="0" lang="en-US" sz="1400" spc="-1" strike="noStrike">
              <a:latin typeface="Arial"/>
            </a:endParaRPr>
          </a:p>
          <a:p>
            <a:r>
              <a:rPr b="0" lang="en-US" sz="1400" spc="-1" strike="noStrike">
                <a:solidFill>
                  <a:srgbClr val="001a33"/>
                </a:solidFill>
                <a:latin typeface="Segoe UI"/>
                <a:ea typeface="Times New Roman"/>
              </a:rPr>
              <a:t>- sendMessageBorrow: Gửi tin nhắn mượn sách</a:t>
            </a:r>
            <a:endParaRPr b="0" lang="en-US" sz="1400" spc="-1" strike="noStrike">
              <a:latin typeface="Arial"/>
            </a:endParaRPr>
          </a:p>
          <a:p>
            <a:r>
              <a:rPr b="0" lang="en-US" sz="1400" spc="-1" strike="noStrike">
                <a:solidFill>
                  <a:srgbClr val="001a33"/>
                </a:solidFill>
                <a:latin typeface="Segoe UI"/>
                <a:ea typeface="Times New Roman"/>
              </a:rPr>
              <a:t>- showBorrowBook : Hiển thị sách đã mượn</a:t>
            </a:r>
            <a:endParaRPr b="0" lang="en-US" sz="1400" spc="-1" strike="noStrike">
              <a:latin typeface="Arial"/>
            </a:endParaRPr>
          </a:p>
          <a:p>
            <a:r>
              <a:rPr b="0" lang="en-US" sz="1400" spc="-1" strike="noStrike">
                <a:solidFill>
                  <a:srgbClr val="001a33"/>
                </a:solidFill>
                <a:latin typeface="Segoe UI"/>
                <a:ea typeface="Times New Roman"/>
              </a:rPr>
              <a:t>- addBook: Thêm sách mới</a:t>
            </a:r>
            <a:endParaRPr b="0" lang="en-US" sz="1400" spc="-1" strike="noStrike">
              <a:latin typeface="Arial"/>
            </a:endParaRPr>
          </a:p>
          <a:p>
            <a:r>
              <a:rPr b="0" lang="en-US" sz="1400" spc="-1" strike="noStrike">
                <a:solidFill>
                  <a:srgbClr val="001a33"/>
                </a:solidFill>
                <a:latin typeface="Segoe UI"/>
                <a:ea typeface="Times New Roman"/>
              </a:rPr>
              <a:t>- </a:t>
            </a:r>
            <a:r>
              <a:rPr b="0" lang="en-US" sz="1400" spc="-1" strike="noStrike">
                <a:solidFill>
                  <a:srgbClr val="001a33"/>
                </a:solidFill>
                <a:latin typeface="Times New Roman"/>
                <a:ea typeface="Times New Roman"/>
              </a:rPr>
              <a:t>showRequestBook: Hiển thị sách đang yêu cầu</a:t>
            </a:r>
            <a:endParaRPr b="0" lang="en-US" sz="1400" spc="-1" strike="noStrike">
              <a:latin typeface="Arial"/>
            </a:endParaRPr>
          </a:p>
          <a:p>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Phân tích</a:t>
            </a:r>
            <a:endParaRPr b="0" lang="en-US" sz="4400" spc="-1" strike="noStrike">
              <a:latin typeface="Arial"/>
            </a:endParaRPr>
          </a:p>
        </p:txBody>
      </p:sp>
      <p:sp>
        <p:nvSpPr>
          <p:cNvPr id="58" name="TextShape 2"/>
          <p:cNvSpPr txBox="1"/>
          <p:nvPr/>
        </p:nvSpPr>
        <p:spPr>
          <a:xfrm>
            <a:off x="504000" y="1326600"/>
            <a:ext cx="9071640" cy="3288240"/>
          </a:xfrm>
          <a:prstGeom prst="rect">
            <a:avLst/>
          </a:prstGeom>
          <a:noFill/>
          <a:ln>
            <a:noFill/>
          </a:ln>
        </p:spPr>
        <p:txBody>
          <a:bodyPr lIns="0" rIns="0" tIns="0" bIns="0">
            <a:normAutofit/>
          </a:bodyPr>
          <a:p>
            <a:pPr lvl="1" marL="432000" indent="-216000">
              <a:spcBef>
                <a:spcPts val="1134"/>
              </a:spcBef>
              <a:buClr>
                <a:srgbClr val="000000"/>
              </a:buClr>
              <a:buSzPct val="45000"/>
              <a:buFont typeface="Wingdings" charset="2"/>
              <a:buChar char=""/>
            </a:pPr>
            <a:r>
              <a:rPr b="1" i="1" lang="en-US" sz="1400" spc="-1" strike="noStrike">
                <a:solidFill>
                  <a:srgbClr val="0070c0"/>
                </a:solidFill>
                <a:latin typeface="Arial"/>
                <a:ea typeface="Arial"/>
              </a:rPr>
              <a:t>Sơ đồ lớp (Class Diagram)</a:t>
            </a:r>
            <a:endParaRPr b="0" lang="en-US" sz="1400" spc="-1" strike="noStrike">
              <a:latin typeface="Arial"/>
            </a:endParaRPr>
          </a:p>
          <a:p>
            <a:pPr lvl="1" marL="432000" indent="-216000">
              <a:spcBef>
                <a:spcPts val="1134"/>
              </a:spcBef>
              <a:buClr>
                <a:srgbClr val="000000"/>
              </a:buClr>
              <a:buSzPct val="45000"/>
              <a:buFont typeface="Wingdings" charset="2"/>
              <a:buChar char=""/>
            </a:pPr>
            <a:endParaRPr b="0" lang="en-US" sz="1400" spc="-1" strike="noStrike">
              <a:latin typeface="Arial"/>
            </a:endParaRPr>
          </a:p>
        </p:txBody>
      </p:sp>
      <p:pic>
        <p:nvPicPr>
          <p:cNvPr id="59" name="" descr=""/>
          <p:cNvPicPr/>
          <p:nvPr/>
        </p:nvPicPr>
        <p:blipFill>
          <a:blip r:embed="rId1"/>
          <a:stretch/>
        </p:blipFill>
        <p:spPr>
          <a:xfrm>
            <a:off x="2377440" y="1815840"/>
            <a:ext cx="5486400" cy="3511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Phân tích</a:t>
            </a:r>
            <a:endParaRPr b="0" lang="en-US" sz="4400" spc="-1" strike="noStrike">
              <a:latin typeface="Arial"/>
            </a:endParaRPr>
          </a:p>
        </p:txBody>
      </p:sp>
      <p:sp>
        <p:nvSpPr>
          <p:cNvPr id="61" name="TextShape 2"/>
          <p:cNvSpPr txBox="1"/>
          <p:nvPr/>
        </p:nvSpPr>
        <p:spPr>
          <a:xfrm>
            <a:off x="504000" y="1326600"/>
            <a:ext cx="9071640" cy="3288240"/>
          </a:xfrm>
          <a:prstGeom prst="rect">
            <a:avLst/>
          </a:prstGeom>
          <a:noFill/>
          <a:ln>
            <a:noFill/>
          </a:ln>
        </p:spPr>
        <p:txBody>
          <a:bodyPr lIns="0" rIns="0" tIns="0" bIns="0">
            <a:normAutofit/>
          </a:bodyPr>
          <a:p>
            <a:pPr lvl="1" marL="864000" indent="-324000">
              <a:spcBef>
                <a:spcPts val="1134"/>
              </a:spcBef>
              <a:buClr>
                <a:srgbClr val="000000"/>
              </a:buClr>
              <a:buSzPct val="75000"/>
              <a:buFont typeface="Symbol" charset="2"/>
              <a:buChar char=""/>
            </a:pPr>
            <a:r>
              <a:rPr b="1" i="1" lang="en-US" sz="1400" spc="-1" strike="noStrike">
                <a:solidFill>
                  <a:srgbClr val="0070c0"/>
                </a:solidFill>
                <a:latin typeface="Arial"/>
                <a:ea typeface="Arial"/>
              </a:rPr>
              <a:t>Sơ đồ tuần tự (Sequency Diagram)</a:t>
            </a:r>
            <a:endParaRPr b="0" lang="en-US" sz="1400" spc="-1" strike="noStrike">
              <a:latin typeface="Arial"/>
            </a:endParaRPr>
          </a:p>
          <a:p>
            <a:pPr lvl="1" marL="864000" indent="-324000">
              <a:spcBef>
                <a:spcPts val="1134"/>
              </a:spcBef>
              <a:buClr>
                <a:srgbClr val="000000"/>
              </a:buClr>
              <a:buSzPct val="75000"/>
              <a:buFont typeface="Symbol" charset="2"/>
              <a:buChar char=""/>
            </a:pPr>
            <a:endParaRPr b="0" lang="en-US" sz="1400" spc="-1" strike="noStrike">
              <a:latin typeface="Arial"/>
            </a:endParaRPr>
          </a:p>
        </p:txBody>
      </p:sp>
      <p:pic>
        <p:nvPicPr>
          <p:cNvPr id="62" name="" descr=""/>
          <p:cNvPicPr/>
          <p:nvPr/>
        </p:nvPicPr>
        <p:blipFill>
          <a:blip r:embed="rId1"/>
          <a:stretch/>
        </p:blipFill>
        <p:spPr>
          <a:xfrm>
            <a:off x="2194560" y="1737360"/>
            <a:ext cx="6200640" cy="3614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2022-06-26T11:25:14Z</dcterms:created>
  <dc:creator/>
  <dc:description/>
  <dc:language>en-US</dc:language>
  <cp:lastModifiedBy/>
  <dcterms:modified xsi:type="dcterms:W3CDTF">2022-06-28T09:51:10Z</dcterms:modified>
  <cp:revision>6</cp:revision>
  <dc:subject/>
  <dc:title/>
</cp:coreProperties>
</file>