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9"/>
  </p:notesMasterIdLst>
  <p:sldIdLst>
    <p:sldId id="277" r:id="rId2"/>
    <p:sldId id="362" r:id="rId3"/>
    <p:sldId id="360" r:id="rId4"/>
    <p:sldId id="365" r:id="rId5"/>
    <p:sldId id="366" r:id="rId6"/>
    <p:sldId id="367" r:id="rId7"/>
    <p:sldId id="368" r:id="rId8"/>
    <p:sldId id="369" r:id="rId9"/>
    <p:sldId id="370" r:id="rId10"/>
    <p:sldId id="371" r:id="rId11"/>
    <p:sldId id="372" r:id="rId12"/>
    <p:sldId id="373" r:id="rId13"/>
    <p:sldId id="374" r:id="rId14"/>
    <p:sldId id="375" r:id="rId15"/>
    <p:sldId id="376" r:id="rId16"/>
    <p:sldId id="377" r:id="rId17"/>
    <p:sldId id="378" r:id="rId18"/>
    <p:sldId id="380" r:id="rId19"/>
    <p:sldId id="381" r:id="rId20"/>
    <p:sldId id="382" r:id="rId21"/>
    <p:sldId id="383" r:id="rId22"/>
    <p:sldId id="384" r:id="rId23"/>
    <p:sldId id="385" r:id="rId24"/>
    <p:sldId id="386" r:id="rId25"/>
    <p:sldId id="387" r:id="rId26"/>
    <p:sldId id="388" r:id="rId27"/>
    <p:sldId id="389" r:id="rId28"/>
    <p:sldId id="390" r:id="rId29"/>
    <p:sldId id="391" r:id="rId30"/>
    <p:sldId id="412" r:id="rId31"/>
    <p:sldId id="413" r:id="rId32"/>
    <p:sldId id="414" r:id="rId33"/>
    <p:sldId id="415" r:id="rId34"/>
    <p:sldId id="416" r:id="rId35"/>
    <p:sldId id="417" r:id="rId36"/>
    <p:sldId id="418" r:id="rId37"/>
    <p:sldId id="419" r:id="rId38"/>
    <p:sldId id="420" r:id="rId39"/>
    <p:sldId id="421" r:id="rId40"/>
    <p:sldId id="422" r:id="rId41"/>
    <p:sldId id="423" r:id="rId42"/>
    <p:sldId id="424" r:id="rId43"/>
    <p:sldId id="425" r:id="rId44"/>
    <p:sldId id="426" r:id="rId45"/>
    <p:sldId id="427" r:id="rId46"/>
    <p:sldId id="428" r:id="rId47"/>
    <p:sldId id="429" r:id="rId48"/>
    <p:sldId id="430" r:id="rId49"/>
    <p:sldId id="431" r:id="rId50"/>
    <p:sldId id="432" r:id="rId51"/>
    <p:sldId id="433" r:id="rId52"/>
    <p:sldId id="434" r:id="rId53"/>
    <p:sldId id="435" r:id="rId54"/>
    <p:sldId id="436" r:id="rId55"/>
    <p:sldId id="437" r:id="rId56"/>
    <p:sldId id="449" r:id="rId57"/>
    <p:sldId id="438" r:id="rId58"/>
    <p:sldId id="439" r:id="rId59"/>
    <p:sldId id="440" r:id="rId60"/>
    <p:sldId id="441" r:id="rId61"/>
    <p:sldId id="442" r:id="rId62"/>
    <p:sldId id="443" r:id="rId63"/>
    <p:sldId id="444" r:id="rId64"/>
    <p:sldId id="445" r:id="rId65"/>
    <p:sldId id="446" r:id="rId66"/>
    <p:sldId id="447" r:id="rId67"/>
    <p:sldId id="448" r:id="rId68"/>
    <p:sldId id="364" r:id="rId69"/>
    <p:sldId id="404" r:id="rId70"/>
    <p:sldId id="405" r:id="rId71"/>
    <p:sldId id="406" r:id="rId72"/>
    <p:sldId id="407" r:id="rId73"/>
    <p:sldId id="408" r:id="rId74"/>
    <p:sldId id="409" r:id="rId75"/>
    <p:sldId id="410" r:id="rId76"/>
    <p:sldId id="411" r:id="rId77"/>
    <p:sldId id="359" r:id="rId7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45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E2ED6-9FA1-4B9F-A9DF-0AEB95413EF0}" type="datetimeFigureOut">
              <a:rPr lang="en-US" smtClean="0"/>
              <a:t>8/17/2019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8B2F8-7E5E-400F-9C31-ADD59DFAA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22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451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451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451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451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451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451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451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451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451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451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45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451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451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451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451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451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451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451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451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451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451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45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451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451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451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451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451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4515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4515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4515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4515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4515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45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4515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4515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4515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4515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4515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4515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4515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4515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4515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4515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45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4515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4515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4515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4515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4515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4515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4515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0614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4515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4515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45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4515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4515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4515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4515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4515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4515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4515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4515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4515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4515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45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4515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4515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4515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4515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4515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4515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4515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4515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45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45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45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6F03-9C84-44CE-BEBF-1935BD4A6F79}" type="datetimeFigureOut">
              <a:rPr lang="en-US" smtClean="0"/>
              <a:t>8/17/2019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F4CB5-58BD-4A38-A7B9-D90C7D6AA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83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6F03-9C84-44CE-BEBF-1935BD4A6F79}" type="datetimeFigureOut">
              <a:rPr lang="en-US" smtClean="0"/>
              <a:t>8/17/2019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F4CB5-58BD-4A38-A7B9-D90C7D6AA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13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6F03-9C84-44CE-BEBF-1935BD4A6F79}" type="datetimeFigureOut">
              <a:rPr lang="en-US" smtClean="0"/>
              <a:t>8/17/2019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F4CB5-58BD-4A38-A7B9-D90C7D6AA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36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6F03-9C84-44CE-BEBF-1935BD4A6F79}" type="datetimeFigureOut">
              <a:rPr lang="en-US" smtClean="0"/>
              <a:t>8/17/2019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F4CB5-58BD-4A38-A7B9-D90C7D6AA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73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6F03-9C84-44CE-BEBF-1935BD4A6F79}" type="datetimeFigureOut">
              <a:rPr lang="en-US" smtClean="0"/>
              <a:t>8/17/2019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F4CB5-58BD-4A38-A7B9-D90C7D6AA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23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6F03-9C84-44CE-BEBF-1935BD4A6F79}" type="datetimeFigureOut">
              <a:rPr lang="en-US" smtClean="0"/>
              <a:t>8/17/2019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F4CB5-58BD-4A38-A7B9-D90C7D6AA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81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6F03-9C84-44CE-BEBF-1935BD4A6F79}" type="datetimeFigureOut">
              <a:rPr lang="en-US" smtClean="0"/>
              <a:t>8/17/2019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F4CB5-58BD-4A38-A7B9-D90C7D6AA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3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6F03-9C84-44CE-BEBF-1935BD4A6F79}" type="datetimeFigureOut">
              <a:rPr lang="en-US" smtClean="0"/>
              <a:t>8/17/2019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F4CB5-58BD-4A38-A7B9-D90C7D6AA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413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6F03-9C84-44CE-BEBF-1935BD4A6F79}" type="datetimeFigureOut">
              <a:rPr lang="en-US" smtClean="0"/>
              <a:t>8/17/2019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F4CB5-58BD-4A38-A7B9-D90C7D6AA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69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6F03-9C84-44CE-BEBF-1935BD4A6F79}" type="datetimeFigureOut">
              <a:rPr lang="en-US" smtClean="0"/>
              <a:t>8/17/2019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F4CB5-58BD-4A38-A7B9-D90C7D6AA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79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6F03-9C84-44CE-BEBF-1935BD4A6F79}" type="datetimeFigureOut">
              <a:rPr lang="en-US" smtClean="0"/>
              <a:t>8/17/2019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F4CB5-58BD-4A38-A7B9-D90C7D6AA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25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26F03-9C84-44CE-BEBF-1935BD4A6F79}" type="datetimeFigureOut">
              <a:rPr lang="en-US" smtClean="0"/>
              <a:t>8/17/2019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F4CB5-58BD-4A38-A7B9-D90C7D6AA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865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://ptit.edu.vn/Default." TargetMode="Externa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-2913" y="980728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GB" sz="3000" b="1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CHƯƠNG 1: </a:t>
            </a:r>
          </a:p>
          <a:p>
            <a:endParaRPr lang="en-GB" sz="3000" b="1" dirty="0" smtClean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GB" sz="5000" b="1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TỔNG QUAN LẬP TRÌNH MẠNG</a:t>
            </a:r>
            <a:endParaRPr lang="en-GB" sz="5000" b="1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5536" y="3573016"/>
            <a:ext cx="619268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smtClean="0">
                <a:latin typeface="Times New Roman" pitchFamily="18" charset="0"/>
                <a:cs typeface="Times New Roman" pitchFamily="18" charset="0"/>
              </a:rPr>
              <a:t>Giảng viên:</a:t>
            </a:r>
            <a:endParaRPr lang="en-GB" sz="2000" b="1">
              <a:latin typeface="Times New Roman" pitchFamily="18" charset="0"/>
              <a:cs typeface="Times New Roman" pitchFamily="18" charset="0"/>
            </a:endParaRPr>
          </a:p>
          <a:p>
            <a:r>
              <a:rPr lang="en-GB" sz="3000" b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GB" sz="2800" b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GB" sz="3000" b="1" smtClean="0">
                <a:latin typeface="Times New Roman" pitchFamily="18" charset="0"/>
                <a:cs typeface="Times New Roman" pitchFamily="18" charset="0"/>
              </a:rPr>
              <a:t>. Phan </a:t>
            </a:r>
            <a:r>
              <a:rPr lang="en-GB" sz="3000" b="1" err="1" smtClean="0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GB" sz="3000" b="1" smtClean="0">
                <a:latin typeface="Times New Roman" pitchFamily="18" charset="0"/>
                <a:cs typeface="Times New Roman" pitchFamily="18" charset="0"/>
              </a:rPr>
              <a:t> Hy</a:t>
            </a:r>
          </a:p>
        </p:txBody>
      </p:sp>
      <p:sp>
        <p:nvSpPr>
          <p:cNvPr id="6" name="Rectangle 5"/>
          <p:cNvSpPr/>
          <p:nvPr/>
        </p:nvSpPr>
        <p:spPr>
          <a:xfrm>
            <a:off x="395536" y="4509120"/>
            <a:ext cx="7272808" cy="12264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Giảng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viện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nghệ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Bưu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Viễn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TPHCM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GB" dirty="0" err="1">
                <a:latin typeface="Times New Roman" pitchFamily="18" charset="0"/>
                <a:cs typeface="Times New Roman" pitchFamily="18" charset="0"/>
              </a:rPr>
              <a:t>Trưởng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phòng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IT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ty TNHH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phẩm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Thép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việt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GB" dirty="0" err="1">
                <a:latin typeface="Times New Roman" pitchFamily="18" charset="0"/>
                <a:cs typeface="Times New Roman" pitchFamily="18" charset="0"/>
              </a:rPr>
              <a:t>Giảng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tâm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Newstar</a:t>
            </a:r>
            <a:r>
              <a:rPr lang="en-GB" sz="3000" b="1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32" y="173120"/>
            <a:ext cx="879808" cy="9452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298114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2732" y="116632"/>
            <a:ext cx="868380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GB" sz="3600" b="1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CƠ BẢN MẠNG MÁY TÍNH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00" y="980728"/>
            <a:ext cx="9026096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54013" indent="-265113"/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OSI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TCP/IP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1744175"/>
            <a:ext cx="6991350" cy="378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750448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2732" y="116632"/>
            <a:ext cx="868380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GB" sz="3600" b="1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CƠ BẢN MẠNG MÁY TÍNH</a:t>
            </a:r>
            <a:endParaRPr lang="en-GB" sz="3600" b="1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7904" y="980728"/>
            <a:ext cx="9026096" cy="43924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54013" indent="-265113"/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kiến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tầng</a:t>
            </a:r>
            <a:endParaRPr 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54013" indent="-265113"/>
            <a:endParaRPr lang="en-US" sz="3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54013" indent="-265113"/>
            <a:endParaRPr lang="en-US" sz="30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54013" indent="-265113"/>
            <a:endParaRPr lang="en-US" sz="3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54013" indent="-265113"/>
            <a:endParaRPr lang="en-US" sz="30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54013" indent="-265113"/>
            <a:endParaRPr lang="en-US" sz="3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54013" indent="-265113"/>
            <a:endParaRPr lang="en-US" sz="30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54013" indent="-265113"/>
            <a:r>
              <a:rPr lang="vi-V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• Nút mạng đầu cuối (end-system): PC, server</a:t>
            </a:r>
            <a:r>
              <a:rPr lang="vi-V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smartphone</a:t>
            </a:r>
            <a:r>
              <a:rPr lang="vi-V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pPr marL="354013" indent="-265113"/>
            <a:r>
              <a:rPr lang="vi-V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• Nút mạng trung gian: các thiết bị mạng </a:t>
            </a:r>
            <a:r>
              <a:rPr lang="vi-V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tiếp </a:t>
            </a:r>
            <a:r>
              <a:rPr lang="vi-V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dữ liệu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1700808"/>
            <a:ext cx="6744347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863160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2732" y="116632"/>
            <a:ext cx="868380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GB" sz="3600" b="1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CƠ BẢN MẠNG MÁY TÍNH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980728"/>
            <a:ext cx="9144000" cy="4608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54013" indent="-265113"/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kiến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tầng</a:t>
            </a:r>
            <a:endParaRPr 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54013" indent="-265113"/>
            <a:r>
              <a:rPr lang="vi-VN" sz="2000" dirty="0">
                <a:latin typeface="+mj-lt"/>
              </a:rPr>
              <a:t>• Tầng ứng dụng : tên miền định danh cho máy chủ cung cấp dịch vụ</a:t>
            </a:r>
            <a:br>
              <a:rPr lang="vi-VN" sz="2000" dirty="0">
                <a:latin typeface="+mj-lt"/>
              </a:rPr>
            </a:br>
            <a:r>
              <a:rPr lang="vi-VN" sz="2000" dirty="0">
                <a:latin typeface="+mj-lt"/>
              </a:rPr>
              <a:t>• Tên miền: chuỗi ký tự dễ nhớ với người dùng. Thiết bị mạng không </a:t>
            </a:r>
            <a:r>
              <a:rPr lang="vi-VN" sz="2000" dirty="0" smtClean="0">
                <a:latin typeface="+mj-lt"/>
              </a:rPr>
              <a:t>dùng</a:t>
            </a:r>
            <a:r>
              <a:rPr lang="en-US" sz="2000" dirty="0" smtClean="0">
                <a:latin typeface="+mj-lt"/>
              </a:rPr>
              <a:t> </a:t>
            </a:r>
            <a:r>
              <a:rPr lang="vi-VN" sz="2000" dirty="0" smtClean="0">
                <a:latin typeface="+mj-lt"/>
              </a:rPr>
              <a:t>tên </a:t>
            </a:r>
            <a:r>
              <a:rPr lang="vi-VN" sz="2000" dirty="0">
                <a:latin typeface="+mj-lt"/>
              </a:rPr>
              <a:t>miền khi truyền tin</a:t>
            </a:r>
            <a:br>
              <a:rPr lang="vi-VN" sz="2000" dirty="0">
                <a:latin typeface="+mj-lt"/>
              </a:rPr>
            </a:br>
            <a:r>
              <a:rPr lang="vi-VN" sz="2000" dirty="0" smtClean="0">
                <a:latin typeface="+mj-lt"/>
              </a:rPr>
              <a:t>Ví </a:t>
            </a:r>
            <a:r>
              <a:rPr lang="vi-VN" sz="2000" dirty="0">
                <a:latin typeface="+mj-lt"/>
              </a:rPr>
              <a:t>dụ: mps.gov.vn (máy chủ Web của Bộ CA</a:t>
            </a:r>
            <a:r>
              <a:rPr lang="vi-VN" sz="2000" dirty="0" smtClean="0">
                <a:latin typeface="+mj-lt"/>
              </a:rPr>
              <a:t>)</a:t>
            </a:r>
            <a:endParaRPr lang="en-US" sz="2000" dirty="0" smtClean="0">
              <a:latin typeface="+mj-lt"/>
            </a:endParaRPr>
          </a:p>
          <a:p>
            <a:pPr marL="354013" indent="-265113"/>
            <a:r>
              <a:rPr lang="vi-VN" sz="2000" dirty="0" smtClean="0">
                <a:latin typeface="+mj-lt"/>
              </a:rPr>
              <a:t>• </a:t>
            </a:r>
            <a:r>
              <a:rPr lang="vi-VN" sz="2000" dirty="0">
                <a:latin typeface="+mj-lt"/>
              </a:rPr>
              <a:t>Tầng giao vận: số hiệu cổng định danh cho các dịch vụ khác nhau</a:t>
            </a:r>
            <a:br>
              <a:rPr lang="vi-VN" sz="2000" dirty="0">
                <a:latin typeface="+mj-lt"/>
              </a:rPr>
            </a:br>
            <a:r>
              <a:rPr lang="vi-VN" sz="2000" dirty="0">
                <a:latin typeface="+mj-lt"/>
              </a:rPr>
              <a:t>• Số hiệu cổng: từ 0-65535</a:t>
            </a:r>
            <a:br>
              <a:rPr lang="vi-VN" sz="2000" dirty="0">
                <a:latin typeface="+mj-lt"/>
              </a:rPr>
            </a:br>
            <a:r>
              <a:rPr lang="vi-VN" sz="2000" dirty="0" smtClean="0">
                <a:latin typeface="+mj-lt"/>
              </a:rPr>
              <a:t>Ví </a:t>
            </a:r>
            <a:r>
              <a:rPr lang="vi-VN" sz="2000" dirty="0">
                <a:latin typeface="+mj-lt"/>
              </a:rPr>
              <a:t>dụ: Web-80, DNS-53, Email(SMTP-25, POP-110, IMAP-143</a:t>
            </a:r>
            <a:r>
              <a:rPr lang="vi-VN" sz="2000" dirty="0" smtClean="0">
                <a:latin typeface="+mj-lt"/>
              </a:rPr>
              <a:t>)</a:t>
            </a:r>
            <a:endParaRPr lang="en-US" sz="2000" dirty="0" smtClean="0">
              <a:latin typeface="+mj-lt"/>
            </a:endParaRPr>
          </a:p>
          <a:p>
            <a:pPr marL="354013" indent="-265113"/>
            <a:r>
              <a:rPr lang="vi-VN" sz="2000" dirty="0" smtClean="0">
                <a:latin typeface="+mj-lt"/>
              </a:rPr>
              <a:t>• </a:t>
            </a:r>
            <a:r>
              <a:rPr lang="vi-VN" sz="2000" dirty="0">
                <a:latin typeface="+mj-lt"/>
              </a:rPr>
              <a:t>Tầng mạng: địa chỉ IP định danh cho các máy trạm, máy chủ, bộ </a:t>
            </a:r>
            <a:r>
              <a:rPr lang="vi-VN" sz="2000" dirty="0" smtClean="0">
                <a:latin typeface="+mj-lt"/>
              </a:rPr>
              <a:t>định</a:t>
            </a:r>
            <a:r>
              <a:rPr lang="en-US" sz="2000" dirty="0" smtClean="0">
                <a:latin typeface="+mj-lt"/>
              </a:rPr>
              <a:t> </a:t>
            </a:r>
            <a:r>
              <a:rPr lang="vi-VN" sz="2000" dirty="0" smtClean="0">
                <a:latin typeface="+mj-lt"/>
              </a:rPr>
              <a:t>tuyến</a:t>
            </a:r>
            <a:r>
              <a:rPr lang="en-US" sz="2000" dirty="0" smtClean="0">
                <a:latin typeface="+mj-lt"/>
              </a:rPr>
              <a:t>, </a:t>
            </a:r>
            <a:r>
              <a:rPr lang="vi-VN" sz="2000" dirty="0" smtClean="0">
                <a:latin typeface="+mj-lt"/>
              </a:rPr>
              <a:t>Có </a:t>
            </a:r>
            <a:r>
              <a:rPr lang="vi-VN" sz="2000" dirty="0">
                <a:latin typeface="+mj-lt"/>
              </a:rPr>
              <a:t>thể dùng trong mạng nội bộ và mạng </a:t>
            </a:r>
            <a:r>
              <a:rPr lang="vi-VN" sz="2000" dirty="0" smtClean="0">
                <a:latin typeface="+mj-lt"/>
              </a:rPr>
              <a:t>Internet</a:t>
            </a:r>
            <a:r>
              <a:rPr lang="en-US" sz="2000" dirty="0" smtClean="0">
                <a:latin typeface="+mj-lt"/>
              </a:rPr>
              <a:t>, </a:t>
            </a:r>
            <a:r>
              <a:rPr lang="vi-VN" sz="2000" dirty="0" smtClean="0">
                <a:latin typeface="+mj-lt"/>
              </a:rPr>
              <a:t>Địa </a:t>
            </a:r>
            <a:r>
              <a:rPr lang="vi-VN" sz="2000" dirty="0">
                <a:latin typeface="+mj-lt"/>
              </a:rPr>
              <a:t>chỉ IPv4: 4 số có giá trị từ 0-255, các nhau bởi 1 dấu ‘.’</a:t>
            </a:r>
            <a:br>
              <a:rPr lang="vi-VN" sz="2000" dirty="0">
                <a:latin typeface="+mj-lt"/>
              </a:rPr>
            </a:br>
            <a:r>
              <a:rPr lang="vi-VN" sz="2000" dirty="0" smtClean="0">
                <a:latin typeface="+mj-lt"/>
              </a:rPr>
              <a:t>Ví </a:t>
            </a:r>
            <a:r>
              <a:rPr lang="vi-VN" sz="2000" dirty="0">
                <a:latin typeface="+mj-lt"/>
              </a:rPr>
              <a:t>dụ: 123.30.9.222 (máy chủ Web của Bộ CA</a:t>
            </a:r>
            <a:r>
              <a:rPr lang="vi-VN" sz="2000" dirty="0" smtClean="0">
                <a:latin typeface="+mj-lt"/>
              </a:rPr>
              <a:t>)</a:t>
            </a:r>
            <a:endParaRPr lang="en-US" sz="2000" dirty="0" smtClean="0">
              <a:latin typeface="+mj-lt"/>
            </a:endParaRPr>
          </a:p>
          <a:p>
            <a:pPr marL="354013" indent="-265113"/>
            <a:r>
              <a:rPr lang="vi-VN" sz="2000" dirty="0" smtClean="0">
                <a:latin typeface="+mj-lt"/>
              </a:rPr>
              <a:t>• </a:t>
            </a:r>
            <a:r>
              <a:rPr lang="vi-VN" sz="2000" dirty="0">
                <a:latin typeface="+mj-lt"/>
              </a:rPr>
              <a:t>Tầng liên kết dữ liệu: địa chỉ MAC định danh cho các máy trạm, </a:t>
            </a:r>
            <a:r>
              <a:rPr lang="vi-VN" sz="2000" dirty="0" smtClean="0">
                <a:latin typeface="+mj-lt"/>
              </a:rPr>
              <a:t>máy</a:t>
            </a:r>
            <a:r>
              <a:rPr lang="en-US" sz="2000" dirty="0" smtClean="0">
                <a:latin typeface="+mj-lt"/>
              </a:rPr>
              <a:t> </a:t>
            </a:r>
            <a:r>
              <a:rPr lang="vi-VN" sz="2000" dirty="0" smtClean="0">
                <a:latin typeface="+mj-lt"/>
              </a:rPr>
              <a:t>chủ</a:t>
            </a:r>
            <a:r>
              <a:rPr lang="vi-VN" sz="2000" dirty="0">
                <a:latin typeface="+mj-lt"/>
              </a:rPr>
              <a:t>, thiết bị </a:t>
            </a:r>
            <a:r>
              <a:rPr lang="vi-VN" sz="2000" dirty="0" smtClean="0">
                <a:latin typeface="+mj-lt"/>
              </a:rPr>
              <a:t>mạng</a:t>
            </a:r>
            <a:r>
              <a:rPr lang="en-US" sz="2000" dirty="0" smtClean="0">
                <a:latin typeface="+mj-lt"/>
              </a:rPr>
              <a:t>, </a:t>
            </a:r>
            <a:r>
              <a:rPr lang="vi-VN" sz="2000" dirty="0" smtClean="0">
                <a:latin typeface="+mj-lt"/>
              </a:rPr>
              <a:t>Chỉ </a:t>
            </a:r>
            <a:r>
              <a:rPr lang="vi-VN" sz="2000" dirty="0">
                <a:latin typeface="+mj-lt"/>
              </a:rPr>
              <a:t>dùng trong mạng nội bộ </a:t>
            </a:r>
            <a:endParaRPr lang="en-US" sz="2000" dirty="0">
              <a:solidFill>
                <a:schemeClr val="tx1"/>
              </a:solidFill>
              <a:latin typeface="+mj-lt"/>
              <a:cs typeface="Times New Roman" pitchFamily="18" charset="0"/>
            </a:endParaRP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41380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2732" y="116632"/>
            <a:ext cx="868380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GB" sz="3600" b="1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NGUYÊN LÝ TẦNG ỨNG DỤNG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980728"/>
            <a:ext cx="9144000" cy="3456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54013" indent="-265113"/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TẦNG ỨNG DỤNG</a:t>
            </a:r>
          </a:p>
          <a:p>
            <a:pPr marL="354013" indent="-265113"/>
            <a:r>
              <a:rPr lang="vi-VN" sz="2000" dirty="0">
                <a:latin typeface="+mj-lt"/>
              </a:rPr>
              <a:t>• Cung cấp dịch vụ mạng cho người dùng</a:t>
            </a:r>
          </a:p>
          <a:p>
            <a:pPr marL="354013" indent="-265113"/>
            <a:r>
              <a:rPr lang="vi-VN" sz="2000" dirty="0">
                <a:latin typeface="+mj-lt"/>
              </a:rPr>
              <a:t>• Phối hợp hoạt động của chương trình client và </a:t>
            </a:r>
            <a:r>
              <a:rPr lang="vi-VN" sz="2000" dirty="0" smtClean="0">
                <a:latin typeface="+mj-lt"/>
              </a:rPr>
              <a:t>chương</a:t>
            </a:r>
            <a:r>
              <a:rPr lang="en-US" sz="2000" dirty="0" smtClean="0">
                <a:latin typeface="+mj-lt"/>
              </a:rPr>
              <a:t> </a:t>
            </a:r>
            <a:r>
              <a:rPr lang="vi-VN" sz="2000" dirty="0" smtClean="0">
                <a:latin typeface="+mj-lt"/>
              </a:rPr>
              <a:t>trình </a:t>
            </a:r>
            <a:r>
              <a:rPr lang="vi-VN" sz="2000" dirty="0">
                <a:latin typeface="+mj-lt"/>
              </a:rPr>
              <a:t>server</a:t>
            </a:r>
          </a:p>
          <a:p>
            <a:pPr marL="354013" indent="-265113"/>
            <a:r>
              <a:rPr lang="vi-VN" sz="2000" dirty="0">
                <a:latin typeface="+mj-lt"/>
              </a:rPr>
              <a:t>• Client: cung cấp giao diện cho người dùng</a:t>
            </a:r>
          </a:p>
          <a:p>
            <a:pPr marL="354013" indent="-265113"/>
            <a:r>
              <a:rPr lang="vi-VN" sz="2000" dirty="0">
                <a:latin typeface="+mj-lt"/>
              </a:rPr>
              <a:t>• Server: đáp ứng dịch vụ</a:t>
            </a:r>
          </a:p>
          <a:p>
            <a:pPr marL="354013" indent="-265113"/>
            <a:r>
              <a:rPr lang="vi-VN" sz="2000" dirty="0">
                <a:latin typeface="+mj-lt"/>
              </a:rPr>
              <a:t>• Một số dịch vụ tiêu biểu: Web, Email, Lưu trữ và chia </a:t>
            </a:r>
            <a:r>
              <a:rPr lang="vi-VN" sz="2000" dirty="0" smtClean="0">
                <a:latin typeface="+mj-lt"/>
              </a:rPr>
              <a:t>sẻ</a:t>
            </a:r>
            <a:r>
              <a:rPr lang="en-US" sz="2000" dirty="0" smtClean="0">
                <a:latin typeface="+mj-lt"/>
              </a:rPr>
              <a:t> </a:t>
            </a:r>
            <a:r>
              <a:rPr lang="vi-VN" sz="2000" dirty="0" smtClean="0">
                <a:latin typeface="+mj-lt"/>
              </a:rPr>
              <a:t>file </a:t>
            </a:r>
            <a:r>
              <a:rPr lang="vi-VN" sz="2000" dirty="0">
                <a:latin typeface="+mj-lt"/>
              </a:rPr>
              <a:t>(FTP)...</a:t>
            </a:r>
          </a:p>
          <a:p>
            <a:pPr marL="354013" indent="-265113"/>
            <a:r>
              <a:rPr lang="vi-VN" sz="2000" dirty="0">
                <a:latin typeface="+mj-lt"/>
              </a:rPr>
              <a:t>• Mô hình cung cấp dịch vụ:</a:t>
            </a:r>
          </a:p>
          <a:p>
            <a:pPr marL="354013" indent="-265113"/>
            <a:r>
              <a:rPr lang="vi-VN" sz="2000" dirty="0">
                <a:latin typeface="+mj-lt"/>
              </a:rPr>
              <a:t>• Client/Server</a:t>
            </a:r>
          </a:p>
          <a:p>
            <a:pPr marL="354013" indent="-265113"/>
            <a:r>
              <a:rPr lang="vi-VN" sz="2000" dirty="0">
                <a:latin typeface="+mj-lt"/>
              </a:rPr>
              <a:t>• Ngang hàng</a:t>
            </a:r>
          </a:p>
          <a:p>
            <a:pPr marL="354013" indent="-265113"/>
            <a:r>
              <a:rPr lang="vi-VN" sz="2000" dirty="0">
                <a:latin typeface="+mj-lt"/>
              </a:rPr>
              <a:t>• Mô hình lai</a:t>
            </a:r>
            <a:endParaRPr lang="en-US" sz="2000" dirty="0">
              <a:solidFill>
                <a:schemeClr val="tx1"/>
              </a:solidFill>
              <a:latin typeface="+mj-lt"/>
              <a:cs typeface="Times New Roman" pitchFamily="18" charset="0"/>
            </a:endParaRP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22903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83568" y="116632"/>
            <a:ext cx="868380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GB" sz="3600" b="1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NGUYÊN LÝ TẦNG ỨNG DỤNG</a:t>
            </a:r>
          </a:p>
        </p:txBody>
      </p:sp>
      <p:sp>
        <p:nvSpPr>
          <p:cNvPr id="6" name="Rectangle 5"/>
          <p:cNvSpPr/>
          <p:nvPr/>
        </p:nvSpPr>
        <p:spPr>
          <a:xfrm>
            <a:off x="-36512" y="980728"/>
            <a:ext cx="5587301" cy="48965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54013" indent="-265113"/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Tầng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endParaRPr 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54013" indent="-265113"/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Hoạt động trên các hệ 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đầu 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cuối (end system)</a:t>
            </a:r>
            <a:br>
              <a:rPr lang="vi-VN" sz="2000" dirty="0">
                <a:latin typeface="Times New Roman" pitchFamily="18" charset="0"/>
                <a:cs typeface="Times New Roman" pitchFamily="18" charset="0"/>
              </a:rPr>
            </a:b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• Cài đặt giao thức ứng dụng 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cung 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cấp dịch vụ</a:t>
            </a:r>
            <a:br>
              <a:rPr lang="vi-VN" sz="2000" dirty="0">
                <a:latin typeface="Times New Roman" pitchFamily="18" charset="0"/>
                <a:cs typeface="Times New Roman" pitchFamily="18" charset="0"/>
              </a:rPr>
            </a:b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• Gồm có 2 tiến trình giao tiếp 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nhau 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qua môi trường mạng:</a:t>
            </a:r>
            <a:br>
              <a:rPr lang="vi-VN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Client: cung cấp giao diện NSD, 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gửi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	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thông 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điệp yêu cầu dịch vụ</a:t>
            </a:r>
            <a:br>
              <a:rPr lang="vi-VN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Server: cung cấp dịch vụ, trả 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điệp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đáp 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ứng</a:t>
            </a:r>
            <a:br>
              <a:rPr lang="vi-VN" sz="2000" dirty="0">
                <a:latin typeface="Times New Roman" pitchFamily="18" charset="0"/>
                <a:cs typeface="Times New Roman" pitchFamily="18" charset="0"/>
              </a:rPr>
            </a:b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• Ví dụ: Web</a:t>
            </a:r>
            <a:br>
              <a:rPr lang="vi-VN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Web browser (trình duyệt Web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):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Chrome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Firefox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…</a:t>
            </a:r>
            <a:br>
              <a:rPr lang="vi-VN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Web server: Apache, Tomcat 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741" y="1268760"/>
            <a:ext cx="3591307" cy="4904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390586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2732" y="116632"/>
            <a:ext cx="868380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GB" sz="3600" b="1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NGUYÊN LÝ TẦNG ỨNG DỤNG</a:t>
            </a:r>
          </a:p>
        </p:txBody>
      </p:sp>
      <p:sp>
        <p:nvSpPr>
          <p:cNvPr id="6" name="Rectangle 5"/>
          <p:cNvSpPr/>
          <p:nvPr/>
        </p:nvSpPr>
        <p:spPr>
          <a:xfrm>
            <a:off x="117904" y="980728"/>
            <a:ext cx="9026096" cy="22881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54013" indent="-265113"/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endParaRPr 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54013" indent="-265113"/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Socket: SAP của tầng giao vận</a:t>
            </a:r>
          </a:p>
          <a:p>
            <a:pPr marL="266700" indent="-177800"/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• Các tiến trình ứng dụng sử dụng socket gọi dịch vụ của tầng 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vận 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để trao đổi thông điệp</a:t>
            </a:r>
          </a:p>
          <a:p>
            <a:pPr marL="354013" indent="-265113"/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• Định danh cho tiến trình bởi: Địa chỉ IP, Số hiệu cổng</a:t>
            </a:r>
          </a:p>
          <a:p>
            <a:pPr marL="354013" indent="-265113"/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• Ví dụ: tiến trình web server trên máy chủ của SoICT 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định 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danh 202.191.56.65:80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58" y="3431944"/>
            <a:ext cx="8327798" cy="2531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784379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2732" y="190381"/>
            <a:ext cx="868380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GB" sz="3600" b="1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NGUYÊN LÝ TẦNG ỨNG DỤNG</a:t>
            </a:r>
          </a:p>
        </p:txBody>
      </p:sp>
      <p:sp>
        <p:nvSpPr>
          <p:cNvPr id="6" name="Rectangle 5"/>
          <p:cNvSpPr/>
          <p:nvPr/>
        </p:nvSpPr>
        <p:spPr>
          <a:xfrm>
            <a:off x="117904" y="980728"/>
            <a:ext cx="9026096" cy="2732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54013" indent="-265113"/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endParaRPr 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54013" indent="-265113"/>
            <a:r>
              <a:rPr lang="vi-VN" sz="2000" dirty="0">
                <a:latin typeface="+mj-lt"/>
              </a:rPr>
              <a:t>Tiến trình client: gửi yêu cầu</a:t>
            </a:r>
            <a:br>
              <a:rPr lang="vi-VN" sz="2000" dirty="0">
                <a:latin typeface="+mj-lt"/>
              </a:rPr>
            </a:br>
            <a:r>
              <a:rPr lang="vi-VN" sz="2000" dirty="0">
                <a:latin typeface="+mj-lt"/>
              </a:rPr>
              <a:t>• Tiến trình server: trả lời</a:t>
            </a:r>
            <a:br>
              <a:rPr lang="vi-VN" sz="2000" dirty="0">
                <a:latin typeface="+mj-lt"/>
              </a:rPr>
            </a:br>
            <a:r>
              <a:rPr lang="vi-VN" sz="2000" dirty="0">
                <a:latin typeface="+mj-lt"/>
              </a:rPr>
              <a:t>• Mô hình điển hình: 1 server – nhiều client</a:t>
            </a:r>
            <a:br>
              <a:rPr lang="vi-VN" sz="2000" dirty="0">
                <a:latin typeface="+mj-lt"/>
              </a:rPr>
            </a:br>
            <a:r>
              <a:rPr lang="vi-VN" sz="2000" dirty="0">
                <a:latin typeface="+mj-lt"/>
              </a:rPr>
              <a:t>• Client cần biết địa chỉ của server: địa chỉ IP, số hiệu cổng </a:t>
            </a:r>
            <a:endParaRPr lang="en-US" sz="2000" dirty="0">
              <a:solidFill>
                <a:schemeClr val="tx1"/>
              </a:solidFill>
              <a:latin typeface="+mj-lt"/>
              <a:cs typeface="Times New Roman" pitchFamily="18" charset="0"/>
            </a:endParaRP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431944"/>
            <a:ext cx="8328633" cy="2517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245171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24700" y="190381"/>
            <a:ext cx="868380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GB" sz="3600" b="1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NGUYÊN LÝ TẦNG ỨNG DỤNG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980728"/>
            <a:ext cx="5580112" cy="3960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54013" indent="-265113"/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khách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chủ</a:t>
            </a:r>
            <a:endParaRPr 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88900"/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Khách</a:t>
            </a:r>
            <a:br>
              <a:rPr lang="vi-VN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Gửi yêu cầu truy cập dịch 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đến 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máy 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vi-VN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Về nguyên tắc, không 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lạc 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trực tiếp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với 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các 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khách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vi-VN" sz="2000" dirty="0">
                <a:latin typeface="Times New Roman" pitchFamily="18" charset="0"/>
                <a:cs typeface="Times New Roman" pitchFamily="18" charset="0"/>
              </a:rPr>
            </a:b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• Chủ</a:t>
            </a:r>
            <a:br>
              <a:rPr lang="vi-VN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Thường xuyên online để 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chờ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y/c 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đến từ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máy 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trạm</a:t>
            </a:r>
            <a:br>
              <a:rPr lang="vi-VN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Có thể có máy chủ 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phòng 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để nâng cao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, phòng sự cố</a:t>
            </a:r>
            <a:br>
              <a:rPr lang="vi-VN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e.g. Web, Mail, … </a:t>
            </a:r>
            <a:br>
              <a:rPr lang="vi-VN" sz="2000" dirty="0">
                <a:latin typeface="Times New Roman" pitchFamily="18" charset="0"/>
                <a:cs typeface="Times New Roman" pitchFamily="18" charset="0"/>
              </a:rPr>
            </a:br>
            <a:endParaRPr lang="en-US" sz="20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452" y="1196752"/>
            <a:ext cx="3525204" cy="3939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36085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39552" y="188640"/>
            <a:ext cx="868380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GB" sz="3600" b="1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NGUYÊN LÝ CHUNG TẦNG GIAO VẬN</a:t>
            </a:r>
            <a:endParaRPr lang="en-GB" sz="3600" b="1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80728"/>
            <a:ext cx="5357774" cy="41044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54013" indent="-265113"/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Tầng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vận</a:t>
            </a:r>
            <a:endParaRPr 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88900"/>
            <a:r>
              <a:rPr lang="vi-VN" sz="2000" dirty="0">
                <a:latin typeface="+mj-lt"/>
              </a:rPr>
              <a:t>Được cài đặt trên các hệ </a:t>
            </a:r>
            <a:r>
              <a:rPr lang="vi-VN" sz="2000" dirty="0" smtClean="0">
                <a:latin typeface="+mj-lt"/>
              </a:rPr>
              <a:t>thống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endParaRPr lang="en-US" sz="2000" dirty="0">
              <a:latin typeface="+mj-lt"/>
            </a:endParaRPr>
          </a:p>
          <a:p>
            <a:pPr marL="88900"/>
            <a:r>
              <a:rPr lang="en-US" sz="2000" dirty="0">
                <a:latin typeface="+mj-lt"/>
              </a:rPr>
              <a:t> </a:t>
            </a:r>
            <a:r>
              <a:rPr lang="en-US" sz="2000" dirty="0" smtClean="0">
                <a:latin typeface="+mj-lt"/>
              </a:rPr>
              <a:t>   </a:t>
            </a:r>
            <a:r>
              <a:rPr lang="vi-VN" sz="2000" dirty="0" smtClean="0">
                <a:latin typeface="+mj-lt"/>
              </a:rPr>
              <a:t>• </a:t>
            </a:r>
            <a:r>
              <a:rPr lang="vi-VN" sz="2000" dirty="0">
                <a:latin typeface="+mj-lt"/>
              </a:rPr>
              <a:t>Cung cấp dịch vụ để các </a:t>
            </a:r>
            <a:r>
              <a:rPr lang="vi-VN" sz="2000" dirty="0" smtClean="0">
                <a:latin typeface="+mj-lt"/>
              </a:rPr>
              <a:t>ứng</a:t>
            </a:r>
            <a:r>
              <a:rPr lang="en-US" sz="2000" dirty="0" smtClean="0">
                <a:latin typeface="+mj-lt"/>
              </a:rPr>
              <a:t> </a:t>
            </a:r>
            <a:r>
              <a:rPr lang="vi-VN" sz="2000" dirty="0" smtClean="0">
                <a:latin typeface="+mj-lt"/>
              </a:rPr>
              <a:t>dụng </a:t>
            </a:r>
            <a:r>
              <a:rPr lang="vi-VN" sz="2000" dirty="0">
                <a:latin typeface="+mj-lt"/>
              </a:rPr>
              <a:t>mạng </a:t>
            </a:r>
            <a:r>
              <a:rPr lang="vi-VN" sz="2000" dirty="0" smtClean="0">
                <a:latin typeface="+mj-lt"/>
              </a:rPr>
              <a:t>trao</a:t>
            </a:r>
            <a:r>
              <a:rPr lang="en-US" sz="2000" dirty="0" smtClean="0">
                <a:latin typeface="+mj-lt"/>
              </a:rPr>
              <a:t> </a:t>
            </a:r>
            <a:r>
              <a:rPr lang="vi-VN" sz="2000" dirty="0" smtClean="0">
                <a:latin typeface="+mj-lt"/>
              </a:rPr>
              <a:t>đổi </a:t>
            </a:r>
            <a:r>
              <a:rPr lang="vi-VN" sz="2000" dirty="0">
                <a:latin typeface="+mj-lt"/>
              </a:rPr>
              <a:t>dữ liệu</a:t>
            </a:r>
            <a:br>
              <a:rPr lang="vi-VN" sz="2000" dirty="0">
                <a:latin typeface="+mj-lt"/>
              </a:rPr>
            </a:br>
            <a:r>
              <a:rPr lang="en-US" sz="2000" dirty="0" smtClean="0">
                <a:latin typeface="+mj-lt"/>
              </a:rPr>
              <a:t>    </a:t>
            </a:r>
            <a:r>
              <a:rPr lang="vi-VN" sz="2000" dirty="0" smtClean="0">
                <a:latin typeface="+mj-lt"/>
              </a:rPr>
              <a:t>• </a:t>
            </a:r>
            <a:r>
              <a:rPr lang="vi-VN" sz="2000" dirty="0">
                <a:latin typeface="+mj-lt"/>
              </a:rPr>
              <a:t>Hai dạng dịch vụ giao vận</a:t>
            </a:r>
            <a:br>
              <a:rPr lang="vi-VN" sz="2000" dirty="0">
                <a:latin typeface="+mj-lt"/>
              </a:rPr>
            </a:br>
            <a:r>
              <a:rPr lang="en-US" sz="2000" dirty="0" smtClean="0">
                <a:latin typeface="+mj-lt"/>
              </a:rPr>
              <a:t>    </a:t>
            </a:r>
            <a:r>
              <a:rPr lang="vi-VN" sz="2000" dirty="0" smtClean="0">
                <a:latin typeface="+mj-lt"/>
              </a:rPr>
              <a:t>• </a:t>
            </a:r>
            <a:r>
              <a:rPr lang="vi-VN" sz="2000" dirty="0">
                <a:latin typeface="+mj-lt"/>
              </a:rPr>
              <a:t>Tin cậy, hướng liên kết, e.g TCP</a:t>
            </a:r>
            <a:br>
              <a:rPr lang="vi-VN" sz="2000" dirty="0">
                <a:latin typeface="+mj-lt"/>
              </a:rPr>
            </a:br>
            <a:r>
              <a:rPr lang="en-US" sz="2000" dirty="0" smtClean="0">
                <a:latin typeface="+mj-lt"/>
              </a:rPr>
              <a:t>    </a:t>
            </a:r>
            <a:r>
              <a:rPr lang="vi-VN" sz="2000" dirty="0" smtClean="0">
                <a:latin typeface="+mj-lt"/>
              </a:rPr>
              <a:t>• </a:t>
            </a:r>
            <a:r>
              <a:rPr lang="vi-VN" sz="2000" dirty="0">
                <a:latin typeface="+mj-lt"/>
              </a:rPr>
              <a:t>Không tin cậy, không liên kết, e.g</a:t>
            </a:r>
            <a:r>
              <a:rPr lang="vi-VN" sz="2000" dirty="0" smtClean="0">
                <a:latin typeface="+mj-lt"/>
              </a:rPr>
              <a:t>.</a:t>
            </a:r>
            <a:r>
              <a:rPr lang="en-US" sz="2000" dirty="0" smtClean="0">
                <a:latin typeface="+mj-lt"/>
              </a:rPr>
              <a:t> </a:t>
            </a:r>
            <a:r>
              <a:rPr lang="vi-VN" sz="2000" dirty="0" smtClean="0">
                <a:latin typeface="+mj-lt"/>
              </a:rPr>
              <a:t>UDP</a:t>
            </a:r>
            <a:r>
              <a:rPr lang="vi-VN" sz="2000" dirty="0">
                <a:latin typeface="+mj-lt"/>
              </a:rPr>
              <a:t/>
            </a:r>
            <a:br>
              <a:rPr lang="vi-VN" sz="2000" dirty="0">
                <a:latin typeface="+mj-lt"/>
              </a:rPr>
            </a:br>
            <a:r>
              <a:rPr lang="en-US" sz="2000" dirty="0" smtClean="0">
                <a:latin typeface="+mj-lt"/>
              </a:rPr>
              <a:t>    </a:t>
            </a:r>
            <a:r>
              <a:rPr lang="vi-VN" sz="2000" dirty="0" smtClean="0">
                <a:latin typeface="+mj-lt"/>
              </a:rPr>
              <a:t>• </a:t>
            </a:r>
            <a:r>
              <a:rPr lang="vi-VN" sz="2000" dirty="0">
                <a:latin typeface="+mj-lt"/>
              </a:rPr>
              <a:t>Đơn vị truyền: datagram (UDP</a:t>
            </a:r>
            <a:r>
              <a:rPr lang="vi-VN" sz="2000" dirty="0" smtClean="0">
                <a:latin typeface="+mj-lt"/>
              </a:rPr>
              <a:t>),</a:t>
            </a:r>
            <a:r>
              <a:rPr lang="en-US" sz="2000" dirty="0" smtClean="0">
                <a:latin typeface="+mj-lt"/>
              </a:rPr>
              <a:t> </a:t>
            </a:r>
            <a:r>
              <a:rPr lang="vi-VN" sz="2000" dirty="0" smtClean="0">
                <a:latin typeface="+mj-lt"/>
              </a:rPr>
              <a:t>segment </a:t>
            </a:r>
            <a:r>
              <a:rPr lang="vi-VN" sz="2000" dirty="0">
                <a:latin typeface="+mj-lt"/>
              </a:rPr>
              <a:t>(TCP) </a:t>
            </a:r>
            <a:br>
              <a:rPr lang="vi-VN" sz="2000" dirty="0">
                <a:latin typeface="+mj-lt"/>
              </a:rPr>
            </a:br>
            <a:endParaRPr lang="en-US" sz="2000" dirty="0" smtClean="0">
              <a:solidFill>
                <a:srgbClr val="FF0000"/>
              </a:solidFill>
              <a:latin typeface="+mj-lt"/>
              <a:cs typeface="Times New Roman" pitchFamily="18" charset="0"/>
            </a:endParaRP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773" y="1132093"/>
            <a:ext cx="3786227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550827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2732" y="116632"/>
            <a:ext cx="868380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GB" sz="3600" b="1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NGUYÊN LÝ CHUNG TẦNG GIAO VẬN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980728"/>
            <a:ext cx="9144000" cy="12961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54013" indent="-265113"/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Tầng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vận</a:t>
            </a:r>
            <a:endParaRPr 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88900"/>
            <a:r>
              <a:rPr lang="vi-VN" sz="2000" dirty="0">
                <a:latin typeface="+mj-lt"/>
              </a:rPr>
              <a:t>Mỗi một liên kết tạo ra trên tầng giao vận để </a:t>
            </a:r>
            <a:r>
              <a:rPr lang="vi-VN" sz="2000" dirty="0" smtClean="0">
                <a:latin typeface="+mj-lt"/>
              </a:rPr>
              <a:t>vận</a:t>
            </a:r>
            <a:r>
              <a:rPr lang="en-US" sz="2000" dirty="0" smtClean="0">
                <a:latin typeface="+mj-lt"/>
              </a:rPr>
              <a:t> </a:t>
            </a:r>
            <a:r>
              <a:rPr lang="vi-VN" sz="2000" dirty="0" smtClean="0">
                <a:latin typeface="+mj-lt"/>
              </a:rPr>
              <a:t>chuyển </a:t>
            </a:r>
            <a:r>
              <a:rPr lang="vi-VN" sz="2000" dirty="0">
                <a:latin typeface="+mj-lt"/>
              </a:rPr>
              <a:t>dữ liệu cho tiến trình tầng ứng dụng </a:t>
            </a:r>
            <a:r>
              <a:rPr lang="vi-VN" sz="2000" dirty="0" smtClean="0">
                <a:latin typeface="+mj-lt"/>
              </a:rPr>
              <a:t>của</a:t>
            </a:r>
            <a:r>
              <a:rPr lang="en-US" sz="2000" dirty="0" smtClean="0">
                <a:latin typeface="+mj-lt"/>
              </a:rPr>
              <a:t> </a:t>
            </a:r>
            <a:r>
              <a:rPr lang="vi-VN" sz="2000" dirty="0" smtClean="0">
                <a:latin typeface="+mj-lt"/>
              </a:rPr>
              <a:t>2 </a:t>
            </a:r>
            <a:r>
              <a:rPr lang="vi-VN" sz="2000" dirty="0">
                <a:latin typeface="+mj-lt"/>
              </a:rPr>
              <a:t>nút mạng được xác định bởi bộ 5 thông số (</a:t>
            </a:r>
            <a:r>
              <a:rPr lang="vi-VN" sz="2000" dirty="0" smtClean="0">
                <a:latin typeface="+mj-lt"/>
              </a:rPr>
              <a:t>5-</a:t>
            </a:r>
            <a:r>
              <a:rPr lang="en-US" sz="2000" dirty="0" smtClean="0">
                <a:latin typeface="+mj-lt"/>
              </a:rPr>
              <a:t> </a:t>
            </a:r>
            <a:r>
              <a:rPr lang="vi-VN" sz="2000" dirty="0" smtClean="0">
                <a:latin typeface="+mj-lt"/>
              </a:rPr>
              <a:t>tuple):</a:t>
            </a:r>
            <a:endParaRPr lang="en-US" sz="2000" dirty="0" smtClean="0">
              <a:latin typeface="+mj-lt"/>
            </a:endParaRP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691710"/>
            <a:ext cx="7529281" cy="2776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420318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2732" y="116632"/>
            <a:ext cx="868380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GB" sz="3600" b="1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NỘI DUNG</a:t>
            </a:r>
            <a:endParaRPr lang="en-GB" sz="3600" b="1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5808" y="1340768"/>
            <a:ext cx="8628524" cy="3888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mạng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tầng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tầng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vận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tầng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mạng</a:t>
            </a:r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JAVA.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kỹ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APPLET.</a:t>
            </a: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53111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67544" y="116632"/>
            <a:ext cx="868380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GB" sz="3600" b="1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NGUYÊN LÝ CHUNG TẦNG GIAO VẬN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980728"/>
            <a:ext cx="9144000" cy="4248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54013" indent="-265113"/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Đặc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UDP</a:t>
            </a:r>
          </a:p>
          <a:p>
            <a:pPr marL="354013" indent="-265113"/>
            <a:r>
              <a:rPr lang="vi-VN" sz="2400" dirty="0"/>
              <a:t>• </a:t>
            </a:r>
            <a:r>
              <a:rPr lang="vi-VN" sz="2000" dirty="0">
                <a:latin typeface="+mj-lt"/>
              </a:rPr>
              <a:t>Giao thức hướng không kết nối (connectionless</a:t>
            </a:r>
            <a:r>
              <a:rPr lang="vi-VN" sz="2000" dirty="0" smtClean="0">
                <a:latin typeface="+mj-lt"/>
              </a:rPr>
              <a:t>)</a:t>
            </a:r>
            <a:endParaRPr lang="en-US" sz="2000" dirty="0" smtClean="0">
              <a:latin typeface="+mj-lt"/>
            </a:endParaRPr>
          </a:p>
          <a:p>
            <a:pPr marL="354013" indent="-265113"/>
            <a:r>
              <a:rPr lang="vi-VN" sz="2000" dirty="0" smtClean="0">
                <a:latin typeface="+mj-lt"/>
              </a:rPr>
              <a:t>• </a:t>
            </a:r>
            <a:r>
              <a:rPr lang="vi-VN" sz="2000" dirty="0">
                <a:latin typeface="+mj-lt"/>
              </a:rPr>
              <a:t>Truyền liệu theo datagram và “best-effort</a:t>
            </a:r>
            <a:r>
              <a:rPr lang="vi-VN" sz="2000" dirty="0" smtClean="0">
                <a:latin typeface="+mj-lt"/>
              </a:rPr>
              <a:t>”</a:t>
            </a:r>
            <a:endParaRPr lang="en-US" sz="2000" dirty="0" smtClean="0">
              <a:latin typeface="+mj-lt"/>
            </a:endParaRPr>
          </a:p>
          <a:p>
            <a:pPr marL="354013" indent="-265113"/>
            <a:r>
              <a:rPr lang="vi-VN" sz="2000" dirty="0" smtClean="0">
                <a:latin typeface="+mj-lt"/>
              </a:rPr>
              <a:t>• </a:t>
            </a:r>
            <a:r>
              <a:rPr lang="vi-VN" sz="2000" dirty="0">
                <a:latin typeface="+mj-lt"/>
              </a:rPr>
              <a:t>Vì sao cần UDP?</a:t>
            </a:r>
            <a:br>
              <a:rPr lang="vi-VN" sz="2000" dirty="0">
                <a:latin typeface="+mj-lt"/>
              </a:rPr>
            </a:br>
            <a:r>
              <a:rPr lang="vi-VN" sz="2000" dirty="0">
                <a:latin typeface="+mj-lt"/>
              </a:rPr>
              <a:t>• Không cần thiết lập liên kết (giảm độ trễ)</a:t>
            </a:r>
            <a:br>
              <a:rPr lang="vi-VN" sz="2000" dirty="0">
                <a:latin typeface="+mj-lt"/>
              </a:rPr>
            </a:br>
            <a:r>
              <a:rPr lang="vi-VN" sz="2000" dirty="0">
                <a:latin typeface="+mj-lt"/>
              </a:rPr>
              <a:t>• Đơn giản: Không cần lưu lại trạng thái liên kết ở bên gửi </a:t>
            </a:r>
            <a:r>
              <a:rPr lang="vi-VN" sz="2000" dirty="0" smtClean="0">
                <a:latin typeface="+mj-lt"/>
              </a:rPr>
              <a:t>và</a:t>
            </a:r>
            <a:r>
              <a:rPr lang="en-US" sz="2000" dirty="0" smtClean="0">
                <a:latin typeface="+mj-lt"/>
              </a:rPr>
              <a:t> </a:t>
            </a:r>
            <a:r>
              <a:rPr lang="vi-VN" sz="2000" dirty="0" smtClean="0">
                <a:latin typeface="+mj-lt"/>
              </a:rPr>
              <a:t>bên </a:t>
            </a:r>
            <a:r>
              <a:rPr lang="vi-VN" sz="2000" dirty="0">
                <a:latin typeface="+mj-lt"/>
              </a:rPr>
              <a:t>nhận</a:t>
            </a:r>
            <a:br>
              <a:rPr lang="vi-VN" sz="2000" dirty="0">
                <a:latin typeface="+mj-lt"/>
              </a:rPr>
            </a:br>
            <a:r>
              <a:rPr lang="vi-VN" sz="2000" dirty="0">
                <a:latin typeface="+mj-lt"/>
              </a:rPr>
              <a:t>• Phần đầu đoạn tin nhỏ</a:t>
            </a:r>
            <a:br>
              <a:rPr lang="vi-VN" sz="2000" dirty="0">
                <a:latin typeface="+mj-lt"/>
              </a:rPr>
            </a:br>
            <a:r>
              <a:rPr lang="vi-VN" sz="2000" dirty="0">
                <a:latin typeface="+mj-lt"/>
              </a:rPr>
              <a:t>• Không có quản lý tắc nghẽn: UDP cứ gửi dữ </a:t>
            </a:r>
            <a:r>
              <a:rPr lang="vi-VN" sz="2000" dirty="0" smtClean="0">
                <a:latin typeface="+mj-lt"/>
              </a:rPr>
              <a:t>liệu</a:t>
            </a:r>
            <a:r>
              <a:rPr lang="en-US" sz="2000" dirty="0" smtClean="0">
                <a:latin typeface="+mj-lt"/>
              </a:rPr>
              <a:t> </a:t>
            </a:r>
            <a:r>
              <a:rPr lang="vi-VN" sz="2000" dirty="0" smtClean="0">
                <a:latin typeface="+mj-lt"/>
              </a:rPr>
              <a:t>nhanh </a:t>
            </a:r>
            <a:r>
              <a:rPr lang="vi-VN" sz="2000" dirty="0">
                <a:latin typeface="+mj-lt"/>
              </a:rPr>
              <a:t>nhất, nhiều nhất nếu có thể</a:t>
            </a:r>
            <a:br>
              <a:rPr lang="vi-VN" sz="2000" dirty="0">
                <a:latin typeface="+mj-lt"/>
              </a:rPr>
            </a:br>
            <a:r>
              <a:rPr lang="vi-VN" sz="2000" dirty="0">
                <a:latin typeface="+mj-lt"/>
              </a:rPr>
              <a:t>• Không bảo đảm được độ tin cậy</a:t>
            </a:r>
            <a:br>
              <a:rPr lang="vi-VN" sz="2000" dirty="0">
                <a:latin typeface="+mj-lt"/>
              </a:rPr>
            </a:br>
            <a:r>
              <a:rPr lang="vi-VN" sz="2000" dirty="0">
                <a:latin typeface="+mj-lt"/>
              </a:rPr>
              <a:t>• Nếu cần các ứng dụng phải cài đặt cơ chế tự kiểm soát độ tin cậy</a:t>
            </a:r>
            <a:br>
              <a:rPr lang="vi-VN" sz="2000" dirty="0">
                <a:latin typeface="+mj-lt"/>
              </a:rPr>
            </a:br>
            <a:r>
              <a:rPr lang="vi-VN" sz="2000" dirty="0">
                <a:latin typeface="+mj-lt"/>
              </a:rPr>
              <a:t>• Việc phát triển ứng dụng sẽ phức tạp hơn </a:t>
            </a:r>
            <a:endParaRPr lang="en-US" sz="2000" dirty="0" smtClean="0">
              <a:latin typeface="+mj-lt"/>
            </a:endParaRP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49842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11560" y="116632"/>
            <a:ext cx="868380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GB" sz="3600" b="1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NGUYÊN LÝ CHUNG TẦNG GIAO VẬN</a:t>
            </a:r>
          </a:p>
        </p:txBody>
      </p:sp>
      <p:sp>
        <p:nvSpPr>
          <p:cNvPr id="6" name="Rectangle 5"/>
          <p:cNvSpPr/>
          <p:nvPr/>
        </p:nvSpPr>
        <p:spPr>
          <a:xfrm>
            <a:off x="117904" y="980728"/>
            <a:ext cx="9026096" cy="5688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54013" indent="-265113"/>
            <a:endParaRPr lang="en-US" sz="240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08" y="1283221"/>
            <a:ext cx="7485369" cy="5083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60434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2732" y="116632"/>
            <a:ext cx="868380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GB" sz="3600" b="1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NGUYÊN LÝ CHUNG TẦNG GIAO VẬN</a:t>
            </a:r>
          </a:p>
        </p:txBody>
      </p:sp>
      <p:sp>
        <p:nvSpPr>
          <p:cNvPr id="6" name="Rectangle 5"/>
          <p:cNvSpPr/>
          <p:nvPr/>
        </p:nvSpPr>
        <p:spPr>
          <a:xfrm>
            <a:off x="117904" y="980728"/>
            <a:ext cx="9026096" cy="5688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54013" indent="-265113"/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ĐẶC ĐIỂM GIAO THỨC TCP</a:t>
            </a:r>
          </a:p>
          <a:p>
            <a:pPr marL="354013" indent="-265113"/>
            <a:r>
              <a:rPr lang="vi-VN" sz="2400" dirty="0"/>
              <a:t>• </a:t>
            </a:r>
            <a:r>
              <a:rPr lang="vi-VN" sz="2400" dirty="0">
                <a:latin typeface="+mj-lt"/>
              </a:rPr>
              <a:t>Giao thức hướng liên kết</a:t>
            </a:r>
            <a:br>
              <a:rPr lang="vi-VN" sz="2400" dirty="0">
                <a:latin typeface="+mj-lt"/>
              </a:rPr>
            </a:br>
            <a:r>
              <a:rPr lang="vi-VN" sz="2400" dirty="0">
                <a:latin typeface="+mj-lt"/>
              </a:rPr>
              <a:t>• Bắt tay ba bước</a:t>
            </a:r>
            <a:br>
              <a:rPr lang="vi-VN" sz="2400" dirty="0">
                <a:latin typeface="+mj-lt"/>
              </a:rPr>
            </a:br>
            <a:r>
              <a:rPr lang="vi-VN" sz="2400" dirty="0">
                <a:latin typeface="+mj-lt"/>
              </a:rPr>
              <a:t>• Giao thức truyền dữ liệu theo dòng byte, tin cậy</a:t>
            </a:r>
            <a:br>
              <a:rPr lang="vi-VN" sz="2400" dirty="0">
                <a:latin typeface="+mj-lt"/>
              </a:rPr>
            </a:br>
            <a:r>
              <a:rPr lang="vi-VN" sz="2400" dirty="0">
                <a:latin typeface="+mj-lt"/>
              </a:rPr>
              <a:t>• Sử dụng vùng đệm</a:t>
            </a:r>
            <a:br>
              <a:rPr lang="vi-VN" sz="2400" dirty="0">
                <a:latin typeface="+mj-lt"/>
              </a:rPr>
            </a:br>
            <a:r>
              <a:rPr lang="vi-VN" sz="2400" dirty="0">
                <a:latin typeface="+mj-lt"/>
              </a:rPr>
              <a:t>• Truyền theo kiểu pipeline</a:t>
            </a:r>
            <a:br>
              <a:rPr lang="vi-VN" sz="2400" dirty="0">
                <a:latin typeface="+mj-lt"/>
              </a:rPr>
            </a:br>
            <a:r>
              <a:rPr lang="vi-VN" sz="2400" dirty="0">
                <a:latin typeface="+mj-lt"/>
              </a:rPr>
              <a:t>• Tăng hiệu quả</a:t>
            </a:r>
            <a:br>
              <a:rPr lang="vi-VN" sz="2400" dirty="0">
                <a:latin typeface="+mj-lt"/>
              </a:rPr>
            </a:br>
            <a:r>
              <a:rPr lang="vi-VN" sz="2400" dirty="0">
                <a:latin typeface="+mj-lt"/>
              </a:rPr>
              <a:t>• Kiểm soát luồng</a:t>
            </a:r>
            <a:br>
              <a:rPr lang="vi-VN" sz="2400" dirty="0">
                <a:latin typeface="+mj-lt"/>
              </a:rPr>
            </a:br>
            <a:r>
              <a:rPr lang="vi-VN" sz="2400" dirty="0">
                <a:latin typeface="+mj-lt"/>
              </a:rPr>
              <a:t>• Bên gửi không làm quá tải bên nhận (thực tế: quá tải)</a:t>
            </a:r>
            <a:br>
              <a:rPr lang="vi-VN" sz="2400" dirty="0">
                <a:latin typeface="+mj-lt"/>
              </a:rPr>
            </a:br>
            <a:r>
              <a:rPr lang="vi-VN" sz="2400" dirty="0">
                <a:latin typeface="+mj-lt"/>
              </a:rPr>
              <a:t>• Kiểm soát tắc nghẽn</a:t>
            </a:r>
            <a:br>
              <a:rPr lang="vi-VN" sz="2400" dirty="0">
                <a:latin typeface="+mj-lt"/>
              </a:rPr>
            </a:br>
            <a:r>
              <a:rPr lang="vi-VN" sz="2400" dirty="0">
                <a:latin typeface="+mj-lt"/>
              </a:rPr>
              <a:t>• Việc truyền dữ liệu không nên làm tắc nghẽn mạng (thực tế:</a:t>
            </a:r>
            <a:br>
              <a:rPr lang="vi-VN" sz="2400" dirty="0">
                <a:latin typeface="+mj-lt"/>
              </a:rPr>
            </a:br>
            <a:r>
              <a:rPr lang="vi-VN" sz="2400" dirty="0">
                <a:latin typeface="+mj-lt"/>
              </a:rPr>
              <a:t>luôn có tẵc nghẽn) </a:t>
            </a:r>
            <a:endParaRPr lang="en-US" sz="2400" dirty="0" smtClean="0">
              <a:latin typeface="+mj-lt"/>
            </a:endParaRP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31475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2732" y="116632"/>
            <a:ext cx="868380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GB" sz="3600" b="1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NGUYÊN LÝ CHUNG TẦNG GIAO VẬN</a:t>
            </a:r>
          </a:p>
        </p:txBody>
      </p:sp>
      <p:sp>
        <p:nvSpPr>
          <p:cNvPr id="6" name="Rectangle 5"/>
          <p:cNvSpPr/>
          <p:nvPr/>
        </p:nvSpPr>
        <p:spPr>
          <a:xfrm>
            <a:off x="117904" y="980728"/>
            <a:ext cx="9026096" cy="5688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54013" indent="-265113"/>
            <a:endParaRPr lang="en-US" sz="2400" smtClean="0"/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1235635"/>
            <a:ext cx="8296632" cy="5129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623923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2732" y="116632"/>
            <a:ext cx="868380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GB" sz="3600" b="1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NGUYÊN LÝ CHUNG TẦNG GIAO VẬN</a:t>
            </a:r>
          </a:p>
        </p:txBody>
      </p:sp>
      <p:sp>
        <p:nvSpPr>
          <p:cNvPr id="6" name="Rectangle 5"/>
          <p:cNvSpPr/>
          <p:nvPr/>
        </p:nvSpPr>
        <p:spPr>
          <a:xfrm>
            <a:off x="117904" y="980728"/>
            <a:ext cx="9026096" cy="5688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54013" indent="-265113"/>
            <a:endParaRPr lang="en-US" sz="2400" smtClean="0"/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46" y="1190623"/>
            <a:ext cx="8342595" cy="533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084230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2732" y="116632"/>
            <a:ext cx="868380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GB" sz="3600" b="1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NGUYÊN LÝ CHUNG TẦNG MẠNG</a:t>
            </a:r>
          </a:p>
        </p:txBody>
      </p:sp>
      <p:sp>
        <p:nvSpPr>
          <p:cNvPr id="6" name="Rectangle 5"/>
          <p:cNvSpPr/>
          <p:nvPr/>
        </p:nvSpPr>
        <p:spPr>
          <a:xfrm>
            <a:off x="117904" y="980728"/>
            <a:ext cx="9026096" cy="3168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54013" indent="-265113"/>
            <a:r>
              <a:rPr lang="vi-VN" sz="2000" dirty="0" smtClean="0">
                <a:latin typeface="+mj-lt"/>
              </a:rPr>
              <a:t>Cung </a:t>
            </a:r>
            <a:r>
              <a:rPr lang="vi-VN" sz="2000" dirty="0">
                <a:latin typeface="+mj-lt"/>
              </a:rPr>
              <a:t>cấp các cơ chế để kết nối các hệ thống mạng </a:t>
            </a:r>
            <a:r>
              <a:rPr lang="vi-VN" sz="2000" dirty="0" smtClean="0">
                <a:latin typeface="+mj-lt"/>
              </a:rPr>
              <a:t>với</a:t>
            </a:r>
            <a:r>
              <a:rPr lang="en-US" sz="2000" dirty="0" smtClean="0">
                <a:latin typeface="+mj-lt"/>
              </a:rPr>
              <a:t> </a:t>
            </a:r>
            <a:r>
              <a:rPr lang="vi-VN" sz="2000" dirty="0" smtClean="0">
                <a:latin typeface="+mj-lt"/>
              </a:rPr>
              <a:t>nhau </a:t>
            </a:r>
            <a:r>
              <a:rPr lang="vi-VN" sz="2000" dirty="0">
                <a:latin typeface="+mj-lt"/>
              </a:rPr>
              <a:t>(internetworking)</a:t>
            </a:r>
            <a:br>
              <a:rPr lang="vi-VN" sz="2000" dirty="0">
                <a:latin typeface="+mj-lt"/>
              </a:rPr>
            </a:br>
            <a:r>
              <a:rPr lang="vi-VN" sz="2000" dirty="0">
                <a:latin typeface="+mj-lt"/>
              </a:rPr>
              <a:t>• Mạng của các </a:t>
            </a:r>
            <a:r>
              <a:rPr lang="vi-VN" sz="2000" dirty="0" smtClean="0">
                <a:latin typeface="+mj-lt"/>
              </a:rPr>
              <a:t>mạng</a:t>
            </a:r>
            <a:endParaRPr lang="en-US" sz="2000" dirty="0">
              <a:latin typeface="+mj-lt"/>
            </a:endParaRPr>
          </a:p>
          <a:p>
            <a:pPr marL="354013" indent="-265113"/>
            <a:r>
              <a:rPr lang="vi-VN" sz="2000" dirty="0" smtClean="0">
                <a:latin typeface="+mj-lt"/>
              </a:rPr>
              <a:t>Giao </a:t>
            </a:r>
            <a:r>
              <a:rPr lang="vi-VN" sz="2000" dirty="0">
                <a:latin typeface="+mj-lt"/>
              </a:rPr>
              <a:t>thức IP : Internet Protocol</a:t>
            </a:r>
            <a:br>
              <a:rPr lang="vi-VN" sz="2000" dirty="0">
                <a:latin typeface="+mj-lt"/>
              </a:rPr>
            </a:br>
            <a:r>
              <a:rPr lang="vi-VN" sz="2000" dirty="0">
                <a:latin typeface="+mj-lt"/>
              </a:rPr>
              <a:t>• Định danh: sử dụng địa chỉ IP để gán cho các nút mạng (máy trạm</a:t>
            </a:r>
            <a:r>
              <a:rPr lang="vi-VN" sz="2000" dirty="0" smtClean="0">
                <a:latin typeface="+mj-lt"/>
              </a:rPr>
              <a:t>,</a:t>
            </a:r>
            <a:r>
              <a:rPr lang="en-US" sz="2000" dirty="0" smtClean="0">
                <a:latin typeface="+mj-lt"/>
              </a:rPr>
              <a:t> </a:t>
            </a:r>
            <a:r>
              <a:rPr lang="vi-VN" sz="2000" dirty="0" smtClean="0">
                <a:latin typeface="+mj-lt"/>
              </a:rPr>
              <a:t>máy </a:t>
            </a:r>
            <a:r>
              <a:rPr lang="vi-VN" sz="2000" dirty="0">
                <a:latin typeface="+mj-lt"/>
              </a:rPr>
              <a:t>chủ, bộ định tuyến)</a:t>
            </a:r>
            <a:br>
              <a:rPr lang="vi-VN" sz="2000" dirty="0">
                <a:latin typeface="+mj-lt"/>
              </a:rPr>
            </a:br>
            <a:r>
              <a:rPr lang="vi-VN" sz="2000" dirty="0">
                <a:latin typeface="+mj-lt"/>
              </a:rPr>
              <a:t>• Khuôn dạng dữ </a:t>
            </a:r>
            <a:r>
              <a:rPr lang="vi-VN" sz="2000" dirty="0" smtClean="0">
                <a:latin typeface="+mj-lt"/>
              </a:rPr>
              <a:t>liệu</a:t>
            </a:r>
            <a:endParaRPr lang="en-US" sz="2000" dirty="0">
              <a:latin typeface="+mj-lt"/>
            </a:endParaRPr>
          </a:p>
          <a:p>
            <a:pPr marL="85725" indent="3175"/>
            <a:r>
              <a:rPr lang="vi-VN" sz="2000" dirty="0" smtClean="0">
                <a:latin typeface="+mj-lt"/>
              </a:rPr>
              <a:t>Định tuyến</a:t>
            </a:r>
            <a:r>
              <a:rPr lang="en-US" sz="2000" dirty="0" smtClean="0">
                <a:latin typeface="+mj-lt"/>
              </a:rPr>
              <a:t> </a:t>
            </a:r>
            <a:r>
              <a:rPr lang="vi-VN" sz="2000" dirty="0" smtClean="0">
                <a:latin typeface="+mj-lt"/>
              </a:rPr>
              <a:t>(</a:t>
            </a:r>
            <a:r>
              <a:rPr lang="vi-VN" sz="2000" dirty="0">
                <a:latin typeface="+mj-lt"/>
              </a:rPr>
              <a:t>chọn đường): tìm các tuyến đường tốt </a:t>
            </a:r>
            <a:r>
              <a:rPr lang="vi-VN" sz="2000" dirty="0" smtClean="0">
                <a:latin typeface="+mj-lt"/>
              </a:rPr>
              <a:t>nhất</a:t>
            </a:r>
            <a:r>
              <a:rPr lang="en-US" sz="2000" dirty="0" smtClean="0">
                <a:latin typeface="+mj-lt"/>
              </a:rPr>
              <a:t> </a:t>
            </a:r>
            <a:r>
              <a:rPr lang="vi-VN" sz="2000" dirty="0" smtClean="0">
                <a:latin typeface="+mj-lt"/>
              </a:rPr>
              <a:t>qua </a:t>
            </a:r>
            <a:r>
              <a:rPr lang="vi-VN" sz="2000" dirty="0">
                <a:latin typeface="+mj-lt"/>
              </a:rPr>
              <a:t>hệ thống trung gian để gửi thông </a:t>
            </a:r>
            <a:r>
              <a:rPr lang="vi-VN" sz="2000" dirty="0" smtClean="0">
                <a:latin typeface="+mj-lt"/>
              </a:rPr>
              <a:t>tin</a:t>
            </a:r>
            <a:endParaRPr lang="en-US" sz="2000" dirty="0">
              <a:latin typeface="+mj-lt"/>
            </a:endParaRPr>
          </a:p>
          <a:p>
            <a:pPr marL="354013" indent="-265113"/>
            <a:r>
              <a:rPr lang="vi-VN" sz="2000" dirty="0" smtClean="0">
                <a:latin typeface="+mj-lt"/>
              </a:rPr>
              <a:t>Chuyển </a:t>
            </a:r>
            <a:r>
              <a:rPr lang="vi-VN" sz="2000" dirty="0">
                <a:latin typeface="+mj-lt"/>
              </a:rPr>
              <a:t>tiếp: quyết định gửi dữ liệu qua tuyến đường nào </a:t>
            </a:r>
            <a:endParaRPr lang="en-US" sz="2000" dirty="0" smtClean="0">
              <a:latin typeface="+mj-lt"/>
            </a:endParaRP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77257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2732" y="116632"/>
            <a:ext cx="868380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GB" sz="3600" b="1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NGUYÊN LÝ CHUNG TẦNG MẠNG</a:t>
            </a:r>
          </a:p>
        </p:txBody>
      </p:sp>
      <p:sp>
        <p:nvSpPr>
          <p:cNvPr id="6" name="Rectangle 5"/>
          <p:cNvSpPr/>
          <p:nvPr/>
        </p:nvSpPr>
        <p:spPr>
          <a:xfrm>
            <a:off x="117904" y="980728"/>
            <a:ext cx="9026096" cy="5688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54013" indent="-265113"/>
            <a:endParaRPr lang="en-US" sz="240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268760"/>
            <a:ext cx="6457950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283265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2732" y="116632"/>
            <a:ext cx="868380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GB" sz="3600" b="1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NGUYÊN LÝ CHUNG TẦNG MẠNG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980728"/>
            <a:ext cx="9144000" cy="2376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54013" indent="-265113"/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IPv4</a:t>
            </a:r>
          </a:p>
          <a:p>
            <a:pPr marL="85725" indent="3175"/>
            <a:r>
              <a:rPr lang="vi-VN" sz="2000" i="1" dirty="0">
                <a:latin typeface="+mj-lt"/>
              </a:rPr>
              <a:t>Địa chỉ IP: </a:t>
            </a:r>
            <a:r>
              <a:rPr lang="vi-VN" sz="2000" dirty="0">
                <a:latin typeface="+mj-lt"/>
              </a:rPr>
              <a:t>Một số </a:t>
            </a:r>
            <a:r>
              <a:rPr lang="vi-VN" sz="2000" dirty="0" smtClean="0">
                <a:latin typeface="+mj-lt"/>
              </a:rPr>
              <a:t>32-</a:t>
            </a:r>
            <a:r>
              <a:rPr lang="en-US" sz="2000" dirty="0" smtClean="0">
                <a:latin typeface="+mj-lt"/>
              </a:rPr>
              <a:t> </a:t>
            </a:r>
            <a:r>
              <a:rPr lang="vi-VN" sz="2000" dirty="0" smtClean="0">
                <a:latin typeface="+mj-lt"/>
              </a:rPr>
              <a:t>bit </a:t>
            </a:r>
            <a:r>
              <a:rPr lang="vi-VN" sz="2000" dirty="0">
                <a:latin typeface="+mj-lt"/>
              </a:rPr>
              <a:t>để định danh </a:t>
            </a:r>
            <a:r>
              <a:rPr lang="vi-VN" sz="2000" dirty="0" smtClean="0">
                <a:latin typeface="+mj-lt"/>
              </a:rPr>
              <a:t>cổng</a:t>
            </a:r>
            <a:r>
              <a:rPr lang="en-US" sz="2000" dirty="0" smtClean="0">
                <a:latin typeface="+mj-lt"/>
              </a:rPr>
              <a:t> </a:t>
            </a:r>
            <a:r>
              <a:rPr lang="vi-VN" sz="2000" dirty="0" smtClean="0">
                <a:latin typeface="+mj-lt"/>
              </a:rPr>
              <a:t>giao </a:t>
            </a:r>
            <a:r>
              <a:rPr lang="vi-VN" sz="2000" dirty="0">
                <a:latin typeface="+mj-lt"/>
              </a:rPr>
              <a:t>tiếp mạng </a:t>
            </a:r>
            <a:r>
              <a:rPr lang="vi-VN" sz="2000" dirty="0" smtClean="0">
                <a:latin typeface="+mj-lt"/>
              </a:rPr>
              <a:t>trên</a:t>
            </a:r>
            <a:r>
              <a:rPr lang="en-US" sz="2000" dirty="0" smtClean="0">
                <a:latin typeface="+mj-lt"/>
              </a:rPr>
              <a:t> </a:t>
            </a:r>
            <a:r>
              <a:rPr lang="vi-VN" sz="2000" dirty="0" smtClean="0">
                <a:latin typeface="+mj-lt"/>
              </a:rPr>
              <a:t>nút </a:t>
            </a:r>
            <a:r>
              <a:rPr lang="vi-VN" sz="2000" dirty="0">
                <a:latin typeface="+mj-lt"/>
              </a:rPr>
              <a:t>đầu cuối (PC,</a:t>
            </a:r>
            <a:br>
              <a:rPr lang="vi-VN" sz="2000" dirty="0">
                <a:latin typeface="+mj-lt"/>
              </a:rPr>
            </a:br>
            <a:r>
              <a:rPr lang="vi-VN" sz="2000" dirty="0">
                <a:latin typeface="+mj-lt"/>
              </a:rPr>
              <a:t>server, smart phone</a:t>
            </a:r>
            <a:r>
              <a:rPr lang="vi-VN" sz="2000" dirty="0" smtClean="0">
                <a:latin typeface="+mj-lt"/>
              </a:rPr>
              <a:t>),</a:t>
            </a:r>
            <a:r>
              <a:rPr lang="en-US" sz="2000" dirty="0" smtClean="0">
                <a:latin typeface="+mj-lt"/>
              </a:rPr>
              <a:t> </a:t>
            </a:r>
            <a:r>
              <a:rPr lang="vi-VN" sz="2000" dirty="0" smtClean="0">
                <a:latin typeface="+mj-lt"/>
              </a:rPr>
              <a:t>bộ </a:t>
            </a:r>
            <a:r>
              <a:rPr lang="vi-VN" sz="2000" dirty="0">
                <a:latin typeface="+mj-lt"/>
              </a:rPr>
              <a:t>định tuyến</a:t>
            </a:r>
            <a:br>
              <a:rPr lang="vi-VN" sz="2000" dirty="0">
                <a:latin typeface="+mj-lt"/>
              </a:rPr>
            </a:br>
            <a:r>
              <a:rPr lang="en-US" sz="2000" dirty="0" smtClean="0">
                <a:latin typeface="+mj-lt"/>
              </a:rPr>
              <a:t>	</a:t>
            </a:r>
            <a:r>
              <a:rPr lang="vi-VN" sz="2000" dirty="0" smtClean="0">
                <a:latin typeface="+mj-lt"/>
              </a:rPr>
              <a:t>• </a:t>
            </a:r>
            <a:r>
              <a:rPr lang="vi-VN" sz="2000" dirty="0">
                <a:latin typeface="+mj-lt"/>
              </a:rPr>
              <a:t>Mỗi địa chỉ IP </a:t>
            </a:r>
            <a:r>
              <a:rPr lang="vi-VN" sz="2000" dirty="0" smtClean="0">
                <a:latin typeface="+mj-lt"/>
              </a:rPr>
              <a:t>được</a:t>
            </a:r>
            <a:r>
              <a:rPr lang="en-US" sz="2000" dirty="0" smtClean="0">
                <a:latin typeface="+mj-lt"/>
              </a:rPr>
              <a:t> </a:t>
            </a:r>
            <a:r>
              <a:rPr lang="vi-VN" sz="2000" dirty="0" smtClean="0">
                <a:latin typeface="+mj-lt"/>
              </a:rPr>
              <a:t>gán </a:t>
            </a:r>
            <a:r>
              <a:rPr lang="vi-VN" sz="2000" dirty="0">
                <a:latin typeface="+mj-lt"/>
              </a:rPr>
              <a:t>cho một cổng </a:t>
            </a:r>
            <a:r>
              <a:rPr lang="vi-VN" sz="2000" dirty="0" smtClean="0">
                <a:latin typeface="+mj-lt"/>
              </a:rPr>
              <a:t>duy</a:t>
            </a:r>
            <a:r>
              <a:rPr lang="en-US" sz="2000" dirty="0" smtClean="0">
                <a:latin typeface="+mj-lt"/>
              </a:rPr>
              <a:t> </a:t>
            </a:r>
            <a:r>
              <a:rPr lang="vi-VN" sz="2000" dirty="0" smtClean="0">
                <a:latin typeface="+mj-lt"/>
              </a:rPr>
              <a:t>nhất</a:t>
            </a:r>
            <a:r>
              <a:rPr lang="vi-VN" sz="2000" dirty="0">
                <a:latin typeface="+mj-lt"/>
              </a:rPr>
              <a:t/>
            </a:r>
            <a:br>
              <a:rPr lang="vi-VN" sz="2000" dirty="0">
                <a:latin typeface="+mj-lt"/>
              </a:rPr>
            </a:br>
            <a:r>
              <a:rPr lang="en-US" sz="2000" dirty="0" smtClean="0">
                <a:latin typeface="+mj-lt"/>
              </a:rPr>
              <a:t>	</a:t>
            </a:r>
            <a:r>
              <a:rPr lang="vi-VN" sz="2000" dirty="0" smtClean="0">
                <a:latin typeface="+mj-lt"/>
              </a:rPr>
              <a:t>• </a:t>
            </a:r>
            <a:r>
              <a:rPr lang="vi-VN" sz="2000" dirty="0">
                <a:latin typeface="+mj-lt"/>
              </a:rPr>
              <a:t>Địa chỉ IP có tính </a:t>
            </a:r>
            <a:r>
              <a:rPr lang="vi-VN" sz="2000" dirty="0" smtClean="0">
                <a:latin typeface="+mj-lt"/>
              </a:rPr>
              <a:t>duy</a:t>
            </a:r>
            <a:r>
              <a:rPr lang="en-US" sz="2000" dirty="0" smtClean="0">
                <a:latin typeface="+mj-lt"/>
              </a:rPr>
              <a:t> </a:t>
            </a:r>
            <a:r>
              <a:rPr lang="vi-VN" sz="2000" dirty="0" smtClean="0">
                <a:latin typeface="+mj-lt"/>
              </a:rPr>
              <a:t>nhất </a:t>
            </a:r>
            <a:r>
              <a:rPr lang="vi-VN" sz="2000" dirty="0">
                <a:latin typeface="+mj-lt"/>
              </a:rPr>
              <a:t>trong mạng </a:t>
            </a:r>
            <a:br>
              <a:rPr lang="vi-VN" sz="2000" dirty="0">
                <a:latin typeface="+mj-lt"/>
              </a:rPr>
            </a:br>
            <a:r>
              <a:rPr lang="en-US" sz="2400" dirty="0" smtClean="0"/>
              <a:t>	</a:t>
            </a:r>
            <a:r>
              <a:rPr lang="vi-VN" sz="2400" dirty="0"/>
              <a:t/>
            </a:r>
            <a:br>
              <a:rPr lang="vi-VN" sz="2400" dirty="0"/>
            </a:br>
            <a:endParaRPr lang="en-US" sz="2400" dirty="0" smtClean="0"/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662" y="2636912"/>
            <a:ext cx="4202587" cy="4182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705146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2732" y="116632"/>
            <a:ext cx="868380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GB" sz="3600" b="1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NGUYÊN LÝ CHUNG TẦNG MẠNG</a:t>
            </a:r>
          </a:p>
        </p:txBody>
      </p:sp>
      <p:sp>
        <p:nvSpPr>
          <p:cNvPr id="6" name="Rectangle 5"/>
          <p:cNvSpPr/>
          <p:nvPr/>
        </p:nvSpPr>
        <p:spPr>
          <a:xfrm>
            <a:off x="117904" y="980728"/>
            <a:ext cx="9026096" cy="5688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54013" indent="-265113"/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IPv4</a:t>
            </a:r>
          </a:p>
          <a:p>
            <a:pPr marL="354013" indent="-265113"/>
            <a:r>
              <a:rPr lang="vi-VN" sz="2000" dirty="0">
                <a:latin typeface="+mj-lt"/>
              </a:rPr>
              <a:t>Sử dụng 4 phần 8 bits để miêu tả một địa chỉ 32 </a:t>
            </a:r>
            <a:r>
              <a:rPr lang="vi-VN" sz="2000" dirty="0" smtClean="0">
                <a:latin typeface="+mj-lt"/>
              </a:rPr>
              <a:t>bits</a:t>
            </a:r>
            <a:endParaRPr lang="en-US" sz="2000" dirty="0" smtClean="0">
              <a:latin typeface="+mj-lt"/>
            </a:endParaRPr>
          </a:p>
          <a:p>
            <a:pPr marL="354013" indent="-265113"/>
            <a:endParaRPr lang="en-US" sz="2400" dirty="0" smtClean="0"/>
          </a:p>
          <a:p>
            <a:pPr marL="354013" indent="-265113"/>
            <a:endParaRPr lang="en-US" sz="2400" dirty="0"/>
          </a:p>
          <a:p>
            <a:pPr marL="354013" indent="-265113"/>
            <a:endParaRPr lang="en-US" sz="2400" dirty="0" smtClean="0"/>
          </a:p>
          <a:p>
            <a:pPr marL="354013" indent="-265113"/>
            <a:r>
              <a:rPr lang="vi-VN" sz="2000" dirty="0">
                <a:latin typeface="+mj-lt"/>
              </a:rPr>
              <a:t>Địa chỉ IP có hai phần</a:t>
            </a:r>
            <a:br>
              <a:rPr lang="vi-VN" sz="2000" dirty="0">
                <a:latin typeface="+mj-lt"/>
              </a:rPr>
            </a:br>
            <a:r>
              <a:rPr lang="vi-VN" sz="2000" dirty="0">
                <a:latin typeface="+mj-lt"/>
              </a:rPr>
              <a:t>• Host ID – phần địa chỉ máy trạm</a:t>
            </a:r>
            <a:br>
              <a:rPr lang="vi-VN" sz="2000" dirty="0">
                <a:latin typeface="+mj-lt"/>
              </a:rPr>
            </a:br>
            <a:r>
              <a:rPr lang="vi-VN" sz="2000" dirty="0">
                <a:latin typeface="+mj-lt"/>
              </a:rPr>
              <a:t>• Network ID – phần địa chỉ mạng </a:t>
            </a:r>
            <a:br>
              <a:rPr lang="vi-VN" sz="2000" dirty="0">
                <a:latin typeface="+mj-lt"/>
              </a:rPr>
            </a:br>
            <a:r>
              <a:rPr lang="vi-VN" sz="2400" dirty="0"/>
              <a:t> </a:t>
            </a:r>
            <a:r>
              <a:rPr lang="vi-VN" sz="2400" dirty="0" smtClean="0"/>
              <a:t/>
            </a:r>
            <a:br>
              <a:rPr lang="vi-VN" sz="2400" dirty="0" smtClean="0"/>
            </a:br>
            <a:r>
              <a:rPr lang="vi-VN" sz="2400" dirty="0"/>
              <a:t/>
            </a:r>
            <a:br>
              <a:rPr lang="vi-VN" sz="2400" dirty="0"/>
            </a:br>
            <a:r>
              <a:rPr lang="en-US" sz="2400" dirty="0" smtClean="0"/>
              <a:t>	</a:t>
            </a:r>
            <a:r>
              <a:rPr lang="vi-VN" sz="2400" dirty="0"/>
              <a:t/>
            </a:r>
            <a:br>
              <a:rPr lang="vi-VN" sz="2400" dirty="0"/>
            </a:br>
            <a:endParaRPr lang="en-US" sz="2400" dirty="0" smtClean="0"/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636912"/>
            <a:ext cx="6448425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99843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2732" y="116632"/>
            <a:ext cx="868380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GB" sz="3600" b="1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NGUYÊN LÝ CHUNG TẦNG MẠNG</a:t>
            </a:r>
          </a:p>
        </p:txBody>
      </p:sp>
      <p:sp>
        <p:nvSpPr>
          <p:cNvPr id="6" name="Rectangle 5"/>
          <p:cNvSpPr/>
          <p:nvPr/>
        </p:nvSpPr>
        <p:spPr>
          <a:xfrm>
            <a:off x="117904" y="980728"/>
            <a:ext cx="9026096" cy="1080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54013" indent="-265113"/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IP</a:t>
            </a:r>
            <a:endParaRPr lang="en-US" sz="2400" dirty="0" smtClean="0"/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16832"/>
            <a:ext cx="6038850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755716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2732" y="116632"/>
            <a:ext cx="8394739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GB" sz="3600" b="1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CƠ BẢN MẠNG MÁY TÍNH</a:t>
            </a:r>
            <a:endParaRPr lang="en-GB" sz="3600" b="1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7904" y="980728"/>
            <a:ext cx="5750240" cy="2232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Mạng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gì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Tập 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hợp các máy tính kết nối 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nhau 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dựa trên một kiến trúc nào 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để 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có thể trao đổi dữ liệu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Máy tính: máy trạm, máy chủ, 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định 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tuyến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Kết nối bằng một phương tiện truyền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Theo một kiến trúc mạng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124744"/>
            <a:ext cx="3095311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178858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2732" y="116632"/>
            <a:ext cx="868380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GB" sz="3600" b="1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NGÔN NGỮ LẬP TRÌNH JAVA</a:t>
            </a:r>
            <a:endParaRPr lang="en-GB" sz="3600" b="1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7904" y="980728"/>
            <a:ext cx="9026096" cy="2736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54013" indent="-265113"/>
            <a:r>
              <a:rPr lang="vi-VN" sz="2400" dirty="0">
                <a:latin typeface="+mj-lt"/>
              </a:rPr>
              <a:t>Đặc điểm</a:t>
            </a:r>
            <a:br>
              <a:rPr lang="vi-VN" sz="2400" dirty="0">
                <a:latin typeface="+mj-lt"/>
              </a:rPr>
            </a:br>
            <a:r>
              <a:rPr lang="vi-VN" sz="2000" dirty="0">
                <a:latin typeface="+mj-lt"/>
              </a:rPr>
              <a:t>• Ngôn ngữ cấp cao</a:t>
            </a:r>
            <a:br>
              <a:rPr lang="vi-VN" sz="2000" dirty="0">
                <a:latin typeface="+mj-lt"/>
              </a:rPr>
            </a:br>
            <a:r>
              <a:rPr lang="vi-VN" sz="2000" dirty="0">
                <a:latin typeface="+mj-lt"/>
              </a:rPr>
              <a:t>• Thuần hướng đối tượng</a:t>
            </a:r>
            <a:br>
              <a:rPr lang="vi-VN" sz="2000" dirty="0">
                <a:latin typeface="+mj-lt"/>
              </a:rPr>
            </a:br>
            <a:r>
              <a:rPr lang="vi-VN" sz="2000" dirty="0">
                <a:latin typeface="+mj-lt"/>
              </a:rPr>
              <a:t>• Có thể thực thi trên các hệ điều hành khác nhau</a:t>
            </a:r>
            <a:br>
              <a:rPr lang="vi-VN" sz="2000" dirty="0">
                <a:latin typeface="+mj-lt"/>
              </a:rPr>
            </a:br>
            <a:r>
              <a:rPr lang="vi-VN" sz="2000" dirty="0">
                <a:latin typeface="+mj-lt"/>
              </a:rPr>
              <a:t>• Đa luồng</a:t>
            </a:r>
            <a:br>
              <a:rPr lang="vi-VN" sz="2000" dirty="0">
                <a:latin typeface="+mj-lt"/>
              </a:rPr>
            </a:br>
            <a:r>
              <a:rPr lang="vi-VN" sz="2000" dirty="0">
                <a:latin typeface="+mj-lt"/>
              </a:rPr>
              <a:t>• Phân tán</a:t>
            </a:r>
            <a:br>
              <a:rPr lang="vi-VN" sz="2000" dirty="0">
                <a:latin typeface="+mj-lt"/>
              </a:rPr>
            </a:br>
            <a:r>
              <a:rPr lang="vi-VN" sz="2000" dirty="0">
                <a:latin typeface="+mj-lt"/>
              </a:rPr>
              <a:t>• Ngôn ngữ động</a:t>
            </a:r>
            <a:br>
              <a:rPr lang="vi-VN" sz="2000" dirty="0">
                <a:latin typeface="+mj-lt"/>
              </a:rPr>
            </a:br>
            <a:r>
              <a:rPr lang="vi-VN" sz="2000" dirty="0">
                <a:latin typeface="+mj-lt"/>
              </a:rPr>
              <a:t>• Đơn giản, dễ học, kiến trúc chương trình dễ hiểu </a:t>
            </a:r>
            <a:endParaRPr lang="en-US" sz="2400" dirty="0" smtClean="0">
              <a:latin typeface="+mj-lt"/>
            </a:endParaRP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58093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2732" y="116632"/>
            <a:ext cx="868380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GB" sz="3600" b="1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NGÔN NGỮ LẬP TRÌNH JAVA</a:t>
            </a:r>
            <a:endParaRPr lang="en-GB" sz="3600" b="1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7904" y="980728"/>
            <a:ext cx="9026096" cy="2736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54013" indent="-265113"/>
            <a:r>
              <a:rPr lang="vi-VN" sz="2400" dirty="0">
                <a:latin typeface="+mj-lt"/>
              </a:rPr>
              <a:t>Máy ảo java (JMV)</a:t>
            </a:r>
          </a:p>
          <a:p>
            <a:pPr marL="354013" indent="-265113"/>
            <a:r>
              <a:rPr lang="vi-VN" sz="2400" dirty="0">
                <a:latin typeface="+mj-lt"/>
              </a:rPr>
              <a:t>• </a:t>
            </a:r>
            <a:r>
              <a:rPr lang="vi-VN" sz="2000" dirty="0">
                <a:latin typeface="+mj-lt"/>
              </a:rPr>
              <a:t>Đảm bảo cho chương trình chạy trên nhiều nền tảng khác nhau.</a:t>
            </a:r>
          </a:p>
          <a:p>
            <a:pPr marL="354013" indent="-265113"/>
            <a:r>
              <a:rPr lang="vi-VN" sz="2000" dirty="0">
                <a:latin typeface="+mj-lt"/>
              </a:rPr>
              <a:t>• ByteCode là ngôn ngữ máy của máy ảo giống các mã lệnh nhị </a:t>
            </a:r>
            <a:r>
              <a:rPr lang="vi-VN" sz="2000" dirty="0" smtClean="0">
                <a:latin typeface="+mj-lt"/>
              </a:rPr>
              <a:t>phân</a:t>
            </a:r>
            <a:r>
              <a:rPr lang="en-US" sz="2000" dirty="0" smtClean="0">
                <a:latin typeface="+mj-lt"/>
              </a:rPr>
              <a:t> </a:t>
            </a:r>
            <a:r>
              <a:rPr lang="vi-VN" sz="2000" dirty="0" smtClean="0">
                <a:latin typeface="+mj-lt"/>
              </a:rPr>
              <a:t>của </a:t>
            </a:r>
            <a:r>
              <a:rPr lang="vi-VN" sz="2000" dirty="0">
                <a:latin typeface="+mj-lt"/>
              </a:rPr>
              <a:t>máy thật.</a:t>
            </a:r>
          </a:p>
          <a:p>
            <a:pPr marL="266700" indent="-177800"/>
            <a:r>
              <a:rPr lang="vi-VN" sz="2000" dirty="0">
                <a:latin typeface="+mj-lt"/>
              </a:rPr>
              <a:t>• Một chương trình được viết được lưu thành tập tin có phần mở </a:t>
            </a:r>
            <a:r>
              <a:rPr lang="vi-VN" sz="2000" dirty="0" smtClean="0">
                <a:latin typeface="+mj-lt"/>
              </a:rPr>
              <a:t>rộng</a:t>
            </a:r>
            <a:r>
              <a:rPr lang="en-US" sz="2000" dirty="0" smtClean="0">
                <a:latin typeface="+mj-lt"/>
              </a:rPr>
              <a:t> </a:t>
            </a:r>
            <a:r>
              <a:rPr lang="vi-VN" sz="2000" dirty="0" smtClean="0">
                <a:latin typeface="+mj-lt"/>
              </a:rPr>
              <a:t>là </a:t>
            </a:r>
            <a:r>
              <a:rPr lang="vi-VN" sz="2000" dirty="0">
                <a:latin typeface="+mj-lt"/>
              </a:rPr>
              <a:t>.java, phải được biên dịch thành tập tin thực thi trên máy ảo java </a:t>
            </a:r>
            <a:r>
              <a:rPr lang="vi-VN" sz="2000" dirty="0" smtClean="0">
                <a:latin typeface="+mj-lt"/>
              </a:rPr>
              <a:t>có</a:t>
            </a:r>
            <a:r>
              <a:rPr lang="en-US" sz="2000" dirty="0" smtClean="0">
                <a:latin typeface="+mj-lt"/>
              </a:rPr>
              <a:t> </a:t>
            </a:r>
            <a:r>
              <a:rPr lang="vi-VN" sz="2000" dirty="0" smtClean="0">
                <a:latin typeface="+mj-lt"/>
              </a:rPr>
              <a:t>phần </a:t>
            </a:r>
            <a:r>
              <a:rPr lang="vi-VN" sz="2000" dirty="0">
                <a:latin typeface="+mj-lt"/>
              </a:rPr>
              <a:t>mở rộng là .class.</a:t>
            </a:r>
          </a:p>
          <a:p>
            <a:pPr marL="354013" indent="-265113"/>
            <a:r>
              <a:rPr lang="vi-VN" sz="2000" dirty="0">
                <a:latin typeface="+mj-lt"/>
              </a:rPr>
              <a:t>• Tập tin thực thi chứa các chỉ thị ở dạng ByteCode mà máy ảo </a:t>
            </a:r>
            <a:r>
              <a:rPr lang="vi-VN" sz="2000" dirty="0" smtClean="0">
                <a:latin typeface="+mj-lt"/>
              </a:rPr>
              <a:t>java</a:t>
            </a:r>
            <a:r>
              <a:rPr lang="en-US" sz="2000" dirty="0" smtClean="0">
                <a:latin typeface="+mj-lt"/>
              </a:rPr>
              <a:t> </a:t>
            </a:r>
            <a:r>
              <a:rPr lang="vi-VN" sz="2000" dirty="0" smtClean="0">
                <a:latin typeface="+mj-lt"/>
              </a:rPr>
              <a:t>hiểu </a:t>
            </a:r>
            <a:r>
              <a:rPr lang="vi-VN" sz="2000" dirty="0">
                <a:latin typeface="+mj-lt"/>
              </a:rPr>
              <a:t>được</a:t>
            </a:r>
            <a:r>
              <a:rPr lang="vi-VN" sz="2000" dirty="0" smtClean="0">
                <a:latin typeface="+mj-lt"/>
              </a:rPr>
              <a:t>.</a:t>
            </a:r>
            <a:endParaRPr lang="vi-VN" sz="2000" dirty="0">
              <a:latin typeface="+mj-lt"/>
            </a:endParaRPr>
          </a:p>
          <a:p>
            <a:pPr marL="266700" indent="-177800"/>
            <a:r>
              <a:rPr lang="vi-VN" sz="2000" dirty="0">
                <a:latin typeface="+mj-lt"/>
              </a:rPr>
              <a:t>• Khi thực thi chương trình, máy ảo dịch các ByteCode thành mã </a:t>
            </a:r>
            <a:r>
              <a:rPr lang="vi-VN" sz="2000" dirty="0" smtClean="0">
                <a:latin typeface="+mj-lt"/>
              </a:rPr>
              <a:t>nhị</a:t>
            </a:r>
            <a:r>
              <a:rPr lang="en-US" sz="2000" dirty="0" smtClean="0">
                <a:latin typeface="+mj-lt"/>
              </a:rPr>
              <a:t> </a:t>
            </a:r>
            <a:r>
              <a:rPr lang="vi-VN" sz="2000" dirty="0" smtClean="0">
                <a:latin typeface="+mj-lt"/>
              </a:rPr>
              <a:t>phân </a:t>
            </a:r>
            <a:r>
              <a:rPr lang="vi-VN" sz="2000" dirty="0">
                <a:latin typeface="+mj-lt"/>
              </a:rPr>
              <a:t>của máy tính </a:t>
            </a:r>
            <a:r>
              <a:rPr lang="vi-VN" sz="2000" dirty="0" smtClean="0">
                <a:latin typeface="+mj-lt"/>
              </a:rPr>
              <a:t>thật</a:t>
            </a:r>
            <a:r>
              <a:rPr lang="en-US" sz="2000" dirty="0" smtClean="0">
                <a:latin typeface="+mj-lt"/>
              </a:rPr>
              <a:t> </a:t>
            </a:r>
            <a:r>
              <a:rPr lang="vi-VN" sz="2000" dirty="0" smtClean="0">
                <a:latin typeface="+mj-lt"/>
              </a:rPr>
              <a:t>=&gt; </a:t>
            </a:r>
            <a:r>
              <a:rPr lang="vi-VN" sz="2000" dirty="0">
                <a:latin typeface="+mj-lt"/>
              </a:rPr>
              <a:t>máy ảo là trình biên dịch</a:t>
            </a:r>
            <a:endParaRPr lang="en-US" sz="2000" dirty="0" smtClean="0">
              <a:latin typeface="+mj-lt"/>
            </a:endParaRP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94428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2732" y="116632"/>
            <a:ext cx="868380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GB" sz="3600" b="1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NGÔN NGỮ LẬP TRÌNH JAVA</a:t>
            </a:r>
            <a:endParaRPr lang="en-GB" sz="3600" b="1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7904" y="980728"/>
            <a:ext cx="9026096" cy="2232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54013" indent="-265113"/>
            <a:r>
              <a:rPr lang="vi-VN" sz="2000" dirty="0">
                <a:latin typeface="+mj-lt"/>
              </a:rPr>
              <a:t>Hai kiểu ứng dụng</a:t>
            </a:r>
          </a:p>
          <a:p>
            <a:pPr marL="354013" indent="-265113"/>
            <a:r>
              <a:rPr lang="vi-VN" sz="2000" dirty="0" smtClean="0">
                <a:latin typeface="+mj-lt"/>
              </a:rPr>
              <a:t>Applet</a:t>
            </a:r>
            <a:endParaRPr lang="vi-VN" sz="2000" dirty="0">
              <a:latin typeface="+mj-lt"/>
            </a:endParaRPr>
          </a:p>
          <a:p>
            <a:pPr marL="354013" indent="-265113"/>
            <a:r>
              <a:rPr lang="en-US" sz="2000" dirty="0" smtClean="0">
                <a:latin typeface="+mj-lt"/>
              </a:rPr>
              <a:t>	</a:t>
            </a:r>
            <a:r>
              <a:rPr lang="vi-VN" sz="2000" dirty="0" smtClean="0">
                <a:latin typeface="+mj-lt"/>
              </a:rPr>
              <a:t>• </a:t>
            </a:r>
            <a:r>
              <a:rPr lang="vi-VN" sz="2000" dirty="0">
                <a:latin typeface="+mj-lt"/>
              </a:rPr>
              <a:t>Chương trình nhúng vào trang web, được tải từ webserver về </a:t>
            </a:r>
            <a:r>
              <a:rPr lang="vi-VN" sz="2000" dirty="0" smtClean="0">
                <a:latin typeface="+mj-lt"/>
              </a:rPr>
              <a:t>máy</a:t>
            </a:r>
            <a:r>
              <a:rPr lang="en-US" sz="2000" dirty="0" smtClean="0">
                <a:latin typeface="+mj-lt"/>
              </a:rPr>
              <a:t> </a:t>
            </a:r>
            <a:r>
              <a:rPr lang="vi-VN" sz="2000" dirty="0" smtClean="0">
                <a:latin typeface="+mj-lt"/>
              </a:rPr>
              <a:t>client</a:t>
            </a:r>
            <a:endParaRPr lang="vi-VN" sz="2000" dirty="0">
              <a:latin typeface="+mj-lt"/>
            </a:endParaRPr>
          </a:p>
          <a:p>
            <a:pPr marL="354013" indent="-265113"/>
            <a:r>
              <a:rPr lang="vi-VN" sz="2000" dirty="0" smtClean="0">
                <a:latin typeface="+mj-lt"/>
              </a:rPr>
              <a:t>Application</a:t>
            </a:r>
            <a:endParaRPr lang="vi-VN" sz="2000" dirty="0">
              <a:latin typeface="+mj-lt"/>
            </a:endParaRPr>
          </a:p>
          <a:p>
            <a:pPr marL="354013" indent="-265113"/>
            <a:r>
              <a:rPr lang="en-US" sz="2000" dirty="0" smtClean="0">
                <a:latin typeface="+mj-lt"/>
              </a:rPr>
              <a:t>	</a:t>
            </a:r>
            <a:r>
              <a:rPr lang="vi-VN" sz="2000" dirty="0" smtClean="0">
                <a:latin typeface="+mj-lt"/>
              </a:rPr>
              <a:t>• </a:t>
            </a:r>
            <a:r>
              <a:rPr lang="vi-VN" sz="2000" dirty="0">
                <a:latin typeface="+mj-lt"/>
              </a:rPr>
              <a:t>Chương trình thực thi trực tiếp trên máy ảo java</a:t>
            </a:r>
            <a:endParaRPr lang="en-US" sz="2000" dirty="0" smtClean="0">
              <a:latin typeface="+mj-lt"/>
            </a:endParaRP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43900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2732" y="116632"/>
            <a:ext cx="868380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GB" sz="3600" b="1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NGÔN NGỮ LẬP TRÌNH JAVA</a:t>
            </a:r>
            <a:endParaRPr lang="en-GB" sz="3600" b="1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7904" y="980728"/>
            <a:ext cx="9026096" cy="3672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54013" indent="-265113"/>
            <a:r>
              <a:rPr lang="vi-VN" sz="2400" dirty="0">
                <a:latin typeface="+mj-lt"/>
              </a:rPr>
              <a:t>Bộ công cụ phát triển ứng dụng JDK</a:t>
            </a:r>
          </a:p>
          <a:p>
            <a:pPr marL="354013" indent="-265113"/>
            <a:r>
              <a:rPr lang="vi-VN" sz="2000" dirty="0">
                <a:latin typeface="+mj-lt"/>
              </a:rPr>
              <a:t>• Được cung cấp miễn phí bởi JavaSoft (Sun), javasoft.com</a:t>
            </a:r>
          </a:p>
          <a:p>
            <a:pPr marL="354013" indent="-265113"/>
            <a:r>
              <a:rPr lang="vi-VN" sz="2000" dirty="0">
                <a:latin typeface="+mj-lt"/>
              </a:rPr>
              <a:t>• Mỗi loại hệ điều hành sẽ có bộ JDK tương ứng</a:t>
            </a:r>
          </a:p>
          <a:p>
            <a:pPr marL="354013" indent="-265113"/>
            <a:r>
              <a:rPr lang="vi-VN" sz="2000" dirty="0">
                <a:latin typeface="+mj-lt"/>
              </a:rPr>
              <a:t>• Các chương trình thực thi quan trọng của JDK</a:t>
            </a:r>
          </a:p>
          <a:p>
            <a:pPr marL="354013" indent="-265113"/>
            <a:r>
              <a:rPr lang="vi-VN" sz="2000" dirty="0">
                <a:latin typeface="+mj-lt"/>
              </a:rPr>
              <a:t>• javac: biên dịch chương trình nguồn thành tập tin thực thi trên máy ảo</a:t>
            </a:r>
          </a:p>
          <a:p>
            <a:pPr marL="354013" indent="-265113"/>
            <a:r>
              <a:rPr lang="vi-VN" sz="2000" dirty="0">
                <a:latin typeface="+mj-lt"/>
              </a:rPr>
              <a:t>• java: làm cho máy ảo biên dịch mã ByteCode thành mã thực thi trên máy thật</a:t>
            </a:r>
          </a:p>
          <a:p>
            <a:pPr marL="354013" indent="-265113"/>
            <a:r>
              <a:rPr lang="vi-VN" sz="2000" dirty="0">
                <a:latin typeface="+mj-lt"/>
              </a:rPr>
              <a:t>• appletviewer: thông dịch, thực thi các chương trình applet</a:t>
            </a:r>
          </a:p>
          <a:p>
            <a:pPr marL="354013" indent="-265113"/>
            <a:r>
              <a:rPr lang="vi-VN" sz="2000" dirty="0">
                <a:latin typeface="+mj-lt"/>
              </a:rPr>
              <a:t>• jdb: trình gở rối</a:t>
            </a:r>
          </a:p>
          <a:p>
            <a:pPr marL="354013" indent="-265113"/>
            <a:r>
              <a:rPr lang="vi-VN" sz="2000" dirty="0">
                <a:latin typeface="+mj-lt"/>
              </a:rPr>
              <a:t>• javadoc: tự động tạo tài liệu chú thích chương trình nguồn</a:t>
            </a:r>
          </a:p>
          <a:p>
            <a:pPr marL="354013" indent="-265113"/>
            <a:r>
              <a:rPr lang="vi-VN" sz="2000" dirty="0">
                <a:latin typeface="+mj-lt"/>
              </a:rPr>
              <a:t>• rmic: tạo Stub cho ứng dụng kiểu RMI</a:t>
            </a:r>
          </a:p>
          <a:p>
            <a:pPr marL="354013" indent="-265113"/>
            <a:r>
              <a:rPr lang="vi-VN" sz="2000" dirty="0">
                <a:latin typeface="+mj-lt"/>
              </a:rPr>
              <a:t>• rmiregistry: thực hiện danh bạ trong RMI</a:t>
            </a:r>
            <a:endParaRPr lang="en-US" sz="2000" dirty="0" smtClean="0">
              <a:latin typeface="+mj-lt"/>
            </a:endParaRP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66550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2732" y="116632"/>
            <a:ext cx="868380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GB" sz="3600" b="1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NGÔN NGỮ LẬP TRÌNH JAVA</a:t>
            </a:r>
            <a:endParaRPr lang="en-GB" sz="3600" b="1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7904" y="980728"/>
            <a:ext cx="9026096" cy="5544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54013" indent="-265113"/>
            <a:r>
              <a:rPr lang="vi-VN" sz="2400" dirty="0">
                <a:latin typeface="+mj-lt"/>
              </a:rPr>
              <a:t>Kiểu dữ </a:t>
            </a:r>
            <a:r>
              <a:rPr lang="vi-VN" sz="2400" dirty="0" smtClean="0">
                <a:latin typeface="+mj-lt"/>
              </a:rPr>
              <a:t>liệu</a:t>
            </a:r>
            <a:endParaRPr lang="en-US" sz="2400" dirty="0" smtClean="0">
              <a:latin typeface="+mj-lt"/>
            </a:endParaRPr>
          </a:p>
          <a:p>
            <a:pPr marL="354013" indent="-265113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013" indent="-265113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013" indent="-265113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013" indent="-265113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013" indent="-265113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013" indent="-265113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013" indent="-265113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354013" indent="-265113"/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Ký tự char</a:t>
            </a:r>
          </a:p>
          <a:p>
            <a:pPr marL="354013" indent="-265113"/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2byte</a:t>
            </a:r>
          </a:p>
          <a:p>
            <a:pPr marL="354013" indent="-265113"/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Kiểu chuỗi String</a:t>
            </a:r>
          </a:p>
          <a:p>
            <a:pPr marL="354013" indent="-265113"/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Là lớp thuộc thư viện chuẩn của java, java.lang.String</a:t>
            </a:r>
          </a:p>
          <a:p>
            <a:pPr marL="354013" indent="-265113"/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Kiểu logic boolean: 2 giá trị true và false</a:t>
            </a:r>
          </a:p>
          <a:p>
            <a:pPr marL="354013" indent="-265113"/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Kiểu mảng</a:t>
            </a:r>
          </a:p>
          <a:p>
            <a:pPr marL="354013" indent="-265113"/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khai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báo int[] a; hay int a[]; int maTran[][]</a:t>
            </a:r>
          </a:p>
          <a:p>
            <a:pPr marL="354013" indent="-265113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Khởi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tạo biến a= new int[10]; maTran=int[9][9]</a:t>
            </a:r>
          </a:p>
          <a:p>
            <a:pPr marL="354013" indent="-265113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dụng mảng int i=a[10]; int x=maTran[2][5]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867342"/>
            <a:ext cx="3038475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739699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2732" y="116632"/>
            <a:ext cx="868380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GB" sz="3600" b="1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NGÔN NGỮ LẬP TRÌNH JAVA</a:t>
            </a:r>
            <a:endParaRPr lang="en-GB" sz="3600" b="1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80728"/>
            <a:ext cx="9144000" cy="2520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54013" indent="-265113"/>
            <a:r>
              <a:rPr lang="vi-VN" sz="2400" dirty="0">
                <a:latin typeface="+mj-lt"/>
              </a:rPr>
              <a:t>Các phép toán cơ </a:t>
            </a:r>
            <a:r>
              <a:rPr lang="vi-VN" sz="2400" dirty="0" smtClean="0">
                <a:latin typeface="+mj-lt"/>
              </a:rPr>
              <a:t>bản</a:t>
            </a:r>
            <a:endParaRPr lang="en-US" sz="2400" dirty="0" smtClean="0">
              <a:latin typeface="+mj-lt"/>
            </a:endParaRPr>
          </a:p>
          <a:p>
            <a:pPr marL="354013" indent="-265113"/>
            <a:r>
              <a:rPr lang="vi-VN" sz="2000" dirty="0">
                <a:latin typeface="+mj-lt"/>
              </a:rPr>
              <a:t>Tương tự như C++</a:t>
            </a:r>
            <a:br>
              <a:rPr lang="vi-VN" sz="2000" dirty="0">
                <a:latin typeface="+mj-lt"/>
              </a:rPr>
            </a:br>
            <a:r>
              <a:rPr lang="vi-VN" sz="2000" dirty="0">
                <a:latin typeface="+mj-lt"/>
              </a:rPr>
              <a:t>-Toán số học: +,-,*,/,%,=,++,--,+=,-=,/=,%=</a:t>
            </a:r>
            <a:br>
              <a:rPr lang="vi-VN" sz="2000" dirty="0">
                <a:latin typeface="+mj-lt"/>
              </a:rPr>
            </a:br>
            <a:r>
              <a:rPr lang="vi-VN" sz="2000" dirty="0">
                <a:latin typeface="+mj-lt"/>
              </a:rPr>
              <a:t>-Toán logic: ==,!=,&amp;&amp;,||,!,&gt;,&lt;,&gt;=,&lt;=</a:t>
            </a:r>
            <a:br>
              <a:rPr lang="vi-VN" sz="2000" dirty="0">
                <a:latin typeface="+mj-lt"/>
              </a:rPr>
            </a:br>
            <a:r>
              <a:rPr lang="vi-VN" sz="2000" dirty="0">
                <a:latin typeface="+mj-lt"/>
              </a:rPr>
              <a:t>-Toán trên bit: &amp;,|,^,&lt;&lt;,&gt;&gt;,~</a:t>
            </a:r>
            <a:br>
              <a:rPr lang="vi-VN" sz="2000" dirty="0">
                <a:latin typeface="+mj-lt"/>
              </a:rPr>
            </a:br>
            <a:r>
              <a:rPr lang="vi-VN" sz="2000" dirty="0">
                <a:latin typeface="+mj-lt"/>
              </a:rPr>
              <a:t>-Điều kiện: ?:</a:t>
            </a:r>
            <a:br>
              <a:rPr lang="vi-VN" sz="2000" dirty="0">
                <a:latin typeface="+mj-lt"/>
              </a:rPr>
            </a:br>
            <a:r>
              <a:rPr lang="vi-VN" sz="2000" dirty="0">
                <a:latin typeface="+mj-lt"/>
              </a:rPr>
              <a:t>-Chuyển đổi kiểu (ép kiểu): (kiểu mới</a:t>
            </a:r>
            <a:r>
              <a:rPr lang="vi-VN" sz="2000" dirty="0" smtClean="0">
                <a:latin typeface="+mj-lt"/>
              </a:rPr>
              <a:t>)</a:t>
            </a:r>
            <a:endParaRPr lang="en-US" sz="2000" dirty="0" smtClean="0">
              <a:latin typeface="+mj-lt"/>
            </a:endParaRP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80897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2732" y="116632"/>
            <a:ext cx="868380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GB" sz="3600" b="1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NGÔN NGỮ LẬP TRÌNH JAVA</a:t>
            </a:r>
            <a:endParaRPr lang="en-GB" sz="3600" b="1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7904" y="980728"/>
            <a:ext cx="9026096" cy="3024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54013" indent="-265113"/>
            <a:r>
              <a:rPr lang="vi-VN" sz="2400" dirty="0">
                <a:latin typeface="+mj-lt"/>
              </a:rPr>
              <a:t>Nguyên tắc đặt tên</a:t>
            </a:r>
          </a:p>
          <a:p>
            <a:pPr marL="354013" indent="-265113"/>
            <a:r>
              <a:rPr lang="en-US" sz="2000" dirty="0" smtClean="0">
                <a:latin typeface="+mj-lt"/>
              </a:rPr>
              <a:t>	</a:t>
            </a:r>
            <a:r>
              <a:rPr lang="vi-VN" sz="2000" dirty="0" smtClean="0">
                <a:latin typeface="+mj-lt"/>
              </a:rPr>
              <a:t>• </a:t>
            </a:r>
            <a:r>
              <a:rPr lang="vi-VN" sz="2000" dirty="0">
                <a:latin typeface="+mj-lt"/>
              </a:rPr>
              <a:t>Tên phân biệt chữ hoa và chữ thường</a:t>
            </a:r>
          </a:p>
          <a:p>
            <a:pPr marL="354013" indent="-265113"/>
            <a:r>
              <a:rPr lang="en-US" sz="2000" dirty="0" smtClean="0">
                <a:latin typeface="+mj-lt"/>
              </a:rPr>
              <a:t>	</a:t>
            </a:r>
            <a:r>
              <a:rPr lang="vi-VN" sz="2000" dirty="0" smtClean="0">
                <a:latin typeface="+mj-lt"/>
              </a:rPr>
              <a:t>• </a:t>
            </a:r>
            <a:r>
              <a:rPr lang="vi-VN" sz="2000" dirty="0">
                <a:latin typeface="+mj-lt"/>
              </a:rPr>
              <a:t>Dùng chữ cái, chữ số, ký tự _ và dấu $</a:t>
            </a:r>
          </a:p>
          <a:p>
            <a:pPr marL="354013" indent="-265113"/>
            <a:r>
              <a:rPr lang="en-US" sz="2000" dirty="0" smtClean="0">
                <a:latin typeface="+mj-lt"/>
              </a:rPr>
              <a:t>	</a:t>
            </a:r>
            <a:r>
              <a:rPr lang="vi-VN" sz="2000" dirty="0" smtClean="0">
                <a:latin typeface="+mj-lt"/>
              </a:rPr>
              <a:t>• </a:t>
            </a:r>
            <a:r>
              <a:rPr lang="vi-VN" sz="2000" dirty="0">
                <a:latin typeface="+mj-lt"/>
              </a:rPr>
              <a:t>Không bắt đầu bằng chữ số</a:t>
            </a:r>
          </a:p>
          <a:p>
            <a:pPr marL="354013" indent="-265113"/>
            <a:r>
              <a:rPr lang="vi-VN" sz="2000" dirty="0">
                <a:latin typeface="+mj-lt"/>
              </a:rPr>
              <a:t>Tên lớp: Viết hoa các ký tự đầu của từ</a:t>
            </a:r>
          </a:p>
          <a:p>
            <a:pPr marL="354013" indent="-265113"/>
            <a:r>
              <a:rPr lang="en-US" sz="2000" dirty="0" smtClean="0">
                <a:latin typeface="+mj-lt"/>
              </a:rPr>
              <a:t>	</a:t>
            </a:r>
            <a:r>
              <a:rPr lang="vi-VN" sz="2000" dirty="0" smtClean="0">
                <a:latin typeface="+mj-lt"/>
              </a:rPr>
              <a:t>Ví </a:t>
            </a:r>
            <a:r>
              <a:rPr lang="vi-VN" sz="2000" dirty="0">
                <a:latin typeface="+mj-lt"/>
              </a:rPr>
              <a:t>dụ: InputStream, WhileDemo</a:t>
            </a:r>
          </a:p>
          <a:p>
            <a:pPr marL="85725" indent="3175"/>
            <a:r>
              <a:rPr lang="vi-VN" sz="2000" dirty="0">
                <a:latin typeface="+mj-lt"/>
              </a:rPr>
              <a:t>Tên biến, tên hằng hay tên phương thức: từ đầu tiên </a:t>
            </a:r>
            <a:r>
              <a:rPr lang="vi-VN" sz="2000" dirty="0" smtClean="0">
                <a:latin typeface="+mj-lt"/>
              </a:rPr>
              <a:t>viết</a:t>
            </a:r>
            <a:r>
              <a:rPr lang="en-US" sz="2000" dirty="0" smtClean="0">
                <a:latin typeface="+mj-lt"/>
              </a:rPr>
              <a:t> </a:t>
            </a:r>
            <a:r>
              <a:rPr lang="vi-VN" sz="2000" dirty="0" smtClean="0">
                <a:latin typeface="+mj-lt"/>
              </a:rPr>
              <a:t>thường</a:t>
            </a:r>
            <a:r>
              <a:rPr lang="vi-VN" sz="2000" dirty="0">
                <a:latin typeface="+mj-lt"/>
              </a:rPr>
              <a:t>, các từ tiếp theo viết hoa ký tự đầu</a:t>
            </a:r>
          </a:p>
          <a:p>
            <a:pPr marL="354013" indent="-265113"/>
            <a:r>
              <a:rPr lang="en-US" sz="2000" dirty="0" smtClean="0">
                <a:latin typeface="+mj-lt"/>
              </a:rPr>
              <a:t>	</a:t>
            </a:r>
            <a:r>
              <a:rPr lang="vi-VN" sz="2000" dirty="0" smtClean="0">
                <a:latin typeface="+mj-lt"/>
              </a:rPr>
              <a:t>Ví </a:t>
            </a:r>
            <a:r>
              <a:rPr lang="vi-VN" sz="2000" dirty="0">
                <a:latin typeface="+mj-lt"/>
              </a:rPr>
              <a:t>dụ maLop, giaTriDau, getInputStream(), maLop</a:t>
            </a:r>
            <a:r>
              <a:rPr lang="vi-VN" sz="2000" dirty="0" smtClean="0">
                <a:latin typeface="+mj-lt"/>
              </a:rPr>
              <a:t>,</a:t>
            </a:r>
            <a:endParaRPr lang="vi-VN" sz="2000" dirty="0">
              <a:latin typeface="+mj-lt"/>
            </a:endParaRP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11150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2732" y="116632"/>
            <a:ext cx="868380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GB" sz="3600" b="1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NGÔN NGỮ LẬP TRÌNH JAVA</a:t>
            </a:r>
            <a:endParaRPr lang="en-GB" sz="3600" b="1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7904" y="980728"/>
            <a:ext cx="9026096" cy="30963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54013" indent="-265113"/>
            <a:r>
              <a:rPr lang="vi-VN" sz="2400" dirty="0">
                <a:latin typeface="+mj-lt"/>
              </a:rPr>
              <a:t>Chương trình ứng dụng kiểu Application</a:t>
            </a:r>
          </a:p>
          <a:p>
            <a:pPr marL="354013" indent="-265113"/>
            <a:r>
              <a:rPr lang="en-US" sz="2000" dirty="0" smtClean="0">
                <a:latin typeface="+mj-lt"/>
              </a:rPr>
              <a:t>	</a:t>
            </a:r>
            <a:r>
              <a:rPr lang="vi-VN" sz="2000" dirty="0" smtClean="0">
                <a:latin typeface="+mj-lt"/>
              </a:rPr>
              <a:t>• </a:t>
            </a:r>
            <a:r>
              <a:rPr lang="vi-VN" sz="2000" dirty="0">
                <a:latin typeface="+mj-lt"/>
              </a:rPr>
              <a:t>Ngôn ngữ thuần đối tượng</a:t>
            </a:r>
          </a:p>
          <a:p>
            <a:pPr marL="354013" indent="-265113"/>
            <a:r>
              <a:rPr lang="en-US" sz="2000" dirty="0" smtClean="0">
                <a:latin typeface="+mj-lt"/>
              </a:rPr>
              <a:t>	</a:t>
            </a:r>
            <a:r>
              <a:rPr lang="vi-VN" sz="2000" dirty="0" smtClean="0">
                <a:latin typeface="+mj-lt"/>
              </a:rPr>
              <a:t>• </a:t>
            </a:r>
            <a:r>
              <a:rPr lang="vi-VN" sz="2000" dirty="0">
                <a:latin typeface="+mj-lt"/>
              </a:rPr>
              <a:t>Một chương trình ứng dụng chỉ có một lớp thực thi</a:t>
            </a:r>
          </a:p>
          <a:p>
            <a:pPr marL="354013" indent="-265113"/>
            <a:r>
              <a:rPr lang="en-US" sz="2000" dirty="0" smtClean="0">
                <a:latin typeface="+mj-lt"/>
              </a:rPr>
              <a:t>	</a:t>
            </a:r>
            <a:r>
              <a:rPr lang="vi-VN" sz="2000" dirty="0" smtClean="0">
                <a:latin typeface="+mj-lt"/>
              </a:rPr>
              <a:t>• </a:t>
            </a:r>
            <a:r>
              <a:rPr lang="vi-VN" sz="2000" dirty="0">
                <a:latin typeface="+mj-lt"/>
              </a:rPr>
              <a:t>Lớp thực thi phải có tên trùng với tập tin chứa nó, </a:t>
            </a:r>
            <a:r>
              <a:rPr lang="vi-VN" sz="2000" dirty="0" smtClean="0">
                <a:latin typeface="+mj-lt"/>
              </a:rPr>
              <a:t>phải</a:t>
            </a:r>
            <a:r>
              <a:rPr lang="en-US" sz="2000" dirty="0" smtClean="0">
                <a:latin typeface="+mj-lt"/>
              </a:rPr>
              <a:t> </a:t>
            </a:r>
            <a:r>
              <a:rPr lang="vi-VN" sz="2000" dirty="0" smtClean="0">
                <a:latin typeface="+mj-lt"/>
              </a:rPr>
              <a:t>khai </a:t>
            </a:r>
            <a:r>
              <a:rPr lang="vi-VN" sz="2000" dirty="0">
                <a:latin typeface="+mj-lt"/>
              </a:rPr>
              <a:t>báo public và chứa phương thức:</a:t>
            </a:r>
          </a:p>
          <a:p>
            <a:pPr marL="811213" lvl="1" indent="-265113"/>
            <a:r>
              <a:rPr lang="vi-VN" sz="2000" dirty="0">
                <a:latin typeface="+mj-lt"/>
              </a:rPr>
              <a:t>public static void main (String[] args) {</a:t>
            </a:r>
          </a:p>
          <a:p>
            <a:pPr marL="811213" lvl="1" indent="-265113"/>
            <a:r>
              <a:rPr lang="vi-VN" sz="2000" dirty="0">
                <a:latin typeface="+mj-lt"/>
              </a:rPr>
              <a:t>……</a:t>
            </a:r>
          </a:p>
          <a:p>
            <a:pPr marL="811213" lvl="1" indent="-265113"/>
            <a:r>
              <a:rPr lang="vi-VN" sz="2000" dirty="0">
                <a:latin typeface="+mj-lt"/>
              </a:rPr>
              <a:t>}</a:t>
            </a:r>
          </a:p>
          <a:p>
            <a:pPr marL="354013" indent="-265113"/>
            <a:r>
              <a:rPr lang="vi-VN" sz="2000" dirty="0">
                <a:latin typeface="+mj-lt"/>
              </a:rPr>
              <a:t>Là phương thức được thực thi đầu tiên</a:t>
            </a:r>
            <a:endParaRPr lang="en-US" sz="2000" dirty="0" smtClean="0">
              <a:latin typeface="+mj-lt"/>
            </a:endParaRP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97667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2732" y="116632"/>
            <a:ext cx="868380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GB" sz="3600" b="1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NGÔN NGỮ LẬP TRÌNH JAVA</a:t>
            </a:r>
            <a:endParaRPr lang="en-GB" sz="3600" b="1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7904" y="980728"/>
            <a:ext cx="9026096" cy="3384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54013" indent="-265113"/>
            <a:r>
              <a:rPr lang="vi-VN" sz="2400" dirty="0">
                <a:latin typeface="+mj-lt"/>
              </a:rPr>
              <a:t>Lập trình</a:t>
            </a:r>
          </a:p>
          <a:p>
            <a:pPr marL="354013" indent="-265113"/>
            <a:r>
              <a:rPr lang="vi-VN" sz="2000" dirty="0">
                <a:latin typeface="+mj-lt"/>
              </a:rPr>
              <a:t>• HelloWorld</a:t>
            </a:r>
          </a:p>
          <a:p>
            <a:pPr marL="354013" indent="-265113"/>
            <a:r>
              <a:rPr lang="vi-VN" sz="2000" dirty="0">
                <a:latin typeface="+mj-lt"/>
              </a:rPr>
              <a:t>• Dùng JDK để biên dịch và thực thi</a:t>
            </a:r>
          </a:p>
          <a:p>
            <a:pPr marL="811213" lvl="1" indent="-265113"/>
            <a:r>
              <a:rPr lang="vi-VN" sz="2000" dirty="0">
                <a:latin typeface="+mj-lt"/>
              </a:rPr>
              <a:t>public class HelloWorld </a:t>
            </a:r>
            <a:endParaRPr lang="en-US" sz="2000" dirty="0" smtClean="0">
              <a:latin typeface="+mj-lt"/>
            </a:endParaRPr>
          </a:p>
          <a:p>
            <a:pPr marL="811213" lvl="1" indent="-265113"/>
            <a:r>
              <a:rPr lang="vi-VN" sz="2000" dirty="0" smtClean="0">
                <a:latin typeface="+mj-lt"/>
              </a:rPr>
              <a:t>{</a:t>
            </a:r>
            <a:endParaRPr lang="vi-VN" sz="2000" dirty="0">
              <a:latin typeface="+mj-lt"/>
            </a:endParaRPr>
          </a:p>
          <a:p>
            <a:pPr marL="811213" lvl="1" indent="-265113"/>
            <a:r>
              <a:rPr lang="en-US" sz="2000" dirty="0" smtClean="0">
                <a:latin typeface="+mj-lt"/>
              </a:rPr>
              <a:t>    </a:t>
            </a:r>
            <a:r>
              <a:rPr lang="vi-VN" sz="2000" dirty="0" smtClean="0">
                <a:latin typeface="+mj-lt"/>
              </a:rPr>
              <a:t>public </a:t>
            </a:r>
            <a:r>
              <a:rPr lang="vi-VN" sz="2000" dirty="0">
                <a:latin typeface="+mj-lt"/>
              </a:rPr>
              <a:t>static </a:t>
            </a:r>
            <a:r>
              <a:rPr lang="vi-VN" sz="2000" dirty="0" smtClean="0">
                <a:latin typeface="+mj-lt"/>
              </a:rPr>
              <a:t>void</a:t>
            </a:r>
            <a:r>
              <a:rPr lang="en-US" sz="2000" dirty="0" smtClean="0">
                <a:latin typeface="+mj-lt"/>
              </a:rPr>
              <a:t> </a:t>
            </a:r>
            <a:r>
              <a:rPr lang="vi-VN" sz="2000" dirty="0" smtClean="0">
                <a:latin typeface="+mj-lt"/>
              </a:rPr>
              <a:t>main(String </a:t>
            </a:r>
            <a:r>
              <a:rPr lang="vi-VN" sz="2000" dirty="0">
                <a:latin typeface="+mj-lt"/>
              </a:rPr>
              <a:t>args[]) </a:t>
            </a:r>
            <a:endParaRPr lang="en-US" sz="2000" dirty="0" smtClean="0">
              <a:latin typeface="+mj-lt"/>
            </a:endParaRPr>
          </a:p>
          <a:p>
            <a:pPr marL="811213" lvl="1" indent="-265113"/>
            <a:r>
              <a:rPr lang="en-US" sz="2000" dirty="0">
                <a:latin typeface="+mj-lt"/>
              </a:rPr>
              <a:t> </a:t>
            </a:r>
            <a:r>
              <a:rPr lang="en-US" sz="2000" dirty="0" smtClean="0">
                <a:latin typeface="+mj-lt"/>
              </a:rPr>
              <a:t>  </a:t>
            </a:r>
            <a:r>
              <a:rPr lang="vi-VN" sz="2000" dirty="0" smtClean="0">
                <a:latin typeface="+mj-lt"/>
              </a:rPr>
              <a:t>{</a:t>
            </a:r>
            <a:endParaRPr lang="vi-VN" sz="2000" dirty="0">
              <a:latin typeface="+mj-lt"/>
            </a:endParaRPr>
          </a:p>
          <a:p>
            <a:pPr marL="811213" lvl="1" indent="-265113"/>
            <a:r>
              <a:rPr lang="en-US" sz="2000" dirty="0" smtClean="0">
                <a:latin typeface="+mj-lt"/>
              </a:rPr>
              <a:t>		</a:t>
            </a:r>
            <a:r>
              <a:rPr lang="vi-VN" sz="2000" dirty="0" smtClean="0">
                <a:latin typeface="+mj-lt"/>
              </a:rPr>
              <a:t>System.out.print</a:t>
            </a:r>
            <a:r>
              <a:rPr lang="vi-VN" sz="2000" dirty="0">
                <a:latin typeface="+mj-lt"/>
              </a:rPr>
              <a:t>("Hello World!\n");</a:t>
            </a:r>
          </a:p>
          <a:p>
            <a:pPr marL="811213" lvl="1" indent="-265113"/>
            <a:r>
              <a:rPr lang="en-US" sz="2000" dirty="0" smtClean="0">
                <a:latin typeface="+mj-lt"/>
              </a:rPr>
              <a:t>	</a:t>
            </a:r>
            <a:r>
              <a:rPr lang="vi-VN" sz="2000" dirty="0" smtClean="0">
                <a:latin typeface="+mj-lt"/>
              </a:rPr>
              <a:t>}</a:t>
            </a:r>
            <a:endParaRPr lang="vi-VN" sz="2000" dirty="0">
              <a:latin typeface="+mj-lt"/>
            </a:endParaRPr>
          </a:p>
          <a:p>
            <a:pPr marL="811213" lvl="1" indent="-265113"/>
            <a:r>
              <a:rPr lang="vi-VN" sz="2000" dirty="0">
                <a:latin typeface="+mj-lt"/>
              </a:rPr>
              <a:t>}</a:t>
            </a:r>
            <a:endParaRPr lang="en-US" sz="2000" dirty="0" smtClean="0">
              <a:latin typeface="+mj-lt"/>
            </a:endParaRP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85147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2732" y="116632"/>
            <a:ext cx="868380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GB" sz="3600" b="1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NGÔN NGỮ LẬP TRÌNH JAVA</a:t>
            </a:r>
            <a:endParaRPr lang="en-GB" sz="3600" b="1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7904" y="980728"/>
            <a:ext cx="9026096" cy="3888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54013" indent="-265113"/>
            <a:r>
              <a:rPr lang="vi-VN" sz="2400" dirty="0">
                <a:latin typeface="+mj-lt"/>
              </a:rPr>
              <a:t>Ví dụ in ra màn </a:t>
            </a:r>
            <a:r>
              <a:rPr lang="vi-VN" sz="2400" dirty="0" smtClean="0">
                <a:latin typeface="+mj-lt"/>
              </a:rPr>
              <a:t>hình</a:t>
            </a:r>
          </a:p>
          <a:p>
            <a:pPr marL="354013" indent="-265113"/>
            <a:r>
              <a:rPr lang="en-US" sz="2000" dirty="0" smtClean="0">
                <a:latin typeface="+mj-lt"/>
              </a:rPr>
              <a:t>	</a:t>
            </a:r>
            <a:r>
              <a:rPr lang="vi-VN" sz="2000" dirty="0" smtClean="0">
                <a:latin typeface="+mj-lt"/>
              </a:rPr>
              <a:t>System.out.print (tham số 1+ tham số 2 + tham số 3 + …)</a:t>
            </a:r>
          </a:p>
          <a:p>
            <a:pPr marL="354013" indent="-265113"/>
            <a:r>
              <a:rPr lang="en-US" sz="2000" dirty="0" smtClean="0">
                <a:latin typeface="+mj-lt"/>
              </a:rPr>
              <a:t>	</a:t>
            </a:r>
            <a:r>
              <a:rPr lang="vi-VN" sz="2000" dirty="0" smtClean="0">
                <a:latin typeface="+mj-lt"/>
              </a:rPr>
              <a:t>public </a:t>
            </a:r>
            <a:r>
              <a:rPr lang="vi-VN" sz="2000" dirty="0">
                <a:latin typeface="+mj-lt"/>
              </a:rPr>
              <a:t>class InManHinh </a:t>
            </a:r>
            <a:endParaRPr lang="en-US" sz="2000" dirty="0" smtClean="0">
              <a:latin typeface="+mj-lt"/>
            </a:endParaRPr>
          </a:p>
          <a:p>
            <a:pPr marL="354013" indent="-265113"/>
            <a:r>
              <a:rPr lang="en-US" sz="2000" dirty="0">
                <a:latin typeface="+mj-lt"/>
              </a:rPr>
              <a:t>	</a:t>
            </a:r>
            <a:r>
              <a:rPr lang="vi-VN" sz="2000" dirty="0" smtClean="0">
                <a:latin typeface="+mj-lt"/>
              </a:rPr>
              <a:t>{</a:t>
            </a:r>
            <a:endParaRPr lang="vi-VN" sz="2000" dirty="0">
              <a:latin typeface="+mj-lt"/>
            </a:endParaRPr>
          </a:p>
          <a:p>
            <a:pPr marL="354013" indent="-265113"/>
            <a:r>
              <a:rPr lang="en-US" sz="2000" dirty="0" smtClean="0">
                <a:latin typeface="+mj-lt"/>
              </a:rPr>
              <a:t>		</a:t>
            </a:r>
            <a:r>
              <a:rPr lang="vi-VN" sz="2000" dirty="0" smtClean="0">
                <a:latin typeface="+mj-lt"/>
              </a:rPr>
              <a:t>public </a:t>
            </a:r>
            <a:r>
              <a:rPr lang="vi-VN" sz="2000" dirty="0">
                <a:latin typeface="+mj-lt"/>
              </a:rPr>
              <a:t>static void main(String args[]) </a:t>
            </a:r>
            <a:endParaRPr lang="en-US" sz="2000" dirty="0" smtClean="0">
              <a:latin typeface="+mj-lt"/>
            </a:endParaRPr>
          </a:p>
          <a:p>
            <a:pPr marL="354013" indent="-265113"/>
            <a:r>
              <a:rPr lang="en-US" sz="2000" dirty="0">
                <a:latin typeface="+mj-lt"/>
              </a:rPr>
              <a:t>	</a:t>
            </a:r>
            <a:r>
              <a:rPr lang="en-US" sz="2000" dirty="0" smtClean="0">
                <a:latin typeface="+mj-lt"/>
              </a:rPr>
              <a:t>	</a:t>
            </a:r>
            <a:r>
              <a:rPr lang="vi-VN" sz="2000" dirty="0" smtClean="0">
                <a:latin typeface="+mj-lt"/>
              </a:rPr>
              <a:t>{</a:t>
            </a:r>
            <a:endParaRPr lang="vi-VN" sz="2000" dirty="0">
              <a:latin typeface="+mj-lt"/>
            </a:endParaRPr>
          </a:p>
          <a:p>
            <a:pPr marL="354013" indent="-265113"/>
            <a:r>
              <a:rPr lang="en-US" sz="2000" dirty="0" smtClean="0">
                <a:latin typeface="+mj-lt"/>
              </a:rPr>
              <a:t>		        </a:t>
            </a:r>
            <a:r>
              <a:rPr lang="vi-VN" sz="2000" dirty="0" smtClean="0">
                <a:latin typeface="+mj-lt"/>
              </a:rPr>
              <a:t>int </a:t>
            </a:r>
            <a:r>
              <a:rPr lang="vi-VN" sz="2000" dirty="0">
                <a:latin typeface="+mj-lt"/>
              </a:rPr>
              <a:t>i = 1234;</a:t>
            </a:r>
          </a:p>
          <a:p>
            <a:pPr marL="354013" indent="-265113"/>
            <a:r>
              <a:rPr lang="en-US" sz="2000" dirty="0" smtClean="0">
                <a:latin typeface="+mj-lt"/>
              </a:rPr>
              <a:t>		        </a:t>
            </a:r>
            <a:r>
              <a:rPr lang="vi-VN" sz="2000" dirty="0" smtClean="0">
                <a:latin typeface="+mj-lt"/>
              </a:rPr>
              <a:t>String </a:t>
            </a:r>
            <a:r>
              <a:rPr lang="vi-VN" sz="2000" dirty="0">
                <a:latin typeface="+mj-lt"/>
              </a:rPr>
              <a:t>str = " la Lap trinh mang";</a:t>
            </a:r>
          </a:p>
          <a:p>
            <a:pPr marL="354013" indent="-265113"/>
            <a:r>
              <a:rPr lang="en-US" sz="2000" dirty="0" smtClean="0">
                <a:latin typeface="+mj-lt"/>
              </a:rPr>
              <a:t>		        </a:t>
            </a:r>
            <a:r>
              <a:rPr lang="vi-VN" sz="2000" dirty="0" smtClean="0">
                <a:latin typeface="+mj-lt"/>
              </a:rPr>
              <a:t>char </a:t>
            </a:r>
            <a:r>
              <a:rPr lang="vi-VN" sz="2000" dirty="0">
                <a:latin typeface="+mj-lt"/>
              </a:rPr>
              <a:t>ch = ‘A';</a:t>
            </a:r>
          </a:p>
          <a:p>
            <a:pPr marL="354013" indent="-265113"/>
            <a:r>
              <a:rPr lang="en-US" sz="2000" dirty="0" smtClean="0">
                <a:latin typeface="+mj-lt"/>
              </a:rPr>
              <a:t>		       </a:t>
            </a:r>
            <a:r>
              <a:rPr lang="vi-VN" sz="2000" dirty="0" smtClean="0">
                <a:latin typeface="+mj-lt"/>
              </a:rPr>
              <a:t>System.out.print</a:t>
            </a:r>
            <a:r>
              <a:rPr lang="vi-VN" sz="2000" dirty="0">
                <a:latin typeface="+mj-lt"/>
              </a:rPr>
              <a:t>('\n'+ “Ma mon hoc</a:t>
            </a:r>
            <a:r>
              <a:rPr lang="vi-VN" sz="2000" dirty="0" smtClean="0">
                <a:latin typeface="+mj-lt"/>
              </a:rPr>
              <a:t>:“</a:t>
            </a:r>
            <a:r>
              <a:rPr lang="en-US" sz="2000" dirty="0" smtClean="0">
                <a:latin typeface="+mj-lt"/>
              </a:rPr>
              <a:t> </a:t>
            </a:r>
            <a:r>
              <a:rPr lang="vi-VN" sz="2000" dirty="0" smtClean="0">
                <a:latin typeface="+mj-lt"/>
              </a:rPr>
              <a:t>+</a:t>
            </a:r>
            <a:r>
              <a:rPr lang="vi-VN" sz="2000" dirty="0">
                <a:latin typeface="+mj-lt"/>
              </a:rPr>
              <a:t>ch+ i + str);</a:t>
            </a:r>
          </a:p>
          <a:p>
            <a:pPr marL="354013" indent="-265113"/>
            <a:r>
              <a:rPr lang="en-US" sz="2000" dirty="0" smtClean="0">
                <a:latin typeface="+mj-lt"/>
              </a:rPr>
              <a:t>		</a:t>
            </a:r>
            <a:r>
              <a:rPr lang="vi-VN" sz="2000" dirty="0" smtClean="0">
                <a:latin typeface="+mj-lt"/>
              </a:rPr>
              <a:t>}</a:t>
            </a:r>
            <a:endParaRPr lang="vi-VN" sz="2000" dirty="0">
              <a:latin typeface="+mj-lt"/>
            </a:endParaRPr>
          </a:p>
          <a:p>
            <a:pPr marL="354013" indent="-265113"/>
            <a:r>
              <a:rPr lang="en-US" sz="2000" dirty="0" smtClean="0">
                <a:latin typeface="+mj-lt"/>
              </a:rPr>
              <a:t>	</a:t>
            </a:r>
            <a:r>
              <a:rPr lang="vi-VN" sz="2000" dirty="0" smtClean="0">
                <a:latin typeface="+mj-lt"/>
              </a:rPr>
              <a:t>}</a:t>
            </a:r>
            <a:endParaRPr lang="en-US" sz="2000" dirty="0" smtClean="0">
              <a:latin typeface="+mj-lt"/>
            </a:endParaRP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80661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2732" y="116632"/>
            <a:ext cx="868380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GB" sz="3600" b="1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CƠ BẢN MẠNG MÁY TÍNH</a:t>
            </a:r>
          </a:p>
        </p:txBody>
      </p:sp>
      <p:sp>
        <p:nvSpPr>
          <p:cNvPr id="6" name="Rectangle 5"/>
          <p:cNvSpPr/>
          <p:nvPr/>
        </p:nvSpPr>
        <p:spPr>
          <a:xfrm>
            <a:off x="117904" y="980728"/>
            <a:ext cx="9026096" cy="4176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Mạng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gì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marL="354013" indent="-265113"/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Phương tiện truyền: đường truyền vật lý:</a:t>
            </a:r>
            <a:br>
              <a:rPr lang="vi-VN" sz="2000" dirty="0">
                <a:latin typeface="Times New Roman" pitchFamily="18" charset="0"/>
                <a:cs typeface="Times New Roman" pitchFamily="18" charset="0"/>
              </a:rPr>
            </a:b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• Hữu tuyến: cáp đồng, cáp quang</a:t>
            </a:r>
            <a:br>
              <a:rPr lang="vi-VN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• Vô tuyến: sóng hồng ngoại, sóng radio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54013" indent="-265113"/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Kiến 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trúc mạng:</a:t>
            </a:r>
            <a:br>
              <a:rPr lang="vi-VN" sz="2000" dirty="0">
                <a:latin typeface="Times New Roman" pitchFamily="18" charset="0"/>
                <a:cs typeface="Times New Roman" pitchFamily="18" charset="0"/>
              </a:rPr>
            </a:b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Kiến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mạng: cách thức các máy tính kết nối bằng 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truyền 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vật lý với nhau</a:t>
            </a:r>
            <a:br>
              <a:rPr lang="vi-VN" sz="2000" dirty="0">
                <a:latin typeface="Times New Roman" pitchFamily="18" charset="0"/>
                <a:cs typeface="Times New Roman" pitchFamily="18" charset="0"/>
              </a:rPr>
            </a:b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• Giao thức mạng: cách thức các máy tính trao đổi dữ liệu với 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như 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thế 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nào?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88900"/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Hoạt 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động cơ bản trên hệ thống mạng máy tính: 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thông 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tin từ máy tính này sang máy tính 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khác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54013"/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• Tương tự như con người trao đổi thư tín qua hệ thống bưu điện</a:t>
            </a:r>
            <a:br>
              <a:rPr lang="vi-VN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• Máy nguồn: gửi dữ liệu</a:t>
            </a:r>
            <a:br>
              <a:rPr lang="vi-VN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• Máy đích: nhận dữ liệu 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77036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2732" y="116632"/>
            <a:ext cx="868380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GB" sz="3600" b="1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NGÔN NGỮ LẬP TRÌNH JAVA</a:t>
            </a:r>
            <a:endParaRPr lang="en-GB" sz="3600" b="1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7904" y="980728"/>
            <a:ext cx="9026096" cy="5544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54013" indent="-265113"/>
            <a:r>
              <a:rPr lang="vi-VN" sz="2600" dirty="0">
                <a:latin typeface="+mj-lt"/>
              </a:rPr>
              <a:t>Ví dụ nhập ký tự từ bàn phím</a:t>
            </a:r>
          </a:p>
          <a:p>
            <a:pPr marL="354013" indent="-265113"/>
            <a:r>
              <a:rPr lang="vi-VN" sz="2000" dirty="0" smtClean="0">
                <a:latin typeface="+mj-lt"/>
              </a:rPr>
              <a:t>System.in.read</a:t>
            </a:r>
            <a:r>
              <a:rPr lang="vi-VN" sz="2000" dirty="0">
                <a:latin typeface="+mj-lt"/>
              </a:rPr>
              <a:t>();</a:t>
            </a:r>
          </a:p>
          <a:p>
            <a:pPr marL="354013" indent="-265113"/>
            <a:r>
              <a:rPr lang="vi-VN" sz="2000" dirty="0">
                <a:latin typeface="+mj-lt"/>
              </a:rPr>
              <a:t>import java.io.*;</a:t>
            </a:r>
          </a:p>
          <a:p>
            <a:pPr marL="354013" indent="-265113"/>
            <a:r>
              <a:rPr lang="vi-VN" sz="2000" dirty="0">
                <a:latin typeface="+mj-lt"/>
              </a:rPr>
              <a:t>public class KeyRead </a:t>
            </a:r>
            <a:endParaRPr lang="en-US" sz="2000" dirty="0" smtClean="0">
              <a:latin typeface="+mj-lt"/>
            </a:endParaRPr>
          </a:p>
          <a:p>
            <a:pPr marL="354013" indent="-265113"/>
            <a:r>
              <a:rPr lang="vi-VN" sz="2000" dirty="0" smtClean="0">
                <a:latin typeface="+mj-lt"/>
              </a:rPr>
              <a:t>{</a:t>
            </a:r>
            <a:endParaRPr lang="vi-VN" sz="2000" dirty="0">
              <a:latin typeface="+mj-lt"/>
            </a:endParaRPr>
          </a:p>
          <a:p>
            <a:pPr marL="354013" indent="-265113"/>
            <a:r>
              <a:rPr lang="en-US" sz="2000" dirty="0" smtClean="0">
                <a:latin typeface="+mj-lt"/>
              </a:rPr>
              <a:t>	</a:t>
            </a:r>
            <a:r>
              <a:rPr lang="vi-VN" sz="2000" dirty="0" smtClean="0">
                <a:latin typeface="+mj-lt"/>
              </a:rPr>
              <a:t>public </a:t>
            </a:r>
            <a:r>
              <a:rPr lang="vi-VN" sz="2000" dirty="0">
                <a:latin typeface="+mj-lt"/>
              </a:rPr>
              <a:t>static void main(String args[]) </a:t>
            </a:r>
            <a:endParaRPr lang="en-US" sz="2000" dirty="0" smtClean="0">
              <a:latin typeface="+mj-lt"/>
            </a:endParaRPr>
          </a:p>
          <a:p>
            <a:pPr marL="354013" indent="-265113"/>
            <a:r>
              <a:rPr lang="en-US" sz="2000" dirty="0">
                <a:latin typeface="+mj-lt"/>
              </a:rPr>
              <a:t>	</a:t>
            </a:r>
            <a:r>
              <a:rPr lang="vi-VN" sz="2000" dirty="0" smtClean="0">
                <a:latin typeface="+mj-lt"/>
              </a:rPr>
              <a:t>{</a:t>
            </a:r>
            <a:endParaRPr lang="vi-VN" sz="2000" dirty="0">
              <a:latin typeface="+mj-lt"/>
            </a:endParaRPr>
          </a:p>
          <a:p>
            <a:pPr marL="354013" indent="-265113"/>
            <a:r>
              <a:rPr lang="en-US" sz="2000" dirty="0" smtClean="0">
                <a:latin typeface="+mj-lt"/>
              </a:rPr>
              <a:t>		</a:t>
            </a:r>
            <a:r>
              <a:rPr lang="vi-VN" sz="2000" dirty="0" smtClean="0">
                <a:latin typeface="+mj-lt"/>
              </a:rPr>
              <a:t>try </a:t>
            </a:r>
            <a:r>
              <a:rPr lang="vi-VN" sz="2000" dirty="0">
                <a:latin typeface="+mj-lt"/>
              </a:rPr>
              <a:t>{</a:t>
            </a:r>
          </a:p>
          <a:p>
            <a:pPr marL="354013" indent="-265113"/>
            <a:r>
              <a:rPr lang="en-US" sz="2000" dirty="0" smtClean="0">
                <a:latin typeface="+mj-lt"/>
              </a:rPr>
              <a:t>			</a:t>
            </a:r>
            <a:r>
              <a:rPr lang="vi-VN" sz="2000" dirty="0" smtClean="0">
                <a:latin typeface="+mj-lt"/>
              </a:rPr>
              <a:t>int </a:t>
            </a:r>
            <a:r>
              <a:rPr lang="vi-VN" sz="2000" dirty="0">
                <a:latin typeface="+mj-lt"/>
              </a:rPr>
              <a:t>ch = System.in.read();</a:t>
            </a:r>
          </a:p>
          <a:p>
            <a:pPr marL="354013" indent="-265113"/>
            <a:r>
              <a:rPr lang="en-US" sz="2000" dirty="0" smtClean="0">
                <a:latin typeface="+mj-lt"/>
              </a:rPr>
              <a:t>			</a:t>
            </a:r>
            <a:r>
              <a:rPr lang="vi-VN" sz="2000" dirty="0" smtClean="0">
                <a:latin typeface="+mj-lt"/>
              </a:rPr>
              <a:t>System.out.print</a:t>
            </a:r>
            <a:r>
              <a:rPr lang="vi-VN" sz="2000" dirty="0">
                <a:latin typeface="+mj-lt"/>
              </a:rPr>
              <a:t>("Ky tu " + (char)ch + </a:t>
            </a:r>
            <a:r>
              <a:rPr lang="vi-VN" sz="2000" dirty="0" smtClean="0">
                <a:latin typeface="+mj-lt"/>
              </a:rPr>
              <a:t>“</a:t>
            </a:r>
            <a:r>
              <a:rPr lang="en-US" sz="2000" dirty="0" smtClean="0">
                <a:latin typeface="+mj-lt"/>
              </a:rPr>
              <a:t> </a:t>
            </a:r>
            <a:r>
              <a:rPr lang="vi-VN" sz="2000" dirty="0" smtClean="0">
                <a:latin typeface="+mj-lt"/>
              </a:rPr>
              <a:t>co </a:t>
            </a:r>
            <a:r>
              <a:rPr lang="vi-VN" sz="2000" dirty="0">
                <a:latin typeface="+mj-lt"/>
              </a:rPr>
              <a:t>ma ascii = "+ch);</a:t>
            </a:r>
          </a:p>
          <a:p>
            <a:pPr marL="354013" indent="-265113"/>
            <a:r>
              <a:rPr lang="en-US" sz="2000" dirty="0" smtClean="0">
                <a:latin typeface="+mj-lt"/>
              </a:rPr>
              <a:t>		</a:t>
            </a:r>
            <a:r>
              <a:rPr lang="vi-VN" sz="2000" dirty="0" smtClean="0">
                <a:latin typeface="+mj-lt"/>
              </a:rPr>
              <a:t>} </a:t>
            </a:r>
            <a:endParaRPr lang="en-US" sz="2000" dirty="0" smtClean="0">
              <a:latin typeface="+mj-lt"/>
            </a:endParaRPr>
          </a:p>
          <a:p>
            <a:pPr marL="354013" indent="-265113"/>
            <a:r>
              <a:rPr lang="en-US" sz="2000" dirty="0">
                <a:latin typeface="+mj-lt"/>
              </a:rPr>
              <a:t>	</a:t>
            </a:r>
            <a:r>
              <a:rPr lang="en-US" sz="2000" dirty="0" smtClean="0">
                <a:latin typeface="+mj-lt"/>
              </a:rPr>
              <a:t>	</a:t>
            </a:r>
            <a:r>
              <a:rPr lang="vi-VN" sz="2000" dirty="0" smtClean="0">
                <a:latin typeface="+mj-lt"/>
              </a:rPr>
              <a:t>catch(IOException </a:t>
            </a:r>
            <a:r>
              <a:rPr lang="vi-VN" sz="2000" dirty="0">
                <a:latin typeface="+mj-lt"/>
              </a:rPr>
              <a:t>ie) {</a:t>
            </a:r>
          </a:p>
          <a:p>
            <a:pPr marL="354013" indent="-265113"/>
            <a:r>
              <a:rPr lang="en-US" sz="2000" dirty="0" smtClean="0">
                <a:latin typeface="+mj-lt"/>
              </a:rPr>
              <a:t>			</a:t>
            </a:r>
            <a:r>
              <a:rPr lang="vi-VN" sz="2000" dirty="0" smtClean="0">
                <a:latin typeface="+mj-lt"/>
              </a:rPr>
              <a:t>System.out.print</a:t>
            </a:r>
            <a:r>
              <a:rPr lang="vi-VN" sz="2000" dirty="0">
                <a:latin typeface="+mj-lt"/>
              </a:rPr>
              <a:t>("Error " + ie) ;</a:t>
            </a:r>
          </a:p>
          <a:p>
            <a:pPr marL="354013" indent="-265113"/>
            <a:r>
              <a:rPr lang="en-US" sz="2000" dirty="0" smtClean="0">
                <a:latin typeface="+mj-lt"/>
              </a:rPr>
              <a:t>		</a:t>
            </a:r>
            <a:r>
              <a:rPr lang="vi-VN" sz="2000" dirty="0" smtClean="0">
                <a:latin typeface="+mj-lt"/>
              </a:rPr>
              <a:t>}</a:t>
            </a:r>
            <a:endParaRPr lang="vi-VN" sz="2000" dirty="0">
              <a:latin typeface="+mj-lt"/>
            </a:endParaRPr>
          </a:p>
          <a:p>
            <a:pPr marL="354013" indent="-265113"/>
            <a:r>
              <a:rPr lang="en-US" sz="2000" dirty="0" smtClean="0">
                <a:latin typeface="+mj-lt"/>
              </a:rPr>
              <a:t>	</a:t>
            </a:r>
            <a:r>
              <a:rPr lang="vi-VN" sz="2000" dirty="0" smtClean="0">
                <a:latin typeface="+mj-lt"/>
              </a:rPr>
              <a:t>}</a:t>
            </a:r>
            <a:endParaRPr lang="vi-VN" sz="2000" dirty="0">
              <a:latin typeface="+mj-lt"/>
            </a:endParaRPr>
          </a:p>
          <a:p>
            <a:pPr marL="354013" indent="-265113"/>
            <a:r>
              <a:rPr lang="vi-VN" sz="2000" dirty="0">
                <a:latin typeface="+mj-lt"/>
              </a:rPr>
              <a:t>}</a:t>
            </a:r>
            <a:endParaRPr lang="en-US" sz="2000" dirty="0" smtClean="0">
              <a:latin typeface="+mj-lt"/>
            </a:endParaRP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61502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2732" y="116632"/>
            <a:ext cx="868380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GB" sz="3600" b="1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NGÔN NGỮ LẬP TRÌNH JAVA</a:t>
            </a:r>
            <a:endParaRPr lang="en-GB" sz="3600" b="1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7904" y="980728"/>
            <a:ext cx="9026096" cy="3960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54013" indent="-265113"/>
            <a:r>
              <a:rPr lang="vi-VN" sz="2400" dirty="0">
                <a:latin typeface="+mj-lt"/>
              </a:rPr>
              <a:t>Cấu trúc if</a:t>
            </a:r>
          </a:p>
          <a:p>
            <a:pPr marL="354013" indent="-265113"/>
            <a:r>
              <a:rPr lang="vi-VN" sz="2000" dirty="0">
                <a:latin typeface="+mj-lt"/>
              </a:rPr>
              <a:t>Cú pháp:</a:t>
            </a:r>
          </a:p>
          <a:p>
            <a:pPr marL="354013" indent="-265113"/>
            <a:r>
              <a:rPr lang="en-US" sz="2000" dirty="0" smtClean="0">
                <a:latin typeface="+mj-lt"/>
              </a:rPr>
              <a:t>	</a:t>
            </a:r>
            <a:r>
              <a:rPr lang="vi-VN" sz="2000" dirty="0" smtClean="0">
                <a:latin typeface="+mj-lt"/>
              </a:rPr>
              <a:t>if </a:t>
            </a:r>
            <a:r>
              <a:rPr lang="vi-VN" sz="2000" dirty="0">
                <a:latin typeface="+mj-lt"/>
              </a:rPr>
              <a:t>(Condition) {</a:t>
            </a:r>
          </a:p>
          <a:p>
            <a:pPr marL="354013" indent="-265113"/>
            <a:r>
              <a:rPr lang="en-US" sz="2000" dirty="0" smtClean="0">
                <a:latin typeface="+mj-lt"/>
              </a:rPr>
              <a:t>		</a:t>
            </a:r>
            <a:r>
              <a:rPr lang="vi-VN" sz="2000" dirty="0" smtClean="0">
                <a:latin typeface="+mj-lt"/>
              </a:rPr>
              <a:t>// </a:t>
            </a:r>
            <a:r>
              <a:rPr lang="vi-VN" sz="2000" dirty="0">
                <a:latin typeface="+mj-lt"/>
              </a:rPr>
              <a:t>Các lệnh sẽ được thực hiện nếu giá trị </a:t>
            </a:r>
            <a:r>
              <a:rPr lang="vi-VN" sz="2000" dirty="0" smtClean="0">
                <a:latin typeface="+mj-lt"/>
              </a:rPr>
              <a:t>của</a:t>
            </a:r>
            <a:r>
              <a:rPr lang="en-US" sz="2000" dirty="0" smtClean="0">
                <a:latin typeface="+mj-lt"/>
              </a:rPr>
              <a:t> </a:t>
            </a:r>
            <a:r>
              <a:rPr lang="vi-VN" sz="2000" dirty="0" smtClean="0">
                <a:latin typeface="+mj-lt"/>
              </a:rPr>
              <a:t>Condition </a:t>
            </a:r>
            <a:r>
              <a:rPr lang="vi-VN" sz="2000" dirty="0">
                <a:latin typeface="+mj-lt"/>
              </a:rPr>
              <a:t>là true</a:t>
            </a:r>
          </a:p>
          <a:p>
            <a:pPr marL="354013" indent="-265113"/>
            <a:r>
              <a:rPr lang="en-US" sz="2000" dirty="0" smtClean="0">
                <a:latin typeface="+mj-lt"/>
              </a:rPr>
              <a:t>	</a:t>
            </a:r>
            <a:r>
              <a:rPr lang="vi-VN" sz="2000" dirty="0" smtClean="0">
                <a:latin typeface="+mj-lt"/>
              </a:rPr>
              <a:t>}</a:t>
            </a:r>
            <a:endParaRPr lang="en-US" sz="2000" dirty="0" smtClean="0">
              <a:latin typeface="+mj-lt"/>
            </a:endParaRPr>
          </a:p>
          <a:p>
            <a:pPr marL="354013" indent="-265113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013" indent="-265113"/>
            <a:r>
              <a:rPr lang="en-US" sz="2000" dirty="0" smtClean="0">
                <a:latin typeface="+mj-lt"/>
              </a:rPr>
              <a:t>	</a:t>
            </a:r>
            <a:r>
              <a:rPr lang="vi-VN" sz="2000" dirty="0" smtClean="0">
                <a:latin typeface="+mj-lt"/>
              </a:rPr>
              <a:t>if </a:t>
            </a:r>
            <a:r>
              <a:rPr lang="vi-VN" sz="2000" dirty="0">
                <a:latin typeface="+mj-lt"/>
              </a:rPr>
              <a:t>(Condition) {</a:t>
            </a:r>
          </a:p>
          <a:p>
            <a:pPr marL="354013" indent="-265113"/>
            <a:r>
              <a:rPr lang="en-US" sz="2000" dirty="0" smtClean="0">
                <a:latin typeface="+mj-lt"/>
              </a:rPr>
              <a:t>		</a:t>
            </a:r>
            <a:r>
              <a:rPr lang="vi-VN" sz="2000" dirty="0" smtClean="0">
                <a:latin typeface="+mj-lt"/>
              </a:rPr>
              <a:t>// </a:t>
            </a:r>
            <a:r>
              <a:rPr lang="vi-VN" sz="2000" dirty="0">
                <a:latin typeface="+mj-lt"/>
              </a:rPr>
              <a:t>Các lệnh sẽ được thực hiện nếu giá trị của </a:t>
            </a:r>
            <a:r>
              <a:rPr lang="vi-VN" sz="2000" dirty="0" smtClean="0">
                <a:latin typeface="+mj-lt"/>
              </a:rPr>
              <a:t>Condition</a:t>
            </a:r>
            <a:r>
              <a:rPr lang="en-US" sz="2000" dirty="0" smtClean="0">
                <a:latin typeface="+mj-lt"/>
              </a:rPr>
              <a:t> </a:t>
            </a:r>
            <a:r>
              <a:rPr lang="vi-VN" sz="2000" dirty="0" smtClean="0">
                <a:latin typeface="+mj-lt"/>
              </a:rPr>
              <a:t>là </a:t>
            </a:r>
            <a:r>
              <a:rPr lang="vi-VN" sz="2000" dirty="0">
                <a:latin typeface="+mj-lt"/>
              </a:rPr>
              <a:t>true</a:t>
            </a:r>
          </a:p>
          <a:p>
            <a:pPr marL="354013" indent="-265113"/>
            <a:r>
              <a:rPr lang="en-US" sz="2000" dirty="0" smtClean="0">
                <a:latin typeface="+mj-lt"/>
              </a:rPr>
              <a:t>	</a:t>
            </a:r>
            <a:r>
              <a:rPr lang="vi-VN" sz="2000" dirty="0" smtClean="0">
                <a:latin typeface="+mj-lt"/>
              </a:rPr>
              <a:t>} </a:t>
            </a:r>
            <a:endParaRPr lang="en-US" sz="2000" dirty="0" smtClean="0">
              <a:latin typeface="+mj-lt"/>
            </a:endParaRPr>
          </a:p>
          <a:p>
            <a:pPr marL="354013" indent="-265113"/>
            <a:r>
              <a:rPr lang="en-US" sz="2000" dirty="0">
                <a:latin typeface="+mj-lt"/>
              </a:rPr>
              <a:t>	</a:t>
            </a:r>
            <a:r>
              <a:rPr lang="vi-VN" sz="2000" dirty="0" smtClean="0">
                <a:latin typeface="+mj-lt"/>
              </a:rPr>
              <a:t>else </a:t>
            </a:r>
            <a:r>
              <a:rPr lang="vi-VN" sz="2000" dirty="0">
                <a:latin typeface="+mj-lt"/>
              </a:rPr>
              <a:t>{</a:t>
            </a:r>
          </a:p>
          <a:p>
            <a:pPr marL="354013" indent="-265113"/>
            <a:r>
              <a:rPr lang="en-US" sz="2000" dirty="0" smtClean="0">
                <a:latin typeface="+mj-lt"/>
              </a:rPr>
              <a:t>		</a:t>
            </a:r>
            <a:r>
              <a:rPr lang="vi-VN" sz="2000" dirty="0" smtClean="0">
                <a:latin typeface="+mj-lt"/>
              </a:rPr>
              <a:t>// </a:t>
            </a:r>
            <a:r>
              <a:rPr lang="vi-VN" sz="2000" dirty="0">
                <a:latin typeface="+mj-lt"/>
              </a:rPr>
              <a:t>Các lệnh sẽ được thực hiện nếu giá trị của </a:t>
            </a:r>
            <a:r>
              <a:rPr lang="vi-VN" sz="2000" dirty="0" smtClean="0">
                <a:latin typeface="+mj-lt"/>
              </a:rPr>
              <a:t>Condition</a:t>
            </a:r>
            <a:r>
              <a:rPr lang="en-US" sz="2000" dirty="0" smtClean="0">
                <a:latin typeface="+mj-lt"/>
              </a:rPr>
              <a:t> </a:t>
            </a:r>
            <a:r>
              <a:rPr lang="vi-VN" sz="2000" dirty="0" smtClean="0">
                <a:latin typeface="+mj-lt"/>
              </a:rPr>
              <a:t>là </a:t>
            </a:r>
            <a:r>
              <a:rPr lang="vi-VN" sz="2000" dirty="0">
                <a:latin typeface="+mj-lt"/>
              </a:rPr>
              <a:t>false</a:t>
            </a:r>
          </a:p>
          <a:p>
            <a:pPr marL="354013" indent="-265113"/>
            <a:r>
              <a:rPr lang="en-US" sz="2000" dirty="0" smtClean="0">
                <a:latin typeface="+mj-lt"/>
              </a:rPr>
              <a:t>	</a:t>
            </a:r>
            <a:r>
              <a:rPr lang="vi-VN" sz="2000" dirty="0" smtClean="0">
                <a:latin typeface="+mj-lt"/>
              </a:rPr>
              <a:t>}</a:t>
            </a:r>
            <a:endParaRPr lang="en-US" sz="2000" dirty="0" smtClean="0">
              <a:latin typeface="+mj-lt"/>
            </a:endParaRP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78561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2732" y="116632"/>
            <a:ext cx="868380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GB" sz="3600" b="1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NGÔN NGỮ LẬP TRÌNH JAVA</a:t>
            </a:r>
            <a:endParaRPr lang="en-GB" sz="3600" b="1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80728"/>
            <a:ext cx="9144000" cy="5877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54013" indent="-265113"/>
            <a:r>
              <a:rPr lang="vi-VN" sz="2400" dirty="0">
                <a:latin typeface="+mj-lt"/>
              </a:rPr>
              <a:t>Ví dụ lệnh if</a:t>
            </a:r>
          </a:p>
          <a:p>
            <a:pPr marL="354013" indent="-265113"/>
            <a:r>
              <a:rPr lang="vi-VN" sz="2000" dirty="0">
                <a:latin typeface="+mj-lt"/>
              </a:rPr>
              <a:t>import java.io.*;</a:t>
            </a:r>
          </a:p>
          <a:p>
            <a:pPr marL="354013" indent="-265113"/>
            <a:r>
              <a:rPr lang="vi-VN" sz="2000" dirty="0">
                <a:latin typeface="+mj-lt"/>
              </a:rPr>
              <a:t>public class IfDemo {</a:t>
            </a:r>
          </a:p>
          <a:p>
            <a:pPr marL="354013" indent="-265113"/>
            <a:r>
              <a:rPr lang="en-US" sz="2000" dirty="0" smtClean="0">
                <a:latin typeface="+mj-lt"/>
              </a:rPr>
              <a:t>	</a:t>
            </a:r>
            <a:r>
              <a:rPr lang="vi-VN" sz="2000" dirty="0" smtClean="0">
                <a:latin typeface="+mj-lt"/>
              </a:rPr>
              <a:t>public </a:t>
            </a:r>
            <a:r>
              <a:rPr lang="vi-VN" sz="2000" dirty="0">
                <a:latin typeface="+mj-lt"/>
              </a:rPr>
              <a:t>static void main(String args[]) </a:t>
            </a:r>
            <a:endParaRPr lang="en-US" sz="2000" dirty="0" smtClean="0">
              <a:latin typeface="+mj-lt"/>
            </a:endParaRPr>
          </a:p>
          <a:p>
            <a:pPr marL="354013" indent="-265113"/>
            <a:r>
              <a:rPr lang="en-US" sz="2000" dirty="0">
                <a:latin typeface="+mj-lt"/>
              </a:rPr>
              <a:t>	</a:t>
            </a:r>
            <a:r>
              <a:rPr lang="vi-VN" sz="2000" dirty="0" smtClean="0">
                <a:latin typeface="+mj-lt"/>
              </a:rPr>
              <a:t>{</a:t>
            </a:r>
            <a:endParaRPr lang="vi-VN" sz="2000" dirty="0">
              <a:latin typeface="+mj-lt"/>
            </a:endParaRPr>
          </a:p>
          <a:p>
            <a:pPr marL="354013" indent="-265113"/>
            <a:r>
              <a:rPr lang="en-US" sz="2000" dirty="0" smtClean="0">
                <a:latin typeface="+mj-lt"/>
              </a:rPr>
              <a:t>		</a:t>
            </a:r>
            <a:r>
              <a:rPr lang="vi-VN" sz="2000" dirty="0" smtClean="0">
                <a:latin typeface="+mj-lt"/>
              </a:rPr>
              <a:t>System.out.print</a:t>
            </a:r>
            <a:r>
              <a:rPr lang="vi-VN" sz="2000" dirty="0">
                <a:latin typeface="+mj-lt"/>
              </a:rPr>
              <a:t>("Vui long nhap mot ky tu:");</a:t>
            </a:r>
          </a:p>
          <a:p>
            <a:pPr marL="354013" indent="-265113"/>
            <a:r>
              <a:rPr lang="en-US" sz="2000" dirty="0" smtClean="0">
                <a:latin typeface="+mj-lt"/>
              </a:rPr>
              <a:t>		</a:t>
            </a:r>
            <a:r>
              <a:rPr lang="vi-VN" sz="2000" dirty="0" smtClean="0">
                <a:latin typeface="+mj-lt"/>
              </a:rPr>
              <a:t>try </a:t>
            </a:r>
            <a:r>
              <a:rPr lang="vi-VN" sz="2000" dirty="0">
                <a:latin typeface="+mj-lt"/>
              </a:rPr>
              <a:t>{</a:t>
            </a:r>
          </a:p>
          <a:p>
            <a:pPr marL="354013" indent="-265113"/>
            <a:r>
              <a:rPr lang="en-US" sz="2000" dirty="0" smtClean="0">
                <a:latin typeface="+mj-lt"/>
              </a:rPr>
              <a:t>			</a:t>
            </a:r>
            <a:r>
              <a:rPr lang="vi-VN" sz="2000" dirty="0" smtClean="0">
                <a:latin typeface="+mj-lt"/>
              </a:rPr>
              <a:t>int </a:t>
            </a:r>
            <a:r>
              <a:rPr lang="vi-VN" sz="2000" dirty="0">
                <a:latin typeface="+mj-lt"/>
              </a:rPr>
              <a:t>ch = System.in.read();</a:t>
            </a:r>
          </a:p>
          <a:p>
            <a:pPr marL="354013" indent="-265113"/>
            <a:r>
              <a:rPr lang="en-US" sz="2000" dirty="0" smtClean="0">
                <a:latin typeface="+mj-lt"/>
              </a:rPr>
              <a:t>			</a:t>
            </a:r>
            <a:r>
              <a:rPr lang="vi-VN" sz="2000" dirty="0" smtClean="0">
                <a:latin typeface="+mj-lt"/>
              </a:rPr>
              <a:t>if </a:t>
            </a:r>
            <a:r>
              <a:rPr lang="vi-VN" sz="2000" dirty="0">
                <a:latin typeface="+mj-lt"/>
              </a:rPr>
              <a:t>(ch == 'A') </a:t>
            </a:r>
            <a:endParaRPr lang="en-US" sz="2000" dirty="0" smtClean="0">
              <a:latin typeface="+mj-lt"/>
            </a:endParaRPr>
          </a:p>
          <a:p>
            <a:pPr marL="354013" indent="-265113"/>
            <a:r>
              <a:rPr lang="en-US" sz="2000" dirty="0">
                <a:latin typeface="+mj-lt"/>
              </a:rPr>
              <a:t>	</a:t>
            </a:r>
            <a:r>
              <a:rPr lang="en-US" sz="2000" dirty="0" smtClean="0">
                <a:latin typeface="+mj-lt"/>
              </a:rPr>
              <a:t>		</a:t>
            </a:r>
            <a:r>
              <a:rPr lang="vi-VN" sz="2000" dirty="0" smtClean="0">
                <a:latin typeface="+mj-lt"/>
              </a:rPr>
              <a:t>{</a:t>
            </a:r>
            <a:endParaRPr lang="vi-VN" sz="2000" dirty="0">
              <a:latin typeface="+mj-lt"/>
            </a:endParaRPr>
          </a:p>
          <a:p>
            <a:pPr marL="354013" indent="-265113"/>
            <a:r>
              <a:rPr lang="en-US" sz="2000" dirty="0" smtClean="0">
                <a:latin typeface="+mj-lt"/>
              </a:rPr>
              <a:t>				</a:t>
            </a:r>
            <a:r>
              <a:rPr lang="vi-VN" sz="2000" dirty="0" smtClean="0">
                <a:latin typeface="+mj-lt"/>
              </a:rPr>
              <a:t>System.out.print</a:t>
            </a:r>
            <a:r>
              <a:rPr lang="vi-VN" sz="2000" dirty="0">
                <a:latin typeface="+mj-lt"/>
              </a:rPr>
              <a:t>("Ban rat may man !");</a:t>
            </a:r>
          </a:p>
          <a:p>
            <a:pPr marL="354013" indent="-265113"/>
            <a:r>
              <a:rPr lang="en-US" sz="2000" dirty="0" smtClean="0">
                <a:latin typeface="+mj-lt"/>
              </a:rPr>
              <a:t>			</a:t>
            </a:r>
            <a:r>
              <a:rPr lang="vi-VN" sz="2000" dirty="0" smtClean="0">
                <a:latin typeface="+mj-lt"/>
              </a:rPr>
              <a:t>}else </a:t>
            </a:r>
            <a:r>
              <a:rPr lang="vi-VN" sz="2000" dirty="0">
                <a:latin typeface="+mj-lt"/>
              </a:rPr>
              <a:t>{</a:t>
            </a:r>
          </a:p>
          <a:p>
            <a:pPr marL="354013" indent="-265113"/>
            <a:r>
              <a:rPr lang="en-US" sz="2000" dirty="0" smtClean="0">
                <a:latin typeface="+mj-lt"/>
              </a:rPr>
              <a:t>				</a:t>
            </a:r>
            <a:r>
              <a:rPr lang="vi-VN" sz="2000" dirty="0" smtClean="0">
                <a:latin typeface="+mj-lt"/>
              </a:rPr>
              <a:t>System.out.print</a:t>
            </a:r>
            <a:r>
              <a:rPr lang="vi-VN" sz="2000" dirty="0">
                <a:latin typeface="+mj-lt"/>
              </a:rPr>
              <a:t>("Ban khong gap may !");</a:t>
            </a:r>
          </a:p>
          <a:p>
            <a:pPr marL="354013" indent="-265113"/>
            <a:r>
              <a:rPr lang="en-US" sz="2000" dirty="0" smtClean="0">
                <a:latin typeface="+mj-lt"/>
              </a:rPr>
              <a:t>			</a:t>
            </a:r>
            <a:r>
              <a:rPr lang="vi-VN" sz="2000" dirty="0" smtClean="0">
                <a:latin typeface="+mj-lt"/>
              </a:rPr>
              <a:t>}</a:t>
            </a:r>
            <a:endParaRPr lang="vi-VN" sz="2000" dirty="0">
              <a:latin typeface="+mj-lt"/>
            </a:endParaRPr>
          </a:p>
          <a:p>
            <a:pPr marL="354013" indent="-265113"/>
            <a:r>
              <a:rPr lang="en-US" sz="2000" dirty="0" smtClean="0">
                <a:latin typeface="+mj-lt"/>
              </a:rPr>
              <a:t>		</a:t>
            </a:r>
            <a:r>
              <a:rPr lang="vi-VN" sz="2000" dirty="0" smtClean="0">
                <a:latin typeface="+mj-lt"/>
              </a:rPr>
              <a:t>} </a:t>
            </a:r>
            <a:r>
              <a:rPr lang="vi-VN" sz="2000" dirty="0">
                <a:latin typeface="+mj-lt"/>
              </a:rPr>
              <a:t>catch(IOException ie) {</a:t>
            </a:r>
          </a:p>
          <a:p>
            <a:pPr marL="354013" indent="-265113"/>
            <a:r>
              <a:rPr lang="en-US" sz="2000" dirty="0" smtClean="0">
                <a:latin typeface="+mj-lt"/>
              </a:rPr>
              <a:t>			</a:t>
            </a:r>
            <a:r>
              <a:rPr lang="vi-VN" sz="2000" dirty="0" smtClean="0">
                <a:latin typeface="+mj-lt"/>
              </a:rPr>
              <a:t>System.out.print</a:t>
            </a:r>
            <a:r>
              <a:rPr lang="vi-VN" sz="2000" dirty="0">
                <a:latin typeface="+mj-lt"/>
              </a:rPr>
              <a:t>("Error:"+ie);</a:t>
            </a:r>
          </a:p>
          <a:p>
            <a:pPr marL="354013" indent="-265113"/>
            <a:r>
              <a:rPr lang="en-US" sz="2000" dirty="0" smtClean="0">
                <a:latin typeface="+mj-lt"/>
              </a:rPr>
              <a:t>		</a:t>
            </a:r>
            <a:r>
              <a:rPr lang="vi-VN" sz="2000" dirty="0" smtClean="0">
                <a:latin typeface="+mj-lt"/>
              </a:rPr>
              <a:t>}</a:t>
            </a:r>
            <a:endParaRPr lang="vi-VN" sz="2000" dirty="0">
              <a:latin typeface="+mj-lt"/>
            </a:endParaRPr>
          </a:p>
          <a:p>
            <a:pPr marL="354013" indent="-265113"/>
            <a:r>
              <a:rPr lang="en-US" sz="2000" dirty="0" smtClean="0">
                <a:latin typeface="+mj-lt"/>
              </a:rPr>
              <a:t>	</a:t>
            </a:r>
            <a:r>
              <a:rPr lang="vi-VN" sz="2000" dirty="0" smtClean="0">
                <a:latin typeface="+mj-lt"/>
              </a:rPr>
              <a:t>}</a:t>
            </a:r>
            <a:endParaRPr lang="vi-VN" sz="2000" dirty="0">
              <a:latin typeface="+mj-lt"/>
            </a:endParaRPr>
          </a:p>
          <a:p>
            <a:pPr marL="354013" indent="-265113"/>
            <a:r>
              <a:rPr lang="vi-VN" sz="2000" dirty="0">
                <a:latin typeface="+mj-lt"/>
              </a:rPr>
              <a:t>}</a:t>
            </a:r>
            <a:endParaRPr lang="en-US" sz="2000" dirty="0" smtClean="0">
              <a:latin typeface="+mj-lt"/>
            </a:endParaRP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21088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2732" y="116632"/>
            <a:ext cx="868380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GB" sz="3600" b="1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NGÔN NGỮ LẬP TRÌNH JAVA</a:t>
            </a:r>
            <a:endParaRPr lang="en-GB" sz="3600" b="1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7904" y="980728"/>
            <a:ext cx="9026096" cy="5544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54013" indent="-265113"/>
            <a:r>
              <a:rPr lang="vi-VN" sz="2400" dirty="0">
                <a:latin typeface="+mj-lt"/>
              </a:rPr>
              <a:t>Lệnh while</a:t>
            </a:r>
          </a:p>
          <a:p>
            <a:pPr marL="354013" indent="-265113"/>
            <a:r>
              <a:rPr lang="vi-VN" sz="2000" dirty="0">
                <a:latin typeface="+mj-lt"/>
              </a:rPr>
              <a:t>Cú pháp</a:t>
            </a:r>
          </a:p>
          <a:p>
            <a:pPr marL="811213" lvl="1" indent="-265113"/>
            <a:r>
              <a:rPr lang="vi-VN" sz="2000" dirty="0">
                <a:latin typeface="+mj-lt"/>
              </a:rPr>
              <a:t>while (condition) {</a:t>
            </a:r>
          </a:p>
          <a:p>
            <a:pPr marL="811213" lvl="1" indent="-265113"/>
            <a:r>
              <a:rPr lang="en-US" sz="2000" dirty="0" smtClean="0">
                <a:latin typeface="+mj-lt"/>
              </a:rPr>
              <a:t>	</a:t>
            </a:r>
            <a:r>
              <a:rPr lang="vi-VN" sz="2000" dirty="0" smtClean="0">
                <a:latin typeface="+mj-lt"/>
              </a:rPr>
              <a:t>// </a:t>
            </a:r>
            <a:r>
              <a:rPr lang="vi-VN" sz="2000" dirty="0">
                <a:latin typeface="+mj-lt"/>
              </a:rPr>
              <a:t>nếu condition có giá trị là true, thì các tác vụ ở đây sẽ được lặp lại</a:t>
            </a:r>
          </a:p>
          <a:p>
            <a:pPr marL="811213" lvl="1" indent="-265113"/>
            <a:r>
              <a:rPr lang="vi-VN" sz="2000" dirty="0">
                <a:latin typeface="+mj-lt"/>
              </a:rPr>
              <a:t>}</a:t>
            </a:r>
          </a:p>
          <a:p>
            <a:pPr marL="354013" indent="-265113"/>
            <a:r>
              <a:rPr lang="vi-VN" sz="2000" dirty="0">
                <a:latin typeface="+mj-lt"/>
              </a:rPr>
              <a:t>Ví dụ</a:t>
            </a:r>
          </a:p>
          <a:p>
            <a:pPr marL="811213" lvl="1" indent="-265113"/>
            <a:r>
              <a:rPr lang="vi-VN" sz="2000" dirty="0">
                <a:latin typeface="+mj-lt"/>
              </a:rPr>
              <a:t>import java.io.*;</a:t>
            </a:r>
          </a:p>
          <a:p>
            <a:pPr marL="811213" lvl="1" indent="-265113"/>
            <a:r>
              <a:rPr lang="vi-VN" sz="2000" dirty="0">
                <a:latin typeface="+mj-lt"/>
              </a:rPr>
              <a:t>public class WhileDemo </a:t>
            </a:r>
            <a:endParaRPr lang="en-US" sz="2000" dirty="0" smtClean="0">
              <a:latin typeface="+mj-lt"/>
            </a:endParaRPr>
          </a:p>
          <a:p>
            <a:pPr marL="811213" lvl="1" indent="-265113"/>
            <a:r>
              <a:rPr lang="vi-VN" sz="2000" dirty="0" smtClean="0">
                <a:latin typeface="+mj-lt"/>
              </a:rPr>
              <a:t>{</a:t>
            </a:r>
            <a:endParaRPr lang="vi-VN" sz="2000" dirty="0">
              <a:latin typeface="+mj-lt"/>
            </a:endParaRPr>
          </a:p>
          <a:p>
            <a:pPr marL="811213" lvl="1" indent="-265113"/>
            <a:r>
              <a:rPr lang="en-US" sz="2000" dirty="0" smtClean="0">
                <a:latin typeface="+mj-lt"/>
              </a:rPr>
              <a:t>		</a:t>
            </a:r>
            <a:r>
              <a:rPr lang="vi-VN" sz="2000" dirty="0" smtClean="0">
                <a:latin typeface="+mj-lt"/>
              </a:rPr>
              <a:t>public </a:t>
            </a:r>
            <a:r>
              <a:rPr lang="vi-VN" sz="2000" dirty="0">
                <a:latin typeface="+mj-lt"/>
              </a:rPr>
              <a:t>static void main(String args[]) {</a:t>
            </a:r>
          </a:p>
          <a:p>
            <a:pPr marL="811213" lvl="1" indent="-265113"/>
            <a:r>
              <a:rPr lang="en-US" sz="2000" dirty="0" smtClean="0">
                <a:latin typeface="+mj-lt"/>
              </a:rPr>
              <a:t>		        </a:t>
            </a:r>
            <a:r>
              <a:rPr lang="vi-VN" sz="2000" dirty="0" smtClean="0">
                <a:latin typeface="+mj-lt"/>
              </a:rPr>
              <a:t>int </a:t>
            </a:r>
            <a:r>
              <a:rPr lang="vi-VN" sz="2000" dirty="0">
                <a:latin typeface="+mj-lt"/>
              </a:rPr>
              <a:t>num = '9';</a:t>
            </a:r>
          </a:p>
          <a:p>
            <a:pPr marL="811213" lvl="1" indent="-265113"/>
            <a:r>
              <a:rPr lang="en-US" sz="2000" dirty="0" smtClean="0">
                <a:latin typeface="+mj-lt"/>
              </a:rPr>
              <a:t>		        </a:t>
            </a:r>
            <a:r>
              <a:rPr lang="vi-VN" sz="2000" dirty="0" smtClean="0">
                <a:latin typeface="+mj-lt"/>
              </a:rPr>
              <a:t>while </a:t>
            </a:r>
            <a:r>
              <a:rPr lang="vi-VN" sz="2000" dirty="0">
                <a:latin typeface="+mj-lt"/>
              </a:rPr>
              <a:t>(num &gt; '0') {</a:t>
            </a:r>
          </a:p>
          <a:p>
            <a:pPr marL="811213" lvl="1" indent="-265113"/>
            <a:r>
              <a:rPr lang="en-US" sz="2000" dirty="0" smtClean="0">
                <a:latin typeface="+mj-lt"/>
              </a:rPr>
              <a:t>			</a:t>
            </a:r>
            <a:r>
              <a:rPr lang="vi-VN" sz="2000" dirty="0" smtClean="0">
                <a:latin typeface="+mj-lt"/>
              </a:rPr>
              <a:t>System.out.print</a:t>
            </a:r>
            <a:r>
              <a:rPr lang="vi-VN" sz="2000" dirty="0">
                <a:latin typeface="+mj-lt"/>
              </a:rPr>
              <a:t>((char)num +" ");</a:t>
            </a:r>
          </a:p>
          <a:p>
            <a:pPr marL="811213" lvl="1" indent="-265113"/>
            <a:r>
              <a:rPr lang="en-US" sz="2000" dirty="0" smtClean="0">
                <a:latin typeface="+mj-lt"/>
              </a:rPr>
              <a:t>			</a:t>
            </a:r>
            <a:r>
              <a:rPr lang="vi-VN" sz="2000" dirty="0" smtClean="0">
                <a:latin typeface="+mj-lt"/>
              </a:rPr>
              <a:t>num-</a:t>
            </a:r>
            <a:r>
              <a:rPr lang="vi-VN" sz="2000" dirty="0">
                <a:latin typeface="+mj-lt"/>
              </a:rPr>
              <a:t>-;</a:t>
            </a:r>
          </a:p>
          <a:p>
            <a:pPr marL="811213" lvl="1" indent="-265113"/>
            <a:r>
              <a:rPr lang="en-US" sz="2000" dirty="0" smtClean="0">
                <a:latin typeface="+mj-lt"/>
              </a:rPr>
              <a:t>		        </a:t>
            </a:r>
            <a:r>
              <a:rPr lang="vi-VN" sz="2000" dirty="0" smtClean="0">
                <a:latin typeface="+mj-lt"/>
              </a:rPr>
              <a:t>}</a:t>
            </a:r>
            <a:endParaRPr lang="vi-VN" sz="2000" dirty="0">
              <a:latin typeface="+mj-lt"/>
            </a:endParaRPr>
          </a:p>
          <a:p>
            <a:pPr marL="811213" lvl="1" indent="-265113"/>
            <a:r>
              <a:rPr lang="en-US" sz="2000" dirty="0" smtClean="0">
                <a:latin typeface="+mj-lt"/>
              </a:rPr>
              <a:t>	</a:t>
            </a:r>
            <a:r>
              <a:rPr lang="vi-VN" sz="2000" dirty="0" smtClean="0">
                <a:latin typeface="+mj-lt"/>
              </a:rPr>
              <a:t>}</a:t>
            </a:r>
            <a:endParaRPr lang="vi-VN" sz="2000" dirty="0">
              <a:latin typeface="+mj-lt"/>
            </a:endParaRPr>
          </a:p>
          <a:p>
            <a:pPr marL="811213" lvl="1" indent="-265113"/>
            <a:r>
              <a:rPr lang="vi-VN" sz="2000" dirty="0">
                <a:latin typeface="+mj-lt"/>
              </a:rPr>
              <a:t>}</a:t>
            </a:r>
            <a:endParaRPr lang="en-US" sz="2000" dirty="0" smtClean="0">
              <a:latin typeface="+mj-lt"/>
            </a:endParaRP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28514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2732" y="116632"/>
            <a:ext cx="868380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GB" sz="3600" b="1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NGÔN NGỮ LẬP TRÌNH JAVA</a:t>
            </a:r>
            <a:endParaRPr lang="en-GB" sz="3600" b="1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7904" y="980728"/>
            <a:ext cx="9026096" cy="51125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54013" indent="-265113"/>
            <a:r>
              <a:rPr lang="vi-VN" sz="2400" dirty="0">
                <a:latin typeface="+mj-lt"/>
              </a:rPr>
              <a:t>Lệnh do-whlie</a:t>
            </a:r>
          </a:p>
          <a:p>
            <a:pPr marL="354013" indent="-265113"/>
            <a:r>
              <a:rPr lang="vi-VN" sz="2000" dirty="0">
                <a:latin typeface="+mj-lt"/>
              </a:rPr>
              <a:t>Cú pháp</a:t>
            </a:r>
          </a:p>
          <a:p>
            <a:pPr marL="811213" lvl="1" indent="-265113"/>
            <a:r>
              <a:rPr lang="vi-VN" sz="2000" dirty="0">
                <a:latin typeface="+mj-lt"/>
              </a:rPr>
              <a:t>do {</a:t>
            </a:r>
          </a:p>
          <a:p>
            <a:pPr marL="811213" lvl="1" indent="-265113"/>
            <a:r>
              <a:rPr lang="en-US" sz="2000" dirty="0" smtClean="0">
                <a:latin typeface="+mj-lt"/>
              </a:rPr>
              <a:t>	</a:t>
            </a:r>
            <a:r>
              <a:rPr lang="vi-VN" sz="2000" dirty="0" smtClean="0">
                <a:latin typeface="+mj-lt"/>
              </a:rPr>
              <a:t>// </a:t>
            </a:r>
            <a:r>
              <a:rPr lang="vi-VN" sz="2000" dirty="0">
                <a:latin typeface="+mj-lt"/>
              </a:rPr>
              <a:t>Lặp lại các tác vụ ở đây cho đến khi điều kiện condition có giá trị là false</a:t>
            </a:r>
          </a:p>
          <a:p>
            <a:pPr marL="811213" lvl="1" indent="-265113"/>
            <a:r>
              <a:rPr lang="vi-VN" sz="2000" dirty="0">
                <a:latin typeface="+mj-lt"/>
              </a:rPr>
              <a:t>} while (condition)</a:t>
            </a:r>
          </a:p>
          <a:p>
            <a:pPr marL="354013" indent="-265113"/>
            <a:r>
              <a:rPr lang="vi-VN" sz="2000" dirty="0">
                <a:latin typeface="+mj-lt"/>
              </a:rPr>
              <a:t>Ví dụ</a:t>
            </a:r>
          </a:p>
          <a:p>
            <a:pPr marL="811213" lvl="1" indent="-265113"/>
            <a:r>
              <a:rPr lang="vi-VN" sz="2000" dirty="0">
                <a:latin typeface="+mj-lt"/>
              </a:rPr>
              <a:t>import java.io.*;</a:t>
            </a:r>
          </a:p>
          <a:p>
            <a:pPr marL="811213" lvl="1" indent="-265113"/>
            <a:r>
              <a:rPr lang="vi-VN" sz="2000" dirty="0">
                <a:latin typeface="+mj-lt"/>
              </a:rPr>
              <a:t>public class DoWhileDemo {</a:t>
            </a:r>
          </a:p>
          <a:p>
            <a:pPr marL="811213" lvl="1" indent="-265113"/>
            <a:r>
              <a:rPr lang="en-US" sz="2000" dirty="0" smtClean="0">
                <a:latin typeface="+mj-lt"/>
              </a:rPr>
              <a:t>	</a:t>
            </a:r>
            <a:r>
              <a:rPr lang="vi-VN" sz="2000" dirty="0" smtClean="0">
                <a:latin typeface="+mj-lt"/>
              </a:rPr>
              <a:t>public </a:t>
            </a:r>
            <a:r>
              <a:rPr lang="vi-VN" sz="2000" dirty="0">
                <a:latin typeface="+mj-lt"/>
              </a:rPr>
              <a:t>static void main(String args[]) {</a:t>
            </a:r>
          </a:p>
          <a:p>
            <a:pPr marL="811213" lvl="1" indent="-265113"/>
            <a:r>
              <a:rPr lang="en-US" sz="2000" dirty="0" smtClean="0">
                <a:latin typeface="+mj-lt"/>
              </a:rPr>
              <a:t>		     </a:t>
            </a:r>
            <a:r>
              <a:rPr lang="vi-VN" sz="2000" dirty="0" smtClean="0">
                <a:latin typeface="+mj-lt"/>
              </a:rPr>
              <a:t>int </a:t>
            </a:r>
            <a:r>
              <a:rPr lang="vi-VN" sz="2000" dirty="0">
                <a:latin typeface="+mj-lt"/>
              </a:rPr>
              <a:t>num = '9';</a:t>
            </a:r>
          </a:p>
          <a:p>
            <a:pPr marL="811213" lvl="1" indent="-265113"/>
            <a:r>
              <a:rPr lang="en-US" sz="2000" dirty="0" smtClean="0">
                <a:latin typeface="+mj-lt"/>
              </a:rPr>
              <a:t>           </a:t>
            </a:r>
            <a:r>
              <a:rPr lang="vi-VN" sz="2000" dirty="0" smtClean="0">
                <a:latin typeface="+mj-lt"/>
              </a:rPr>
              <a:t>do </a:t>
            </a:r>
            <a:r>
              <a:rPr lang="vi-VN" sz="2000" dirty="0">
                <a:latin typeface="+mj-lt"/>
              </a:rPr>
              <a:t>{</a:t>
            </a:r>
          </a:p>
          <a:p>
            <a:pPr marL="811213" lvl="1" indent="-265113"/>
            <a:r>
              <a:rPr lang="en-US" sz="2000" dirty="0" smtClean="0">
                <a:latin typeface="+mj-lt"/>
              </a:rPr>
              <a:t>			</a:t>
            </a:r>
            <a:r>
              <a:rPr lang="vi-VN" sz="2000" dirty="0" smtClean="0">
                <a:latin typeface="+mj-lt"/>
              </a:rPr>
              <a:t>System.out.print</a:t>
            </a:r>
            <a:r>
              <a:rPr lang="vi-VN" sz="2000" dirty="0">
                <a:latin typeface="+mj-lt"/>
              </a:rPr>
              <a:t>((char)num +" ");</a:t>
            </a:r>
          </a:p>
          <a:p>
            <a:pPr marL="811213" lvl="1" indent="-265113"/>
            <a:r>
              <a:rPr lang="en-US" sz="2000" dirty="0" smtClean="0">
                <a:latin typeface="+mj-lt"/>
              </a:rPr>
              <a:t>			</a:t>
            </a:r>
            <a:r>
              <a:rPr lang="vi-VN" sz="2000" dirty="0" smtClean="0">
                <a:latin typeface="+mj-lt"/>
              </a:rPr>
              <a:t>num-</a:t>
            </a:r>
            <a:r>
              <a:rPr lang="vi-VN" sz="2000" dirty="0">
                <a:latin typeface="+mj-lt"/>
              </a:rPr>
              <a:t>-;</a:t>
            </a:r>
          </a:p>
          <a:p>
            <a:pPr marL="811213" lvl="1" indent="-265113"/>
            <a:r>
              <a:rPr lang="en-US" sz="2000" dirty="0" smtClean="0">
                <a:latin typeface="+mj-lt"/>
              </a:rPr>
              <a:t>		     </a:t>
            </a:r>
            <a:r>
              <a:rPr lang="vi-VN" sz="2000" dirty="0" smtClean="0">
                <a:latin typeface="+mj-lt"/>
              </a:rPr>
              <a:t>} </a:t>
            </a:r>
            <a:r>
              <a:rPr lang="vi-VN" sz="2000" dirty="0">
                <a:latin typeface="+mj-lt"/>
              </a:rPr>
              <a:t>while (num &gt; '0');</a:t>
            </a:r>
          </a:p>
          <a:p>
            <a:pPr marL="811213" lvl="1" indent="-265113"/>
            <a:r>
              <a:rPr lang="en-US" sz="2000" dirty="0" smtClean="0">
                <a:latin typeface="+mj-lt"/>
              </a:rPr>
              <a:t>	</a:t>
            </a:r>
            <a:r>
              <a:rPr lang="vi-VN" sz="2000" dirty="0" smtClean="0">
                <a:latin typeface="+mj-lt"/>
              </a:rPr>
              <a:t>}</a:t>
            </a:r>
            <a:endParaRPr lang="vi-VN" sz="2000" dirty="0">
              <a:latin typeface="+mj-lt"/>
            </a:endParaRPr>
          </a:p>
          <a:p>
            <a:pPr marL="811213" lvl="1" indent="-265113"/>
            <a:r>
              <a:rPr lang="vi-VN" sz="2000" dirty="0">
                <a:latin typeface="+mj-lt"/>
              </a:rPr>
              <a:t>}</a:t>
            </a:r>
            <a:endParaRPr lang="en-US" sz="2000" dirty="0" smtClean="0">
              <a:latin typeface="+mj-lt"/>
            </a:endParaRP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13516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2732" y="116632"/>
            <a:ext cx="868380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GB" sz="3600" b="1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NGÔN NGỮ LẬP TRÌNH JAVA</a:t>
            </a:r>
            <a:endParaRPr lang="en-GB" sz="3600" b="1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7904" y="980728"/>
            <a:ext cx="9026096" cy="3888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54013" indent="-265113"/>
            <a:r>
              <a:rPr lang="vi-VN" sz="2400" dirty="0">
                <a:latin typeface="+mj-lt"/>
              </a:rPr>
              <a:t>Lệnh for</a:t>
            </a:r>
          </a:p>
          <a:p>
            <a:pPr marL="354013" indent="-265113"/>
            <a:r>
              <a:rPr lang="vi-VN" sz="2000" dirty="0">
                <a:latin typeface="+mj-lt"/>
              </a:rPr>
              <a:t>Cú pháp</a:t>
            </a:r>
          </a:p>
          <a:p>
            <a:pPr marL="811213" lvl="1" indent="-265113"/>
            <a:r>
              <a:rPr lang="vi-VN" sz="2000" dirty="0">
                <a:latin typeface="+mj-lt"/>
              </a:rPr>
              <a:t>for (operation1; condition; operation2</a:t>
            </a:r>
            <a:r>
              <a:rPr lang="vi-VN" sz="2000" dirty="0" smtClean="0">
                <a:latin typeface="+mj-lt"/>
              </a:rPr>
              <a:t>)</a:t>
            </a:r>
            <a:endParaRPr lang="en-US" sz="2000" dirty="0" smtClean="0">
              <a:latin typeface="+mj-lt"/>
            </a:endParaRPr>
          </a:p>
          <a:p>
            <a:pPr marL="811213" lvl="1" indent="-265113"/>
            <a:r>
              <a:rPr lang="vi-VN" sz="2000" dirty="0" smtClean="0">
                <a:latin typeface="+mj-lt"/>
              </a:rPr>
              <a:t>{</a:t>
            </a:r>
            <a:endParaRPr lang="vi-VN" sz="2000" dirty="0">
              <a:latin typeface="+mj-lt"/>
            </a:endParaRPr>
          </a:p>
          <a:p>
            <a:pPr marL="811213" lvl="1" indent="-265113"/>
            <a:r>
              <a:rPr lang="en-US" sz="2000" dirty="0" smtClean="0">
                <a:latin typeface="+mj-lt"/>
              </a:rPr>
              <a:t>	</a:t>
            </a:r>
            <a:r>
              <a:rPr lang="vi-VN" sz="2000" dirty="0" smtClean="0">
                <a:latin typeface="+mj-lt"/>
              </a:rPr>
              <a:t>// </a:t>
            </a:r>
            <a:r>
              <a:rPr lang="vi-VN" sz="2000" dirty="0">
                <a:latin typeface="+mj-lt"/>
              </a:rPr>
              <a:t>Các tác vụ được lặp lại</a:t>
            </a:r>
          </a:p>
          <a:p>
            <a:pPr marL="811213" lvl="1" indent="-265113"/>
            <a:r>
              <a:rPr lang="vi-VN" sz="2000" dirty="0">
                <a:latin typeface="+mj-lt"/>
              </a:rPr>
              <a:t>}</a:t>
            </a:r>
          </a:p>
          <a:p>
            <a:pPr marL="354013" indent="-265113"/>
            <a:r>
              <a:rPr lang="vi-VN" sz="2000" dirty="0">
                <a:latin typeface="+mj-lt"/>
              </a:rPr>
              <a:t>Tương đương như cấu trúc sau</a:t>
            </a:r>
            <a:r>
              <a:rPr lang="vi-VN" sz="2000" dirty="0" smtClean="0">
                <a:latin typeface="+mj-lt"/>
              </a:rPr>
              <a:t>:</a:t>
            </a:r>
            <a:r>
              <a:rPr lang="en-US" sz="2000" dirty="0" smtClean="0">
                <a:latin typeface="+mj-lt"/>
              </a:rPr>
              <a:t> </a:t>
            </a:r>
          </a:p>
          <a:p>
            <a:pPr marL="811213" lvl="1" indent="-265113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811213" lvl="1" indent="-265113"/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(condition) 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1213" lvl="1" indent="-265113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tác vụ được lặp lại</a:t>
            </a:r>
          </a:p>
          <a:p>
            <a:pPr marL="811213" lvl="1" indent="-265113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operation2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811213" lvl="1" indent="-265113"/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28687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2732" y="116632"/>
            <a:ext cx="868380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GB" sz="3600" b="1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NGÔN NGỮ LẬP TRÌNH JAVA</a:t>
            </a:r>
            <a:endParaRPr lang="en-GB" sz="3600" b="1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7904" y="980728"/>
            <a:ext cx="9026096" cy="3456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54013" indent="-265113"/>
            <a:r>
              <a:rPr lang="vi-VN" sz="2400" dirty="0">
                <a:latin typeface="+mj-lt"/>
              </a:rPr>
              <a:t>Ví dụ lệnh </a:t>
            </a:r>
            <a:r>
              <a:rPr lang="vi-VN" sz="2400" dirty="0" smtClean="0">
                <a:latin typeface="+mj-lt"/>
              </a:rPr>
              <a:t>for</a:t>
            </a:r>
          </a:p>
          <a:p>
            <a:pPr marL="354013" indent="-265113"/>
            <a:r>
              <a:rPr lang="vi-VN" sz="2000" dirty="0">
                <a:latin typeface="+mj-lt"/>
              </a:rPr>
              <a:t>import java.io.*;</a:t>
            </a:r>
          </a:p>
          <a:p>
            <a:pPr marL="354013" indent="-265113"/>
            <a:r>
              <a:rPr lang="vi-VN" sz="2000" dirty="0">
                <a:latin typeface="+mj-lt"/>
              </a:rPr>
              <a:t>public class ForDemo {</a:t>
            </a:r>
          </a:p>
          <a:p>
            <a:pPr marL="811213" lvl="1" indent="-265113"/>
            <a:r>
              <a:rPr lang="vi-VN" sz="2000" dirty="0">
                <a:latin typeface="+mj-lt"/>
              </a:rPr>
              <a:t>public static void main(String args[]) {</a:t>
            </a:r>
          </a:p>
          <a:p>
            <a:pPr marL="1268413" lvl="2" indent="-265113"/>
            <a:r>
              <a:rPr lang="vi-VN" sz="2000" dirty="0">
                <a:latin typeface="+mj-lt"/>
              </a:rPr>
              <a:t>for(int num = '9'; num&gt;'0'; num --)</a:t>
            </a:r>
          </a:p>
          <a:p>
            <a:pPr marL="1268413" lvl="2" indent="-265113"/>
            <a:r>
              <a:rPr lang="vi-VN" sz="2000" dirty="0">
                <a:latin typeface="+mj-lt"/>
              </a:rPr>
              <a:t>{</a:t>
            </a:r>
          </a:p>
          <a:p>
            <a:pPr marL="1268413" lvl="2" indent="-265113"/>
            <a:r>
              <a:rPr lang="en-US" sz="2000" dirty="0" smtClean="0">
                <a:latin typeface="+mj-lt"/>
              </a:rPr>
              <a:t>	</a:t>
            </a:r>
            <a:r>
              <a:rPr lang="vi-VN" sz="2000" dirty="0" smtClean="0">
                <a:latin typeface="+mj-lt"/>
              </a:rPr>
              <a:t>System.out.print</a:t>
            </a:r>
            <a:r>
              <a:rPr lang="vi-VN" sz="2000" dirty="0">
                <a:latin typeface="+mj-lt"/>
              </a:rPr>
              <a:t>((char)num </a:t>
            </a:r>
            <a:r>
              <a:rPr lang="vi-VN" sz="2000" dirty="0" smtClean="0">
                <a:latin typeface="+mj-lt"/>
              </a:rPr>
              <a:t>+“</a:t>
            </a:r>
            <a:r>
              <a:rPr lang="en-US" sz="2000" dirty="0" smtClean="0">
                <a:latin typeface="+mj-lt"/>
              </a:rPr>
              <a:t> “</a:t>
            </a:r>
            <a:r>
              <a:rPr lang="vi-VN" sz="2000" dirty="0" smtClean="0">
                <a:latin typeface="+mj-lt"/>
              </a:rPr>
              <a:t>);</a:t>
            </a:r>
            <a:endParaRPr lang="vi-VN" sz="2000" dirty="0">
              <a:latin typeface="+mj-lt"/>
            </a:endParaRPr>
          </a:p>
          <a:p>
            <a:pPr marL="1268413" lvl="2" indent="-265113"/>
            <a:r>
              <a:rPr lang="vi-VN" sz="2000" dirty="0">
                <a:latin typeface="+mj-lt"/>
              </a:rPr>
              <a:t>}</a:t>
            </a:r>
          </a:p>
          <a:p>
            <a:pPr marL="811213" lvl="1" indent="-265113"/>
            <a:r>
              <a:rPr lang="vi-VN" sz="2000" dirty="0">
                <a:latin typeface="+mj-lt"/>
              </a:rPr>
              <a:t>}</a:t>
            </a:r>
          </a:p>
          <a:p>
            <a:pPr marL="354013" indent="-265113"/>
            <a:r>
              <a:rPr lang="vi-VN" sz="2000" dirty="0">
                <a:latin typeface="+mj-lt"/>
              </a:rPr>
              <a:t>}</a:t>
            </a:r>
            <a:endParaRPr lang="en-US" sz="2000" dirty="0" smtClean="0">
              <a:latin typeface="+mj-lt"/>
            </a:endParaRP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72134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2732" y="116632"/>
            <a:ext cx="868380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GB" sz="3600" b="1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KỸ </a:t>
            </a:r>
            <a:r>
              <a:rPr lang="en-GB" sz="3600" b="1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THUẬT THÔNG DỤNG</a:t>
            </a:r>
          </a:p>
        </p:txBody>
      </p:sp>
      <p:sp>
        <p:nvSpPr>
          <p:cNvPr id="6" name="Rectangle 5"/>
          <p:cNvSpPr/>
          <p:nvPr/>
        </p:nvSpPr>
        <p:spPr>
          <a:xfrm>
            <a:off x="117904" y="980728"/>
            <a:ext cx="9026096" cy="5544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4318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STREAM.</a:t>
            </a:r>
          </a:p>
          <a:p>
            <a:pPr marL="4318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THREAD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VÀ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MULTITHREAD.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17005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2732" y="116632"/>
            <a:ext cx="868380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GB" sz="3600" b="1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KỸ </a:t>
            </a:r>
            <a:r>
              <a:rPr lang="en-GB" sz="3600" b="1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THUẬT THÔNG DỤNG</a:t>
            </a:r>
          </a:p>
        </p:txBody>
      </p:sp>
      <p:sp>
        <p:nvSpPr>
          <p:cNvPr id="6" name="Rectangle 5"/>
          <p:cNvSpPr/>
          <p:nvPr/>
        </p:nvSpPr>
        <p:spPr>
          <a:xfrm>
            <a:off x="117904" y="980728"/>
            <a:ext cx="9026096" cy="2160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54013" indent="-265113"/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Stream</a:t>
            </a:r>
          </a:p>
          <a:p>
            <a:pPr marL="354013" indent="-265113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•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stream</a:t>
            </a:r>
          </a:p>
          <a:p>
            <a:pPr marL="354013" indent="-265113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•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Stream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 Stream</a:t>
            </a:r>
          </a:p>
          <a:p>
            <a:pPr marL="354013" indent="-265113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•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4709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2732" y="116632"/>
            <a:ext cx="868380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GB" sz="3600" b="1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KỸ </a:t>
            </a:r>
            <a:r>
              <a:rPr lang="en-GB" sz="3600" b="1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THUẬT THÔNG DỤNG</a:t>
            </a:r>
          </a:p>
        </p:txBody>
      </p:sp>
      <p:sp>
        <p:nvSpPr>
          <p:cNvPr id="6" name="Rectangle 5"/>
          <p:cNvSpPr/>
          <p:nvPr/>
        </p:nvSpPr>
        <p:spPr>
          <a:xfrm>
            <a:off x="117904" y="980728"/>
            <a:ext cx="9026096" cy="18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54013" indent="-265113"/>
            <a:r>
              <a:rPr lang="vi-VN" sz="2400" b="1" dirty="0">
                <a:latin typeface="+mj-lt"/>
              </a:rPr>
              <a:t>Khái niệm Stream</a:t>
            </a:r>
          </a:p>
          <a:p>
            <a:pPr marL="266700" indent="-177800"/>
            <a:r>
              <a:rPr lang="vi-VN" sz="2000" dirty="0">
                <a:latin typeface="+mj-lt"/>
              </a:rPr>
              <a:t>• Stream là dòng liên tục, có thứ tự của các bytes </a:t>
            </a:r>
            <a:r>
              <a:rPr lang="vi-VN" sz="2000" dirty="0" smtClean="0">
                <a:latin typeface="+mj-lt"/>
              </a:rPr>
              <a:t>dữ</a:t>
            </a:r>
            <a:r>
              <a:rPr lang="en-US" sz="2000" dirty="0" smtClean="0">
                <a:latin typeface="+mj-lt"/>
              </a:rPr>
              <a:t> </a:t>
            </a:r>
            <a:r>
              <a:rPr lang="vi-VN" sz="2000" dirty="0" smtClean="0">
                <a:latin typeface="+mj-lt"/>
              </a:rPr>
              <a:t>liệu </a:t>
            </a:r>
            <a:r>
              <a:rPr lang="vi-VN" sz="2000" dirty="0" smtClean="0">
                <a:latin typeface="+mj-lt"/>
              </a:rPr>
              <a:t>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ạ</a:t>
            </a:r>
            <a:r>
              <a:rPr lang="vi-VN" sz="2000" dirty="0" smtClean="0">
                <a:latin typeface="+mj-lt"/>
              </a:rPr>
              <a:t>y </a:t>
            </a:r>
            <a:r>
              <a:rPr lang="vi-VN" sz="2000" dirty="0">
                <a:latin typeface="+mj-lt"/>
              </a:rPr>
              <a:t>giữa chương trình và các thiết bị ngoại vi</a:t>
            </a:r>
          </a:p>
          <a:p>
            <a:pPr marL="354013" indent="-265113"/>
            <a:r>
              <a:rPr lang="vi-VN" sz="2000" dirty="0">
                <a:latin typeface="+mj-lt"/>
              </a:rPr>
              <a:t>• Dùng stream có thể kết nối nhiều thiết bị ngoại vi </a:t>
            </a:r>
            <a:r>
              <a:rPr lang="vi-VN" sz="2000" dirty="0" smtClean="0">
                <a:latin typeface="+mj-lt"/>
              </a:rPr>
              <a:t>với</a:t>
            </a:r>
            <a:r>
              <a:rPr lang="en-US" sz="2000" dirty="0" smtClean="0">
                <a:latin typeface="+mj-lt"/>
              </a:rPr>
              <a:t> </a:t>
            </a:r>
            <a:r>
              <a:rPr lang="vi-VN" sz="2000" dirty="0" smtClean="0">
                <a:latin typeface="+mj-lt"/>
              </a:rPr>
              <a:t>chương </a:t>
            </a:r>
            <a:r>
              <a:rPr lang="vi-VN" sz="2000" dirty="0">
                <a:latin typeface="+mj-lt"/>
              </a:rPr>
              <a:t>trình</a:t>
            </a:r>
            <a:endParaRPr lang="en-US" sz="2000" dirty="0" smtClean="0">
              <a:latin typeface="+mj-lt"/>
            </a:endParaRP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7344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7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2732" y="116632"/>
            <a:ext cx="868380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GB" sz="3600" b="1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CƠ BẢN MẠNG MÁY TÍNH</a:t>
            </a:r>
          </a:p>
        </p:txBody>
      </p:sp>
      <p:sp>
        <p:nvSpPr>
          <p:cNvPr id="6" name="Rectangle 5"/>
          <p:cNvSpPr/>
          <p:nvPr/>
        </p:nvSpPr>
        <p:spPr>
          <a:xfrm>
            <a:off x="117904" y="980728"/>
            <a:ext cx="9026096" cy="3168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54013" indent="-265113"/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mạng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54013" indent="-265113"/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Mạng 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cá nhân (PAN – Personal Area Network)</a:t>
            </a:r>
          </a:p>
          <a:p>
            <a:pPr marL="354013" indent="-265113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Phạm vi kết nối: vài chục mét</a:t>
            </a:r>
          </a:p>
          <a:p>
            <a:pPr marL="354013" indent="-265113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Số lượng người dùng: một vài người dùng</a:t>
            </a:r>
          </a:p>
          <a:p>
            <a:pPr marL="354013" indent="-265113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Thường phục vụ cho cá nhân</a:t>
            </a:r>
          </a:p>
          <a:p>
            <a:pPr marL="354013" indent="-265113"/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Mạng 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cục bộ (LAN – Local Area Network):</a:t>
            </a:r>
          </a:p>
          <a:p>
            <a:pPr marL="354013" indent="-265113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Phạm vi kết nối: vài ki-lô-mét</a:t>
            </a:r>
          </a:p>
          <a:p>
            <a:pPr marL="354013" indent="-265113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Số lượng người dùng: một vài đến hàng trăm nghìn</a:t>
            </a:r>
          </a:p>
          <a:p>
            <a:pPr marL="354013" indent="-265113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Thường phục vụ cho cá nhân, hộ gia đình, tổ chức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06046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2732" y="116632"/>
            <a:ext cx="868380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GB" sz="3600" b="1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KỸ </a:t>
            </a:r>
            <a:r>
              <a:rPr lang="en-GB" sz="3600" b="1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THUẬT THÔNG DỤNG</a:t>
            </a:r>
          </a:p>
        </p:txBody>
      </p:sp>
      <p:sp>
        <p:nvSpPr>
          <p:cNvPr id="6" name="Rectangle 5"/>
          <p:cNvSpPr/>
          <p:nvPr/>
        </p:nvSpPr>
        <p:spPr>
          <a:xfrm>
            <a:off x="117904" y="980728"/>
            <a:ext cx="9026096" cy="1728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54013" indent="-265113"/>
            <a:r>
              <a:rPr lang="vi-VN" sz="2400" b="1" dirty="0">
                <a:latin typeface="+mj-lt"/>
              </a:rPr>
              <a:t>Input Stream và Output Stream</a:t>
            </a:r>
          </a:p>
          <a:p>
            <a:pPr marL="354013" indent="-265113"/>
            <a:r>
              <a:rPr lang="vi-VN" sz="2000" dirty="0">
                <a:latin typeface="+mj-lt"/>
              </a:rPr>
              <a:t>• Nếu dòng dữ liệu trong Stream có hướng </a:t>
            </a:r>
            <a:r>
              <a:rPr lang="vi-VN" sz="2000" dirty="0" smtClean="0">
                <a:latin typeface="+mj-lt"/>
              </a:rPr>
              <a:t>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ạ</a:t>
            </a:r>
            <a:r>
              <a:rPr lang="vi-VN" sz="2000" dirty="0" smtClean="0">
                <a:latin typeface="+mj-lt"/>
              </a:rPr>
              <a:t>y </a:t>
            </a:r>
            <a:r>
              <a:rPr lang="vi-VN" sz="2000" dirty="0">
                <a:latin typeface="+mj-lt"/>
              </a:rPr>
              <a:t>từ thiết </a:t>
            </a:r>
            <a:r>
              <a:rPr lang="vi-VN" sz="2000" dirty="0" smtClean="0">
                <a:latin typeface="+mj-lt"/>
              </a:rPr>
              <a:t>bị</a:t>
            </a:r>
            <a:r>
              <a:rPr lang="en-US" sz="2000" dirty="0" smtClean="0">
                <a:latin typeface="+mj-lt"/>
              </a:rPr>
              <a:t> </a:t>
            </a:r>
            <a:r>
              <a:rPr lang="vi-VN" sz="2000" dirty="0" smtClean="0">
                <a:latin typeface="+mj-lt"/>
              </a:rPr>
              <a:t>ngoại </a:t>
            </a:r>
            <a:r>
              <a:rPr lang="vi-VN" sz="2000" dirty="0">
                <a:latin typeface="+mj-lt"/>
              </a:rPr>
              <a:t>vi vào chương trình thì ta nói đây là Stream </a:t>
            </a:r>
            <a:r>
              <a:rPr lang="vi-VN" sz="2000" dirty="0" smtClean="0">
                <a:latin typeface="+mj-lt"/>
              </a:rPr>
              <a:t>nhập</a:t>
            </a:r>
            <a:r>
              <a:rPr lang="en-US" sz="2000" dirty="0" smtClean="0">
                <a:latin typeface="+mj-lt"/>
              </a:rPr>
              <a:t> </a:t>
            </a:r>
            <a:r>
              <a:rPr lang="vi-VN" sz="2000" dirty="0" smtClean="0">
                <a:latin typeface="+mj-lt"/>
              </a:rPr>
              <a:t>(</a:t>
            </a:r>
            <a:r>
              <a:rPr lang="vi-VN" sz="2000" dirty="0">
                <a:latin typeface="+mj-lt"/>
              </a:rPr>
              <a:t>Input Stream)</a:t>
            </a:r>
          </a:p>
          <a:p>
            <a:pPr marL="354013" indent="-265113"/>
            <a:r>
              <a:rPr lang="vi-VN" sz="2000" dirty="0">
                <a:latin typeface="+mj-lt"/>
              </a:rPr>
              <a:t>• </a:t>
            </a:r>
            <a:r>
              <a:rPr lang="vi-VN" sz="2000" dirty="0" smtClean="0">
                <a:latin typeface="+mj-lt"/>
              </a:rPr>
              <a:t>Ch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ạy</a:t>
            </a:r>
            <a:r>
              <a:rPr lang="vi-VN" sz="2000" dirty="0" smtClean="0">
                <a:latin typeface="+mj-lt"/>
              </a:rPr>
              <a:t> </a:t>
            </a:r>
            <a:r>
              <a:rPr lang="vi-VN" sz="2000" dirty="0">
                <a:latin typeface="+mj-lt"/>
              </a:rPr>
              <a:t>theo chiều ngược lại là Stream xuất (</a:t>
            </a:r>
            <a:r>
              <a:rPr lang="vi-VN" sz="2000" dirty="0" smtClean="0">
                <a:latin typeface="+mj-lt"/>
              </a:rPr>
              <a:t>Output</a:t>
            </a:r>
            <a:r>
              <a:rPr lang="en-US" sz="2000" dirty="0" smtClean="0">
                <a:latin typeface="+mj-lt"/>
              </a:rPr>
              <a:t> </a:t>
            </a:r>
            <a:r>
              <a:rPr lang="vi-VN" sz="2000" dirty="0" smtClean="0">
                <a:latin typeface="+mj-lt"/>
              </a:rPr>
              <a:t>Stream</a:t>
            </a:r>
            <a:r>
              <a:rPr lang="vi-VN" sz="2000" dirty="0">
                <a:latin typeface="+mj-lt"/>
              </a:rPr>
              <a:t>)</a:t>
            </a:r>
            <a:endParaRPr lang="en-US" sz="2000" dirty="0" smtClean="0">
              <a:latin typeface="+mj-lt"/>
            </a:endParaRP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78360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2732" y="116632"/>
            <a:ext cx="868380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GB" sz="3600" b="1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KỸ </a:t>
            </a:r>
            <a:r>
              <a:rPr lang="en-GB" sz="3600" b="1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THUẬT THÔNG DỤNG</a:t>
            </a:r>
          </a:p>
        </p:txBody>
      </p:sp>
      <p:sp>
        <p:nvSpPr>
          <p:cNvPr id="6" name="Rectangle 5"/>
          <p:cNvSpPr/>
          <p:nvPr/>
        </p:nvSpPr>
        <p:spPr>
          <a:xfrm>
            <a:off x="117904" y="980728"/>
            <a:ext cx="9026096" cy="5544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54013" indent="-265113"/>
            <a:endParaRPr lang="en-US" sz="2000" smtClean="0">
              <a:latin typeface="+mj-lt"/>
            </a:endParaRP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074789"/>
            <a:ext cx="41148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22620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2732" y="116632"/>
            <a:ext cx="868380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GB" sz="3600" b="1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KỸ </a:t>
            </a:r>
            <a:r>
              <a:rPr lang="en-GB" sz="3600" b="1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THUẬT THÔNG DỤNG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980728"/>
            <a:ext cx="9144000" cy="2232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54013" indent="-265113"/>
            <a:r>
              <a:rPr lang="vi-VN" sz="2400" b="1" dirty="0">
                <a:latin typeface="+mj-lt"/>
              </a:rPr>
              <a:t>Cách giao tiếp dùng stream</a:t>
            </a:r>
          </a:p>
          <a:p>
            <a:pPr marL="266700" indent="-177800"/>
            <a:r>
              <a:rPr lang="vi-VN" sz="2000" dirty="0">
                <a:latin typeface="+mj-lt"/>
              </a:rPr>
              <a:t>• Để giao tiếp, trước tiên chương trình phải lấy được </a:t>
            </a:r>
            <a:r>
              <a:rPr lang="vi-VN" sz="2000" dirty="0" smtClean="0">
                <a:latin typeface="+mj-lt"/>
              </a:rPr>
              <a:t>các</a:t>
            </a:r>
            <a:r>
              <a:rPr lang="en-US" sz="2000" dirty="0" smtClean="0">
                <a:latin typeface="+mj-lt"/>
              </a:rPr>
              <a:t> </a:t>
            </a:r>
            <a:r>
              <a:rPr lang="vi-VN" sz="2000" dirty="0" smtClean="0">
                <a:latin typeface="+mj-lt"/>
              </a:rPr>
              <a:t>stream </a:t>
            </a:r>
            <a:r>
              <a:rPr lang="vi-VN" sz="2000" dirty="0">
                <a:latin typeface="+mj-lt"/>
              </a:rPr>
              <a:t>nhập / xuất gắn với thiết bị.</a:t>
            </a:r>
          </a:p>
          <a:p>
            <a:pPr marL="266700" indent="-177800"/>
            <a:r>
              <a:rPr lang="vi-VN" sz="2000" dirty="0">
                <a:latin typeface="+mj-lt"/>
              </a:rPr>
              <a:t>• Sau đó</a:t>
            </a:r>
            <a:r>
              <a:rPr lang="vi-VN" sz="2000" dirty="0" smtClean="0">
                <a:latin typeface="+mj-lt"/>
              </a:rPr>
              <a:t>,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smtClean="0">
                <a:latin typeface="+mj-lt"/>
              </a:rPr>
              <a:t>c</a:t>
            </a:r>
            <a:r>
              <a:rPr lang="vi-VN" sz="2000" dirty="0" smtClean="0">
                <a:latin typeface="+mj-lt"/>
              </a:rPr>
              <a:t>hương </a:t>
            </a:r>
            <a:r>
              <a:rPr lang="vi-VN" sz="2000" dirty="0">
                <a:latin typeface="+mj-lt"/>
              </a:rPr>
              <a:t>trình có thể </a:t>
            </a:r>
            <a:r>
              <a:rPr lang="vi-VN" sz="2000" dirty="0" smtClean="0">
                <a:latin typeface="+mj-lt"/>
              </a:rPr>
              <a:t>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ử</a:t>
            </a:r>
            <a:r>
              <a:rPr lang="vi-VN" sz="2000" dirty="0" smtClean="0">
                <a:latin typeface="+mj-lt"/>
              </a:rPr>
              <a:t>i </a:t>
            </a:r>
            <a:r>
              <a:rPr lang="vi-VN" sz="2000" dirty="0">
                <a:latin typeface="+mj-lt"/>
              </a:rPr>
              <a:t>dữ liệu ra ngoại vi bằng thao tác ghi </a:t>
            </a:r>
            <a:r>
              <a:rPr lang="vi-VN" sz="2000" dirty="0" smtClean="0">
                <a:latin typeface="+mj-lt"/>
              </a:rPr>
              <a:t>vào</a:t>
            </a:r>
            <a:r>
              <a:rPr lang="en-US" sz="2000" dirty="0" smtClean="0">
                <a:latin typeface="+mj-lt"/>
              </a:rPr>
              <a:t> </a:t>
            </a:r>
            <a:r>
              <a:rPr lang="vi-VN" sz="2000" dirty="0" smtClean="0">
                <a:latin typeface="+mj-lt"/>
              </a:rPr>
              <a:t>Stream </a:t>
            </a:r>
            <a:r>
              <a:rPr lang="vi-VN" sz="2000" dirty="0">
                <a:latin typeface="+mj-lt"/>
              </a:rPr>
              <a:t>xuất </a:t>
            </a:r>
            <a:r>
              <a:rPr lang="vi-VN" sz="2000" dirty="0" smtClean="0">
                <a:latin typeface="+mj-lt"/>
              </a:rPr>
              <a:t>của </a:t>
            </a:r>
            <a:r>
              <a:rPr lang="vi-VN" sz="2000" dirty="0">
                <a:latin typeface="+mj-lt"/>
              </a:rPr>
              <a:t>thiết bị</a:t>
            </a:r>
            <a:r>
              <a:rPr lang="vi-VN" sz="2000" dirty="0" smtClean="0">
                <a:latin typeface="+mj-lt"/>
              </a:rPr>
              <a:t>.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vi-VN" sz="2000" dirty="0" smtClean="0">
                <a:latin typeface="+mj-lt"/>
              </a:rPr>
              <a:t>ó </a:t>
            </a:r>
            <a:r>
              <a:rPr lang="vi-VN" sz="2000" dirty="0">
                <a:latin typeface="+mj-lt"/>
              </a:rPr>
              <a:t>thể nhận dữ liệu từ ngoại vi bằng thao tác đọc Stream nhập </a:t>
            </a:r>
            <a:r>
              <a:rPr lang="vi-VN" sz="2000" dirty="0" smtClean="0">
                <a:latin typeface="+mj-lt"/>
              </a:rPr>
              <a:t>của</a:t>
            </a:r>
            <a:r>
              <a:rPr lang="en-US" sz="2000" dirty="0" smtClean="0">
                <a:latin typeface="+mj-lt"/>
              </a:rPr>
              <a:t> </a:t>
            </a:r>
            <a:r>
              <a:rPr lang="vi-VN" sz="2000" dirty="0" smtClean="0">
                <a:latin typeface="+mj-lt"/>
              </a:rPr>
              <a:t>thiết </a:t>
            </a:r>
            <a:r>
              <a:rPr lang="vi-VN" sz="2000" dirty="0">
                <a:latin typeface="+mj-lt"/>
              </a:rPr>
              <a:t>bị .</a:t>
            </a:r>
            <a:endParaRPr lang="en-US" sz="2000" dirty="0" smtClean="0">
              <a:latin typeface="+mj-lt"/>
            </a:endParaRP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58737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2732" y="116632"/>
            <a:ext cx="868380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GB" sz="3600" b="1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KỸ </a:t>
            </a:r>
            <a:r>
              <a:rPr lang="en-GB" sz="3600" b="1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THUẬT THÔNG DỤNG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980728"/>
            <a:ext cx="9144000" cy="1872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54013" indent="-265113"/>
            <a:r>
              <a:rPr lang="vi-VN" sz="2400" b="1" dirty="0">
                <a:latin typeface="+mj-lt"/>
              </a:rPr>
              <a:t>Stream trong java</a:t>
            </a:r>
          </a:p>
          <a:p>
            <a:pPr marL="354013" indent="-265113"/>
            <a:r>
              <a:rPr lang="vi-VN" sz="2000" dirty="0">
                <a:latin typeface="+mj-lt"/>
              </a:rPr>
              <a:t>• Đối với Java, các thiết bị đều có Stream nhập/Stream xuất </a:t>
            </a:r>
            <a:r>
              <a:rPr lang="vi-VN" sz="2000" dirty="0" smtClean="0">
                <a:latin typeface="+mj-lt"/>
              </a:rPr>
              <a:t>nối</a:t>
            </a:r>
            <a:r>
              <a:rPr lang="en-US" sz="2000" dirty="0" smtClean="0">
                <a:latin typeface="+mj-lt"/>
              </a:rPr>
              <a:t> </a:t>
            </a:r>
            <a:r>
              <a:rPr lang="vi-VN" sz="2000" dirty="0" smtClean="0">
                <a:latin typeface="+mj-lt"/>
              </a:rPr>
              <a:t>với </a:t>
            </a:r>
            <a:r>
              <a:rPr lang="vi-VN" sz="2000" dirty="0">
                <a:latin typeface="+mj-lt"/>
              </a:rPr>
              <a:t>nó.</a:t>
            </a:r>
          </a:p>
          <a:p>
            <a:pPr marL="354013" indent="-265113"/>
            <a:r>
              <a:rPr lang="vi-VN" sz="2000" dirty="0">
                <a:latin typeface="+mj-lt"/>
              </a:rPr>
              <a:t>• Java hỗ trợ hai các lớp stream cơ bản trong gói java.io là:</a:t>
            </a:r>
          </a:p>
          <a:p>
            <a:pPr marL="811213" lvl="1" indent="-265113"/>
            <a:r>
              <a:rPr lang="vi-VN" sz="2000" dirty="0" smtClean="0">
                <a:latin typeface="+mj-lt"/>
              </a:rPr>
              <a:t>java.io.InputStream</a:t>
            </a:r>
            <a:r>
              <a:rPr lang="vi-VN" sz="2000" dirty="0">
                <a:latin typeface="+mj-lt"/>
              </a:rPr>
              <a:t>: Stream nhập</a:t>
            </a:r>
          </a:p>
          <a:p>
            <a:pPr marL="811213" lvl="1" indent="-265113"/>
            <a:r>
              <a:rPr lang="vi-VN" sz="2000" dirty="0" smtClean="0">
                <a:latin typeface="+mj-lt"/>
              </a:rPr>
              <a:t>java.io.OutputStream</a:t>
            </a:r>
            <a:r>
              <a:rPr lang="vi-VN" sz="2000" dirty="0">
                <a:latin typeface="+mj-lt"/>
              </a:rPr>
              <a:t>: Stream xuất</a:t>
            </a:r>
            <a:endParaRPr lang="en-US" sz="2000" dirty="0" smtClean="0">
              <a:latin typeface="+mj-lt"/>
            </a:endParaRP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22595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2732" y="116632"/>
            <a:ext cx="868380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GB" sz="3600" b="1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KỸ </a:t>
            </a:r>
            <a:r>
              <a:rPr lang="en-GB" sz="3600" b="1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THUẬT THÔNG DỤNG</a:t>
            </a:r>
          </a:p>
        </p:txBody>
      </p:sp>
      <p:sp>
        <p:nvSpPr>
          <p:cNvPr id="6" name="Rectangle 5"/>
          <p:cNvSpPr/>
          <p:nvPr/>
        </p:nvSpPr>
        <p:spPr>
          <a:xfrm>
            <a:off x="117904" y="980728"/>
            <a:ext cx="9026096" cy="2808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54013" indent="-265113"/>
            <a:r>
              <a:rPr lang="vi-VN" sz="2400" b="1" dirty="0">
                <a:latin typeface="+mj-lt"/>
              </a:rPr>
              <a:t>Lớp java.io.InputStream</a:t>
            </a:r>
          </a:p>
          <a:p>
            <a:pPr marL="354013" indent="-265113"/>
            <a:r>
              <a:rPr lang="vi-VN" sz="2000" dirty="0">
                <a:latin typeface="+mj-lt"/>
              </a:rPr>
              <a:t>• Là loại nhận dữ liệu từ bên ngoài</a:t>
            </a:r>
          </a:p>
          <a:p>
            <a:pPr marL="354013" indent="-265113"/>
            <a:r>
              <a:rPr lang="vi-VN" sz="2000" dirty="0">
                <a:latin typeface="+mj-lt"/>
              </a:rPr>
              <a:t>• Có phương thức:</a:t>
            </a:r>
          </a:p>
          <a:p>
            <a:pPr marL="354013" indent="-265113"/>
            <a:r>
              <a:rPr lang="en-US" sz="2000" dirty="0" smtClean="0">
                <a:latin typeface="+mj-lt"/>
              </a:rPr>
              <a:t>	</a:t>
            </a:r>
            <a:r>
              <a:rPr lang="vi-VN" sz="2000" dirty="0" smtClean="0">
                <a:latin typeface="+mj-lt"/>
              </a:rPr>
              <a:t>int </a:t>
            </a:r>
            <a:r>
              <a:rPr lang="vi-VN" sz="2000" dirty="0">
                <a:latin typeface="+mj-lt"/>
              </a:rPr>
              <a:t>read() throws IOException</a:t>
            </a:r>
          </a:p>
          <a:p>
            <a:pPr marL="354013" indent="-265113"/>
            <a:r>
              <a:rPr lang="en-US" sz="2000" dirty="0" smtClean="0">
                <a:latin typeface="+mj-lt"/>
              </a:rPr>
              <a:t>	</a:t>
            </a:r>
            <a:r>
              <a:rPr lang="vi-VN" sz="2000" dirty="0" smtClean="0">
                <a:latin typeface="+mj-lt"/>
              </a:rPr>
              <a:t>Đọc </a:t>
            </a:r>
            <a:r>
              <a:rPr lang="vi-VN" sz="2000" dirty="0">
                <a:latin typeface="+mj-lt"/>
              </a:rPr>
              <a:t>1 byte từ Stream</a:t>
            </a:r>
          </a:p>
          <a:p>
            <a:pPr marL="361950" indent="-273050"/>
            <a:r>
              <a:rPr lang="en-US" sz="2000" dirty="0" smtClean="0">
                <a:latin typeface="+mj-lt"/>
              </a:rPr>
              <a:t>     </a:t>
            </a:r>
            <a:r>
              <a:rPr lang="vi-VN" sz="2000" dirty="0" smtClean="0">
                <a:latin typeface="+mj-lt"/>
              </a:rPr>
              <a:t>Return </a:t>
            </a:r>
            <a:r>
              <a:rPr lang="vi-VN" sz="2000" dirty="0" smtClean="0">
                <a:latin typeface="+mj-lt"/>
              </a:rPr>
              <a:t>0-255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vi-VN" sz="2000" dirty="0" smtClean="0">
                <a:latin typeface="+mj-lt"/>
              </a:rPr>
              <a:t> </a:t>
            </a:r>
            <a:r>
              <a:rPr lang="vi-VN" sz="2000" dirty="0">
                <a:latin typeface="+mj-lt"/>
              </a:rPr>
              <a:t>nhận được </a:t>
            </a:r>
            <a:r>
              <a:rPr lang="vi-VN" sz="2000" dirty="0" smtClean="0">
                <a:latin typeface="+mj-lt"/>
              </a:rPr>
              <a:t>-1 </a:t>
            </a:r>
            <a:r>
              <a:rPr lang="vi-VN" sz="2000" dirty="0">
                <a:latin typeface="+mj-lt"/>
              </a:rPr>
              <a:t>Stream </a:t>
            </a:r>
            <a:r>
              <a:rPr lang="vi-VN" sz="2000" dirty="0" smtClean="0">
                <a:latin typeface="+mj-lt"/>
              </a:rPr>
              <a:t>kết </a:t>
            </a:r>
            <a:r>
              <a:rPr lang="vi-VN" sz="2000" dirty="0" smtClean="0">
                <a:latin typeface="+mj-lt"/>
              </a:rPr>
              <a:t>thúc</a:t>
            </a:r>
            <a:r>
              <a:rPr lang="vi-VN" sz="2000" dirty="0">
                <a:latin typeface="+mj-lt"/>
              </a:rPr>
              <a:t>, </a:t>
            </a:r>
            <a:r>
              <a:rPr lang="vi-VN" sz="2000" dirty="0" smtClean="0">
                <a:latin typeface="+mj-lt"/>
              </a:rPr>
              <a:t>không </a:t>
            </a:r>
            <a:r>
              <a:rPr lang="vi-VN" sz="2000" dirty="0">
                <a:latin typeface="+mj-lt"/>
              </a:rPr>
              <a:t>còn dữ liệu.</a:t>
            </a:r>
          </a:p>
          <a:p>
            <a:pPr marL="354013" indent="-265113"/>
            <a:r>
              <a:rPr lang="vi-VN" sz="2000" dirty="0">
                <a:latin typeface="+mj-lt"/>
              </a:rPr>
              <a:t>• Đối với java System.in là một InputStream nối với bàn phím</a:t>
            </a:r>
            <a:endParaRPr lang="en-US" sz="2000" dirty="0" smtClean="0">
              <a:latin typeface="+mj-lt"/>
            </a:endParaRP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85278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2732" y="116632"/>
            <a:ext cx="868380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GB" sz="3600" b="1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KỸ </a:t>
            </a:r>
            <a:r>
              <a:rPr lang="en-GB" sz="3600" b="1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THUẬT THÔNG DỤNG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980728"/>
            <a:ext cx="9144000" cy="540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54013" indent="-265113"/>
            <a:r>
              <a:rPr lang="vi-VN" sz="2400" b="1" dirty="0">
                <a:latin typeface="+mj-lt"/>
              </a:rPr>
              <a:t>Ví dụ 1</a:t>
            </a:r>
          </a:p>
          <a:p>
            <a:pPr marL="354013" indent="-265113"/>
            <a:r>
              <a:rPr lang="vi-VN" sz="2000" dirty="0">
                <a:latin typeface="+mj-lt"/>
              </a:rPr>
              <a:t>import java.io.*;</a:t>
            </a:r>
          </a:p>
          <a:p>
            <a:pPr marL="354013" indent="-265113"/>
            <a:r>
              <a:rPr lang="vi-VN" sz="2000" dirty="0">
                <a:latin typeface="+mj-lt"/>
              </a:rPr>
              <a:t>public class InStream1 {</a:t>
            </a:r>
          </a:p>
          <a:p>
            <a:pPr marL="811213" lvl="1" indent="-265113"/>
            <a:r>
              <a:rPr lang="vi-VN" sz="2000" dirty="0">
                <a:latin typeface="+mj-lt"/>
              </a:rPr>
              <a:t>public static void main(String args[]) {</a:t>
            </a:r>
          </a:p>
          <a:p>
            <a:pPr marL="1268413" lvl="2" indent="-265113"/>
            <a:r>
              <a:rPr lang="vi-VN" sz="2000" dirty="0">
                <a:latin typeface="+mj-lt"/>
              </a:rPr>
              <a:t>InputStream is = System.in; // KeyBoard = System.in</a:t>
            </a:r>
          </a:p>
          <a:p>
            <a:pPr marL="1268413" lvl="2" indent="-265113"/>
            <a:r>
              <a:rPr lang="vi-VN" sz="2000" dirty="0">
                <a:latin typeface="+mj-lt"/>
              </a:rPr>
              <a:t>while (true) {</a:t>
            </a:r>
          </a:p>
          <a:p>
            <a:pPr marL="1725613" lvl="3" indent="-265113"/>
            <a:r>
              <a:rPr lang="vi-VN" sz="2000" dirty="0">
                <a:latin typeface="+mj-lt"/>
              </a:rPr>
              <a:t>try {</a:t>
            </a:r>
          </a:p>
          <a:p>
            <a:pPr marL="2182813" lvl="4" indent="-265113"/>
            <a:r>
              <a:rPr lang="vi-VN" sz="2000" dirty="0">
                <a:latin typeface="+mj-lt"/>
              </a:rPr>
              <a:t>int ch = is.read();</a:t>
            </a:r>
          </a:p>
          <a:p>
            <a:pPr marL="2182813" lvl="4" indent="-265113"/>
            <a:r>
              <a:rPr lang="vi-VN" sz="2000" dirty="0">
                <a:latin typeface="+mj-lt"/>
              </a:rPr>
              <a:t>if (ch ==-1 || ch =='q') </a:t>
            </a:r>
            <a:endParaRPr lang="en-US" sz="2000" dirty="0" smtClean="0">
              <a:latin typeface="+mj-lt"/>
            </a:endParaRPr>
          </a:p>
          <a:p>
            <a:pPr marL="2182813" lvl="4" indent="-265113"/>
            <a:r>
              <a:rPr lang="en-US" sz="2000" dirty="0">
                <a:latin typeface="+mj-lt"/>
              </a:rPr>
              <a:t>	</a:t>
            </a:r>
            <a:r>
              <a:rPr lang="vi-VN" sz="2000" dirty="0" smtClean="0">
                <a:latin typeface="+mj-lt"/>
              </a:rPr>
              <a:t>break</a:t>
            </a:r>
            <a:r>
              <a:rPr lang="vi-VN" sz="2000" dirty="0">
                <a:latin typeface="+mj-lt"/>
              </a:rPr>
              <a:t>;</a:t>
            </a:r>
          </a:p>
          <a:p>
            <a:pPr marL="2182813" lvl="4" indent="-265113"/>
            <a:r>
              <a:rPr lang="vi-VN" sz="2000" dirty="0">
                <a:latin typeface="+mj-lt"/>
              </a:rPr>
              <a:t>System.out.print((char)ch);</a:t>
            </a:r>
          </a:p>
          <a:p>
            <a:pPr marL="1725613" lvl="3" indent="-265113"/>
            <a:r>
              <a:rPr lang="vi-VN" sz="2000" dirty="0">
                <a:latin typeface="+mj-lt"/>
              </a:rPr>
              <a:t>} catch (IOException ie) {</a:t>
            </a:r>
          </a:p>
          <a:p>
            <a:pPr marL="1725613" lvl="3" indent="-265113"/>
            <a:r>
              <a:rPr lang="en-US" sz="2000" dirty="0" smtClean="0">
                <a:latin typeface="+mj-lt"/>
              </a:rPr>
              <a:t>		  </a:t>
            </a:r>
            <a:r>
              <a:rPr lang="vi-VN" sz="2000" dirty="0" smtClean="0">
                <a:latin typeface="+mj-lt"/>
              </a:rPr>
              <a:t>System.out.print</a:t>
            </a:r>
            <a:r>
              <a:rPr lang="vi-VN" sz="2000" dirty="0">
                <a:latin typeface="+mj-lt"/>
              </a:rPr>
              <a:t>("Error: "+ie);</a:t>
            </a:r>
          </a:p>
          <a:p>
            <a:pPr marL="1725613" lvl="3" indent="-265113"/>
            <a:r>
              <a:rPr lang="vi-VN" sz="2000" dirty="0">
                <a:latin typeface="+mj-lt"/>
              </a:rPr>
              <a:t>}</a:t>
            </a:r>
          </a:p>
          <a:p>
            <a:pPr marL="1268413" lvl="2" indent="-265113"/>
            <a:r>
              <a:rPr lang="vi-VN" sz="2000" dirty="0">
                <a:latin typeface="+mj-lt"/>
              </a:rPr>
              <a:t>}</a:t>
            </a:r>
          </a:p>
          <a:p>
            <a:pPr marL="811213" lvl="1" indent="-265113"/>
            <a:r>
              <a:rPr lang="vi-VN" sz="2000" dirty="0">
                <a:latin typeface="+mj-lt"/>
              </a:rPr>
              <a:t>}</a:t>
            </a:r>
          </a:p>
          <a:p>
            <a:pPr marL="354013" indent="-265113"/>
            <a:r>
              <a:rPr lang="vi-VN" sz="2000" dirty="0">
                <a:latin typeface="+mj-lt"/>
              </a:rPr>
              <a:t>}</a:t>
            </a:r>
            <a:endParaRPr lang="en-US" sz="2000" dirty="0" smtClean="0">
              <a:latin typeface="+mj-lt"/>
            </a:endParaRP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85528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2732" y="116632"/>
            <a:ext cx="868380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GB" sz="3600" b="1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KỸ </a:t>
            </a:r>
            <a:r>
              <a:rPr lang="en-GB" sz="3600" b="1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THUẬT THÔNG DỤNG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980728"/>
            <a:ext cx="9144000" cy="3384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54013" indent="-265113"/>
            <a:r>
              <a:rPr lang="vi-VN" sz="2000" b="1" dirty="0">
                <a:latin typeface="+mj-lt"/>
              </a:rPr>
              <a:t>int read(byte b[]) throws IOException</a:t>
            </a:r>
          </a:p>
          <a:p>
            <a:pPr marL="354013" indent="-265113"/>
            <a:r>
              <a:rPr lang="en-US" sz="2000" dirty="0" smtClean="0">
                <a:latin typeface="+mj-lt"/>
              </a:rPr>
              <a:t>	</a:t>
            </a:r>
            <a:r>
              <a:rPr lang="vi-VN" sz="2000" dirty="0" smtClean="0">
                <a:latin typeface="+mj-lt"/>
              </a:rPr>
              <a:t>Đọc </a:t>
            </a:r>
            <a:r>
              <a:rPr lang="vi-VN" sz="2000" dirty="0">
                <a:latin typeface="+mj-lt"/>
              </a:rPr>
              <a:t>tất cả các byte hiện có trong Stream vào mảng b.</a:t>
            </a:r>
          </a:p>
          <a:p>
            <a:pPr marL="354013" indent="-265113"/>
            <a:r>
              <a:rPr lang="en-US" sz="2000" dirty="0" smtClean="0">
                <a:latin typeface="+mj-lt"/>
              </a:rPr>
              <a:t>		</a:t>
            </a:r>
            <a:r>
              <a:rPr lang="vi-VN" sz="2000" dirty="0" smtClean="0">
                <a:latin typeface="+mj-lt"/>
              </a:rPr>
              <a:t>Return </a:t>
            </a:r>
            <a:r>
              <a:rPr lang="vi-VN" sz="2000" dirty="0">
                <a:latin typeface="+mj-lt"/>
              </a:rPr>
              <a:t>0-255: Số lượng byte đọc được.</a:t>
            </a:r>
          </a:p>
          <a:p>
            <a:pPr marL="354013" indent="-265113"/>
            <a:r>
              <a:rPr lang="en-US" sz="2000" dirty="0" smtClean="0">
                <a:latin typeface="+mj-lt"/>
              </a:rPr>
              <a:t>		</a:t>
            </a:r>
            <a:r>
              <a:rPr lang="vi-VN" sz="2000" dirty="0" smtClean="0">
                <a:latin typeface="+mj-lt"/>
              </a:rPr>
              <a:t>-</a:t>
            </a:r>
            <a:r>
              <a:rPr lang="vi-VN" sz="2000" dirty="0">
                <a:latin typeface="+mj-lt"/>
              </a:rPr>
              <a:t>1 : Stream đã kết thúc, không còn dữ liệu.</a:t>
            </a:r>
          </a:p>
          <a:p>
            <a:pPr marL="354013" indent="-265113"/>
            <a:r>
              <a:rPr lang="vi-VN" sz="2000" b="1" dirty="0">
                <a:latin typeface="+mj-lt"/>
              </a:rPr>
              <a:t>int read(byte b[], int offset, int len)</a:t>
            </a:r>
          </a:p>
          <a:p>
            <a:pPr marL="354013" indent="-265113"/>
            <a:r>
              <a:rPr lang="en-US" sz="2000" dirty="0" smtClean="0">
                <a:latin typeface="+mj-lt"/>
              </a:rPr>
              <a:t>	</a:t>
            </a:r>
            <a:r>
              <a:rPr lang="vi-VN" sz="2000" dirty="0" smtClean="0">
                <a:latin typeface="+mj-lt"/>
              </a:rPr>
              <a:t>Đọc </a:t>
            </a:r>
            <a:r>
              <a:rPr lang="vi-VN" sz="2000" dirty="0">
                <a:latin typeface="+mj-lt"/>
              </a:rPr>
              <a:t>lên byte từ Stream hiện tại, lưu vào trong mảng b bắt đầu </a:t>
            </a:r>
            <a:r>
              <a:rPr lang="vi-VN" sz="2000" dirty="0" smtClean="0">
                <a:latin typeface="+mj-lt"/>
              </a:rPr>
              <a:t>từ</a:t>
            </a:r>
            <a:r>
              <a:rPr lang="en-US" sz="2000" dirty="0" smtClean="0">
                <a:latin typeface="+mj-lt"/>
              </a:rPr>
              <a:t> </a:t>
            </a:r>
            <a:r>
              <a:rPr lang="vi-VN" sz="2000" dirty="0" smtClean="0">
                <a:latin typeface="+mj-lt"/>
              </a:rPr>
              <a:t>vị </a:t>
            </a:r>
            <a:r>
              <a:rPr lang="vi-VN" sz="2000" dirty="0">
                <a:latin typeface="+mj-lt"/>
              </a:rPr>
              <a:t>trí offset</a:t>
            </a:r>
          </a:p>
          <a:p>
            <a:pPr marL="354013" indent="-265113"/>
            <a:r>
              <a:rPr lang="en-US" sz="2000" dirty="0" smtClean="0">
                <a:latin typeface="+mj-lt"/>
              </a:rPr>
              <a:t>		</a:t>
            </a:r>
            <a:r>
              <a:rPr lang="vi-VN" sz="2000" dirty="0" smtClean="0">
                <a:latin typeface="+mj-lt"/>
              </a:rPr>
              <a:t>Return</a:t>
            </a:r>
            <a:r>
              <a:rPr lang="vi-VN" sz="2000" dirty="0">
                <a:latin typeface="+mj-lt"/>
              </a:rPr>
              <a:t>: số lượng byte đọc được</a:t>
            </a:r>
            <a:r>
              <a:rPr lang="vi-VN" sz="2000" dirty="0" smtClean="0">
                <a:latin typeface="+mj-lt"/>
              </a:rPr>
              <a:t>.</a:t>
            </a:r>
            <a:endParaRPr lang="vi-VN" sz="2000" dirty="0">
              <a:latin typeface="+mj-lt"/>
            </a:endParaRPr>
          </a:p>
          <a:p>
            <a:pPr marL="354013" indent="-265113"/>
            <a:r>
              <a:rPr lang="en-US" sz="2000" dirty="0" smtClean="0">
                <a:latin typeface="+mj-lt"/>
              </a:rPr>
              <a:t>		</a:t>
            </a:r>
            <a:r>
              <a:rPr lang="vi-VN" sz="2000" dirty="0" smtClean="0">
                <a:latin typeface="+mj-lt"/>
              </a:rPr>
              <a:t>-</a:t>
            </a:r>
            <a:r>
              <a:rPr lang="vi-VN" sz="2000" dirty="0">
                <a:latin typeface="+mj-lt"/>
              </a:rPr>
              <a:t>1 : Stream đã kết thúc.</a:t>
            </a:r>
          </a:p>
          <a:p>
            <a:pPr marL="354013" indent="-265113"/>
            <a:r>
              <a:rPr lang="vi-VN" sz="2000" b="1" dirty="0">
                <a:latin typeface="+mj-lt"/>
              </a:rPr>
              <a:t>int available()</a:t>
            </a:r>
          </a:p>
          <a:p>
            <a:pPr marL="361950" indent="3175"/>
            <a:r>
              <a:rPr lang="vi-VN" sz="2000" dirty="0" smtClean="0">
                <a:latin typeface="+mj-lt"/>
              </a:rPr>
              <a:t>Trả </a:t>
            </a:r>
            <a:r>
              <a:rPr lang="vi-VN" sz="2000" dirty="0">
                <a:latin typeface="+mj-lt"/>
              </a:rPr>
              <a:t>về số lượng byte hiện có trong Stream mà không làm </a:t>
            </a:r>
            <a:r>
              <a:rPr lang="vi-VN" sz="2000" dirty="0" smtClean="0">
                <a:latin typeface="+mj-lt"/>
              </a:rPr>
              <a:t>nghẽn</a:t>
            </a:r>
            <a:r>
              <a:rPr lang="en-US" sz="2000" dirty="0" smtClean="0">
                <a:latin typeface="+mj-lt"/>
              </a:rPr>
              <a:t> </a:t>
            </a:r>
            <a:r>
              <a:rPr lang="vi-VN" sz="2000" dirty="0" smtClean="0">
                <a:latin typeface="+mj-lt"/>
              </a:rPr>
              <a:t>chương </a:t>
            </a:r>
            <a:r>
              <a:rPr lang="vi-VN" sz="2000" dirty="0">
                <a:latin typeface="+mj-lt"/>
              </a:rPr>
              <a:t>trình</a:t>
            </a:r>
            <a:endParaRPr lang="en-US" sz="2000" dirty="0" smtClean="0">
              <a:latin typeface="+mj-lt"/>
            </a:endParaRP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82933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2732" y="116632"/>
            <a:ext cx="868380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GB" sz="3600" b="1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KỸ </a:t>
            </a:r>
            <a:r>
              <a:rPr lang="en-GB" sz="3600" b="1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THUẬT THÔNG DỤNG</a:t>
            </a:r>
          </a:p>
        </p:txBody>
      </p:sp>
      <p:sp>
        <p:nvSpPr>
          <p:cNvPr id="6" name="Rectangle 5"/>
          <p:cNvSpPr/>
          <p:nvPr/>
        </p:nvSpPr>
        <p:spPr>
          <a:xfrm>
            <a:off x="117904" y="980728"/>
            <a:ext cx="9026096" cy="4176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54013" indent="-265113"/>
            <a:r>
              <a:rPr lang="vi-VN" sz="2400" b="1" dirty="0">
                <a:latin typeface="+mj-lt"/>
              </a:rPr>
              <a:t>Lớp java.io.OutputStream</a:t>
            </a:r>
          </a:p>
          <a:p>
            <a:pPr marL="354013" indent="-265113"/>
            <a:r>
              <a:rPr lang="vi-VN" sz="2000" dirty="0">
                <a:latin typeface="+mj-lt"/>
              </a:rPr>
              <a:t>• Cho phép chương trình xuất dữ liệu ra thiết </a:t>
            </a:r>
            <a:r>
              <a:rPr lang="vi-VN" sz="2000" dirty="0" smtClean="0">
                <a:latin typeface="+mj-lt"/>
              </a:rPr>
              <a:t>bị</a:t>
            </a:r>
            <a:r>
              <a:rPr lang="en-US" sz="2000" dirty="0" smtClean="0">
                <a:latin typeface="+mj-lt"/>
              </a:rPr>
              <a:t> </a:t>
            </a:r>
            <a:r>
              <a:rPr lang="vi-VN" sz="2000" dirty="0" smtClean="0">
                <a:latin typeface="+mj-lt"/>
              </a:rPr>
              <a:t>ngoài </a:t>
            </a:r>
            <a:r>
              <a:rPr lang="vi-VN" sz="2000" dirty="0">
                <a:latin typeface="+mj-lt"/>
              </a:rPr>
              <a:t>có các phương thức:</a:t>
            </a:r>
          </a:p>
          <a:p>
            <a:pPr marL="354013" indent="-265113"/>
            <a:r>
              <a:rPr lang="en-US" sz="2000" dirty="0" smtClean="0">
                <a:latin typeface="+mj-lt"/>
              </a:rPr>
              <a:t>	</a:t>
            </a:r>
            <a:r>
              <a:rPr lang="vi-VN" sz="2000" dirty="0" smtClean="0">
                <a:latin typeface="+mj-lt"/>
              </a:rPr>
              <a:t>void </a:t>
            </a:r>
            <a:r>
              <a:rPr lang="vi-VN" sz="2000" dirty="0">
                <a:latin typeface="+mj-lt"/>
              </a:rPr>
              <a:t>write(int b) throws IOException</a:t>
            </a:r>
          </a:p>
          <a:p>
            <a:pPr marL="811213" lvl="1" indent="-265113"/>
            <a:r>
              <a:rPr lang="vi-VN" sz="2000" dirty="0">
                <a:latin typeface="+mj-lt"/>
              </a:rPr>
              <a:t>• Viết byte b vào Stream hiện </a:t>
            </a:r>
            <a:r>
              <a:rPr lang="vi-VN" sz="2000">
                <a:latin typeface="+mj-lt"/>
              </a:rPr>
              <a:t>tại</a:t>
            </a:r>
            <a:r>
              <a:rPr lang="vi-VN" sz="2000" smtClean="0">
                <a:latin typeface="+mj-lt"/>
              </a:rPr>
              <a:t>,</a:t>
            </a:r>
            <a:endParaRPr lang="vi-VN" sz="2000" dirty="0">
              <a:latin typeface="+mj-lt"/>
            </a:endParaRPr>
          </a:p>
          <a:p>
            <a:pPr marL="354013" indent="-265113"/>
            <a:r>
              <a:rPr lang="en-US" sz="2000" dirty="0">
                <a:latin typeface="+mj-lt"/>
              </a:rPr>
              <a:t>	</a:t>
            </a:r>
            <a:r>
              <a:rPr lang="vi-VN" sz="2000" dirty="0" smtClean="0">
                <a:latin typeface="+mj-lt"/>
              </a:rPr>
              <a:t>void </a:t>
            </a:r>
            <a:r>
              <a:rPr lang="vi-VN" sz="2000" dirty="0">
                <a:latin typeface="+mj-lt"/>
              </a:rPr>
              <a:t>write (byte[] b) throws IOException</a:t>
            </a:r>
          </a:p>
          <a:p>
            <a:pPr marL="811213" lvl="1" indent="-265113"/>
            <a:r>
              <a:rPr lang="vi-VN" sz="2000" dirty="0">
                <a:latin typeface="+mj-lt"/>
              </a:rPr>
              <a:t>• Viết tất cả các phần tử của mảng b vào Stream hiện </a:t>
            </a:r>
            <a:r>
              <a:rPr lang="vi-VN" sz="2000" dirty="0" smtClean="0">
                <a:latin typeface="+mj-lt"/>
              </a:rPr>
              <a:t>tại</a:t>
            </a:r>
            <a:endParaRPr lang="vi-VN" sz="2000" dirty="0">
              <a:latin typeface="+mj-lt"/>
            </a:endParaRPr>
          </a:p>
          <a:p>
            <a:pPr marL="354013" indent="-265113"/>
            <a:r>
              <a:rPr lang="en-US" sz="2000" dirty="0" smtClean="0">
                <a:latin typeface="+mj-lt"/>
              </a:rPr>
              <a:t>	</a:t>
            </a:r>
            <a:r>
              <a:rPr lang="vi-VN" sz="2000" dirty="0" smtClean="0">
                <a:latin typeface="+mj-lt"/>
              </a:rPr>
              <a:t>void </a:t>
            </a:r>
            <a:r>
              <a:rPr lang="vi-VN" sz="2000" dirty="0">
                <a:latin typeface="+mj-lt"/>
              </a:rPr>
              <a:t>write (byte[] b, int offset, int len) throws IOException:</a:t>
            </a:r>
          </a:p>
          <a:p>
            <a:pPr marL="628650" lvl="1" indent="-82550"/>
            <a:r>
              <a:rPr lang="vi-VN" sz="2000" dirty="0">
                <a:latin typeface="+mj-lt"/>
              </a:rPr>
              <a:t>•Viết len phần tử trong mảng b vào Stream hiện tại, bắt đầu </a:t>
            </a:r>
            <a:r>
              <a:rPr lang="vi-VN" sz="2000" dirty="0" smtClean="0">
                <a:latin typeface="+mj-lt"/>
              </a:rPr>
              <a:t>từ</a:t>
            </a:r>
            <a:r>
              <a:rPr lang="en-US" sz="2000" dirty="0" smtClean="0">
                <a:latin typeface="+mj-lt"/>
              </a:rPr>
              <a:t> </a:t>
            </a:r>
            <a:r>
              <a:rPr lang="vi-VN" sz="2000" dirty="0" smtClean="0">
                <a:latin typeface="+mj-lt"/>
              </a:rPr>
              <a:t>phần </a:t>
            </a:r>
            <a:r>
              <a:rPr lang="vi-VN" sz="2000" dirty="0">
                <a:latin typeface="+mj-lt"/>
              </a:rPr>
              <a:t>tử có chỉ số là offset của mảng</a:t>
            </a:r>
            <a:r>
              <a:rPr lang="vi-VN" sz="2000" dirty="0" smtClean="0">
                <a:latin typeface="+mj-lt"/>
              </a:rPr>
              <a:t>.</a:t>
            </a:r>
          </a:p>
          <a:p>
            <a:pPr marL="354013" indent="-265113"/>
            <a:r>
              <a:rPr lang="vi-VN" sz="2000" dirty="0" smtClean="0">
                <a:latin typeface="+mj-lt"/>
              </a:rPr>
              <a:t>System.out là một OutputStream nối với màn hình</a:t>
            </a:r>
            <a:endParaRPr lang="en-US" sz="2000" dirty="0" smtClean="0">
              <a:latin typeface="+mj-lt"/>
            </a:endParaRP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15747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2732" y="116632"/>
            <a:ext cx="868380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GB" sz="3600" b="1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KỸ </a:t>
            </a:r>
            <a:r>
              <a:rPr lang="en-GB" sz="3600" b="1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THUẬT THÔNG DỤNG</a:t>
            </a:r>
          </a:p>
        </p:txBody>
      </p:sp>
      <p:sp>
        <p:nvSpPr>
          <p:cNvPr id="6" name="Rectangle 5"/>
          <p:cNvSpPr/>
          <p:nvPr/>
        </p:nvSpPr>
        <p:spPr>
          <a:xfrm>
            <a:off x="117904" y="980728"/>
            <a:ext cx="9026096" cy="2808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54013" indent="-265113"/>
            <a:r>
              <a:rPr lang="vi-VN" sz="2400" b="1" dirty="0">
                <a:latin typeface="+mj-lt"/>
              </a:rPr>
              <a:t>Nhập chuỗi từ một InputStream</a:t>
            </a:r>
          </a:p>
          <a:p>
            <a:pPr marL="354013" indent="-265113"/>
            <a:r>
              <a:rPr lang="vi-VN" sz="2000" dirty="0">
                <a:latin typeface="+mj-lt"/>
              </a:rPr>
              <a:t>• Vấn đề: chỉ cung cấp phương thức đọc byte và </a:t>
            </a:r>
            <a:r>
              <a:rPr lang="vi-VN" sz="2000" dirty="0" smtClean="0">
                <a:latin typeface="+mj-lt"/>
              </a:rPr>
              <a:t>mảng</a:t>
            </a:r>
            <a:r>
              <a:rPr lang="en-US" sz="2000" dirty="0" smtClean="0">
                <a:latin typeface="+mj-lt"/>
              </a:rPr>
              <a:t> </a:t>
            </a:r>
            <a:r>
              <a:rPr lang="vi-VN" sz="2000" dirty="0" smtClean="0">
                <a:latin typeface="+mj-lt"/>
              </a:rPr>
              <a:t>byte</a:t>
            </a:r>
            <a:endParaRPr lang="vi-VN" sz="2000" dirty="0">
              <a:latin typeface="+mj-lt"/>
            </a:endParaRPr>
          </a:p>
          <a:p>
            <a:pPr marL="266700" indent="-177800"/>
            <a:r>
              <a:rPr lang="vi-VN" sz="2000" dirty="0">
                <a:latin typeface="+mj-lt"/>
              </a:rPr>
              <a:t>• Lớp java.io.InputStreamReader: Là cầu nối để </a:t>
            </a:r>
            <a:r>
              <a:rPr lang="vi-VN" sz="2000" dirty="0" smtClean="0">
                <a:latin typeface="+mj-lt"/>
              </a:rPr>
              <a:t>chuyển</a:t>
            </a:r>
            <a:r>
              <a:rPr lang="en-US" sz="2000" dirty="0" smtClean="0">
                <a:latin typeface="+mj-lt"/>
              </a:rPr>
              <a:t> </a:t>
            </a:r>
            <a:r>
              <a:rPr lang="vi-VN" sz="2000" dirty="0" smtClean="0">
                <a:latin typeface="+mj-lt"/>
              </a:rPr>
              <a:t>InputStream </a:t>
            </a:r>
            <a:r>
              <a:rPr lang="vi-VN" sz="2000" dirty="0">
                <a:latin typeface="+mj-lt"/>
              </a:rPr>
              <a:t>dạng byte sang InputStream dạng các ký tự</a:t>
            </a:r>
          </a:p>
          <a:p>
            <a:pPr marL="266700" indent="-177800"/>
            <a:r>
              <a:rPr lang="vi-VN" sz="2000" dirty="0">
                <a:latin typeface="+mj-lt"/>
              </a:rPr>
              <a:t>• Lớp java.io.BufferedReader: Hỗ trợ việc đọc văn bản </a:t>
            </a:r>
            <a:r>
              <a:rPr lang="vi-VN" sz="2000" dirty="0" smtClean="0">
                <a:latin typeface="+mj-lt"/>
              </a:rPr>
              <a:t>từ</a:t>
            </a:r>
            <a:r>
              <a:rPr lang="en-US" sz="2000" dirty="0" smtClean="0">
                <a:latin typeface="+mj-lt"/>
              </a:rPr>
              <a:t> </a:t>
            </a:r>
            <a:r>
              <a:rPr lang="vi-VN" sz="2000" dirty="0" smtClean="0">
                <a:latin typeface="+mj-lt"/>
              </a:rPr>
              <a:t>một </a:t>
            </a:r>
            <a:r>
              <a:rPr lang="vi-VN" sz="2000" dirty="0">
                <a:latin typeface="+mj-lt"/>
              </a:rPr>
              <a:t>InputStream dạng ký tự</a:t>
            </a:r>
          </a:p>
          <a:p>
            <a:pPr marL="266700" indent="-177800"/>
            <a:r>
              <a:rPr lang="vi-VN" sz="2000" dirty="0">
                <a:latin typeface="+mj-lt"/>
              </a:rPr>
              <a:t>• Phương thức String readLine() throws IOException </a:t>
            </a:r>
            <a:r>
              <a:rPr lang="vi-VN" sz="2000" dirty="0" smtClean="0">
                <a:latin typeface="+mj-lt"/>
              </a:rPr>
              <a:t>của</a:t>
            </a:r>
            <a:r>
              <a:rPr lang="en-US" sz="2000" dirty="0" smtClean="0">
                <a:latin typeface="+mj-lt"/>
              </a:rPr>
              <a:t> </a:t>
            </a:r>
            <a:r>
              <a:rPr lang="vi-VN" sz="2000" dirty="0" smtClean="0">
                <a:latin typeface="+mj-lt"/>
              </a:rPr>
              <a:t>BufferedReader </a:t>
            </a:r>
            <a:r>
              <a:rPr lang="vi-VN" sz="2000" dirty="0">
                <a:latin typeface="+mj-lt"/>
              </a:rPr>
              <a:t>cho phép đọc dòng văn bản kế tiếp </a:t>
            </a:r>
            <a:r>
              <a:rPr lang="vi-VN" sz="2000" dirty="0" smtClean="0">
                <a:latin typeface="+mj-lt"/>
              </a:rPr>
              <a:t>trong</a:t>
            </a:r>
            <a:r>
              <a:rPr lang="en-US" sz="2000" dirty="0" smtClean="0">
                <a:latin typeface="+mj-lt"/>
              </a:rPr>
              <a:t> </a:t>
            </a:r>
            <a:r>
              <a:rPr lang="vi-VN" sz="2000" dirty="0" smtClean="0">
                <a:latin typeface="+mj-lt"/>
              </a:rPr>
              <a:t>InputStream</a:t>
            </a:r>
            <a:endParaRPr lang="en-US" sz="2000" dirty="0" smtClean="0">
              <a:latin typeface="+mj-lt"/>
            </a:endParaRP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22555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2732" y="116632"/>
            <a:ext cx="868380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GB" sz="3600" b="1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KỸ </a:t>
            </a:r>
            <a:r>
              <a:rPr lang="en-GB" sz="3600" b="1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THUẬT THÔNG DỤNG</a:t>
            </a:r>
          </a:p>
        </p:txBody>
      </p:sp>
      <p:sp>
        <p:nvSpPr>
          <p:cNvPr id="6" name="Rectangle 5"/>
          <p:cNvSpPr/>
          <p:nvPr/>
        </p:nvSpPr>
        <p:spPr>
          <a:xfrm>
            <a:off x="117904" y="980728"/>
            <a:ext cx="9026096" cy="5616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54013" indent="-265113"/>
            <a:r>
              <a:rPr lang="vi-VN" sz="2400" b="1" dirty="0">
                <a:latin typeface="+mj-lt"/>
              </a:rPr>
              <a:t>Ví </a:t>
            </a:r>
            <a:r>
              <a:rPr lang="vi-VN" sz="2400" b="1" dirty="0" smtClean="0">
                <a:latin typeface="+mj-lt"/>
              </a:rPr>
              <a:t>dụ</a:t>
            </a:r>
            <a:endParaRPr lang="vi-VN" sz="2400" b="1" dirty="0">
              <a:latin typeface="+mj-lt"/>
            </a:endParaRPr>
          </a:p>
          <a:p>
            <a:pPr marL="354013" indent="-265113"/>
            <a:r>
              <a:rPr lang="vi-VN" sz="2000" dirty="0">
                <a:latin typeface="+mj-lt"/>
              </a:rPr>
              <a:t>import java.io.*;</a:t>
            </a:r>
          </a:p>
          <a:p>
            <a:pPr marL="354013" indent="-265113"/>
            <a:r>
              <a:rPr lang="vi-VN" sz="2000" dirty="0">
                <a:latin typeface="+mj-lt"/>
              </a:rPr>
              <a:t>public class ReadLine{</a:t>
            </a:r>
          </a:p>
          <a:p>
            <a:pPr marL="811213" lvl="1" indent="-265113"/>
            <a:r>
              <a:rPr lang="vi-VN" sz="2000" dirty="0">
                <a:latin typeface="+mj-lt"/>
              </a:rPr>
              <a:t>public static void main(String args[]) {</a:t>
            </a:r>
          </a:p>
          <a:p>
            <a:pPr marL="1268413" lvl="2" indent="-265113"/>
            <a:r>
              <a:rPr lang="vi-VN" sz="2000" dirty="0">
                <a:latin typeface="+mj-lt"/>
              </a:rPr>
              <a:t>InputStreamReader isr = new InputStreamReader(System.in);</a:t>
            </a:r>
          </a:p>
          <a:p>
            <a:pPr marL="1268413" lvl="2" indent="-265113"/>
            <a:r>
              <a:rPr lang="vi-VN" sz="2000" dirty="0">
                <a:latin typeface="+mj-lt"/>
              </a:rPr>
              <a:t>BufferedReader br = new BufferedReader(isr);</a:t>
            </a:r>
          </a:p>
          <a:p>
            <a:pPr marL="1268413" lvl="2" indent="-265113"/>
            <a:r>
              <a:rPr lang="vi-VN" sz="2000" dirty="0">
                <a:latin typeface="+mj-lt"/>
              </a:rPr>
              <a:t>while (true) </a:t>
            </a:r>
            <a:endParaRPr lang="en-US" sz="2000" dirty="0" smtClean="0">
              <a:latin typeface="+mj-lt"/>
            </a:endParaRPr>
          </a:p>
          <a:p>
            <a:pPr marL="1268413" lvl="2" indent="-265113"/>
            <a:r>
              <a:rPr lang="vi-VN" sz="2000" dirty="0" smtClean="0">
                <a:latin typeface="+mj-lt"/>
              </a:rPr>
              <a:t>{</a:t>
            </a:r>
            <a:endParaRPr lang="vi-VN" sz="2000" dirty="0">
              <a:latin typeface="+mj-lt"/>
            </a:endParaRPr>
          </a:p>
          <a:p>
            <a:pPr marL="1725613" lvl="3" indent="-265113"/>
            <a:r>
              <a:rPr lang="vi-VN" sz="2000" dirty="0">
                <a:latin typeface="+mj-lt"/>
              </a:rPr>
              <a:t>try {</a:t>
            </a:r>
          </a:p>
          <a:p>
            <a:pPr marL="2182813" lvl="4" indent="-265113"/>
            <a:r>
              <a:rPr lang="vi-VN" sz="2000" dirty="0">
                <a:latin typeface="+mj-lt"/>
              </a:rPr>
              <a:t>String line = br.readLine();</a:t>
            </a:r>
          </a:p>
          <a:p>
            <a:pPr marL="2182813" lvl="4" indent="-265113"/>
            <a:r>
              <a:rPr lang="vi-VN" sz="2000" dirty="0">
                <a:latin typeface="+mj-lt"/>
              </a:rPr>
              <a:t>if (line == null ) break;</a:t>
            </a:r>
          </a:p>
          <a:p>
            <a:pPr marL="2182813" lvl="4" indent="-265113"/>
            <a:r>
              <a:rPr lang="vi-VN" sz="2000" dirty="0">
                <a:latin typeface="+mj-lt"/>
              </a:rPr>
              <a:t>System.out.print(line);</a:t>
            </a:r>
          </a:p>
          <a:p>
            <a:pPr marL="1725613" lvl="3" indent="-265113"/>
            <a:r>
              <a:rPr lang="vi-VN" sz="2000" dirty="0">
                <a:latin typeface="+mj-lt"/>
              </a:rPr>
              <a:t>} catch (IOException ie) {</a:t>
            </a:r>
          </a:p>
          <a:p>
            <a:pPr marL="1725613" lvl="3" indent="-265113"/>
            <a:r>
              <a:rPr lang="en-US" sz="2000" dirty="0" smtClean="0">
                <a:latin typeface="+mj-lt"/>
              </a:rPr>
              <a:t>		 </a:t>
            </a:r>
            <a:r>
              <a:rPr lang="vi-VN" sz="2000" dirty="0" smtClean="0">
                <a:latin typeface="+mj-lt"/>
              </a:rPr>
              <a:t>System.out.print</a:t>
            </a:r>
            <a:r>
              <a:rPr lang="vi-VN" sz="2000" dirty="0">
                <a:latin typeface="+mj-lt"/>
              </a:rPr>
              <a:t>("Error: "+ie);</a:t>
            </a:r>
          </a:p>
          <a:p>
            <a:pPr marL="1725613" lvl="3" indent="-265113"/>
            <a:r>
              <a:rPr lang="vi-VN" sz="2000" dirty="0">
                <a:latin typeface="+mj-lt"/>
              </a:rPr>
              <a:t>}</a:t>
            </a:r>
          </a:p>
          <a:p>
            <a:pPr marL="1268413" lvl="2" indent="-265113"/>
            <a:r>
              <a:rPr lang="vi-VN" sz="2000" dirty="0">
                <a:latin typeface="+mj-lt"/>
              </a:rPr>
              <a:t>}</a:t>
            </a:r>
          </a:p>
          <a:p>
            <a:pPr marL="811213" lvl="1" indent="-265113"/>
            <a:r>
              <a:rPr lang="vi-VN" sz="2000" dirty="0">
                <a:latin typeface="+mj-lt"/>
              </a:rPr>
              <a:t>}</a:t>
            </a:r>
          </a:p>
          <a:p>
            <a:pPr marL="354013" indent="-265113"/>
            <a:r>
              <a:rPr lang="vi-VN" sz="2000" dirty="0">
                <a:latin typeface="+mj-lt"/>
              </a:rPr>
              <a:t>}</a:t>
            </a:r>
            <a:endParaRPr lang="en-US" sz="2000" dirty="0" smtClean="0">
              <a:latin typeface="+mj-lt"/>
            </a:endParaRP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44487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2732" y="116632"/>
            <a:ext cx="868380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GB" sz="3600" b="1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CƠ BẢN MẠNG MÁY TÍNH</a:t>
            </a:r>
          </a:p>
        </p:txBody>
      </p:sp>
      <p:sp>
        <p:nvSpPr>
          <p:cNvPr id="6" name="Rectangle 5"/>
          <p:cNvSpPr/>
          <p:nvPr/>
        </p:nvSpPr>
        <p:spPr>
          <a:xfrm>
            <a:off x="117904" y="980728"/>
            <a:ext cx="9026096" cy="30963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54013" indent="-265113"/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mạng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54013" indent="-265113"/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Mạng 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đô thị (MAN – Metropolitian Area Network)</a:t>
            </a:r>
          </a:p>
          <a:p>
            <a:pPr marL="354013" indent="-265113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Phạm vi kết nối: hàng trăm ki-lô-mét</a:t>
            </a:r>
          </a:p>
          <a:p>
            <a:pPr marL="354013" indent="-265113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Số lượng người dùng: hàng triệu</a:t>
            </a:r>
          </a:p>
          <a:p>
            <a:pPr marL="354013" indent="-265113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Phục vụ cho thành phố, khu vực</a:t>
            </a:r>
          </a:p>
          <a:p>
            <a:pPr marL="354013" indent="-265113"/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Mạng 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diện rộng (WAN – Wide Area Network)</a:t>
            </a:r>
          </a:p>
          <a:p>
            <a:pPr marL="354013" indent="-265113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Phạm vi kết nối: vài nghìn ki-lô-mét</a:t>
            </a:r>
          </a:p>
          <a:p>
            <a:pPr marL="354013" indent="-265113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Số lượng người dùng: hàng tỉ</a:t>
            </a:r>
          </a:p>
          <a:p>
            <a:pPr marL="354013" indent="-265113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GAN – Global Area Network: phạm vi toàn cầu (Ví dụ: Internet)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99582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2732" y="116632"/>
            <a:ext cx="868380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GB" sz="3600" b="1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KỸ </a:t>
            </a:r>
            <a:r>
              <a:rPr lang="en-GB" sz="3600" b="1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THUẬT THÔNG DỤNG</a:t>
            </a:r>
          </a:p>
        </p:txBody>
      </p:sp>
      <p:sp>
        <p:nvSpPr>
          <p:cNvPr id="6" name="Rectangle 5"/>
          <p:cNvSpPr/>
          <p:nvPr/>
        </p:nvSpPr>
        <p:spPr>
          <a:xfrm>
            <a:off x="117904" y="980728"/>
            <a:ext cx="9026096" cy="2232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54013" indent="-265113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</a:t>
            </a:r>
          </a:p>
          <a:p>
            <a:pPr marL="4318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18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Multithread</a:t>
            </a:r>
          </a:p>
          <a:p>
            <a:pPr marL="4318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Thread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40013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2732" y="116632"/>
            <a:ext cx="868380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GB" sz="3600" b="1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KỸ </a:t>
            </a:r>
            <a:r>
              <a:rPr lang="en-GB" sz="3600" b="1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THUẬT THÔNG DỤNG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980728"/>
            <a:ext cx="9144000" cy="2448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54013" indent="-265113"/>
            <a:r>
              <a:rPr lang="vi-VN" sz="2400" b="1" dirty="0">
                <a:latin typeface="+mj-lt"/>
              </a:rPr>
              <a:t>Khái niệm</a:t>
            </a:r>
          </a:p>
          <a:p>
            <a:pPr marL="354013" indent="-265113"/>
            <a:r>
              <a:rPr lang="vi-VN" sz="2000" dirty="0">
                <a:latin typeface="+mj-lt"/>
              </a:rPr>
              <a:t>• Thread là đơn vị chương trình được dùng trong cơ </a:t>
            </a:r>
            <a:r>
              <a:rPr lang="vi-VN" sz="2000" dirty="0" smtClean="0">
                <a:latin typeface="+mj-lt"/>
              </a:rPr>
              <a:t>chế</a:t>
            </a:r>
            <a:r>
              <a:rPr lang="en-US" sz="2000" dirty="0" smtClean="0">
                <a:latin typeface="+mj-lt"/>
              </a:rPr>
              <a:t> </a:t>
            </a:r>
            <a:r>
              <a:rPr lang="vi-VN" sz="2000" dirty="0" smtClean="0">
                <a:latin typeface="+mj-lt"/>
              </a:rPr>
              <a:t>xử </a:t>
            </a:r>
            <a:r>
              <a:rPr lang="vi-VN" sz="2000" dirty="0">
                <a:latin typeface="+mj-lt"/>
              </a:rPr>
              <a:t>lý song song nhằm cải thiện hiệu năng của hệ </a:t>
            </a:r>
            <a:r>
              <a:rPr lang="vi-VN" sz="2000" dirty="0" smtClean="0">
                <a:latin typeface="+mj-lt"/>
              </a:rPr>
              <a:t>thống</a:t>
            </a:r>
            <a:r>
              <a:rPr lang="en-US" sz="2000" dirty="0" smtClean="0">
                <a:latin typeface="+mj-lt"/>
              </a:rPr>
              <a:t> </a:t>
            </a:r>
            <a:r>
              <a:rPr lang="vi-VN" sz="2000" dirty="0" smtClean="0">
                <a:latin typeface="+mj-lt"/>
              </a:rPr>
              <a:t>máy tính</a:t>
            </a:r>
            <a:r>
              <a:rPr lang="en-US" sz="2000" dirty="0" smtClean="0">
                <a:latin typeface="+mj-lt"/>
              </a:rPr>
              <a:t>.</a:t>
            </a:r>
            <a:endParaRPr lang="vi-VN" sz="2000" dirty="0">
              <a:latin typeface="+mj-lt"/>
            </a:endParaRPr>
          </a:p>
          <a:p>
            <a:pPr marL="354013" indent="-265113"/>
            <a:r>
              <a:rPr lang="vi-VN" sz="2000" dirty="0">
                <a:latin typeface="+mj-lt"/>
              </a:rPr>
              <a:t>• Là đơn vị cơ bản sử dụng </a:t>
            </a:r>
            <a:r>
              <a:rPr lang="vi-VN" sz="2000" dirty="0" smtClean="0">
                <a:latin typeface="+mj-lt"/>
              </a:rPr>
              <a:t>CPU</a:t>
            </a:r>
            <a:r>
              <a:rPr lang="en-US" sz="2000" dirty="0" smtClean="0">
                <a:latin typeface="+mj-lt"/>
              </a:rPr>
              <a:t>.</a:t>
            </a:r>
            <a:endParaRPr lang="vi-VN" sz="2000" dirty="0">
              <a:latin typeface="+mj-lt"/>
            </a:endParaRPr>
          </a:p>
          <a:p>
            <a:pPr marL="266700" indent="-177800"/>
            <a:r>
              <a:rPr lang="vi-VN" sz="2000" dirty="0">
                <a:latin typeface="+mj-lt"/>
              </a:rPr>
              <a:t>• Các Process được chia thành các thread, có bộ </a:t>
            </a:r>
            <a:r>
              <a:rPr lang="vi-VN" sz="2000" dirty="0" smtClean="0">
                <a:latin typeface="+mj-lt"/>
              </a:rPr>
              <a:t>đếm</a:t>
            </a:r>
            <a:r>
              <a:rPr lang="en-US" sz="2000" dirty="0" smtClean="0">
                <a:latin typeface="+mj-lt"/>
              </a:rPr>
              <a:t> </a:t>
            </a:r>
            <a:r>
              <a:rPr lang="vi-VN" sz="2000" dirty="0" smtClean="0">
                <a:latin typeface="+mj-lt"/>
              </a:rPr>
              <a:t>chương </a:t>
            </a:r>
            <a:r>
              <a:rPr lang="vi-VN" sz="2000" dirty="0">
                <a:latin typeface="+mj-lt"/>
              </a:rPr>
              <a:t>trình, các thanh ghi trạng thái và stack </a:t>
            </a:r>
            <a:r>
              <a:rPr lang="vi-VN" sz="2000" dirty="0" smtClean="0">
                <a:latin typeface="+mj-lt"/>
              </a:rPr>
              <a:t>riêng</a:t>
            </a:r>
            <a:r>
              <a:rPr lang="en-US" sz="2000" dirty="0" smtClean="0">
                <a:latin typeface="+mj-lt"/>
              </a:rPr>
              <a:t>.</a:t>
            </a:r>
            <a:endParaRPr lang="vi-VN" sz="2000" dirty="0">
              <a:latin typeface="+mj-lt"/>
            </a:endParaRPr>
          </a:p>
          <a:p>
            <a:pPr marL="354013" indent="-265113"/>
            <a:r>
              <a:rPr lang="vi-VN" sz="2000" dirty="0">
                <a:latin typeface="+mj-lt"/>
              </a:rPr>
              <a:t>• Các thread của một process có chung không gian địa chỉ.</a:t>
            </a:r>
            <a:endParaRPr lang="en-US" sz="2000" dirty="0" smtClean="0">
              <a:latin typeface="+mj-lt"/>
            </a:endParaRP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24178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2732" y="116632"/>
            <a:ext cx="868380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GB" sz="3600" b="1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KỸ </a:t>
            </a:r>
            <a:r>
              <a:rPr lang="en-GB" sz="3600" b="1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THUẬT THÔNG DỤNG</a:t>
            </a:r>
          </a:p>
        </p:txBody>
      </p:sp>
      <p:sp>
        <p:nvSpPr>
          <p:cNvPr id="6" name="Rectangle 5"/>
          <p:cNvSpPr/>
          <p:nvPr/>
        </p:nvSpPr>
        <p:spPr>
          <a:xfrm>
            <a:off x="117904" y="980728"/>
            <a:ext cx="9026096" cy="13894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54013" indent="-265113"/>
            <a:r>
              <a:rPr lang="vi-VN" sz="2400" b="1" dirty="0">
                <a:latin typeface="+mj-lt"/>
              </a:rPr>
              <a:t>Multithread</a:t>
            </a:r>
          </a:p>
          <a:p>
            <a:pPr marL="354013" indent="-265113"/>
            <a:r>
              <a:rPr lang="vi-VN" sz="2000" dirty="0">
                <a:latin typeface="+mj-lt"/>
              </a:rPr>
              <a:t>• Một chương trình có thể mở nhiều threat đồng thời</a:t>
            </a:r>
          </a:p>
          <a:p>
            <a:pPr marL="354013" indent="-265113"/>
            <a:r>
              <a:rPr lang="vi-VN" sz="2000" dirty="0">
                <a:latin typeface="+mj-lt"/>
              </a:rPr>
              <a:t>• Server sử dụng multithread để phục vụ đồng </a:t>
            </a:r>
            <a:r>
              <a:rPr lang="vi-VN" sz="2000" dirty="0" smtClean="0">
                <a:latin typeface="+mj-lt"/>
              </a:rPr>
              <a:t>thời</a:t>
            </a:r>
            <a:r>
              <a:rPr lang="en-US" sz="2000" dirty="0" smtClean="0">
                <a:latin typeface="+mj-lt"/>
              </a:rPr>
              <a:t> </a:t>
            </a:r>
            <a:r>
              <a:rPr lang="vi-VN" sz="2000" dirty="0" smtClean="0">
                <a:latin typeface="+mj-lt"/>
              </a:rPr>
              <a:t>nhiều </a:t>
            </a:r>
            <a:r>
              <a:rPr lang="vi-VN" sz="2000" dirty="0">
                <a:latin typeface="+mj-lt"/>
              </a:rPr>
              <a:t>yêu cầu từ server.</a:t>
            </a:r>
            <a:endParaRPr lang="en-US" sz="2000" dirty="0" smtClean="0">
              <a:latin typeface="+mj-lt"/>
            </a:endParaRP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12" y="2492895"/>
            <a:ext cx="7558588" cy="388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94078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2732" y="116632"/>
            <a:ext cx="868380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GB" sz="3600" b="1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KỸ </a:t>
            </a:r>
            <a:r>
              <a:rPr lang="en-GB" sz="3600" b="1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THUẬT THÔNG DỤNG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980728"/>
            <a:ext cx="9108504" cy="3672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54013" indent="-265113"/>
            <a:r>
              <a:rPr lang="vi-VN" sz="2400" b="1" dirty="0">
                <a:latin typeface="+mj-lt"/>
              </a:rPr>
              <a:t>Thread trong java</a:t>
            </a:r>
            <a:br>
              <a:rPr lang="vi-VN" sz="2400" b="1" dirty="0">
                <a:latin typeface="+mj-lt"/>
              </a:rPr>
            </a:br>
            <a:r>
              <a:rPr lang="vi-VN" sz="2000" dirty="0">
                <a:latin typeface="+mj-lt"/>
              </a:rPr>
              <a:t>• Thread trong java là đối tượng thuộc lớp java.lang.Thread</a:t>
            </a:r>
            <a:br>
              <a:rPr lang="vi-VN" sz="2000" dirty="0">
                <a:latin typeface="+mj-lt"/>
              </a:rPr>
            </a:br>
            <a:r>
              <a:rPr lang="vi-VN" sz="2000" dirty="0">
                <a:latin typeface="+mj-lt"/>
              </a:rPr>
              <a:t>• Cài đặt thread trong chương </a:t>
            </a:r>
            <a:r>
              <a:rPr lang="vi-VN" sz="2000" dirty="0" smtClean="0">
                <a:latin typeface="+mj-lt"/>
              </a:rPr>
              <a:t>trình</a:t>
            </a:r>
            <a:r>
              <a:rPr lang="en-US" sz="2000" dirty="0" smtClean="0">
                <a:latin typeface="+mj-lt"/>
              </a:rPr>
              <a:t> </a:t>
            </a:r>
            <a:r>
              <a:rPr lang="vi-VN" sz="2000" dirty="0" smtClean="0">
                <a:latin typeface="+mj-lt"/>
              </a:rPr>
              <a:t>= </a:t>
            </a:r>
            <a:r>
              <a:rPr lang="vi-VN" sz="2000" dirty="0">
                <a:latin typeface="+mj-lt"/>
              </a:rPr>
              <a:t>tạo lớp con của </a:t>
            </a:r>
            <a:r>
              <a:rPr lang="vi-VN" sz="2000" dirty="0" smtClean="0">
                <a:latin typeface="+mj-lt"/>
              </a:rPr>
              <a:t>lớp</a:t>
            </a:r>
            <a:r>
              <a:rPr lang="en-US" sz="2000" dirty="0" smtClean="0">
                <a:latin typeface="+mj-lt"/>
              </a:rPr>
              <a:t> </a:t>
            </a:r>
            <a:r>
              <a:rPr lang="vi-VN" sz="2000" dirty="0" smtClean="0">
                <a:latin typeface="+mj-lt"/>
              </a:rPr>
              <a:t>java.lang.Thread</a:t>
            </a:r>
            <a:r>
              <a:rPr lang="vi-VN" sz="2000" dirty="0">
                <a:latin typeface="+mj-lt"/>
              </a:rPr>
              <a:t/>
            </a:r>
            <a:br>
              <a:rPr lang="vi-VN" sz="2000" dirty="0">
                <a:latin typeface="+mj-lt"/>
              </a:rPr>
            </a:br>
            <a:r>
              <a:rPr lang="vi-VN" sz="2000" dirty="0">
                <a:latin typeface="+mj-lt"/>
              </a:rPr>
              <a:t>• Ba phương thức cơ bản điều khiển thread</a:t>
            </a:r>
            <a:br>
              <a:rPr lang="vi-VN" sz="2000" dirty="0">
                <a:latin typeface="+mj-lt"/>
              </a:rPr>
            </a:br>
            <a:r>
              <a:rPr lang="en-US" sz="2000" dirty="0">
                <a:latin typeface="+mj-lt"/>
              </a:rPr>
              <a:t>	</a:t>
            </a:r>
            <a:r>
              <a:rPr lang="vi-VN" sz="2000" dirty="0" smtClean="0">
                <a:latin typeface="+mj-lt"/>
              </a:rPr>
              <a:t>public </a:t>
            </a:r>
            <a:r>
              <a:rPr lang="vi-VN" sz="2000" dirty="0">
                <a:latin typeface="+mj-lt"/>
              </a:rPr>
              <a:t>native synchronized void start()</a:t>
            </a:r>
            <a:br>
              <a:rPr lang="vi-VN" sz="2000" dirty="0">
                <a:latin typeface="+mj-lt"/>
              </a:rPr>
            </a:br>
            <a:r>
              <a:rPr lang="en-US" sz="2000" dirty="0">
                <a:latin typeface="+mj-lt"/>
              </a:rPr>
              <a:t>	 </a:t>
            </a:r>
            <a:r>
              <a:rPr lang="en-US" sz="2000" dirty="0" smtClean="0">
                <a:latin typeface="+mj-lt"/>
              </a:rPr>
              <a:t>      </a:t>
            </a:r>
            <a:r>
              <a:rPr lang="vi-VN" sz="2000" dirty="0" smtClean="0">
                <a:latin typeface="+mj-lt"/>
              </a:rPr>
              <a:t>Chuẩn </a:t>
            </a:r>
            <a:r>
              <a:rPr lang="vi-VN" sz="2000" dirty="0">
                <a:latin typeface="+mj-lt"/>
              </a:rPr>
              <a:t>bị mọi thứ để thực hiện</a:t>
            </a:r>
            <a:br>
              <a:rPr lang="vi-VN" sz="2000" dirty="0">
                <a:latin typeface="+mj-lt"/>
              </a:rPr>
            </a:br>
            <a:r>
              <a:rPr lang="en-US" sz="2000" dirty="0">
                <a:latin typeface="+mj-lt"/>
              </a:rPr>
              <a:t>	</a:t>
            </a:r>
            <a:r>
              <a:rPr lang="vi-VN" sz="2000" dirty="0" smtClean="0">
                <a:latin typeface="+mj-lt"/>
              </a:rPr>
              <a:t>public </a:t>
            </a:r>
            <a:r>
              <a:rPr lang="vi-VN" sz="2000" dirty="0">
                <a:latin typeface="+mj-lt"/>
              </a:rPr>
              <a:t>void run()</a:t>
            </a:r>
            <a:br>
              <a:rPr lang="vi-VN" sz="2000" dirty="0">
                <a:latin typeface="+mj-lt"/>
              </a:rPr>
            </a:br>
            <a:r>
              <a:rPr lang="en-US" sz="2000" dirty="0">
                <a:latin typeface="+mj-lt"/>
              </a:rPr>
              <a:t>	 </a:t>
            </a:r>
            <a:r>
              <a:rPr lang="en-US" sz="2000" dirty="0" smtClean="0">
                <a:latin typeface="+mj-lt"/>
              </a:rPr>
              <a:t>      </a:t>
            </a:r>
            <a:r>
              <a:rPr lang="vi-VN" sz="2000" dirty="0" smtClean="0">
                <a:latin typeface="+mj-lt"/>
              </a:rPr>
              <a:t>Thực </a:t>
            </a:r>
            <a:r>
              <a:rPr lang="vi-VN" sz="2000" dirty="0">
                <a:latin typeface="+mj-lt"/>
              </a:rPr>
              <a:t>hiện công việc cụ thể của thread, được kích hoạt một cách tự </a:t>
            </a:r>
            <a:r>
              <a:rPr lang="en-US" sz="2000" dirty="0" smtClean="0">
                <a:latin typeface="+mj-lt"/>
              </a:rPr>
              <a:t>		       </a:t>
            </a:r>
            <a:r>
              <a:rPr lang="vi-VN" sz="2000" dirty="0" smtClean="0">
                <a:latin typeface="+mj-lt"/>
              </a:rPr>
              <a:t>động bởi</a:t>
            </a:r>
            <a:r>
              <a:rPr lang="en-US" sz="2000" dirty="0" smtClean="0">
                <a:latin typeface="+mj-lt"/>
              </a:rPr>
              <a:t> </a:t>
            </a:r>
            <a:r>
              <a:rPr lang="vi-VN" sz="2000" dirty="0" smtClean="0">
                <a:latin typeface="+mj-lt"/>
              </a:rPr>
              <a:t>phương</a:t>
            </a:r>
            <a:r>
              <a:rPr lang="en-US" sz="2000" dirty="0" smtClean="0">
                <a:latin typeface="+mj-lt"/>
              </a:rPr>
              <a:t> </a:t>
            </a:r>
            <a:r>
              <a:rPr lang="vi-VN" sz="2000" dirty="0" smtClean="0">
                <a:latin typeface="+mj-lt"/>
              </a:rPr>
              <a:t>thức </a:t>
            </a:r>
            <a:r>
              <a:rPr lang="vi-VN" sz="2000" dirty="0">
                <a:latin typeface="+mj-lt"/>
              </a:rPr>
              <a:t>start()</a:t>
            </a:r>
            <a:br>
              <a:rPr lang="vi-VN" sz="2000" dirty="0">
                <a:latin typeface="+mj-lt"/>
              </a:rPr>
            </a:br>
            <a:r>
              <a:rPr lang="en-US" sz="2000" dirty="0">
                <a:latin typeface="+mj-lt"/>
              </a:rPr>
              <a:t>	</a:t>
            </a:r>
            <a:r>
              <a:rPr lang="vi-VN" sz="2000" dirty="0" smtClean="0">
                <a:latin typeface="+mj-lt"/>
              </a:rPr>
              <a:t>public </a:t>
            </a:r>
            <a:r>
              <a:rPr lang="vi-VN" sz="2000" dirty="0">
                <a:latin typeface="+mj-lt"/>
              </a:rPr>
              <a:t>final void stop()</a:t>
            </a:r>
            <a:br>
              <a:rPr lang="vi-VN" sz="2000" dirty="0">
                <a:latin typeface="+mj-lt"/>
              </a:rPr>
            </a:br>
            <a:r>
              <a:rPr lang="en-US" sz="2000" dirty="0">
                <a:latin typeface="+mj-lt"/>
              </a:rPr>
              <a:t>	</a:t>
            </a:r>
            <a:r>
              <a:rPr lang="en-US" sz="2000" dirty="0" smtClean="0">
                <a:latin typeface="+mj-lt"/>
              </a:rPr>
              <a:t>       </a:t>
            </a:r>
            <a:r>
              <a:rPr lang="vi-VN" sz="2000" dirty="0" smtClean="0">
                <a:latin typeface="+mj-lt"/>
              </a:rPr>
              <a:t>Kết </a:t>
            </a:r>
            <a:r>
              <a:rPr lang="vi-VN" sz="2000" dirty="0">
                <a:latin typeface="+mj-lt"/>
              </a:rPr>
              <a:t>thúc luồng </a:t>
            </a:r>
            <a:endParaRPr lang="en-US" sz="2000" dirty="0" smtClean="0">
              <a:latin typeface="+mj-lt"/>
            </a:endParaRP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07947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2732" y="116632"/>
            <a:ext cx="868380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GB" sz="3600" b="1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KỸ </a:t>
            </a:r>
            <a:r>
              <a:rPr lang="en-GB" sz="3600" b="1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THUẬT THÔNG DỤNG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035524"/>
            <a:ext cx="9144000" cy="5822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54013" indent="-265113"/>
            <a:r>
              <a:rPr lang="vi-VN" sz="2400" b="1" dirty="0">
                <a:latin typeface="+mj-lt"/>
              </a:rPr>
              <a:t>VÍ </a:t>
            </a:r>
            <a:r>
              <a:rPr lang="vi-VN" sz="2400" b="1" dirty="0" smtClean="0">
                <a:latin typeface="+mj-lt"/>
              </a:rPr>
              <a:t>DỤ</a:t>
            </a:r>
            <a:endParaRPr lang="en-US" sz="2400" b="1" dirty="0" smtClean="0">
              <a:latin typeface="+mj-lt"/>
            </a:endParaRPr>
          </a:p>
          <a:p>
            <a:pPr marL="354013" indent="-265113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extends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Thread</a:t>
            </a:r>
          </a:p>
          <a:p>
            <a:pPr marL="354013" indent="-265113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name;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n;</a:t>
            </a:r>
            <a:br>
              <a:rPr lang="en-US" sz="1600" dirty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MyThread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(String name,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n) {</a:t>
            </a:r>
            <a:br>
              <a:rPr lang="en-US" sz="1600" dirty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this.name = name;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this.n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= n;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("Thread "+name+" has been created ....!");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start();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dirty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}</a:t>
            </a:r>
            <a:br>
              <a:rPr lang="en-US" sz="1600" dirty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public void run(){</a:t>
            </a:r>
            <a:br>
              <a:rPr lang="en-US" sz="1600" dirty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for(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=0;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&lt; n;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++) {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("Hello, I'm "+ name);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(" I go to bed now, bye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bye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... wow ... ");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}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dirty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public static void main(String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[]){</a:t>
            </a:r>
            <a:br>
              <a:rPr lang="en-US" sz="1600" dirty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n = 1000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= 4;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dirty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for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=0;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&lt;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nt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++){</a:t>
            </a:r>
            <a:br>
              <a:rPr lang="en-US" sz="1600" dirty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MyThread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 = new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MyThread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("Thread"+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i,n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);</a:t>
            </a:r>
            <a:br>
              <a:rPr lang="en-US" sz="1600" dirty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}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dirty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354013" indent="-265113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64695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2732" y="116632"/>
            <a:ext cx="868380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GB" sz="3600" b="1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KỸ </a:t>
            </a:r>
            <a:r>
              <a:rPr lang="en-GB" sz="3600" b="1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THUẬT THÔNG DỤNG</a:t>
            </a:r>
          </a:p>
        </p:txBody>
      </p:sp>
      <p:sp>
        <p:nvSpPr>
          <p:cNvPr id="6" name="Rectangle 5"/>
          <p:cNvSpPr/>
          <p:nvPr/>
        </p:nvSpPr>
        <p:spPr>
          <a:xfrm>
            <a:off x="117904" y="980728"/>
            <a:ext cx="9026096" cy="2736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54013" indent="-265113"/>
            <a:r>
              <a:rPr lang="vi-VN" sz="2400" b="1" dirty="0">
                <a:latin typeface="+mj-lt"/>
              </a:rPr>
              <a:t>Ưu tiên hóa thread</a:t>
            </a:r>
            <a:br>
              <a:rPr lang="vi-VN" sz="2400" b="1" dirty="0">
                <a:latin typeface="+mj-lt"/>
              </a:rPr>
            </a:br>
            <a:r>
              <a:rPr lang="vi-VN" sz="2000" dirty="0">
                <a:latin typeface="+mj-lt"/>
              </a:rPr>
              <a:t>• Cài đặt mức độ ưu tiên phân phối CPU cho các thread</a:t>
            </a:r>
            <a:r>
              <a:rPr lang="vi-VN" sz="2000" dirty="0" smtClean="0">
                <a:latin typeface="+mj-lt"/>
              </a:rPr>
              <a:t>.</a:t>
            </a:r>
            <a:r>
              <a:rPr lang="en-US" sz="2000" dirty="0" smtClean="0">
                <a:latin typeface="+mj-lt"/>
              </a:rPr>
              <a:t> </a:t>
            </a:r>
            <a:r>
              <a:rPr lang="vi-VN" sz="2000" dirty="0" smtClean="0">
                <a:latin typeface="+mj-lt"/>
              </a:rPr>
              <a:t>Khi </a:t>
            </a:r>
            <a:r>
              <a:rPr lang="vi-VN" sz="2000" dirty="0">
                <a:latin typeface="+mj-lt"/>
              </a:rPr>
              <a:t>tất cả các thread đều ở trang thái ready, thread </a:t>
            </a:r>
            <a:r>
              <a:rPr lang="vi-VN" sz="2000" dirty="0" smtClean="0">
                <a:latin typeface="+mj-lt"/>
              </a:rPr>
              <a:t>nào</a:t>
            </a:r>
            <a:r>
              <a:rPr lang="en-US" sz="2000" dirty="0" smtClean="0">
                <a:latin typeface="+mj-lt"/>
              </a:rPr>
              <a:t> </a:t>
            </a:r>
            <a:r>
              <a:rPr lang="vi-VN" sz="2000" dirty="0" smtClean="0">
                <a:latin typeface="+mj-lt"/>
              </a:rPr>
              <a:t>có </a:t>
            </a:r>
            <a:r>
              <a:rPr lang="vi-VN" sz="2000" dirty="0">
                <a:latin typeface="+mj-lt"/>
              </a:rPr>
              <a:t>ưu tiên cao hơn được phân phối CPU trước.</a:t>
            </a:r>
            <a:br>
              <a:rPr lang="vi-VN" sz="2000" dirty="0">
                <a:latin typeface="+mj-lt"/>
              </a:rPr>
            </a:br>
            <a:r>
              <a:rPr lang="vi-VN" sz="2000" dirty="0">
                <a:latin typeface="+mj-lt"/>
              </a:rPr>
              <a:t>• Độ ưu tiên trong Java được định nghĩa bằng các hằng </a:t>
            </a:r>
            <a:r>
              <a:rPr lang="vi-VN" sz="2000" dirty="0" smtClean="0">
                <a:latin typeface="+mj-lt"/>
              </a:rPr>
              <a:t>số</a:t>
            </a:r>
            <a:r>
              <a:rPr lang="en-US" sz="2000" dirty="0" smtClean="0">
                <a:latin typeface="+mj-lt"/>
              </a:rPr>
              <a:t> </a:t>
            </a:r>
            <a:r>
              <a:rPr lang="vi-VN" sz="2000" dirty="0" smtClean="0">
                <a:latin typeface="+mj-lt"/>
              </a:rPr>
              <a:t>nguyên </a:t>
            </a:r>
            <a:r>
              <a:rPr lang="vi-VN" sz="2000" dirty="0">
                <a:latin typeface="+mj-lt"/>
              </a:rPr>
              <a:t>theo thứ tự giảm dần như sau:</a:t>
            </a:r>
            <a:br>
              <a:rPr lang="vi-VN" sz="2000" dirty="0">
                <a:latin typeface="+mj-lt"/>
              </a:rPr>
            </a:br>
            <a:r>
              <a:rPr lang="en-US" sz="2000" dirty="0" smtClean="0">
                <a:latin typeface="+mj-lt"/>
              </a:rPr>
              <a:t>	</a:t>
            </a:r>
            <a:r>
              <a:rPr lang="vi-VN" sz="2000" dirty="0" smtClean="0">
                <a:latin typeface="+mj-lt"/>
              </a:rPr>
              <a:t>Thread.MAX_PRIORITY</a:t>
            </a:r>
            <a:br>
              <a:rPr lang="vi-VN" sz="2000" dirty="0" smtClean="0">
                <a:latin typeface="+mj-lt"/>
              </a:rPr>
            </a:br>
            <a:r>
              <a:rPr lang="en-US" sz="2000" dirty="0" smtClean="0">
                <a:latin typeface="+mj-lt"/>
              </a:rPr>
              <a:t>	</a:t>
            </a:r>
            <a:r>
              <a:rPr lang="vi-VN" sz="2000" dirty="0" smtClean="0">
                <a:latin typeface="+mj-lt"/>
              </a:rPr>
              <a:t>Thread.NORM_PRIORITY</a:t>
            </a:r>
            <a:br>
              <a:rPr lang="vi-VN" sz="2000" dirty="0" smtClean="0">
                <a:latin typeface="+mj-lt"/>
              </a:rPr>
            </a:br>
            <a:r>
              <a:rPr lang="en-US" sz="2000" dirty="0" smtClean="0">
                <a:latin typeface="+mj-lt"/>
              </a:rPr>
              <a:t>	</a:t>
            </a:r>
            <a:r>
              <a:rPr lang="vi-VN" sz="2000" dirty="0" smtClean="0">
                <a:latin typeface="+mj-lt"/>
              </a:rPr>
              <a:t>Thread.MIN_PRIORITY </a:t>
            </a:r>
            <a:endParaRPr lang="en-US" sz="2000" dirty="0" smtClean="0">
              <a:latin typeface="+mj-lt"/>
              <a:cs typeface="Times New Roman" pitchFamily="18" charset="0"/>
            </a:endParaRP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74575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2732" y="116632"/>
            <a:ext cx="868380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GB" sz="3600" b="1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KỸ </a:t>
            </a:r>
            <a:r>
              <a:rPr lang="en-GB" sz="3600" b="1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THUẬT THÔNG DỤNG</a:t>
            </a:r>
          </a:p>
        </p:txBody>
      </p:sp>
      <p:sp>
        <p:nvSpPr>
          <p:cNvPr id="6" name="Rectangle 5"/>
          <p:cNvSpPr/>
          <p:nvPr/>
        </p:nvSpPr>
        <p:spPr>
          <a:xfrm>
            <a:off x="35496" y="980728"/>
            <a:ext cx="9108504" cy="15841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54013" indent="-265113">
              <a:lnSpc>
                <a:spcPct val="150000"/>
              </a:lnSpc>
            </a:pPr>
            <a:r>
              <a:rPr lang="vi-VN" sz="2400" b="1" dirty="0">
                <a:latin typeface="+mj-lt"/>
              </a:rPr>
              <a:t>Phương thức kiểm soát ưu tiên</a:t>
            </a:r>
            <a:br>
              <a:rPr lang="vi-VN" sz="2400" b="1" dirty="0">
                <a:latin typeface="+mj-lt"/>
              </a:rPr>
            </a:br>
            <a:r>
              <a:rPr lang="vi-VN" sz="2000" dirty="0">
                <a:latin typeface="+mj-lt"/>
              </a:rPr>
              <a:t>• setPriority( int x) : Đặt độ ưu tiên của luồng là x</a:t>
            </a:r>
            <a:br>
              <a:rPr lang="vi-VN" sz="2000" dirty="0">
                <a:latin typeface="+mj-lt"/>
              </a:rPr>
            </a:br>
            <a:r>
              <a:rPr lang="vi-VN" sz="2000" dirty="0">
                <a:latin typeface="+mj-lt"/>
              </a:rPr>
              <a:t>• int getPriority( ) : Trả về giá trị ưu tiên của luồng </a:t>
            </a:r>
            <a:endParaRPr lang="en-US" sz="2000" dirty="0" smtClean="0">
              <a:latin typeface="+mj-lt"/>
              <a:cs typeface="Times New Roman" pitchFamily="18" charset="0"/>
            </a:endParaRP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04518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2732" y="116632"/>
            <a:ext cx="868380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GB" sz="3600" b="1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KỸ </a:t>
            </a:r>
            <a:r>
              <a:rPr lang="en-GB" sz="3600" b="1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THUẬT THÔNG DỤNG</a:t>
            </a:r>
          </a:p>
        </p:txBody>
      </p:sp>
      <p:sp>
        <p:nvSpPr>
          <p:cNvPr id="6" name="Rectangle 5"/>
          <p:cNvSpPr/>
          <p:nvPr/>
        </p:nvSpPr>
        <p:spPr>
          <a:xfrm>
            <a:off x="117904" y="980728"/>
            <a:ext cx="9026096" cy="30963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54013" indent="-265113"/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[]= {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Thread.MAX_PRIORITY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54013" indent="-265113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Thread.NORM_PRIORITY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54013" indent="-265113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Thread.MIN_PRIORITY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marL="354013" indent="-265113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new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("Thread"+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t.setPriority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[i%3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]);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013" indent="-265113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56118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2732" y="116632"/>
            <a:ext cx="868380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GB" sz="3600" b="1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ỨNG DỤNG APPLET</a:t>
            </a:r>
            <a:endParaRPr lang="en-GB" sz="3600" b="1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64588"/>
            <a:ext cx="9144000" cy="31124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/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thiêu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47675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Applet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java.applet.Applet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javax.swing.JApplet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Applet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Applet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Applet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Applet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indent="447675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Applet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applet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server, client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browser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applet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client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Applet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chậm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download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client,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Applet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Applet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client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18793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2732" y="116632"/>
            <a:ext cx="868380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GB" sz="3600" b="1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ỨNG DỤNG APPLET</a:t>
            </a:r>
            <a:endParaRPr lang="en-GB" sz="3600" b="1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70" y="1033268"/>
            <a:ext cx="9121130" cy="17476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Applet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Applet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trừ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Applet.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60226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2732" y="116632"/>
            <a:ext cx="868380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GB" sz="3600" b="1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CƠ BẢN MẠNG MÁY TÍNH</a:t>
            </a:r>
          </a:p>
        </p:txBody>
      </p:sp>
      <p:sp>
        <p:nvSpPr>
          <p:cNvPr id="6" name="Rectangle 5"/>
          <p:cNvSpPr/>
          <p:nvPr/>
        </p:nvSpPr>
        <p:spPr>
          <a:xfrm>
            <a:off x="-36512" y="980728"/>
            <a:ext cx="9278632" cy="40324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54013" indent="-265113">
              <a:lnSpc>
                <a:spcPct val="150000"/>
              </a:lnSpc>
            </a:pP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tầng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54013" indent="-265113"/>
            <a:r>
              <a:rPr lang="vi-VN" sz="2000" dirty="0">
                <a:latin typeface="+mj-lt"/>
              </a:rPr>
              <a:t>Mỗi </a:t>
            </a:r>
            <a:r>
              <a:rPr lang="vi-VN" sz="2000" dirty="0" smtClean="0">
                <a:latin typeface="+mj-lt"/>
              </a:rPr>
              <a:t>tầng:</a:t>
            </a:r>
            <a:r>
              <a:rPr lang="en-US" sz="2000" dirty="0" smtClean="0">
                <a:latin typeface="+mj-lt"/>
              </a:rPr>
              <a:t> </a:t>
            </a:r>
            <a:r>
              <a:rPr lang="vi-VN" sz="2000" dirty="0" smtClean="0">
                <a:latin typeface="+mj-lt"/>
              </a:rPr>
              <a:t>Có </a:t>
            </a:r>
            <a:r>
              <a:rPr lang="vi-VN" sz="2000" dirty="0">
                <a:latin typeface="+mj-lt"/>
              </a:rPr>
              <a:t>thể có một hoặc nhiều chức </a:t>
            </a:r>
            <a:r>
              <a:rPr lang="vi-VN" sz="2000" dirty="0" smtClean="0">
                <a:latin typeface="+mj-lt"/>
              </a:rPr>
              <a:t>năng</a:t>
            </a:r>
            <a:r>
              <a:rPr lang="en-US" sz="2000" dirty="0" smtClean="0">
                <a:latin typeface="+mj-lt"/>
              </a:rPr>
              <a:t>, t</a:t>
            </a:r>
            <a:r>
              <a:rPr lang="vi-VN" sz="2000" dirty="0" smtClean="0">
                <a:latin typeface="+mj-lt"/>
              </a:rPr>
              <a:t>riển </a:t>
            </a:r>
            <a:r>
              <a:rPr lang="vi-VN" sz="2000" dirty="0">
                <a:latin typeface="+mj-lt"/>
              </a:rPr>
              <a:t>khai dịch vụ để thực hiện </a:t>
            </a:r>
            <a:r>
              <a:rPr lang="vi-VN" sz="2000" dirty="0" smtClean="0">
                <a:latin typeface="+mj-lt"/>
              </a:rPr>
              <a:t>các</a:t>
            </a:r>
            <a:r>
              <a:rPr lang="en-US" sz="2000" dirty="0" smtClean="0">
                <a:latin typeface="+mj-lt"/>
              </a:rPr>
              <a:t> </a:t>
            </a:r>
            <a:r>
              <a:rPr lang="vi-VN" sz="2000" dirty="0" smtClean="0">
                <a:latin typeface="+mj-lt"/>
              </a:rPr>
              <a:t>chức năng</a:t>
            </a:r>
            <a:r>
              <a:rPr lang="en-US" sz="2000" smtClean="0">
                <a:latin typeface="+mj-lt"/>
              </a:rPr>
              <a:t>: </a:t>
            </a:r>
            <a:r>
              <a:rPr lang="vi-VN" sz="2000" dirty="0">
                <a:latin typeface="+mj-lt"/>
              </a:rPr>
              <a:t/>
            </a:r>
            <a:br>
              <a:rPr lang="vi-VN" sz="2000" dirty="0">
                <a:latin typeface="+mj-lt"/>
              </a:rPr>
            </a:br>
            <a:r>
              <a:rPr lang="vi-VN" sz="2000" dirty="0">
                <a:latin typeface="+mj-lt"/>
              </a:rPr>
              <a:t>• </a:t>
            </a:r>
            <a:r>
              <a:rPr lang="vi-VN" sz="2000" dirty="0" smtClean="0">
                <a:latin typeface="+mj-lt"/>
              </a:rPr>
              <a:t>Cung cấp dịch vụ cho tầng trên</a:t>
            </a:r>
            <a:br>
              <a:rPr lang="vi-VN" sz="2000" dirty="0" smtClean="0">
                <a:latin typeface="+mj-lt"/>
              </a:rPr>
            </a:br>
            <a:r>
              <a:rPr lang="vi-VN" sz="2000" dirty="0" smtClean="0">
                <a:latin typeface="+mj-lt"/>
              </a:rPr>
              <a:t>• Sử dụng dịch vụ tầng dưới</a:t>
            </a:r>
            <a:br>
              <a:rPr lang="vi-VN" sz="2000" dirty="0" smtClean="0">
                <a:latin typeface="+mj-lt"/>
              </a:rPr>
            </a:br>
            <a:r>
              <a:rPr lang="vi-VN" sz="2000" dirty="0" smtClean="0">
                <a:latin typeface="+mj-lt"/>
              </a:rPr>
              <a:t>• Độc lập với các tầng còn lại</a:t>
            </a:r>
            <a:endParaRPr lang="en-US" sz="2000" dirty="0" smtClean="0">
              <a:latin typeface="+mj-lt"/>
            </a:endParaRPr>
          </a:p>
          <a:p>
            <a:pPr marL="88900"/>
            <a:r>
              <a:rPr lang="vi-VN" sz="2000" dirty="0" smtClean="0">
                <a:latin typeface="+mj-lt"/>
              </a:rPr>
              <a:t>Mỗi </a:t>
            </a:r>
            <a:r>
              <a:rPr lang="vi-VN" sz="2000" dirty="0">
                <a:latin typeface="+mj-lt"/>
              </a:rPr>
              <a:t>dịch vụ có thể có một hoặc nhiều cách triển </a:t>
            </a:r>
            <a:r>
              <a:rPr lang="vi-VN" sz="2000" dirty="0" smtClean="0">
                <a:latin typeface="+mj-lt"/>
              </a:rPr>
              <a:t>khai</a:t>
            </a:r>
            <a:r>
              <a:rPr lang="en-US" sz="2000" dirty="0" smtClean="0">
                <a:latin typeface="+mj-lt"/>
              </a:rPr>
              <a:t> </a:t>
            </a:r>
            <a:r>
              <a:rPr lang="vi-VN" sz="2000" dirty="0" smtClean="0">
                <a:latin typeface="+mj-lt"/>
              </a:rPr>
              <a:t>khác </a:t>
            </a:r>
            <a:r>
              <a:rPr lang="vi-VN" sz="2000" dirty="0">
                <a:latin typeface="+mj-lt"/>
              </a:rPr>
              <a:t>nhau, cho phép tầng trên lựa chọn dịch vụ </a:t>
            </a:r>
            <a:r>
              <a:rPr lang="vi-VN" sz="2000" dirty="0" smtClean="0">
                <a:latin typeface="+mj-lt"/>
              </a:rPr>
              <a:t>phù</a:t>
            </a:r>
            <a:r>
              <a:rPr lang="en-US" sz="2000" dirty="0" smtClean="0">
                <a:latin typeface="+mj-lt"/>
              </a:rPr>
              <a:t> </a:t>
            </a:r>
            <a:r>
              <a:rPr lang="vi-VN" sz="2000" dirty="0" smtClean="0">
                <a:latin typeface="+mj-lt"/>
              </a:rPr>
              <a:t>hợp</a:t>
            </a:r>
            <a:r>
              <a:rPr lang="vi-VN" sz="2000" dirty="0">
                <a:latin typeface="+mj-lt"/>
              </a:rPr>
              <a:t/>
            </a:r>
            <a:br>
              <a:rPr lang="vi-VN" sz="2000" dirty="0">
                <a:latin typeface="+mj-lt"/>
              </a:rPr>
            </a:br>
            <a:r>
              <a:rPr lang="en-US" sz="2000" dirty="0">
                <a:latin typeface="+mj-lt"/>
              </a:rPr>
              <a:t> </a:t>
            </a:r>
            <a:r>
              <a:rPr lang="en-US" sz="2000" dirty="0" smtClean="0">
                <a:latin typeface="+mj-lt"/>
              </a:rPr>
              <a:t>   </a:t>
            </a:r>
            <a:r>
              <a:rPr lang="vi-VN" sz="2000" dirty="0" smtClean="0">
                <a:latin typeface="+mj-lt"/>
              </a:rPr>
              <a:t>• </a:t>
            </a:r>
            <a:r>
              <a:rPr lang="vi-VN" sz="2000" dirty="0">
                <a:latin typeface="+mj-lt"/>
              </a:rPr>
              <a:t>Lợi ích:</a:t>
            </a:r>
            <a:br>
              <a:rPr lang="vi-VN" sz="2000" dirty="0">
                <a:latin typeface="+mj-lt"/>
              </a:rPr>
            </a:br>
            <a:r>
              <a:rPr lang="en-US" sz="2000" dirty="0" smtClean="0">
                <a:latin typeface="+mj-lt"/>
              </a:rPr>
              <a:t>    </a:t>
            </a:r>
            <a:r>
              <a:rPr lang="en-US" sz="2000" dirty="0">
                <a:latin typeface="+mj-lt"/>
              </a:rPr>
              <a:t>	</a:t>
            </a:r>
            <a:r>
              <a:rPr lang="vi-VN" sz="2000" dirty="0" smtClean="0">
                <a:latin typeface="+mj-lt"/>
              </a:rPr>
              <a:t>Dễ </a:t>
            </a:r>
            <a:r>
              <a:rPr lang="vi-VN" sz="2000" dirty="0">
                <a:latin typeface="+mj-lt"/>
              </a:rPr>
              <a:t>dàng thiết kế, triển khai</a:t>
            </a:r>
            <a:br>
              <a:rPr lang="vi-VN" sz="2000" dirty="0">
                <a:latin typeface="+mj-lt"/>
              </a:rPr>
            </a:br>
            <a:r>
              <a:rPr lang="en-US" sz="2000" dirty="0" smtClean="0">
                <a:latin typeface="+mj-lt"/>
              </a:rPr>
              <a:t>    	</a:t>
            </a:r>
            <a:r>
              <a:rPr lang="vi-VN" sz="2000" dirty="0" smtClean="0">
                <a:latin typeface="+mj-lt"/>
              </a:rPr>
              <a:t>Dễ </a:t>
            </a:r>
            <a:r>
              <a:rPr lang="vi-VN" sz="2000" dirty="0">
                <a:latin typeface="+mj-lt"/>
              </a:rPr>
              <a:t>dàng tái sử dụng</a:t>
            </a:r>
            <a:br>
              <a:rPr lang="vi-VN" sz="2000" dirty="0">
                <a:latin typeface="+mj-lt"/>
              </a:rPr>
            </a:br>
            <a:r>
              <a:rPr lang="en-US" sz="2000" dirty="0">
                <a:latin typeface="+mj-lt"/>
              </a:rPr>
              <a:t> </a:t>
            </a:r>
            <a:r>
              <a:rPr lang="en-US" sz="2000" dirty="0" smtClean="0">
                <a:latin typeface="+mj-lt"/>
              </a:rPr>
              <a:t>   	</a:t>
            </a:r>
            <a:r>
              <a:rPr lang="vi-VN" sz="2000" dirty="0" smtClean="0">
                <a:latin typeface="+mj-lt"/>
              </a:rPr>
              <a:t>Dễ </a:t>
            </a:r>
            <a:r>
              <a:rPr lang="vi-VN" sz="2000" dirty="0">
                <a:latin typeface="+mj-lt"/>
              </a:rPr>
              <a:t>dàng nâng cấp</a:t>
            </a:r>
            <a:r>
              <a:rPr lang="vi-VN" sz="2400" dirty="0">
                <a:latin typeface="+mj-lt"/>
              </a:rPr>
              <a:t> </a:t>
            </a:r>
            <a:endParaRPr lang="en-GB" sz="2400" dirty="0">
              <a:latin typeface="+mj-lt"/>
              <a:cs typeface="Times New Roman" pitchFamily="18" charset="0"/>
            </a:endParaRP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13290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2732" y="116632"/>
            <a:ext cx="868380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GB" sz="3600" b="1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ỨNG DỤNG APPLET</a:t>
            </a:r>
            <a:endParaRPr lang="en-GB" sz="3600" b="1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496" y="1052736"/>
            <a:ext cx="9001000" cy="1152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Applet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java.lang.Object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204864"/>
            <a:ext cx="3904508" cy="3076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729910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2732" y="116632"/>
            <a:ext cx="868380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GB" sz="3600" b="1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ỨNG DỤNG APPLET</a:t>
            </a:r>
            <a:endParaRPr lang="en-GB" sz="3600" b="1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496" y="980728"/>
            <a:ext cx="9108504" cy="4536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public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 . . . }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void start() { . . . }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void stop() { . . . }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void destroy() { . . . }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paint(Graphics g)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{…}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361950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download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start(), paint()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start()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CSDL,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socket,…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paint()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Applet.</a:t>
            </a:r>
          </a:p>
          <a:p>
            <a:pPr lvl="0" indent="361950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stop()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Applet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start(), paint()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stop()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ngừng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Applet.</a:t>
            </a:r>
          </a:p>
          <a:p>
            <a:pPr lvl="0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destroy()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destroy()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dẹp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CSDL,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socket,…</a:t>
            </a: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09541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2732" y="116632"/>
            <a:ext cx="868380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GB" sz="3600" b="1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ỨNG DỤNG APPLET</a:t>
            </a:r>
            <a:endParaRPr lang="en-GB" sz="3600" b="1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80728"/>
            <a:ext cx="9144000" cy="48965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sz="2400" b="1" dirty="0" smtClean="0">
                <a:latin typeface="+mj-lt"/>
              </a:rPr>
              <a:t>Cấu </a:t>
            </a:r>
            <a:r>
              <a:rPr lang="vi-VN" sz="2400" b="1" dirty="0">
                <a:latin typeface="+mj-lt"/>
              </a:rPr>
              <a:t>trúc chương trình </a:t>
            </a:r>
            <a:r>
              <a:rPr lang="vi-VN" sz="2400" b="1" dirty="0" smtClean="0">
                <a:latin typeface="+mj-lt"/>
              </a:rPr>
              <a:t>applet</a:t>
            </a:r>
            <a:endParaRPr lang="en-US" sz="2400" b="1" dirty="0" smtClean="0">
              <a:latin typeface="+mj-lt"/>
            </a:endParaRPr>
          </a:p>
          <a:p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tiểu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MyApplet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extends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JApplet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//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hoac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Applet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//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cục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 void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{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//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gởi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//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csdl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	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public void paint(Graphics g)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{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//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applet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	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1059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2732" y="116632"/>
            <a:ext cx="868380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GB" sz="3600" b="1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ỨNG DỤNG APPLET</a:t>
            </a:r>
            <a:endParaRPr lang="en-GB" sz="3600" b="1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80728"/>
            <a:ext cx="9144000" cy="5328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tiểu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JApplet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Runable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MyApplet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extends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JApplet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implements Runnable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//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t;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gởi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//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csdl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public void start()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{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t= new Thread(this); //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tieu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la new Thread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t.start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//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run()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85031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2732" y="116632"/>
            <a:ext cx="868380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GB" sz="3600" b="1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ỨNG DỤNG APPLET</a:t>
            </a:r>
            <a:endParaRPr lang="en-GB" sz="3600" b="1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80728"/>
            <a:ext cx="9144000" cy="5877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stop()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{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t.destroy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//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tieu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trinh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public void paint(Graphics g)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{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//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applet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public void run()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{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while (true)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{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		repaint(); //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paint()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		try{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Thread.sleep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(n);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		}catch(Exception e){}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 }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7337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2732" y="116632"/>
            <a:ext cx="868380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GB" sz="3600" b="1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ỨNG DỤNG APPLET</a:t>
            </a:r>
            <a:endParaRPr lang="en-GB" sz="3600" b="1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80728"/>
            <a:ext cx="9144000" cy="3744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sz="2400" b="1" dirty="0" smtClean="0">
                <a:latin typeface="+mj-lt"/>
              </a:rPr>
              <a:t>Một </a:t>
            </a:r>
            <a:r>
              <a:rPr lang="vi-VN" sz="2400" b="1" dirty="0">
                <a:latin typeface="+mj-lt"/>
              </a:rPr>
              <a:t>số phương thức </a:t>
            </a:r>
            <a:r>
              <a:rPr lang="vi-VN" sz="2400" b="1" dirty="0" smtClean="0">
                <a:latin typeface="+mj-lt"/>
              </a:rPr>
              <a:t>khác</a:t>
            </a:r>
            <a:endParaRPr lang="en-US" sz="2400" b="1" dirty="0" smtClean="0">
              <a:latin typeface="+mj-lt"/>
            </a:endParaRPr>
          </a:p>
          <a:p>
            <a:pPr lvl="0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Image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getImage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getCodeBase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"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imgDir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/a.gif");</a:t>
            </a:r>
          </a:p>
          <a:p>
            <a:endParaRPr lang="en-US" sz="2000" dirty="0">
              <a:latin typeface="+mj-lt"/>
            </a:endParaRPr>
          </a:p>
          <a:p>
            <a:pPr lvl="0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(status bar)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showStatus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MyApplet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Loading image file " + file);</a:t>
            </a:r>
          </a:p>
          <a:p>
            <a:pPr lvl="0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browser</a:t>
            </a: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void showDocument(java.net.URL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void showDocument(java.net.URL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String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targetWindow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7725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2732" y="116632"/>
            <a:ext cx="868380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GB" sz="3600" b="1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ỨNG DỤNG APPLET</a:t>
            </a:r>
            <a:endParaRPr lang="en-GB" sz="3600" b="1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80728"/>
            <a:ext cx="9144000" cy="331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targetWindow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"_blank"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sổ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windowName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&gt;“ 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sổ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windowName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"_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self“ :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sổ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applet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"_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parent“ :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sổ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applet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applet.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“_self”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"_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top“ :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sổ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applet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AppletContext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appletContext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getAppletContext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appletContext.showDocument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41388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Connector 3"/>
          <p:cNvCxnSpPr/>
          <p:nvPr/>
        </p:nvCxnSpPr>
        <p:spPr>
          <a:xfrm flipV="1">
            <a:off x="323528" y="1052738"/>
            <a:ext cx="8208912" cy="636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428623" y="1412776"/>
            <a:ext cx="8103819" cy="48245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§"/>
            </a:pPr>
            <a:endParaRPr lang="en-US" smtClean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8623" y="1412776"/>
            <a:ext cx="8103819" cy="3456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514350" indent="-514350">
              <a:buFont typeface="Arial" pitchFamily="34" charset="0"/>
              <a:buChar char="•"/>
            </a:pPr>
            <a:endParaRPr lang="en-US" smtClean="0"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5760" y="1124744"/>
            <a:ext cx="8892480" cy="4680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sz="300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05050"/>
            <a:ext cx="7632848" cy="5708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dnn_dnnLOGO_imgLogo" descr="Học viện Công nghệ Bưu chính Viễn thông">
            <a:hlinkClick r:id="rId5" tooltip="&quot;Học viện Công nghệ Bưu chính Viễn thông&quot; "/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586561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2732" y="116632"/>
            <a:ext cx="868380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GB" sz="3600" b="1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CƠ BẢN MẠNG MÁY TÍNH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980728"/>
            <a:ext cx="9144000" cy="2592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54013" indent="-265113">
              <a:lnSpc>
                <a:spcPct val="150000"/>
              </a:lnSpc>
            </a:pP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kiến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tầng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66700" indent="-177800"/>
            <a:r>
              <a:rPr lang="vi-VN" sz="2000" dirty="0">
                <a:latin typeface="+mj-lt"/>
              </a:rPr>
              <a:t>• Bên gửi: thêm tiêu đề chứa thông tin phục vụ cho việc </a:t>
            </a:r>
            <a:r>
              <a:rPr lang="vi-VN" sz="2000" dirty="0" smtClean="0">
                <a:latin typeface="+mj-lt"/>
              </a:rPr>
              <a:t>xử</a:t>
            </a:r>
            <a:r>
              <a:rPr lang="en-US" sz="2000" dirty="0" smtClean="0">
                <a:latin typeface="+mj-lt"/>
              </a:rPr>
              <a:t> </a:t>
            </a:r>
            <a:r>
              <a:rPr lang="vi-VN" sz="2000" dirty="0" smtClean="0">
                <a:latin typeface="+mj-lt"/>
              </a:rPr>
              <a:t>lý </a:t>
            </a:r>
            <a:r>
              <a:rPr lang="vi-VN" sz="2000" dirty="0">
                <a:latin typeface="+mj-lt"/>
              </a:rPr>
              <a:t>dữ liệu tại tầng tương ứng và chuyển cho tầng </a:t>
            </a:r>
            <a:r>
              <a:rPr lang="vi-VN" sz="2000" dirty="0" smtClean="0">
                <a:latin typeface="+mj-lt"/>
              </a:rPr>
              <a:t>dưới</a:t>
            </a:r>
            <a:r>
              <a:rPr lang="en-US" sz="2000" dirty="0" smtClean="0">
                <a:latin typeface="+mj-lt"/>
              </a:rPr>
              <a:t> </a:t>
            </a:r>
            <a:r>
              <a:rPr lang="vi-VN" sz="2000" dirty="0" smtClean="0">
                <a:latin typeface="+mj-lt"/>
              </a:rPr>
              <a:t>(</a:t>
            </a:r>
            <a:r>
              <a:rPr lang="vi-VN" sz="2000" dirty="0">
                <a:latin typeface="+mj-lt"/>
              </a:rPr>
              <a:t>Đóng gói dữ liệu – Encapsulation)</a:t>
            </a:r>
          </a:p>
          <a:p>
            <a:pPr marL="266700" indent="-177800"/>
            <a:r>
              <a:rPr lang="vi-VN" sz="2000" dirty="0">
                <a:latin typeface="+mj-lt"/>
              </a:rPr>
              <a:t>• Bên nhận: xử lý dữ liệu theo thông tin trong phần tiêu đề</a:t>
            </a:r>
            <a:r>
              <a:rPr lang="vi-VN" sz="2000" dirty="0" smtClean="0">
                <a:latin typeface="+mj-lt"/>
              </a:rPr>
              <a:t>,</a:t>
            </a:r>
            <a:r>
              <a:rPr lang="en-US" sz="2000" dirty="0" smtClean="0">
                <a:latin typeface="+mj-lt"/>
              </a:rPr>
              <a:t> </a:t>
            </a:r>
            <a:r>
              <a:rPr lang="vi-VN" sz="2000" dirty="0" smtClean="0">
                <a:latin typeface="+mj-lt"/>
              </a:rPr>
              <a:t>tách </a:t>
            </a:r>
            <a:r>
              <a:rPr lang="vi-VN" sz="2000" dirty="0">
                <a:latin typeface="+mj-lt"/>
              </a:rPr>
              <a:t>tiêu đề và chuyển dữ liệu cho tầng </a:t>
            </a:r>
            <a:r>
              <a:rPr lang="vi-VN" sz="2000" dirty="0" smtClean="0">
                <a:latin typeface="+mj-lt"/>
              </a:rPr>
              <a:t>trên</a:t>
            </a:r>
            <a:endParaRPr lang="en-US" sz="2000" dirty="0" smtClean="0">
              <a:latin typeface="+mj-lt"/>
            </a:endParaRPr>
          </a:p>
          <a:p>
            <a:pPr marL="354013" indent="-265113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          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Gửi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334621"/>
            <a:ext cx="7038975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472662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2732" y="116632"/>
            <a:ext cx="868380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GB" sz="3600" b="1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CƠ BẢN MẠNG MÁY TÍNH</a:t>
            </a:r>
          </a:p>
        </p:txBody>
      </p:sp>
      <p:sp>
        <p:nvSpPr>
          <p:cNvPr id="6" name="Rectangle 5"/>
          <p:cNvSpPr/>
          <p:nvPr/>
        </p:nvSpPr>
        <p:spPr>
          <a:xfrm>
            <a:off x="117904" y="980728"/>
            <a:ext cx="9026096" cy="16948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54013" indent="-265113">
              <a:lnSpc>
                <a:spcPct val="150000"/>
              </a:lnSpc>
            </a:pP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kiến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tầng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88900"/>
            <a:r>
              <a:rPr lang="vi-VN" sz="2000" dirty="0">
                <a:latin typeface="+mj-lt"/>
              </a:rPr>
              <a:t>Các tầng đồng cấp ở mỗi bên sử dụng chung giao </a:t>
            </a:r>
            <a:r>
              <a:rPr lang="vi-VN" sz="2000" dirty="0" smtClean="0">
                <a:latin typeface="+mj-lt"/>
              </a:rPr>
              <a:t>thức</a:t>
            </a:r>
            <a:r>
              <a:rPr lang="en-US" sz="2000" dirty="0" smtClean="0">
                <a:latin typeface="+mj-lt"/>
              </a:rPr>
              <a:t> </a:t>
            </a:r>
            <a:r>
              <a:rPr lang="vi-VN" sz="2000" dirty="0" smtClean="0">
                <a:latin typeface="+mj-lt"/>
              </a:rPr>
              <a:t>để </a:t>
            </a:r>
            <a:r>
              <a:rPr lang="vi-VN" sz="2000" dirty="0">
                <a:latin typeface="+mj-lt"/>
              </a:rPr>
              <a:t>điều </a:t>
            </a:r>
            <a:r>
              <a:rPr lang="vi-VN" sz="2000" dirty="0" smtClean="0">
                <a:latin typeface="+mj-lt"/>
              </a:rPr>
              <a:t>khiển</a:t>
            </a:r>
            <a:r>
              <a:rPr lang="en-US" sz="2000" dirty="0" smtClean="0">
                <a:latin typeface="+mj-lt"/>
              </a:rPr>
              <a:t> </a:t>
            </a:r>
            <a:r>
              <a:rPr lang="vi-VN" sz="2000" dirty="0" smtClean="0">
                <a:latin typeface="+mj-lt"/>
              </a:rPr>
              <a:t>quá </a:t>
            </a:r>
            <a:r>
              <a:rPr lang="vi-VN" sz="2000" dirty="0">
                <a:latin typeface="+mj-lt"/>
              </a:rPr>
              <a:t>trình truyền thông logic giữa </a:t>
            </a:r>
            <a:r>
              <a:rPr lang="vi-VN" sz="2000" dirty="0" smtClean="0">
                <a:latin typeface="+mj-lt"/>
              </a:rPr>
              <a:t>chúng</a:t>
            </a:r>
            <a:r>
              <a:rPr lang="en-US" sz="2000" dirty="0" smtClean="0">
                <a:latin typeface="+mj-lt"/>
              </a:rPr>
              <a:t>. </a:t>
            </a:r>
            <a:r>
              <a:rPr lang="vi-VN" sz="2000" dirty="0" smtClean="0">
                <a:latin typeface="+mj-lt"/>
              </a:rPr>
              <a:t>2 </a:t>
            </a:r>
            <a:r>
              <a:rPr lang="vi-VN" sz="2000" dirty="0">
                <a:latin typeface="+mj-lt"/>
              </a:rPr>
              <a:t>cách thức để giao thức điều khiển truyền thông logic giữa </a:t>
            </a:r>
            <a:r>
              <a:rPr lang="vi-VN" sz="2000" dirty="0" smtClean="0">
                <a:latin typeface="+mj-lt"/>
              </a:rPr>
              <a:t>các</a:t>
            </a:r>
            <a:r>
              <a:rPr lang="en-US" sz="2000" dirty="0" smtClean="0">
                <a:latin typeface="+mj-lt"/>
              </a:rPr>
              <a:t> </a:t>
            </a:r>
            <a:r>
              <a:rPr lang="vi-VN" sz="2000" dirty="0" smtClean="0">
                <a:latin typeface="+mj-lt"/>
              </a:rPr>
              <a:t>tầng </a:t>
            </a:r>
            <a:r>
              <a:rPr lang="vi-VN" sz="2000" dirty="0">
                <a:latin typeface="+mj-lt"/>
              </a:rPr>
              <a:t>đồng cấp: hướng liên kết hoặc hướng không liên kết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068960"/>
            <a:ext cx="5876925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76152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3800</TotalTime>
  <Words>2975</Words>
  <Application>Microsoft Office PowerPoint</Application>
  <PresentationFormat>On-screen Show (4:3)</PresentationFormat>
  <Paragraphs>723</Paragraphs>
  <Slides>77</Slides>
  <Notes>77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2" baseType="lpstr">
      <vt:lpstr>Arial</vt:lpstr>
      <vt:lpstr>Calibri</vt:lpstr>
      <vt:lpstr>Times New Roman</vt:lpstr>
      <vt:lpstr>Wingdings</vt:lpstr>
      <vt:lpstr>Office Theme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PHULE</dc:creator>
  <cp:lastModifiedBy>Windows User</cp:lastModifiedBy>
  <cp:revision>385</cp:revision>
  <dcterms:created xsi:type="dcterms:W3CDTF">2017-10-19T08:07:01Z</dcterms:created>
  <dcterms:modified xsi:type="dcterms:W3CDTF">2019-08-17T15:29:32Z</dcterms:modified>
</cp:coreProperties>
</file>