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77" r:id="rId2"/>
    <p:sldId id="362" r:id="rId3"/>
    <p:sldId id="360" r:id="rId4"/>
    <p:sldId id="468" r:id="rId5"/>
    <p:sldId id="505" r:id="rId6"/>
    <p:sldId id="506" r:id="rId7"/>
    <p:sldId id="469" r:id="rId8"/>
    <p:sldId id="470" r:id="rId9"/>
    <p:sldId id="473" r:id="rId10"/>
    <p:sldId id="474" r:id="rId11"/>
    <p:sldId id="475" r:id="rId12"/>
    <p:sldId id="479" r:id="rId13"/>
    <p:sldId id="480" r:id="rId14"/>
    <p:sldId id="481" r:id="rId15"/>
    <p:sldId id="514" r:id="rId16"/>
    <p:sldId id="515" r:id="rId17"/>
    <p:sldId id="507" r:id="rId18"/>
    <p:sldId id="508" r:id="rId19"/>
    <p:sldId id="509" r:id="rId20"/>
    <p:sldId id="510" r:id="rId21"/>
    <p:sldId id="511" r:id="rId22"/>
    <p:sldId id="512" r:id="rId23"/>
    <p:sldId id="513" r:id="rId24"/>
    <p:sldId id="516" r:id="rId25"/>
    <p:sldId id="476" r:id="rId26"/>
    <p:sldId id="517" r:id="rId27"/>
    <p:sldId id="518" r:id="rId28"/>
    <p:sldId id="477" r:id="rId29"/>
    <p:sldId id="478" r:id="rId30"/>
    <p:sldId id="482" r:id="rId31"/>
    <p:sldId id="495" r:id="rId32"/>
    <p:sldId id="483" r:id="rId33"/>
    <p:sldId id="489" r:id="rId34"/>
    <p:sldId id="496" r:id="rId35"/>
    <p:sldId id="519" r:id="rId36"/>
    <p:sldId id="497" r:id="rId37"/>
    <p:sldId id="498" r:id="rId38"/>
    <p:sldId id="499" r:id="rId39"/>
    <p:sldId id="521" r:id="rId40"/>
    <p:sldId id="520" r:id="rId41"/>
    <p:sldId id="500" r:id="rId42"/>
    <p:sldId id="501" r:id="rId43"/>
    <p:sldId id="502" r:id="rId44"/>
    <p:sldId id="503" r:id="rId45"/>
    <p:sldId id="504" r:id="rId46"/>
    <p:sldId id="522" r:id="rId47"/>
    <p:sldId id="523" r:id="rId48"/>
    <p:sldId id="524" r:id="rId49"/>
    <p:sldId id="525" r:id="rId50"/>
    <p:sldId id="526" r:id="rId51"/>
    <p:sldId id="454" r:id="rId52"/>
    <p:sldId id="35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58" autoAdjust="0"/>
  </p:normalViewPr>
  <p:slideViewPr>
    <p:cSldViewPr>
      <p:cViewPr varScale="1">
        <p:scale>
          <a:sx n="75" d="100"/>
          <a:sy n="75" d="100"/>
        </p:scale>
        <p:origin x="159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E2ED6-9FA1-4B9F-A9DF-0AEB95413EF0}" type="datetimeFigureOut">
              <a:rPr lang="en-US" smtClean="0"/>
              <a:t>9/11/2019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8B2F8-7E5E-400F-9C31-ADD59DFAA780}" type="slidenum">
              <a:rPr lang="en-US" smtClean="0"/>
              <a:t>‹#›</a:t>
            </a:fld>
            <a:endParaRPr lang="en-US"/>
          </a:p>
        </p:txBody>
      </p:sp>
    </p:spTree>
    <p:extLst>
      <p:ext uri="{BB962C8B-B14F-4D97-AF65-F5344CB8AC3E}">
        <p14:creationId xmlns:p14="http://schemas.microsoft.com/office/powerpoint/2010/main" val="1557322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15</a:t>
            </a:fld>
            <a:endParaRPr lang="en-US"/>
          </a:p>
        </p:txBody>
      </p:sp>
    </p:spTree>
    <p:extLst>
      <p:ext uri="{BB962C8B-B14F-4D97-AF65-F5344CB8AC3E}">
        <p14:creationId xmlns:p14="http://schemas.microsoft.com/office/powerpoint/2010/main" val="3175168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16</a:t>
            </a:fld>
            <a:endParaRPr lang="en-US"/>
          </a:p>
        </p:txBody>
      </p:sp>
    </p:spTree>
    <p:extLst>
      <p:ext uri="{BB962C8B-B14F-4D97-AF65-F5344CB8AC3E}">
        <p14:creationId xmlns:p14="http://schemas.microsoft.com/office/powerpoint/2010/main" val="8809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17</a:t>
            </a:fld>
            <a:endParaRPr lang="en-US"/>
          </a:p>
        </p:txBody>
      </p:sp>
    </p:spTree>
    <p:extLst>
      <p:ext uri="{BB962C8B-B14F-4D97-AF65-F5344CB8AC3E}">
        <p14:creationId xmlns:p14="http://schemas.microsoft.com/office/powerpoint/2010/main" val="2240972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18</a:t>
            </a:fld>
            <a:endParaRPr lang="en-US"/>
          </a:p>
        </p:txBody>
      </p:sp>
    </p:spTree>
    <p:extLst>
      <p:ext uri="{BB962C8B-B14F-4D97-AF65-F5344CB8AC3E}">
        <p14:creationId xmlns:p14="http://schemas.microsoft.com/office/powerpoint/2010/main" val="330919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19</a:t>
            </a:fld>
            <a:endParaRPr lang="en-US"/>
          </a:p>
        </p:txBody>
      </p:sp>
    </p:spTree>
    <p:extLst>
      <p:ext uri="{BB962C8B-B14F-4D97-AF65-F5344CB8AC3E}">
        <p14:creationId xmlns:p14="http://schemas.microsoft.com/office/powerpoint/2010/main" val="165021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20</a:t>
            </a:fld>
            <a:endParaRPr lang="en-US"/>
          </a:p>
        </p:txBody>
      </p:sp>
    </p:spTree>
    <p:extLst>
      <p:ext uri="{BB962C8B-B14F-4D97-AF65-F5344CB8AC3E}">
        <p14:creationId xmlns:p14="http://schemas.microsoft.com/office/powerpoint/2010/main" val="1485059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21</a:t>
            </a:fld>
            <a:endParaRPr lang="en-US"/>
          </a:p>
        </p:txBody>
      </p:sp>
    </p:spTree>
    <p:extLst>
      <p:ext uri="{BB962C8B-B14F-4D97-AF65-F5344CB8AC3E}">
        <p14:creationId xmlns:p14="http://schemas.microsoft.com/office/powerpoint/2010/main" val="3493477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22</a:t>
            </a:fld>
            <a:endParaRPr lang="en-US"/>
          </a:p>
        </p:txBody>
      </p:sp>
    </p:spTree>
    <p:extLst>
      <p:ext uri="{BB962C8B-B14F-4D97-AF65-F5344CB8AC3E}">
        <p14:creationId xmlns:p14="http://schemas.microsoft.com/office/powerpoint/2010/main" val="1904511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23</a:t>
            </a:fld>
            <a:endParaRPr lang="en-US"/>
          </a:p>
        </p:txBody>
      </p:sp>
    </p:spTree>
    <p:extLst>
      <p:ext uri="{BB962C8B-B14F-4D97-AF65-F5344CB8AC3E}">
        <p14:creationId xmlns:p14="http://schemas.microsoft.com/office/powerpoint/2010/main" val="3587028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Đặc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TCP </a:t>
            </a:r>
            <a:r>
              <a:rPr lang="en-US" baseline="0" dirty="0" err="1" smtClean="0"/>
              <a:t>trong</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client server </a:t>
            </a:r>
            <a:r>
              <a:rPr lang="en-US" baseline="0" dirty="0" err="1" smtClean="0"/>
              <a:t>là</a:t>
            </a:r>
            <a:r>
              <a:rPr lang="en-US" baseline="0" dirty="0" smtClean="0"/>
              <a:t> </a:t>
            </a:r>
            <a:r>
              <a:rPr lang="en-US" baseline="0" dirty="0" err="1" smtClean="0"/>
              <a:t>gì</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24</a:t>
            </a:fld>
            <a:endParaRPr lang="en-US"/>
          </a:p>
        </p:txBody>
      </p:sp>
    </p:spTree>
    <p:extLst>
      <p:ext uri="{BB962C8B-B14F-4D97-AF65-F5344CB8AC3E}">
        <p14:creationId xmlns:p14="http://schemas.microsoft.com/office/powerpoint/2010/main" val="1564234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Ghi</a:t>
            </a:r>
            <a:r>
              <a:rPr lang="en-US" dirty="0" smtClean="0"/>
              <a:t> </a:t>
            </a:r>
            <a:r>
              <a:rPr lang="en-US" dirty="0" err="1" smtClean="0"/>
              <a:t>bảng</a:t>
            </a:r>
            <a:r>
              <a:rPr lang="en-US" dirty="0" smtClean="0"/>
              <a:t>:</a:t>
            </a:r>
            <a:r>
              <a:rPr lang="en-US" baseline="0" dirty="0" smtClean="0"/>
              <a:t> 1)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UDP</a:t>
            </a:r>
            <a:endParaRPr lang="en-US" dirty="0" smtClean="0"/>
          </a:p>
          <a:p>
            <a:r>
              <a:rPr lang="en-US" dirty="0" err="1" smtClean="0"/>
              <a:t>Câu</a:t>
            </a:r>
            <a:r>
              <a:rPr lang="en-US" baseline="0" dirty="0" smtClean="0"/>
              <a:t> </a:t>
            </a:r>
            <a:r>
              <a:rPr lang="en-US" baseline="0" dirty="0" err="1" smtClean="0"/>
              <a:t>hỏi</a:t>
            </a:r>
            <a:r>
              <a:rPr lang="en-US" baseline="0" dirty="0" smtClean="0"/>
              <a:t>: </a:t>
            </a:r>
            <a:r>
              <a:rPr lang="en-US" dirty="0" err="1" smtClean="0"/>
              <a:t>Từ</a:t>
            </a:r>
            <a:r>
              <a:rPr lang="en-US" baseline="0" dirty="0" smtClean="0"/>
              <a:t> </a:t>
            </a:r>
            <a:r>
              <a:rPr lang="en-US" baseline="0" dirty="0" err="1" smtClean="0"/>
              <a:t>những</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thì</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UDP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ưu</a:t>
            </a:r>
            <a:r>
              <a:rPr lang="en-US" baseline="0" dirty="0" smtClean="0"/>
              <a:t> </a:t>
            </a:r>
            <a:r>
              <a:rPr lang="en-US" baseline="0" dirty="0" err="1" smtClean="0"/>
              <a:t>điểm</a:t>
            </a:r>
            <a:r>
              <a:rPr lang="en-US" baseline="0" dirty="0" smtClean="0"/>
              <a:t> </a:t>
            </a:r>
            <a:r>
              <a:rPr lang="en-US" baseline="0" dirty="0" err="1" smtClean="0"/>
              <a:t>gì</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25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26</a:t>
            </a:fld>
            <a:endParaRPr lang="en-US"/>
          </a:p>
        </p:txBody>
      </p:sp>
    </p:spTree>
    <p:extLst>
      <p:ext uri="{BB962C8B-B14F-4D97-AF65-F5344CB8AC3E}">
        <p14:creationId xmlns:p14="http://schemas.microsoft.com/office/powerpoint/2010/main" val="1344332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27</a:t>
            </a:fld>
            <a:endParaRPr lang="en-US"/>
          </a:p>
        </p:txBody>
      </p:sp>
    </p:spTree>
    <p:extLst>
      <p:ext uri="{BB962C8B-B14F-4D97-AF65-F5344CB8AC3E}">
        <p14:creationId xmlns:p14="http://schemas.microsoft.com/office/powerpoint/2010/main" val="2613495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Ghi</a:t>
            </a:r>
            <a:r>
              <a:rPr lang="en-US" dirty="0" smtClean="0"/>
              <a:t> </a:t>
            </a:r>
            <a:r>
              <a:rPr lang="en-US" dirty="0" err="1" smtClean="0"/>
              <a:t>bảng</a:t>
            </a:r>
            <a:r>
              <a:rPr lang="en-US" dirty="0" smtClean="0"/>
              <a:t>:</a:t>
            </a:r>
            <a:r>
              <a:rPr lang="en-US" baseline="0" dirty="0" smtClean="0"/>
              <a:t> 2)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giữa</a:t>
            </a:r>
            <a:r>
              <a:rPr lang="en-US" baseline="0" dirty="0" smtClean="0"/>
              <a:t> client – server qua UDP</a:t>
            </a:r>
            <a:endParaRPr lang="en-US" dirty="0" smtClean="0"/>
          </a:p>
          <a:p>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28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29</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Ghi</a:t>
            </a:r>
            <a:r>
              <a:rPr lang="en-US" dirty="0" smtClean="0"/>
              <a:t> </a:t>
            </a:r>
            <a:r>
              <a:rPr lang="en-US" dirty="0" err="1" smtClean="0"/>
              <a:t>bảng</a:t>
            </a:r>
            <a:r>
              <a:rPr lang="en-US" dirty="0" smtClean="0"/>
              <a:t>:</a:t>
            </a:r>
            <a:r>
              <a:rPr lang="en-US" baseline="0" dirty="0" smtClean="0"/>
              <a:t> 3)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client – server qua UDP</a:t>
            </a:r>
            <a:endParaRPr lang="en-US" dirty="0" smtClean="0"/>
          </a:p>
          <a:p>
            <a:r>
              <a:rPr lang="en-US" dirty="0" smtClean="0"/>
              <a:t>Ở</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client server </a:t>
            </a:r>
            <a:r>
              <a:rPr lang="en-US" baseline="0" dirty="0" err="1" smtClean="0"/>
              <a:t>trên</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TCP </a:t>
            </a:r>
            <a:r>
              <a:rPr lang="en-US" baseline="0" dirty="0" err="1" smtClean="0"/>
              <a:t>có</a:t>
            </a:r>
            <a:r>
              <a:rPr lang="en-US" baseline="0" dirty="0" smtClean="0"/>
              <a:t> </a:t>
            </a:r>
            <a:r>
              <a:rPr lang="en-US" baseline="0" dirty="0" err="1" smtClean="0"/>
              <a:t>bao</a:t>
            </a:r>
            <a:r>
              <a:rPr lang="en-US" baseline="0" dirty="0" smtClean="0"/>
              <a:t> </a:t>
            </a:r>
            <a:r>
              <a:rPr lang="en-US" baseline="0" dirty="0" err="1" smtClean="0"/>
              <a:t>nhiêu</a:t>
            </a:r>
            <a:r>
              <a:rPr lang="en-US" baseline="0" dirty="0" smtClean="0"/>
              <a:t>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gì</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30</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Ghi</a:t>
            </a:r>
            <a:r>
              <a:rPr lang="en-US" dirty="0" smtClean="0"/>
              <a:t> </a:t>
            </a:r>
            <a:r>
              <a:rPr lang="en-US" dirty="0" err="1" smtClean="0"/>
              <a:t>bảng</a:t>
            </a:r>
            <a:r>
              <a:rPr lang="en-US" dirty="0" smtClean="0"/>
              <a:t>:</a:t>
            </a:r>
            <a:r>
              <a:rPr lang="en-US" baseline="0" dirty="0" smtClean="0"/>
              <a:t> 4) </a:t>
            </a:r>
            <a:r>
              <a:rPr lang="en-US" baseline="0" dirty="0" err="1" smtClean="0"/>
              <a:t>Các</a:t>
            </a:r>
            <a:r>
              <a:rPr lang="en-US" baseline="0" dirty="0" smtClean="0"/>
              <a:t> </a:t>
            </a:r>
            <a:r>
              <a:rPr lang="en-US" baseline="0" dirty="0" err="1" smtClean="0"/>
              <a:t>lớp</a:t>
            </a:r>
            <a:r>
              <a:rPr lang="en-US" baseline="0" dirty="0" smtClean="0"/>
              <a:t> </a:t>
            </a:r>
            <a:r>
              <a:rPr lang="en-US" baseline="0" dirty="0" err="1" smtClean="0"/>
              <a:t>trong</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socket qua UDP</a:t>
            </a:r>
            <a:endParaRPr lang="en-US" dirty="0" smtClean="0"/>
          </a:p>
          <a:p>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32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35</a:t>
            </a:fld>
            <a:endParaRPr lang="en-US"/>
          </a:p>
        </p:txBody>
      </p:sp>
    </p:spTree>
    <p:extLst>
      <p:ext uri="{BB962C8B-B14F-4D97-AF65-F5344CB8AC3E}">
        <p14:creationId xmlns:p14="http://schemas.microsoft.com/office/powerpoint/2010/main" val="2197198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36</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39</a:t>
            </a:fld>
            <a:endParaRPr lang="en-US"/>
          </a:p>
        </p:txBody>
      </p:sp>
    </p:spTree>
    <p:extLst>
      <p:ext uri="{BB962C8B-B14F-4D97-AF65-F5344CB8AC3E}">
        <p14:creationId xmlns:p14="http://schemas.microsoft.com/office/powerpoint/2010/main" val="169684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40</a:t>
            </a:fld>
            <a:endParaRPr lang="en-US"/>
          </a:p>
        </p:txBody>
      </p:sp>
    </p:spTree>
    <p:extLst>
      <p:ext uri="{BB962C8B-B14F-4D97-AF65-F5344CB8AC3E}">
        <p14:creationId xmlns:p14="http://schemas.microsoft.com/office/powerpoint/2010/main" val="32483045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Ở</a:t>
            </a:r>
            <a:r>
              <a:rPr lang="en-US" baseline="0" dirty="0" smtClean="0"/>
              <a:t> TCP </a:t>
            </a:r>
            <a:r>
              <a:rPr lang="en-US" baseline="0" dirty="0" err="1" smtClean="0"/>
              <a:t>mình</a:t>
            </a:r>
            <a:r>
              <a:rPr lang="en-US" baseline="0" dirty="0" smtClean="0"/>
              <a:t> </a:t>
            </a:r>
            <a:r>
              <a:rPr lang="en-US" baseline="0" dirty="0" err="1" smtClean="0"/>
              <a:t>gửi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đi</a:t>
            </a:r>
            <a:r>
              <a:rPr lang="en-US" baseline="0" dirty="0" smtClean="0"/>
              <a:t> </a:t>
            </a:r>
            <a:r>
              <a:rPr lang="en-US" baseline="0" dirty="0" err="1" smtClean="0"/>
              <a:t>bằng</a:t>
            </a:r>
            <a:r>
              <a:rPr lang="en-US" baseline="0" dirty="0" smtClean="0"/>
              <a:t> </a:t>
            </a:r>
            <a:r>
              <a:rPr lang="en-US" baseline="0" dirty="0" err="1" smtClean="0"/>
              <a:t>lênh</a:t>
            </a:r>
            <a:r>
              <a:rPr lang="en-US" baseline="0" dirty="0" smtClean="0"/>
              <a:t> </a:t>
            </a:r>
            <a:r>
              <a:rPr lang="en-US" baseline="0" dirty="0" err="1" smtClean="0"/>
              <a:t>gì</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42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Ở</a:t>
            </a:r>
            <a:r>
              <a:rPr lang="en-US" baseline="0" dirty="0" smtClean="0"/>
              <a:t> TCP dung </a:t>
            </a:r>
            <a:r>
              <a:rPr lang="en-US" baseline="0" dirty="0" err="1" smtClean="0"/>
              <a:t>lệnh</a:t>
            </a:r>
            <a:r>
              <a:rPr lang="en-US" baseline="0" dirty="0" smtClean="0"/>
              <a:t> </a:t>
            </a:r>
            <a:r>
              <a:rPr lang="en-US" baseline="0" dirty="0" err="1" smtClean="0"/>
              <a:t>gì</a:t>
            </a:r>
            <a:r>
              <a:rPr lang="en-US" baseline="0" dirty="0" smtClean="0"/>
              <a:t> </a:t>
            </a:r>
            <a:r>
              <a:rPr lang="en-US" baseline="0" dirty="0" err="1" smtClean="0"/>
              <a:t>để</a:t>
            </a:r>
            <a:r>
              <a:rPr lang="en-US" baseline="0" dirty="0" smtClean="0"/>
              <a:t> </a:t>
            </a:r>
            <a:r>
              <a:rPr lang="en-US" baseline="0" dirty="0" err="1" smtClean="0"/>
              <a:t>nhận</a:t>
            </a:r>
            <a:r>
              <a:rPr lang="en-US" baseline="0" dirty="0" smtClean="0"/>
              <a:t> 1 </a:t>
            </a:r>
            <a:r>
              <a:rPr lang="en-US" baseline="0" dirty="0" err="1" smtClean="0"/>
              <a:t>gói</a:t>
            </a:r>
            <a:r>
              <a:rPr lang="en-US" baseline="0" dirty="0" smtClean="0"/>
              <a:t> </a:t>
            </a:r>
            <a:r>
              <a:rPr lang="en-US" baseline="0" dirty="0" err="1" smtClean="0"/>
              <a:t>dữ</a:t>
            </a:r>
            <a:r>
              <a:rPr lang="en-US" baseline="0" dirty="0" smtClean="0"/>
              <a:t> </a:t>
            </a:r>
            <a:r>
              <a:rPr lang="en-US" baseline="0" dirty="0" err="1" smtClean="0"/>
              <a:t>liệu</a:t>
            </a:r>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43</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44</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45</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Ghi</a:t>
            </a:r>
            <a:r>
              <a:rPr lang="en-US" dirty="0" smtClean="0"/>
              <a:t> </a:t>
            </a:r>
            <a:r>
              <a:rPr lang="en-US" dirty="0" err="1" smtClean="0"/>
              <a:t>bảng</a:t>
            </a:r>
            <a:r>
              <a:rPr lang="en-US" dirty="0" smtClean="0"/>
              <a:t>:</a:t>
            </a:r>
            <a:r>
              <a:rPr lang="en-US" baseline="0" dirty="0" smtClean="0"/>
              <a:t> 5) </a:t>
            </a:r>
            <a:r>
              <a:rPr lang="en-US" baseline="0" dirty="0" err="1" smtClean="0"/>
              <a:t>Các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gói</a:t>
            </a:r>
            <a:r>
              <a:rPr lang="en-US" baseline="0" dirty="0" smtClean="0"/>
              <a:t> UDP</a:t>
            </a:r>
            <a:endParaRPr lang="en-US" dirty="0" smtClean="0"/>
          </a:p>
          <a:p>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46</a:t>
            </a:fld>
            <a:endParaRPr lang="en-US"/>
          </a:p>
        </p:txBody>
      </p:sp>
    </p:spTree>
    <p:extLst>
      <p:ext uri="{BB962C8B-B14F-4D97-AF65-F5344CB8AC3E}">
        <p14:creationId xmlns:p14="http://schemas.microsoft.com/office/powerpoint/2010/main" val="11757408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47</a:t>
            </a:fld>
            <a:endParaRPr lang="en-US"/>
          </a:p>
        </p:txBody>
      </p:sp>
    </p:spTree>
    <p:extLst>
      <p:ext uri="{BB962C8B-B14F-4D97-AF65-F5344CB8AC3E}">
        <p14:creationId xmlns:p14="http://schemas.microsoft.com/office/powerpoint/2010/main" val="212846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48</a:t>
            </a:fld>
            <a:endParaRPr lang="en-US"/>
          </a:p>
        </p:txBody>
      </p:sp>
    </p:spTree>
    <p:extLst>
      <p:ext uri="{BB962C8B-B14F-4D97-AF65-F5344CB8AC3E}">
        <p14:creationId xmlns:p14="http://schemas.microsoft.com/office/powerpoint/2010/main" val="2682793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49</a:t>
            </a:fld>
            <a:endParaRPr lang="en-US"/>
          </a:p>
        </p:txBody>
      </p:sp>
    </p:spTree>
    <p:extLst>
      <p:ext uri="{BB962C8B-B14F-4D97-AF65-F5344CB8AC3E}">
        <p14:creationId xmlns:p14="http://schemas.microsoft.com/office/powerpoint/2010/main" val="56524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a:t>
            </a:fld>
            <a:endParaRPr lang="en-US"/>
          </a:p>
        </p:txBody>
      </p:sp>
    </p:spTree>
    <p:extLst>
      <p:ext uri="{BB962C8B-B14F-4D97-AF65-F5344CB8AC3E}">
        <p14:creationId xmlns:p14="http://schemas.microsoft.com/office/powerpoint/2010/main" val="2428111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50</a:t>
            </a:fld>
            <a:endParaRPr lang="en-US"/>
          </a:p>
        </p:txBody>
      </p:sp>
    </p:spTree>
    <p:extLst>
      <p:ext uri="{BB962C8B-B14F-4D97-AF65-F5344CB8AC3E}">
        <p14:creationId xmlns:p14="http://schemas.microsoft.com/office/powerpoint/2010/main" val="2489397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Ghi</a:t>
            </a:r>
            <a:r>
              <a:rPr lang="en-US" dirty="0" smtClean="0"/>
              <a:t> </a:t>
            </a:r>
            <a:r>
              <a:rPr lang="en-US" dirty="0" err="1" smtClean="0"/>
              <a:t>bảng</a:t>
            </a:r>
            <a:r>
              <a:rPr lang="en-US" dirty="0" smtClean="0"/>
              <a:t>:</a:t>
            </a:r>
            <a:r>
              <a:rPr lang="en-US" baseline="0" dirty="0" smtClean="0"/>
              <a:t> 6) </a:t>
            </a:r>
            <a:r>
              <a:rPr lang="en-US" baseline="0" dirty="0" err="1" smtClean="0"/>
              <a:t>Bài</a:t>
            </a:r>
            <a:r>
              <a:rPr lang="en-US" baseline="0" dirty="0" smtClean="0"/>
              <a:t> </a:t>
            </a:r>
            <a:r>
              <a:rPr lang="en-US" baseline="0" dirty="0" err="1" smtClean="0"/>
              <a:t>tập</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client – server </a:t>
            </a:r>
            <a:r>
              <a:rPr lang="en-US" baseline="0" dirty="0" err="1" smtClean="0"/>
              <a:t>với</a:t>
            </a:r>
            <a:r>
              <a:rPr lang="en-US" baseline="0" dirty="0" smtClean="0"/>
              <a:t> </a:t>
            </a:r>
            <a:r>
              <a:rPr lang="en-US" baseline="0" dirty="0" err="1" smtClean="0"/>
              <a:t>giao</a:t>
            </a:r>
            <a:r>
              <a:rPr lang="en-US" baseline="0" dirty="0" smtClean="0"/>
              <a:t> </a:t>
            </a:r>
            <a:r>
              <a:rPr lang="en-US" baseline="0" dirty="0" err="1" smtClean="0"/>
              <a:t>thức</a:t>
            </a:r>
            <a:r>
              <a:rPr lang="en-US" baseline="0" dirty="0" smtClean="0"/>
              <a:t> UDP</a:t>
            </a:r>
            <a:endParaRPr lang="en-US" dirty="0" smtClean="0"/>
          </a:p>
          <a:p>
            <a:endParaRPr lang="en-US" dirty="0"/>
          </a:p>
        </p:txBody>
      </p:sp>
      <p:sp>
        <p:nvSpPr>
          <p:cNvPr id="4" name="Slide Number Placeholder 3"/>
          <p:cNvSpPr>
            <a:spLocks noGrp="1"/>
          </p:cNvSpPr>
          <p:nvPr>
            <p:ph type="sldNum" sz="quarter" idx="10"/>
          </p:nvPr>
        </p:nvSpPr>
        <p:spPr/>
        <p:txBody>
          <a:bodyPr/>
          <a:lstStyle/>
          <a:p>
            <a:fld id="{6B48B2F8-7E5E-400F-9C31-ADD59DFAA780}" type="slidenum">
              <a:rPr lang="en-US" smtClean="0"/>
              <a:t>51</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52</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6</a:t>
            </a:fld>
            <a:endParaRPr lang="en-US"/>
          </a:p>
        </p:txBody>
      </p:sp>
    </p:spTree>
    <p:extLst>
      <p:ext uri="{BB962C8B-B14F-4D97-AF65-F5344CB8AC3E}">
        <p14:creationId xmlns:p14="http://schemas.microsoft.com/office/powerpoint/2010/main" val="62894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7</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8</a:t>
            </a:fld>
            <a:endParaRPr lang="en-US"/>
          </a:p>
        </p:txBody>
      </p:sp>
    </p:spTree>
    <p:extLst>
      <p:ext uri="{BB962C8B-B14F-4D97-AF65-F5344CB8AC3E}">
        <p14:creationId xmlns:p14="http://schemas.microsoft.com/office/powerpoint/2010/main" val="333374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48B2F8-7E5E-400F-9C31-ADD59DFAA780}" type="slidenum">
              <a:rPr lang="en-US" smtClean="0"/>
              <a:t>9</a:t>
            </a:fld>
            <a:endParaRPr lang="en-US"/>
          </a:p>
        </p:txBody>
      </p:sp>
    </p:spTree>
    <p:extLst>
      <p:ext uri="{BB962C8B-B14F-4D97-AF65-F5344CB8AC3E}">
        <p14:creationId xmlns:p14="http://schemas.microsoft.com/office/powerpoint/2010/main" val="333374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8988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6213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8173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D26F03-9C84-44CE-BEBF-1935BD4A6F7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78417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D26F03-9C84-44CE-BEBF-1935BD4A6F79}"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05512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D26F03-9C84-44CE-BEBF-1935BD4A6F79}"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59078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D26F03-9C84-44CE-BEBF-1935BD4A6F79}"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5272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D26F03-9C84-44CE-BEBF-1935BD4A6F79}"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267341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26F03-9C84-44CE-BEBF-1935BD4A6F79}"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76836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21807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D26F03-9C84-44CE-BEBF-1935BD4A6F79}" type="datetimeFigureOut">
              <a:rPr lang="en-US" smtClean="0"/>
              <a:t>9/11/2019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CB5-58BD-4A38-A7B9-D90C7D6AAB6C}" type="slidenum">
              <a:rPr lang="en-US" smtClean="0"/>
              <a:t>‹#›</a:t>
            </a:fld>
            <a:endParaRPr lang="en-US"/>
          </a:p>
        </p:txBody>
      </p:sp>
    </p:spTree>
    <p:extLst>
      <p:ext uri="{BB962C8B-B14F-4D97-AF65-F5344CB8AC3E}">
        <p14:creationId xmlns:p14="http://schemas.microsoft.com/office/powerpoint/2010/main" val="341422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26F03-9C84-44CE-BEBF-1935BD4A6F79}" type="datetimeFigureOut">
              <a:rPr lang="en-US" smtClean="0"/>
              <a:t>9/11/2019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F4CB5-58BD-4A38-A7B9-D90C7D6AAB6C}" type="slidenum">
              <a:rPr lang="en-US" smtClean="0"/>
              <a:t>‹#›</a:t>
            </a:fld>
            <a:endParaRPr lang="en-US"/>
          </a:p>
        </p:txBody>
      </p:sp>
    </p:spTree>
    <p:extLst>
      <p:ext uri="{BB962C8B-B14F-4D97-AF65-F5344CB8AC3E}">
        <p14:creationId xmlns:p14="http://schemas.microsoft.com/office/powerpoint/2010/main" val="3563865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7.xm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ptit.edu.vn/Default." TargetMode="Externa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ptit.edu.vn/Defaul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913" y="980728"/>
            <a:ext cx="9144000" cy="1785104"/>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000" b="1" dirty="0" smtClean="0">
                <a:effectLst>
                  <a:glow rad="228600">
                    <a:schemeClr val="accent3">
                      <a:satMod val="175000"/>
                      <a:alpha val="40000"/>
                    </a:schemeClr>
                  </a:glow>
                </a:effectLst>
                <a:latin typeface="Times New Roman" pitchFamily="18" charset="0"/>
                <a:cs typeface="Times New Roman" pitchFamily="18" charset="0"/>
              </a:rPr>
              <a:t>CHƯƠNG 2: </a:t>
            </a:r>
          </a:p>
          <a:p>
            <a:endParaRPr lang="en-GB" sz="3000" b="1" dirty="0" smtClean="0">
              <a:effectLst>
                <a:glow rad="228600">
                  <a:schemeClr val="accent3">
                    <a:satMod val="175000"/>
                    <a:alpha val="40000"/>
                  </a:schemeClr>
                </a:glow>
              </a:effectLst>
              <a:latin typeface="Times New Roman" pitchFamily="18" charset="0"/>
              <a:cs typeface="Times New Roman" pitchFamily="18" charset="0"/>
            </a:endParaRPr>
          </a:p>
          <a:p>
            <a:pPr algn="ctr"/>
            <a:r>
              <a:rPr lang="en-GB" sz="5000" b="1" dirty="0" smtClean="0">
                <a:effectLst>
                  <a:glow rad="228600">
                    <a:schemeClr val="accent3">
                      <a:satMod val="175000"/>
                      <a:alpha val="40000"/>
                    </a:schemeClr>
                  </a:glow>
                </a:effectLst>
                <a:latin typeface="Times New Roman" pitchFamily="18" charset="0"/>
                <a:cs typeface="Times New Roman" pitchFamily="18" charset="0"/>
              </a:rPr>
              <a:t>LẬP TRÌNH CLIEN SERVER</a:t>
            </a:r>
            <a:endParaRPr lang="en-GB" sz="5000" b="1" dirty="0">
              <a:effectLst>
                <a:glow rad="228600">
                  <a:schemeClr val="accent3">
                    <a:satMod val="175000"/>
                    <a:alpha val="40000"/>
                  </a:schemeClr>
                </a:glow>
              </a:effectLst>
              <a:latin typeface="Times New Roman" pitchFamily="18" charset="0"/>
              <a:cs typeface="Times New Roman" pitchFamily="18" charset="0"/>
            </a:endParaRPr>
          </a:p>
        </p:txBody>
      </p:sp>
      <p:sp>
        <p:nvSpPr>
          <p:cNvPr id="12" name="TextBox 11"/>
          <p:cNvSpPr txBox="1"/>
          <p:nvPr/>
        </p:nvSpPr>
        <p:spPr>
          <a:xfrm>
            <a:off x="395536" y="3573016"/>
            <a:ext cx="6192688" cy="861774"/>
          </a:xfrm>
          <a:prstGeom prst="rect">
            <a:avLst/>
          </a:prstGeom>
          <a:noFill/>
        </p:spPr>
        <p:txBody>
          <a:bodyPr wrap="square" rtlCol="0">
            <a:spAutoFit/>
          </a:bodyPr>
          <a:lstStyle/>
          <a:p>
            <a:r>
              <a:rPr lang="en-GB" sz="2000" smtClean="0">
                <a:latin typeface="Times New Roman" pitchFamily="18" charset="0"/>
                <a:cs typeface="Times New Roman" pitchFamily="18" charset="0"/>
              </a:rPr>
              <a:t>Giảng viên:</a:t>
            </a:r>
            <a:endParaRPr lang="en-GB" sz="2000" b="1">
              <a:latin typeface="Times New Roman" pitchFamily="18" charset="0"/>
              <a:cs typeface="Times New Roman" pitchFamily="18" charset="0"/>
            </a:endParaRPr>
          </a:p>
          <a:p>
            <a:r>
              <a:rPr lang="en-GB" sz="3000" b="1" smtClean="0">
                <a:latin typeface="Times New Roman" pitchFamily="18" charset="0"/>
                <a:cs typeface="Times New Roman" pitchFamily="18" charset="0"/>
              </a:rPr>
              <a:t>Th</a:t>
            </a:r>
            <a:r>
              <a:rPr lang="en-GB" sz="2800" b="1" smtClean="0">
                <a:latin typeface="Times New Roman" pitchFamily="18" charset="0"/>
                <a:cs typeface="Times New Roman" pitchFamily="18" charset="0"/>
              </a:rPr>
              <a:t>S</a:t>
            </a:r>
            <a:r>
              <a:rPr lang="en-GB" sz="3000" b="1" smtClean="0">
                <a:latin typeface="Times New Roman" pitchFamily="18" charset="0"/>
                <a:cs typeface="Times New Roman" pitchFamily="18" charset="0"/>
              </a:rPr>
              <a:t>. Phan </a:t>
            </a:r>
            <a:r>
              <a:rPr lang="en-GB" sz="3000" b="1" err="1" smtClean="0">
                <a:latin typeface="Times New Roman" pitchFamily="18" charset="0"/>
                <a:cs typeface="Times New Roman" pitchFamily="18" charset="0"/>
              </a:rPr>
              <a:t>Thanh</a:t>
            </a:r>
            <a:r>
              <a:rPr lang="en-GB" sz="3000" b="1" smtClean="0">
                <a:latin typeface="Times New Roman" pitchFamily="18" charset="0"/>
                <a:cs typeface="Times New Roman" pitchFamily="18" charset="0"/>
              </a:rPr>
              <a:t> Hy</a:t>
            </a:r>
          </a:p>
        </p:txBody>
      </p:sp>
      <p:sp>
        <p:nvSpPr>
          <p:cNvPr id="6" name="Rectangle 5"/>
          <p:cNvSpPr/>
          <p:nvPr/>
        </p:nvSpPr>
        <p:spPr>
          <a:xfrm>
            <a:off x="395536" y="4509120"/>
            <a:ext cx="7272808" cy="122645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150000"/>
              </a:lnSpc>
              <a:buFont typeface="Wingdings" pitchFamily="2" charset="2"/>
              <a:buChar char="ü"/>
            </a:pPr>
            <a:endParaRPr lang="en-GB" sz="3000" b="1" dirty="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32" y="173120"/>
            <a:ext cx="879808" cy="945257"/>
          </a:xfrm>
          <a:prstGeom prst="rect">
            <a:avLst/>
          </a:prstGeom>
          <a:noFill/>
          <a:ln>
            <a:noFill/>
          </a:ln>
        </p:spPr>
      </p:pic>
    </p:spTree>
    <p:extLst>
      <p:ext uri="{BB962C8B-B14F-4D97-AF65-F5344CB8AC3E}">
        <p14:creationId xmlns:p14="http://schemas.microsoft.com/office/powerpoint/2010/main" val="3652981146"/>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5760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dirty="0">
                <a:solidFill>
                  <a:schemeClr val="tx1"/>
                </a:solidFill>
                <a:latin typeface="Times New Roman" pitchFamily="18" charset="0"/>
                <a:cs typeface="Times New Roman" pitchFamily="18" charset="0"/>
              </a:rPr>
              <a:t>Tương tác giữa client socket và server </a:t>
            </a:r>
            <a:r>
              <a:rPr lang="vi-VN" sz="2400" dirty="0" smtClean="0">
                <a:solidFill>
                  <a:schemeClr val="tx1"/>
                </a:solidFill>
                <a:latin typeface="Times New Roman" pitchFamily="18" charset="0"/>
                <a:cs typeface="Times New Roman" pitchFamily="18" charset="0"/>
              </a:rPr>
              <a:t>socket</a:t>
            </a:r>
            <a:r>
              <a:rPr lang="en-US" sz="2400" dirty="0" smtClean="0">
                <a:solidFill>
                  <a:schemeClr val="tx1"/>
                </a:solidFill>
                <a:latin typeface="Times New Roman" pitchFamily="18" charset="0"/>
                <a:cs typeface="Times New Roman" pitchFamily="18" charset="0"/>
              </a:rPr>
              <a:t> </a:t>
            </a:r>
            <a:r>
              <a:rPr lang="vi-VN" sz="2400" dirty="0" smtClean="0">
                <a:solidFill>
                  <a:schemeClr val="tx1"/>
                </a:solidFill>
                <a:latin typeface="Times New Roman" pitchFamily="18" charset="0"/>
                <a:cs typeface="Times New Roman" pitchFamily="18" charset="0"/>
              </a:rPr>
              <a:t>qua </a:t>
            </a:r>
            <a:r>
              <a:rPr lang="vi-VN" sz="2400" dirty="0">
                <a:solidFill>
                  <a:schemeClr val="tx1"/>
                </a:solidFill>
                <a:latin typeface="Times New Roman" pitchFamily="18" charset="0"/>
                <a:cs typeface="Times New Roman" pitchFamily="18" charset="0"/>
              </a:rPr>
              <a:t>TCP</a:t>
            </a:r>
            <a:endParaRPr lang="en-GB" sz="2400" dirty="0">
              <a:solidFill>
                <a:schemeClr val="tx1"/>
              </a:solidFill>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1635968"/>
            <a:ext cx="61341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614363"/>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5536" y="190381"/>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15841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dirty="0">
                <a:solidFill>
                  <a:srgbClr val="FF0000"/>
                </a:solidFill>
                <a:latin typeface="Times New Roman" pitchFamily="18" charset="0"/>
                <a:cs typeface="Times New Roman" pitchFamily="18" charset="0"/>
              </a:rPr>
              <a:t>Stream với </a:t>
            </a:r>
            <a:r>
              <a:rPr lang="vi-VN" sz="2400" dirty="0" smtClean="0">
                <a:solidFill>
                  <a:srgbClr val="FF0000"/>
                </a:solidFill>
                <a:latin typeface="Times New Roman" pitchFamily="18" charset="0"/>
                <a:cs typeface="Times New Roman" pitchFamily="18" charset="0"/>
              </a:rPr>
              <a:t>socket</a:t>
            </a:r>
            <a:endParaRPr lang="en-US" sz="2400" dirty="0" smtClean="0">
              <a:solidFill>
                <a:srgbClr val="FF0000"/>
              </a:solidFill>
              <a:latin typeface="Times New Roman" pitchFamily="18" charset="0"/>
              <a:cs typeface="Times New Roman" pitchFamily="18" charset="0"/>
            </a:endParaRPr>
          </a:p>
          <a:p>
            <a:r>
              <a:rPr lang="vi-VN" sz="2000" dirty="0">
                <a:latin typeface="+mj-lt"/>
              </a:rPr>
              <a:t>• Một input stream </a:t>
            </a:r>
            <a:r>
              <a:rPr lang="vi-VN" sz="2000" b="1" dirty="0" smtClean="0">
                <a:latin typeface="+mj-lt"/>
              </a:rPr>
              <a:t>PH</a:t>
            </a:r>
            <a:r>
              <a:rPr lang="vi-VN" sz="2000" dirty="0" smtClean="0">
                <a:latin typeface="+mj-lt"/>
              </a:rPr>
              <a:t>Ả</a:t>
            </a:r>
            <a:r>
              <a:rPr lang="vi-VN" sz="2000" b="1" dirty="0" smtClean="0">
                <a:latin typeface="+mj-lt"/>
              </a:rPr>
              <a:t>I</a:t>
            </a:r>
            <a:r>
              <a:rPr lang="en-US" sz="2000" b="1" dirty="0" smtClean="0">
                <a:latin typeface="+mj-lt"/>
              </a:rPr>
              <a:t> </a:t>
            </a:r>
            <a:r>
              <a:rPr lang="vi-VN" sz="2000" dirty="0" smtClean="0">
                <a:latin typeface="+mj-lt"/>
              </a:rPr>
              <a:t>được </a:t>
            </a:r>
            <a:r>
              <a:rPr lang="vi-VN" sz="2000" dirty="0">
                <a:latin typeface="+mj-lt"/>
              </a:rPr>
              <a:t>kết với socket</a:t>
            </a:r>
            <a:r>
              <a:rPr lang="vi-VN" sz="2000" dirty="0" smtClean="0">
                <a:latin typeface="+mj-lt"/>
              </a:rPr>
              <a:t>,</a:t>
            </a:r>
            <a:r>
              <a:rPr lang="en-US" sz="2000" dirty="0" smtClean="0">
                <a:latin typeface="+mj-lt"/>
              </a:rPr>
              <a:t> </a:t>
            </a:r>
            <a:r>
              <a:rPr lang="vi-VN" sz="2000" dirty="0" smtClean="0">
                <a:latin typeface="+mj-lt"/>
              </a:rPr>
              <a:t>SOCKET </a:t>
            </a:r>
            <a:r>
              <a:rPr lang="vi-VN" sz="2000" dirty="0">
                <a:latin typeface="+mj-lt"/>
              </a:rPr>
              <a:t>như là </a:t>
            </a:r>
            <a:r>
              <a:rPr lang="vi-VN" sz="2000" dirty="0" smtClean="0">
                <a:latin typeface="+mj-lt"/>
              </a:rPr>
              <a:t>một</a:t>
            </a:r>
            <a:r>
              <a:rPr lang="en-US" sz="2000" dirty="0" smtClean="0">
                <a:latin typeface="+mj-lt"/>
              </a:rPr>
              <a:t> </a:t>
            </a:r>
            <a:r>
              <a:rPr lang="vi-VN" sz="2000" dirty="0" smtClean="0">
                <a:latin typeface="+mj-lt"/>
              </a:rPr>
              <a:t>nguồn </a:t>
            </a:r>
            <a:r>
              <a:rPr lang="vi-VN" sz="2000" dirty="0">
                <a:latin typeface="+mj-lt"/>
              </a:rPr>
              <a:t>nhập của quá trình.</a:t>
            </a:r>
            <a:br>
              <a:rPr lang="vi-VN" sz="2000" dirty="0">
                <a:latin typeface="+mj-lt"/>
              </a:rPr>
            </a:br>
            <a:r>
              <a:rPr lang="vi-VN" sz="2000" dirty="0">
                <a:latin typeface="+mj-lt"/>
              </a:rPr>
              <a:t>• Một output stream </a:t>
            </a:r>
            <a:r>
              <a:rPr lang="vi-VN" sz="2000" b="1" dirty="0" smtClean="0">
                <a:latin typeface="+mj-lt"/>
              </a:rPr>
              <a:t>PH</a:t>
            </a:r>
            <a:r>
              <a:rPr lang="vi-VN" sz="2000" dirty="0" smtClean="0">
                <a:latin typeface="+mj-lt"/>
              </a:rPr>
              <a:t>Ả</a:t>
            </a:r>
            <a:r>
              <a:rPr lang="vi-VN" sz="2000" b="1" dirty="0" smtClean="0">
                <a:latin typeface="+mj-lt"/>
              </a:rPr>
              <a:t>I</a:t>
            </a:r>
            <a:r>
              <a:rPr lang="en-US" sz="2000" b="1" dirty="0" smtClean="0">
                <a:latin typeface="+mj-lt"/>
              </a:rPr>
              <a:t> </a:t>
            </a:r>
            <a:r>
              <a:rPr lang="vi-VN" sz="2000" dirty="0" smtClean="0">
                <a:latin typeface="+mj-lt"/>
              </a:rPr>
              <a:t>được </a:t>
            </a:r>
            <a:r>
              <a:rPr lang="vi-VN" sz="2000" dirty="0">
                <a:latin typeface="+mj-lt"/>
              </a:rPr>
              <a:t>kết với socket</a:t>
            </a:r>
            <a:r>
              <a:rPr lang="vi-VN" sz="2000" dirty="0" smtClean="0">
                <a:latin typeface="+mj-lt"/>
              </a:rPr>
              <a:t>,</a:t>
            </a:r>
            <a:r>
              <a:rPr lang="en-US" sz="2000" dirty="0" smtClean="0">
                <a:latin typeface="+mj-lt"/>
              </a:rPr>
              <a:t> </a:t>
            </a:r>
            <a:r>
              <a:rPr lang="vi-VN" sz="2000" dirty="0" smtClean="0">
                <a:latin typeface="+mj-lt"/>
              </a:rPr>
              <a:t>SOCKET </a:t>
            </a:r>
            <a:r>
              <a:rPr lang="vi-VN" sz="2000" dirty="0">
                <a:latin typeface="+mj-lt"/>
              </a:rPr>
              <a:t>như là một </a:t>
            </a:r>
            <a:r>
              <a:rPr lang="vi-VN" sz="2000" dirty="0" smtClean="0">
                <a:latin typeface="+mj-lt"/>
              </a:rPr>
              <a:t>đích</a:t>
            </a:r>
            <a:r>
              <a:rPr lang="en-US" sz="2000" dirty="0" smtClean="0">
                <a:latin typeface="+mj-lt"/>
              </a:rPr>
              <a:t> </a:t>
            </a:r>
            <a:r>
              <a:rPr lang="vi-VN" sz="2000" dirty="0" smtClean="0">
                <a:latin typeface="+mj-lt"/>
              </a:rPr>
              <a:t>đến </a:t>
            </a:r>
            <a:r>
              <a:rPr lang="vi-VN" sz="2000" dirty="0">
                <a:latin typeface="+mj-lt"/>
              </a:rPr>
              <a:t>của quá trình</a:t>
            </a:r>
            <a:r>
              <a:rPr lang="vi-VN" sz="2000" dirty="0" smtClean="0">
                <a:latin typeface="+mj-lt"/>
              </a:rPr>
              <a:t>.</a:t>
            </a:r>
            <a:endParaRPr lang="en-GB" sz="24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2413900"/>
            <a:ext cx="3348176" cy="444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50898"/>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035732"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4680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b="1" dirty="0">
                <a:solidFill>
                  <a:schemeClr val="tx1"/>
                </a:solidFill>
                <a:latin typeface="Times New Roman" pitchFamily="18" charset="0"/>
                <a:cs typeface="Times New Roman" pitchFamily="18" charset="0"/>
              </a:rPr>
              <a:t>Mô hình ứng dụng Client-Server sử </a:t>
            </a:r>
            <a:r>
              <a:rPr lang="vi-VN" sz="2400" b="1" dirty="0" smtClean="0">
                <a:solidFill>
                  <a:schemeClr val="tx1"/>
                </a:solidFill>
                <a:latin typeface="Times New Roman" pitchFamily="18" charset="0"/>
                <a:cs typeface="Times New Roman" pitchFamily="18" charset="0"/>
              </a:rPr>
              <a:t>dụng</a:t>
            </a:r>
            <a:r>
              <a:rPr lang="en-US" sz="2400" b="1" dirty="0" smtClean="0">
                <a:solidFill>
                  <a:schemeClr val="tx1"/>
                </a:solidFill>
                <a:latin typeface="Times New Roman" pitchFamily="18" charset="0"/>
                <a:cs typeface="Times New Roman" pitchFamily="18" charset="0"/>
              </a:rPr>
              <a:t> </a:t>
            </a:r>
            <a:r>
              <a:rPr lang="vi-VN" sz="2400" b="1" dirty="0" smtClean="0">
                <a:solidFill>
                  <a:schemeClr val="tx1"/>
                </a:solidFill>
                <a:latin typeface="Times New Roman" pitchFamily="18" charset="0"/>
                <a:cs typeface="Times New Roman" pitchFamily="18" charset="0"/>
              </a:rPr>
              <a:t>Socket </a:t>
            </a:r>
            <a:r>
              <a:rPr lang="vi-VN" sz="2400" b="1" dirty="0">
                <a:solidFill>
                  <a:schemeClr val="tx1"/>
                </a:solidFill>
                <a:latin typeface="Times New Roman" pitchFamily="18" charset="0"/>
                <a:cs typeface="Times New Roman" pitchFamily="18" charset="0"/>
              </a:rPr>
              <a:t>ở chế độ có nối kết (TCP</a:t>
            </a:r>
            <a:r>
              <a:rPr lang="vi-VN" sz="2400" b="1" dirty="0" smtClean="0">
                <a:solidFill>
                  <a:schemeClr val="tx1"/>
                </a:solidFill>
                <a:latin typeface="Times New Roman" pitchFamily="18" charset="0"/>
                <a:cs typeface="Times New Roman" pitchFamily="18" charset="0"/>
              </a:rPr>
              <a:t>)</a:t>
            </a:r>
            <a:endParaRPr lang="en-US" sz="2400" b="1" dirty="0" smtClean="0">
              <a:solidFill>
                <a:schemeClr val="tx1"/>
              </a:solidFill>
              <a:latin typeface="Times New Roman" pitchFamily="18" charset="0"/>
              <a:cs typeface="Times New Roman" pitchFamily="18" charset="0"/>
            </a:endParaRPr>
          </a:p>
          <a:p>
            <a:r>
              <a:rPr lang="vi-VN" sz="2000" b="1" dirty="0">
                <a:latin typeface="+mj-lt"/>
              </a:rPr>
              <a:t>Giai đoạn 1</a:t>
            </a:r>
            <a:r>
              <a:rPr lang="vi-VN" sz="2000" dirty="0">
                <a:latin typeface="+mj-lt"/>
              </a:rPr>
              <a:t>: Server tạo Socket, gán số hiệu cổng và lắng nghe yêu cầu nối kết.</a:t>
            </a:r>
            <a:br>
              <a:rPr lang="vi-VN" sz="2000" dirty="0">
                <a:latin typeface="+mj-lt"/>
              </a:rPr>
            </a:br>
            <a:r>
              <a:rPr lang="vi-VN" sz="2000" dirty="0">
                <a:latin typeface="+mj-lt"/>
              </a:rPr>
              <a:t>• socket(): Server yêu cầu tạo một socket để có thể sử dụng các dịch </a:t>
            </a:r>
            <a:r>
              <a:rPr lang="vi-VN" sz="2000" dirty="0" smtClean="0">
                <a:latin typeface="+mj-lt"/>
              </a:rPr>
              <a:t>vụ</a:t>
            </a:r>
            <a:r>
              <a:rPr lang="en-US" sz="2000" dirty="0" smtClean="0">
                <a:latin typeface="+mj-lt"/>
              </a:rPr>
              <a:t> </a:t>
            </a:r>
            <a:r>
              <a:rPr lang="vi-VN" sz="2000" dirty="0" smtClean="0">
                <a:latin typeface="+mj-lt"/>
              </a:rPr>
              <a:t>của </a:t>
            </a:r>
            <a:r>
              <a:rPr lang="vi-VN" sz="2000" dirty="0">
                <a:latin typeface="+mj-lt"/>
              </a:rPr>
              <a:t>tầng vận chuyển.</a:t>
            </a:r>
            <a:br>
              <a:rPr lang="vi-VN" sz="2000" dirty="0">
                <a:latin typeface="+mj-lt"/>
              </a:rPr>
            </a:br>
            <a:r>
              <a:rPr lang="vi-VN" sz="2000" dirty="0">
                <a:latin typeface="+mj-lt"/>
              </a:rPr>
              <a:t>• bind(): Server yêu cầu gán số hiệu cổng (port) cho socket.</a:t>
            </a:r>
            <a:br>
              <a:rPr lang="vi-VN" sz="2000" dirty="0">
                <a:latin typeface="+mj-lt"/>
              </a:rPr>
            </a:br>
            <a:r>
              <a:rPr lang="vi-VN" sz="2000" dirty="0">
                <a:latin typeface="+mj-lt"/>
              </a:rPr>
              <a:t>• listen(): Server lắng nghe các yêu cầu nối kết từ các client trên cổng đã </a:t>
            </a:r>
            <a:r>
              <a:rPr lang="vi-VN" sz="2000" dirty="0" smtClean="0">
                <a:latin typeface="+mj-lt"/>
              </a:rPr>
              <a:t>được</a:t>
            </a:r>
            <a:r>
              <a:rPr lang="en-US" sz="2000" dirty="0" smtClean="0">
                <a:latin typeface="+mj-lt"/>
              </a:rPr>
              <a:t> </a:t>
            </a:r>
            <a:r>
              <a:rPr lang="vi-VN" sz="2000" dirty="0" smtClean="0">
                <a:latin typeface="+mj-lt"/>
              </a:rPr>
              <a:t>gán</a:t>
            </a:r>
            <a:r>
              <a:rPr lang="vi-VN" sz="2000" dirty="0">
                <a:latin typeface="+mj-lt"/>
              </a:rPr>
              <a:t>.</a:t>
            </a:r>
            <a:br>
              <a:rPr lang="vi-VN" sz="2000" dirty="0">
                <a:latin typeface="+mj-lt"/>
              </a:rPr>
            </a:br>
            <a:r>
              <a:rPr lang="vi-VN" sz="2000" b="1" dirty="0">
                <a:latin typeface="+mj-lt"/>
              </a:rPr>
              <a:t>Giai đoạn 2</a:t>
            </a:r>
            <a:r>
              <a:rPr lang="vi-VN" sz="2000" dirty="0">
                <a:latin typeface="+mj-lt"/>
              </a:rPr>
              <a:t>: Client tạo Socket, yêu cầu thiết lập một nối kết với Server</a:t>
            </a:r>
            <a:br>
              <a:rPr lang="vi-VN" sz="2000" dirty="0">
                <a:latin typeface="+mj-lt"/>
              </a:rPr>
            </a:br>
            <a:r>
              <a:rPr lang="vi-VN" sz="2000" dirty="0">
                <a:latin typeface="+mj-lt"/>
              </a:rPr>
              <a:t>• socket(): Client yêu cầu tạo một socket để có thể sử dụng các dịch vụ của </a:t>
            </a:r>
            <a:r>
              <a:rPr lang="vi-VN" sz="2000" dirty="0" smtClean="0">
                <a:latin typeface="+mj-lt"/>
              </a:rPr>
              <a:t>tầng</a:t>
            </a:r>
            <a:r>
              <a:rPr lang="en-US" sz="2000" dirty="0" smtClean="0">
                <a:latin typeface="+mj-lt"/>
              </a:rPr>
              <a:t> </a:t>
            </a:r>
            <a:r>
              <a:rPr lang="vi-VN" sz="2000" dirty="0" smtClean="0">
                <a:latin typeface="+mj-lt"/>
              </a:rPr>
              <a:t>vận </a:t>
            </a:r>
            <a:r>
              <a:rPr lang="vi-VN" sz="2000" dirty="0">
                <a:latin typeface="+mj-lt"/>
              </a:rPr>
              <a:t>chuyển, thông thường hệ thống tự động gán một số hiệu cổng còn </a:t>
            </a:r>
            <a:r>
              <a:rPr lang="vi-VN" sz="2000" dirty="0" smtClean="0">
                <a:latin typeface="+mj-lt"/>
              </a:rPr>
              <a:t>rảnh</a:t>
            </a:r>
            <a:r>
              <a:rPr lang="en-US" sz="2000" dirty="0" smtClean="0">
                <a:latin typeface="+mj-lt"/>
              </a:rPr>
              <a:t> </a:t>
            </a:r>
            <a:r>
              <a:rPr lang="vi-VN" sz="2000" dirty="0" smtClean="0">
                <a:latin typeface="+mj-lt"/>
              </a:rPr>
              <a:t>cho </a:t>
            </a:r>
            <a:r>
              <a:rPr lang="vi-VN" sz="2000" dirty="0">
                <a:latin typeface="+mj-lt"/>
              </a:rPr>
              <a:t>socket của Client.</a:t>
            </a:r>
            <a:br>
              <a:rPr lang="vi-VN" sz="2000" dirty="0">
                <a:latin typeface="+mj-lt"/>
              </a:rPr>
            </a:br>
            <a:r>
              <a:rPr lang="vi-VN" sz="2000" dirty="0">
                <a:latin typeface="+mj-lt"/>
              </a:rPr>
              <a:t>• connect(): Client gởi yêu cầu nối kết đến server có địa chỉ IP và Port xác định.</a:t>
            </a:r>
            <a:br>
              <a:rPr lang="vi-VN" sz="2000" dirty="0">
                <a:latin typeface="+mj-lt"/>
              </a:rPr>
            </a:br>
            <a:r>
              <a:rPr lang="vi-VN" sz="2000" dirty="0">
                <a:latin typeface="+mj-lt"/>
              </a:rPr>
              <a:t>• accept(): Server chấp nhận nối kết của client, khi đó một kênh giao </a:t>
            </a:r>
            <a:r>
              <a:rPr lang="vi-VN" sz="2000" dirty="0" smtClean="0">
                <a:latin typeface="+mj-lt"/>
              </a:rPr>
              <a:t>tiếp</a:t>
            </a:r>
            <a:r>
              <a:rPr lang="en-US" sz="2000" dirty="0" smtClean="0">
                <a:latin typeface="+mj-lt"/>
              </a:rPr>
              <a:t> </a:t>
            </a:r>
            <a:r>
              <a:rPr lang="vi-VN" sz="2000" dirty="0" smtClean="0">
                <a:latin typeface="+mj-lt"/>
              </a:rPr>
              <a:t>ảo </a:t>
            </a:r>
            <a:r>
              <a:rPr lang="vi-VN" sz="2000" dirty="0">
                <a:latin typeface="+mj-lt"/>
              </a:rPr>
              <a:t>được hình thành, Client và server có thể trao đổi thông tin với nhau thông </a:t>
            </a:r>
            <a:r>
              <a:rPr lang="vi-VN" sz="2000" dirty="0" smtClean="0">
                <a:latin typeface="+mj-lt"/>
              </a:rPr>
              <a:t>qua</a:t>
            </a:r>
            <a:r>
              <a:rPr lang="en-US" sz="2000" dirty="0" smtClean="0">
                <a:latin typeface="+mj-lt"/>
              </a:rPr>
              <a:t> </a:t>
            </a:r>
            <a:r>
              <a:rPr lang="vi-VN" sz="2000" dirty="0" smtClean="0">
                <a:latin typeface="+mj-lt"/>
              </a:rPr>
              <a:t>kênh </a:t>
            </a:r>
            <a:r>
              <a:rPr lang="vi-VN" sz="2000" dirty="0">
                <a:latin typeface="+mj-lt"/>
              </a:rPr>
              <a:t>ảo này. </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388670"/>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90381"/>
            <a:ext cx="8035732"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41764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b="1" dirty="0">
                <a:solidFill>
                  <a:schemeClr val="tx1"/>
                </a:solidFill>
                <a:latin typeface="Times New Roman" pitchFamily="18" charset="0"/>
                <a:cs typeface="Times New Roman" pitchFamily="18" charset="0"/>
              </a:rPr>
              <a:t>Mô hình ứng dụng Client-Server sử </a:t>
            </a:r>
            <a:r>
              <a:rPr lang="vi-VN" sz="2400" b="1" dirty="0" smtClean="0">
                <a:solidFill>
                  <a:schemeClr val="tx1"/>
                </a:solidFill>
                <a:latin typeface="Times New Roman" pitchFamily="18" charset="0"/>
                <a:cs typeface="Times New Roman" pitchFamily="18" charset="0"/>
              </a:rPr>
              <a:t>dụng</a:t>
            </a:r>
            <a:r>
              <a:rPr lang="en-US" sz="2400" b="1" dirty="0" smtClean="0">
                <a:solidFill>
                  <a:schemeClr val="tx1"/>
                </a:solidFill>
                <a:latin typeface="Times New Roman" pitchFamily="18" charset="0"/>
                <a:cs typeface="Times New Roman" pitchFamily="18" charset="0"/>
              </a:rPr>
              <a:t> </a:t>
            </a:r>
            <a:r>
              <a:rPr lang="vi-VN" sz="2400" b="1" dirty="0" smtClean="0">
                <a:solidFill>
                  <a:schemeClr val="tx1"/>
                </a:solidFill>
                <a:latin typeface="Times New Roman" pitchFamily="18" charset="0"/>
                <a:cs typeface="Times New Roman" pitchFamily="18" charset="0"/>
              </a:rPr>
              <a:t>Socket </a:t>
            </a:r>
            <a:r>
              <a:rPr lang="vi-VN" sz="2400" b="1" dirty="0">
                <a:solidFill>
                  <a:schemeClr val="tx1"/>
                </a:solidFill>
                <a:latin typeface="Times New Roman" pitchFamily="18" charset="0"/>
                <a:cs typeface="Times New Roman" pitchFamily="18" charset="0"/>
              </a:rPr>
              <a:t>ở chế độ có nối kết (TCP</a:t>
            </a:r>
            <a:r>
              <a:rPr lang="vi-VN" sz="2400" b="1" dirty="0" smtClean="0">
                <a:solidFill>
                  <a:schemeClr val="tx1"/>
                </a:solidFill>
                <a:latin typeface="Times New Roman" pitchFamily="18" charset="0"/>
                <a:cs typeface="Times New Roman" pitchFamily="18" charset="0"/>
              </a:rPr>
              <a:t>)</a:t>
            </a:r>
            <a:endParaRPr lang="en-US" sz="2400" b="1" dirty="0" smtClean="0">
              <a:solidFill>
                <a:schemeClr val="tx1"/>
              </a:solidFill>
              <a:latin typeface="Times New Roman" pitchFamily="18" charset="0"/>
              <a:cs typeface="Times New Roman" pitchFamily="18" charset="0"/>
            </a:endParaRPr>
          </a:p>
          <a:p>
            <a:r>
              <a:rPr lang="vi-VN" sz="2000" b="1" dirty="0">
                <a:latin typeface="+mj-lt"/>
              </a:rPr>
              <a:t>Giai đoạn 3</a:t>
            </a:r>
            <a:r>
              <a:rPr lang="vi-VN" sz="2000" dirty="0">
                <a:latin typeface="+mj-lt"/>
              </a:rPr>
              <a:t>: Trao đổi thông tin giữa Client và Server.</a:t>
            </a:r>
          </a:p>
          <a:p>
            <a:r>
              <a:rPr lang="vi-VN" sz="2000" dirty="0">
                <a:latin typeface="+mj-lt"/>
              </a:rPr>
              <a:t>• Sau khi chấp nhận yêu cầu nối kết, thông thường server thực hiện </a:t>
            </a:r>
            <a:r>
              <a:rPr lang="vi-VN" sz="2000" dirty="0" smtClean="0">
                <a:latin typeface="+mj-lt"/>
              </a:rPr>
              <a:t>lệnh</a:t>
            </a:r>
            <a:r>
              <a:rPr lang="en-US" sz="2000" dirty="0" smtClean="0">
                <a:latin typeface="+mj-lt"/>
              </a:rPr>
              <a:t> </a:t>
            </a:r>
            <a:r>
              <a:rPr lang="vi-VN" sz="2000" dirty="0" smtClean="0">
                <a:latin typeface="+mj-lt"/>
              </a:rPr>
              <a:t>read</a:t>
            </a:r>
            <a:r>
              <a:rPr lang="vi-VN" sz="2000" dirty="0">
                <a:latin typeface="+mj-lt"/>
              </a:rPr>
              <a:t>() và nghẽn cho đến khi có thông điệp yêu cầu (Request Message) từ </a:t>
            </a:r>
            <a:r>
              <a:rPr lang="vi-VN" sz="2000" dirty="0" smtClean="0">
                <a:latin typeface="+mj-lt"/>
              </a:rPr>
              <a:t>client</a:t>
            </a:r>
            <a:r>
              <a:rPr lang="en-US" sz="2000" dirty="0" smtClean="0">
                <a:latin typeface="+mj-lt"/>
              </a:rPr>
              <a:t> </a:t>
            </a:r>
            <a:r>
              <a:rPr lang="vi-VN" sz="2000" dirty="0" smtClean="0">
                <a:latin typeface="+mj-lt"/>
              </a:rPr>
              <a:t>gởi </a:t>
            </a:r>
            <a:r>
              <a:rPr lang="vi-VN" sz="2000" dirty="0">
                <a:latin typeface="+mj-lt"/>
              </a:rPr>
              <a:t>đến.</a:t>
            </a:r>
          </a:p>
          <a:p>
            <a:r>
              <a:rPr lang="vi-VN" sz="2000" dirty="0">
                <a:latin typeface="+mj-lt"/>
              </a:rPr>
              <a:t>• Server phân tích và thực thi yêu cầu. Kết quả sẽ được gởi về client </a:t>
            </a:r>
            <a:r>
              <a:rPr lang="vi-VN" sz="2000" dirty="0" smtClean="0">
                <a:latin typeface="+mj-lt"/>
              </a:rPr>
              <a:t>bằng</a:t>
            </a:r>
            <a:r>
              <a:rPr lang="en-US" sz="2000" dirty="0" smtClean="0">
                <a:latin typeface="+mj-lt"/>
              </a:rPr>
              <a:t> </a:t>
            </a:r>
            <a:r>
              <a:rPr lang="vi-VN" sz="2000" dirty="0" smtClean="0">
                <a:latin typeface="+mj-lt"/>
              </a:rPr>
              <a:t>lệnh </a:t>
            </a:r>
            <a:r>
              <a:rPr lang="vi-VN" sz="2000" dirty="0">
                <a:latin typeface="+mj-lt"/>
              </a:rPr>
              <a:t>write().</a:t>
            </a:r>
          </a:p>
          <a:p>
            <a:r>
              <a:rPr lang="vi-VN" sz="2000" dirty="0">
                <a:latin typeface="+mj-lt"/>
              </a:rPr>
              <a:t>• Sau khi gởi yêu cầu bằng lệnh write(), client chờ nhận thông </a:t>
            </a:r>
            <a:r>
              <a:rPr lang="vi-VN" sz="2000" dirty="0" smtClean="0">
                <a:latin typeface="+mj-lt"/>
              </a:rPr>
              <a:t>điệp</a:t>
            </a:r>
            <a:r>
              <a:rPr lang="en-US" sz="2000" dirty="0" smtClean="0">
                <a:latin typeface="+mj-lt"/>
              </a:rPr>
              <a:t> </a:t>
            </a:r>
            <a:r>
              <a:rPr lang="vi-VN" sz="2000" dirty="0" smtClean="0">
                <a:latin typeface="+mj-lt"/>
              </a:rPr>
              <a:t>kết </a:t>
            </a:r>
            <a:r>
              <a:rPr lang="vi-VN" sz="2000" dirty="0">
                <a:latin typeface="+mj-lt"/>
              </a:rPr>
              <a:t>quả (ReplyMessage) từ server bằng lệnh read().</a:t>
            </a:r>
          </a:p>
          <a:p>
            <a:r>
              <a:rPr lang="vi-VN" sz="2000" dirty="0">
                <a:latin typeface="+mj-lt"/>
              </a:rPr>
              <a:t>• Các câu lệnh read(), write() có thể được thưc hiện nhiều lần, tùy </a:t>
            </a:r>
            <a:r>
              <a:rPr lang="vi-VN" sz="2000" dirty="0" smtClean="0">
                <a:latin typeface="+mj-lt"/>
              </a:rPr>
              <a:t>theo</a:t>
            </a:r>
            <a:r>
              <a:rPr lang="en-US" sz="2000" dirty="0" smtClean="0">
                <a:latin typeface="+mj-lt"/>
              </a:rPr>
              <a:t> </a:t>
            </a:r>
            <a:r>
              <a:rPr lang="vi-VN" sz="2000" dirty="0" smtClean="0">
                <a:latin typeface="+mj-lt"/>
              </a:rPr>
              <a:t>đặc </a:t>
            </a:r>
            <a:r>
              <a:rPr lang="vi-VN" sz="2000" dirty="0">
                <a:latin typeface="+mj-lt"/>
              </a:rPr>
              <a:t>tả của giao thức truyền thông cụ thể. Các thông điệp request hay </a:t>
            </a:r>
            <a:r>
              <a:rPr lang="vi-VN" sz="2000" dirty="0" smtClean="0">
                <a:latin typeface="+mj-lt"/>
              </a:rPr>
              <a:t>reply</a:t>
            </a:r>
            <a:r>
              <a:rPr lang="en-US" sz="2000" dirty="0" smtClean="0">
                <a:latin typeface="+mj-lt"/>
              </a:rPr>
              <a:t> </a:t>
            </a:r>
            <a:r>
              <a:rPr lang="vi-VN" sz="2000" dirty="0" smtClean="0">
                <a:latin typeface="+mj-lt"/>
              </a:rPr>
              <a:t>cũng </a:t>
            </a:r>
            <a:r>
              <a:rPr lang="vi-VN" sz="2000" dirty="0">
                <a:latin typeface="+mj-lt"/>
              </a:rPr>
              <a:t>có định dạng tùy vào giao thức truyền thông</a:t>
            </a:r>
          </a:p>
          <a:p>
            <a:r>
              <a:rPr lang="vi-VN" sz="2000" b="1" dirty="0">
                <a:latin typeface="+mj-lt"/>
              </a:rPr>
              <a:t>Giai đoạn 4</a:t>
            </a:r>
            <a:r>
              <a:rPr lang="vi-VN" sz="2000" dirty="0">
                <a:latin typeface="+mj-lt"/>
              </a:rPr>
              <a:t>: Kết thúc phiên làm việc</a:t>
            </a:r>
          </a:p>
          <a:p>
            <a:r>
              <a:rPr lang="vi-VN" sz="2000" dirty="0">
                <a:latin typeface="+mj-lt"/>
              </a:rPr>
              <a:t>Kênh ảo sẽ bị xóa khi Server hoặc Client đóng socket bằng lệnh close</a:t>
            </a:r>
            <a:r>
              <a:rPr lang="vi-VN" sz="2000" dirty="0" smtClean="0">
                <a:latin typeface="+mj-lt"/>
              </a:rPr>
              <a:t>()</a:t>
            </a:r>
            <a:r>
              <a:rPr lang="en-US" sz="2000" dirty="0">
                <a:latin typeface="+mj-lt"/>
              </a:rPr>
              <a:t>.</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70007"/>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84738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b="1" dirty="0">
                <a:solidFill>
                  <a:schemeClr val="tx1"/>
                </a:solidFill>
                <a:latin typeface="Times New Roman" pitchFamily="18" charset="0"/>
                <a:cs typeface="Times New Roman" pitchFamily="18" charset="0"/>
              </a:rPr>
              <a:t>Mô hình ứng dụng Client-Server sử </a:t>
            </a:r>
            <a:r>
              <a:rPr lang="vi-VN" sz="2400" b="1" dirty="0" smtClean="0">
                <a:solidFill>
                  <a:schemeClr val="tx1"/>
                </a:solidFill>
                <a:latin typeface="Times New Roman" pitchFamily="18" charset="0"/>
                <a:cs typeface="Times New Roman" pitchFamily="18" charset="0"/>
              </a:rPr>
              <a:t>dụng</a:t>
            </a:r>
            <a:r>
              <a:rPr lang="en-US" sz="2400" b="1" dirty="0" smtClean="0">
                <a:solidFill>
                  <a:schemeClr val="tx1"/>
                </a:solidFill>
                <a:latin typeface="Times New Roman" pitchFamily="18" charset="0"/>
                <a:cs typeface="Times New Roman" pitchFamily="18" charset="0"/>
              </a:rPr>
              <a:t> </a:t>
            </a:r>
            <a:r>
              <a:rPr lang="vi-VN" sz="2400" b="1" dirty="0" smtClean="0">
                <a:solidFill>
                  <a:schemeClr val="tx1"/>
                </a:solidFill>
                <a:latin typeface="Times New Roman" pitchFamily="18" charset="0"/>
                <a:cs typeface="Times New Roman" pitchFamily="18" charset="0"/>
              </a:rPr>
              <a:t>Socket </a:t>
            </a:r>
            <a:r>
              <a:rPr lang="vi-VN" sz="2400" b="1" dirty="0">
                <a:solidFill>
                  <a:schemeClr val="tx1"/>
                </a:solidFill>
                <a:latin typeface="Times New Roman" pitchFamily="18" charset="0"/>
                <a:cs typeface="Times New Roman" pitchFamily="18" charset="0"/>
              </a:rPr>
              <a:t>ở chế độ có nối kết (TCP</a:t>
            </a:r>
            <a:r>
              <a:rPr lang="vi-VN" sz="2400" b="1" dirty="0" smtClean="0">
                <a:solidFill>
                  <a:schemeClr val="tx1"/>
                </a:solidFill>
                <a:latin typeface="Times New Roman" pitchFamily="18" charset="0"/>
                <a:cs typeface="Times New Roman" pitchFamily="18" charset="0"/>
              </a:rPr>
              <a:t>)</a:t>
            </a:r>
            <a:endParaRPr lang="en-US" sz="2400" b="1" dirty="0" smtClean="0">
              <a:solidFill>
                <a:schemeClr val="tx1"/>
              </a:solidFill>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784" y="1661120"/>
            <a:ext cx="61055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765922"/>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9"/>
            <a:ext cx="9144000" cy="5760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solidFill>
                  <a:schemeClr val="tx1"/>
                </a:solidFill>
                <a:latin typeface="Times New Roman" pitchFamily="18" charset="0"/>
                <a:cs typeface="Times New Roman" pitchFamily="18" charset="0"/>
              </a:rPr>
              <a:t>Phân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lớp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và</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giao</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diện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trong</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lập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trình</a:t>
            </a:r>
            <a:r>
              <a:rPr lang="en-US" sz="2400" b="1" dirty="0" smtClean="0">
                <a:solidFill>
                  <a:schemeClr val="tx1"/>
                </a:solidFill>
                <a:latin typeface="Times New Roman" pitchFamily="18" charset="0"/>
                <a:cs typeface="Times New Roman" pitchFamily="18" charset="0"/>
              </a:rPr>
              <a:t> socket</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6"/>
          <a:stretch>
            <a:fillRect/>
          </a:stretch>
        </p:blipFill>
        <p:spPr>
          <a:xfrm>
            <a:off x="143508" y="1562172"/>
            <a:ext cx="8856984" cy="4513655"/>
          </a:xfrm>
          <a:prstGeom prst="rect">
            <a:avLst/>
          </a:prstGeom>
        </p:spPr>
      </p:pic>
    </p:spTree>
    <p:extLst>
      <p:ext uri="{BB962C8B-B14F-4D97-AF65-F5344CB8AC3E}">
        <p14:creationId xmlns:p14="http://schemas.microsoft.com/office/powerpoint/2010/main" val="2143641666"/>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9"/>
            <a:ext cx="9144000" cy="5760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solidFill>
                  <a:schemeClr val="tx1"/>
                </a:solidFill>
                <a:latin typeface="Times New Roman" pitchFamily="18" charset="0"/>
                <a:cs typeface="Times New Roman" pitchFamily="18" charset="0"/>
              </a:rPr>
              <a:t>Phân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lớp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và</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giao</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diện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trong</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lập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trình</a:t>
            </a:r>
            <a:r>
              <a:rPr lang="en-US" sz="2400" b="1" dirty="0" smtClean="0">
                <a:solidFill>
                  <a:schemeClr val="tx1"/>
                </a:solidFill>
                <a:latin typeface="Times New Roman" pitchFamily="18" charset="0"/>
                <a:cs typeface="Times New Roman" pitchFamily="18" charset="0"/>
              </a:rPr>
              <a:t> socket</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6"/>
          <a:stretch>
            <a:fillRect/>
          </a:stretch>
        </p:blipFill>
        <p:spPr>
          <a:xfrm>
            <a:off x="351676" y="2204864"/>
            <a:ext cx="8512656" cy="4085254"/>
          </a:xfrm>
          <a:prstGeom prst="rect">
            <a:avLst/>
          </a:prstGeom>
        </p:spPr>
      </p:pic>
      <p:sp>
        <p:nvSpPr>
          <p:cNvPr id="7" name="Rectangle 6"/>
          <p:cNvSpPr/>
          <p:nvPr/>
        </p:nvSpPr>
        <p:spPr>
          <a:xfrm>
            <a:off x="3419872" y="1701086"/>
            <a:ext cx="1728192" cy="431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Times New Roman" panose="02020603050405020304" pitchFamily="18" charset="0"/>
                <a:cs typeface="Times New Roman" panose="02020603050405020304" pitchFamily="18" charset="0"/>
              </a:rPr>
              <a:t>Object</a:t>
            </a:r>
          </a:p>
        </p:txBody>
      </p:sp>
    </p:spTree>
    <p:extLst>
      <p:ext uri="{BB962C8B-B14F-4D97-AF65-F5344CB8AC3E}">
        <p14:creationId xmlns:p14="http://schemas.microsoft.com/office/powerpoint/2010/main" val="1037213406"/>
      </p:ext>
    </p:extLst>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188660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solidFill>
                  <a:schemeClr val="tx1"/>
                </a:solidFill>
                <a:latin typeface="Times New Roman" pitchFamily="18" charset="0"/>
                <a:cs typeface="Times New Roman" pitchFamily="18" charset="0"/>
              </a:rPr>
              <a:t>Các</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câu</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lệnh</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nhận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xuất</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trong</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lập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trình</a:t>
            </a:r>
            <a:r>
              <a:rPr lang="en-US" sz="2400" b="1" dirty="0" smtClean="0">
                <a:solidFill>
                  <a:schemeClr val="tx1"/>
                </a:solidFill>
                <a:latin typeface="Times New Roman" pitchFamily="18" charset="0"/>
                <a:cs typeface="Times New Roman" pitchFamily="18" charset="0"/>
              </a:rPr>
              <a:t> socket</a:t>
            </a:r>
          </a:p>
          <a:p>
            <a:r>
              <a:rPr lang="en-US" sz="2000" b="1" dirty="0">
                <a:solidFill>
                  <a:schemeClr val="tx1"/>
                </a:solidFill>
                <a:latin typeface="Times New Roman" pitchFamily="18" charset="0"/>
                <a:cs typeface="Times New Roman" pitchFamily="18" charset="0"/>
              </a:rPr>
              <a:t>Scanner </a:t>
            </a:r>
            <a:r>
              <a:rPr lang="en-US" sz="2000" dirty="0" err="1" smtClean="0">
                <a:solidFill>
                  <a:schemeClr val="tx1"/>
                </a:solidFill>
                <a:latin typeface="Times New Roman" pitchFamily="18" charset="0"/>
                <a:cs typeface="Times New Roman" pitchFamily="18" charset="0"/>
              </a:rPr>
              <a:t>nhập</a:t>
            </a:r>
            <a:r>
              <a:rPr lang="en-US" sz="2000" dirty="0" smtClean="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vào</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một</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chuỗi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trong</a:t>
            </a:r>
            <a:r>
              <a:rPr lang="en-US" sz="2000" dirty="0">
                <a:solidFill>
                  <a:schemeClr val="tx1"/>
                </a:solidFill>
                <a:latin typeface="Times New Roman" pitchFamily="18" charset="0"/>
                <a:cs typeface="Times New Roman" pitchFamily="18" charset="0"/>
              </a:rPr>
              <a:t> java </a:t>
            </a:r>
            <a:r>
              <a:rPr lang="en-US" sz="2000" dirty="0" err="1">
                <a:solidFill>
                  <a:schemeClr val="tx1"/>
                </a:solidFill>
                <a:latin typeface="Times New Roman" pitchFamily="18" charset="0"/>
                <a:cs typeface="Times New Roman" pitchFamily="18" charset="0"/>
              </a:rPr>
              <a:t>từ</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bàn</a:t>
            </a:r>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phím</a:t>
            </a:r>
            <a:endParaRPr lang="en-US" sz="2000" dirty="0" smtClean="0">
              <a:solidFill>
                <a:schemeClr val="tx1"/>
              </a:solidFill>
              <a:latin typeface="Times New Roman" pitchFamily="18" charset="0"/>
              <a:cs typeface="Times New Roman" pitchFamily="18" charset="0"/>
            </a:endParaRPr>
          </a:p>
          <a:p>
            <a:r>
              <a:rPr lang="en-US" sz="2000" b="1" dirty="0" err="1" smtClean="0">
                <a:solidFill>
                  <a:schemeClr val="tx1"/>
                </a:solidFill>
                <a:latin typeface="Times New Roman" pitchFamily="18" charset="0"/>
                <a:cs typeface="Times New Roman" pitchFamily="18" charset="0"/>
              </a:rPr>
              <a:t>Ví</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dụ</a:t>
            </a:r>
            <a:r>
              <a:rPr lang="en-US" sz="2000" b="1" dirty="0" smtClean="0">
                <a:solidFill>
                  <a:schemeClr val="tx1"/>
                </a:solidFill>
                <a:latin typeface="Times New Roman" pitchFamily="18" charset="0"/>
                <a:cs typeface="Times New Roman" pitchFamily="18" charset="0"/>
              </a:rPr>
              <a:t>:</a:t>
            </a:r>
          </a:p>
          <a:p>
            <a:pPr lvl="1"/>
            <a:r>
              <a:rPr lang="en-US" sz="2000" dirty="0">
                <a:solidFill>
                  <a:schemeClr val="tx1"/>
                </a:solidFill>
                <a:latin typeface="Times New Roman" pitchFamily="18" charset="0"/>
                <a:cs typeface="Times New Roman" pitchFamily="18" charset="0"/>
              </a:rPr>
              <a:t>Socket client = new Socket("localhost", 7777);</a:t>
            </a:r>
          </a:p>
          <a:p>
            <a:pPr lvl="1"/>
            <a:r>
              <a:rPr lang="en-US" sz="2000" dirty="0" smtClean="0">
                <a:solidFill>
                  <a:schemeClr val="tx1"/>
                </a:solidFill>
                <a:latin typeface="Times New Roman" pitchFamily="18" charset="0"/>
                <a:cs typeface="Times New Roman" pitchFamily="18" charset="0"/>
              </a:rPr>
              <a:t>Scanner </a:t>
            </a:r>
            <a:r>
              <a:rPr lang="en-US" sz="2000" dirty="0">
                <a:solidFill>
                  <a:schemeClr val="tx1"/>
                </a:solidFill>
                <a:latin typeface="Times New Roman" pitchFamily="18" charset="0"/>
                <a:cs typeface="Times New Roman" pitchFamily="18" charset="0"/>
              </a:rPr>
              <a:t>in = new Scanner(</a:t>
            </a:r>
            <a:r>
              <a:rPr lang="en-US" sz="2000" dirty="0" err="1">
                <a:solidFill>
                  <a:schemeClr val="tx1"/>
                </a:solidFill>
                <a:latin typeface="Times New Roman" pitchFamily="18" charset="0"/>
                <a:cs typeface="Times New Roman" pitchFamily="18" charset="0"/>
              </a:rPr>
              <a:t>client.getInputStream</a:t>
            </a:r>
            <a:r>
              <a:rPr lang="en-US" sz="2000" dirty="0" smtClean="0">
                <a:solidFill>
                  <a:schemeClr val="tx1"/>
                </a:solidFill>
                <a:latin typeface="Times New Roman" pitchFamily="18" charset="0"/>
                <a:cs typeface="Times New Roman" pitchFamily="18" charset="0"/>
              </a:rPr>
              <a:t>());</a:t>
            </a:r>
          </a:p>
          <a:p>
            <a:pPr lvl="1"/>
            <a:r>
              <a:rPr lang="en-US" sz="2000" dirty="0">
                <a:solidFill>
                  <a:schemeClr val="tx1"/>
                </a:solidFill>
                <a:latin typeface="Times New Roman" pitchFamily="18" charset="0"/>
                <a:cs typeface="Times New Roman" pitchFamily="18" charset="0"/>
              </a:rPr>
              <a:t>Scanner </a:t>
            </a:r>
            <a:r>
              <a:rPr lang="en-US" sz="2000" dirty="0" err="1">
                <a:solidFill>
                  <a:schemeClr val="tx1"/>
                </a:solidFill>
                <a:latin typeface="Times New Roman" pitchFamily="18" charset="0"/>
                <a:cs typeface="Times New Roman" pitchFamily="18" charset="0"/>
              </a:rPr>
              <a:t>nhap</a:t>
            </a:r>
            <a:r>
              <a:rPr lang="en-US" sz="2000" dirty="0">
                <a:solidFill>
                  <a:schemeClr val="tx1"/>
                </a:solidFill>
                <a:latin typeface="Times New Roman" pitchFamily="18" charset="0"/>
                <a:cs typeface="Times New Roman" pitchFamily="18" charset="0"/>
              </a:rPr>
              <a:t> = new Scanner(System.in</a:t>
            </a:r>
            <a:r>
              <a:rPr lang="en-US" sz="2000" dirty="0" smtClean="0">
                <a:solidFill>
                  <a:schemeClr val="tx1"/>
                </a:solidFill>
                <a:latin typeface="Times New Roman" pitchFamily="18" charset="0"/>
                <a:cs typeface="Times New Roman" pitchFamily="18" charset="0"/>
              </a:rPr>
              <a:t>);</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6"/>
          <a:stretch>
            <a:fillRect/>
          </a:stretch>
        </p:blipFill>
        <p:spPr>
          <a:xfrm>
            <a:off x="107504" y="3068960"/>
            <a:ext cx="7376448" cy="3552680"/>
          </a:xfrm>
          <a:prstGeom prst="rect">
            <a:avLst/>
          </a:prstGeom>
        </p:spPr>
      </p:pic>
    </p:spTree>
    <p:extLst>
      <p:ext uri="{BB962C8B-B14F-4D97-AF65-F5344CB8AC3E}">
        <p14:creationId xmlns:p14="http://schemas.microsoft.com/office/powerpoint/2010/main" val="2490818842"/>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201622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solidFill>
                  <a:schemeClr val="tx1"/>
                </a:solidFill>
                <a:latin typeface="Times New Roman" pitchFamily="18" charset="0"/>
                <a:cs typeface="Times New Roman" pitchFamily="18" charset="0"/>
              </a:rPr>
              <a:t>Các</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câu</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lệnh</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nhận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xuất</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trong</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lập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trình</a:t>
            </a:r>
            <a:r>
              <a:rPr lang="en-US" sz="2400" b="1" dirty="0" smtClean="0">
                <a:solidFill>
                  <a:schemeClr val="tx1"/>
                </a:solidFill>
                <a:latin typeface="Times New Roman" pitchFamily="18" charset="0"/>
                <a:cs typeface="Times New Roman" pitchFamily="18" charset="0"/>
              </a:rPr>
              <a:t> socket</a:t>
            </a:r>
          </a:p>
          <a:p>
            <a:r>
              <a:rPr lang="vi-VN" b="1" dirty="0">
                <a:latin typeface="+mj-lt"/>
              </a:rPr>
              <a:t>PrintStream trong java</a:t>
            </a:r>
            <a:r>
              <a:rPr lang="vi-VN" dirty="0">
                <a:latin typeface="+mj-lt"/>
              </a:rPr>
              <a:t> cung cấp các phương thức để ghi dữ liệu vào một stream </a:t>
            </a:r>
            <a:r>
              <a:rPr lang="vi-VN" dirty="0" smtClean="0">
                <a:latin typeface="+mj-lt"/>
              </a:rPr>
              <a:t>khác</a:t>
            </a:r>
            <a:endParaRPr lang="en-US" dirty="0" smtClean="0">
              <a:latin typeface="+mj-lt"/>
            </a:endParaRPr>
          </a:p>
          <a:p>
            <a:r>
              <a:rPr lang="en-US" sz="2000" b="1" dirty="0" err="1" smtClean="0">
                <a:solidFill>
                  <a:schemeClr val="tx1"/>
                </a:solidFill>
                <a:latin typeface="Times New Roman" pitchFamily="18" charset="0"/>
                <a:cs typeface="Times New Roman" pitchFamily="18" charset="0"/>
              </a:rPr>
              <a:t>Ví</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dụ</a:t>
            </a:r>
            <a:r>
              <a:rPr lang="en-US" sz="2000" b="1" dirty="0" smtClean="0">
                <a:solidFill>
                  <a:schemeClr val="tx1"/>
                </a:solidFill>
                <a:latin typeface="Times New Roman" pitchFamily="18" charset="0"/>
                <a:cs typeface="Times New Roman" pitchFamily="18" charset="0"/>
              </a:rPr>
              <a:t>:</a:t>
            </a:r>
          </a:p>
          <a:p>
            <a:pPr lvl="1"/>
            <a:r>
              <a:rPr lang="en-US" sz="2000" dirty="0" smtClean="0">
                <a:solidFill>
                  <a:schemeClr val="tx1"/>
                </a:solidFill>
                <a:latin typeface="Times New Roman" pitchFamily="18" charset="0"/>
                <a:cs typeface="Times New Roman" pitchFamily="18" charset="0"/>
              </a:rPr>
              <a:t>	Socket </a:t>
            </a:r>
            <a:r>
              <a:rPr lang="en-US" sz="2000" dirty="0">
                <a:solidFill>
                  <a:schemeClr val="tx1"/>
                </a:solidFill>
                <a:latin typeface="Times New Roman" pitchFamily="18" charset="0"/>
                <a:cs typeface="Times New Roman" pitchFamily="18" charset="0"/>
              </a:rPr>
              <a:t>client = new Socket("localhost", 7777);</a:t>
            </a:r>
          </a:p>
          <a:p>
            <a:pPr lvl="1"/>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PrintStream</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out = new </a:t>
            </a:r>
            <a:r>
              <a:rPr lang="en-US" sz="2000" dirty="0" err="1">
                <a:solidFill>
                  <a:schemeClr val="tx1"/>
                </a:solidFill>
                <a:latin typeface="Times New Roman" pitchFamily="18" charset="0"/>
                <a:cs typeface="Times New Roman" pitchFamily="18" charset="0"/>
              </a:rPr>
              <a:t>PrintStream</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client.getOutputStream</a:t>
            </a:r>
            <a:r>
              <a:rPr lang="en-US" sz="2000" dirty="0" smtClean="0">
                <a:solidFill>
                  <a:schemeClr val="tx1"/>
                </a:solidFill>
                <a:latin typeface="Times New Roman" pitchFamily="18" charset="0"/>
                <a:cs typeface="Times New Roman" pitchFamily="18" charset="0"/>
              </a:rPr>
              <a:t>());</a:t>
            </a:r>
          </a:p>
          <a:p>
            <a:pPr lvl="1"/>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out.println</a:t>
            </a:r>
            <a:r>
              <a:rPr lang="en-US" sz="2000" dirty="0" smtClean="0">
                <a:solidFill>
                  <a:schemeClr val="tx1"/>
                </a:solidFill>
                <a:latin typeface="Times New Roman" pitchFamily="18" charset="0"/>
                <a:cs typeface="Times New Roman" pitchFamily="18" charset="0"/>
              </a:rPr>
              <a:t>(s</a:t>
            </a:r>
            <a:r>
              <a:rPr lang="en-US" sz="2000" dirty="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6"/>
          <a:stretch>
            <a:fillRect/>
          </a:stretch>
        </p:blipFill>
        <p:spPr>
          <a:xfrm>
            <a:off x="235808" y="2996952"/>
            <a:ext cx="5712730" cy="3824273"/>
          </a:xfrm>
          <a:prstGeom prst="rect">
            <a:avLst/>
          </a:prstGeom>
        </p:spPr>
      </p:pic>
    </p:spTree>
    <p:extLst>
      <p:ext uri="{BB962C8B-B14F-4D97-AF65-F5344CB8AC3E}">
        <p14:creationId xmlns:p14="http://schemas.microsoft.com/office/powerpoint/2010/main" val="729672146"/>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187220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solidFill>
                  <a:schemeClr val="tx1"/>
                </a:solidFill>
                <a:latin typeface="Times New Roman" pitchFamily="18" charset="0"/>
                <a:cs typeface="Times New Roman" pitchFamily="18" charset="0"/>
              </a:rPr>
              <a:t>Các</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câu</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lệnh</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nhận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xuất</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trong</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lập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trình</a:t>
            </a:r>
            <a:r>
              <a:rPr lang="en-US" sz="2400" b="1" dirty="0" smtClean="0">
                <a:solidFill>
                  <a:schemeClr val="tx1"/>
                </a:solidFill>
                <a:latin typeface="Times New Roman" pitchFamily="18" charset="0"/>
                <a:cs typeface="Times New Roman" pitchFamily="18" charset="0"/>
              </a:rPr>
              <a:t> socket</a:t>
            </a:r>
          </a:p>
          <a:p>
            <a:r>
              <a:rPr lang="vi-VN" dirty="0">
                <a:latin typeface="+mj-lt"/>
              </a:rPr>
              <a:t>Lớp DataInputStream trong java cho phép một ứng dụng đọc dữ liệu nguyên thủy từ luồng đầu vào một cách độc lập với máy</a:t>
            </a:r>
            <a:r>
              <a:rPr lang="vi-VN" b="1" dirty="0">
                <a:latin typeface="+mj-lt"/>
              </a:rPr>
              <a:t>.</a:t>
            </a:r>
            <a:endParaRPr lang="en-US" dirty="0" smtClean="0">
              <a:latin typeface="+mj-lt"/>
            </a:endParaRPr>
          </a:p>
          <a:p>
            <a:r>
              <a:rPr lang="en-US" sz="2000" b="1" dirty="0" err="1" smtClean="0">
                <a:solidFill>
                  <a:schemeClr val="tx1"/>
                </a:solidFill>
                <a:latin typeface="Times New Roman" pitchFamily="18" charset="0"/>
                <a:cs typeface="Times New Roman" pitchFamily="18" charset="0"/>
              </a:rPr>
              <a:t>Ví</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dụ</a:t>
            </a:r>
            <a:r>
              <a:rPr lang="en-US" sz="2000" b="1" dirty="0" smtClean="0">
                <a:solidFill>
                  <a:schemeClr val="tx1"/>
                </a:solidFill>
                <a:latin typeface="Times New Roman" pitchFamily="18" charset="0"/>
                <a:cs typeface="Times New Roman" pitchFamily="18" charset="0"/>
              </a:rPr>
              <a:t>:</a:t>
            </a:r>
          </a:p>
          <a:p>
            <a:pPr lvl="1"/>
            <a:r>
              <a:rPr lang="en-US" sz="2000" dirty="0" smtClean="0">
                <a:solidFill>
                  <a:schemeClr val="tx1"/>
                </a:solidFill>
                <a:latin typeface="Times New Roman" pitchFamily="18" charset="0"/>
                <a:cs typeface="Times New Roman" pitchFamily="18" charset="0"/>
              </a:rPr>
              <a:t>	Socket </a:t>
            </a:r>
            <a:r>
              <a:rPr lang="en-US" sz="2000" dirty="0">
                <a:solidFill>
                  <a:schemeClr val="tx1"/>
                </a:solidFill>
                <a:latin typeface="Times New Roman" pitchFamily="18" charset="0"/>
                <a:cs typeface="Times New Roman" pitchFamily="18" charset="0"/>
              </a:rPr>
              <a:t>client = new Socket("localhost", 7777</a:t>
            </a:r>
            <a:r>
              <a:rPr lang="en-US" sz="2000" dirty="0" smtClean="0">
                <a:solidFill>
                  <a:schemeClr val="tx1"/>
                </a:solidFill>
                <a:latin typeface="Times New Roman" pitchFamily="18" charset="0"/>
                <a:cs typeface="Times New Roman" pitchFamily="18" charset="0"/>
              </a:rPr>
              <a:t>);</a:t>
            </a:r>
          </a:p>
          <a:p>
            <a:pPr lvl="1"/>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DataInputStream</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dis = new </a:t>
            </a:r>
            <a:r>
              <a:rPr lang="en-US" sz="2000" dirty="0" err="1">
                <a:solidFill>
                  <a:schemeClr val="tx1"/>
                </a:solidFill>
                <a:latin typeface="Times New Roman" pitchFamily="18" charset="0"/>
                <a:cs typeface="Times New Roman" pitchFamily="18" charset="0"/>
              </a:rPr>
              <a:t>DataInputStream</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client.getInputStream</a:t>
            </a:r>
            <a:r>
              <a:rPr lang="en-US" sz="2000" dirty="0" smtClean="0">
                <a:solidFill>
                  <a:schemeClr val="tx1"/>
                </a:solidFill>
                <a:latin typeface="Times New Roman" pitchFamily="18" charset="0"/>
                <a:cs typeface="Times New Roman" pitchFamily="18" charset="0"/>
              </a:rPr>
              <a:t>());</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6"/>
          <a:stretch>
            <a:fillRect/>
          </a:stretch>
        </p:blipFill>
        <p:spPr>
          <a:xfrm>
            <a:off x="235808" y="3056215"/>
            <a:ext cx="5589637" cy="3497881"/>
          </a:xfrm>
          <a:prstGeom prst="rect">
            <a:avLst/>
          </a:prstGeom>
        </p:spPr>
      </p:pic>
    </p:spTree>
    <p:extLst>
      <p:ext uri="{BB962C8B-B14F-4D97-AF65-F5344CB8AC3E}">
        <p14:creationId xmlns:p14="http://schemas.microsoft.com/office/powerpoint/2010/main" val="1382631825"/>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NỘI DUNG</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235808" y="1340768"/>
            <a:ext cx="8628524" cy="367240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lnSpc>
                <a:spcPct val="150000"/>
              </a:lnSpc>
              <a:buFont typeface="Wingdings" pitchFamily="2" charset="2"/>
              <a:buChar char="ü"/>
            </a:pPr>
            <a:r>
              <a:rPr lang="en-US" sz="3000" dirty="0" smtClean="0">
                <a:latin typeface="Times New Roman" pitchFamily="18" charset="0"/>
                <a:cs typeface="Times New Roman" pitchFamily="18" charset="0"/>
              </a:rPr>
              <a:t> </a:t>
            </a:r>
            <a:r>
              <a:rPr lang="vi-VN" sz="3000" dirty="0" smtClean="0">
                <a:latin typeface="Times New Roman" pitchFamily="18" charset="0"/>
                <a:cs typeface="Times New Roman" pitchFamily="18" charset="0"/>
              </a:rPr>
              <a:t>Xây </a:t>
            </a:r>
            <a:r>
              <a:rPr lang="vi-VN" sz="3000" dirty="0">
                <a:latin typeface="Times New Roman" pitchFamily="18" charset="0"/>
                <a:cs typeface="Times New Roman" pitchFamily="18" charset="0"/>
              </a:rPr>
              <a:t>dựng một ứng dụng TCP cơ bản</a:t>
            </a:r>
          </a:p>
          <a:p>
            <a:pPr marL="285750" indent="-285750">
              <a:lnSpc>
                <a:spcPct val="150000"/>
              </a:lnSpc>
              <a:buFont typeface="Wingdings" pitchFamily="2" charset="2"/>
              <a:buChar char="ü"/>
            </a:pPr>
            <a:r>
              <a:rPr lang="vi-VN" sz="3000" b="1" dirty="0" smtClean="0">
                <a:latin typeface="Times New Roman" pitchFamily="18" charset="0"/>
                <a:cs typeface="Times New Roman" pitchFamily="18" charset="0"/>
              </a:rPr>
              <a:t> </a:t>
            </a:r>
            <a:r>
              <a:rPr lang="vi-VN" sz="3000" dirty="0">
                <a:latin typeface="Times New Roman" pitchFamily="18" charset="0"/>
                <a:cs typeface="Times New Roman" pitchFamily="18" charset="0"/>
              </a:rPr>
              <a:t>Xây dựng một ứng dụng UDP cơ </a:t>
            </a:r>
            <a:r>
              <a:rPr lang="vi-VN" sz="3000" dirty="0" smtClean="0">
                <a:latin typeface="Times New Roman" pitchFamily="18" charset="0"/>
                <a:cs typeface="Times New Roman" pitchFamily="18" charset="0"/>
              </a:rPr>
              <a:t>bản</a:t>
            </a:r>
            <a:endParaRPr lang="en-GB" sz="3000" dirty="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531117"/>
      </p:ext>
    </p:extLst>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367240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solidFill>
                  <a:schemeClr val="tx1"/>
                </a:solidFill>
                <a:latin typeface="Times New Roman" pitchFamily="18" charset="0"/>
                <a:cs typeface="Times New Roman" pitchFamily="18" charset="0"/>
              </a:rPr>
              <a:t>Các</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câu</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lệnh</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nhận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xuất</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trong</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lập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trình</a:t>
            </a:r>
            <a:r>
              <a:rPr lang="en-US" sz="2400" b="1" dirty="0" smtClean="0">
                <a:solidFill>
                  <a:schemeClr val="tx1"/>
                </a:solidFill>
                <a:latin typeface="Times New Roman" pitchFamily="18" charset="0"/>
                <a:cs typeface="Times New Roman" pitchFamily="18" charset="0"/>
              </a:rPr>
              <a:t> socket</a:t>
            </a:r>
          </a:p>
          <a:p>
            <a:r>
              <a:rPr lang="vi-VN" dirty="0">
                <a:latin typeface="+mj-lt"/>
              </a:rPr>
              <a:t>Luồng DataOutputStream cho phép bạn ghi các kiểu dữ liệu gốc tới một nguồn output</a:t>
            </a:r>
            <a:r>
              <a:rPr lang="vi-VN" dirty="0" smtClean="0">
                <a:latin typeface="+mj-lt"/>
              </a:rPr>
              <a:t>.</a:t>
            </a:r>
            <a:endParaRPr lang="en-US" dirty="0" smtClean="0">
              <a:latin typeface="+mj-lt"/>
            </a:endParaRPr>
          </a:p>
          <a:p>
            <a:r>
              <a:rPr lang="en-US" sz="2000" b="1" dirty="0" err="1" smtClean="0">
                <a:solidFill>
                  <a:schemeClr val="tx1"/>
                </a:solidFill>
                <a:latin typeface="Times New Roman" pitchFamily="18" charset="0"/>
                <a:cs typeface="Times New Roman" pitchFamily="18" charset="0"/>
              </a:rPr>
              <a:t>Ví</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dụ</a:t>
            </a:r>
            <a:r>
              <a:rPr lang="en-US" sz="2000" b="1" dirty="0" smtClean="0">
                <a:solidFill>
                  <a:schemeClr val="tx1"/>
                </a:solidFill>
                <a:latin typeface="Times New Roman" pitchFamily="18" charset="0"/>
                <a:cs typeface="Times New Roman" pitchFamily="18" charset="0"/>
              </a:rPr>
              <a:t>:</a:t>
            </a:r>
          </a:p>
          <a:p>
            <a:pPr lvl="1"/>
            <a:r>
              <a:rPr lang="en-US" sz="2000" dirty="0">
                <a:solidFill>
                  <a:schemeClr val="tx1"/>
                </a:solidFill>
                <a:latin typeface="Times New Roman" pitchFamily="18" charset="0"/>
                <a:cs typeface="Times New Roman" pitchFamily="18" charset="0"/>
              </a:rPr>
              <a:t>	 Socket client = new Socket("localhost", 7777);</a:t>
            </a:r>
          </a:p>
          <a:p>
            <a:pPr lvl="1"/>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DataOutputStream</a:t>
            </a:r>
            <a:r>
              <a:rPr lang="en-US" sz="2000" dirty="0">
                <a:solidFill>
                  <a:schemeClr val="tx1"/>
                </a:solidFill>
                <a:latin typeface="Times New Roman" pitchFamily="18" charset="0"/>
                <a:cs typeface="Times New Roman" pitchFamily="18" charset="0"/>
              </a:rPr>
              <a:t> dos = new </a:t>
            </a:r>
            <a:r>
              <a:rPr lang="en-US" sz="2000" dirty="0" err="1">
                <a:solidFill>
                  <a:schemeClr val="tx1"/>
                </a:solidFill>
                <a:latin typeface="Times New Roman" pitchFamily="18" charset="0"/>
                <a:cs typeface="Times New Roman" pitchFamily="18" charset="0"/>
              </a:rPr>
              <a:t>DataOutputStream</a:t>
            </a:r>
            <a:r>
              <a:rPr lang="en-US" sz="2000" dirty="0">
                <a:solidFill>
                  <a:schemeClr val="tx1"/>
                </a:solidFill>
                <a:latin typeface="Times New Roman" pitchFamily="18" charset="0"/>
                <a:cs typeface="Times New Roman" pitchFamily="18" charset="0"/>
              </a:rPr>
              <a:t>(</a:t>
            </a:r>
            <a:r>
              <a:rPr lang="en-US" sz="2000" dirty="0" err="1">
                <a:solidFill>
                  <a:schemeClr val="tx1"/>
                </a:solidFill>
                <a:latin typeface="Times New Roman" pitchFamily="18" charset="0"/>
                <a:cs typeface="Times New Roman" pitchFamily="18" charset="0"/>
              </a:rPr>
              <a:t>client.getOutputStream</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lvl="1"/>
            <a:endParaRPr lang="en-US" sz="2000" dirty="0" smtClean="0">
              <a:solidFill>
                <a:schemeClr val="tx1"/>
              </a:solidFill>
              <a:latin typeface="Times New Roman" pitchFamily="18" charset="0"/>
              <a:cs typeface="Times New Roman" pitchFamily="18" charset="0"/>
            </a:endParaRPr>
          </a:p>
          <a:p>
            <a:pPr marL="0" lvl="1"/>
            <a:r>
              <a:rPr lang="en-US" sz="2000" dirty="0" err="1" smtClean="0">
                <a:solidFill>
                  <a:schemeClr val="tx1"/>
                </a:solidFill>
                <a:latin typeface="Times New Roman" pitchFamily="18" charset="0"/>
                <a:cs typeface="Times New Roman" pitchFamily="18" charset="0"/>
              </a:rPr>
              <a:t>Một</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số</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phương</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thức</a:t>
            </a:r>
            <a:r>
              <a:rPr lang="en-US" sz="2000" dirty="0" smtClean="0">
                <a:solidFill>
                  <a:schemeClr val="tx1"/>
                </a:solidFill>
                <a:latin typeface="Times New Roman" pitchFamily="18" charset="0"/>
                <a:cs typeface="Times New Roman" pitchFamily="18" charset="0"/>
              </a:rPr>
              <a:t>:</a:t>
            </a:r>
          </a:p>
          <a:p>
            <a:pPr lvl="1"/>
            <a:r>
              <a:rPr lang="en-GB" sz="2000" b="1" dirty="0" smtClean="0">
                <a:latin typeface="Times New Roman" panose="02020603050405020304" pitchFamily="18" charset="0"/>
                <a:cs typeface="Times New Roman" panose="02020603050405020304" pitchFamily="18" charset="0"/>
              </a:rPr>
              <a:t>public </a:t>
            </a:r>
            <a:r>
              <a:rPr lang="en-GB" sz="2000" b="1" dirty="0">
                <a:latin typeface="Times New Roman" panose="02020603050405020304" pitchFamily="18" charset="0"/>
                <a:cs typeface="Times New Roman" panose="02020603050405020304" pitchFamily="18" charset="0"/>
              </a:rPr>
              <a:t>final void write(byte[] w, </a:t>
            </a:r>
            <a:r>
              <a:rPr lang="en-GB" sz="2000" b="1" dirty="0" err="1">
                <a:latin typeface="Times New Roman" panose="02020603050405020304" pitchFamily="18" charset="0"/>
                <a:cs typeface="Times New Roman" panose="02020603050405020304" pitchFamily="18" charset="0"/>
              </a:rPr>
              <a:t>int</a:t>
            </a:r>
            <a:r>
              <a:rPr lang="en-GB" sz="2000" b="1" dirty="0">
                <a:latin typeface="Times New Roman" panose="02020603050405020304" pitchFamily="18" charset="0"/>
                <a:cs typeface="Times New Roman" panose="02020603050405020304" pitchFamily="18" charset="0"/>
              </a:rPr>
              <a:t> off, </a:t>
            </a:r>
            <a:r>
              <a:rPr lang="en-GB" sz="2000" b="1" dirty="0" err="1">
                <a:latin typeface="Times New Roman" panose="02020603050405020304" pitchFamily="18" charset="0"/>
                <a:cs typeface="Times New Roman" panose="02020603050405020304" pitchFamily="18" charset="0"/>
              </a:rPr>
              <a:t>int</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len</a:t>
            </a:r>
            <a:r>
              <a:rPr lang="en-GB" sz="2000" b="1" dirty="0">
                <a:latin typeface="Times New Roman" panose="02020603050405020304" pitchFamily="18" charset="0"/>
                <a:cs typeface="Times New Roman" panose="02020603050405020304" pitchFamily="18" charset="0"/>
              </a:rPr>
              <a:t>)throws </a:t>
            </a:r>
            <a:r>
              <a:rPr lang="en-GB" sz="2000" b="1" dirty="0" err="1">
                <a:latin typeface="Times New Roman" panose="02020603050405020304" pitchFamily="18" charset="0"/>
                <a:cs typeface="Times New Roman" panose="02020603050405020304" pitchFamily="18" charset="0"/>
              </a:rPr>
              <a:t>IOException</a:t>
            </a:r>
            <a:r>
              <a:rPr lang="en-GB" sz="2000" dirty="0" err="1">
                <a:latin typeface="Times New Roman" panose="02020603050405020304" pitchFamily="18" charset="0"/>
                <a:cs typeface="Times New Roman" panose="02020603050405020304" pitchFamily="18" charset="0"/>
              </a:rPr>
              <a:t>Ghi</a:t>
            </a:r>
            <a:r>
              <a:rPr lang="en-GB" sz="2000"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len</a:t>
            </a:r>
            <a:r>
              <a:rPr lang="en-GB" sz="2000" dirty="0">
                <a:latin typeface="Times New Roman" panose="02020603050405020304" pitchFamily="18" charset="0"/>
                <a:cs typeface="Times New Roman" panose="02020603050405020304" pitchFamily="18" charset="0"/>
              </a:rPr>
              <a:t> byte </a:t>
            </a:r>
            <a:r>
              <a:rPr lang="en-GB" sz="2000" dirty="0" err="1">
                <a:latin typeface="Times New Roman" panose="02020603050405020304" pitchFamily="18" charset="0"/>
                <a:cs typeface="Times New Roman" panose="02020603050405020304" pitchFamily="18" charset="0"/>
              </a:rPr>
              <a:t>từ</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mảng</a:t>
            </a:r>
            <a:r>
              <a:rPr lang="en-GB" sz="2000" dirty="0">
                <a:latin typeface="Times New Roman" panose="02020603050405020304" pitchFamily="18" charset="0"/>
                <a:cs typeface="Times New Roman" panose="02020603050405020304" pitchFamily="18" charset="0"/>
              </a:rPr>
              <a:t> byte </a:t>
            </a:r>
            <a:r>
              <a:rPr lang="en-GB" sz="2000" dirty="0" err="1">
                <a:latin typeface="Times New Roman" panose="02020603050405020304" pitchFamily="18" charset="0"/>
                <a:cs typeface="Times New Roman" panose="02020603050405020304" pitchFamily="18" charset="0"/>
              </a:rPr>
              <a:t>đã</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xác</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định</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bắt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đầu</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từ</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điểm</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off</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tới</a:t>
            </a: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stream.</a:t>
            </a:r>
          </a:p>
          <a:p>
            <a:pPr lvl="1"/>
            <a:r>
              <a:rPr lang="vi-VN" sz="2000" b="1" dirty="0">
                <a:latin typeface="Times New Roman" panose="02020603050405020304" pitchFamily="18" charset="0"/>
                <a:cs typeface="Times New Roman" panose="02020603050405020304" pitchFamily="18" charset="0"/>
              </a:rPr>
              <a:t>public final void writeBytes(String s) throws IOException</a:t>
            </a:r>
            <a:r>
              <a:rPr lang="vi-VN" sz="2000" dirty="0">
                <a:latin typeface="Times New Roman" panose="02020603050405020304" pitchFamily="18" charset="0"/>
                <a:cs typeface="Times New Roman" panose="02020603050405020304" pitchFamily="18" charset="0"/>
              </a:rPr>
              <a:t>Ghi chuỗi tới output stream dưới dạng một dãy các byte. Mỗi ký tự trong chuỗi được ghi liên </a:t>
            </a:r>
            <a:r>
              <a:rPr lang="vi-VN" sz="2000" dirty="0" smtClean="0">
                <a:latin typeface="Times New Roman" panose="02020603050405020304" pitchFamily="18" charset="0"/>
                <a:cs typeface="Times New Roman" panose="02020603050405020304" pitchFamily="18" charset="0"/>
              </a:rPr>
              <a:t>tục</a:t>
            </a:r>
            <a:endParaRPr lang="en-GB"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34350"/>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2664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solidFill>
                  <a:schemeClr val="tx1"/>
                </a:solidFill>
                <a:latin typeface="Times New Roman" pitchFamily="18" charset="0"/>
                <a:cs typeface="Times New Roman" pitchFamily="18" charset="0"/>
              </a:rPr>
              <a:t>Các</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câu</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lệnh</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nhận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xuất</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trong</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lập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trình</a:t>
            </a:r>
            <a:r>
              <a:rPr lang="en-US" sz="2400" b="1" dirty="0" smtClean="0">
                <a:solidFill>
                  <a:schemeClr val="tx1"/>
                </a:solidFill>
                <a:latin typeface="Times New Roman" pitchFamily="18" charset="0"/>
                <a:cs typeface="Times New Roman" pitchFamily="18" charset="0"/>
              </a:rPr>
              <a:t> socket</a:t>
            </a:r>
          </a:p>
          <a:p>
            <a:r>
              <a:rPr lang="vi-VN" dirty="0">
                <a:latin typeface="+mj-lt"/>
              </a:rPr>
              <a:t>Lớp BufferedWriter trong java được sử dụng để cung cấp bộ đệm cho các các thể hiện của lớp Writer. Nó giúp hiệu suất nhanh. Nó thừa kế lớp Writer. Các ký tự đệm được sử dụng để cung cấp việc ghi dữ liệu hiệu quả với các mảng đơn, các ký tự và chuỗi.</a:t>
            </a:r>
            <a:endParaRPr lang="en-US" dirty="0" smtClean="0">
              <a:latin typeface="+mj-lt"/>
            </a:endParaRPr>
          </a:p>
          <a:p>
            <a:r>
              <a:rPr lang="en-US" sz="2000" b="1" dirty="0" err="1" smtClean="0">
                <a:solidFill>
                  <a:schemeClr val="tx1"/>
                </a:solidFill>
                <a:latin typeface="Times New Roman" pitchFamily="18" charset="0"/>
                <a:cs typeface="Times New Roman" pitchFamily="18" charset="0"/>
              </a:rPr>
              <a:t>Ví</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dụ</a:t>
            </a:r>
            <a:r>
              <a:rPr lang="en-US" sz="2000" b="1" dirty="0" smtClean="0">
                <a:solidFill>
                  <a:schemeClr val="tx1"/>
                </a:solidFill>
                <a:latin typeface="Times New Roman" pitchFamily="18" charset="0"/>
                <a:cs typeface="Times New Roman" pitchFamily="18" charset="0"/>
              </a:rPr>
              <a:t>:</a:t>
            </a:r>
          </a:p>
          <a:p>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socketOfClient</a:t>
            </a:r>
            <a:r>
              <a:rPr lang="en-US" sz="2000" b="1" dirty="0" smtClean="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 new Socket(</a:t>
            </a:r>
            <a:r>
              <a:rPr lang="en-US" sz="2000" b="1" dirty="0" err="1">
                <a:solidFill>
                  <a:schemeClr val="tx1"/>
                </a:solidFill>
                <a:latin typeface="Times New Roman" pitchFamily="18" charset="0"/>
                <a:cs typeface="Times New Roman" pitchFamily="18" charset="0"/>
              </a:rPr>
              <a:t>serverHost</a:t>
            </a:r>
            <a:r>
              <a:rPr lang="en-US" sz="2000" b="1" dirty="0">
                <a:solidFill>
                  <a:schemeClr val="tx1"/>
                </a:solidFill>
                <a:latin typeface="Times New Roman" pitchFamily="18" charset="0"/>
                <a:cs typeface="Times New Roman" pitchFamily="18" charset="0"/>
              </a:rPr>
              <a:t>, 7777</a:t>
            </a:r>
            <a:r>
              <a:rPr lang="en-US" sz="2000" b="1" dirty="0" smtClean="0">
                <a:solidFill>
                  <a:schemeClr val="tx1"/>
                </a:solidFill>
                <a:latin typeface="Times New Roman" pitchFamily="18" charset="0"/>
                <a:cs typeface="Times New Roman" pitchFamily="18" charset="0"/>
              </a:rPr>
              <a:t>);	</a:t>
            </a:r>
          </a:p>
          <a:p>
            <a:pPr lvl="1"/>
            <a:r>
              <a:rPr lang="en-US" sz="2000" dirty="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BufferedWriter</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os</a:t>
            </a:r>
            <a:r>
              <a:rPr lang="en-US" sz="2000" dirty="0" smtClean="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 new </a:t>
            </a:r>
            <a:r>
              <a:rPr lang="en-US" sz="2000" dirty="0" err="1">
                <a:solidFill>
                  <a:schemeClr val="tx1"/>
                </a:solidFill>
                <a:latin typeface="Times New Roman" pitchFamily="18" charset="0"/>
                <a:cs typeface="Times New Roman" pitchFamily="18" charset="0"/>
              </a:rPr>
              <a:t>BufferedWriter</a:t>
            </a:r>
            <a:r>
              <a:rPr lang="en-US" sz="2000" dirty="0">
                <a:solidFill>
                  <a:schemeClr val="tx1"/>
                </a:solidFill>
                <a:latin typeface="Times New Roman" pitchFamily="18" charset="0"/>
                <a:cs typeface="Times New Roman" pitchFamily="18" charset="0"/>
              </a:rPr>
              <a:t>(new </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OutputStreamWriter</a:t>
            </a:r>
            <a:r>
              <a:rPr lang="en-US" sz="2000" dirty="0" smtClean="0">
                <a:solidFill>
                  <a:schemeClr val="tx1"/>
                </a:solidFill>
                <a:latin typeface="Times New Roman" pitchFamily="18" charset="0"/>
                <a:cs typeface="Times New Roman" pitchFamily="18" charset="0"/>
              </a:rPr>
              <a:t>(</a:t>
            </a:r>
            <a:r>
              <a:rPr lang="en-US" sz="2000" dirty="0" err="1" smtClean="0">
                <a:solidFill>
                  <a:schemeClr val="tx1"/>
                </a:solidFill>
                <a:latin typeface="Times New Roman" pitchFamily="18" charset="0"/>
                <a:cs typeface="Times New Roman" pitchFamily="18" charset="0"/>
              </a:rPr>
              <a:t>socketOfClient.getOutputStream</a:t>
            </a:r>
            <a:r>
              <a:rPr lang="en-US" sz="2000" dirty="0" smtClean="0">
                <a:solidFill>
                  <a:schemeClr val="tx1"/>
                </a:solidFill>
                <a:latin typeface="Times New Roman" pitchFamily="18" charset="0"/>
                <a:cs typeface="Times New Roman" pitchFamily="18" charset="0"/>
              </a:rPr>
              <a:t>()));</a:t>
            </a:r>
          </a:p>
          <a:p>
            <a:pPr marL="0" lvl="1"/>
            <a:endParaRPr lang="en-GB"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6"/>
          <a:stretch>
            <a:fillRect/>
          </a:stretch>
        </p:blipFill>
        <p:spPr>
          <a:xfrm>
            <a:off x="107504" y="3535134"/>
            <a:ext cx="8373566" cy="3276613"/>
          </a:xfrm>
          <a:prstGeom prst="rect">
            <a:avLst/>
          </a:prstGeom>
        </p:spPr>
      </p:pic>
    </p:spTree>
    <p:extLst>
      <p:ext uri="{BB962C8B-B14F-4D97-AF65-F5344CB8AC3E}">
        <p14:creationId xmlns:p14="http://schemas.microsoft.com/office/powerpoint/2010/main" val="4240575656"/>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273630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solidFill>
                  <a:schemeClr val="tx1"/>
                </a:solidFill>
                <a:latin typeface="Times New Roman" pitchFamily="18" charset="0"/>
                <a:cs typeface="Times New Roman" pitchFamily="18" charset="0"/>
              </a:rPr>
              <a:t>Các</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câu</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lệnh</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nhận</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xuất</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trong</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lập</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trình</a:t>
            </a:r>
            <a:r>
              <a:rPr lang="en-US" sz="2400" b="1" dirty="0" smtClean="0">
                <a:solidFill>
                  <a:schemeClr val="tx1"/>
                </a:solidFill>
                <a:latin typeface="Times New Roman" pitchFamily="18" charset="0"/>
                <a:cs typeface="Times New Roman" pitchFamily="18" charset="0"/>
              </a:rPr>
              <a:t> socket</a:t>
            </a:r>
          </a:p>
          <a:p>
            <a:r>
              <a:rPr lang="vi-VN" dirty="0">
                <a:latin typeface="+mj-lt"/>
              </a:rPr>
              <a:t>Lớp BufferedReader trong java được sử dụng để đọc văn bản từ một input stream dựa trên các ký tự (character stream). Nó có thể được sử dụng để đọc dữ liệu theo dòng (line by line) bằng phương thức readLine(). Nó giúp hiệu suất nhanh. Nó kế thừa lớp Reader.</a:t>
            </a:r>
            <a:endParaRPr lang="en-US" dirty="0" smtClean="0">
              <a:latin typeface="+mj-lt"/>
            </a:endParaRPr>
          </a:p>
          <a:p>
            <a:r>
              <a:rPr lang="en-US" b="1" dirty="0" err="1" smtClean="0">
                <a:solidFill>
                  <a:schemeClr val="tx1"/>
                </a:solidFill>
                <a:latin typeface="+mj-lt"/>
                <a:cs typeface="Times New Roman" pitchFamily="18" charset="0"/>
              </a:rPr>
              <a:t>Ví</a:t>
            </a:r>
            <a:r>
              <a:rPr lang="en-US" b="1" dirty="0" smtClean="0">
                <a:solidFill>
                  <a:schemeClr val="tx1"/>
                </a:solidFill>
                <a:latin typeface="+mj-lt"/>
                <a:cs typeface="Times New Roman" pitchFamily="18" charset="0"/>
              </a:rPr>
              <a:t> </a:t>
            </a:r>
            <a:r>
              <a:rPr lang="en-US" b="1" dirty="0" err="1" smtClean="0">
                <a:solidFill>
                  <a:schemeClr val="tx1"/>
                </a:solidFill>
                <a:latin typeface="+mj-lt"/>
                <a:cs typeface="Times New Roman" pitchFamily="18" charset="0"/>
              </a:rPr>
              <a:t>dụ</a:t>
            </a:r>
            <a:r>
              <a:rPr lang="en-US" b="1" dirty="0" smtClean="0">
                <a:solidFill>
                  <a:schemeClr val="tx1"/>
                </a:solidFill>
                <a:latin typeface="+mj-lt"/>
                <a:cs typeface="Times New Roman" pitchFamily="18" charset="0"/>
              </a:rPr>
              <a:t>:</a:t>
            </a:r>
          </a:p>
          <a:p>
            <a:r>
              <a:rPr lang="en-US" sz="2000" b="1" dirty="0">
                <a:solidFill>
                  <a:schemeClr val="tx1"/>
                </a:solidFill>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Socket </a:t>
            </a:r>
            <a:r>
              <a:rPr lang="en-US" b="1" dirty="0" err="1" smtClean="0">
                <a:solidFill>
                  <a:schemeClr val="tx1"/>
                </a:solidFill>
                <a:latin typeface="Times New Roman" pitchFamily="18" charset="0"/>
                <a:cs typeface="Times New Roman" pitchFamily="18" charset="0"/>
              </a:rPr>
              <a:t>socketOfClient</a:t>
            </a:r>
            <a:r>
              <a:rPr lang="en-US" b="1" dirty="0" smtClean="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 new Socket(</a:t>
            </a:r>
            <a:r>
              <a:rPr lang="en-US" b="1" dirty="0" err="1">
                <a:solidFill>
                  <a:schemeClr val="tx1"/>
                </a:solidFill>
                <a:latin typeface="Times New Roman" pitchFamily="18" charset="0"/>
                <a:cs typeface="Times New Roman" pitchFamily="18" charset="0"/>
              </a:rPr>
              <a:t>serverHost</a:t>
            </a:r>
            <a:r>
              <a:rPr lang="en-US" b="1" dirty="0">
                <a:solidFill>
                  <a:schemeClr val="tx1"/>
                </a:solidFill>
                <a:latin typeface="Times New Roman" pitchFamily="18" charset="0"/>
                <a:cs typeface="Times New Roman" pitchFamily="18" charset="0"/>
              </a:rPr>
              <a:t>, 7777</a:t>
            </a:r>
            <a:r>
              <a:rPr lang="en-US" b="1" dirty="0" smtClean="0">
                <a:solidFill>
                  <a:schemeClr val="tx1"/>
                </a:solidFill>
                <a:latin typeface="Times New Roman" pitchFamily="18" charset="0"/>
                <a:cs typeface="Times New Roman" pitchFamily="18" charset="0"/>
              </a:rPr>
              <a:t>);	</a:t>
            </a:r>
          </a:p>
          <a:p>
            <a:pPr lvl="1"/>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BufferedReader</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is = new </a:t>
            </a:r>
            <a:r>
              <a:rPr lang="en-US" dirty="0" err="1">
                <a:solidFill>
                  <a:schemeClr val="tx1"/>
                </a:solidFill>
                <a:latin typeface="Times New Roman" pitchFamily="18" charset="0"/>
                <a:cs typeface="Times New Roman" pitchFamily="18" charset="0"/>
              </a:rPr>
              <a:t>BufferedReader</a:t>
            </a:r>
            <a:r>
              <a:rPr lang="en-US" dirty="0">
                <a:solidFill>
                  <a:schemeClr val="tx1"/>
                </a:solidFill>
                <a:latin typeface="Times New Roman" pitchFamily="18" charset="0"/>
                <a:cs typeface="Times New Roman" pitchFamily="18" charset="0"/>
              </a:rPr>
              <a:t>(new </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InputStreamReader</a:t>
            </a:r>
            <a:r>
              <a:rPr lang="en-US" dirty="0" smtClean="0">
                <a:solidFill>
                  <a:schemeClr val="tx1"/>
                </a:solidFill>
                <a:latin typeface="Times New Roman" pitchFamily="18" charset="0"/>
                <a:cs typeface="Times New Roman" pitchFamily="18" charset="0"/>
              </a:rPr>
              <a:t>(</a:t>
            </a:r>
            <a:r>
              <a:rPr lang="en-US" dirty="0" err="1" smtClean="0">
                <a:solidFill>
                  <a:schemeClr val="tx1"/>
                </a:solidFill>
                <a:latin typeface="Times New Roman" pitchFamily="18" charset="0"/>
                <a:cs typeface="Times New Roman" pitchFamily="18" charset="0"/>
              </a:rPr>
              <a:t>socketOfClient.getInputStream</a:t>
            </a:r>
            <a:r>
              <a:rPr lang="en-US" dirty="0">
                <a:solidFill>
                  <a:schemeClr val="tx1"/>
                </a:solidFill>
                <a:latin typeface="Times New Roman" pitchFamily="18" charset="0"/>
                <a:cs typeface="Times New Roman" pitchFamily="18" charset="0"/>
              </a:rPr>
              <a:t>()));</a:t>
            </a:r>
            <a:endParaRPr lang="en-GB"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5"/>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9"/>
            <a:ext cx="9144000" cy="21602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en-US" sz="2400" b="1" dirty="0" smtClean="0">
              <a:solidFill>
                <a:schemeClr val="tx1"/>
              </a:solidFill>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6"/>
          <a:stretch>
            <a:fillRect/>
          </a:stretch>
        </p:blipFill>
        <p:spPr>
          <a:xfrm>
            <a:off x="633606" y="1113705"/>
            <a:ext cx="7748716" cy="5682390"/>
          </a:xfrm>
          <a:prstGeom prst="rect">
            <a:avLst/>
          </a:prstGeom>
        </p:spPr>
      </p:pic>
    </p:spTree>
    <p:extLst>
      <p:ext uri="{BB962C8B-B14F-4D97-AF65-F5344CB8AC3E}">
        <p14:creationId xmlns:p14="http://schemas.microsoft.com/office/powerpoint/2010/main" val="1697034184"/>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53268" y="2675570"/>
            <a:ext cx="8683804" cy="1200329"/>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err="1" smtClean="0">
                <a:effectLst>
                  <a:glow rad="228600">
                    <a:schemeClr val="accent3">
                      <a:satMod val="175000"/>
                      <a:alpha val="40000"/>
                    </a:schemeClr>
                  </a:glow>
                </a:effectLst>
                <a:latin typeface="Times New Roman" pitchFamily="18" charset="0"/>
                <a:cs typeface="Times New Roman" pitchFamily="18" charset="0"/>
              </a:rPr>
              <a:t>Phần</a:t>
            </a:r>
            <a:r>
              <a:rPr lang="en-GB" sz="3600" b="1" dirty="0" smtClean="0">
                <a:effectLst>
                  <a:glow rad="228600">
                    <a:schemeClr val="accent3">
                      <a:satMod val="175000"/>
                      <a:alpha val="40000"/>
                    </a:schemeClr>
                  </a:glow>
                </a:effectLst>
                <a:latin typeface="Times New Roman" pitchFamily="18" charset="0"/>
                <a:cs typeface="Times New Roman" pitchFamily="18" charset="0"/>
              </a:rPr>
              <a:t> II</a:t>
            </a:r>
          </a:p>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 LẬP </a:t>
            </a:r>
            <a:r>
              <a:rPr lang="en-GB" sz="3600" b="1" dirty="0">
                <a:effectLst>
                  <a:glow rad="228600">
                    <a:schemeClr val="accent3">
                      <a:satMod val="175000"/>
                      <a:alpha val="40000"/>
                    </a:schemeClr>
                  </a:glow>
                </a:effectLst>
                <a:latin typeface="Times New Roman" pitchFamily="18" charset="0"/>
                <a:cs typeface="Times New Roman" pitchFamily="18" charset="0"/>
              </a:rPr>
              <a:t>TRÌNH SOCKET VỚI </a:t>
            </a:r>
            <a:r>
              <a:rPr lang="en-GB" sz="3600" b="1" dirty="0" smtClean="0">
                <a:effectLst>
                  <a:glow rad="228600">
                    <a:schemeClr val="accent3">
                      <a:satMod val="175000"/>
                      <a:alpha val="40000"/>
                    </a:schemeClr>
                  </a:glow>
                </a:effectLst>
                <a:latin typeface="Times New Roman" pitchFamily="18" charset="0"/>
                <a:cs typeface="Times New Roman" pitchFamily="18" charset="0"/>
              </a:rPr>
              <a:t>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26642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0" lvl="1"/>
            <a:endParaRPr lang="en-GB"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425309"/>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ĐẶC ĐIỂM GIAO THỨC 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42484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000" b="1" dirty="0" err="1" smtClean="0">
                <a:latin typeface="Times New Roman" panose="02020603050405020304" pitchFamily="18" charset="0"/>
                <a:cs typeface="Times New Roman" panose="02020603050405020304" pitchFamily="18" charset="0"/>
              </a:rPr>
              <a:t>Đặc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điểm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của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giao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thức</a:t>
            </a:r>
            <a:r>
              <a:rPr lang="en-US" sz="2000" b="1" dirty="0" smtClean="0">
                <a:latin typeface="Times New Roman" panose="02020603050405020304" pitchFamily="18" charset="0"/>
                <a:cs typeface="Times New Roman" panose="02020603050405020304" pitchFamily="18" charset="0"/>
              </a:rPr>
              <a:t> UDP </a:t>
            </a:r>
            <a:r>
              <a:rPr lang="en-US" sz="2000" b="1" dirty="0" err="1" smtClean="0">
                <a:latin typeface="Times New Roman" panose="02020603050405020304" pitchFamily="18" charset="0"/>
                <a:cs typeface="Times New Roman" panose="02020603050405020304" pitchFamily="18" charset="0"/>
              </a:rPr>
              <a:t>trong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lập</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trình</a:t>
            </a:r>
            <a:r>
              <a:rPr lang="en-US" sz="2000" b="1" dirty="0" smtClean="0">
                <a:latin typeface="Times New Roman" panose="02020603050405020304" pitchFamily="18" charset="0"/>
                <a:cs typeface="Times New Roman" panose="02020603050405020304" pitchFamily="18" charset="0"/>
              </a:rPr>
              <a:t> client – server </a:t>
            </a:r>
            <a:r>
              <a:rPr lang="en-US" sz="2000" b="1" dirty="0" err="1" smtClean="0">
                <a:latin typeface="Times New Roman" panose="02020603050405020304" pitchFamily="18" charset="0"/>
                <a:cs typeface="Times New Roman" panose="02020603050405020304" pitchFamily="18" charset="0"/>
              </a:rPr>
              <a:t>là</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gì</a:t>
            </a:r>
            <a:r>
              <a:rPr lang="en-US" sz="2000" b="1"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UDP: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client server</a:t>
            </a:r>
          </a:p>
          <a:p>
            <a:pPr marL="990600" indent="-342900">
              <a:lnSpc>
                <a:spcPct val="150000"/>
              </a:lnSpc>
              <a:buFont typeface="Wingdings" panose="05000000000000000000" pitchFamily="2" charset="2"/>
              <a:buChar char="§"/>
            </a:pPr>
            <a:r>
              <a:rPr lang="vi-VN" sz="2000" dirty="0" smtClean="0">
                <a:latin typeface="+mj-lt"/>
              </a:rPr>
              <a:t>Không </a:t>
            </a:r>
            <a:r>
              <a:rPr lang="vi-VN" sz="2000" dirty="0">
                <a:latin typeface="+mj-lt"/>
              </a:rPr>
              <a:t>bắt </a:t>
            </a:r>
            <a:r>
              <a:rPr lang="vi-VN" sz="2000" dirty="0" smtClean="0">
                <a:latin typeface="+mj-lt"/>
              </a:rPr>
              <a:t>tay</a:t>
            </a:r>
            <a:r>
              <a:rPr lang="en-US" sz="2000" dirty="0" smtClean="0">
                <a:latin typeface="+mj-lt"/>
              </a:rPr>
              <a:t>.</a:t>
            </a:r>
          </a:p>
          <a:p>
            <a:pPr marL="990600" indent="-342900">
              <a:lnSpc>
                <a:spcPct val="150000"/>
              </a:lnSpc>
              <a:buFont typeface="Wingdings" panose="05000000000000000000" pitchFamily="2" charset="2"/>
              <a:buChar char="§"/>
            </a:pP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vi-VN" sz="2000" dirty="0" smtClean="0">
                <a:latin typeface="+mj-lt"/>
              </a:rPr>
              <a:t> </a:t>
            </a:r>
            <a:r>
              <a:rPr lang="vi-VN" sz="2000" dirty="0">
                <a:latin typeface="+mj-lt"/>
              </a:rPr>
              <a:t>gắn địa chỉ IP </a:t>
            </a:r>
            <a:r>
              <a:rPr lang="vi-VN" sz="2000" dirty="0" smtClean="0">
                <a:latin typeface="+mj-lt"/>
              </a:rPr>
              <a:t>và</a:t>
            </a:r>
            <a:r>
              <a:rPr lang="en-US" sz="2000" dirty="0" smtClean="0">
                <a:latin typeface="+mj-lt"/>
              </a:rPr>
              <a:t> </a:t>
            </a:r>
            <a:r>
              <a:rPr lang="en-US" sz="2000" dirty="0" smtClean="0">
                <a:latin typeface="Times New Roman" panose="02020603050405020304" pitchFamily="18" charset="0"/>
                <a:cs typeface="Times New Roman" panose="02020603050405020304" pitchFamily="18" charset="0"/>
              </a:rPr>
              <a:t>port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mỗi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a:t>
            </a:r>
          </a:p>
          <a:p>
            <a:pPr marL="990600" indent="-342900">
              <a:lnSpc>
                <a:spcPct val="150000"/>
              </a:lnSpc>
              <a:buFont typeface="Wingdings" panose="05000000000000000000" pitchFamily="2" charset="2"/>
              <a:buChar char="§"/>
            </a:pPr>
            <a:r>
              <a:rPr lang="en-US" sz="2000" dirty="0" smtClean="0">
                <a:latin typeface="+mj-lt"/>
              </a:rPr>
              <a:t>S</a:t>
            </a:r>
            <a:r>
              <a:rPr lang="vi-VN" sz="2000" dirty="0" smtClean="0">
                <a:latin typeface="+mj-lt"/>
              </a:rPr>
              <a:t>erver </a:t>
            </a:r>
            <a:r>
              <a:rPr lang="vi-VN" sz="2000" dirty="0">
                <a:latin typeface="+mj-lt"/>
              </a:rPr>
              <a:t>phải tách địa chỉ </a:t>
            </a:r>
            <a:r>
              <a:rPr lang="vi-VN" sz="2000" dirty="0" smtClean="0">
                <a:latin typeface="+mj-lt"/>
              </a:rPr>
              <a:t>IP</a:t>
            </a:r>
            <a:r>
              <a:rPr lang="en-US" sz="2000" dirty="0" smtClean="0">
                <a:latin typeface="+mj-lt"/>
              </a:rPr>
              <a:t> </a:t>
            </a:r>
            <a:r>
              <a:rPr lang="vi-VN" sz="2000" dirty="0" smtClean="0">
                <a:latin typeface="+mj-lt"/>
              </a:rPr>
              <a:t>và </a:t>
            </a:r>
            <a:r>
              <a:rPr lang="vi-VN" sz="2000" dirty="0">
                <a:latin typeface="+mj-lt"/>
              </a:rPr>
              <a:t>port của client từ </a:t>
            </a:r>
            <a:r>
              <a:rPr lang="vi-VN" sz="2000" dirty="0" smtClean="0">
                <a:latin typeface="+mj-lt"/>
              </a:rPr>
              <a:t>gói</a:t>
            </a:r>
            <a:r>
              <a:rPr lang="en-US" sz="2000" dirty="0" smtClean="0">
                <a:latin typeface="+mj-lt"/>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mj-lt"/>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mj-lt"/>
              </a:rPr>
              <a:t>.</a:t>
            </a:r>
          </a:p>
          <a:p>
            <a:pPr marL="342900" indent="-342900">
              <a:lnSpc>
                <a:spcPct val="150000"/>
              </a:lnSpc>
              <a:buFont typeface="Wingdings" panose="05000000000000000000" pitchFamily="2" charset="2"/>
              <a:buChar char="Ø"/>
            </a:pPr>
            <a:r>
              <a:rPr lang="vi-VN" sz="2000" dirty="0" smtClean="0">
                <a:latin typeface="+mj-lt"/>
              </a:rPr>
              <a:t>UDP</a:t>
            </a:r>
            <a:r>
              <a:rPr lang="vi-VN" sz="2000" dirty="0">
                <a:latin typeface="+mj-lt"/>
              </a:rPr>
              <a:t>: data có thể </a:t>
            </a:r>
            <a:r>
              <a:rPr lang="vi-VN" sz="2000" dirty="0" smtClean="0">
                <a:latin typeface="+mj-lt"/>
              </a:rPr>
              <a:t>không</a:t>
            </a:r>
            <a:r>
              <a:rPr lang="en-US" sz="2000" dirty="0" smtClean="0">
                <a:latin typeface="+mj-lt"/>
              </a:rPr>
              <a:t> </a:t>
            </a:r>
            <a:r>
              <a:rPr lang="en-US" sz="2000" dirty="0" err="1" smtClean="0">
                <a:latin typeface="Times New Roman" panose="02020603050405020304" pitchFamily="18" charset="0"/>
                <a:cs typeface="Times New Roman" panose="02020603050405020304" pitchFamily="18" charset="0"/>
              </a:rPr>
              <a:t>đúng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hay </a:t>
            </a:r>
            <a:r>
              <a:rPr lang="en-US" sz="2000" dirty="0" err="1" smtClean="0">
                <a:latin typeface="Times New Roman" panose="02020603050405020304" pitchFamily="18" charset="0"/>
                <a:cs typeface="Times New Roman" panose="02020603050405020304" pitchFamily="18" charset="0"/>
              </a:rPr>
              <a:t>mất</a:t>
            </a:r>
            <a:r>
              <a:rPr lang="en-US" sz="2000" dirty="0" smtClean="0">
                <a:latin typeface="+mj-lt"/>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ở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b="1" dirty="0" err="1" smtClean="0">
                <a:latin typeface="Times New Roman" panose="02020603050405020304" pitchFamily="18" charset="0"/>
                <a:cs typeface="Times New Roman" panose="02020603050405020304" pitchFamily="18" charset="0"/>
              </a:rPr>
              <a:t>Từ</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góc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độ</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ứng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dụng</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UDP </a:t>
            </a:r>
            <a:r>
              <a:rPr lang="en-US" sz="2000" dirty="0" err="1" smtClean="0">
                <a:latin typeface="Times New Roman" panose="02020603050405020304" pitchFamily="18" charset="0"/>
                <a:cs typeface="Times New Roman" panose="02020603050405020304" pitchFamily="18" charset="0"/>
              </a:rPr>
              <a:t>cung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đảm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client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server</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96949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ĐẶC ĐIỂM GIAO THỨC 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24482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000" b="1" dirty="0" err="1" smtClean="0">
                <a:latin typeface="Times New Roman" panose="02020603050405020304" pitchFamily="18" charset="0"/>
                <a:cs typeface="Times New Roman" panose="02020603050405020304" pitchFamily="18" charset="0"/>
              </a:rPr>
              <a:t>Ưu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điểm</a:t>
            </a:r>
            <a:endParaRPr lang="en-US" sz="2000" b="1"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Ít</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phí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a:t>
            </a:r>
            <a:r>
              <a:rPr lang="en-US" sz="2000" dirty="0" smtClean="0">
                <a:latin typeface="+mj-lt"/>
              </a:rPr>
              <a:t>.</a:t>
            </a:r>
          </a:p>
          <a:p>
            <a:pPr marL="342900" indent="-342900">
              <a:lnSpc>
                <a:spcPct val="15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Tốc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đảm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tiết</a:t>
            </a:r>
            <a:r>
              <a:rPr lang="en-US" sz="2000" dirty="0" smtClean="0">
                <a:latin typeface="Times New Roman" panose="02020603050405020304" pitchFamily="18" charset="0"/>
                <a:cs typeface="Times New Roman" panose="02020603050405020304" pitchFamily="18" charset="0"/>
              </a:rPr>
              <a:t>, video, </a:t>
            </a:r>
            <a:r>
              <a:rPr lang="en-US" sz="2000" dirty="0" err="1" smtClean="0">
                <a:latin typeface="Times New Roman" panose="02020603050405020304" pitchFamily="18" charset="0"/>
                <a:cs typeface="Times New Roman" panose="02020603050405020304" pitchFamily="18" charset="0"/>
              </a:rPr>
              <a:t>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trò</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chơi</a:t>
            </a:r>
            <a:r>
              <a:rPr lang="en-US"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client.</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5486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US" sz="3600" b="1" dirty="0" smtClean="0">
                <a:effectLst>
                  <a:glow rad="228600">
                    <a:schemeClr val="accent3">
                      <a:satMod val="175000"/>
                      <a:alpha val="40000"/>
                    </a:schemeClr>
                  </a:glow>
                </a:effectLst>
                <a:latin typeface="Times New Roman" pitchFamily="18" charset="0"/>
                <a:cs typeface="Times New Roman" pitchFamily="18" charset="0"/>
              </a:rPr>
              <a:t>TRUYỀN TẢI GÓI TRONG 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24482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en-US" sz="2000" dirty="0" smtClean="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Object 2"/>
          <p:cNvGraphicFramePr>
            <a:graphicFrameLocks noChangeAspect="1"/>
          </p:cNvGraphicFramePr>
          <p:nvPr>
            <p:extLst>
              <p:ext uri="{D42A27DB-BD31-4B8C-83A1-F6EECF244321}">
                <p14:modId xmlns:p14="http://schemas.microsoft.com/office/powerpoint/2010/main" val="2060233894"/>
              </p:ext>
            </p:extLst>
          </p:nvPr>
        </p:nvGraphicFramePr>
        <p:xfrm>
          <a:off x="1032669" y="1166214"/>
          <a:ext cx="7078662" cy="5635625"/>
        </p:xfrm>
        <a:graphic>
          <a:graphicData uri="http://schemas.openxmlformats.org/presentationml/2006/ole">
            <mc:AlternateContent xmlns:mc="http://schemas.openxmlformats.org/markup-compatibility/2006">
              <mc:Choice xmlns:v="urn:schemas-microsoft-com:vml" Requires="v">
                <p:oleObj spid="_x0000_s1060" name="Bitmap Image" r:id="rId7" imgW="3840813" imgH="4458086" progId="Paint.Picture">
                  <p:embed/>
                </p:oleObj>
              </mc:Choice>
              <mc:Fallback>
                <p:oleObj name="Bitmap Image" r:id="rId7" imgW="3840813" imgH="4458086" progId="Paint.Picture">
                  <p:embed/>
                  <p:pic>
                    <p:nvPicPr>
                      <p:cNvPr id="409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2669" y="1166214"/>
                        <a:ext cx="7078662" cy="563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39127102"/>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TƯƠNG TÁC CLIENT SERVER 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9"/>
            <a:ext cx="9144000" cy="5760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dirty="0">
                <a:latin typeface="+mj-lt"/>
              </a:rPr>
              <a:t>Tương tác giữa client socket và server </a:t>
            </a:r>
            <a:r>
              <a:rPr lang="vi-VN" sz="2400" dirty="0" smtClean="0">
                <a:latin typeface="+mj-lt"/>
              </a:rPr>
              <a:t>socket</a:t>
            </a:r>
            <a:r>
              <a:rPr lang="en-US" sz="2400" dirty="0" smtClean="0">
                <a:latin typeface="+mj-lt"/>
              </a:rPr>
              <a:t> </a:t>
            </a:r>
            <a:r>
              <a:rPr lang="vi-VN" sz="2400" dirty="0" smtClean="0">
                <a:latin typeface="+mj-lt"/>
              </a:rPr>
              <a:t>qua </a:t>
            </a:r>
            <a:r>
              <a:rPr lang="vi-VN" sz="2400" dirty="0">
                <a:latin typeface="+mj-lt"/>
              </a:rPr>
              <a:t>UDP</a:t>
            </a:r>
            <a:endParaRPr lang="en-GB" sz="24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208" y="1584715"/>
            <a:ext cx="7475584" cy="478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486638"/>
      </p:ext>
    </p:extLst>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GIAO TIẾP QUA STREAM</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50405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dirty="0">
                <a:latin typeface="+mj-lt"/>
              </a:rPr>
              <a:t>Giao tiếp qua </a:t>
            </a:r>
            <a:r>
              <a:rPr lang="vi-VN" sz="2400" dirty="0" smtClean="0">
                <a:latin typeface="+mj-lt"/>
              </a:rPr>
              <a:t>stream</a:t>
            </a:r>
            <a:endParaRPr lang="en-GB" sz="24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1634455"/>
            <a:ext cx="64008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152155"/>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TỔNG QUAN LẬP TRÌNH SOCKET</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5328220" cy="21602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000" dirty="0">
                <a:solidFill>
                  <a:schemeClr val="tx1"/>
                </a:solidFill>
                <a:latin typeface="Times New Roman" pitchFamily="18" charset="0"/>
                <a:cs typeface="Times New Roman" pitchFamily="18" charset="0"/>
              </a:rPr>
              <a:t>Viết chương trình</a:t>
            </a:r>
          </a:p>
          <a:p>
            <a:r>
              <a:rPr lang="en-US" sz="2000" dirty="0" smtClean="0">
                <a:solidFill>
                  <a:srgbClr val="FF0000"/>
                </a:solidFill>
                <a:latin typeface="Times New Roman" pitchFamily="18" charset="0"/>
                <a:cs typeface="Times New Roman" pitchFamily="18" charset="0"/>
              </a:rPr>
              <a:t>	</a:t>
            </a:r>
            <a:r>
              <a:rPr lang="vi-VN" sz="2000" dirty="0" smtClean="0">
                <a:solidFill>
                  <a:schemeClr val="tx1"/>
                </a:solidFill>
                <a:latin typeface="Times New Roman" pitchFamily="18" charset="0"/>
                <a:cs typeface="Times New Roman" pitchFamily="18" charset="0"/>
              </a:rPr>
              <a:t>• </a:t>
            </a:r>
            <a:r>
              <a:rPr lang="vi-VN" sz="2000" dirty="0">
                <a:solidFill>
                  <a:schemeClr val="tx1"/>
                </a:solidFill>
                <a:latin typeface="Times New Roman" pitchFamily="18" charset="0"/>
                <a:cs typeface="Times New Roman" pitchFamily="18" charset="0"/>
              </a:rPr>
              <a:t>Chạy trên các hệ thống </a:t>
            </a:r>
            <a:r>
              <a:rPr lang="vi-VN" sz="2000" dirty="0" smtClean="0">
                <a:solidFill>
                  <a:schemeClr val="tx1"/>
                </a:solidFill>
                <a:latin typeface="Times New Roman" pitchFamily="18" charset="0"/>
                <a:cs typeface="Times New Roman" pitchFamily="18" charset="0"/>
              </a:rPr>
              <a:t>đầu</a:t>
            </a:r>
            <a:r>
              <a:rPr lang="en-US" sz="2000" dirty="0" smtClean="0">
                <a:solidFill>
                  <a:schemeClr val="tx1"/>
                </a:solidFill>
                <a:latin typeface="Times New Roman" pitchFamily="18" charset="0"/>
                <a:cs typeface="Times New Roman" pitchFamily="18" charset="0"/>
              </a:rPr>
              <a:t> </a:t>
            </a:r>
            <a:r>
              <a:rPr lang="vi-VN" sz="2000" dirty="0" smtClean="0">
                <a:solidFill>
                  <a:schemeClr val="tx1"/>
                </a:solidFill>
                <a:latin typeface="Times New Roman" pitchFamily="18" charset="0"/>
                <a:cs typeface="Times New Roman" pitchFamily="18" charset="0"/>
              </a:rPr>
              <a:t>cuối</a:t>
            </a:r>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	</a:t>
            </a:r>
            <a:r>
              <a:rPr lang="vi-VN" sz="2000" dirty="0" smtClean="0">
                <a:solidFill>
                  <a:schemeClr val="tx1"/>
                </a:solidFill>
                <a:latin typeface="Times New Roman" pitchFamily="18" charset="0"/>
                <a:cs typeface="Times New Roman" pitchFamily="18" charset="0"/>
              </a:rPr>
              <a:t>• </a:t>
            </a:r>
            <a:r>
              <a:rPr lang="vi-VN" sz="2000" dirty="0">
                <a:solidFill>
                  <a:schemeClr val="tx1"/>
                </a:solidFill>
                <a:latin typeface="Times New Roman" pitchFamily="18" charset="0"/>
                <a:cs typeface="Times New Roman" pitchFamily="18" charset="0"/>
              </a:rPr>
              <a:t>Truyền thông qua mạng</a:t>
            </a:r>
          </a:p>
          <a:p>
            <a:r>
              <a:rPr lang="en-US" sz="2000" dirty="0" smtClean="0">
                <a:solidFill>
                  <a:schemeClr val="tx1"/>
                </a:solidFill>
                <a:latin typeface="Times New Roman" pitchFamily="18" charset="0"/>
                <a:cs typeface="Times New Roman" pitchFamily="18" charset="0"/>
              </a:rPr>
              <a:t>	</a:t>
            </a:r>
            <a:r>
              <a:rPr lang="vi-VN" sz="2000" dirty="0" smtClean="0">
                <a:solidFill>
                  <a:schemeClr val="tx1"/>
                </a:solidFill>
                <a:latin typeface="Times New Roman" pitchFamily="18" charset="0"/>
                <a:cs typeface="Times New Roman" pitchFamily="18" charset="0"/>
              </a:rPr>
              <a:t>• </a:t>
            </a:r>
            <a:r>
              <a:rPr lang="vi-VN" sz="2000" dirty="0">
                <a:solidFill>
                  <a:schemeClr val="tx1"/>
                </a:solidFill>
                <a:latin typeface="Times New Roman" pitchFamily="18" charset="0"/>
                <a:cs typeface="Times New Roman" pitchFamily="18" charset="0"/>
              </a:rPr>
              <a:t>Ví dụ web server giao tiếp </a:t>
            </a:r>
            <a:r>
              <a:rPr lang="vi-VN" sz="2000" dirty="0" smtClean="0">
                <a:solidFill>
                  <a:schemeClr val="tx1"/>
                </a:solidFill>
                <a:latin typeface="Times New Roman" pitchFamily="18" charset="0"/>
                <a:cs typeface="Times New Roman" pitchFamily="18" charset="0"/>
              </a:rPr>
              <a:t>với</a:t>
            </a:r>
            <a:r>
              <a:rPr lang="en-US" sz="2000" dirty="0" smtClean="0">
                <a:solidFill>
                  <a:schemeClr val="tx1"/>
                </a:solidFill>
                <a:latin typeface="Times New Roman" pitchFamily="18" charset="0"/>
                <a:cs typeface="Times New Roman" pitchFamily="18" charset="0"/>
              </a:rPr>
              <a:t> </a:t>
            </a:r>
            <a:r>
              <a:rPr lang="vi-VN" sz="2000" dirty="0" smtClean="0">
                <a:solidFill>
                  <a:schemeClr val="tx1"/>
                </a:solidFill>
                <a:latin typeface="Times New Roman" pitchFamily="18" charset="0"/>
                <a:cs typeface="Times New Roman" pitchFamily="18" charset="0"/>
              </a:rPr>
              <a:t>browser</a:t>
            </a:r>
            <a:endParaRPr lang="en-US" sz="2000" dirty="0" smtClean="0">
              <a:solidFill>
                <a:schemeClr val="tx1"/>
              </a:solidFill>
              <a:latin typeface="Times New Roman" pitchFamily="18" charset="0"/>
              <a:cs typeface="Times New Roman" pitchFamily="18" charset="0"/>
            </a:endParaRPr>
          </a:p>
          <a:p>
            <a:r>
              <a:rPr lang="vi-VN" sz="2000" dirty="0" smtClean="0">
                <a:solidFill>
                  <a:schemeClr val="tx1"/>
                </a:solidFill>
                <a:latin typeface="Times New Roman" pitchFamily="18" charset="0"/>
                <a:cs typeface="Times New Roman" pitchFamily="18" charset="0"/>
              </a:rPr>
              <a:t>Viết </a:t>
            </a:r>
            <a:r>
              <a:rPr lang="vi-VN" sz="2000" dirty="0">
                <a:solidFill>
                  <a:schemeClr val="tx1"/>
                </a:solidFill>
                <a:latin typeface="Times New Roman" pitchFamily="18" charset="0"/>
                <a:cs typeface="Times New Roman" pitchFamily="18" charset="0"/>
              </a:rPr>
              <a:t>chương trình trên </a:t>
            </a:r>
            <a:r>
              <a:rPr lang="vi-VN" sz="2000" dirty="0" smtClean="0">
                <a:solidFill>
                  <a:schemeClr val="tx1"/>
                </a:solidFill>
                <a:latin typeface="Times New Roman" pitchFamily="18" charset="0"/>
                <a:cs typeface="Times New Roman" pitchFamily="18" charset="0"/>
              </a:rPr>
              <a:t>các</a:t>
            </a:r>
            <a:r>
              <a:rPr lang="en-US" sz="2000" dirty="0" smtClean="0">
                <a:solidFill>
                  <a:schemeClr val="tx1"/>
                </a:solidFill>
                <a:latin typeface="Times New Roman" pitchFamily="18" charset="0"/>
                <a:cs typeface="Times New Roman" pitchFamily="18" charset="0"/>
              </a:rPr>
              <a:t> </a:t>
            </a:r>
            <a:r>
              <a:rPr lang="vi-VN" sz="2000" dirty="0" smtClean="0">
                <a:solidFill>
                  <a:schemeClr val="tx1"/>
                </a:solidFill>
                <a:latin typeface="Times New Roman" pitchFamily="18" charset="0"/>
                <a:cs typeface="Times New Roman" pitchFamily="18" charset="0"/>
              </a:rPr>
              <a:t>thiết </a:t>
            </a:r>
            <a:r>
              <a:rPr lang="vi-VN" sz="2000" dirty="0">
                <a:solidFill>
                  <a:schemeClr val="tx1"/>
                </a:solidFill>
                <a:latin typeface="Times New Roman" pitchFamily="18" charset="0"/>
                <a:cs typeface="Times New Roman" pitchFamily="18" charset="0"/>
              </a:rPr>
              <a:t>bị mạng ngoài phạm </a:t>
            </a:r>
            <a:r>
              <a:rPr lang="vi-VN" sz="2000" dirty="0" smtClean="0">
                <a:solidFill>
                  <a:schemeClr val="tx1"/>
                </a:solidFill>
                <a:latin typeface="Times New Roman" pitchFamily="18" charset="0"/>
                <a:cs typeface="Times New Roman" pitchFamily="18" charset="0"/>
              </a:rPr>
              <a:t>vi</a:t>
            </a:r>
            <a:r>
              <a:rPr lang="en-US" sz="2000" dirty="0" smtClean="0">
                <a:solidFill>
                  <a:schemeClr val="tx1"/>
                </a:solidFill>
                <a:latin typeface="Times New Roman" pitchFamily="18" charset="0"/>
                <a:cs typeface="Times New Roman" pitchFamily="18" charset="0"/>
              </a:rPr>
              <a:t> </a:t>
            </a:r>
            <a:r>
              <a:rPr lang="vi-VN" sz="2000" dirty="0" smtClean="0">
                <a:solidFill>
                  <a:schemeClr val="tx1"/>
                </a:solidFill>
                <a:latin typeface="Times New Roman" pitchFamily="18" charset="0"/>
                <a:cs typeface="Times New Roman" pitchFamily="18" charset="0"/>
              </a:rPr>
              <a:t>này</a:t>
            </a:r>
            <a:endParaRPr lang="en-GB" sz="2000" dirty="0">
              <a:solidFill>
                <a:schemeClr val="tx1"/>
              </a:solidFill>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8220" y="1104659"/>
            <a:ext cx="382905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788589"/>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96004" y="149151"/>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400" b="1" dirty="0" smtClean="0">
                <a:effectLst>
                  <a:glow rad="228600">
                    <a:schemeClr val="accent3">
                      <a:satMod val="175000"/>
                      <a:alpha val="40000"/>
                    </a:schemeClr>
                  </a:glow>
                </a:effectLst>
                <a:latin typeface="Times New Roman" pitchFamily="18" charset="0"/>
                <a:cs typeface="Times New Roman" pitchFamily="18" charset="0"/>
              </a:rPr>
              <a:t>MÔ HÌNH CLIENT–SERVER VỚI </a:t>
            </a:r>
            <a:r>
              <a:rPr lang="en-GB" sz="3400" b="1" dirty="0">
                <a:effectLst>
                  <a:glow rad="228600">
                    <a:schemeClr val="accent3">
                      <a:satMod val="175000"/>
                      <a:alpha val="40000"/>
                    </a:schemeClr>
                  </a:glow>
                </a:effectLst>
                <a:latin typeface="Times New Roman" pitchFamily="18" charset="0"/>
                <a:cs typeface="Times New Roman" pitchFamily="18" charset="0"/>
              </a:rPr>
              <a:t>UDP</a:t>
            </a:r>
          </a:p>
        </p:txBody>
      </p:sp>
      <p:sp>
        <p:nvSpPr>
          <p:cNvPr id="6" name="Rectangle 5"/>
          <p:cNvSpPr/>
          <p:nvPr/>
        </p:nvSpPr>
        <p:spPr>
          <a:xfrm>
            <a:off x="0" y="980729"/>
            <a:ext cx="9144000" cy="267874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b="1" dirty="0">
                <a:latin typeface="+mj-lt"/>
              </a:rPr>
              <a:t>Mô hình ứng dụng Client-Server sử dụng </a:t>
            </a:r>
            <a:r>
              <a:rPr lang="vi-VN" sz="2400" b="1" dirty="0" smtClean="0">
                <a:latin typeface="+mj-lt"/>
              </a:rPr>
              <a:t>Socket</a:t>
            </a:r>
            <a:r>
              <a:rPr lang="en-US" sz="2400" b="1" dirty="0" smtClean="0">
                <a:latin typeface="+mj-lt"/>
              </a:rPr>
              <a:t> </a:t>
            </a:r>
            <a:r>
              <a:rPr lang="vi-VN" sz="2400" b="1" dirty="0" smtClean="0">
                <a:latin typeface="+mj-lt"/>
              </a:rPr>
              <a:t>ở </a:t>
            </a:r>
            <a:r>
              <a:rPr lang="vi-VN" sz="2400" b="1" dirty="0">
                <a:latin typeface="+mj-lt"/>
              </a:rPr>
              <a:t>chế độ không nối kết (UDP</a:t>
            </a:r>
            <a:r>
              <a:rPr lang="vi-VN" sz="2400" b="1" dirty="0" smtClean="0">
                <a:latin typeface="+mj-lt"/>
              </a:rPr>
              <a:t>)</a:t>
            </a:r>
            <a:endParaRPr lang="en-US" sz="2400" b="1" dirty="0" smtClean="0">
              <a:latin typeface="+mj-lt"/>
            </a:endParaRPr>
          </a:p>
          <a:p>
            <a:r>
              <a:rPr lang="vi-VN" sz="2000" b="1" dirty="0">
                <a:latin typeface="+mj-lt"/>
              </a:rPr>
              <a:t>Giai đoạn 1: </a:t>
            </a:r>
            <a:r>
              <a:rPr lang="vi-VN" sz="2000" dirty="0">
                <a:latin typeface="+mj-lt"/>
              </a:rPr>
              <a:t>Server tạo Socket - gán số hiệu cổng.</a:t>
            </a:r>
            <a:br>
              <a:rPr lang="vi-VN" sz="2000" dirty="0">
                <a:latin typeface="+mj-lt"/>
              </a:rPr>
            </a:br>
            <a:r>
              <a:rPr lang="vi-VN" sz="2000" dirty="0">
                <a:latin typeface="+mj-lt"/>
              </a:rPr>
              <a:t>• socket(): Server yêu cầu tạo một socket để có thể sử dụng các dịch vụ </a:t>
            </a:r>
            <a:r>
              <a:rPr lang="vi-VN" sz="2000" dirty="0" smtClean="0">
                <a:latin typeface="+mj-lt"/>
              </a:rPr>
              <a:t>của</a:t>
            </a:r>
            <a:r>
              <a:rPr lang="en-US" sz="2000" dirty="0" smtClean="0">
                <a:latin typeface="+mj-lt"/>
              </a:rPr>
              <a:t> </a:t>
            </a:r>
            <a:r>
              <a:rPr lang="vi-VN" sz="2000" dirty="0" smtClean="0">
                <a:latin typeface="+mj-lt"/>
              </a:rPr>
              <a:t>tầng </a:t>
            </a:r>
            <a:r>
              <a:rPr lang="vi-VN" sz="2000" dirty="0">
                <a:latin typeface="+mj-lt"/>
              </a:rPr>
              <a:t>vận chuyển.</a:t>
            </a:r>
            <a:br>
              <a:rPr lang="vi-VN" sz="2000" dirty="0">
                <a:latin typeface="+mj-lt"/>
              </a:rPr>
            </a:br>
            <a:r>
              <a:rPr lang="vi-VN" sz="2000" dirty="0">
                <a:latin typeface="+mj-lt"/>
              </a:rPr>
              <a:t>• bind(): Server yêu cầu gán số hiệu cổng cho socket.</a:t>
            </a:r>
            <a:br>
              <a:rPr lang="vi-VN" sz="2000" dirty="0">
                <a:latin typeface="+mj-lt"/>
              </a:rPr>
            </a:br>
            <a:r>
              <a:rPr lang="vi-VN" sz="2000" b="1" dirty="0">
                <a:latin typeface="+mj-lt"/>
              </a:rPr>
              <a:t>Giai đoạn 2: </a:t>
            </a:r>
            <a:r>
              <a:rPr lang="vi-VN" sz="2000" dirty="0">
                <a:latin typeface="+mj-lt"/>
              </a:rPr>
              <a:t>Client tạo Socket.</a:t>
            </a:r>
            <a:br>
              <a:rPr lang="vi-VN" sz="2000" dirty="0">
                <a:latin typeface="+mj-lt"/>
              </a:rPr>
            </a:br>
            <a:r>
              <a:rPr lang="vi-VN" sz="2000" b="1" dirty="0">
                <a:latin typeface="+mj-lt"/>
              </a:rPr>
              <a:t>Giai đoạn 3: </a:t>
            </a:r>
            <a:r>
              <a:rPr lang="vi-VN" sz="2000" dirty="0">
                <a:latin typeface="+mj-lt"/>
              </a:rPr>
              <a:t>Trao đổi thông tin giữa Client và Server. </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3587" y="3717032"/>
            <a:ext cx="606004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509522"/>
      </p:ext>
    </p:extLst>
  </p:cSld>
  <p:clrMapOvr>
    <a:masterClrMapping/>
  </p:clrMapOvr>
  <p:transition spd="slow">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15553"/>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400" b="1" dirty="0" smtClean="0">
                <a:effectLst>
                  <a:glow rad="228600">
                    <a:schemeClr val="accent3">
                      <a:satMod val="175000"/>
                      <a:alpha val="40000"/>
                    </a:schemeClr>
                  </a:glow>
                </a:effectLst>
                <a:latin typeface="Times New Roman" pitchFamily="18" charset="0"/>
                <a:cs typeface="Times New Roman" pitchFamily="18" charset="0"/>
              </a:rPr>
              <a:t>XÂY DỰNG CLIENT–SERVER </a:t>
            </a:r>
            <a:r>
              <a:rPr lang="en-GB" sz="3400" b="1" dirty="0">
                <a:effectLst>
                  <a:glow rad="228600">
                    <a:schemeClr val="accent3">
                      <a:satMod val="175000"/>
                      <a:alpha val="40000"/>
                    </a:schemeClr>
                  </a:glow>
                </a:effectLst>
                <a:latin typeface="Times New Roman" pitchFamily="18" charset="0"/>
                <a:cs typeface="Times New Roman" pitchFamily="18" charset="0"/>
              </a:rPr>
              <a:t>VỚI UDP</a:t>
            </a:r>
          </a:p>
        </p:txBody>
      </p:sp>
      <p:sp>
        <p:nvSpPr>
          <p:cNvPr id="6" name="Rectangle 5"/>
          <p:cNvSpPr/>
          <p:nvPr/>
        </p:nvSpPr>
        <p:spPr>
          <a:xfrm>
            <a:off x="0" y="980728"/>
            <a:ext cx="9144000" cy="245121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b="1" dirty="0">
                <a:latin typeface="+mj-lt"/>
              </a:rPr>
              <a:t>Xây dựng ứng dụng Client/Server ở </a:t>
            </a:r>
            <a:r>
              <a:rPr lang="vi-VN" sz="2400" b="1" dirty="0" smtClean="0">
                <a:latin typeface="+mj-lt"/>
              </a:rPr>
              <a:t>chế</a:t>
            </a:r>
            <a:r>
              <a:rPr lang="en-US" sz="2400" b="1" dirty="0" smtClean="0">
                <a:latin typeface="+mj-lt"/>
              </a:rPr>
              <a:t> </a:t>
            </a:r>
            <a:r>
              <a:rPr lang="vi-VN" sz="2400" b="1" dirty="0" smtClean="0">
                <a:latin typeface="+mj-lt"/>
              </a:rPr>
              <a:t>độ </a:t>
            </a:r>
            <a:r>
              <a:rPr lang="vi-VN" sz="2400" b="1" dirty="0">
                <a:latin typeface="+mj-lt"/>
              </a:rPr>
              <a:t>không nối </a:t>
            </a:r>
            <a:r>
              <a:rPr lang="vi-VN" sz="2400" b="1" dirty="0" smtClean="0">
                <a:latin typeface="+mj-lt"/>
              </a:rPr>
              <a:t>kết</a:t>
            </a:r>
            <a:endParaRPr lang="en-US" sz="2400" b="1" dirty="0" smtClean="0">
              <a:latin typeface="+mj-lt"/>
            </a:endParaRPr>
          </a:p>
          <a:p>
            <a:pPr>
              <a:lnSpc>
                <a:spcPct val="150000"/>
              </a:lnSpc>
            </a:pPr>
            <a:r>
              <a:rPr lang="vi-VN" sz="2000" dirty="0" smtClean="0">
                <a:latin typeface="+mj-lt"/>
              </a:rPr>
              <a:t>• </a:t>
            </a:r>
            <a:r>
              <a:rPr lang="vi-VN" sz="2000" dirty="0">
                <a:latin typeface="+mj-lt"/>
              </a:rPr>
              <a:t>Nếu muốn sử dụng mô hình client - server với giao thức UDP,</a:t>
            </a:r>
            <a:br>
              <a:rPr lang="vi-VN" sz="2000" dirty="0">
                <a:latin typeface="+mj-lt"/>
              </a:rPr>
            </a:br>
            <a:r>
              <a:rPr lang="vi-VN" sz="2000" dirty="0">
                <a:latin typeface="+mj-lt"/>
              </a:rPr>
              <a:t>sử dụng hai lớp </a:t>
            </a:r>
            <a:r>
              <a:rPr lang="vi-VN" sz="2000" b="1" dirty="0">
                <a:latin typeface="+mj-lt"/>
              </a:rPr>
              <a:t>java.net.DatagramSocket </a:t>
            </a:r>
            <a:r>
              <a:rPr lang="vi-VN" sz="2000" dirty="0" smtClean="0">
                <a:latin typeface="+mj-lt"/>
              </a:rPr>
              <a:t>và</a:t>
            </a:r>
            <a:r>
              <a:rPr lang="en-US" sz="2000" dirty="0" smtClean="0">
                <a:latin typeface="+mj-lt"/>
              </a:rPr>
              <a:t> </a:t>
            </a:r>
            <a:r>
              <a:rPr lang="vi-VN" sz="2000" b="1" dirty="0" smtClean="0">
                <a:latin typeface="+mj-lt"/>
              </a:rPr>
              <a:t>java.net.DatagramPacket</a:t>
            </a:r>
            <a:r>
              <a:rPr lang="vi-VN" sz="2000" dirty="0">
                <a:latin typeface="+mj-lt"/>
              </a:rPr>
              <a:t>.</a:t>
            </a:r>
            <a:br>
              <a:rPr lang="vi-VN" sz="2000" dirty="0">
                <a:latin typeface="+mj-lt"/>
              </a:rPr>
            </a:br>
            <a:r>
              <a:rPr lang="vi-VN" sz="2000" dirty="0">
                <a:latin typeface="+mj-lt"/>
              </a:rPr>
              <a:t>• </a:t>
            </a:r>
            <a:r>
              <a:rPr lang="vi-VN" sz="2000" b="1" dirty="0">
                <a:latin typeface="+mj-lt"/>
              </a:rPr>
              <a:t>DatagramSocket </a:t>
            </a:r>
            <a:r>
              <a:rPr lang="vi-VN" sz="2000" dirty="0">
                <a:latin typeface="+mj-lt"/>
              </a:rPr>
              <a:t>được sử dụng để truyền và nhận </a:t>
            </a:r>
            <a:r>
              <a:rPr lang="vi-VN" sz="2000" dirty="0" smtClean="0">
                <a:latin typeface="+mj-lt"/>
              </a:rPr>
              <a:t>các</a:t>
            </a:r>
            <a:r>
              <a:rPr lang="en-US" sz="2000" dirty="0" smtClean="0">
                <a:latin typeface="+mj-lt"/>
              </a:rPr>
              <a:t> </a:t>
            </a:r>
            <a:r>
              <a:rPr lang="vi-VN" sz="2000" b="1" dirty="0" smtClean="0">
                <a:latin typeface="+mj-lt"/>
              </a:rPr>
              <a:t>DatagramPacket</a:t>
            </a:r>
            <a:r>
              <a:rPr lang="vi-VN" sz="2000" dirty="0">
                <a:latin typeface="+mj-lt"/>
              </a:rPr>
              <a:t>.</a:t>
            </a:r>
            <a:br>
              <a:rPr lang="vi-VN" sz="2000" dirty="0">
                <a:latin typeface="+mj-lt"/>
              </a:rPr>
            </a:br>
            <a:r>
              <a:rPr lang="vi-VN" sz="2000" dirty="0">
                <a:latin typeface="+mj-lt"/>
              </a:rPr>
              <a:t>• </a:t>
            </a:r>
            <a:r>
              <a:rPr lang="vi-VN" sz="2000" dirty="0" smtClean="0">
                <a:latin typeface="+mj-lt"/>
              </a:rPr>
              <a:t>DatagramPacket</a:t>
            </a:r>
            <a:r>
              <a:rPr lang="en-US" sz="2000" dirty="0" smtClean="0">
                <a:latin typeface="+mj-lt"/>
              </a:rPr>
              <a:t>: </a:t>
            </a:r>
            <a:r>
              <a:rPr lang="vi-VN" sz="2000" dirty="0" smtClean="0">
                <a:latin typeface="+mj-lt"/>
              </a:rPr>
              <a:t>Dữ </a:t>
            </a:r>
            <a:r>
              <a:rPr lang="vi-VN" sz="2000" dirty="0">
                <a:latin typeface="+mj-lt"/>
              </a:rPr>
              <a:t>liệu </a:t>
            </a:r>
            <a:r>
              <a:rPr lang="vi-VN" sz="2000" dirty="0" smtClean="0">
                <a:latin typeface="+mj-lt"/>
              </a:rPr>
              <a:t>một </a:t>
            </a:r>
            <a:r>
              <a:rPr lang="vi-VN" sz="2000" dirty="0">
                <a:latin typeface="+mj-lt"/>
              </a:rPr>
              <a:t>mảng những </a:t>
            </a:r>
            <a:r>
              <a:rPr lang="vi-VN" sz="2000" dirty="0" smtClean="0">
                <a:latin typeface="+mj-lt"/>
              </a:rPr>
              <a:t>byte</a:t>
            </a:r>
            <a:r>
              <a:rPr lang="en-US" sz="2000" dirty="0" smtClean="0">
                <a:latin typeface="+mj-lt"/>
              </a:rPr>
              <a:t> </a:t>
            </a:r>
            <a:r>
              <a:rPr lang="vi-VN" sz="2000" dirty="0">
                <a:latin typeface="+mj-lt"/>
              </a:rPr>
              <a:t>được truyền đi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mj-lt"/>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này</a:t>
            </a:r>
            <a:r>
              <a:rPr lang="en-US"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910789"/>
      </p:ext>
    </p:extLst>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LỚP TRONG LẬP TRÌNH SOCKET</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518457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000" dirty="0">
                <a:latin typeface="+mj-lt"/>
              </a:rPr>
              <a:t>Java hỗ trợ lập trình mạng thông qua các lớp trong gói java.net. Một số lớp </a:t>
            </a:r>
            <a:r>
              <a:rPr lang="vi-VN" sz="2000" dirty="0" smtClean="0">
                <a:latin typeface="+mj-lt"/>
              </a:rPr>
              <a:t>tiêu</a:t>
            </a:r>
            <a:r>
              <a:rPr lang="en-US" sz="2000" dirty="0" smtClean="0">
                <a:latin typeface="+mj-lt"/>
              </a:rPr>
              <a:t> </a:t>
            </a:r>
            <a:r>
              <a:rPr lang="vi-VN" sz="2000" dirty="0" smtClean="0">
                <a:latin typeface="+mj-lt"/>
              </a:rPr>
              <a:t>biểu </a:t>
            </a:r>
            <a:r>
              <a:rPr lang="vi-VN" sz="2000" dirty="0">
                <a:latin typeface="+mj-lt"/>
              </a:rPr>
              <a:t>được dùng cho lập trình Client-Server sử dụng socket làm phương tiện </a:t>
            </a:r>
            <a:r>
              <a:rPr lang="vi-VN" sz="2000" dirty="0" smtClean="0">
                <a:latin typeface="+mj-lt"/>
              </a:rPr>
              <a:t>giao</a:t>
            </a:r>
            <a:r>
              <a:rPr lang="en-US" sz="2000" dirty="0">
                <a:latin typeface="+mj-lt"/>
              </a:rPr>
              <a:t> </a:t>
            </a:r>
            <a:r>
              <a:rPr lang="vi-VN" sz="2000" dirty="0" smtClean="0">
                <a:latin typeface="+mj-lt"/>
              </a:rPr>
              <a:t>tiếp </a:t>
            </a:r>
            <a:r>
              <a:rPr lang="vi-VN" sz="2000" dirty="0">
                <a:latin typeface="+mj-lt"/>
              </a:rPr>
              <a:t>như:</a:t>
            </a:r>
            <a:br>
              <a:rPr lang="vi-VN" sz="2000" dirty="0">
                <a:latin typeface="+mj-lt"/>
              </a:rPr>
            </a:br>
            <a:r>
              <a:rPr lang="vi-VN" sz="2000" dirty="0">
                <a:latin typeface="+mj-lt"/>
              </a:rPr>
              <a:t>• </a:t>
            </a:r>
            <a:r>
              <a:rPr lang="vi-VN" sz="2000" b="1" dirty="0">
                <a:latin typeface="+mj-lt"/>
              </a:rPr>
              <a:t>InetAddress: </a:t>
            </a:r>
            <a:r>
              <a:rPr lang="vi-VN" sz="2000" dirty="0">
                <a:latin typeface="+mj-lt"/>
              </a:rPr>
              <a:t>Lớp này quản lý địa chỉ Internet bao gồm địa chỉ IP và tên </a:t>
            </a:r>
            <a:r>
              <a:rPr lang="vi-VN" sz="2000" dirty="0" smtClean="0">
                <a:latin typeface="+mj-lt"/>
              </a:rPr>
              <a:t>máy</a:t>
            </a:r>
            <a:r>
              <a:rPr lang="en-US" sz="2000" dirty="0" smtClean="0">
                <a:latin typeface="+mj-lt"/>
              </a:rPr>
              <a:t> </a:t>
            </a:r>
            <a:r>
              <a:rPr lang="vi-VN" sz="2000" dirty="0" smtClean="0">
                <a:latin typeface="+mj-lt"/>
              </a:rPr>
              <a:t>tính</a:t>
            </a:r>
            <a:r>
              <a:rPr lang="vi-VN" sz="2000" dirty="0">
                <a:latin typeface="+mj-lt"/>
              </a:rPr>
              <a:t>.</a:t>
            </a:r>
            <a:br>
              <a:rPr lang="vi-VN" sz="2000" dirty="0">
                <a:latin typeface="+mj-lt"/>
              </a:rPr>
            </a:br>
            <a:r>
              <a:rPr lang="vi-VN" sz="2000" dirty="0">
                <a:latin typeface="+mj-lt"/>
              </a:rPr>
              <a:t>• </a:t>
            </a:r>
            <a:r>
              <a:rPr lang="vi-VN" sz="2000" b="1" dirty="0">
                <a:latin typeface="+mj-lt"/>
              </a:rPr>
              <a:t>Socket: </a:t>
            </a:r>
            <a:r>
              <a:rPr lang="vi-VN" sz="2000" dirty="0">
                <a:latin typeface="+mj-lt"/>
              </a:rPr>
              <a:t>Hỗ trợ các phương thức liên quan đến Socket cho chương trình </a:t>
            </a:r>
            <a:r>
              <a:rPr lang="vi-VN" sz="2000" dirty="0" smtClean="0">
                <a:latin typeface="+mj-lt"/>
              </a:rPr>
              <a:t>Client</a:t>
            </a:r>
            <a:r>
              <a:rPr lang="en-US" sz="2000" dirty="0" smtClean="0">
                <a:latin typeface="+mj-lt"/>
              </a:rPr>
              <a:t> </a:t>
            </a:r>
            <a:r>
              <a:rPr lang="vi-VN" sz="2000" dirty="0" smtClean="0">
                <a:latin typeface="+mj-lt"/>
              </a:rPr>
              <a:t>ở </a:t>
            </a:r>
            <a:r>
              <a:rPr lang="vi-VN" sz="2000" dirty="0">
                <a:latin typeface="+mj-lt"/>
              </a:rPr>
              <a:t>chế độ có nối kết.</a:t>
            </a:r>
            <a:br>
              <a:rPr lang="vi-VN" sz="2000" dirty="0">
                <a:latin typeface="+mj-lt"/>
              </a:rPr>
            </a:br>
            <a:r>
              <a:rPr lang="vi-VN" sz="2000" dirty="0">
                <a:latin typeface="+mj-lt"/>
              </a:rPr>
              <a:t>• </a:t>
            </a:r>
            <a:r>
              <a:rPr lang="vi-VN" sz="2000" b="1" dirty="0">
                <a:latin typeface="+mj-lt"/>
              </a:rPr>
              <a:t>ServerSocket: </a:t>
            </a:r>
            <a:r>
              <a:rPr lang="vi-VN" sz="2000" dirty="0">
                <a:latin typeface="+mj-lt"/>
              </a:rPr>
              <a:t>Hỗ trợ các phương thức liên quan đến Socket cho chương </a:t>
            </a:r>
            <a:r>
              <a:rPr lang="vi-VN" sz="2000" dirty="0" smtClean="0">
                <a:latin typeface="+mj-lt"/>
              </a:rPr>
              <a:t>trình</a:t>
            </a:r>
            <a:r>
              <a:rPr lang="en-US" sz="2000" dirty="0" smtClean="0">
                <a:latin typeface="+mj-lt"/>
              </a:rPr>
              <a:t> </a:t>
            </a:r>
            <a:r>
              <a:rPr lang="vi-VN" sz="2000" dirty="0" smtClean="0">
                <a:latin typeface="+mj-lt"/>
              </a:rPr>
              <a:t>Server </a:t>
            </a:r>
            <a:r>
              <a:rPr lang="vi-VN" sz="2000" dirty="0">
                <a:latin typeface="+mj-lt"/>
              </a:rPr>
              <a:t>ở chế độ có nối kết</a:t>
            </a:r>
            <a:r>
              <a:rPr lang="vi-VN" sz="2000" dirty="0" smtClean="0">
                <a:latin typeface="+mj-lt"/>
              </a:rPr>
              <a:t>.</a:t>
            </a:r>
            <a:r>
              <a:rPr lang="vi-VN" sz="2000" dirty="0">
                <a:latin typeface="+mj-lt"/>
              </a:rPr>
              <a:t/>
            </a:r>
            <a:br>
              <a:rPr lang="vi-VN" sz="2000" dirty="0">
                <a:latin typeface="+mj-lt"/>
              </a:rPr>
            </a:br>
            <a:r>
              <a:rPr lang="vi-VN" sz="2000" dirty="0">
                <a:latin typeface="+mj-lt"/>
              </a:rPr>
              <a:t>• </a:t>
            </a:r>
            <a:r>
              <a:rPr lang="vi-VN" sz="2000" b="1" dirty="0">
                <a:latin typeface="+mj-lt"/>
              </a:rPr>
              <a:t>DatagramSocket:</a:t>
            </a:r>
            <a:r>
              <a:rPr lang="vi-VN" sz="2000" dirty="0">
                <a:latin typeface="+mj-lt"/>
              </a:rPr>
              <a:t> Hỗ trợ các phương thức liên quan đến Socket ở </a:t>
            </a:r>
            <a:r>
              <a:rPr lang="vi-VN" sz="2000" dirty="0" smtClean="0">
                <a:latin typeface="+mj-lt"/>
              </a:rPr>
              <a:t>chế</a:t>
            </a:r>
            <a:r>
              <a:rPr lang="en-US" sz="2000" dirty="0" smtClean="0">
                <a:latin typeface="+mj-lt"/>
              </a:rPr>
              <a:t> </a:t>
            </a:r>
            <a:r>
              <a:rPr lang="vi-VN" sz="2000" dirty="0" smtClean="0">
                <a:latin typeface="+mj-lt"/>
              </a:rPr>
              <a:t>độ </a:t>
            </a:r>
            <a:r>
              <a:rPr lang="vi-VN" sz="2000" dirty="0">
                <a:latin typeface="+mj-lt"/>
              </a:rPr>
              <a:t>không nối kết cho cả Client và Server.</a:t>
            </a:r>
            <a:br>
              <a:rPr lang="vi-VN" sz="2000" dirty="0">
                <a:latin typeface="+mj-lt"/>
              </a:rPr>
            </a:br>
            <a:r>
              <a:rPr lang="vi-VN" sz="2000" dirty="0">
                <a:latin typeface="+mj-lt"/>
              </a:rPr>
              <a:t>• </a:t>
            </a:r>
            <a:r>
              <a:rPr lang="vi-VN" sz="2000" b="1" dirty="0">
                <a:latin typeface="+mj-lt"/>
              </a:rPr>
              <a:t>DatagramPacket: </a:t>
            </a:r>
            <a:r>
              <a:rPr lang="vi-VN" sz="2000" dirty="0">
                <a:latin typeface="+mj-lt"/>
              </a:rPr>
              <a:t>Lớp cài đặt gói tin dạng thư tín người dùng (</a:t>
            </a:r>
            <a:r>
              <a:rPr lang="vi-VN" sz="2000" dirty="0" smtClean="0">
                <a:latin typeface="+mj-lt"/>
              </a:rPr>
              <a:t>Datagram</a:t>
            </a:r>
            <a:r>
              <a:rPr lang="en-US" sz="2000" dirty="0" smtClean="0">
                <a:latin typeface="+mj-lt"/>
              </a:rPr>
              <a:t> </a:t>
            </a:r>
            <a:r>
              <a:rPr lang="vi-VN" sz="2000" dirty="0" smtClean="0">
                <a:latin typeface="+mj-lt"/>
              </a:rPr>
              <a:t>Packet</a:t>
            </a:r>
            <a:r>
              <a:rPr lang="vi-VN" sz="2000" dirty="0">
                <a:latin typeface="+mj-lt"/>
              </a:rPr>
              <a:t>) trong giao tiếp giữa Client và Server ở chế độ không nối kết. </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160143"/>
      </p:ext>
    </p:extLst>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a:t>
            </a:r>
            <a:r>
              <a:rPr lang="en-GB" sz="3600" b="1" dirty="0" smtClean="0">
                <a:effectLst>
                  <a:glow rad="228600">
                    <a:schemeClr val="accent3">
                      <a:satMod val="175000"/>
                      <a:alpha val="40000"/>
                    </a:schemeClr>
                  </a:glow>
                </a:effectLst>
                <a:latin typeface="Times New Roman" pitchFamily="18" charset="0"/>
                <a:cs typeface="Times New Roman" pitchFamily="18" charset="0"/>
              </a:rPr>
              <a:t>JAVA.NET.SERVERSOCKET</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252520" cy="460851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000" dirty="0" smtClean="0">
                <a:latin typeface="+mj-lt"/>
              </a:rPr>
              <a:t>Lớp </a:t>
            </a:r>
            <a:r>
              <a:rPr lang="vi-VN" sz="2000" dirty="0">
                <a:latin typeface="+mj-lt"/>
              </a:rPr>
              <a:t>ServerSocket hỗ trợ các phương thức cần thiết để xây dụng các </a:t>
            </a:r>
            <a:r>
              <a:rPr lang="vi-VN" sz="2000" dirty="0" smtClean="0">
                <a:latin typeface="+mj-lt"/>
              </a:rPr>
              <a:t>chương</a:t>
            </a:r>
            <a:r>
              <a:rPr lang="en-US" sz="2000" dirty="0" smtClean="0">
                <a:latin typeface="+mj-lt"/>
              </a:rPr>
              <a:t> </a:t>
            </a:r>
            <a:r>
              <a:rPr lang="vi-VN" sz="2000" dirty="0" smtClean="0">
                <a:latin typeface="+mj-lt"/>
              </a:rPr>
              <a:t>trình </a:t>
            </a:r>
            <a:r>
              <a:rPr lang="vi-VN" sz="2000" dirty="0">
                <a:latin typeface="+mj-lt"/>
              </a:rPr>
              <a:t>Server sử dụng socket ở chế độ có nối kết. Có các phương thức quan trọng:</a:t>
            </a:r>
            <a:br>
              <a:rPr lang="vi-VN" sz="2000" dirty="0">
                <a:latin typeface="+mj-lt"/>
              </a:rPr>
            </a:br>
            <a:r>
              <a:rPr lang="vi-VN" sz="2000" b="1" dirty="0" smtClean="0">
                <a:latin typeface="+mj-lt"/>
              </a:rPr>
              <a:t>public </a:t>
            </a:r>
            <a:r>
              <a:rPr lang="vi-VN" sz="2000" b="1" dirty="0">
                <a:latin typeface="+mj-lt"/>
              </a:rPr>
              <a:t>ServerSocket(int </a:t>
            </a:r>
            <a:r>
              <a:rPr lang="vi-VN" sz="2000" b="1" dirty="0" smtClean="0">
                <a:latin typeface="+mj-lt"/>
              </a:rPr>
              <a:t>PortNumber)</a:t>
            </a:r>
            <a:r>
              <a:rPr lang="en-US" sz="2000" b="1" dirty="0" smtClean="0">
                <a:latin typeface="+mj-lt"/>
              </a:rPr>
              <a:t>:</a:t>
            </a:r>
            <a:r>
              <a:rPr lang="en-US" sz="2000" dirty="0" smtClean="0">
                <a:latin typeface="+mj-lt"/>
              </a:rPr>
              <a:t> </a:t>
            </a:r>
            <a:r>
              <a:rPr lang="vi-VN" sz="2000" dirty="0" smtClean="0">
                <a:latin typeface="+mj-lt"/>
              </a:rPr>
              <a:t>Tạo </a:t>
            </a:r>
            <a:r>
              <a:rPr lang="vi-VN" sz="2000" dirty="0">
                <a:latin typeface="+mj-lt"/>
              </a:rPr>
              <a:t>một Socket với số hiệu cổng là </a:t>
            </a:r>
            <a:r>
              <a:rPr lang="vi-VN" sz="2000" dirty="0" smtClean="0">
                <a:latin typeface="+mj-lt"/>
              </a:rPr>
              <a:t>PortNumber.</a:t>
            </a:r>
            <a:r>
              <a:rPr lang="vi-VN" sz="2000" dirty="0">
                <a:latin typeface="+mj-lt"/>
              </a:rPr>
              <a:t/>
            </a:r>
            <a:br>
              <a:rPr lang="vi-VN" sz="2000" dirty="0">
                <a:latin typeface="+mj-lt"/>
              </a:rPr>
            </a:br>
            <a:r>
              <a:rPr lang="en-US" sz="2000" dirty="0" smtClean="0">
                <a:latin typeface="+mj-lt"/>
              </a:rPr>
              <a:t>	</a:t>
            </a:r>
            <a:r>
              <a:rPr lang="vi-VN" sz="2000" dirty="0" smtClean="0">
                <a:latin typeface="+mj-lt"/>
              </a:rPr>
              <a:t>Ví </a:t>
            </a:r>
            <a:r>
              <a:rPr lang="vi-VN" sz="2000" dirty="0">
                <a:latin typeface="+mj-lt"/>
              </a:rPr>
              <a:t>dụ: Tạo socket cho Server với số hiệu cổng là 7:</a:t>
            </a:r>
            <a:br>
              <a:rPr lang="vi-VN" sz="2000" dirty="0">
                <a:latin typeface="+mj-lt"/>
              </a:rPr>
            </a:br>
            <a:r>
              <a:rPr lang="en-US" sz="2000" dirty="0" smtClean="0">
                <a:latin typeface="+mj-lt"/>
              </a:rPr>
              <a:t>	</a:t>
            </a:r>
            <a:r>
              <a:rPr lang="vi-VN" sz="2000" dirty="0" smtClean="0">
                <a:latin typeface="+mj-lt"/>
              </a:rPr>
              <a:t>ServerSocket </a:t>
            </a:r>
            <a:r>
              <a:rPr lang="vi-VN" sz="2000" dirty="0">
                <a:latin typeface="+mj-lt"/>
              </a:rPr>
              <a:t>ss = new ServerSocket(7);</a:t>
            </a:r>
            <a:br>
              <a:rPr lang="vi-VN" sz="2000" dirty="0">
                <a:latin typeface="+mj-lt"/>
              </a:rPr>
            </a:br>
            <a:r>
              <a:rPr lang="vi-VN" sz="2000" b="1" dirty="0" smtClean="0">
                <a:latin typeface="+mj-lt"/>
              </a:rPr>
              <a:t>public </a:t>
            </a:r>
            <a:r>
              <a:rPr lang="vi-VN" sz="2000" b="1" dirty="0">
                <a:latin typeface="+mj-lt"/>
              </a:rPr>
              <a:t>Socket accept</a:t>
            </a:r>
            <a:r>
              <a:rPr lang="vi-VN" sz="2000" b="1" dirty="0" smtClean="0">
                <a:latin typeface="+mj-lt"/>
              </a:rPr>
              <a:t>()</a:t>
            </a:r>
            <a:r>
              <a:rPr lang="en-US" sz="2000" b="1" dirty="0" smtClean="0">
                <a:latin typeface="+mj-lt"/>
              </a:rPr>
              <a:t>: </a:t>
            </a:r>
            <a:r>
              <a:rPr lang="vi-VN" sz="2000" dirty="0" smtClean="0">
                <a:latin typeface="+mj-lt"/>
              </a:rPr>
              <a:t>Lắng </a:t>
            </a:r>
            <a:r>
              <a:rPr lang="vi-VN" sz="2000" dirty="0">
                <a:latin typeface="+mj-lt"/>
              </a:rPr>
              <a:t>nghe yêu cầu nối kết của các Client. Hoạt động ở chế độ </a:t>
            </a:r>
            <a:r>
              <a:rPr lang="en-US" sz="2000" dirty="0" err="1" smtClean="0">
                <a:latin typeface="Times New Roman" pitchFamily="18" charset="0"/>
                <a:cs typeface="Times New Roman" pitchFamily="18" charset="0"/>
              </a:rPr>
              <a:t>đợi</a:t>
            </a:r>
            <a:r>
              <a:rPr lang="vi-VN" sz="2000" dirty="0" smtClean="0">
                <a:latin typeface="+mj-lt"/>
              </a:rPr>
              <a:t>, </a:t>
            </a:r>
            <a:r>
              <a:rPr lang="en-US" sz="2000" dirty="0" err="1" smtClean="0">
                <a:latin typeface="Times New Roman" pitchFamily="18" charset="0"/>
                <a:cs typeface="Times New Roman" pitchFamily="18" charset="0"/>
              </a:rPr>
              <a:t>đợi</a:t>
            </a:r>
            <a:r>
              <a:rPr lang="en-US" sz="2000" dirty="0" smtClean="0">
                <a:latin typeface="Times New Roman" pitchFamily="18" charset="0"/>
                <a:cs typeface="Times New Roman" pitchFamily="18" charset="0"/>
              </a:rPr>
              <a:t> </a:t>
            </a:r>
            <a:r>
              <a:rPr lang="vi-VN" sz="2000" dirty="0" smtClean="0">
                <a:latin typeface="+mj-lt"/>
              </a:rPr>
              <a:t>cho </a:t>
            </a:r>
            <a:r>
              <a:rPr lang="vi-VN" sz="2000" dirty="0">
                <a:latin typeface="+mj-lt"/>
              </a:rPr>
              <a:t>đến khi có một yêu cầu nối kết của client gởi </a:t>
            </a:r>
            <a:r>
              <a:rPr lang="vi-VN" sz="2000" dirty="0" smtClean="0">
                <a:latin typeface="+mj-lt"/>
              </a:rPr>
              <a:t>đến.</a:t>
            </a:r>
            <a:r>
              <a:rPr lang="vi-VN" sz="2000" dirty="0">
                <a:latin typeface="+mj-lt"/>
              </a:rPr>
              <a:t/>
            </a:r>
            <a:br>
              <a:rPr lang="vi-VN" sz="2000" dirty="0">
                <a:latin typeface="+mj-lt"/>
              </a:rPr>
            </a:br>
            <a:r>
              <a:rPr lang="en-US" sz="2000" dirty="0" smtClean="0">
                <a:latin typeface="+mj-lt"/>
              </a:rPr>
              <a:t>	</a:t>
            </a:r>
            <a:r>
              <a:rPr lang="vi-VN" sz="2000" dirty="0" smtClean="0">
                <a:latin typeface="+mj-lt"/>
              </a:rPr>
              <a:t>Ví </a:t>
            </a:r>
            <a:r>
              <a:rPr lang="vi-VN" sz="2000" dirty="0">
                <a:latin typeface="+mj-lt"/>
              </a:rPr>
              <a:t>dụ: Socket ss chờ nhận yêu cầu nối kết:</a:t>
            </a:r>
            <a:br>
              <a:rPr lang="vi-VN" sz="2000" dirty="0">
                <a:latin typeface="+mj-lt"/>
              </a:rPr>
            </a:br>
            <a:r>
              <a:rPr lang="en-US" sz="2000" dirty="0" smtClean="0">
                <a:latin typeface="+mj-lt"/>
              </a:rPr>
              <a:t>	</a:t>
            </a:r>
            <a:r>
              <a:rPr lang="vi-VN" sz="2000" dirty="0" smtClean="0">
                <a:latin typeface="+mj-lt"/>
              </a:rPr>
              <a:t>Socket </a:t>
            </a:r>
            <a:r>
              <a:rPr lang="vi-VN" sz="2000" dirty="0">
                <a:latin typeface="+mj-lt"/>
              </a:rPr>
              <a:t>s = ss.accept</a:t>
            </a:r>
            <a:r>
              <a:rPr lang="vi-VN" sz="2000" dirty="0" smtClean="0">
                <a:latin typeface="+mj-lt"/>
              </a:rPr>
              <a:t>();</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048911"/>
      </p:ext>
    </p:extLst>
  </p:cSld>
  <p:clrMapOvr>
    <a:masterClrMapping/>
  </p:clrMapOvr>
  <p:transition spd="slow">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609918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b="1" dirty="0">
                <a:latin typeface="+mj-lt"/>
              </a:rPr>
              <a:t>Lớp </a:t>
            </a:r>
            <a:r>
              <a:rPr lang="vi-VN" sz="2400" b="1" dirty="0" smtClean="0">
                <a:latin typeface="+mj-lt"/>
              </a:rPr>
              <a:t>DatagramPacket</a:t>
            </a:r>
            <a:endParaRPr lang="en-US" sz="2400" b="1" dirty="0" smtClean="0">
              <a:latin typeface="+mj-lt"/>
            </a:endParaRPr>
          </a:p>
          <a:p>
            <a:r>
              <a:rPr lang="vi-VN" sz="2000" b="1" dirty="0" smtClean="0">
                <a:latin typeface="Times New Roman" panose="02020603050405020304" pitchFamily="18" charset="0"/>
                <a:cs typeface="Times New Roman" panose="02020603050405020304" pitchFamily="18" charset="0"/>
              </a:rPr>
              <a:t>public </a:t>
            </a:r>
            <a:r>
              <a:rPr lang="vi-VN" sz="2000" b="1" dirty="0">
                <a:latin typeface="Times New Roman" panose="02020603050405020304" pitchFamily="18" charset="0"/>
                <a:cs typeface="Times New Roman" panose="02020603050405020304" pitchFamily="18" charset="0"/>
              </a:rPr>
              <a:t>DatagramPacket(byte[] b, int n</a:t>
            </a:r>
            <a:r>
              <a:rPr lang="vi-VN"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Tạo </a:t>
            </a:r>
            <a:r>
              <a:rPr lang="vi-VN" sz="2000" dirty="0">
                <a:latin typeface="Times New Roman" panose="02020603050405020304" pitchFamily="18" charset="0"/>
                <a:cs typeface="Times New Roman" panose="02020603050405020304" pitchFamily="18" charset="0"/>
              </a:rPr>
              <a:t>ra một DatagramPacket chứa n bytes dữ liệu đầu tiên của mảng b. Trả về </a:t>
            </a:r>
            <a:r>
              <a:rPr lang="vi-VN" sz="2000" dirty="0"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đối </a:t>
            </a:r>
            <a:r>
              <a:rPr lang="vi-VN" sz="2000" dirty="0">
                <a:latin typeface="Times New Roman" panose="02020603050405020304" pitchFamily="18" charset="0"/>
                <a:cs typeface="Times New Roman" panose="02020603050405020304" pitchFamily="18" charset="0"/>
              </a:rPr>
              <a:t>tượng thuộc lớp </a:t>
            </a:r>
            <a:r>
              <a:rPr lang="vi-VN" sz="2000" dirty="0" smtClean="0">
                <a:latin typeface="Times New Roman" panose="02020603050405020304" pitchFamily="18" charset="0"/>
                <a:cs typeface="Times New Roman" panose="02020603050405020304" pitchFamily="18" charset="0"/>
              </a:rPr>
              <a:t>DatagramPacket</a:t>
            </a:r>
            <a:endParaRPr lang="en-US" sz="2000" dirty="0">
              <a:latin typeface="Times New Roman" panose="02020603050405020304" pitchFamily="18" charset="0"/>
              <a:cs typeface="Times New Roman" panose="02020603050405020304" pitchFamily="18" charset="0"/>
            </a:endParaRPr>
          </a:p>
          <a:p>
            <a:r>
              <a:rPr lang="vi-VN" sz="2000" b="1" dirty="0" smtClean="0">
                <a:latin typeface="Times New Roman" panose="02020603050405020304" pitchFamily="18" charset="0"/>
                <a:cs typeface="Times New Roman" panose="02020603050405020304" pitchFamily="18" charset="0"/>
              </a:rPr>
              <a:t>Ví </a:t>
            </a:r>
            <a:r>
              <a:rPr lang="vi-VN" sz="2000" b="1" dirty="0">
                <a:latin typeface="Times New Roman" panose="02020603050405020304" pitchFamily="18" charset="0"/>
                <a:cs typeface="Times New Roman" panose="02020603050405020304" pitchFamily="18" charset="0"/>
              </a:rPr>
              <a:t>dụ: </a:t>
            </a:r>
            <a:r>
              <a:rPr lang="en-US" sz="2000" b="1"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Tạo </a:t>
            </a:r>
            <a:r>
              <a:rPr lang="vi-VN" sz="2000" dirty="0">
                <a:latin typeface="Times New Roman" panose="02020603050405020304" pitchFamily="18" charset="0"/>
                <a:cs typeface="Times New Roman" panose="02020603050405020304" pitchFamily="18" charset="0"/>
              </a:rPr>
              <a:t>DatagramPacket để nhận dữ liệu:</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byte </a:t>
            </a:r>
            <a:r>
              <a:rPr lang="vi-VN" sz="2000" dirty="0">
                <a:latin typeface="Times New Roman" panose="02020603050405020304" pitchFamily="18" charset="0"/>
                <a:cs typeface="Times New Roman" panose="02020603050405020304" pitchFamily="18" charset="0"/>
              </a:rPr>
              <a:t>buff[] = new byte[60000];</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DatagramPacket </a:t>
            </a:r>
            <a:r>
              <a:rPr lang="vi-VN" sz="2000" dirty="0">
                <a:latin typeface="Times New Roman" panose="02020603050405020304" pitchFamily="18" charset="0"/>
                <a:cs typeface="Times New Roman" panose="02020603050405020304" pitchFamily="18" charset="0"/>
              </a:rPr>
              <a:t>inPacket = new Datagrampacket(buff, buff.lenth);</a:t>
            </a:r>
            <a:br>
              <a:rPr lang="vi-VN" sz="2000" dirty="0">
                <a:latin typeface="Times New Roman" panose="02020603050405020304" pitchFamily="18" charset="0"/>
                <a:cs typeface="Times New Roman" panose="02020603050405020304" pitchFamily="18" charset="0"/>
              </a:rPr>
            </a:br>
            <a:r>
              <a:rPr lang="vi-VN" sz="2000" b="1" dirty="0" smtClean="0">
                <a:latin typeface="Times New Roman" panose="02020603050405020304" pitchFamily="18" charset="0"/>
                <a:cs typeface="Times New Roman" panose="02020603050405020304" pitchFamily="18" charset="0"/>
              </a:rPr>
              <a:t>public </a:t>
            </a:r>
            <a:r>
              <a:rPr lang="vi-VN" sz="2000" b="1" dirty="0">
                <a:latin typeface="Times New Roman" panose="02020603050405020304" pitchFamily="18" charset="0"/>
                <a:cs typeface="Times New Roman" panose="02020603050405020304" pitchFamily="18" charset="0"/>
              </a:rPr>
              <a:t>DatagramPacket(byte[] b, int n, InternetAddress ia, int port</a:t>
            </a:r>
            <a:r>
              <a:rPr lang="vi-VN"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Tạo </a:t>
            </a:r>
            <a:r>
              <a:rPr lang="vi-VN" sz="2000" dirty="0">
                <a:latin typeface="Times New Roman" panose="02020603050405020304" pitchFamily="18" charset="0"/>
                <a:cs typeface="Times New Roman" panose="02020603050405020304" pitchFamily="18" charset="0"/>
              </a:rPr>
              <a:t>một DatagramPacket chứa dữ liệu và cả địa chỉ của máy nhận dữ liệu</a:t>
            </a:r>
            <a:br>
              <a:rPr lang="vi-VN" sz="2000" dirty="0">
                <a:latin typeface="Times New Roman" panose="02020603050405020304" pitchFamily="18" charset="0"/>
                <a:cs typeface="Times New Roman" panose="02020603050405020304" pitchFamily="18" charset="0"/>
              </a:rPr>
            </a:br>
            <a:r>
              <a:rPr lang="vi-VN" sz="2000" b="1" dirty="0">
                <a:latin typeface="Times New Roman" panose="02020603050405020304" pitchFamily="18" charset="0"/>
                <a:cs typeface="Times New Roman" panose="02020603050405020304" pitchFamily="18" charset="0"/>
              </a:rPr>
              <a:t>Ví dụ</a:t>
            </a:r>
            <a:r>
              <a:rPr lang="vi-VN" sz="2000" dirty="0">
                <a:latin typeface="Times New Roman" panose="02020603050405020304" pitchFamily="18" charset="0"/>
                <a:cs typeface="Times New Roman" panose="02020603050405020304" pitchFamily="18" charset="0"/>
              </a:rPr>
              <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try </a:t>
            </a:r>
            <a:r>
              <a:rPr lang="vi-VN" sz="2000" dirty="0">
                <a:latin typeface="Times New Roman" panose="02020603050405020304" pitchFamily="18" charset="0"/>
                <a:cs typeface="Times New Roman" panose="02020603050405020304" pitchFamily="18" charset="0"/>
              </a:rPr>
              <a:t>{//Địa chỉ Internet của máy nhận</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InetAddress </a:t>
            </a:r>
            <a:r>
              <a:rPr lang="vi-VN" sz="2000" dirty="0">
                <a:latin typeface="Times New Roman" panose="02020603050405020304" pitchFamily="18" charset="0"/>
                <a:cs typeface="Times New Roman" panose="02020603050405020304" pitchFamily="18" charset="0"/>
              </a:rPr>
              <a:t>ia = InetAddess.getByName("www.sgu.edu.vn");</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int </a:t>
            </a:r>
            <a:r>
              <a:rPr lang="vi-VN" sz="2000" dirty="0">
                <a:latin typeface="Times New Roman" panose="02020603050405020304" pitchFamily="18" charset="0"/>
                <a:cs typeface="Times New Roman" panose="02020603050405020304" pitchFamily="18" charset="0"/>
              </a:rPr>
              <a:t>port = 80; // Cổng của socket nhận</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String </a:t>
            </a:r>
            <a:r>
              <a:rPr lang="vi-VN" sz="2000" dirty="0">
                <a:latin typeface="Times New Roman" panose="02020603050405020304" pitchFamily="18" charset="0"/>
                <a:cs typeface="Times New Roman" panose="02020603050405020304" pitchFamily="18" charset="0"/>
              </a:rPr>
              <a:t>s = "My second UDP Packet"; // Dữ liệu gởi đi</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byte</a:t>
            </a:r>
            <a:r>
              <a:rPr lang="vi-VN" sz="2000" dirty="0">
                <a:latin typeface="Times New Roman" panose="02020603050405020304" pitchFamily="18" charset="0"/>
                <a:cs typeface="Times New Roman" panose="02020603050405020304" pitchFamily="18" charset="0"/>
              </a:rPr>
              <a:t>[] b = s.getBytes(); // Đổi chuỗi thành mảng bytes</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Tạo gói tin gởi đi</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DatagramPacket </a:t>
            </a:r>
            <a:r>
              <a:rPr lang="vi-VN" sz="2000" dirty="0">
                <a:latin typeface="Times New Roman" panose="02020603050405020304" pitchFamily="18" charset="0"/>
                <a:cs typeface="Times New Roman" panose="02020603050405020304" pitchFamily="18" charset="0"/>
              </a:rPr>
              <a:t>outPacket = new DatagramPacket(b, b.length, ia, port);</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catch </a:t>
            </a:r>
            <a:r>
              <a:rPr lang="vi-VN" sz="2000" dirty="0">
                <a:latin typeface="Times New Roman" panose="02020603050405020304" pitchFamily="18" charset="0"/>
                <a:cs typeface="Times New Roman" panose="02020603050405020304" pitchFamily="18" charset="0"/>
              </a:rPr>
              <a:t>(UnknownHostException e) {System.err.println(e); } </a:t>
            </a:r>
            <a:br>
              <a:rPr lang="vi-VN" sz="2000" dirty="0">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902789"/>
      </p:ext>
    </p:extLst>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40324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000" b="1" dirty="0" err="1" smtClean="0">
                <a:latin typeface="Times New Roman" panose="02020603050405020304" pitchFamily="18" charset="0"/>
                <a:cs typeface="Times New Roman" panose="02020603050405020304" pitchFamily="18" charset="0"/>
              </a:rPr>
              <a:t>Tạo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hàm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nhận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dữ</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liệu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từ</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máy</a:t>
            </a:r>
            <a:r>
              <a:rPr lang="en-US" sz="2000" b="1" dirty="0" smtClean="0">
                <a:latin typeface="Times New Roman" panose="02020603050405020304" pitchFamily="18" charset="0"/>
                <a:cs typeface="Times New Roman" panose="02020603050405020304" pitchFamily="18" charset="0"/>
              </a:rPr>
              <a:t> client</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DatagramPacket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packet = </a:t>
            </a:r>
            <a:r>
              <a:rPr lang="en-US" sz="2000" dirty="0" smtClean="0">
                <a:latin typeface="Times New Roman" panose="02020603050405020304" pitchFamily="18" charset="0"/>
                <a:cs typeface="Times New Roman" panose="02020603050405020304" pitchFamily="18" charset="0"/>
              </a:rPr>
              <a:t>new </a:t>
            </a:r>
            <a:r>
              <a:rPr lang="en-US" sz="2000" dirty="0" err="1" smtClean="0">
                <a:latin typeface="Times New Roman" panose="02020603050405020304" pitchFamily="18" charset="0"/>
                <a:cs typeface="Times New Roman" panose="02020603050405020304" pitchFamily="18" charset="0"/>
              </a:rPr>
              <a:t>DatagramPacket</a:t>
            </a:r>
            <a:r>
              <a:rPr lang="en-US" sz="2000" dirty="0" smtClean="0">
                <a:latin typeface="Times New Roman" panose="02020603050405020304" pitchFamily="18" charset="0"/>
                <a:cs typeface="Times New Roman" panose="02020603050405020304" pitchFamily="18" charset="0"/>
              </a:rPr>
              <a:t>(byte</a:t>
            </a:r>
            <a:r>
              <a:rPr lang="en-US" sz="2000" dirty="0">
                <a:latin typeface="Times New Roman" panose="02020603050405020304" pitchFamily="18" charset="0"/>
                <a:cs typeface="Times New Roman" panose="02020603050405020304" pitchFamily="18" charset="0"/>
              </a:rPr>
              <a:t>[] buffer,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length</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Hoặc</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DatagramPacket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packet </a:t>
            </a:r>
            <a:r>
              <a:rPr lang="en-US" sz="2000" dirty="0" smtClean="0">
                <a:latin typeface="Times New Roman" panose="02020603050405020304" pitchFamily="18" charset="0"/>
                <a:cs typeface="Times New Roman" panose="02020603050405020304" pitchFamily="18" charset="0"/>
              </a:rPr>
              <a:t>= new </a:t>
            </a:r>
            <a:r>
              <a:rPr lang="en-US" sz="2000" dirty="0" err="1">
                <a:latin typeface="Times New Roman" panose="02020603050405020304" pitchFamily="18" charset="0"/>
                <a:cs typeface="Times New Roman" panose="02020603050405020304" pitchFamily="18" charset="0"/>
              </a:rPr>
              <a:t>DatagramPacket</a:t>
            </a:r>
            <a:r>
              <a:rPr lang="en-US" sz="2000" dirty="0">
                <a:latin typeface="Times New Roman" panose="02020603050405020304" pitchFamily="18" charset="0"/>
                <a:cs typeface="Times New Roman" panose="02020603050405020304" pitchFamily="18" charset="0"/>
              </a:rPr>
              <a:t>(new byte[256], 256);</a:t>
            </a:r>
          </a:p>
          <a:p>
            <a:pPr>
              <a:lnSpc>
                <a:spcPct val="150000"/>
              </a:lnSpc>
            </a:pPr>
            <a:r>
              <a:rPr lang="en-US" sz="2000" b="1" dirty="0" err="1" smtClean="0">
                <a:latin typeface="Times New Roman" panose="02020603050405020304" pitchFamily="18" charset="0"/>
                <a:cs typeface="Times New Roman" panose="02020603050405020304" pitchFamily="18" charset="0"/>
              </a:rPr>
              <a:t>Tạo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hàm</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gửi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dữ</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liệu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đến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máy</a:t>
            </a:r>
            <a:r>
              <a:rPr lang="en-US" sz="2000" b="1" dirty="0" smtClean="0">
                <a:latin typeface="Times New Roman" panose="02020603050405020304" pitchFamily="18" charset="0"/>
                <a:cs typeface="Times New Roman" panose="02020603050405020304" pitchFamily="18" charset="0"/>
              </a:rPr>
              <a:t> client</a:t>
            </a:r>
          </a:p>
          <a:p>
            <a:pPr marL="361950" indent="-361950">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DatagramPacket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packet =  </a:t>
            </a:r>
            <a:r>
              <a:rPr lang="en-US" sz="2000" dirty="0" smtClean="0">
                <a:latin typeface="Times New Roman" panose="02020603050405020304" pitchFamily="18" charset="0"/>
                <a:cs typeface="Times New Roman" panose="02020603050405020304" pitchFamily="18" charset="0"/>
              </a:rPr>
              <a:t>new </a:t>
            </a:r>
            <a:r>
              <a:rPr lang="en-US" sz="2000" dirty="0" err="1" smtClean="0">
                <a:latin typeface="Times New Roman" panose="02020603050405020304" pitchFamily="18" charset="0"/>
                <a:cs typeface="Times New Roman" panose="02020603050405020304" pitchFamily="18" charset="0"/>
              </a:rPr>
              <a:t>DatagramPacket</a:t>
            </a:r>
            <a:r>
              <a:rPr lang="en-US" sz="2000" dirty="0" smtClean="0">
                <a:latin typeface="Times New Roman" panose="02020603050405020304" pitchFamily="18" charset="0"/>
                <a:cs typeface="Times New Roman" panose="02020603050405020304" pitchFamily="18" charset="0"/>
              </a:rPr>
              <a:t>(byte</a:t>
            </a:r>
            <a:r>
              <a:rPr lang="en-US" sz="2000" dirty="0">
                <a:latin typeface="Times New Roman" panose="02020603050405020304" pitchFamily="18" charset="0"/>
                <a:cs typeface="Times New Roman" panose="02020603050405020304" pitchFamily="18" charset="0"/>
              </a:rPr>
              <a:t>[] buffer,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length, </a:t>
            </a:r>
            <a:r>
              <a:rPr lang="en-US" sz="2000" dirty="0" err="1" smtClean="0">
                <a:latin typeface="Times New Roman" panose="02020603050405020304" pitchFamily="18" charset="0"/>
                <a:cs typeface="Times New Roman" panose="02020603050405020304" pitchFamily="18" charset="0"/>
              </a:rPr>
              <a:t>InetAddress</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dest_addr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dest_port</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Hoặc</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DatagramPacket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packet </a:t>
            </a:r>
            <a:r>
              <a:rPr lang="en-US" sz="2000" dirty="0" smtClean="0">
                <a:latin typeface="Times New Roman" panose="02020603050405020304" pitchFamily="18" charset="0"/>
                <a:cs typeface="Times New Roman" panose="02020603050405020304" pitchFamily="18" charset="0"/>
              </a:rPr>
              <a:t>=new </a:t>
            </a:r>
            <a:r>
              <a:rPr lang="en-US" sz="2000" dirty="0" err="1">
                <a:latin typeface="Times New Roman" panose="02020603050405020304" pitchFamily="18" charset="0"/>
                <a:cs typeface="Times New Roman" panose="02020603050405020304" pitchFamily="18" charset="0"/>
              </a:rPr>
              <a:t>DatagramPacket</a:t>
            </a:r>
            <a:r>
              <a:rPr lang="en-US" sz="2000" dirty="0">
                <a:latin typeface="Times New Roman" panose="02020603050405020304" pitchFamily="18" charset="0"/>
                <a:cs typeface="Times New Roman" panose="02020603050405020304" pitchFamily="18" charset="0"/>
              </a:rPr>
              <a:t>( new byte[128], 128, </a:t>
            </a:r>
            <a:r>
              <a:rPr lang="en-US" sz="2000" dirty="0" smtClean="0">
                <a:latin typeface="Times New Roman" panose="02020603050405020304" pitchFamily="18" charset="0"/>
                <a:cs typeface="Times New Roman" panose="02020603050405020304" pitchFamily="18" charset="0"/>
              </a:rPr>
              <a:t>address</a:t>
            </a:r>
            <a:r>
              <a:rPr lang="en-US" sz="2000" dirty="0">
                <a:latin typeface="Times New Roman" panose="02020603050405020304" pitchFamily="18" charset="0"/>
                <a:cs typeface="Times New Roman" panose="02020603050405020304" pitchFamily="18" charset="0"/>
              </a:rPr>
              <a:t>, port </a:t>
            </a:r>
            <a:r>
              <a:rPr lang="en-US"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08823"/>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367240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vi-VN" sz="2400" b="1" dirty="0">
                <a:latin typeface="+mj-lt"/>
              </a:rPr>
              <a:t>Lớp DatagramPacket (tt</a:t>
            </a:r>
            <a:r>
              <a:rPr lang="vi-VN" sz="2400" b="1" dirty="0" smtClean="0">
                <a:latin typeface="+mj-lt"/>
              </a:rPr>
              <a:t>)</a:t>
            </a:r>
            <a:endParaRPr lang="en-US" sz="2400" b="1" dirty="0" smtClean="0">
              <a:latin typeface="+mj-lt"/>
            </a:endParaRPr>
          </a:p>
          <a:p>
            <a:pPr>
              <a:lnSpc>
                <a:spcPct val="150000"/>
              </a:lnSpc>
            </a:pPr>
            <a:r>
              <a:rPr lang="vi-VN" sz="2000" dirty="0">
                <a:latin typeface="+mj-lt"/>
              </a:rPr>
              <a:t>Các phương thức lấy thông tin trên một DatagramPacket nhận </a:t>
            </a:r>
            <a:r>
              <a:rPr lang="vi-VN" sz="2000" dirty="0" smtClean="0">
                <a:latin typeface="+mj-lt"/>
              </a:rPr>
              <a:t>được</a:t>
            </a:r>
            <a:r>
              <a:rPr lang="en-US" sz="2000" dirty="0" smtClean="0">
                <a:latin typeface="+mj-lt"/>
              </a:rPr>
              <a:t>.</a:t>
            </a:r>
          </a:p>
          <a:p>
            <a:pPr>
              <a:lnSpc>
                <a:spcPct val="150000"/>
              </a:lnSpc>
            </a:pPr>
            <a:r>
              <a:rPr lang="vi-VN" sz="2000" dirty="0" smtClean="0">
                <a:latin typeface="+mj-lt"/>
              </a:rPr>
              <a:t>Khi </a:t>
            </a:r>
            <a:r>
              <a:rPr lang="vi-VN" sz="2000" dirty="0">
                <a:latin typeface="+mj-lt"/>
              </a:rPr>
              <a:t>nhận được một DatagramPacket từ một quá trình khác gởi đến, ta có thể </a:t>
            </a:r>
            <a:r>
              <a:rPr lang="vi-VN" sz="2000" dirty="0" smtClean="0">
                <a:latin typeface="+mj-lt"/>
              </a:rPr>
              <a:t>lấy</a:t>
            </a:r>
            <a:r>
              <a:rPr lang="en-US" sz="2000" dirty="0" smtClean="0">
                <a:latin typeface="+mj-lt"/>
              </a:rPr>
              <a:t> </a:t>
            </a:r>
            <a:r>
              <a:rPr lang="vi-VN" sz="2000" dirty="0">
                <a:latin typeface="+mj-lt"/>
              </a:rPr>
              <a:t>thông tin trên DatagramPacket này bằng các phương thức sau:</a:t>
            </a:r>
            <a:r>
              <a:rPr lang="en-US" sz="2000" dirty="0" smtClean="0">
                <a:latin typeface="+mj-lt"/>
              </a:rPr>
              <a:t> </a:t>
            </a:r>
            <a:r>
              <a:rPr lang="vi-VN" sz="2000" dirty="0">
                <a:latin typeface="+mj-lt"/>
              </a:rPr>
              <a:t/>
            </a:r>
            <a:br>
              <a:rPr lang="vi-VN" sz="2000" dirty="0">
                <a:latin typeface="+mj-lt"/>
              </a:rPr>
            </a:br>
            <a:r>
              <a:rPr lang="en-US" sz="2000" dirty="0" smtClean="0">
                <a:latin typeface="+mj-lt"/>
              </a:rPr>
              <a:t>      </a:t>
            </a:r>
            <a:r>
              <a:rPr lang="vi-VN" sz="2000" dirty="0" smtClean="0">
                <a:latin typeface="+mj-lt"/>
              </a:rPr>
              <a:t>• </a:t>
            </a:r>
            <a:r>
              <a:rPr lang="vi-VN" sz="2000" dirty="0">
                <a:latin typeface="+mj-lt"/>
              </a:rPr>
              <a:t>public synchronized() </a:t>
            </a:r>
            <a:r>
              <a:rPr lang="vi-VN" sz="2000" b="1" dirty="0">
                <a:latin typeface="+mj-lt"/>
              </a:rPr>
              <a:t>InternetAddress getAddress() </a:t>
            </a:r>
            <a:r>
              <a:rPr lang="vi-VN" sz="2000" dirty="0">
                <a:latin typeface="+mj-lt"/>
              </a:rPr>
              <a:t>: Địa chỉ máy gởi</a:t>
            </a:r>
            <a:br>
              <a:rPr lang="vi-VN" sz="2000" dirty="0">
                <a:latin typeface="+mj-lt"/>
              </a:rPr>
            </a:br>
            <a:r>
              <a:rPr lang="en-US" sz="2000" dirty="0" smtClean="0">
                <a:latin typeface="+mj-lt"/>
              </a:rPr>
              <a:t>      </a:t>
            </a:r>
            <a:r>
              <a:rPr lang="vi-VN" sz="2000" dirty="0" smtClean="0">
                <a:latin typeface="+mj-lt"/>
              </a:rPr>
              <a:t>• </a:t>
            </a:r>
            <a:r>
              <a:rPr lang="vi-VN" sz="2000" dirty="0">
                <a:latin typeface="+mj-lt"/>
              </a:rPr>
              <a:t>public synchronized() </a:t>
            </a:r>
            <a:r>
              <a:rPr lang="vi-VN" sz="2000" b="1" dirty="0">
                <a:latin typeface="+mj-lt"/>
              </a:rPr>
              <a:t>int getPort() </a:t>
            </a:r>
            <a:r>
              <a:rPr lang="vi-VN" sz="2000" dirty="0">
                <a:latin typeface="+mj-lt"/>
              </a:rPr>
              <a:t>: Cổng của quá trình gởi</a:t>
            </a:r>
            <a:br>
              <a:rPr lang="vi-VN" sz="2000" dirty="0">
                <a:latin typeface="+mj-lt"/>
              </a:rPr>
            </a:br>
            <a:r>
              <a:rPr lang="en-US" sz="2000" dirty="0" smtClean="0">
                <a:latin typeface="+mj-lt"/>
              </a:rPr>
              <a:t>      </a:t>
            </a:r>
            <a:r>
              <a:rPr lang="vi-VN" sz="2000" dirty="0" smtClean="0">
                <a:latin typeface="+mj-lt"/>
              </a:rPr>
              <a:t>• </a:t>
            </a:r>
            <a:r>
              <a:rPr lang="vi-VN" sz="2000" dirty="0">
                <a:latin typeface="+mj-lt"/>
              </a:rPr>
              <a:t>public synchronized() </a:t>
            </a:r>
            <a:r>
              <a:rPr lang="vi-VN" sz="2000" b="1" dirty="0">
                <a:latin typeface="+mj-lt"/>
              </a:rPr>
              <a:t>byte[] getData() </a:t>
            </a:r>
            <a:r>
              <a:rPr lang="vi-VN" sz="2000" dirty="0">
                <a:latin typeface="+mj-lt"/>
              </a:rPr>
              <a:t>: Dữ liệu từ gói tin</a:t>
            </a:r>
            <a:br>
              <a:rPr lang="vi-VN" sz="2000" dirty="0">
                <a:latin typeface="+mj-lt"/>
              </a:rPr>
            </a:br>
            <a:r>
              <a:rPr lang="en-US" sz="2000" dirty="0" smtClean="0">
                <a:latin typeface="+mj-lt"/>
              </a:rPr>
              <a:t>      </a:t>
            </a:r>
            <a:r>
              <a:rPr lang="vi-VN" sz="2000" dirty="0" smtClean="0">
                <a:latin typeface="+mj-lt"/>
              </a:rPr>
              <a:t>• </a:t>
            </a:r>
            <a:r>
              <a:rPr lang="vi-VN" sz="2000" dirty="0">
                <a:latin typeface="+mj-lt"/>
              </a:rPr>
              <a:t>public synchronized() </a:t>
            </a:r>
            <a:r>
              <a:rPr lang="vi-VN" sz="2000" b="1" dirty="0">
                <a:latin typeface="+mj-lt"/>
              </a:rPr>
              <a:t>int getLength() </a:t>
            </a:r>
            <a:r>
              <a:rPr lang="vi-VN" sz="2000" dirty="0">
                <a:latin typeface="+mj-lt"/>
              </a:rPr>
              <a:t>: Chiều dài của dữ liệu trong gói tin </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117590"/>
      </p:ext>
    </p:extLst>
  </p:cSld>
  <p:clrMapOvr>
    <a:masterClrMapping/>
  </p:clrMapOvr>
  <p:transition spd="slow">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410445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400" b="1" dirty="0" err="1">
                <a:latin typeface="Times New Roman" panose="02020603050405020304" pitchFamily="18" charset="0"/>
                <a:cs typeface="Times New Roman" panose="02020603050405020304" pitchFamily="18" charset="0"/>
              </a:rPr>
              <a:t>Lớp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DatagramPacket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tt</a:t>
            </a:r>
            <a:r>
              <a:rPr lang="en-US" sz="2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Các phương thức đặt thông tin cho gói tin </a:t>
            </a:r>
            <a:r>
              <a:rPr lang="vi-VN" sz="2000"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ử</a:t>
            </a:r>
            <a:r>
              <a:rPr lang="vi-VN" sz="2000" dirty="0" smtClean="0">
                <a:latin typeface="Times New Roman" panose="02020603050405020304" pitchFamily="18" charset="0"/>
                <a:cs typeface="Times New Roman" panose="02020603050405020304" pitchFamily="18" charset="0"/>
              </a:rPr>
              <a:t>i</a:t>
            </a:r>
            <a:endParaRPr lang="vi-VN" sz="2000" dirty="0">
              <a:latin typeface="Times New Roman" panose="02020603050405020304" pitchFamily="18" charset="0"/>
              <a:cs typeface="Times New Roman" panose="02020603050405020304" pitchFamily="18" charset="0"/>
            </a:endParaRPr>
          </a:p>
          <a:p>
            <a:pPr>
              <a:lnSpc>
                <a:spcPct val="150000"/>
              </a:lnSpc>
            </a:pPr>
            <a:r>
              <a:rPr lang="vi-VN" sz="2000" dirty="0">
                <a:latin typeface="Times New Roman" panose="02020603050405020304" pitchFamily="18" charset="0"/>
                <a:cs typeface="Times New Roman" panose="02020603050405020304" pitchFamily="18" charset="0"/>
              </a:rPr>
              <a:t>Trước khi </a:t>
            </a:r>
            <a:r>
              <a:rPr lang="vi-VN" sz="2000"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ử</a:t>
            </a:r>
            <a:r>
              <a:rPr lang="vi-VN" sz="2000" dirty="0" smtClean="0">
                <a:latin typeface="Times New Roman" panose="02020603050405020304" pitchFamily="18" charset="0"/>
                <a:cs typeface="Times New Roman" panose="02020603050405020304" pitchFamily="18" charset="0"/>
              </a:rPr>
              <a:t>i </a:t>
            </a:r>
            <a:r>
              <a:rPr lang="vi-VN" sz="2000" dirty="0">
                <a:latin typeface="Times New Roman" panose="02020603050405020304" pitchFamily="18" charset="0"/>
                <a:cs typeface="Times New Roman" panose="02020603050405020304" pitchFamily="18" charset="0"/>
              </a:rPr>
              <a:t>một DatagramPacket đi, ta có thể đặt thông tin trên DatagramPacket</a:t>
            </a:r>
          </a:p>
          <a:p>
            <a:pPr>
              <a:lnSpc>
                <a:spcPct val="150000"/>
              </a:lnSpc>
            </a:pPr>
            <a:r>
              <a:rPr lang="vi-VN" sz="2000" dirty="0">
                <a:latin typeface="Times New Roman" panose="02020603050405020304" pitchFamily="18" charset="0"/>
                <a:cs typeface="Times New Roman" panose="02020603050405020304" pitchFamily="18" charset="0"/>
              </a:rPr>
              <a:t>này bằng các phương thức sau:</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public synchronized() </a:t>
            </a:r>
            <a:r>
              <a:rPr lang="vi-VN" sz="2000" b="1" dirty="0">
                <a:latin typeface="Times New Roman" panose="02020603050405020304" pitchFamily="18" charset="0"/>
                <a:cs typeface="Times New Roman" panose="02020603050405020304" pitchFamily="18" charset="0"/>
              </a:rPr>
              <a:t>void setAddress(IntermetAddress dis) </a:t>
            </a:r>
            <a:r>
              <a:rPr lang="vi-VN" sz="2000" dirty="0">
                <a:latin typeface="Times New Roman" panose="02020603050405020304" pitchFamily="18" charset="0"/>
                <a:cs typeface="Times New Roman" panose="02020603050405020304" pitchFamily="18" charset="0"/>
              </a:rPr>
              <a:t>: Đặt địa chỉ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nhận</a:t>
            </a:r>
            <a:r>
              <a:rPr lang="vi-VN" sz="2000" dirty="0">
                <a:latin typeface="Times New Roman" panose="02020603050405020304" pitchFamily="18" charset="0"/>
                <a:cs typeface="Times New Roman" panose="02020603050405020304" pitchFamily="18" charset="0"/>
              </a:rPr>
              <a:t>.</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public synchronized() </a:t>
            </a:r>
            <a:r>
              <a:rPr lang="vi-VN" sz="2000" b="1" dirty="0">
                <a:latin typeface="Times New Roman" panose="02020603050405020304" pitchFamily="18" charset="0"/>
                <a:cs typeface="Times New Roman" panose="02020603050405020304" pitchFamily="18" charset="0"/>
              </a:rPr>
              <a:t>void setPort(int port) </a:t>
            </a:r>
            <a:r>
              <a:rPr lang="vi-VN" sz="2000" dirty="0">
                <a:latin typeface="Times New Roman" panose="02020603050405020304" pitchFamily="18" charset="0"/>
                <a:cs typeface="Times New Roman" panose="02020603050405020304" pitchFamily="18" charset="0"/>
              </a:rPr>
              <a:t>: Đặt cổng quá trình nhận</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public synchronized() </a:t>
            </a:r>
            <a:r>
              <a:rPr lang="vi-VN" sz="2000" b="1" dirty="0">
                <a:latin typeface="Times New Roman" panose="02020603050405020304" pitchFamily="18" charset="0"/>
                <a:cs typeface="Times New Roman" panose="02020603050405020304" pitchFamily="18" charset="0"/>
              </a:rPr>
              <a:t>void setData(byte buffer[]) </a:t>
            </a:r>
            <a:r>
              <a:rPr lang="vi-VN" sz="2000" dirty="0">
                <a:latin typeface="Times New Roman" panose="02020603050405020304" pitchFamily="18" charset="0"/>
                <a:cs typeface="Times New Roman" panose="02020603050405020304" pitchFamily="18" charset="0"/>
              </a:rPr>
              <a:t>: Đặt dữ liệu </a:t>
            </a:r>
            <a:r>
              <a:rPr lang="vi-VN" sz="2000"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ử</a:t>
            </a:r>
            <a:r>
              <a:rPr lang="vi-VN" sz="2000" dirty="0" smtClean="0">
                <a:latin typeface="Times New Roman" panose="02020603050405020304" pitchFamily="18" charset="0"/>
                <a:cs typeface="Times New Roman" panose="02020603050405020304" pitchFamily="18" charset="0"/>
              </a:rPr>
              <a:t>i</a:t>
            </a:r>
            <a:endParaRPr lang="vi-VN" sz="2000" dirty="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public synchronized() </a:t>
            </a:r>
            <a:r>
              <a:rPr lang="vi-VN" sz="2000" b="1" dirty="0">
                <a:latin typeface="Times New Roman" panose="02020603050405020304" pitchFamily="18" charset="0"/>
                <a:cs typeface="Times New Roman" panose="02020603050405020304" pitchFamily="18" charset="0"/>
              </a:rPr>
              <a:t>void setLength(int len) </a:t>
            </a:r>
            <a:r>
              <a:rPr lang="vi-VN" sz="2000" dirty="0">
                <a:latin typeface="Times New Roman" panose="02020603050405020304" pitchFamily="18" charset="0"/>
                <a:cs typeface="Times New Roman" panose="02020603050405020304" pitchFamily="18" charset="0"/>
              </a:rPr>
              <a:t>: Đặt chiều dài dữ liệu </a:t>
            </a:r>
            <a:r>
              <a:rPr lang="vi-VN" sz="2000"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ử</a:t>
            </a:r>
            <a:r>
              <a:rPr lang="vi-VN" sz="2000" dirty="0" smtClean="0">
                <a:latin typeface="Times New Roman" panose="02020603050405020304" pitchFamily="18" charset="0"/>
                <a:cs typeface="Times New Roman" panose="02020603050405020304" pitchFamily="18" charset="0"/>
              </a:rPr>
              <a:t>i</a:t>
            </a:r>
            <a:endParaRPr lang="en-GB" sz="16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339818"/>
      </p:ext>
    </p:extLst>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309634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400" b="1" dirty="0" err="1">
                <a:latin typeface="Times New Roman" panose="02020603050405020304" pitchFamily="18" charset="0"/>
                <a:cs typeface="Times New Roman" panose="02020603050405020304" pitchFamily="18" charset="0"/>
              </a:rPr>
              <a:t>Lớp</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DatagramSocket</a:t>
            </a:r>
            <a:r>
              <a:rPr lang="en-US" sz="2400" b="1" dirty="0" smtClean="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UDP,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phép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gói</a:t>
            </a:r>
            <a:r>
              <a:rPr lang="en-US" sz="2000" b="1" dirty="0">
                <a:latin typeface="Times New Roman" panose="02020603050405020304" pitchFamily="18" charset="0"/>
                <a:cs typeface="Times New Roman" panose="02020603050405020304" pitchFamily="18" charset="0"/>
              </a:rPr>
              <a:t> UDP </a:t>
            </a:r>
            <a:r>
              <a:rPr lang="en-US" sz="2000" b="1" dirty="0" err="1">
                <a:latin typeface="Times New Roman" panose="02020603050405020304" pitchFamily="18" charset="0"/>
                <a:cs typeface="Times New Roman" panose="02020603050405020304" pitchFamily="18" charset="0"/>
              </a:rPr>
              <a:t>được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gửi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vi-VN" sz="2000" dirty="0" smtClean="0">
                <a:latin typeface="Times New Roman" panose="02020603050405020304" pitchFamily="18" charset="0"/>
                <a:cs typeface="Times New Roman" panose="02020603050405020304" pitchFamily="18" charset="0"/>
              </a:rPr>
              <a:t>Một </a:t>
            </a:r>
            <a:r>
              <a:rPr lang="vi-VN" sz="2000" dirty="0">
                <a:latin typeface="Times New Roman" panose="02020603050405020304" pitchFamily="18" charset="0"/>
                <a:cs typeface="Times New Roman" panose="02020603050405020304" pitchFamily="18" charset="0"/>
              </a:rPr>
              <a:t>DatagramSocket có thể được sử dụng để gửi và nhận </a:t>
            </a:r>
            <a:r>
              <a:rPr lang="vi-VN" sz="2000" dirty="0" smtClean="0">
                <a:latin typeface="Times New Roman" panose="02020603050405020304" pitchFamily="18" charset="0"/>
                <a:cs typeface="Times New Roman" panose="02020603050405020304" pitchFamily="18" charset="0"/>
              </a:rPr>
              <a:t>gói</a:t>
            </a:r>
            <a:r>
              <a:rPr lang="en-US" sz="2000" b="1" dirty="0" smtClean="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Mỗi DatagramSocket liên kết với một cổng trên máy cục bộ, được sử dụng để giải quyết các </a:t>
            </a:r>
            <a:r>
              <a:rPr lang="vi-VN" sz="2000" b="1" dirty="0" smtClean="0">
                <a:latin typeface="Times New Roman" panose="02020603050405020304" pitchFamily="18" charset="0"/>
                <a:cs typeface="Times New Roman" panose="02020603050405020304" pitchFamily="18" charset="0"/>
              </a:rPr>
              <a:t>gói</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ứ</a:t>
            </a:r>
            <a:r>
              <a:rPr lang="vi-VN" sz="2000" dirty="0" smtClean="0">
                <a:latin typeface="Times New Roman" panose="02020603050405020304" pitchFamily="18" charset="0"/>
                <a:cs typeface="Times New Roman" panose="02020603050405020304" pitchFamily="18" charset="0"/>
              </a:rPr>
              <a:t>ng dụng</a:t>
            </a:r>
            <a:r>
              <a:rPr lang="en-US" sz="2000" dirty="0" smtClean="0">
                <a:latin typeface="Times New Roman" panose="02020603050405020304" pitchFamily="18" charset="0"/>
                <a:cs typeface="Times New Roman" panose="02020603050405020304" pitchFamily="18" charset="0"/>
              </a:rPr>
              <a:t>, ở</a:t>
            </a:r>
            <a:r>
              <a:rPr lang="vi-VN" sz="2000" dirty="0" smtClean="0">
                <a:latin typeface="Times New Roman" panose="02020603050405020304" pitchFamily="18" charset="0"/>
                <a:cs typeface="Times New Roman" panose="02020603050405020304" pitchFamily="18" charset="0"/>
              </a:rPr>
              <a:t> UDP</a:t>
            </a:r>
            <a:r>
              <a:rPr lang="en-US" sz="2000" dirty="0" smtClean="0">
                <a:latin typeface="Times New Roman" panose="02020603050405020304" pitchFamily="18" charset="0"/>
                <a:cs typeface="Times New Roman" panose="02020603050405020304" pitchFamily="18" charset="0"/>
              </a:rPr>
              <a:t> server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thường </a:t>
            </a:r>
            <a:r>
              <a:rPr lang="vi-VN" sz="2000" dirty="0">
                <a:latin typeface="Times New Roman" panose="02020603050405020304" pitchFamily="18" charset="0"/>
                <a:cs typeface="Times New Roman" panose="02020603050405020304" pitchFamily="18" charset="0"/>
              </a:rPr>
              <a:t>sẽ chọn một số cổng cụ </a:t>
            </a:r>
            <a:r>
              <a:rPr lang="vi-VN" sz="2000" dirty="0"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Nếu</a:t>
            </a:r>
            <a:r>
              <a:rPr lang="en-US" sz="2000" dirty="0" smtClean="0">
                <a:latin typeface="Times New Roman" panose="02020603050405020304" pitchFamily="18" charset="0"/>
                <a:cs typeface="Times New Roman" panose="02020603050405020304" pitchFamily="18" charset="0"/>
              </a:rPr>
              <a:t> ở UDP client </a:t>
            </a:r>
            <a:r>
              <a:rPr lang="en-US" sz="2000" dirty="0" err="1" smtClean="0">
                <a:latin typeface="Times New Roman" panose="02020603050405020304" pitchFamily="18" charset="0"/>
                <a:cs typeface="Times New Roman" panose="02020603050405020304" pitchFamily="18" charset="0"/>
              </a:rPr>
              <a:t>thì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1 </a:t>
            </a:r>
            <a:r>
              <a:rPr lang="en-US" sz="2000" dirty="0" err="1" smtClean="0">
                <a:latin typeface="Times New Roman" panose="02020603050405020304" pitchFamily="18" charset="0"/>
                <a:cs typeface="Times New Roman" panose="02020603050405020304" pitchFamily="18" charset="0"/>
              </a:rPr>
              <a:t>hàm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cổng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979588"/>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27363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000" b="1" dirty="0" err="1" smtClean="0">
                <a:latin typeface="Times New Roman" panose="02020603050405020304" pitchFamily="18" charset="0"/>
                <a:cs typeface="Times New Roman" panose="02020603050405020304" pitchFamily="18" charset="0"/>
              </a:rPr>
              <a:t>Tạo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DatagramSocket</a:t>
            </a:r>
            <a:r>
              <a:rPr lang="en-US" sz="2000" b="1" dirty="0" smtClean="0">
                <a:latin typeface="Times New Roman" panose="02020603050405020304" pitchFamily="18" charset="0"/>
                <a:cs typeface="Times New Roman" panose="02020603050405020304" pitchFamily="18" charset="0"/>
              </a:rPr>
              <a:t> ở client:</a:t>
            </a:r>
          </a:p>
          <a:p>
            <a:pPr lvl="1">
              <a:lnSpc>
                <a:spcPct val="150000"/>
              </a:lnSpc>
            </a:pPr>
            <a:r>
              <a:rPr lang="en-US" sz="2000" dirty="0">
                <a:latin typeface="Times New Roman" pitchFamily="18" charset="0"/>
                <a:cs typeface="Times New Roman" pitchFamily="18" charset="0"/>
              </a:rPr>
              <a:t>public </a:t>
            </a:r>
            <a:r>
              <a:rPr lang="en-US" sz="2000" dirty="0" err="1">
                <a:latin typeface="Times New Roman" pitchFamily="18" charset="0"/>
                <a:cs typeface="Times New Roman" pitchFamily="18" charset="0"/>
              </a:rPr>
              <a:t>DatagramSocket</a:t>
            </a:r>
            <a:r>
              <a:rPr lang="en-US" sz="2000" dirty="0">
                <a:latin typeface="Times New Roman" pitchFamily="18" charset="0"/>
                <a:cs typeface="Times New Roman" pitchFamily="18" charset="0"/>
              </a:rPr>
              <a:t>() throws </a:t>
            </a:r>
            <a:r>
              <a:rPr lang="en-US" sz="2000" dirty="0" err="1">
                <a:latin typeface="Times New Roman" pitchFamily="18" charset="0"/>
                <a:cs typeface="Times New Roman" pitchFamily="18" charset="0"/>
              </a:rPr>
              <a:t>SocketException</a:t>
            </a:r>
            <a:endParaRPr lang="en-US" sz="2000" dirty="0">
              <a:latin typeface="Times New Roman" pitchFamily="18" charset="0"/>
              <a:cs typeface="Times New Roman" pitchFamily="18" charset="0"/>
            </a:endParaRPr>
          </a:p>
          <a:p>
            <a:pPr lvl="1">
              <a:lnSpc>
                <a:spcPct val="150000"/>
              </a:lnSpc>
            </a:pPr>
            <a:r>
              <a:rPr lang="vi-VN" sz="2000" dirty="0">
                <a:latin typeface="Times New Roman" pitchFamily="18" charset="0"/>
                <a:cs typeface="Times New Roman" pitchFamily="18" charset="0"/>
              </a:rPr>
              <a:t>DatagramSocket clientSocket = </a:t>
            </a:r>
            <a:r>
              <a:rPr lang="vi-VN" sz="2000" dirty="0" smtClean="0">
                <a:latin typeface="Times New Roman" pitchFamily="18" charset="0"/>
                <a:cs typeface="Times New Roman" pitchFamily="18" charset="0"/>
              </a:rPr>
              <a:t>new </a:t>
            </a:r>
            <a:r>
              <a:rPr lang="vi-VN" sz="2000" dirty="0">
                <a:latin typeface="Times New Roman" pitchFamily="18" charset="0"/>
                <a:cs typeface="Times New Roman" pitchFamily="18" charset="0"/>
              </a:rPr>
              <a:t>DatagramSocket();</a:t>
            </a:r>
          </a:p>
          <a:p>
            <a:pPr>
              <a:lnSpc>
                <a:spcPct val="150000"/>
              </a:lnSpc>
            </a:pPr>
            <a:r>
              <a:rPr lang="en-US" sz="2000" b="1" dirty="0" err="1" smtClean="0">
                <a:latin typeface="Times New Roman" panose="02020603050405020304" pitchFamily="18" charset="0"/>
                <a:cs typeface="Times New Roman" panose="02020603050405020304" pitchFamily="18" charset="0"/>
              </a:rPr>
              <a:t>Tạo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DatagramSocket</a:t>
            </a:r>
            <a:r>
              <a:rPr lang="en-US" sz="2000" b="1" dirty="0" smtClean="0">
                <a:latin typeface="Times New Roman" panose="02020603050405020304" pitchFamily="18" charset="0"/>
                <a:cs typeface="Times New Roman" panose="02020603050405020304" pitchFamily="18" charset="0"/>
              </a:rPr>
              <a:t> ở server</a:t>
            </a:r>
          </a:p>
          <a:p>
            <a:pPr lvl="1">
              <a:lnSpc>
                <a:spcPct val="150000"/>
              </a:lnSpc>
            </a:pPr>
            <a:r>
              <a:rPr lang="en-US" sz="2000" dirty="0">
                <a:latin typeface="Times New Roman" pitchFamily="18" charset="0"/>
                <a:cs typeface="Times New Roman" pitchFamily="18" charset="0"/>
              </a:rPr>
              <a:t>public </a:t>
            </a:r>
            <a:r>
              <a:rPr lang="en-US" sz="2000" dirty="0" err="1">
                <a:latin typeface="Times New Roman" pitchFamily="18" charset="0"/>
                <a:cs typeface="Times New Roman" pitchFamily="18" charset="0"/>
              </a:rPr>
              <a:t>DatagramSocket</a:t>
            </a:r>
            <a:r>
              <a:rPr lang="en-US" sz="2000" dirty="0">
                <a:latin typeface="Times New Roman" pitchFamily="18" charset="0"/>
                <a:cs typeface="Times New Roman" pitchFamily="18" charset="0"/>
              </a:rPr>
              <a:t>(</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port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throws </a:t>
            </a:r>
            <a:r>
              <a:rPr lang="en-US" sz="2000" dirty="0" err="1" smtClean="0">
                <a:latin typeface="Times New Roman" pitchFamily="18" charset="0"/>
                <a:cs typeface="Times New Roman" pitchFamily="18" charset="0"/>
              </a:rPr>
              <a:t>socketException</a:t>
            </a:r>
            <a:endParaRPr lang="en-US" sz="2000" dirty="0">
              <a:latin typeface="Times New Roman" pitchFamily="18" charset="0"/>
              <a:cs typeface="Times New Roman" pitchFamily="18" charset="0"/>
            </a:endParaRPr>
          </a:p>
          <a:p>
            <a:pPr lvl="1">
              <a:lnSpc>
                <a:spcPct val="150000"/>
              </a:lnSpc>
            </a:pPr>
            <a:r>
              <a:rPr lang="vi-VN" sz="2000" dirty="0">
                <a:latin typeface="Times New Roman" pitchFamily="18" charset="0"/>
                <a:cs typeface="Times New Roman" pitchFamily="18" charset="0"/>
              </a:rPr>
              <a:t>DatagramSocket serverSocket = </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new </a:t>
            </a:r>
            <a:r>
              <a:rPr lang="vi-VN" sz="2000" dirty="0">
                <a:latin typeface="Times New Roman" pitchFamily="18" charset="0"/>
                <a:cs typeface="Times New Roman" pitchFamily="18" charset="0"/>
              </a:rPr>
              <a:t>DatagramSocket(port</a:t>
            </a:r>
            <a:r>
              <a:rPr lang="vi-VN" sz="2000" dirty="0" smtClean="0">
                <a:latin typeface="Times New Roman" pitchFamily="18" charset="0"/>
                <a:cs typeface="Times New Roman" pitchFamily="18" charset="0"/>
              </a:rPr>
              <a:t>);</a:t>
            </a:r>
            <a:endParaRPr lang="vi-VN" sz="2000" dirty="0">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409805"/>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TỔNG QUAN LẬP TRÌNH SOCKET</a:t>
            </a: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SOCKET </a:t>
            </a:r>
            <a:r>
              <a:rPr lang="vi-VN" sz="2000" dirty="0">
                <a:latin typeface="Times New Roman" panose="02020603050405020304" pitchFamily="18" charset="0"/>
                <a:cs typeface="Times New Roman" panose="02020603050405020304" pitchFamily="18" charset="0"/>
              </a:rPr>
              <a:t>Một giao tiếp cục bộ</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trên host, được tạo bởi</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ứng dụng và được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điều khiển bởi hệ điều</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hành, qua đó quá trình</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ứng dụng có thể</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truyền (hay nhận) đến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(hay từ) quá trình khác</a:t>
            </a:r>
            <a:r>
              <a:rPr lang="en-US" sz="2000" dirty="0">
                <a:latin typeface="Times New Roman" panose="02020603050405020304" pitchFamily="18" charset="0"/>
                <a:cs typeface="Times New Roman" panose="02020603050405020304" pitchFamily="18" charset="0"/>
              </a:rPr>
              <a:t> </a:t>
            </a:r>
          </a:p>
          <a:p>
            <a:endParaRPr lang="en-US" sz="2400" b="1" dirty="0" smtClean="0">
              <a:solidFill>
                <a:srgbClr val="FF0000"/>
              </a:solidFill>
              <a:latin typeface="Times New Roman" pitchFamily="18" charset="0"/>
              <a:cs typeface="Times New Roman" pitchFamily="18" charset="0"/>
            </a:endParaRPr>
          </a:p>
          <a:p>
            <a:r>
              <a:rPr lang="vi-VN" sz="2400" b="1" dirty="0" smtClean="0">
                <a:solidFill>
                  <a:srgbClr val="FF0000"/>
                </a:solidFill>
                <a:latin typeface="Times New Roman" pitchFamily="18" charset="0"/>
                <a:cs typeface="Times New Roman" pitchFamily="18" charset="0"/>
              </a:rPr>
              <a:t>Mục tiêu</a:t>
            </a:r>
            <a:endParaRPr lang="en-US" sz="2400" b="1" dirty="0" smtClean="0">
              <a:solidFill>
                <a:srgbClr val="FF0000"/>
              </a:solidFill>
              <a:latin typeface="Times New Roman" pitchFamily="18" charset="0"/>
              <a:cs typeface="Times New Roman" pitchFamily="18" charset="0"/>
            </a:endParaRPr>
          </a:p>
          <a:p>
            <a:r>
              <a:rPr lang="en-US" sz="2000" dirty="0" err="1">
                <a:latin typeface="Times New Roman" panose="02020603050405020304" pitchFamily="18" charset="0"/>
                <a:cs typeface="Times New Roman" panose="02020603050405020304" pitchFamily="18" charset="0"/>
              </a:rPr>
              <a:t>Biết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client/server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socket.</a:t>
            </a:r>
          </a:p>
          <a:p>
            <a:endParaRPr lang="en-US" sz="2000" dirty="0" smtClean="0">
              <a:latin typeface="Times New Roman" panose="02020603050405020304" pitchFamily="18" charset="0"/>
              <a:cs typeface="Times New Roman" panose="02020603050405020304" pitchFamily="18" charset="0"/>
            </a:endParaRPr>
          </a:p>
          <a:p>
            <a:pPr lvl="1"/>
            <a:r>
              <a:rPr lang="vi-VN" sz="2000" dirty="0" smtClean="0">
                <a:solidFill>
                  <a:srgbClr val="FF0000"/>
                </a:solidFill>
                <a:latin typeface="Times New Roman" panose="02020603050405020304" pitchFamily="18" charset="0"/>
                <a:cs typeface="Times New Roman" panose="02020603050405020304" pitchFamily="18" charset="0"/>
              </a:rPr>
              <a:t>Socket </a:t>
            </a:r>
            <a:r>
              <a:rPr lang="vi-VN" sz="2000" dirty="0">
                <a:solidFill>
                  <a:srgbClr val="FF0000"/>
                </a:solidFill>
                <a:latin typeface="Times New Roman" panose="02020603050405020304" pitchFamily="18" charset="0"/>
                <a:cs typeface="Times New Roman" panose="02020603050405020304" pitchFamily="18" charset="0"/>
              </a:rPr>
              <a:t>API</a:t>
            </a:r>
            <a:br>
              <a:rPr lang="vi-VN" sz="2000" dirty="0">
                <a:solidFill>
                  <a:srgbClr val="FF0000"/>
                </a:solidFill>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Được giới thiệu trong </a:t>
            </a:r>
            <a:r>
              <a:rPr lang="vi-VN" sz="2000" dirty="0" smtClean="0">
                <a:latin typeface="Times New Roman" panose="02020603050405020304" pitchFamily="18" charset="0"/>
                <a:cs typeface="Times New Roman" panose="02020603050405020304" pitchFamily="18" charset="0"/>
              </a:rPr>
              <a:t>BSD4.1</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UNIX</a:t>
            </a:r>
            <a:r>
              <a:rPr lang="vi-VN" sz="2000" dirty="0">
                <a:latin typeface="Times New Roman" panose="02020603050405020304" pitchFamily="18" charset="0"/>
                <a:cs typeface="Times New Roman" panose="02020603050405020304" pitchFamily="18" charset="0"/>
              </a:rPr>
              <a:t>, 1981</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Được khởi tạo, sử dụng và </a:t>
            </a:r>
            <a:r>
              <a:rPr lang="vi-VN" sz="2000" dirty="0" smtClean="0">
                <a:latin typeface="Times New Roman" panose="02020603050405020304" pitchFamily="18" charset="0"/>
                <a:cs typeface="Times New Roman" panose="02020603050405020304" pitchFamily="18" charset="0"/>
              </a:rPr>
              <a:t>hủy</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một </a:t>
            </a:r>
            <a:r>
              <a:rPr lang="vi-VN" sz="2000" dirty="0">
                <a:latin typeface="Times New Roman" panose="02020603050405020304" pitchFamily="18" charset="0"/>
                <a:cs typeface="Times New Roman" panose="02020603050405020304" pitchFamily="18" charset="0"/>
              </a:rPr>
              <a:t>cách tường minh bởi </a:t>
            </a:r>
            <a:r>
              <a:rPr lang="vi-VN" sz="2000" dirty="0"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dụng</a:t>
            </a:r>
            <a:r>
              <a:rPr lang="vi-VN" sz="2000" dirty="0">
                <a:latin typeface="Times New Roman" panose="02020603050405020304" pitchFamily="18" charset="0"/>
                <a:cs typeface="Times New Roman" panose="02020603050405020304" pitchFamily="18" charset="0"/>
              </a:rPr>
              <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Mô hình client/server</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Hai loại dịch vụ truyền tải </a:t>
            </a:r>
            <a:r>
              <a:rPr lang="vi-VN" sz="2000" dirty="0" smtClean="0">
                <a:latin typeface="Times New Roman" panose="02020603050405020304" pitchFamily="18" charset="0"/>
                <a:cs typeface="Times New Roman" panose="02020603050405020304" pitchFamily="18" charset="0"/>
              </a:rPr>
              <a:t>qua</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socket </a:t>
            </a:r>
            <a:r>
              <a:rPr lang="vi-VN" sz="2000" dirty="0">
                <a:latin typeface="Times New Roman" panose="02020603050405020304" pitchFamily="18" charset="0"/>
                <a:cs typeface="Times New Roman" panose="02020603050405020304" pitchFamily="18" charset="0"/>
              </a:rPr>
              <a:t>API:</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Datagram không bảo đảm</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C</a:t>
            </a:r>
            <a:r>
              <a:rPr lang="vi-VN" sz="2000" dirty="0" smtClean="0">
                <a:latin typeface="Times New Roman" panose="02020603050405020304" pitchFamily="18" charset="0"/>
                <a:cs typeface="Times New Roman" panose="02020603050405020304" pitchFamily="18" charset="0"/>
              </a:rPr>
              <a:t>onnection-oriented bảo đảm </a:t>
            </a:r>
            <a:r>
              <a:rPr lang="en-US" sz="2400" dirty="0" smtClean="0"/>
              <a:t/>
            </a:r>
            <a:br>
              <a:rPr lang="en-US" sz="2400" dirty="0" smtClean="0"/>
            </a:br>
            <a:endParaRPr lang="en-GB" sz="24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109784"/>
      </p:ext>
    </p:extLst>
  </p:cSld>
  <p:clrMapOvr>
    <a:masterClrMapping/>
  </p:clrMapOvr>
  <p:transition spd="slow">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4464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a:latin typeface="Times New Roman" panose="02020603050405020304" pitchFamily="18" charset="0"/>
                <a:cs typeface="Times New Roman" panose="02020603050405020304" pitchFamily="18" charset="0"/>
              </a:rPr>
              <a:t>Lớp</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DatagramSocket</a:t>
            </a:r>
            <a:r>
              <a:rPr lang="en-US" sz="2400" b="1" dirty="0" smtClean="0">
                <a:latin typeface="Times New Roman" panose="02020603050405020304" pitchFamily="18" charset="0"/>
                <a:cs typeface="Times New Roman" panose="02020603050405020304" pitchFamily="18" charset="0"/>
              </a:rPr>
              <a:t> </a:t>
            </a:r>
          </a:p>
          <a:p>
            <a:pPr>
              <a:lnSpc>
                <a:spcPct val="150000"/>
              </a:lnSpc>
            </a:pPr>
            <a:r>
              <a:rPr lang="vi-VN" sz="2000" dirty="0" smtClean="0">
                <a:latin typeface="Times New Roman" panose="02020603050405020304" pitchFamily="18" charset="0"/>
                <a:cs typeface="Times New Roman" panose="02020603050405020304" pitchFamily="18" charset="0"/>
              </a:rPr>
              <a:t>public </a:t>
            </a:r>
            <a:r>
              <a:rPr lang="vi-VN" sz="2000" b="1" dirty="0">
                <a:latin typeface="Times New Roman" panose="02020603050405020304" pitchFamily="18" charset="0"/>
                <a:cs typeface="Times New Roman" panose="02020603050405020304" pitchFamily="18" charset="0"/>
              </a:rPr>
              <a:t>DatagramSocket() </a:t>
            </a:r>
            <a:r>
              <a:rPr lang="vi-VN" sz="2000" dirty="0">
                <a:latin typeface="Times New Roman" panose="02020603050405020304" pitchFamily="18" charset="0"/>
                <a:cs typeface="Times New Roman" panose="02020603050405020304" pitchFamily="18" charset="0"/>
              </a:rPr>
              <a:t>throws </a:t>
            </a:r>
            <a:r>
              <a:rPr lang="vi-VN" sz="2000" dirty="0" smtClean="0">
                <a:latin typeface="Times New Roman" panose="02020603050405020304" pitchFamily="18" charset="0"/>
                <a:cs typeface="Times New Roman" panose="02020603050405020304" pitchFamily="18" charset="0"/>
              </a:rPr>
              <a:t>SocketException</a:t>
            </a:r>
            <a:r>
              <a:rPr lang="en-US" sz="2000" dirty="0" smtClean="0">
                <a:latin typeface="Times New Roman" panose="02020603050405020304" pitchFamily="18" charset="0"/>
                <a:cs typeface="Times New Roman" panose="02020603050405020304" pitchFamily="18" charset="0"/>
              </a:rPr>
              <a:t>: t</a:t>
            </a:r>
            <a:r>
              <a:rPr lang="vi-VN" sz="2000" dirty="0" smtClean="0">
                <a:latin typeface="Times New Roman" panose="02020603050405020304" pitchFamily="18" charset="0"/>
                <a:cs typeface="Times New Roman" panose="02020603050405020304" pitchFamily="18" charset="0"/>
              </a:rPr>
              <a:t>ạo </a:t>
            </a:r>
            <a:r>
              <a:rPr lang="vi-VN" sz="2000" dirty="0">
                <a:latin typeface="Times New Roman" panose="02020603050405020304" pitchFamily="18" charset="0"/>
                <a:cs typeface="Times New Roman" panose="02020603050405020304" pitchFamily="18" charset="0"/>
              </a:rPr>
              <a:t>Socket kiểu không nối kết cho Client. Hệ thống tự động gán số hiệu </a:t>
            </a:r>
            <a:r>
              <a:rPr lang="vi-VN" sz="2000" dirty="0" smtClean="0">
                <a:latin typeface="Times New Roman" panose="02020603050405020304" pitchFamily="18" charset="0"/>
                <a:cs typeface="Times New Roman" panose="02020603050405020304" pitchFamily="18" charset="0"/>
              </a:rPr>
              <a:t>cổng</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chưa </a:t>
            </a:r>
            <a:r>
              <a:rPr lang="vi-VN" sz="2000" dirty="0">
                <a:latin typeface="Times New Roman" panose="02020603050405020304" pitchFamily="18" charset="0"/>
                <a:cs typeface="Times New Roman" panose="02020603050405020304" pitchFamily="18" charset="0"/>
              </a:rPr>
              <a:t>sử dụng cho socket.</a:t>
            </a:r>
          </a:p>
          <a:p>
            <a:pPr>
              <a:lnSpc>
                <a:spcPct val="150000"/>
              </a:lnSpc>
            </a:pPr>
            <a:r>
              <a:rPr lang="vi-VN" sz="2000"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Ví dụ: </a:t>
            </a:r>
            <a:r>
              <a:rPr lang="vi-VN" sz="2000" dirty="0">
                <a:latin typeface="Times New Roman" panose="02020603050405020304" pitchFamily="18" charset="0"/>
                <a:cs typeface="Times New Roman" panose="02020603050405020304" pitchFamily="18" charset="0"/>
              </a:rPr>
              <a:t>Tạo một socket không nối kết cho Client:</a:t>
            </a:r>
          </a:p>
          <a:p>
            <a:pPr lvl="1">
              <a:lnSpc>
                <a:spcPct val="150000"/>
              </a:lnSpc>
            </a:pPr>
            <a:r>
              <a:rPr lang="vi-VN" sz="2000" dirty="0">
                <a:latin typeface="Times New Roman" panose="02020603050405020304" pitchFamily="18" charset="0"/>
                <a:cs typeface="Times New Roman" panose="02020603050405020304" pitchFamily="18" charset="0"/>
              </a:rPr>
              <a:t>try {</a:t>
            </a:r>
          </a:p>
          <a:p>
            <a:pPr lvl="1">
              <a:lnSpc>
                <a:spcPct val="150000"/>
              </a:lnSpc>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DatagramSocket </a:t>
            </a:r>
            <a:r>
              <a:rPr lang="vi-VN" sz="2000" dirty="0">
                <a:latin typeface="Times New Roman" panose="02020603050405020304" pitchFamily="18" charset="0"/>
                <a:cs typeface="Times New Roman" panose="02020603050405020304" pitchFamily="18" charset="0"/>
              </a:rPr>
              <a:t>ds = new DatagramSocket();</a:t>
            </a:r>
          </a:p>
          <a:p>
            <a:pPr lvl="1">
              <a:lnSpc>
                <a:spcPct val="150000"/>
              </a:lnSpc>
            </a:pPr>
            <a:r>
              <a:rPr lang="vi-VN" sz="2000" dirty="0">
                <a:latin typeface="Times New Roman" panose="02020603050405020304" pitchFamily="18" charset="0"/>
                <a:cs typeface="Times New Roman" panose="02020603050405020304" pitchFamily="18" charset="0"/>
              </a:rPr>
              <a:t>} catch(SocketException se) {</a:t>
            </a:r>
          </a:p>
          <a:p>
            <a:pPr lvl="1">
              <a:lnSpc>
                <a:spcPct val="150000"/>
              </a:lnSpc>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System.out.print</a:t>
            </a:r>
            <a:r>
              <a:rPr lang="vi-VN" sz="2000" dirty="0">
                <a:latin typeface="Times New Roman" panose="02020603050405020304" pitchFamily="18" charset="0"/>
                <a:cs typeface="Times New Roman" panose="02020603050405020304" pitchFamily="18" charset="0"/>
              </a:rPr>
              <a:t>("Create DatagramSocket Error: "+se);</a:t>
            </a:r>
          </a:p>
          <a:p>
            <a:pPr lvl="1">
              <a:lnSpc>
                <a:spcPct val="150000"/>
              </a:lnSpc>
            </a:pPr>
            <a:r>
              <a:rPr lang="vi-VN"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066841"/>
      </p:ext>
    </p:extLst>
  </p:cSld>
  <p:clrMapOvr>
    <a:masterClrMapping/>
  </p:clrMapOvr>
  <p:transition spd="slow">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41764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400" b="1" dirty="0" err="1">
                <a:latin typeface="Times New Roman" panose="02020603050405020304" pitchFamily="18" charset="0"/>
                <a:cs typeface="Times New Roman" panose="02020603050405020304" pitchFamily="18" charset="0"/>
              </a:rPr>
              <a:t>Lớp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DatagramSocket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tt</a:t>
            </a:r>
            <a:r>
              <a:rPr lang="en-US" sz="2400" b="1" dirty="0" smtClean="0">
                <a:latin typeface="Times New Roman" panose="02020603050405020304" pitchFamily="18" charset="0"/>
                <a:cs typeface="Times New Roman" panose="02020603050405020304" pitchFamily="18" charset="0"/>
              </a:rPr>
              <a:t>)</a:t>
            </a:r>
          </a:p>
          <a:p>
            <a:pPr>
              <a:lnSpc>
                <a:spcPct val="150000"/>
              </a:lnSpc>
            </a:pPr>
            <a:r>
              <a:rPr lang="vi-VN" sz="2000" dirty="0">
                <a:latin typeface="+mj-lt"/>
              </a:rPr>
              <a:t>public</a:t>
            </a:r>
            <a:r>
              <a:rPr lang="vi-VN" sz="2000" b="1" dirty="0">
                <a:latin typeface="+mj-lt"/>
              </a:rPr>
              <a:t> DatagramSocket(int port) </a:t>
            </a:r>
            <a:r>
              <a:rPr lang="vi-VN" sz="2000" dirty="0">
                <a:latin typeface="+mj-lt"/>
              </a:rPr>
              <a:t>throws </a:t>
            </a:r>
            <a:r>
              <a:rPr lang="vi-VN" sz="2000" dirty="0" smtClean="0">
                <a:latin typeface="+mj-lt"/>
              </a:rPr>
              <a:t>SocketException</a:t>
            </a:r>
            <a:r>
              <a:rPr lang="en-US" sz="2000" b="1" dirty="0" smtClean="0">
                <a:latin typeface="+mj-lt"/>
              </a:rPr>
              <a:t>:</a:t>
            </a:r>
            <a:r>
              <a:rPr lang="vi-VN" sz="2000" dirty="0" smtClean="0">
                <a:latin typeface="+mj-lt"/>
              </a:rPr>
              <a:t> </a:t>
            </a:r>
            <a:r>
              <a:rPr lang="en-US" sz="2000" dirty="0" smtClean="0">
                <a:latin typeface="Times New Roman" pitchFamily="18" charset="0"/>
                <a:cs typeface="Times New Roman" pitchFamily="18" charset="0"/>
              </a:rPr>
              <a:t>t</a:t>
            </a:r>
            <a:r>
              <a:rPr lang="vi-VN" sz="2000" dirty="0" smtClean="0">
                <a:latin typeface="+mj-lt"/>
              </a:rPr>
              <a:t>ạo </a:t>
            </a:r>
            <a:r>
              <a:rPr lang="vi-VN" sz="2000" dirty="0">
                <a:latin typeface="+mj-lt"/>
              </a:rPr>
              <a:t>Socket kiểu không nối kết cho Server với số hiệu cổng được </a:t>
            </a:r>
            <a:r>
              <a:rPr lang="vi-VN" sz="2000" dirty="0" smtClean="0">
                <a:latin typeface="+mj-lt"/>
              </a:rPr>
              <a:t>xác</a:t>
            </a:r>
            <a:r>
              <a:rPr lang="en-US" sz="2000" dirty="0" smtClean="0">
                <a:latin typeface="+mj-lt"/>
              </a:rPr>
              <a:t> </a:t>
            </a:r>
            <a:r>
              <a:rPr lang="vi-VN" sz="2000" dirty="0" smtClean="0">
                <a:latin typeface="+mj-lt"/>
              </a:rPr>
              <a:t>định</a:t>
            </a:r>
            <a:r>
              <a:rPr lang="en-US" sz="2000" dirty="0" smtClean="0">
                <a:latin typeface="+mj-lt"/>
              </a:rPr>
              <a:t> </a:t>
            </a:r>
            <a:r>
              <a:rPr lang="vi-VN" sz="2000" dirty="0" smtClean="0">
                <a:latin typeface="+mj-lt"/>
              </a:rPr>
              <a:t>trong </a:t>
            </a:r>
            <a:r>
              <a:rPr lang="vi-VN" sz="2000" dirty="0">
                <a:latin typeface="+mj-lt"/>
              </a:rPr>
              <a:t>tham số (port).</a:t>
            </a:r>
            <a:br>
              <a:rPr lang="vi-VN" sz="2000" dirty="0">
                <a:latin typeface="+mj-lt"/>
              </a:rPr>
            </a:br>
            <a:r>
              <a:rPr lang="vi-VN" sz="2000" b="1" dirty="0">
                <a:latin typeface="+mj-lt"/>
              </a:rPr>
              <a:t>• Ví dụ</a:t>
            </a:r>
            <a:r>
              <a:rPr lang="vi-VN" sz="2000" dirty="0">
                <a:latin typeface="+mj-lt"/>
              </a:rPr>
              <a:t>: Tạo một socket không nối kết cho Server với số hiệu cổng là 7:</a:t>
            </a:r>
            <a:br>
              <a:rPr lang="vi-VN" sz="2000" dirty="0">
                <a:latin typeface="+mj-lt"/>
              </a:rPr>
            </a:br>
            <a:r>
              <a:rPr lang="en-US" sz="2000" dirty="0">
                <a:latin typeface="+mj-lt"/>
              </a:rPr>
              <a:t> </a:t>
            </a:r>
            <a:r>
              <a:rPr lang="en-US" sz="2000" dirty="0" smtClean="0">
                <a:latin typeface="+mj-lt"/>
              </a:rPr>
              <a:t>   </a:t>
            </a:r>
            <a:r>
              <a:rPr lang="vi-VN" sz="2000" dirty="0" smtClean="0">
                <a:latin typeface="+mj-lt"/>
              </a:rPr>
              <a:t>try {</a:t>
            </a:r>
            <a:br>
              <a:rPr lang="vi-VN" sz="2000" dirty="0" smtClean="0">
                <a:latin typeface="+mj-lt"/>
              </a:rPr>
            </a:br>
            <a:r>
              <a:rPr lang="en-US" sz="2000" dirty="0" smtClean="0">
                <a:latin typeface="+mj-lt"/>
              </a:rPr>
              <a:t>           </a:t>
            </a:r>
            <a:r>
              <a:rPr lang="vi-VN" sz="2000" dirty="0" smtClean="0">
                <a:latin typeface="+mj-lt"/>
              </a:rPr>
              <a:t>DatagramSocket dp = new DatagramSocket(7);</a:t>
            </a:r>
            <a:br>
              <a:rPr lang="vi-VN" sz="2000" dirty="0" smtClean="0">
                <a:latin typeface="+mj-lt"/>
              </a:rPr>
            </a:br>
            <a:r>
              <a:rPr lang="en-US" sz="2000" dirty="0" smtClean="0">
                <a:latin typeface="+mj-lt"/>
              </a:rPr>
              <a:t>     </a:t>
            </a:r>
            <a:r>
              <a:rPr lang="vi-VN" sz="2000" dirty="0" smtClean="0">
                <a:latin typeface="+mj-lt"/>
              </a:rPr>
              <a:t>} catch(SocketException se) {</a:t>
            </a:r>
            <a:br>
              <a:rPr lang="vi-VN" sz="2000" dirty="0" smtClean="0">
                <a:latin typeface="+mj-lt"/>
              </a:rPr>
            </a:br>
            <a:r>
              <a:rPr lang="en-US" sz="2000" dirty="0" smtClean="0">
                <a:latin typeface="+mj-lt"/>
              </a:rPr>
              <a:t>           </a:t>
            </a:r>
            <a:r>
              <a:rPr lang="vi-VN" sz="2000" dirty="0" smtClean="0">
                <a:latin typeface="+mj-lt"/>
              </a:rPr>
              <a:t>System.out.print("Create DatagramSocket Error: "+se);</a:t>
            </a:r>
            <a:br>
              <a:rPr lang="vi-VN" sz="2000" dirty="0" smtClean="0">
                <a:latin typeface="+mj-lt"/>
              </a:rPr>
            </a:br>
            <a:r>
              <a:rPr lang="en-US" sz="2000" dirty="0" smtClean="0">
                <a:latin typeface="+mj-lt"/>
              </a:rPr>
              <a:t>     </a:t>
            </a:r>
            <a:r>
              <a:rPr lang="vi-VN" sz="2000" dirty="0" smtClean="0">
                <a:latin typeface="+mj-lt"/>
              </a:rPr>
              <a:t>} </a:t>
            </a:r>
            <a:endParaRPr lang="en-GB" sz="16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163676"/>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532859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a:latin typeface="Times New Roman" panose="02020603050405020304" pitchFamily="18" charset="0"/>
                <a:cs typeface="Times New Roman" panose="02020603050405020304" pitchFamily="18" charset="0"/>
              </a:rPr>
              <a:t>Lớp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DatagramSocket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tt</a:t>
            </a:r>
            <a:r>
              <a:rPr lang="en-US" sz="2400" b="1" dirty="0" smtClean="0">
                <a:latin typeface="Times New Roman" panose="02020603050405020304" pitchFamily="18" charset="0"/>
                <a:cs typeface="Times New Roman" panose="02020603050405020304" pitchFamily="18" charset="0"/>
              </a:rPr>
              <a:t>)</a:t>
            </a:r>
          </a:p>
          <a:p>
            <a:r>
              <a:rPr lang="vi-VN" sz="2000" b="1" dirty="0" smtClean="0">
                <a:latin typeface="Times New Roman" panose="02020603050405020304" pitchFamily="18" charset="0"/>
                <a:cs typeface="Times New Roman" panose="02020603050405020304" pitchFamily="18" charset="0"/>
              </a:rPr>
              <a:t>void </a:t>
            </a:r>
            <a:r>
              <a:rPr lang="vi-VN" sz="2000" b="1" dirty="0">
                <a:latin typeface="Times New Roman" panose="02020603050405020304" pitchFamily="18" charset="0"/>
                <a:cs typeface="Times New Roman" panose="02020603050405020304" pitchFamily="18" charset="0"/>
              </a:rPr>
              <a:t>send(DatagramPacket dp) </a:t>
            </a:r>
            <a:r>
              <a:rPr lang="vi-VN" sz="2000" dirty="0">
                <a:latin typeface="Times New Roman" panose="02020603050405020304" pitchFamily="18" charset="0"/>
                <a:cs typeface="Times New Roman" panose="02020603050405020304" pitchFamily="18" charset="0"/>
              </a:rPr>
              <a:t>throws </a:t>
            </a:r>
            <a:r>
              <a:rPr lang="vi-VN" sz="2000" dirty="0" smtClean="0">
                <a:latin typeface="Times New Roman" panose="02020603050405020304" pitchFamily="18" charset="0"/>
                <a:cs typeface="Times New Roman" panose="02020603050405020304" pitchFamily="18" charset="0"/>
              </a:rPr>
              <a:t>IOException</a:t>
            </a:r>
            <a:r>
              <a:rPr lang="en-US" sz="2000" dirty="0" smtClean="0">
                <a:latin typeface="Times New Roman" panose="02020603050405020304" pitchFamily="18" charset="0"/>
                <a:cs typeface="Times New Roman" panose="02020603050405020304" pitchFamily="18" charset="0"/>
              </a:rPr>
              <a:t>: d</a:t>
            </a:r>
            <a:r>
              <a:rPr lang="vi-VN" sz="2000" dirty="0" smtClean="0">
                <a:latin typeface="Times New Roman" panose="02020603050405020304" pitchFamily="18" charset="0"/>
                <a:cs typeface="Times New Roman" panose="02020603050405020304" pitchFamily="18" charset="0"/>
              </a:rPr>
              <a:t>ùng </a:t>
            </a:r>
            <a:r>
              <a:rPr lang="vi-VN" sz="2000" dirty="0">
                <a:latin typeface="Times New Roman" panose="02020603050405020304" pitchFamily="18" charset="0"/>
                <a:cs typeface="Times New Roman" panose="02020603050405020304" pitchFamily="18" charset="0"/>
              </a:rPr>
              <a:t>để </a:t>
            </a:r>
            <a:r>
              <a:rPr lang="vi-VN" sz="2000"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ử</a:t>
            </a:r>
            <a:r>
              <a:rPr lang="vi-VN" sz="2000" dirty="0" smtClean="0">
                <a:latin typeface="Times New Roman" panose="02020603050405020304" pitchFamily="18" charset="0"/>
                <a:cs typeface="Times New Roman" panose="02020603050405020304" pitchFamily="18" charset="0"/>
              </a:rPr>
              <a:t>i </a:t>
            </a:r>
            <a:r>
              <a:rPr lang="vi-VN" sz="2000" dirty="0">
                <a:latin typeface="Times New Roman" panose="02020603050405020304" pitchFamily="18" charset="0"/>
                <a:cs typeface="Times New Roman" panose="02020603050405020304" pitchFamily="18" charset="0"/>
              </a:rPr>
              <a:t>một </a:t>
            </a:r>
            <a:r>
              <a:rPr lang="vi-VN" sz="2000" dirty="0" smtClean="0">
                <a:latin typeface="Times New Roman" panose="02020603050405020304" pitchFamily="18" charset="0"/>
                <a:cs typeface="Times New Roman" panose="02020603050405020304" pitchFamily="18" charset="0"/>
              </a:rPr>
              <a:t>Datagram</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Packet </a:t>
            </a:r>
            <a:r>
              <a:rPr lang="vi-VN" sz="2000" dirty="0">
                <a:latin typeface="Times New Roman" panose="02020603050405020304" pitchFamily="18" charset="0"/>
                <a:cs typeface="Times New Roman" panose="02020603050405020304" pitchFamily="18" charset="0"/>
              </a:rPr>
              <a:t>đi.</a:t>
            </a:r>
            <a:br>
              <a:rPr lang="vi-VN" sz="2000" dirty="0">
                <a:latin typeface="Times New Roman" panose="02020603050405020304" pitchFamily="18" charset="0"/>
                <a:cs typeface="Times New Roman" panose="02020603050405020304" pitchFamily="18" charset="0"/>
              </a:rPr>
            </a:br>
            <a:r>
              <a:rPr lang="vi-VN" sz="2000" b="1" dirty="0" smtClean="0">
                <a:latin typeface="Times New Roman" panose="02020603050405020304" pitchFamily="18" charset="0"/>
                <a:cs typeface="Times New Roman" panose="02020603050405020304" pitchFamily="18" charset="0"/>
              </a:rPr>
              <a:t>Ví </a:t>
            </a:r>
            <a:r>
              <a:rPr lang="vi-VN" sz="2000" b="1" dirty="0">
                <a:latin typeface="Times New Roman" panose="02020603050405020304" pitchFamily="18" charset="0"/>
                <a:cs typeface="Times New Roman" panose="02020603050405020304" pitchFamily="18" charset="0"/>
              </a:rPr>
              <a:t>dụ: </a:t>
            </a:r>
            <a:r>
              <a:rPr lang="vi-VN" sz="2000" dirty="0" smtClean="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ử</a:t>
            </a:r>
            <a:r>
              <a:rPr lang="vi-VN" sz="2000" dirty="0" smtClean="0">
                <a:latin typeface="Times New Roman" panose="02020603050405020304" pitchFamily="18" charset="0"/>
                <a:cs typeface="Times New Roman" panose="02020603050405020304" pitchFamily="18" charset="0"/>
              </a:rPr>
              <a:t>i </a:t>
            </a:r>
            <a:r>
              <a:rPr lang="vi-VN" sz="2000" dirty="0">
                <a:latin typeface="Times New Roman" panose="02020603050405020304" pitchFamily="18" charset="0"/>
                <a:cs typeface="Times New Roman" panose="02020603050405020304" pitchFamily="18" charset="0"/>
              </a:rPr>
              <a:t>chuỗi "My second UDP Packet", cho quá trình ở </a:t>
            </a:r>
            <a:r>
              <a:rPr lang="vi-VN" sz="2000" dirty="0"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chỉ </a:t>
            </a:r>
            <a:r>
              <a:rPr lang="vi-VN" sz="2000" dirty="0">
                <a:latin typeface="Times New Roman" panose="02020603050405020304" pitchFamily="18" charset="0"/>
                <a:cs typeface="Times New Roman" panose="02020603050405020304" pitchFamily="18" charset="0"/>
              </a:rPr>
              <a:t>www.sgu.edu.vn, cổng nhận là 19:</a:t>
            </a:r>
            <a:br>
              <a:rPr lang="vi-V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try {</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DatagramSocket ds = new DatagramSocket(); //Tạo Socket</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//Địa chỉ Internet của máy nhận</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InetAddress ia = InetAddess.getByName("www.sgu.edu.vn");</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int port = 19; // Cổng của quá trình nhận</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String s = "My second UDP Packet"; // Dữ liệu cần g</a:t>
            </a:r>
            <a:r>
              <a:rPr lang="en-US" sz="2000" dirty="0" smtClean="0">
                <a:latin typeface="Times New Roman" panose="02020603050405020304" pitchFamily="18" charset="0"/>
                <a:cs typeface="Times New Roman" panose="02020603050405020304" pitchFamily="18" charset="0"/>
              </a:rPr>
              <a:t>ử</a:t>
            </a:r>
            <a:r>
              <a:rPr lang="vi-VN" sz="2000" dirty="0" smtClean="0">
                <a:latin typeface="Times New Roman" panose="02020603050405020304" pitchFamily="18" charset="0"/>
                <a:cs typeface="Times New Roman" panose="02020603050405020304" pitchFamily="18" charset="0"/>
              </a:rPr>
              <a:t>i</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byte[] b = s.getBytes(); // Đổi sang mảng bytes</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 Tạo gói tin</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DatagramPacket outPacket = new DatagramPacket(b, b.length, ia, port);</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ds.send(outPacket); // G</a:t>
            </a:r>
            <a:r>
              <a:rPr lang="en-US" sz="2000" dirty="0" smtClean="0">
                <a:latin typeface="Times New Roman" panose="02020603050405020304" pitchFamily="18" charset="0"/>
                <a:cs typeface="Times New Roman" panose="02020603050405020304" pitchFamily="18" charset="0"/>
              </a:rPr>
              <a:t>ử</a:t>
            </a:r>
            <a:r>
              <a:rPr lang="vi-VN" sz="2000" dirty="0" smtClean="0">
                <a:latin typeface="Times New Roman" panose="02020603050405020304" pitchFamily="18" charset="0"/>
                <a:cs typeface="Times New Roman" panose="02020603050405020304" pitchFamily="18" charset="0"/>
              </a:rPr>
              <a:t>i gói tin đi</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a:t>
            </a:r>
            <a:br>
              <a:rPr lang="vi-VN"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catch (IOException e) { System.err.println(e); } </a:t>
            </a:r>
            <a:endParaRPr lang="en-GB"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65012"/>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417646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a:latin typeface="Times New Roman" panose="02020603050405020304" pitchFamily="18" charset="0"/>
                <a:cs typeface="Times New Roman" panose="02020603050405020304" pitchFamily="18" charset="0"/>
              </a:rPr>
              <a:t>Lớp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DatagramSocket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tt</a:t>
            </a:r>
            <a:r>
              <a:rPr lang="en-US" sz="2400" b="1" dirty="0" smtClean="0">
                <a:latin typeface="Times New Roman" panose="02020603050405020304" pitchFamily="18" charset="0"/>
                <a:cs typeface="Times New Roman" panose="02020603050405020304" pitchFamily="18" charset="0"/>
              </a:rPr>
              <a:t>)</a:t>
            </a:r>
          </a:p>
          <a:p>
            <a:r>
              <a:rPr lang="vi-VN" sz="2000" b="1" dirty="0" smtClean="0">
                <a:latin typeface="Times New Roman" panose="02020603050405020304" pitchFamily="18" charset="0"/>
                <a:cs typeface="Times New Roman" panose="02020603050405020304" pitchFamily="18" charset="0"/>
              </a:rPr>
              <a:t>void </a:t>
            </a:r>
            <a:r>
              <a:rPr lang="vi-VN" sz="2000" b="1" dirty="0">
                <a:latin typeface="Times New Roman" panose="02020603050405020304" pitchFamily="18" charset="0"/>
                <a:cs typeface="Times New Roman" panose="02020603050405020304" pitchFamily="18" charset="0"/>
              </a:rPr>
              <a:t>receive(Datagrampacket dp) </a:t>
            </a:r>
            <a:r>
              <a:rPr lang="vi-VN" sz="2000" dirty="0" smtClean="0">
                <a:latin typeface="Times New Roman" panose="02020603050405020304" pitchFamily="18" charset="0"/>
                <a:cs typeface="Times New Roman" panose="02020603050405020304" pitchFamily="18" charset="0"/>
              </a:rPr>
              <a:t>throws</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IOException</a:t>
            </a:r>
            <a:r>
              <a:rPr lang="en-US" sz="2000" dirty="0" smtClean="0">
                <a:latin typeface="Times New Roman" panose="02020603050405020304" pitchFamily="18" charset="0"/>
                <a:cs typeface="Times New Roman" panose="02020603050405020304" pitchFamily="18" charset="0"/>
              </a:rPr>
              <a:t>: c</a:t>
            </a:r>
            <a:r>
              <a:rPr lang="vi-VN" sz="2000" dirty="0" smtClean="0">
                <a:latin typeface="Times New Roman" panose="02020603050405020304" pitchFamily="18" charset="0"/>
                <a:cs typeface="Times New Roman" panose="02020603050405020304" pitchFamily="18" charset="0"/>
              </a:rPr>
              <a:t>hờ </a:t>
            </a:r>
            <a:r>
              <a:rPr lang="vi-VN" sz="2000" dirty="0">
                <a:latin typeface="Times New Roman" panose="02020603050405020304" pitchFamily="18" charset="0"/>
                <a:cs typeface="Times New Roman" panose="02020603050405020304" pitchFamily="18" charset="0"/>
              </a:rPr>
              <a:t>nhận một </a:t>
            </a:r>
            <a:r>
              <a:rPr lang="vi-VN" sz="2000" dirty="0" smtClean="0">
                <a:latin typeface="Times New Roman" panose="02020603050405020304" pitchFamily="18" charset="0"/>
                <a:cs typeface="Times New Roman" panose="02020603050405020304" pitchFamily="18" charset="0"/>
              </a:rPr>
              <a:t>Datagram</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Packet</a:t>
            </a:r>
            <a:r>
              <a:rPr lang="vi-VN" sz="2000" dirty="0">
                <a:latin typeface="Times New Roman" panose="02020603050405020304" pitchFamily="18" charset="0"/>
                <a:cs typeface="Times New Roman" panose="02020603050405020304" pitchFamily="18" charset="0"/>
              </a:rPr>
              <a:t>. Quá trình sẽ bị nghẽn cho đến khi có dữ liệu đến.</a:t>
            </a:r>
            <a:br>
              <a:rPr lang="vi-VN" sz="2000" dirty="0">
                <a:latin typeface="Times New Roman" panose="02020603050405020304" pitchFamily="18" charset="0"/>
                <a:cs typeface="Times New Roman" panose="02020603050405020304" pitchFamily="18" charset="0"/>
              </a:rPr>
            </a:br>
            <a:r>
              <a:rPr lang="vi-VN" sz="2000" b="1" dirty="0" smtClean="0">
                <a:latin typeface="Times New Roman" panose="02020603050405020304" pitchFamily="18" charset="0"/>
                <a:cs typeface="Times New Roman" panose="02020603050405020304" pitchFamily="18" charset="0"/>
              </a:rPr>
              <a:t>Ví </a:t>
            </a:r>
            <a:r>
              <a:rPr lang="vi-VN" sz="2000" b="1" dirty="0">
                <a:latin typeface="Times New Roman" panose="02020603050405020304" pitchFamily="18" charset="0"/>
                <a:cs typeface="Times New Roman" panose="02020603050405020304" pitchFamily="18" charset="0"/>
              </a:rPr>
              <a:t>dụ:</a:t>
            </a:r>
            <a:r>
              <a:rPr lang="vi-VN" sz="2000" dirty="0">
                <a:latin typeface="Times New Roman" panose="02020603050405020304" pitchFamily="18" charset="0"/>
                <a:cs typeface="Times New Roman" panose="02020603050405020304" pitchFamily="18" charset="0"/>
              </a:rPr>
              <a:t/>
            </a:r>
            <a:br>
              <a:rPr lang="vi-VN" sz="2000" dirty="0">
                <a:latin typeface="Times New Roman" panose="02020603050405020304" pitchFamily="18" charset="0"/>
                <a:cs typeface="Times New Roman" panose="02020603050405020304" pitchFamily="18" charset="0"/>
              </a:rPr>
            </a:br>
            <a:r>
              <a:rPr lang="vi-VN" sz="2000" dirty="0" smtClean="0">
                <a:latin typeface="Times New Roman" panose="02020603050405020304" pitchFamily="18" charset="0"/>
                <a:cs typeface="Times New Roman" panose="02020603050405020304" pitchFamily="18" charset="0"/>
              </a:rPr>
              <a:t>try </a:t>
            </a:r>
            <a:r>
              <a:rPr lang="vi-VN" sz="2000" dirty="0">
                <a:latin typeface="Times New Roman" panose="02020603050405020304" pitchFamily="18" charset="0"/>
                <a:cs typeface="Times New Roman" panose="02020603050405020304" pitchFamily="18" charset="0"/>
              </a:rPr>
              <a:t>{</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DatagramSocket </a:t>
            </a:r>
            <a:r>
              <a:rPr lang="vi-VN" sz="2000" dirty="0">
                <a:latin typeface="Times New Roman" panose="02020603050405020304" pitchFamily="18" charset="0"/>
                <a:cs typeface="Times New Roman" panose="02020603050405020304" pitchFamily="18" charset="0"/>
              </a:rPr>
              <a:t>ds = new DatagramSocket(); //Tạo Socket</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byte</a:t>
            </a:r>
            <a:r>
              <a:rPr lang="vi-VN" sz="2000" dirty="0">
                <a:latin typeface="Times New Roman" panose="02020603050405020304" pitchFamily="18" charset="0"/>
                <a:cs typeface="Times New Roman" panose="02020603050405020304" pitchFamily="18" charset="0"/>
              </a:rPr>
              <a:t>[] b = new byte[60000]; // Nơi chứa dữ liệu nhận được</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DatagramPacket </a:t>
            </a:r>
            <a:r>
              <a:rPr lang="vi-VN" sz="2000" dirty="0">
                <a:latin typeface="Times New Roman" panose="02020603050405020304" pitchFamily="18" charset="0"/>
                <a:cs typeface="Times New Roman" panose="02020603050405020304" pitchFamily="18" charset="0"/>
              </a:rPr>
              <a:t>inPacket = new DatagramPacket(b, b.length);// Tạo gói tin</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ds.receive(inPacket</a:t>
            </a:r>
            <a:r>
              <a:rPr lang="vi-VN" sz="2000" dirty="0">
                <a:latin typeface="Times New Roman" panose="02020603050405020304" pitchFamily="18" charset="0"/>
                <a:cs typeface="Times New Roman" panose="02020603050405020304" pitchFamily="18" charset="0"/>
              </a:rPr>
              <a:t>); // Chờ nhận gói tin</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catch (IOException e) {</a:t>
            </a:r>
            <a:br>
              <a:rPr lang="vi-VN"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System.err.println(e</a:t>
            </a:r>
            <a:r>
              <a:rPr lang="vi-VN" sz="2000" dirty="0">
                <a:latin typeface="Times New Roman" panose="02020603050405020304" pitchFamily="18" charset="0"/>
                <a:cs typeface="Times New Roman" panose="02020603050405020304" pitchFamily="18" charset="0"/>
              </a:rPr>
              <a:t>);</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417985"/>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sp>
        <p:nvSpPr>
          <p:cNvPr id="6" name="Rectangle 5"/>
          <p:cNvSpPr/>
          <p:nvPr/>
        </p:nvSpPr>
        <p:spPr>
          <a:xfrm>
            <a:off x="0" y="980728"/>
            <a:ext cx="9144000" cy="587727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b="1" dirty="0">
                <a:latin typeface="+mj-lt"/>
              </a:rPr>
              <a:t>Chương </a:t>
            </a:r>
            <a:r>
              <a:rPr lang="vi-VN" sz="2400" b="1" dirty="0" smtClean="0">
                <a:latin typeface="+mj-lt"/>
              </a:rPr>
              <a:t>trình</a:t>
            </a:r>
            <a:r>
              <a:rPr lang="en-US" sz="2400" b="1" dirty="0" smtClean="0">
                <a:latin typeface="+mj-lt"/>
              </a:rPr>
              <a:t> </a:t>
            </a:r>
            <a:r>
              <a:rPr lang="vi-VN" sz="2400" b="1" dirty="0" smtClean="0">
                <a:latin typeface="+mj-lt"/>
              </a:rPr>
              <a:t>UDPEchoServer</a:t>
            </a:r>
            <a:endParaRPr lang="en-US" sz="2400" b="1" dirty="0" smtClean="0">
              <a:latin typeface="+mj-lt"/>
            </a:endParaRPr>
          </a:p>
          <a:p>
            <a:r>
              <a:rPr lang="vi-VN" sz="1600" dirty="0">
                <a:latin typeface="+mj-lt"/>
              </a:rPr>
              <a:t>public class UDPEchoServer {</a:t>
            </a:r>
            <a:br>
              <a:rPr lang="vi-VN" sz="1600" dirty="0">
                <a:latin typeface="+mj-lt"/>
              </a:rPr>
            </a:br>
            <a:r>
              <a:rPr lang="en-US" sz="1600" dirty="0" smtClean="0">
                <a:latin typeface="+mj-lt"/>
              </a:rPr>
              <a:t>     </a:t>
            </a:r>
            <a:r>
              <a:rPr lang="vi-VN" sz="1600" dirty="0" smtClean="0">
                <a:latin typeface="+mj-lt"/>
              </a:rPr>
              <a:t>public </a:t>
            </a:r>
            <a:r>
              <a:rPr lang="vi-VN" sz="1600" dirty="0">
                <a:latin typeface="+mj-lt"/>
              </a:rPr>
              <a:t>final static int port = 7; // Cổng mặc định của Server</a:t>
            </a:r>
            <a:br>
              <a:rPr lang="vi-VN" sz="1600" dirty="0">
                <a:latin typeface="+mj-lt"/>
              </a:rPr>
            </a:br>
            <a:r>
              <a:rPr lang="en-US" sz="1600" dirty="0" smtClean="0">
                <a:latin typeface="+mj-lt"/>
              </a:rPr>
              <a:t>     </a:t>
            </a:r>
            <a:r>
              <a:rPr lang="vi-VN" sz="1600" dirty="0" smtClean="0">
                <a:latin typeface="+mj-lt"/>
              </a:rPr>
              <a:t>public </a:t>
            </a:r>
            <a:r>
              <a:rPr lang="vi-VN" sz="1600" dirty="0">
                <a:latin typeface="+mj-lt"/>
              </a:rPr>
              <a:t>static void main(String[] args) {</a:t>
            </a:r>
            <a:br>
              <a:rPr lang="vi-VN" sz="1600" dirty="0">
                <a:latin typeface="+mj-lt"/>
              </a:rPr>
            </a:br>
            <a:r>
              <a:rPr lang="en-US" sz="1600" dirty="0" smtClean="0">
                <a:latin typeface="+mj-lt"/>
              </a:rPr>
              <a:t>     </a:t>
            </a:r>
            <a:r>
              <a:rPr lang="vi-VN" sz="1600" dirty="0" smtClean="0">
                <a:latin typeface="+mj-lt"/>
              </a:rPr>
              <a:t>try </a:t>
            </a:r>
            <a:r>
              <a:rPr lang="vi-VN" sz="1600" dirty="0">
                <a:latin typeface="+mj-lt"/>
              </a:rPr>
              <a:t>{</a:t>
            </a:r>
            <a:br>
              <a:rPr lang="vi-VN" sz="1600" dirty="0">
                <a:latin typeface="+mj-lt"/>
              </a:rPr>
            </a:br>
            <a:r>
              <a:rPr lang="en-US" sz="1600" dirty="0" smtClean="0">
                <a:latin typeface="+mj-lt"/>
              </a:rPr>
              <a:t>            </a:t>
            </a:r>
            <a:r>
              <a:rPr lang="vi-VN" sz="1600" dirty="0" smtClean="0">
                <a:latin typeface="+mj-lt"/>
              </a:rPr>
              <a:t>DatagramSocket </a:t>
            </a:r>
            <a:r>
              <a:rPr lang="vi-VN" sz="1600" dirty="0">
                <a:latin typeface="+mj-lt"/>
              </a:rPr>
              <a:t>ds = new DatagramSocket(port); // Tạo Socket với cổng là 7</a:t>
            </a:r>
            <a:br>
              <a:rPr lang="vi-VN" sz="1600" dirty="0">
                <a:latin typeface="+mj-lt"/>
              </a:rPr>
            </a:br>
            <a:r>
              <a:rPr lang="en-US" sz="1600" dirty="0" smtClean="0">
                <a:latin typeface="+mj-lt"/>
              </a:rPr>
              <a:t>            </a:t>
            </a:r>
            <a:r>
              <a:rPr lang="vi-VN" sz="1600" dirty="0" smtClean="0">
                <a:latin typeface="+mj-lt"/>
              </a:rPr>
              <a:t>byte</a:t>
            </a:r>
            <a:r>
              <a:rPr lang="vi-VN" sz="1600" dirty="0">
                <a:latin typeface="+mj-lt"/>
              </a:rPr>
              <a:t>[] buffer = new byte[6000];</a:t>
            </a:r>
            <a:br>
              <a:rPr lang="vi-VN" sz="1600" dirty="0">
                <a:latin typeface="+mj-lt"/>
              </a:rPr>
            </a:br>
            <a:r>
              <a:rPr lang="en-US" sz="1600" dirty="0" smtClean="0">
                <a:latin typeface="+mj-lt"/>
              </a:rPr>
              <a:t>            </a:t>
            </a:r>
            <a:r>
              <a:rPr lang="vi-VN" sz="1600" dirty="0" smtClean="0">
                <a:latin typeface="+mj-lt"/>
              </a:rPr>
              <a:t>while(true</a:t>
            </a:r>
            <a:r>
              <a:rPr lang="vi-VN" sz="1600" dirty="0">
                <a:latin typeface="+mj-lt"/>
              </a:rPr>
              <a:t>) { /</a:t>
            </a:r>
            <a:br>
              <a:rPr lang="vi-VN" sz="1600" dirty="0">
                <a:latin typeface="+mj-lt"/>
              </a:rPr>
            </a:br>
            <a:r>
              <a:rPr lang="en-US" sz="1600" dirty="0" smtClean="0">
                <a:latin typeface="+mj-lt"/>
              </a:rPr>
              <a:t>                     </a:t>
            </a:r>
            <a:r>
              <a:rPr lang="vi-VN" sz="1600" dirty="0" smtClean="0">
                <a:latin typeface="+mj-lt"/>
              </a:rPr>
              <a:t>DatagramPacket </a:t>
            </a:r>
            <a:r>
              <a:rPr lang="vi-VN" sz="1600" dirty="0">
                <a:latin typeface="+mj-lt"/>
              </a:rPr>
              <a:t>incoming = new DatagramPacket(buffer,buffer.length);</a:t>
            </a:r>
            <a:br>
              <a:rPr lang="vi-VN" sz="1600" dirty="0">
                <a:latin typeface="+mj-lt"/>
              </a:rPr>
            </a:br>
            <a:r>
              <a:rPr lang="en-US" sz="1600" dirty="0" smtClean="0">
                <a:latin typeface="+mj-lt"/>
              </a:rPr>
              <a:t>                     </a:t>
            </a:r>
            <a:r>
              <a:rPr lang="vi-VN" sz="1600" dirty="0" smtClean="0">
                <a:latin typeface="+mj-lt"/>
              </a:rPr>
              <a:t>ds.receive(incoming</a:t>
            </a:r>
            <a:r>
              <a:rPr lang="vi-VN" sz="1600" dirty="0">
                <a:latin typeface="+mj-lt"/>
              </a:rPr>
              <a:t>); // Chờ nhận gói tin </a:t>
            </a:r>
            <a:r>
              <a:rPr lang="vi-VN" sz="1600" dirty="0" smtClean="0">
                <a:latin typeface="+mj-lt"/>
              </a:rPr>
              <a:t>g</a:t>
            </a:r>
            <a:r>
              <a:rPr lang="en-US" sz="1600" dirty="0" smtClean="0">
                <a:latin typeface="+mj-lt"/>
              </a:rPr>
              <a:t>ử</a:t>
            </a:r>
            <a:r>
              <a:rPr lang="vi-VN" sz="1600" dirty="0" smtClean="0">
                <a:latin typeface="+mj-lt"/>
              </a:rPr>
              <a:t>i </a:t>
            </a:r>
            <a:r>
              <a:rPr lang="vi-VN" sz="1600" dirty="0">
                <a:latin typeface="+mj-lt"/>
              </a:rPr>
              <a:t>đến</a:t>
            </a:r>
            <a:br>
              <a:rPr lang="vi-VN" sz="1600" dirty="0">
                <a:latin typeface="+mj-lt"/>
              </a:rPr>
            </a:br>
            <a:r>
              <a:rPr lang="en-US" sz="1600" dirty="0" smtClean="0">
                <a:latin typeface="+mj-lt"/>
              </a:rPr>
              <a:t>                     </a:t>
            </a:r>
            <a:r>
              <a:rPr lang="vi-VN" sz="1600" dirty="0" smtClean="0">
                <a:latin typeface="+mj-lt"/>
              </a:rPr>
              <a:t>// </a:t>
            </a:r>
            <a:r>
              <a:rPr lang="vi-VN" sz="1600" dirty="0">
                <a:latin typeface="+mj-lt"/>
              </a:rPr>
              <a:t>Lấy dữ liệu khỏi gói tin nhận và đổi từ mảng byte ra chuỗi</a:t>
            </a:r>
            <a:br>
              <a:rPr lang="vi-VN" sz="1600" dirty="0">
                <a:latin typeface="+mj-lt"/>
              </a:rPr>
            </a:br>
            <a:r>
              <a:rPr lang="en-US" sz="1600" dirty="0" smtClean="0">
                <a:latin typeface="+mj-lt"/>
              </a:rPr>
              <a:t>                     </a:t>
            </a:r>
            <a:r>
              <a:rPr lang="vi-VN" sz="1600" dirty="0" smtClean="0">
                <a:latin typeface="+mj-lt"/>
              </a:rPr>
              <a:t>String </a:t>
            </a:r>
            <a:r>
              <a:rPr lang="vi-VN" sz="1600" dirty="0">
                <a:latin typeface="+mj-lt"/>
              </a:rPr>
              <a:t>theString = new String(incoming.getData(),0,incoming.getLength());</a:t>
            </a:r>
            <a:br>
              <a:rPr lang="vi-VN" sz="1600" dirty="0">
                <a:latin typeface="+mj-lt"/>
              </a:rPr>
            </a:br>
            <a:r>
              <a:rPr lang="en-US" sz="1600" dirty="0" smtClean="0">
                <a:latin typeface="+mj-lt"/>
              </a:rPr>
              <a:t>                     </a:t>
            </a:r>
            <a:r>
              <a:rPr lang="vi-VN" sz="1600" dirty="0" smtClean="0">
                <a:latin typeface="+mj-lt"/>
              </a:rPr>
              <a:t>// </a:t>
            </a:r>
            <a:r>
              <a:rPr lang="vi-VN" sz="1600" dirty="0">
                <a:latin typeface="+mj-lt"/>
              </a:rPr>
              <a:t>Tạo gói tin </a:t>
            </a:r>
            <a:r>
              <a:rPr lang="vi-VN" sz="1600" dirty="0" smtClean="0">
                <a:latin typeface="+mj-lt"/>
              </a:rPr>
              <a:t>g</a:t>
            </a:r>
            <a:r>
              <a:rPr lang="en-US" sz="1600" dirty="0" smtClean="0">
                <a:latin typeface="+mj-lt"/>
              </a:rPr>
              <a:t>ử</a:t>
            </a:r>
            <a:r>
              <a:rPr lang="vi-VN" sz="1600" dirty="0" smtClean="0">
                <a:latin typeface="+mj-lt"/>
              </a:rPr>
              <a:t>i </a:t>
            </a:r>
            <a:r>
              <a:rPr lang="vi-VN" sz="1600" dirty="0">
                <a:latin typeface="+mj-lt"/>
              </a:rPr>
              <a:t>chứa dữ liệu vừa nhận được</a:t>
            </a:r>
            <a:br>
              <a:rPr lang="vi-VN" sz="1600" dirty="0">
                <a:latin typeface="+mj-lt"/>
              </a:rPr>
            </a:br>
            <a:r>
              <a:rPr lang="en-US" sz="1600" dirty="0" smtClean="0">
                <a:latin typeface="+mj-lt"/>
              </a:rPr>
              <a:t>                     </a:t>
            </a:r>
            <a:r>
              <a:rPr lang="vi-VN" sz="1600" dirty="0" smtClean="0">
                <a:latin typeface="+mj-lt"/>
              </a:rPr>
              <a:t>DatagramPacket </a:t>
            </a:r>
            <a:r>
              <a:rPr lang="vi-VN" sz="1600" dirty="0">
                <a:latin typeface="+mj-lt"/>
              </a:rPr>
              <a:t>outsending = new DatagramPacket(theString.getBytes(),</a:t>
            </a:r>
            <a:br>
              <a:rPr lang="vi-VN" sz="1600" dirty="0">
                <a:latin typeface="+mj-lt"/>
              </a:rPr>
            </a:br>
            <a:r>
              <a:rPr lang="en-US" sz="1600" dirty="0" smtClean="0">
                <a:latin typeface="+mj-lt"/>
              </a:rPr>
              <a:t>                     </a:t>
            </a:r>
            <a:r>
              <a:rPr lang="vi-VN" sz="1600" dirty="0" smtClean="0">
                <a:latin typeface="+mj-lt"/>
              </a:rPr>
              <a:t>incoming.getLength</a:t>
            </a:r>
            <a:r>
              <a:rPr lang="vi-VN" sz="1600" dirty="0">
                <a:latin typeface="+mj-lt"/>
              </a:rPr>
              <a:t>(),incoming.getAddress(), incoming.getPort());</a:t>
            </a:r>
            <a:br>
              <a:rPr lang="vi-VN" sz="1600" dirty="0">
                <a:latin typeface="+mj-lt"/>
              </a:rPr>
            </a:br>
            <a:r>
              <a:rPr lang="en-US" sz="1600" dirty="0" smtClean="0">
                <a:latin typeface="+mj-lt"/>
              </a:rPr>
              <a:t>                     </a:t>
            </a:r>
            <a:r>
              <a:rPr lang="vi-VN" sz="1600" dirty="0" smtClean="0">
                <a:latin typeface="+mj-lt"/>
              </a:rPr>
              <a:t>ds.send(outsending</a:t>
            </a:r>
            <a:r>
              <a:rPr lang="vi-VN" sz="1600" dirty="0">
                <a:latin typeface="+mj-lt"/>
              </a:rPr>
              <a:t>);</a:t>
            </a:r>
            <a:br>
              <a:rPr lang="vi-VN" sz="1600" dirty="0">
                <a:latin typeface="+mj-lt"/>
              </a:rPr>
            </a:br>
            <a:r>
              <a:rPr lang="en-US" sz="1600" dirty="0" smtClean="0">
                <a:latin typeface="+mj-lt"/>
              </a:rPr>
              <a:t>             </a:t>
            </a:r>
            <a:r>
              <a:rPr lang="vi-VN" sz="1600" dirty="0" smtClean="0">
                <a:latin typeface="+mj-lt"/>
              </a:rPr>
              <a:t>}</a:t>
            </a:r>
            <a:r>
              <a:rPr lang="vi-VN" sz="1600" dirty="0">
                <a:latin typeface="+mj-lt"/>
              </a:rPr>
              <a:t/>
            </a:r>
            <a:br>
              <a:rPr lang="vi-VN" sz="1600" dirty="0">
                <a:latin typeface="+mj-lt"/>
              </a:rPr>
            </a:br>
            <a:r>
              <a:rPr lang="en-US" sz="1600" dirty="0" smtClean="0">
                <a:latin typeface="+mj-lt"/>
              </a:rPr>
              <a:t>     </a:t>
            </a:r>
            <a:r>
              <a:rPr lang="vi-VN" sz="1600" dirty="0" smtClean="0">
                <a:latin typeface="+mj-lt"/>
              </a:rPr>
              <a:t>}</a:t>
            </a:r>
            <a:r>
              <a:rPr lang="vi-VN" sz="1600" dirty="0">
                <a:latin typeface="+mj-lt"/>
              </a:rPr>
              <a:t/>
            </a:r>
            <a:br>
              <a:rPr lang="vi-VN" sz="1600" dirty="0">
                <a:latin typeface="+mj-lt"/>
              </a:rPr>
            </a:br>
            <a:r>
              <a:rPr lang="en-US" sz="1600" dirty="0" smtClean="0">
                <a:latin typeface="+mj-lt"/>
              </a:rPr>
              <a:t>      </a:t>
            </a:r>
            <a:r>
              <a:rPr lang="vi-VN" sz="1600" dirty="0" smtClean="0">
                <a:latin typeface="+mj-lt"/>
              </a:rPr>
              <a:t>catch </a:t>
            </a:r>
            <a:r>
              <a:rPr lang="vi-VN" sz="1600" dirty="0">
                <a:latin typeface="+mj-lt"/>
              </a:rPr>
              <a:t>(IOException e) {</a:t>
            </a:r>
            <a:br>
              <a:rPr lang="vi-VN" sz="1600" dirty="0">
                <a:latin typeface="+mj-lt"/>
              </a:rPr>
            </a:br>
            <a:r>
              <a:rPr lang="en-US" sz="1600" dirty="0" smtClean="0">
                <a:latin typeface="+mj-lt"/>
              </a:rPr>
              <a:t>             </a:t>
            </a:r>
            <a:r>
              <a:rPr lang="vi-VN" sz="1600" dirty="0" smtClean="0">
                <a:latin typeface="+mj-lt"/>
              </a:rPr>
              <a:t>System.err.println(e</a:t>
            </a:r>
            <a:r>
              <a:rPr lang="vi-VN" sz="1600" dirty="0">
                <a:latin typeface="+mj-lt"/>
              </a:rPr>
              <a:t>);</a:t>
            </a:r>
            <a:br>
              <a:rPr lang="vi-VN" sz="1600" dirty="0">
                <a:latin typeface="+mj-lt"/>
              </a:rPr>
            </a:br>
            <a:r>
              <a:rPr lang="en-US" sz="1600" dirty="0" smtClean="0">
                <a:latin typeface="+mj-lt"/>
              </a:rPr>
              <a:t>      </a:t>
            </a:r>
            <a:r>
              <a:rPr lang="vi-VN" sz="1600" dirty="0" smtClean="0">
                <a:latin typeface="+mj-lt"/>
              </a:rPr>
              <a:t>}</a:t>
            </a:r>
            <a:r>
              <a:rPr lang="vi-VN" sz="2000" dirty="0">
                <a:latin typeface="+mj-lt"/>
              </a:rPr>
              <a:t/>
            </a:r>
            <a:br>
              <a:rPr lang="vi-VN" sz="2000" dirty="0">
                <a:latin typeface="+mj-lt"/>
              </a:rPr>
            </a:br>
            <a:r>
              <a:rPr lang="en-US" sz="2000" dirty="0" smtClean="0">
                <a:latin typeface="+mj-lt"/>
              </a:rPr>
              <a:t>   </a:t>
            </a:r>
            <a:r>
              <a:rPr lang="vi-VN" sz="1600" dirty="0" smtClean="0">
                <a:latin typeface="+mj-lt"/>
              </a:rPr>
              <a:t>}</a:t>
            </a:r>
            <a:r>
              <a:rPr lang="vi-VN" sz="1600" dirty="0">
                <a:latin typeface="+mj-lt"/>
              </a:rPr>
              <a:t/>
            </a:r>
            <a:br>
              <a:rPr lang="vi-VN" sz="1600" dirty="0">
                <a:latin typeface="+mj-lt"/>
              </a:rPr>
            </a:br>
            <a:r>
              <a:rPr lang="vi-VN" sz="1600" dirty="0">
                <a:latin typeface="+mj-lt"/>
              </a:rPr>
              <a:t>} </a:t>
            </a:r>
            <a:endParaRPr lang="en-GB" sz="16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777315"/>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LỚP TRONG LẬP TRÌNH SOCKET</a:t>
            </a: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6"/>
          <a:stretch>
            <a:fillRect/>
          </a:stretch>
        </p:blipFill>
        <p:spPr>
          <a:xfrm>
            <a:off x="315517" y="1052736"/>
            <a:ext cx="8072907" cy="5792425"/>
          </a:xfrm>
          <a:prstGeom prst="rect">
            <a:avLst/>
          </a:prstGeom>
        </p:spPr>
      </p:pic>
    </p:spTree>
    <p:extLst>
      <p:ext uri="{BB962C8B-B14F-4D97-AF65-F5344CB8AC3E}">
        <p14:creationId xmlns:p14="http://schemas.microsoft.com/office/powerpoint/2010/main" val="1425197609"/>
      </p:ext>
    </p:extLst>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QUÁ TRÌNH XỬ LÝ GÓI 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3344" y="1124744"/>
            <a:ext cx="9086462" cy="2400657"/>
          </a:xfrm>
          <a:prstGeom prst="rect">
            <a:avLst/>
          </a:prstGeom>
          <a:noFill/>
        </p:spPr>
        <p:txBody>
          <a:bodyPr wrap="none" rtlCol="0">
            <a:spAutoFit/>
          </a:bodyPr>
          <a:lstStyle/>
          <a:p>
            <a:pPr>
              <a:lnSpc>
                <a:spcPct val="150000"/>
              </a:lnSpc>
            </a:pPr>
            <a:r>
              <a:rPr lang="en-US" sz="2000" b="1" dirty="0" err="1" smtClean="0">
                <a:latin typeface="Times New Roman" panose="02020603050405020304" pitchFamily="18" charset="0"/>
                <a:cs typeface="Times New Roman" panose="02020603050405020304" pitchFamily="18" charset="0"/>
              </a:rPr>
              <a:t>Đợi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nhận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gói</a:t>
            </a:r>
            <a:r>
              <a:rPr lang="en-US" sz="2000" b="1" dirty="0" smtClean="0">
                <a:latin typeface="Times New Roman" panose="02020603050405020304" pitchFamily="18" charset="0"/>
                <a:cs typeface="Times New Roman" panose="02020603050405020304" pitchFamily="18" charset="0"/>
              </a:rPr>
              <a:t> UDP</a:t>
            </a:r>
          </a:p>
          <a:p>
            <a:pPr>
              <a:lnSpc>
                <a:spcPct val="150000"/>
              </a:lnSpc>
            </a:pPr>
            <a:r>
              <a:rPr lang="vi-VN" sz="2000" dirty="0" smtClean="0">
                <a:latin typeface="+mj-lt"/>
              </a:rPr>
              <a:t>Các </a:t>
            </a:r>
            <a:r>
              <a:rPr lang="vi-VN" sz="2000" dirty="0">
                <a:latin typeface="+mj-lt"/>
              </a:rPr>
              <a:t>gói UDP được DatagramSocket nhận và dịch thành đối tượng DatagramPacket.</a:t>
            </a:r>
          </a:p>
          <a:p>
            <a:pPr>
              <a:lnSpc>
                <a:spcPct val="150000"/>
              </a:lnSpc>
            </a:pPr>
            <a:r>
              <a:rPr lang="vi-VN" sz="2000" dirty="0">
                <a:latin typeface="+mj-lt"/>
              </a:rPr>
              <a:t>Khi một ứng dụng muốn đọc các gói UDP, nó sẽ gọi phương </a:t>
            </a:r>
            <a:r>
              <a:rPr lang="vi-VN" sz="2000" dirty="0" smtClean="0">
                <a:latin typeface="+mj-lt"/>
              </a:rPr>
              <a:t>thức</a:t>
            </a:r>
            <a:endParaRPr lang="en-US" sz="2000" dirty="0" smtClean="0">
              <a:latin typeface="+mj-lt"/>
            </a:endParaRPr>
          </a:p>
          <a:p>
            <a:pPr>
              <a:lnSpc>
                <a:spcPct val="150000"/>
              </a:lnSpc>
            </a:pPr>
            <a:r>
              <a:rPr lang="vi-VN" sz="2000" b="1" dirty="0" smtClean="0">
                <a:latin typeface="+mj-lt"/>
              </a:rPr>
              <a:t>DatagramSocket.receive</a:t>
            </a:r>
            <a:r>
              <a:rPr lang="vi-VN" sz="2000" dirty="0">
                <a:latin typeface="+mj-lt"/>
              </a:rPr>
              <a:t>, sao chép một gói UDP vào DatagramPacket </a:t>
            </a:r>
            <a:r>
              <a:rPr lang="vi-VN" sz="2000" dirty="0" smtClean="0">
                <a:latin typeface="+mj-lt"/>
              </a:rPr>
              <a:t>được </a:t>
            </a:r>
            <a:r>
              <a:rPr lang="vi-VN" sz="2000" dirty="0">
                <a:latin typeface="+mj-lt"/>
              </a:rPr>
              <a:t>chỉ định. </a:t>
            </a:r>
            <a:endParaRPr lang="en-US" sz="2000" dirty="0" smtClean="0">
              <a:latin typeface="+mj-lt"/>
            </a:endParaRPr>
          </a:p>
          <a:p>
            <a:pPr>
              <a:lnSpc>
                <a:spcPct val="150000"/>
              </a:lnSpc>
            </a:pPr>
            <a:r>
              <a:rPr lang="vi-VN" sz="2000" dirty="0" smtClean="0">
                <a:latin typeface="+mj-lt"/>
              </a:rPr>
              <a:t>Nội </a:t>
            </a:r>
            <a:r>
              <a:rPr lang="vi-VN" sz="2000" dirty="0">
                <a:latin typeface="+mj-lt"/>
              </a:rPr>
              <a:t>dung của DatagramPacket được xử lý và quy trình được lặp lại khi cần thiết.</a:t>
            </a:r>
            <a:endParaRPr lang="en-GB" sz="2000" dirty="0">
              <a:latin typeface="+mj-lt"/>
            </a:endParaRPr>
          </a:p>
        </p:txBody>
      </p:sp>
      <p:pic>
        <p:nvPicPr>
          <p:cNvPr id="10" name="Picture 9"/>
          <p:cNvPicPr>
            <a:picLocks noChangeAspect="1" noChangeArrowheads="1"/>
          </p:cNvPicPr>
          <p:nvPr/>
        </p:nvPicPr>
        <p:blipFill>
          <a:blip r:embed="rId6" cstate="print"/>
          <a:srcRect/>
          <a:stretch>
            <a:fillRect/>
          </a:stretch>
        </p:blipFill>
        <p:spPr>
          <a:xfrm>
            <a:off x="83344" y="3717172"/>
            <a:ext cx="8977312" cy="2600325"/>
          </a:xfrm>
          <a:prstGeom prst="rect">
            <a:avLst/>
          </a:prstGeom>
          <a:noFill/>
        </p:spPr>
      </p:pic>
    </p:spTree>
    <p:extLst>
      <p:ext uri="{BB962C8B-B14F-4D97-AF65-F5344CB8AC3E}">
        <p14:creationId xmlns:p14="http://schemas.microsoft.com/office/powerpoint/2010/main" val="3617939448"/>
      </p:ext>
    </p:extLst>
  </p:cSld>
  <p:clrMapOvr>
    <a:masterClrMapping/>
  </p:clrMapOvr>
  <p:transition spd="slow">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27816" y="980728"/>
            <a:ext cx="8008600" cy="5478423"/>
          </a:xfrm>
          <a:prstGeom prst="rect">
            <a:avLst/>
          </a:prstGeom>
          <a:noFill/>
        </p:spPr>
        <p:txBody>
          <a:bodyPr wrap="square" rtlCol="0">
            <a:spAutoFit/>
          </a:bodyPr>
          <a:lstStyle/>
          <a:p>
            <a:pPr marL="185738" indent="0">
              <a:lnSpc>
                <a:spcPct val="150000"/>
              </a:lnSpc>
              <a:spcBef>
                <a:spcPct val="10000"/>
              </a:spcBef>
              <a:buNone/>
            </a:pPr>
            <a:r>
              <a:rPr lang="en-US" sz="2000" b="1" dirty="0" err="1" smtClean="0">
                <a:latin typeface="Times New Roman" pitchFamily="18" charset="0"/>
                <a:cs typeface="Times New Roman" pitchFamily="18" charset="0"/>
              </a:rPr>
              <a:t>Đợi</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nhận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các</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gói</a:t>
            </a:r>
            <a:r>
              <a:rPr lang="en-US" sz="2000" b="1" dirty="0" smtClean="0">
                <a:latin typeface="Times New Roman" pitchFamily="18" charset="0"/>
                <a:cs typeface="Times New Roman" pitchFamily="18" charset="0"/>
              </a:rPr>
              <a:t> UDP</a:t>
            </a:r>
            <a:endParaRPr lang="en-US" sz="2000" b="1" dirty="0" smtClean="0">
              <a:latin typeface="Times New Roman" pitchFamily="18" charset="0"/>
              <a:cs typeface="Times New Roman" pitchFamily="18" charset="0"/>
            </a:endParaRPr>
          </a:p>
          <a:p>
            <a:pPr marL="185738" indent="0">
              <a:lnSpc>
                <a:spcPct val="150000"/>
              </a:lnSpc>
              <a:spcBef>
                <a:spcPct val="10000"/>
              </a:spcBef>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create datagram packet</a:t>
            </a:r>
          </a:p>
          <a:p>
            <a:pPr marL="185738" indent="0">
              <a:lnSpc>
                <a:spcPct val="150000"/>
              </a:lnSpc>
              <a:spcBef>
                <a:spcPct val="10000"/>
              </a:spcBef>
              <a:buNone/>
            </a:pPr>
            <a:r>
              <a:rPr lang="en-US" sz="2000" dirty="0" err="1">
                <a:solidFill>
                  <a:srgbClr val="0000FF"/>
                </a:solidFill>
                <a:latin typeface="Times New Roman" pitchFamily="18" charset="0"/>
                <a:cs typeface="Times New Roman" pitchFamily="18" charset="0"/>
              </a:rPr>
              <a:t>DatagramPacket</a:t>
            </a:r>
            <a:r>
              <a:rPr lang="en-US" sz="2000" dirty="0">
                <a:solidFill>
                  <a:srgbClr val="FF0000"/>
                </a:solidFill>
                <a:latin typeface="Times New Roman" pitchFamily="18" charset="0"/>
                <a:cs typeface="Times New Roman" pitchFamily="18" charset="0"/>
              </a:rPr>
              <a:t> packet</a:t>
            </a:r>
            <a:r>
              <a:rPr lang="en-US" sz="2000" dirty="0">
                <a:solidFill>
                  <a:srgbClr val="0000FF"/>
                </a:solidFill>
                <a:latin typeface="Times New Roman" pitchFamily="18" charset="0"/>
                <a:cs typeface="Times New Roman" pitchFamily="18" charset="0"/>
              </a:rPr>
              <a:t> = new </a:t>
            </a:r>
            <a:r>
              <a:rPr lang="en-US" sz="2000" dirty="0" err="1">
                <a:solidFill>
                  <a:srgbClr val="0000FF"/>
                </a:solidFill>
                <a:latin typeface="Times New Roman" pitchFamily="18" charset="0"/>
                <a:cs typeface="Times New Roman" pitchFamily="18" charset="0"/>
              </a:rPr>
              <a:t>DatagramPacket</a:t>
            </a:r>
            <a:r>
              <a:rPr lang="en-US" sz="2000" dirty="0">
                <a:solidFill>
                  <a:srgbClr val="0000FF"/>
                </a:solidFill>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new </a:t>
            </a:r>
            <a:r>
              <a:rPr lang="en-US" sz="2000" dirty="0" smtClean="0">
                <a:solidFill>
                  <a:srgbClr val="FF0000"/>
                </a:solidFill>
                <a:latin typeface="Times New Roman" pitchFamily="18" charset="0"/>
                <a:cs typeface="Times New Roman" pitchFamily="18" charset="0"/>
              </a:rPr>
              <a:t>byte[256</a:t>
            </a:r>
            <a:r>
              <a:rPr lang="en-US" sz="2000" dirty="0">
                <a:solidFill>
                  <a:srgbClr val="FF0000"/>
                </a:solidFill>
                <a:latin typeface="Times New Roman" pitchFamily="18" charset="0"/>
                <a:cs typeface="Times New Roman" pitchFamily="18" charset="0"/>
              </a:rPr>
              <a:t>], 256</a:t>
            </a:r>
            <a:r>
              <a:rPr lang="en-US" sz="2000" dirty="0" smtClean="0">
                <a:solidFill>
                  <a:srgbClr val="0000FF"/>
                </a:solidFill>
                <a:latin typeface="Times New Roman" pitchFamily="18" charset="0"/>
                <a:cs typeface="Times New Roman" pitchFamily="18" charset="0"/>
              </a:rPr>
              <a:t>);</a:t>
            </a:r>
            <a:endParaRPr lang="en-US" sz="2000" dirty="0">
              <a:solidFill>
                <a:srgbClr val="0000FF"/>
              </a:solidFill>
              <a:latin typeface="Times New Roman" pitchFamily="18" charset="0"/>
              <a:cs typeface="Times New Roman" pitchFamily="18" charset="0"/>
            </a:endParaRPr>
          </a:p>
          <a:p>
            <a:pPr marL="185738" indent="0">
              <a:lnSpc>
                <a:spcPct val="150000"/>
              </a:lnSpc>
              <a:spcBef>
                <a:spcPct val="10000"/>
              </a:spcBef>
              <a:buNone/>
            </a:pPr>
            <a:r>
              <a:rPr lang="en-US" sz="2000" dirty="0">
                <a:latin typeface="Times New Roman" pitchFamily="18" charset="0"/>
                <a:cs typeface="Times New Roman" pitchFamily="18" charset="0"/>
              </a:rPr>
              <a:t>// create datagram server socket</a:t>
            </a:r>
          </a:p>
          <a:p>
            <a:pPr marL="185738" indent="0">
              <a:lnSpc>
                <a:spcPct val="150000"/>
              </a:lnSpc>
              <a:spcBef>
                <a:spcPct val="10000"/>
              </a:spcBef>
              <a:buFont typeface="Wingdings" pitchFamily="2" charset="2"/>
              <a:buNone/>
            </a:pPr>
            <a:r>
              <a:rPr lang="en-US" sz="2000" dirty="0" err="1">
                <a:solidFill>
                  <a:srgbClr val="0000FF"/>
                </a:solidFill>
                <a:latin typeface="Times New Roman" pitchFamily="18" charset="0"/>
                <a:cs typeface="Times New Roman" pitchFamily="18" charset="0"/>
              </a:rPr>
              <a:t>DatagramSocket</a:t>
            </a:r>
            <a:r>
              <a:rPr lang="en-US" sz="2000" dirty="0">
                <a:solidFill>
                  <a:srgbClr val="0000FF"/>
                </a:solidFill>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socket</a:t>
            </a:r>
            <a:r>
              <a:rPr lang="en-US" sz="2000" dirty="0">
                <a:solidFill>
                  <a:srgbClr val="0000FF"/>
                </a:solidFill>
                <a:latin typeface="Times New Roman" pitchFamily="18" charset="0"/>
                <a:cs typeface="Times New Roman" pitchFamily="18" charset="0"/>
              </a:rPr>
              <a:t> = new </a:t>
            </a:r>
            <a:r>
              <a:rPr lang="en-US" sz="2000" dirty="0" err="1">
                <a:solidFill>
                  <a:srgbClr val="0000FF"/>
                </a:solidFill>
                <a:latin typeface="Times New Roman" pitchFamily="18" charset="0"/>
                <a:cs typeface="Times New Roman" pitchFamily="18" charset="0"/>
              </a:rPr>
              <a:t>DatagramSocket</a:t>
            </a:r>
            <a:r>
              <a:rPr lang="en-US" sz="2000" dirty="0">
                <a:solidFill>
                  <a:srgbClr val="0000FF"/>
                </a:solidFill>
                <a:latin typeface="Times New Roman" pitchFamily="18" charset="0"/>
                <a:cs typeface="Times New Roman" pitchFamily="18" charset="0"/>
              </a:rPr>
              <a:t>(</a:t>
            </a:r>
            <a:r>
              <a:rPr lang="en-US" sz="2000" dirty="0">
                <a:solidFill>
                  <a:srgbClr val="FF0000"/>
                </a:solidFill>
                <a:latin typeface="Times New Roman" pitchFamily="18" charset="0"/>
                <a:cs typeface="Times New Roman" pitchFamily="18" charset="0"/>
              </a:rPr>
              <a:t>2000</a:t>
            </a:r>
            <a:r>
              <a:rPr lang="en-US" sz="2000" dirty="0" smtClean="0">
                <a:solidFill>
                  <a:srgbClr val="0000FF"/>
                </a:solidFill>
                <a:latin typeface="Times New Roman" pitchFamily="18" charset="0"/>
                <a:cs typeface="Times New Roman" pitchFamily="18" charset="0"/>
              </a:rPr>
              <a:t>);</a:t>
            </a:r>
            <a:endParaRPr lang="en-US" sz="2000" dirty="0">
              <a:solidFill>
                <a:srgbClr val="0000FF"/>
              </a:solidFill>
              <a:latin typeface="Times New Roman" pitchFamily="18" charset="0"/>
              <a:cs typeface="Times New Roman" pitchFamily="18" charset="0"/>
            </a:endParaRPr>
          </a:p>
          <a:p>
            <a:pPr marL="185738" indent="0">
              <a:lnSpc>
                <a:spcPct val="150000"/>
              </a:lnSpc>
              <a:spcBef>
                <a:spcPct val="10000"/>
              </a:spcBef>
              <a:buFont typeface="Wingdings" pitchFamily="2" charset="2"/>
              <a:buNone/>
            </a:pPr>
            <a:r>
              <a:rPr lang="en-US" sz="2000" dirty="0" err="1">
                <a:solidFill>
                  <a:srgbClr val="0000FF"/>
                </a:solidFill>
                <a:latin typeface="Times New Roman" pitchFamily="18" charset="0"/>
                <a:cs typeface="Times New Roman" pitchFamily="18" charset="0"/>
              </a:rPr>
              <a:t>boolean</a:t>
            </a:r>
            <a:r>
              <a:rPr lang="en-US" sz="2000" dirty="0">
                <a:solidFill>
                  <a:srgbClr val="0000FF"/>
                </a:solidFill>
                <a:latin typeface="Times New Roman" pitchFamily="18" charset="0"/>
                <a:cs typeface="Times New Roman" pitchFamily="18" charset="0"/>
              </a:rPr>
              <a:t> finished = false;</a:t>
            </a:r>
          </a:p>
          <a:p>
            <a:pPr marL="185738" indent="0">
              <a:lnSpc>
                <a:spcPct val="150000"/>
              </a:lnSpc>
              <a:spcBef>
                <a:spcPct val="10000"/>
              </a:spcBef>
              <a:buFont typeface="Wingdings" pitchFamily="2" charset="2"/>
              <a:buNone/>
            </a:pPr>
            <a:r>
              <a:rPr lang="en-US" sz="2000" dirty="0">
                <a:solidFill>
                  <a:srgbClr val="0000FF"/>
                </a:solidFill>
                <a:latin typeface="Times New Roman" pitchFamily="18" charset="0"/>
                <a:cs typeface="Times New Roman" pitchFamily="18" charset="0"/>
              </a:rPr>
              <a:t>while (! finished ){</a:t>
            </a:r>
          </a:p>
          <a:p>
            <a:pPr marL="185738" indent="0">
              <a:lnSpc>
                <a:spcPct val="150000"/>
              </a:lnSpc>
              <a:spcBef>
                <a:spcPct val="10000"/>
              </a:spcBef>
              <a:buFont typeface="Wingdings" pitchFamily="2" charset="2"/>
              <a:buNone/>
            </a:pP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socket.receive</a:t>
            </a:r>
            <a:r>
              <a:rPr lang="en-US" sz="2000" dirty="0">
                <a:solidFill>
                  <a:srgbClr val="0000FF"/>
                </a:solidFill>
                <a:latin typeface="Times New Roman" pitchFamily="18" charset="0"/>
                <a:cs typeface="Times New Roman" pitchFamily="18" charset="0"/>
              </a:rPr>
              <a:t> (packet);</a:t>
            </a:r>
          </a:p>
          <a:p>
            <a:pPr marL="185738" indent="0">
              <a:lnSpc>
                <a:spcPct val="150000"/>
              </a:lnSpc>
              <a:spcBef>
                <a:spcPct val="10000"/>
              </a:spcBef>
              <a:buFont typeface="Wingdings" pitchFamily="2" charset="2"/>
              <a:buNone/>
            </a:pPr>
            <a:r>
              <a:rPr lang="en-US" sz="2000" dirty="0">
                <a:solidFill>
                  <a:srgbClr val="0000FF"/>
                </a:solidFill>
                <a:latin typeface="Times New Roman" pitchFamily="18" charset="0"/>
                <a:cs typeface="Times New Roman" pitchFamily="18" charset="0"/>
              </a:rPr>
              <a:t>   </a:t>
            </a:r>
            <a:r>
              <a:rPr lang="en-US" sz="2000" dirty="0">
                <a:latin typeface="Times New Roman" pitchFamily="18" charset="0"/>
                <a:cs typeface="Times New Roman" pitchFamily="18" charset="0"/>
              </a:rPr>
              <a:t>// process the packet</a:t>
            </a:r>
          </a:p>
          <a:p>
            <a:pPr marL="185738" indent="0">
              <a:lnSpc>
                <a:spcPct val="150000"/>
              </a:lnSpc>
              <a:spcBef>
                <a:spcPct val="10000"/>
              </a:spcBef>
              <a:buFont typeface="Wingdings" pitchFamily="2" charset="2"/>
              <a:buNone/>
            </a:pPr>
            <a:r>
              <a:rPr lang="en-US" sz="2000" dirty="0" smtClean="0">
                <a:solidFill>
                  <a:srgbClr val="0000FF"/>
                </a:solidFill>
                <a:latin typeface="Times New Roman" pitchFamily="18" charset="0"/>
                <a:cs typeface="Times New Roman" pitchFamily="18" charset="0"/>
              </a:rPr>
              <a:t>}</a:t>
            </a:r>
            <a:endParaRPr lang="en-US" sz="2000" dirty="0">
              <a:solidFill>
                <a:srgbClr val="0000FF"/>
              </a:solidFill>
              <a:latin typeface="Times New Roman" pitchFamily="18" charset="0"/>
              <a:cs typeface="Times New Roman" pitchFamily="18" charset="0"/>
            </a:endParaRPr>
          </a:p>
          <a:p>
            <a:pPr marL="185738" indent="0">
              <a:lnSpc>
                <a:spcPct val="150000"/>
              </a:lnSpc>
              <a:spcBef>
                <a:spcPct val="10000"/>
              </a:spcBef>
              <a:buFont typeface="Wingdings" pitchFamily="2" charset="2"/>
              <a:buNone/>
            </a:pPr>
            <a:r>
              <a:rPr lang="en-US" sz="2000" dirty="0" err="1">
                <a:solidFill>
                  <a:srgbClr val="0000FF"/>
                </a:solidFill>
                <a:latin typeface="Times New Roman" pitchFamily="18" charset="0"/>
                <a:cs typeface="Times New Roman" pitchFamily="18" charset="0"/>
              </a:rPr>
              <a:t>socket.close</a:t>
            </a:r>
            <a:r>
              <a:rPr lang="en-US" sz="2000" dirty="0">
                <a:solidFill>
                  <a:srgbClr val="0000FF"/>
                </a:solidFill>
                <a:latin typeface="Times New Roman" pitchFamily="18" charset="0"/>
                <a:cs typeface="Times New Roman" pitchFamily="18" charset="0"/>
              </a:rPr>
              <a:t>();</a:t>
            </a:r>
          </a:p>
        </p:txBody>
      </p:sp>
      <p:sp>
        <p:nvSpPr>
          <p:cNvPr id="8" name="TextBox 7"/>
          <p:cNvSpPr txBox="1"/>
          <p:nvPr/>
        </p:nvSpPr>
        <p:spPr>
          <a:xfrm>
            <a:off x="467544"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QUÁ TRÌNH XỬ LÝ GÓI 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Tree>
    <p:extLst>
      <p:ext uri="{BB962C8B-B14F-4D97-AF65-F5344CB8AC3E}">
        <p14:creationId xmlns:p14="http://schemas.microsoft.com/office/powerpoint/2010/main" val="344473853"/>
      </p:ext>
    </p:extLst>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7155" y="1213373"/>
            <a:ext cx="8605626" cy="2031325"/>
          </a:xfrm>
          <a:prstGeom prst="rect">
            <a:avLst/>
          </a:prstGeom>
          <a:noFill/>
        </p:spPr>
        <p:txBody>
          <a:bodyPr wrap="none" rtlCol="0">
            <a:spAutoFit/>
          </a:bodyPr>
          <a:lstStyle/>
          <a:p>
            <a:pPr>
              <a:lnSpc>
                <a:spcPct val="150000"/>
              </a:lnSpc>
              <a:spcBef>
                <a:spcPct val="10000"/>
              </a:spcBef>
              <a:buClr>
                <a:srgbClr val="6699FF"/>
              </a:buClr>
            </a:pPr>
            <a:r>
              <a:rPr lang="en-US" sz="2000" b="1" dirty="0" err="1" smtClean="0">
                <a:latin typeface="Times New Roman" pitchFamily="18" charset="0"/>
                <a:cs typeface="Times New Roman" pitchFamily="18" charset="0"/>
              </a:rPr>
              <a:t>Xử</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lý</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các</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gói</a:t>
            </a:r>
            <a:r>
              <a:rPr lang="en-US" sz="2000" b="1" dirty="0" smtClean="0">
                <a:latin typeface="Times New Roman" pitchFamily="18" charset="0"/>
                <a:cs typeface="Times New Roman" pitchFamily="18" charset="0"/>
              </a:rPr>
              <a:t> UDP</a:t>
            </a:r>
          </a:p>
          <a:p>
            <a:pPr>
              <a:lnSpc>
                <a:spcPct val="150000"/>
              </a:lnSpc>
              <a:spcBef>
                <a:spcPct val="10000"/>
              </a:spcBef>
              <a:buClr>
                <a:srgbClr val="6699FF"/>
              </a:buClr>
            </a:pPr>
            <a:r>
              <a:rPr lang="en-US" sz="2000" b="1" dirty="0" err="1" smtClean="0">
                <a:solidFill>
                  <a:srgbClr val="0000FF"/>
                </a:solidFill>
                <a:latin typeface="Times New Roman" pitchFamily="18" charset="0"/>
                <a:cs typeface="Times New Roman" pitchFamily="18" charset="0"/>
              </a:rPr>
              <a:t>ByteArrayInputStream</a:t>
            </a:r>
            <a:r>
              <a:rPr lang="en-US" sz="2000" dirty="0" smtClean="0">
                <a:solidFill>
                  <a:schemeClr val="tx2"/>
                </a:solidFill>
                <a:latin typeface="Times New Roman" pitchFamily="18" charset="0"/>
                <a:cs typeface="Times New Roman" pitchFamily="18" charset="0"/>
              </a:rPr>
              <a:t> </a:t>
            </a:r>
            <a:r>
              <a:rPr lang="en-US" sz="2000" dirty="0">
                <a:solidFill>
                  <a:schemeClr val="tx2"/>
                </a:solidFill>
                <a:latin typeface="Times New Roman" pitchFamily="18" charset="0"/>
                <a:cs typeface="Times New Roman" pitchFamily="18" charset="0"/>
              </a:rPr>
              <a:t>bin = new </a:t>
            </a:r>
            <a:r>
              <a:rPr lang="en-US" sz="2000" b="1" dirty="0" err="1" smtClean="0">
                <a:solidFill>
                  <a:srgbClr val="FF0000"/>
                </a:solidFill>
                <a:latin typeface="Times New Roman" pitchFamily="18" charset="0"/>
                <a:cs typeface="Times New Roman" pitchFamily="18" charset="0"/>
              </a:rPr>
              <a:t>ByteArrayInputStream</a:t>
            </a:r>
            <a:r>
              <a:rPr lang="en-US" sz="2000" dirty="0" smtClean="0">
                <a:solidFill>
                  <a:schemeClr val="tx2"/>
                </a:solidFill>
                <a:latin typeface="Times New Roman" pitchFamily="18" charset="0"/>
                <a:cs typeface="Times New Roman" pitchFamily="18" charset="0"/>
              </a:rPr>
              <a:t>(</a:t>
            </a:r>
            <a:r>
              <a:rPr lang="en-US" sz="2000" b="1" dirty="0" err="1" smtClean="0">
                <a:solidFill>
                  <a:srgbClr val="0000FF"/>
                </a:solidFill>
                <a:latin typeface="Times New Roman" pitchFamily="18" charset="0"/>
                <a:cs typeface="Times New Roman" pitchFamily="18" charset="0"/>
              </a:rPr>
              <a:t>packet.getData</a:t>
            </a:r>
            <a:r>
              <a:rPr lang="en-US" sz="2000" b="1" dirty="0">
                <a:solidFill>
                  <a:srgbClr val="0000FF"/>
                </a:solidFill>
                <a:latin typeface="Times New Roman" pitchFamily="18" charset="0"/>
                <a:cs typeface="Times New Roman" pitchFamily="18" charset="0"/>
              </a:rPr>
              <a:t>()</a:t>
            </a:r>
            <a:r>
              <a:rPr lang="en-US" sz="2000" dirty="0">
                <a:solidFill>
                  <a:schemeClr val="tx2"/>
                </a:solidFill>
                <a:latin typeface="Times New Roman" pitchFamily="18" charset="0"/>
                <a:cs typeface="Times New Roman" pitchFamily="18" charset="0"/>
              </a:rPr>
              <a:t> );</a:t>
            </a:r>
          </a:p>
          <a:p>
            <a:pPr>
              <a:lnSpc>
                <a:spcPct val="150000"/>
              </a:lnSpc>
              <a:spcBef>
                <a:spcPct val="10000"/>
              </a:spcBef>
              <a:buClr>
                <a:srgbClr val="6699FF"/>
              </a:buClr>
            </a:pPr>
            <a:r>
              <a:rPr lang="en-US" sz="2000" b="1" dirty="0" err="1">
                <a:solidFill>
                  <a:srgbClr val="0000FF"/>
                </a:solidFill>
                <a:latin typeface="Times New Roman" pitchFamily="18" charset="0"/>
                <a:cs typeface="Times New Roman" pitchFamily="18" charset="0"/>
              </a:rPr>
              <a:t>DataInputStream</a:t>
            </a:r>
            <a:r>
              <a:rPr lang="en-US" sz="2000" dirty="0">
                <a:solidFill>
                  <a:schemeClr val="tx2"/>
                </a:solidFill>
                <a:latin typeface="Times New Roman" pitchFamily="18" charset="0"/>
                <a:cs typeface="Times New Roman" pitchFamily="18" charset="0"/>
              </a:rPr>
              <a:t> din = new </a:t>
            </a:r>
            <a:r>
              <a:rPr lang="en-US" sz="2000" dirty="0" err="1">
                <a:solidFill>
                  <a:schemeClr val="tx2"/>
                </a:solidFill>
                <a:latin typeface="Times New Roman" pitchFamily="18" charset="0"/>
                <a:cs typeface="Times New Roman" pitchFamily="18" charset="0"/>
              </a:rPr>
              <a:t>DataInputStream</a:t>
            </a:r>
            <a:r>
              <a:rPr lang="en-US" sz="2000" dirty="0">
                <a:solidFill>
                  <a:schemeClr val="tx2"/>
                </a:solidFill>
                <a:latin typeface="Times New Roman" pitchFamily="18" charset="0"/>
                <a:cs typeface="Times New Roman" pitchFamily="18" charset="0"/>
              </a:rPr>
              <a:t> (bin);</a:t>
            </a:r>
          </a:p>
          <a:p>
            <a:pPr>
              <a:lnSpc>
                <a:spcPct val="150000"/>
              </a:lnSpc>
              <a:spcBef>
                <a:spcPct val="10000"/>
              </a:spcBef>
              <a:buClr>
                <a:srgbClr val="6699FF"/>
              </a:buClr>
            </a:pPr>
            <a:r>
              <a:rPr lang="en-US" sz="2000" dirty="0">
                <a:solidFill>
                  <a:schemeClr val="tx2"/>
                </a:solidFill>
                <a:latin typeface="Times New Roman" pitchFamily="18" charset="0"/>
                <a:cs typeface="Times New Roman" pitchFamily="18" charset="0"/>
              </a:rPr>
              <a:t>// Read the contents of the UDP packet</a:t>
            </a:r>
          </a:p>
        </p:txBody>
      </p:sp>
      <p:pic>
        <p:nvPicPr>
          <p:cNvPr id="8" name="Picture 7"/>
          <p:cNvPicPr>
            <a:picLocks noChangeAspect="1" noChangeArrowheads="1"/>
          </p:cNvPicPr>
          <p:nvPr/>
        </p:nvPicPr>
        <p:blipFill>
          <a:blip r:embed="rId6" cstate="print"/>
          <a:srcRect/>
          <a:stretch>
            <a:fillRect/>
          </a:stretch>
        </p:blipFill>
        <p:spPr>
          <a:xfrm>
            <a:off x="179095" y="3339644"/>
            <a:ext cx="8657977" cy="2804012"/>
          </a:xfrm>
          <a:prstGeom prst="rect">
            <a:avLst/>
          </a:prstGeom>
          <a:noFill/>
        </p:spPr>
      </p:pic>
      <p:sp>
        <p:nvSpPr>
          <p:cNvPr id="10" name="TextBox 9"/>
          <p:cNvSpPr txBox="1"/>
          <p:nvPr/>
        </p:nvSpPr>
        <p:spPr>
          <a:xfrm>
            <a:off x="53955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QUÁ TRÌNH XỬ LÝ GÓI 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Tree>
    <p:extLst>
      <p:ext uri="{BB962C8B-B14F-4D97-AF65-F5344CB8AC3E}">
        <p14:creationId xmlns:p14="http://schemas.microsoft.com/office/powerpoint/2010/main" val="854785568"/>
      </p:ext>
    </p:extLst>
  </p:cSld>
  <p:clrMapOvr>
    <a:masterClrMapping/>
  </p:clrMapOvr>
  <p:transition spd="slow">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4"/>
          <p:cNvPicPr>
            <a:picLocks noChangeAspect="1" noChangeArrowheads="1"/>
          </p:cNvPicPr>
          <p:nvPr/>
        </p:nvPicPr>
        <p:blipFill>
          <a:blip r:embed="rId6" cstate="print"/>
          <a:srcRect/>
          <a:stretch>
            <a:fillRect/>
          </a:stretch>
        </p:blipFill>
        <p:spPr>
          <a:xfrm>
            <a:off x="45244" y="1506788"/>
            <a:ext cx="9053512" cy="4460875"/>
          </a:xfrm>
          <a:prstGeom prst="rect">
            <a:avLst/>
          </a:prstGeom>
          <a:noFill/>
        </p:spPr>
      </p:pic>
      <p:sp>
        <p:nvSpPr>
          <p:cNvPr id="8" name="TextBox 7"/>
          <p:cNvSpPr txBox="1"/>
          <p:nvPr/>
        </p:nvSpPr>
        <p:spPr>
          <a:xfrm>
            <a:off x="751902" y="124559"/>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QUÁ TRÌNH XỬ LÝ GÓI 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3" name="TextBox 2"/>
          <p:cNvSpPr txBox="1"/>
          <p:nvPr/>
        </p:nvSpPr>
        <p:spPr>
          <a:xfrm>
            <a:off x="180117" y="1088968"/>
            <a:ext cx="3094117" cy="400110"/>
          </a:xfrm>
          <a:prstGeom prst="rect">
            <a:avLst/>
          </a:prstGeom>
          <a:noFill/>
        </p:spPr>
        <p:txBody>
          <a:bodyPr wrap="none" rtlCol="0">
            <a:spAutoFit/>
          </a:bodyPr>
          <a:lstStyle/>
          <a:p>
            <a:r>
              <a:rPr lang="en-US" sz="2000" b="1" dirty="0" err="1" smtClean="0">
                <a:latin typeface="Times New Roman" panose="02020603050405020304" pitchFamily="18" charset="0"/>
                <a:cs typeface="Times New Roman" panose="02020603050405020304" pitchFamily="18" charset="0"/>
              </a:rPr>
              <a:t>Quá</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trình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gửi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gói</a:t>
            </a:r>
            <a:r>
              <a:rPr lang="en-US" sz="2000" b="1" dirty="0" smtClean="0">
                <a:latin typeface="Times New Roman" panose="02020603050405020304" pitchFamily="18" charset="0"/>
                <a:cs typeface="Times New Roman" panose="02020603050405020304" pitchFamily="18" charset="0"/>
              </a:rPr>
              <a:t> UDP</a:t>
            </a: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707920"/>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TỔNG QUAN LẬP TRÌNH SOCKET</a:t>
            </a:r>
          </a:p>
        </p:txBody>
      </p:sp>
      <p:sp>
        <p:nvSpPr>
          <p:cNvPr id="6" name="Rectangle 5"/>
          <p:cNvSpPr/>
          <p:nvPr/>
        </p:nvSpPr>
        <p:spPr>
          <a:xfrm>
            <a:off x="0" y="980728"/>
            <a:ext cx="9144000" cy="50405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loại</a:t>
            </a:r>
            <a:r>
              <a:rPr lang="en-US" sz="2400" dirty="0" smtClean="0">
                <a:latin typeface="Times New Roman" panose="02020603050405020304" pitchFamily="18" charset="0"/>
                <a:cs typeface="Times New Roman" panose="02020603050405020304" pitchFamily="18" charset="0"/>
              </a:rPr>
              <a:t> socket:</a:t>
            </a:r>
          </a:p>
          <a:p>
            <a:r>
              <a:rPr lang="vi-VN" sz="2400" dirty="0">
                <a:latin typeface="+mj-lt"/>
                <a:cs typeface="Times New Roman" pitchFamily="18" charset="0"/>
              </a:rPr>
              <a:t>+ Stream Socket: Dựa trên giao thức TCP( Tranmission Control Protocol) việc truyền dữ liệu chỉ thực hiện giữa 2 quá trình đã thiết lập kết nối. Giao thức này đảm bảo dữ liệu được truyền đến nơi nhận một cách đáng tin cậy, đúng thứ tự nhờ vào cơ chế quản lý luồng lưu thông trên mạng và cơ chế chống tắc nghẽn.</a:t>
            </a:r>
          </a:p>
          <a:p>
            <a:r>
              <a:rPr lang="vi-VN" sz="2400" dirty="0">
                <a:latin typeface="+mj-lt"/>
                <a:cs typeface="Times New Roman" pitchFamily="18" charset="0"/>
              </a:rPr>
              <a:t>+ Datagram Socket: Dựa trên giao thức UDP( User Datagram Protocol) việc truyền dữ liệu không yêu cầu có sự thiết lập kết nối giữa 2 quá trình. Ngược lại với giao thức TCP thì dữ liệu được truyền theo giao thức UDP không được tin cậy, có thế không đúng trình tự và lặp lại. Tuy nhiên vì nó không yêu cầu thiết lập kết nối không phải có những cơ chế phức tạp nên tốc độ nhanh…ứng dụng cho các ứng dụng truyền dữ liệu nhanh như chat, game…..</a:t>
            </a:r>
            <a:endParaRPr lang="en-GB" sz="24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70662"/>
      </p:ext>
    </p:extLst>
  </p:cSld>
  <p:clrMapOvr>
    <a:masterClrMapping/>
  </p:clrMapOvr>
  <p:transition spd="slow">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5808" y="1249628"/>
            <a:ext cx="8728680" cy="5539978"/>
          </a:xfrm>
          <a:prstGeom prst="rect">
            <a:avLst/>
          </a:prstGeom>
          <a:noFill/>
        </p:spPr>
        <p:txBody>
          <a:bodyPr wrap="square" rtlCol="0">
            <a:spAutoFit/>
          </a:bodyPr>
          <a:lstStyle/>
          <a:p>
            <a:pPr>
              <a:lnSpc>
                <a:spcPct val="80000"/>
              </a:lnSpc>
              <a:spcBef>
                <a:spcPct val="10000"/>
              </a:spcBef>
            </a:pPr>
            <a:r>
              <a:rPr lang="en-US" sz="2000" b="1" dirty="0" err="1">
                <a:latin typeface="Times New Roman" panose="02020603050405020304" pitchFamily="18" charset="0"/>
                <a:cs typeface="Times New Roman" panose="02020603050405020304" pitchFamily="18" charset="0"/>
              </a:rPr>
              <a:t>Quá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gửi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gói</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UDP</a:t>
            </a:r>
            <a:endParaRPr lang="en-US" sz="2000" dirty="0" smtClean="0">
              <a:latin typeface="Times New Roman" pitchFamily="18" charset="0"/>
              <a:cs typeface="Times New Roman" pitchFamily="18" charset="0"/>
            </a:endParaRPr>
          </a:p>
          <a:p>
            <a:pPr marL="185738" indent="0">
              <a:lnSpc>
                <a:spcPct val="150000"/>
              </a:lnSpc>
              <a:spcBef>
                <a:spcPct val="10000"/>
              </a:spcBef>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create datagram client socket</a:t>
            </a:r>
          </a:p>
          <a:p>
            <a:pPr marL="85725" indent="0">
              <a:lnSpc>
                <a:spcPct val="80000"/>
              </a:lnSpc>
              <a:spcBef>
                <a:spcPct val="10000"/>
              </a:spcBef>
              <a:buFont typeface="Wingdings" pitchFamily="2" charset="2"/>
              <a:buNone/>
            </a:pPr>
            <a:r>
              <a:rPr lang="en-US" sz="2000" dirty="0" err="1">
                <a:solidFill>
                  <a:srgbClr val="0000FF"/>
                </a:solidFill>
                <a:latin typeface="Times New Roman" pitchFamily="18" charset="0"/>
                <a:cs typeface="Times New Roman" pitchFamily="18" charset="0"/>
              </a:rPr>
              <a:t>DatagramSocket</a:t>
            </a:r>
            <a:r>
              <a:rPr lang="en-US" sz="2000" dirty="0">
                <a:solidFill>
                  <a:srgbClr val="0000FF"/>
                </a:solidFill>
                <a:latin typeface="Times New Roman" pitchFamily="18" charset="0"/>
                <a:cs typeface="Times New Roman" pitchFamily="18" charset="0"/>
              </a:rPr>
              <a:t> socket = new </a:t>
            </a:r>
            <a:r>
              <a:rPr lang="en-US" sz="2000" dirty="0" err="1">
                <a:solidFill>
                  <a:srgbClr val="0000FF"/>
                </a:solidFill>
                <a:latin typeface="Times New Roman" pitchFamily="18" charset="0"/>
                <a:cs typeface="Times New Roman" pitchFamily="18" charset="0"/>
              </a:rPr>
              <a:t>DatagramSocket</a:t>
            </a:r>
            <a:r>
              <a:rPr lang="en-US" sz="2000" dirty="0">
                <a:solidFill>
                  <a:srgbClr val="0000FF"/>
                </a:solidFill>
                <a:latin typeface="Times New Roman" pitchFamily="18" charset="0"/>
                <a:cs typeface="Times New Roman" pitchFamily="18" charset="0"/>
              </a:rPr>
              <a:t>();</a:t>
            </a:r>
          </a:p>
          <a:p>
            <a:pPr marL="85725" indent="0">
              <a:lnSpc>
                <a:spcPct val="80000"/>
              </a:lnSpc>
              <a:spcBef>
                <a:spcPct val="10000"/>
              </a:spcBef>
              <a:buNone/>
            </a:pPr>
            <a:r>
              <a:rPr lang="en-US" sz="2000" dirty="0">
                <a:latin typeface="Times New Roman" pitchFamily="18" charset="0"/>
                <a:cs typeface="Times New Roman" pitchFamily="18" charset="0"/>
              </a:rPr>
              <a:t>// create datagram packet</a:t>
            </a:r>
          </a:p>
          <a:p>
            <a:pPr marL="85725" indent="0">
              <a:lnSpc>
                <a:spcPct val="80000"/>
              </a:lnSpc>
              <a:spcBef>
                <a:spcPct val="10000"/>
              </a:spcBef>
              <a:buFont typeface="Wingdings" pitchFamily="2" charset="2"/>
              <a:buNone/>
            </a:pPr>
            <a:r>
              <a:rPr lang="en-US" sz="2000" dirty="0" err="1">
                <a:solidFill>
                  <a:srgbClr val="0000FF"/>
                </a:solidFill>
                <a:latin typeface="Times New Roman" pitchFamily="18" charset="0"/>
                <a:cs typeface="Times New Roman" pitchFamily="18" charset="0"/>
              </a:rPr>
              <a:t>DatagramPacket</a:t>
            </a:r>
            <a:r>
              <a:rPr lang="en-US" sz="2000" dirty="0">
                <a:solidFill>
                  <a:srgbClr val="0000FF"/>
                </a:solidFill>
                <a:latin typeface="Times New Roman" pitchFamily="18" charset="0"/>
                <a:cs typeface="Times New Roman" pitchFamily="18" charset="0"/>
              </a:rPr>
              <a:t> packet = new </a:t>
            </a:r>
            <a:r>
              <a:rPr lang="en-US" sz="2000" dirty="0" err="1">
                <a:solidFill>
                  <a:srgbClr val="0000FF"/>
                </a:solidFill>
                <a:latin typeface="Times New Roman" pitchFamily="18" charset="0"/>
                <a:cs typeface="Times New Roman" pitchFamily="18" charset="0"/>
              </a:rPr>
              <a:t>DatagramPacket</a:t>
            </a:r>
            <a:r>
              <a:rPr lang="en-US" sz="2000" dirty="0">
                <a:solidFill>
                  <a:srgbClr val="0000FF"/>
                </a:solidFill>
                <a:latin typeface="Times New Roman" pitchFamily="18" charset="0"/>
                <a:cs typeface="Times New Roman" pitchFamily="18" charset="0"/>
              </a:rPr>
              <a:t> (new byte[1], 1);</a:t>
            </a:r>
          </a:p>
          <a:p>
            <a:pPr marL="85725" indent="0">
              <a:lnSpc>
                <a:spcPct val="80000"/>
              </a:lnSpc>
              <a:spcBef>
                <a:spcPct val="10000"/>
              </a:spcBef>
              <a:buFont typeface="Wingdings" pitchFamily="2" charset="2"/>
              <a:buNone/>
            </a:pPr>
            <a:r>
              <a:rPr lang="en-US" sz="2000" dirty="0" err="1">
                <a:solidFill>
                  <a:srgbClr val="0000FF"/>
                </a:solidFill>
                <a:latin typeface="Times New Roman" pitchFamily="18" charset="0"/>
                <a:cs typeface="Times New Roman" pitchFamily="18" charset="0"/>
              </a:rPr>
              <a:t>packet.setAddress</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InetAddress.getByName</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someServer</a:t>
            </a:r>
            <a:r>
              <a:rPr lang="en-US" sz="2000" dirty="0">
                <a:solidFill>
                  <a:srgbClr val="0000FF"/>
                </a:solidFill>
                <a:latin typeface="Times New Roman" pitchFamily="18" charset="0"/>
                <a:cs typeface="Times New Roman" pitchFamily="18" charset="0"/>
              </a:rPr>
              <a:t>));</a:t>
            </a:r>
          </a:p>
          <a:p>
            <a:pPr marL="85725" indent="0">
              <a:lnSpc>
                <a:spcPct val="80000"/>
              </a:lnSpc>
              <a:spcBef>
                <a:spcPct val="10000"/>
              </a:spcBef>
              <a:buFont typeface="Wingdings" pitchFamily="2" charset="2"/>
              <a:buNone/>
            </a:pPr>
            <a:r>
              <a:rPr lang="en-US" sz="2000" dirty="0" err="1">
                <a:solidFill>
                  <a:srgbClr val="0000FF"/>
                </a:solidFill>
                <a:latin typeface="Times New Roman" pitchFamily="18" charset="0"/>
                <a:cs typeface="Times New Roman" pitchFamily="18" charset="0"/>
              </a:rPr>
              <a:t>packet.setPort</a:t>
            </a:r>
            <a:r>
              <a:rPr lang="en-US" sz="2000" dirty="0">
                <a:solidFill>
                  <a:srgbClr val="0000FF"/>
                </a:solidFill>
                <a:latin typeface="Times New Roman" pitchFamily="18" charset="0"/>
                <a:cs typeface="Times New Roman" pitchFamily="18" charset="0"/>
              </a:rPr>
              <a:t> (2000);</a:t>
            </a:r>
          </a:p>
          <a:p>
            <a:pPr marL="85725" indent="0">
              <a:lnSpc>
                <a:spcPct val="80000"/>
              </a:lnSpc>
              <a:spcBef>
                <a:spcPct val="10000"/>
              </a:spcBef>
              <a:buFont typeface="Wingdings" pitchFamily="2" charset="2"/>
              <a:buNone/>
            </a:pP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finished = false;</a:t>
            </a:r>
          </a:p>
          <a:p>
            <a:pPr marL="85725" indent="0">
              <a:lnSpc>
                <a:spcPct val="80000"/>
              </a:lnSpc>
              <a:spcBef>
                <a:spcPct val="10000"/>
              </a:spcBef>
              <a:buFont typeface="Wingdings" pitchFamily="2" charset="2"/>
              <a:buNone/>
            </a:pPr>
            <a:r>
              <a:rPr lang="en-US" sz="2000" dirty="0">
                <a:latin typeface="Times New Roman" pitchFamily="18" charset="0"/>
                <a:cs typeface="Times New Roman" pitchFamily="18" charset="0"/>
              </a:rPr>
              <a:t>while !finished ){</a:t>
            </a:r>
          </a:p>
          <a:p>
            <a:pPr marL="85725" indent="0">
              <a:lnSpc>
                <a:spcPct val="80000"/>
              </a:lnSpc>
              <a:spcBef>
                <a:spcPct val="10000"/>
              </a:spcBef>
              <a:buFont typeface="Wingdings" pitchFamily="2" charset="2"/>
              <a:buNone/>
            </a:pPr>
            <a:r>
              <a:rPr lang="en-US" sz="2000" dirty="0">
                <a:latin typeface="Times New Roman" pitchFamily="18" charset="0"/>
                <a:cs typeface="Times New Roman" pitchFamily="18" charset="0"/>
              </a:rPr>
              <a:t>	// Write data to packet buffer</a:t>
            </a:r>
          </a:p>
          <a:p>
            <a:pPr marL="85725" indent="0">
              <a:lnSpc>
                <a:spcPct val="80000"/>
              </a:lnSpc>
              <a:spcBef>
                <a:spcPct val="10000"/>
              </a:spcBef>
              <a:buFont typeface="Wingdings" pitchFamily="2" charset="2"/>
              <a:buNone/>
            </a:pPr>
            <a:r>
              <a:rPr lang="en-US" sz="2000" dirty="0">
                <a:latin typeface="Times New Roman" pitchFamily="18" charset="0"/>
                <a:cs typeface="Times New Roman" pitchFamily="18" charset="0"/>
              </a:rPr>
              <a:t>	.........</a:t>
            </a:r>
          </a:p>
          <a:p>
            <a:pPr marL="85725" indent="0">
              <a:lnSpc>
                <a:spcPct val="80000"/>
              </a:lnSpc>
              <a:spcBef>
                <a:spcPct val="10000"/>
              </a:spcBef>
              <a:buFont typeface="Wingdings" pitchFamily="2" charset="2"/>
              <a:buNone/>
            </a:pPr>
            <a:r>
              <a:rPr lang="en-US" sz="2000" dirty="0">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packet.setData</a:t>
            </a:r>
            <a:r>
              <a:rPr lang="en-US" sz="2000" dirty="0">
                <a:solidFill>
                  <a:srgbClr val="0000FF"/>
                </a:solidFill>
                <a:latin typeface="Times New Roman" pitchFamily="18" charset="0"/>
                <a:cs typeface="Times New Roman" pitchFamily="18" charset="0"/>
              </a:rPr>
              <a:t>(…..);</a:t>
            </a:r>
          </a:p>
          <a:p>
            <a:pPr marL="85725" indent="0">
              <a:lnSpc>
                <a:spcPct val="80000"/>
              </a:lnSpc>
              <a:spcBef>
                <a:spcPct val="10000"/>
              </a:spcBef>
              <a:buFont typeface="Wingdings" pitchFamily="2" charset="2"/>
              <a:buNone/>
            </a:pP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packet.setLength</a:t>
            </a:r>
            <a:r>
              <a:rPr lang="en-US" sz="2000" dirty="0">
                <a:solidFill>
                  <a:srgbClr val="0000FF"/>
                </a:solidFill>
                <a:latin typeface="Times New Roman" pitchFamily="18" charset="0"/>
                <a:cs typeface="Times New Roman" pitchFamily="18" charset="0"/>
              </a:rPr>
              <a:t>(…);</a:t>
            </a:r>
          </a:p>
          <a:p>
            <a:pPr marL="85725" indent="0">
              <a:lnSpc>
                <a:spcPct val="80000"/>
              </a:lnSpc>
              <a:spcBef>
                <a:spcPct val="10000"/>
              </a:spcBef>
              <a:buFont typeface="Wingdings" pitchFamily="2" charset="2"/>
              <a:buNone/>
            </a:pP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socket.send</a:t>
            </a:r>
            <a:r>
              <a:rPr lang="en-US" sz="2000" dirty="0">
                <a:solidFill>
                  <a:srgbClr val="0000FF"/>
                </a:solidFill>
                <a:latin typeface="Times New Roman" pitchFamily="18" charset="0"/>
                <a:cs typeface="Times New Roman" pitchFamily="18" charset="0"/>
              </a:rPr>
              <a:t> (packet);</a:t>
            </a:r>
          </a:p>
          <a:p>
            <a:pPr marL="85725" indent="0">
              <a:lnSpc>
                <a:spcPct val="80000"/>
              </a:lnSpc>
              <a:spcBef>
                <a:spcPct val="10000"/>
              </a:spcBef>
              <a:buFont typeface="Wingdings" pitchFamily="2" charset="2"/>
              <a:buNone/>
            </a:pPr>
            <a:r>
              <a:rPr lang="en-US" sz="2000" dirty="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xử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đọc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gói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hoặc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hang </a:t>
            </a:r>
            <a:r>
              <a:rPr lang="en-US" sz="2000" dirty="0" err="1" smtClean="0">
                <a:latin typeface="Times New Roman" pitchFamily="18" charset="0"/>
                <a:cs typeface="Times New Roman" pitchFamily="18" charset="0"/>
              </a:rPr>
              <a:t>kiểm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tra</a:t>
            </a:r>
            <a:endParaRPr lang="en-US" sz="2000" dirty="0">
              <a:latin typeface="Times New Roman" pitchFamily="18" charset="0"/>
              <a:cs typeface="Times New Roman" pitchFamily="18" charset="0"/>
            </a:endParaRPr>
          </a:p>
          <a:p>
            <a:pPr marL="85725" indent="0">
              <a:lnSpc>
                <a:spcPct val="80000"/>
              </a:lnSpc>
              <a:spcBef>
                <a:spcPct val="10000"/>
              </a:spcBef>
              <a:buFont typeface="Wingdings" pitchFamily="2" charset="2"/>
              <a:buNone/>
            </a:pPr>
            <a:r>
              <a:rPr lang="en-US" sz="2000" dirty="0">
                <a:latin typeface="Times New Roman" pitchFamily="18" charset="0"/>
                <a:cs typeface="Times New Roman" pitchFamily="18" charset="0"/>
              </a:rPr>
              <a:t>      // see if no more packets to send</a:t>
            </a:r>
          </a:p>
          <a:p>
            <a:pPr marL="85725" indent="0">
              <a:lnSpc>
                <a:spcPct val="80000"/>
              </a:lnSpc>
              <a:spcBef>
                <a:spcPct val="10000"/>
              </a:spcBef>
              <a:buFont typeface="Wingdings" pitchFamily="2" charset="2"/>
              <a:buNone/>
            </a:pPr>
            <a:r>
              <a:rPr lang="en-US" sz="2000" dirty="0">
                <a:latin typeface="Times New Roman" pitchFamily="18" charset="0"/>
                <a:cs typeface="Times New Roman" pitchFamily="18" charset="0"/>
              </a:rPr>
              <a:t>.........</a:t>
            </a:r>
          </a:p>
          <a:p>
            <a:pPr marL="85725" indent="0">
              <a:lnSpc>
                <a:spcPct val="80000"/>
              </a:lnSpc>
              <a:spcBef>
                <a:spcPct val="10000"/>
              </a:spcBef>
              <a:buFont typeface="Wingdings" pitchFamily="2" charset="2"/>
              <a:buNone/>
            </a:pPr>
            <a:r>
              <a:rPr lang="en-US" sz="2000" dirty="0">
                <a:latin typeface="Times New Roman" pitchFamily="18" charset="0"/>
                <a:cs typeface="Times New Roman" pitchFamily="18" charset="0"/>
              </a:rPr>
              <a:t>}</a:t>
            </a:r>
          </a:p>
          <a:p>
            <a:pPr marL="85725" indent="0">
              <a:lnSpc>
                <a:spcPct val="80000"/>
              </a:lnSpc>
              <a:spcBef>
                <a:spcPct val="10000"/>
              </a:spcBef>
              <a:buFont typeface="Wingdings" pitchFamily="2" charset="2"/>
              <a:buNone/>
            </a:pPr>
            <a:r>
              <a:rPr lang="en-US" sz="2000" dirty="0" err="1">
                <a:solidFill>
                  <a:srgbClr val="0000FF"/>
                </a:solidFill>
                <a:latin typeface="Times New Roman" pitchFamily="18" charset="0"/>
                <a:cs typeface="Times New Roman" pitchFamily="18" charset="0"/>
              </a:rPr>
              <a:t>socket.close</a:t>
            </a:r>
            <a:r>
              <a:rPr lang="en-US" sz="2000" dirty="0">
                <a:solidFill>
                  <a:srgbClr val="0000FF"/>
                </a:solidFill>
                <a:latin typeface="Times New Roman" pitchFamily="18" charset="0"/>
                <a:cs typeface="Times New Roman" pitchFamily="18" charset="0"/>
              </a:rPr>
              <a:t>();</a:t>
            </a:r>
          </a:p>
        </p:txBody>
      </p:sp>
      <p:sp>
        <p:nvSpPr>
          <p:cNvPr id="8" name="TextBox 7"/>
          <p:cNvSpPr txBox="1"/>
          <p:nvPr/>
        </p:nvSpPr>
        <p:spPr>
          <a:xfrm>
            <a:off x="683568"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QUÁ TRÌNH XỬ LÝ GÓI UDP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Tree>
    <p:extLst>
      <p:ext uri="{BB962C8B-B14F-4D97-AF65-F5344CB8AC3E}">
        <p14:creationId xmlns:p14="http://schemas.microsoft.com/office/powerpoint/2010/main" val="2190774157"/>
      </p:ext>
    </p:extLst>
  </p:cSld>
  <p:clrMapOvr>
    <a:masterClrMapping/>
  </p:clrMapOvr>
  <p:transition spd="slow">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707886"/>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4000" b="1" dirty="0" smtClean="0">
                <a:effectLst>
                  <a:glow rad="228600">
                    <a:schemeClr val="accent3">
                      <a:satMod val="175000"/>
                      <a:alpha val="40000"/>
                    </a:schemeClr>
                  </a:glow>
                </a:effectLst>
                <a:latin typeface="Times New Roman" pitchFamily="18" charset="0"/>
                <a:cs typeface="Times New Roman" pitchFamily="18" charset="0"/>
              </a:rPr>
              <a:t>BÀI TẬP</a:t>
            </a:r>
            <a:endParaRPr lang="en-GB" sz="40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824519"/>
            <a:ext cx="9026096" cy="49807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85725" indent="3175"/>
            <a:r>
              <a:rPr lang="en-US" sz="2400" b="1" dirty="0" err="1" smtClean="0">
                <a:latin typeface="Times New Roman" panose="02020603050405020304" pitchFamily="18" charset="0"/>
                <a:cs typeface="Times New Roman" panose="02020603050405020304" pitchFamily="18" charset="0"/>
              </a:rPr>
              <a:t>Bài</a:t>
            </a:r>
            <a:r>
              <a:rPr lang="en-US" sz="2400" b="1" dirty="0" smtClean="0">
                <a:latin typeface="Times New Roman" panose="02020603050405020304" pitchFamily="18" charset="0"/>
                <a:cs typeface="Times New Roman" panose="02020603050405020304" pitchFamily="18" charset="0"/>
              </a:rPr>
              <a:t> 1</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Viết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hoa</a:t>
            </a:r>
            <a:r>
              <a:rPr lang="en-US" sz="2400" dirty="0" smtClean="0">
                <a:latin typeface="Times New Roman" panose="02020603050405020304" pitchFamily="18" charset="0"/>
                <a:cs typeface="Times New Roman" panose="02020603050405020304" pitchFamily="18" charset="0"/>
              </a:rPr>
              <a:t>).</a:t>
            </a:r>
          </a:p>
          <a:p>
            <a:pPr marL="85725" indent="3175"/>
            <a:endParaRPr lang="en-US" sz="2400" dirty="0">
              <a:latin typeface="Times New Roman" panose="02020603050405020304" pitchFamily="18" charset="0"/>
              <a:cs typeface="Times New Roman" panose="02020603050405020304" pitchFamily="18" charset="0"/>
            </a:endParaRPr>
          </a:p>
          <a:p>
            <a:pPr marL="85725" indent="3175"/>
            <a:r>
              <a:rPr lang="en-US" sz="2400" b="1" dirty="0" err="1" smtClean="0">
                <a:latin typeface="Times New Roman" panose="02020603050405020304" pitchFamily="18" charset="0"/>
                <a:cs typeface="Times New Roman" panose="02020603050405020304" pitchFamily="18" charset="0"/>
              </a:rPr>
              <a:t>Bài</a:t>
            </a:r>
            <a:r>
              <a:rPr lang="en-US" sz="2400" b="1"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 + b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client.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a:t>
            </a:r>
          </a:p>
          <a:p>
            <a:pPr marL="85725" indent="3175"/>
            <a:r>
              <a:rPr lang="en-US" sz="2400" dirty="0" smtClean="0">
                <a:latin typeface="Times New Roman" panose="02020603050405020304" pitchFamily="18" charset="0"/>
                <a:cs typeface="Times New Roman" panose="02020603050405020304" pitchFamily="18" charset="0"/>
              </a:rPr>
              <a:t>Client: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 b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server</a:t>
            </a:r>
          </a:p>
          <a:p>
            <a:pPr marL="85725" indent="3175"/>
            <a:r>
              <a:rPr lang="en-US" sz="2400" dirty="0" smtClean="0">
                <a:latin typeface="Times New Roman" panose="02020603050405020304" pitchFamily="18" charset="0"/>
                <a:cs typeface="Times New Roman" panose="02020603050405020304" pitchFamily="18" charset="0"/>
              </a:rPr>
              <a:t>Server: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a,b</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client.</a:t>
            </a:r>
            <a:endParaRPr lang="en-US" sz="2400" dirty="0">
              <a:latin typeface="Times New Roman" panose="02020603050405020304" pitchFamily="18" charset="0"/>
              <a:cs typeface="Times New Roman" panose="02020603050405020304"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406759"/>
      </p:ext>
    </p:extLst>
  </p:cSld>
  <p:clrMapOvr>
    <a:masterClrMapping/>
  </p:clrMapOvr>
  <p:transition spd="slow">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flipV="1">
            <a:off x="323528" y="1052738"/>
            <a:ext cx="8208912" cy="63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3" y="1412776"/>
            <a:ext cx="8103819" cy="482453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itchFamily="2" charset="2"/>
              <a:buChar char="§"/>
            </a:pPr>
            <a:endParaRPr lang="en-US" smtClean="0">
              <a:latin typeface="+mj-lt"/>
            </a:endParaRPr>
          </a:p>
        </p:txBody>
      </p:sp>
      <p:sp>
        <p:nvSpPr>
          <p:cNvPr id="9" name="Rectangle 8"/>
          <p:cNvSpPr/>
          <p:nvPr/>
        </p:nvSpPr>
        <p:spPr>
          <a:xfrm>
            <a:off x="428623" y="1412776"/>
            <a:ext cx="8103819" cy="34563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514350" indent="-514350">
              <a:buFont typeface="Arial" pitchFamily="34" charset="0"/>
              <a:buChar char="•"/>
            </a:pPr>
            <a:endParaRPr lang="en-US" smtClean="0">
              <a:latin typeface="+mj-lt"/>
            </a:endParaRPr>
          </a:p>
        </p:txBody>
      </p:sp>
      <p:sp>
        <p:nvSpPr>
          <p:cNvPr id="10" name="Rectangle 9"/>
          <p:cNvSpPr/>
          <p:nvPr/>
        </p:nvSpPr>
        <p:spPr>
          <a:xfrm>
            <a:off x="125760" y="1124744"/>
            <a:ext cx="8892480" cy="4680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en-US" sz="300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105050"/>
            <a:ext cx="7632848" cy="570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dnn_dnnLOGO_imgLogo" descr="Học viện Công nghệ Bưu chính Viễn thông">
            <a:hlinkClick r:id="rId5" tooltip="&quot;Học viện Công nghệ Bưu chính Viễn thông&quot; "/>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spTree>
    <p:extLst>
      <p:ext uri="{BB962C8B-B14F-4D97-AF65-F5344CB8AC3E}">
        <p14:creationId xmlns:p14="http://schemas.microsoft.com/office/powerpoint/2010/main" val="42258656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circle(in)">
                                      <p:cBhvr>
                                        <p:cTn id="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TỔNG QUAN LẬP TRÌNH SOCKET</a:t>
            </a:r>
          </a:p>
        </p:txBody>
      </p:sp>
      <p:sp>
        <p:nvSpPr>
          <p:cNvPr id="6" name="Rectangle 5"/>
          <p:cNvSpPr/>
          <p:nvPr/>
        </p:nvSpPr>
        <p:spPr>
          <a:xfrm>
            <a:off x="0" y="980728"/>
            <a:ext cx="9144000" cy="58831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err="1" smtClean="0">
                <a:latin typeface="Times New Roman" panose="02020603050405020304" pitchFamily="18" charset="0"/>
                <a:cs typeface="Times New Roman" panose="02020603050405020304" pitchFamily="18" charset="0"/>
              </a:rPr>
              <a:t>Khác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nhau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giữ</a:t>
            </a:r>
            <a:r>
              <a:rPr lang="en-US" sz="2400" b="1" dirty="0" smtClean="0">
                <a:latin typeface="Times New Roman" panose="02020603050405020304" pitchFamily="18" charset="0"/>
                <a:cs typeface="Times New Roman" panose="02020603050405020304" pitchFamily="18" charset="0"/>
              </a:rPr>
              <a:t> TCP </a:t>
            </a:r>
            <a:r>
              <a:rPr lang="en-US" sz="2400" b="1" dirty="0" err="1" smtClean="0">
                <a:latin typeface="Times New Roman" panose="02020603050405020304" pitchFamily="18" charset="0"/>
                <a:cs typeface="Times New Roman" panose="02020603050405020304" pitchFamily="18" charset="0"/>
              </a:rPr>
              <a:t>và</a:t>
            </a:r>
            <a:r>
              <a:rPr lang="en-US" sz="2400" b="1" dirty="0" smtClean="0">
                <a:latin typeface="Times New Roman" panose="02020603050405020304" pitchFamily="18" charset="0"/>
                <a:cs typeface="Times New Roman" panose="02020603050405020304" pitchFamily="18" charset="0"/>
              </a:rPr>
              <a:t> UDP:</a:t>
            </a:r>
          </a:p>
          <a:p>
            <a:r>
              <a:rPr lang="en-US" sz="2300" b="1" dirty="0" err="1" smtClean="0">
                <a:latin typeface="Times New Roman" panose="02020603050405020304" pitchFamily="18" charset="0"/>
                <a:cs typeface="Times New Roman" panose="02020603050405020304" pitchFamily="18" charset="0"/>
              </a:rPr>
              <a:t>Giống</a:t>
            </a:r>
            <a:r>
              <a:rPr lang="en-US" sz="2300" b="1" dirty="0" smtClean="0">
                <a:latin typeface="Times New Roman" panose="02020603050405020304" pitchFamily="18" charset="0"/>
                <a:cs typeface="Times New Roman" panose="02020603050405020304" pitchFamily="18" charset="0"/>
              </a:rPr>
              <a:t> </a:t>
            </a:r>
            <a:r>
              <a:rPr lang="en-US" sz="2300" b="1" dirty="0" err="1" smtClean="0">
                <a:latin typeface="Times New Roman" panose="02020603050405020304" pitchFamily="18" charset="0"/>
                <a:cs typeface="Times New Roman" panose="02020603050405020304" pitchFamily="18" charset="0"/>
              </a:rPr>
              <a:t>nhau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đều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thức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mạng</a:t>
            </a:r>
            <a:r>
              <a:rPr lang="en-US" sz="2300" dirty="0">
                <a:latin typeface="Times New Roman" panose="02020603050405020304" pitchFamily="18" charset="0"/>
                <a:cs typeface="Times New Roman" panose="02020603050405020304" pitchFamily="18" charset="0"/>
              </a:rPr>
              <a:t> TCP/IP, </a:t>
            </a:r>
            <a:r>
              <a:rPr lang="en-US" sz="2300" dirty="0" err="1">
                <a:latin typeface="Times New Roman" panose="02020603050405020304" pitchFamily="18" charset="0"/>
                <a:cs typeface="Times New Roman" panose="02020603050405020304" pitchFamily="18" charset="0"/>
              </a:rPr>
              <a:t>đều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chức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năng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kết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nối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máy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lại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với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nhau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gửi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dữ</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liệu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nhau</a:t>
            </a:r>
            <a:r>
              <a:rPr lang="en-US" sz="2300" dirty="0" smtClean="0">
                <a:latin typeface="Times New Roman" panose="02020603050405020304" pitchFamily="18" charset="0"/>
                <a:cs typeface="Times New Roman" panose="02020603050405020304" pitchFamily="18" charset="0"/>
              </a:rPr>
              <a:t>....</a:t>
            </a:r>
          </a:p>
          <a:p>
            <a:r>
              <a:rPr lang="en-US" sz="2300" b="1" dirty="0" err="1" smtClean="0">
                <a:latin typeface="Times New Roman" panose="02020603050405020304" pitchFamily="18" charset="0"/>
                <a:cs typeface="Times New Roman" panose="02020603050405020304" pitchFamily="18" charset="0"/>
              </a:rPr>
              <a:t>Khác</a:t>
            </a:r>
            <a:r>
              <a:rPr lang="en-US" sz="2300" b="1" dirty="0" smtClean="0">
                <a:latin typeface="Times New Roman" panose="02020603050405020304" pitchFamily="18" charset="0"/>
                <a:cs typeface="Times New Roman" panose="02020603050405020304" pitchFamily="18" charset="0"/>
              </a:rPr>
              <a:t> </a:t>
            </a:r>
            <a:r>
              <a:rPr lang="en-US" sz="2300" b="1" dirty="0" err="1" smtClean="0">
                <a:latin typeface="Times New Roman" panose="02020603050405020304" pitchFamily="18" charset="0"/>
                <a:cs typeface="Times New Roman" panose="02020603050405020304" pitchFamily="18" charset="0"/>
              </a:rPr>
              <a:t>nhau</a:t>
            </a:r>
            <a:r>
              <a:rPr lang="en-US" sz="2300" b="1" dirty="0" smtClean="0">
                <a:latin typeface="Times New Roman" panose="02020603050405020304" pitchFamily="18" charset="0"/>
                <a:cs typeface="Times New Roman" panose="02020603050405020304" pitchFamily="18" charset="0"/>
              </a:rPr>
              <a:t>: </a:t>
            </a:r>
          </a:p>
          <a:p>
            <a:r>
              <a:rPr lang="en-US" sz="2300" dirty="0" smtClean="0">
                <a:latin typeface="Times New Roman" panose="02020603050405020304" pitchFamily="18" charset="0"/>
                <a:cs typeface="Times New Roman" panose="02020603050405020304" pitchFamily="18" charset="0"/>
              </a:rPr>
              <a:t>TCP: </a:t>
            </a:r>
          </a:p>
          <a:p>
            <a:r>
              <a:rPr lang="en-US" sz="2300" dirty="0">
                <a:latin typeface="Times New Roman" panose="02020603050405020304" pitchFamily="18" charset="0"/>
                <a:cs typeface="Times New Roman" panose="02020603050405020304" pitchFamily="18" charset="0"/>
              </a:rPr>
              <a:t>	H</a:t>
            </a:r>
            <a:r>
              <a:rPr lang="en-US" sz="2300" dirty="0" smtClean="0">
                <a:latin typeface="Times New Roman" panose="02020603050405020304" pitchFamily="18" charset="0"/>
                <a:cs typeface="Times New Roman" panose="02020603050405020304" pitchFamily="18" charset="0"/>
              </a:rPr>
              <a:t>eader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kích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thước</a:t>
            </a:r>
            <a:r>
              <a:rPr lang="en-US" sz="2300" dirty="0" smtClean="0">
                <a:latin typeface="Times New Roman" panose="02020603050405020304" pitchFamily="18" charset="0"/>
                <a:cs typeface="Times New Roman" panose="02020603050405020304" pitchFamily="18" charset="0"/>
              </a:rPr>
              <a:t> 20 byte (</a:t>
            </a:r>
            <a:r>
              <a:rPr lang="en-US" sz="2300" dirty="0" err="1" smtClean="0">
                <a:latin typeface="Times New Roman" panose="02020603050405020304" pitchFamily="18" charset="0"/>
                <a:cs typeface="Times New Roman" panose="02020603050405020304" pitchFamily="18" charset="0"/>
              </a:rPr>
              <a:t>hỗ</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khôi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phục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lỗi</a:t>
            </a:r>
            <a:r>
              <a:rPr lang="en-US" sz="2300" dirty="0" smtClean="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Dùng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mạng</a:t>
            </a:r>
            <a:r>
              <a:rPr lang="en-US" sz="2300" dirty="0" smtClean="0">
                <a:latin typeface="Times New Roman" panose="02020603050405020304" pitchFamily="18" charset="0"/>
                <a:cs typeface="Times New Roman" panose="02020603050405020304" pitchFamily="18" charset="0"/>
              </a:rPr>
              <a:t> WAN.</a:t>
            </a:r>
          </a:p>
          <a:p>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Không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phép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mất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dữ</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liệu</a:t>
            </a:r>
            <a:r>
              <a:rPr lang="en-US" sz="2300" dirty="0" smtClean="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Đảm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bảo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việc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truyền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dữ</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liệu</a:t>
            </a:r>
            <a:r>
              <a:rPr lang="en-US" sz="2300" dirty="0" smtClean="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Tốc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truyền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thấp</a:t>
            </a:r>
            <a:r>
              <a:rPr lang="en-US" sz="2300" dirty="0" smtClean="0">
                <a:latin typeface="Times New Roman" panose="02020603050405020304" pitchFamily="18" charset="0"/>
                <a:cs typeface="Times New Roman" panose="02020603050405020304" pitchFamily="18" charset="0"/>
              </a:rPr>
              <a:t>.</a:t>
            </a:r>
          </a:p>
          <a:p>
            <a:r>
              <a:rPr lang="en-US" sz="2300" dirty="0" smtClean="0">
                <a:latin typeface="Times New Roman" panose="02020603050405020304" pitchFamily="18" charset="0"/>
                <a:cs typeface="Times New Roman" panose="02020603050405020304" pitchFamily="18" charset="0"/>
              </a:rPr>
              <a:t>UDP:</a:t>
            </a:r>
          </a:p>
          <a:p>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Header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kích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thước</a:t>
            </a:r>
            <a:r>
              <a:rPr lang="en-US" sz="2300" dirty="0" smtClean="0">
                <a:latin typeface="Times New Roman" panose="02020603050405020304" pitchFamily="18" charset="0"/>
                <a:cs typeface="Times New Roman" panose="02020603050405020304" pitchFamily="18" charset="0"/>
              </a:rPr>
              <a:t> 8 byte.</a:t>
            </a:r>
          </a:p>
          <a:p>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Dùng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mạng</a:t>
            </a:r>
            <a:r>
              <a:rPr lang="en-US" sz="2300" dirty="0" smtClean="0">
                <a:latin typeface="Times New Roman" panose="02020603050405020304" pitchFamily="18" charset="0"/>
                <a:cs typeface="Times New Roman" panose="02020603050405020304" pitchFamily="18" charset="0"/>
              </a:rPr>
              <a:t> LAN.</a:t>
            </a:r>
          </a:p>
          <a:p>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Cho </a:t>
            </a:r>
            <a:r>
              <a:rPr lang="en-US" sz="2300" dirty="0" err="1" smtClean="0">
                <a:latin typeface="Times New Roman" panose="02020603050405020304" pitchFamily="18" charset="0"/>
                <a:cs typeface="Times New Roman" panose="02020603050405020304" pitchFamily="18" charset="0"/>
              </a:rPr>
              <a:t>phép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mất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dữ</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liệu</a:t>
            </a:r>
            <a:r>
              <a:rPr lang="en-US" sz="2300" dirty="0" smtClean="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Không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đảm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bảo</a:t>
            </a:r>
            <a:r>
              <a:rPr lang="en-US" sz="2300" dirty="0" smtClean="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Tốc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truyền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cao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dụ</a:t>
            </a:r>
            <a:r>
              <a:rPr lang="en-US" sz="2300" dirty="0" smtClean="0">
                <a:latin typeface="Times New Roman" panose="02020603050405020304" pitchFamily="18" charset="0"/>
                <a:cs typeface="Times New Roman" panose="02020603050405020304" pitchFamily="18" charset="0"/>
              </a:rPr>
              <a:t>: VoIP.</a:t>
            </a:r>
            <a:endParaRPr lang="en-GB" sz="23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2086"/>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TỔNG QUAN LẬP TRÌNH SOCKET</a:t>
            </a:r>
          </a:p>
        </p:txBody>
      </p:sp>
      <p:sp>
        <p:nvSpPr>
          <p:cNvPr id="6" name="Rectangle 5"/>
          <p:cNvSpPr/>
          <p:nvPr/>
        </p:nvSpPr>
        <p:spPr>
          <a:xfrm>
            <a:off x="0" y="980728"/>
            <a:ext cx="9144000" cy="218510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400" dirty="0">
                <a:solidFill>
                  <a:srgbClr val="FF0000"/>
                </a:solidFill>
                <a:latin typeface="Times New Roman" pitchFamily="18" charset="0"/>
                <a:cs typeface="Times New Roman" pitchFamily="18" charset="0"/>
              </a:rPr>
              <a:t>Giao tiếp giữa các quá trình trên hai host khác </a:t>
            </a:r>
            <a:r>
              <a:rPr lang="vi-VN" sz="2400" dirty="0" smtClean="0">
                <a:solidFill>
                  <a:srgbClr val="FF0000"/>
                </a:solidFill>
                <a:latin typeface="Times New Roman" pitchFamily="18" charset="0"/>
                <a:cs typeface="Times New Roman" pitchFamily="18" charset="0"/>
              </a:rPr>
              <a:t>nhau</a:t>
            </a:r>
            <a:endParaRPr lang="en-US" sz="2400" dirty="0" smtClean="0">
              <a:solidFill>
                <a:srgbClr val="FF0000"/>
              </a:solidFill>
              <a:latin typeface="Times New Roman" pitchFamily="18" charset="0"/>
              <a:cs typeface="Times New Roman" pitchFamily="18" charset="0"/>
            </a:endParaRPr>
          </a:p>
          <a:p>
            <a:r>
              <a:rPr lang="en-US" sz="2000" dirty="0" smtClean="0">
                <a:latin typeface="+mj-lt"/>
              </a:rPr>
              <a:t>P</a:t>
            </a:r>
            <a:r>
              <a:rPr lang="vi-VN" sz="2000" dirty="0" smtClean="0">
                <a:latin typeface="+mj-lt"/>
              </a:rPr>
              <a:t>rocess </a:t>
            </a:r>
            <a:r>
              <a:rPr lang="vi-VN" sz="2000" dirty="0">
                <a:latin typeface="+mj-lt"/>
              </a:rPr>
              <a:t>truyền/nhận </a:t>
            </a:r>
            <a:r>
              <a:rPr lang="vi-VN" sz="2000" dirty="0" smtClean="0">
                <a:latin typeface="+mj-lt"/>
              </a:rPr>
              <a:t>thông</a:t>
            </a:r>
            <a:r>
              <a:rPr lang="en-US" sz="2000" dirty="0" smtClean="0">
                <a:latin typeface="+mj-lt"/>
              </a:rPr>
              <a:t> </a:t>
            </a:r>
            <a:r>
              <a:rPr lang="vi-VN" sz="2000" dirty="0" smtClean="0">
                <a:latin typeface="+mj-lt"/>
              </a:rPr>
              <a:t>điệp </a:t>
            </a:r>
            <a:r>
              <a:rPr lang="vi-VN" sz="2000" dirty="0">
                <a:latin typeface="+mj-lt"/>
              </a:rPr>
              <a:t>đến/từ socket của </a:t>
            </a:r>
            <a:r>
              <a:rPr lang="vi-VN" sz="2000" dirty="0" smtClean="0">
                <a:latin typeface="+mj-lt"/>
              </a:rPr>
              <a:t>nó</a:t>
            </a:r>
            <a:r>
              <a:rPr lang="en-US" sz="2000" dirty="0" smtClean="0">
                <a:latin typeface="+mj-lt"/>
              </a:rPr>
              <a:t>.</a:t>
            </a:r>
            <a:r>
              <a:rPr lang="vi-VN" sz="2000" dirty="0">
                <a:latin typeface="+mj-lt"/>
              </a:rPr>
              <a:t/>
            </a:r>
            <a:br>
              <a:rPr lang="vi-VN" sz="2000" dirty="0">
                <a:latin typeface="+mj-lt"/>
              </a:rPr>
            </a:br>
            <a:r>
              <a:rPr lang="en-US" sz="2000" dirty="0" smtClean="0">
                <a:latin typeface="Times New Roman" panose="02020603050405020304" pitchFamily="18" charset="0"/>
                <a:cs typeface="Times New Roman" panose="02020603050405020304" pitchFamily="18" charset="0"/>
              </a:rPr>
              <a:t>S</a:t>
            </a:r>
            <a:r>
              <a:rPr lang="vi-VN" sz="2000" dirty="0" smtClean="0">
                <a:latin typeface="+mj-lt"/>
              </a:rPr>
              <a:t>ocket </a:t>
            </a:r>
            <a:r>
              <a:rPr lang="vi-VN" sz="2000" dirty="0">
                <a:latin typeface="+mj-lt"/>
              </a:rPr>
              <a:t>tương tự như cửa </a:t>
            </a:r>
            <a:r>
              <a:rPr lang="vi-VN" sz="2000" dirty="0" smtClean="0">
                <a:latin typeface="+mj-lt"/>
              </a:rPr>
              <a:t>ra</a:t>
            </a:r>
            <a:r>
              <a:rPr lang="en-US" sz="2000" dirty="0" smtClean="0">
                <a:latin typeface="+mj-lt"/>
              </a:rPr>
              <a:t> </a:t>
            </a:r>
            <a:r>
              <a:rPr lang="vi-VN" sz="2000" dirty="0" smtClean="0">
                <a:latin typeface="+mj-lt"/>
              </a:rPr>
              <a:t>vào</a:t>
            </a:r>
            <a:r>
              <a:rPr lang="vi-VN" sz="2000" dirty="0">
                <a:latin typeface="+mj-lt"/>
              </a:rPr>
              <a:t/>
            </a:r>
            <a:br>
              <a:rPr lang="vi-VN" sz="2000" dirty="0">
                <a:latin typeface="+mj-lt"/>
              </a:rPr>
            </a:br>
            <a:r>
              <a:rPr lang="en-US" sz="2000" dirty="0" smtClean="0">
                <a:latin typeface="+mj-lt"/>
              </a:rPr>
              <a:t>	</a:t>
            </a:r>
            <a:r>
              <a:rPr lang="vi-VN" sz="2000" dirty="0" smtClean="0">
                <a:latin typeface="+mj-lt"/>
              </a:rPr>
              <a:t>• </a:t>
            </a:r>
            <a:r>
              <a:rPr lang="vi-VN" sz="2000" dirty="0">
                <a:latin typeface="+mj-lt"/>
              </a:rPr>
              <a:t>Quá trình truyền thông điệp </a:t>
            </a:r>
            <a:r>
              <a:rPr lang="vi-VN" sz="2000" dirty="0" smtClean="0">
                <a:latin typeface="+mj-lt"/>
              </a:rPr>
              <a:t>ra</a:t>
            </a:r>
            <a:r>
              <a:rPr lang="en-US" sz="2000" dirty="0" smtClean="0">
                <a:latin typeface="+mj-lt"/>
              </a:rPr>
              <a:t> </a:t>
            </a:r>
            <a:r>
              <a:rPr lang="vi-VN" sz="2000" dirty="0" smtClean="0">
                <a:latin typeface="+mj-lt"/>
              </a:rPr>
              <a:t>cửa</a:t>
            </a:r>
            <a:r>
              <a:rPr lang="vi-VN" sz="2000" dirty="0">
                <a:latin typeface="+mj-lt"/>
              </a:rPr>
              <a:t/>
            </a:r>
            <a:br>
              <a:rPr lang="vi-VN" sz="2000" dirty="0">
                <a:latin typeface="+mj-lt"/>
              </a:rPr>
            </a:br>
            <a:r>
              <a:rPr lang="en-US" sz="2000" dirty="0" smtClean="0">
                <a:latin typeface="+mj-lt"/>
              </a:rPr>
              <a:t>	</a:t>
            </a:r>
            <a:r>
              <a:rPr lang="vi-VN" sz="2000" dirty="0" smtClean="0">
                <a:latin typeface="+mj-lt"/>
              </a:rPr>
              <a:t>• </a:t>
            </a:r>
            <a:r>
              <a:rPr lang="vi-VN" sz="2000" dirty="0">
                <a:latin typeface="+mj-lt"/>
              </a:rPr>
              <a:t>Quá trình truyền dựa vào </a:t>
            </a:r>
            <a:r>
              <a:rPr lang="vi-VN" sz="2000" dirty="0" smtClean="0">
                <a:latin typeface="+mj-lt"/>
              </a:rPr>
              <a:t>hạ</a:t>
            </a:r>
            <a:r>
              <a:rPr lang="en-US" sz="2000" dirty="0" smtClean="0">
                <a:latin typeface="+mj-lt"/>
              </a:rPr>
              <a:t> </a:t>
            </a:r>
            <a:r>
              <a:rPr lang="vi-VN" sz="2000" dirty="0" smtClean="0">
                <a:latin typeface="+mj-lt"/>
              </a:rPr>
              <a:t>tầng </a:t>
            </a:r>
            <a:r>
              <a:rPr lang="vi-VN" sz="2000" dirty="0">
                <a:latin typeface="+mj-lt"/>
              </a:rPr>
              <a:t>truyền tải trên phía kia </a:t>
            </a:r>
            <a:r>
              <a:rPr lang="vi-VN" sz="2000" dirty="0" smtClean="0">
                <a:latin typeface="+mj-lt"/>
              </a:rPr>
              <a:t>của</a:t>
            </a:r>
            <a:r>
              <a:rPr lang="en-US" sz="2000" dirty="0" smtClean="0">
                <a:latin typeface="+mj-lt"/>
              </a:rPr>
              <a:t> </a:t>
            </a:r>
            <a:r>
              <a:rPr lang="vi-VN" sz="2000" dirty="0" smtClean="0">
                <a:latin typeface="+mj-lt"/>
              </a:rPr>
              <a:t>cánh </a:t>
            </a:r>
            <a:r>
              <a:rPr lang="vi-VN" sz="2000" dirty="0">
                <a:latin typeface="+mj-lt"/>
              </a:rPr>
              <a:t>cửa, thông tin </a:t>
            </a:r>
            <a:r>
              <a:rPr lang="vi-VN" sz="2000" dirty="0" smtClean="0">
                <a:latin typeface="+mj-lt"/>
              </a:rPr>
              <a:t>được</a:t>
            </a:r>
            <a:r>
              <a:rPr lang="en-US" sz="2000" dirty="0" smtClean="0">
                <a:latin typeface="+mj-lt"/>
              </a:rPr>
              <a:t> </a:t>
            </a:r>
            <a:r>
              <a:rPr lang="vi-VN" sz="2000" dirty="0" smtClean="0">
                <a:latin typeface="+mj-lt"/>
              </a:rPr>
              <a:t>chuyển </a:t>
            </a:r>
            <a:r>
              <a:rPr lang="vi-VN" sz="2000" dirty="0">
                <a:latin typeface="+mj-lt"/>
              </a:rPr>
              <a:t>đến socket của </a:t>
            </a:r>
            <a:r>
              <a:rPr lang="vi-VN" sz="2000" dirty="0" smtClean="0">
                <a:latin typeface="+mj-lt"/>
              </a:rPr>
              <a:t>quá</a:t>
            </a:r>
            <a:r>
              <a:rPr lang="en-US" sz="2000" dirty="0" smtClean="0">
                <a:latin typeface="+mj-lt"/>
              </a:rPr>
              <a:t> </a:t>
            </a:r>
            <a:r>
              <a:rPr lang="vi-VN" sz="2000" dirty="0" smtClean="0">
                <a:latin typeface="+mj-lt"/>
              </a:rPr>
              <a:t>trình thu</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297589"/>
            <a:ext cx="3957060" cy="3345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748949"/>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smtClean="0">
                <a:effectLst>
                  <a:glow rad="228600">
                    <a:schemeClr val="accent3">
                      <a:satMod val="175000"/>
                      <a:alpha val="40000"/>
                    </a:schemeClr>
                  </a:glow>
                </a:effectLst>
                <a:latin typeface="Times New Roman" pitchFamily="18" charset="0"/>
                <a:cs typeface="Times New Roman" pitchFamily="18" charset="0"/>
              </a:rPr>
              <a:t>LẬP TRÌNH SOCKET VỚI TCP</a:t>
            </a:r>
            <a:endParaRPr lang="en-GB" sz="3600" b="1" dirty="0">
              <a:effectLst>
                <a:glow rad="228600">
                  <a:schemeClr val="accent3">
                    <a:satMod val="175000"/>
                    <a:alpha val="40000"/>
                  </a:schemeClr>
                </a:glow>
              </a:effectLst>
              <a:latin typeface="Times New Roman" pitchFamily="18" charset="0"/>
              <a:cs typeface="Times New Roman" pitchFamily="18" charset="0"/>
            </a:endParaRPr>
          </a:p>
        </p:txBody>
      </p:sp>
      <p:sp>
        <p:nvSpPr>
          <p:cNvPr id="6" name="Rectangle 5"/>
          <p:cNvSpPr/>
          <p:nvPr/>
        </p:nvSpPr>
        <p:spPr>
          <a:xfrm>
            <a:off x="0" y="980728"/>
            <a:ext cx="9144000" cy="136815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vi-VN" sz="2000" dirty="0">
                <a:solidFill>
                  <a:schemeClr val="tx1"/>
                </a:solidFill>
                <a:latin typeface="Times New Roman" pitchFamily="18" charset="0"/>
                <a:cs typeface="Times New Roman" pitchFamily="18" charset="0"/>
              </a:rPr>
              <a:t>Socket: Như là cửa thông giữa các quá trình ứng </a:t>
            </a:r>
            <a:r>
              <a:rPr lang="vi-VN" sz="2000" dirty="0" smtClean="0">
                <a:solidFill>
                  <a:schemeClr val="tx1"/>
                </a:solidFill>
                <a:latin typeface="Times New Roman" pitchFamily="18" charset="0"/>
                <a:cs typeface="Times New Roman" pitchFamily="18" charset="0"/>
              </a:rPr>
              <a:t>dụng</a:t>
            </a:r>
            <a:r>
              <a:rPr lang="en-US" sz="2000" dirty="0" smtClean="0">
                <a:solidFill>
                  <a:schemeClr val="tx1"/>
                </a:solidFill>
                <a:latin typeface="Times New Roman" pitchFamily="18" charset="0"/>
                <a:cs typeface="Times New Roman" pitchFamily="18" charset="0"/>
              </a:rPr>
              <a:t> </a:t>
            </a:r>
            <a:r>
              <a:rPr lang="vi-VN" sz="2000" dirty="0" smtClean="0">
                <a:solidFill>
                  <a:schemeClr val="tx1"/>
                </a:solidFill>
                <a:latin typeface="Times New Roman" pitchFamily="18" charset="0"/>
                <a:cs typeface="Times New Roman" pitchFamily="18" charset="0"/>
              </a:rPr>
              <a:t>và </a:t>
            </a:r>
            <a:r>
              <a:rPr lang="vi-VN" sz="2000" dirty="0">
                <a:solidFill>
                  <a:schemeClr val="tx1"/>
                </a:solidFill>
                <a:latin typeface="Times New Roman" pitchFamily="18" charset="0"/>
                <a:cs typeface="Times New Roman" pitchFamily="18" charset="0"/>
              </a:rPr>
              <a:t>giao thức truyền tải end-to-end (UDP hay TCP)</a:t>
            </a:r>
          </a:p>
          <a:p>
            <a:r>
              <a:rPr lang="vi-VN" sz="2000" dirty="0">
                <a:solidFill>
                  <a:schemeClr val="tx1"/>
                </a:solidFill>
                <a:latin typeface="Times New Roman" pitchFamily="18" charset="0"/>
                <a:cs typeface="Times New Roman" pitchFamily="18" charset="0"/>
              </a:rPr>
              <a:t>TCP service: truyền tải tin cậy các byte từ một </a:t>
            </a:r>
            <a:r>
              <a:rPr lang="vi-VN" sz="2000" dirty="0" smtClean="0">
                <a:solidFill>
                  <a:schemeClr val="tx1"/>
                </a:solidFill>
                <a:latin typeface="Times New Roman" pitchFamily="18" charset="0"/>
                <a:cs typeface="Times New Roman" pitchFamily="18" charset="0"/>
              </a:rPr>
              <a:t>process</a:t>
            </a:r>
            <a:r>
              <a:rPr lang="en-US" sz="2000" dirty="0" smtClean="0">
                <a:solidFill>
                  <a:schemeClr val="tx1"/>
                </a:solidFill>
                <a:latin typeface="Times New Roman" pitchFamily="18" charset="0"/>
                <a:cs typeface="Times New Roman" pitchFamily="18" charset="0"/>
              </a:rPr>
              <a:t> </a:t>
            </a:r>
            <a:r>
              <a:rPr lang="vi-VN" sz="2000" dirty="0" smtClean="0">
                <a:solidFill>
                  <a:schemeClr val="tx1"/>
                </a:solidFill>
                <a:latin typeface="Times New Roman" pitchFamily="18" charset="0"/>
                <a:cs typeface="Times New Roman" pitchFamily="18" charset="0"/>
              </a:rPr>
              <a:t>đến </a:t>
            </a:r>
            <a:r>
              <a:rPr lang="vi-VN" sz="2000" dirty="0">
                <a:solidFill>
                  <a:schemeClr val="tx1"/>
                </a:solidFill>
                <a:latin typeface="Times New Roman" pitchFamily="18" charset="0"/>
                <a:cs typeface="Times New Roman" pitchFamily="18" charset="0"/>
              </a:rPr>
              <a:t>một process khác</a:t>
            </a:r>
            <a:endParaRPr lang="en-GB" sz="2000" dirty="0">
              <a:solidFill>
                <a:schemeClr val="tx1"/>
              </a:solidFill>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 y="2276872"/>
            <a:ext cx="90773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011986"/>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332658"/>
            <a:ext cx="6857360" cy="1440159"/>
          </a:xfrm>
        </p:spPr>
        <p:txBody>
          <a:bodyPr>
            <a:normAutofit fontScale="90000"/>
          </a:bodyPr>
          <a:lstStyle/>
          <a:p>
            <a:r>
              <a:rPr lang="en-US" sz="2700" b="1" smtClean="0">
                <a:solidFill>
                  <a:srgbClr val="0070C0"/>
                </a:solidFill>
                <a:latin typeface="Arial" pitchFamily="34" charset="0"/>
                <a:cs typeface="Arial" pitchFamily="34" charset="0"/>
              </a:rPr>
              <a:t/>
            </a:r>
            <a:br>
              <a:rPr lang="en-US" sz="2700" b="1" smtClean="0">
                <a:solidFill>
                  <a:srgbClr val="0070C0"/>
                </a:solidFill>
                <a:latin typeface="Arial" pitchFamily="34" charset="0"/>
                <a:cs typeface="Arial" pitchFamily="34" charset="0"/>
              </a:rPr>
            </a:br>
            <a:r>
              <a:rPr lang="en-US" smtClean="0">
                <a:solidFill>
                  <a:srgbClr val="FF0000"/>
                </a:solidFill>
                <a:latin typeface="Arial" pitchFamily="34" charset="0"/>
                <a:cs typeface="Arial" pitchFamily="34" charset="0"/>
              </a:rPr>
              <a:t/>
            </a:r>
            <a:br>
              <a:rPr lang="en-US" smtClean="0">
                <a:solidFill>
                  <a:srgbClr val="FF0000"/>
                </a:solidFill>
                <a:latin typeface="Arial" pitchFamily="34" charset="0"/>
                <a:cs typeface="Arial" pitchFamily="34" charset="0"/>
              </a:rPr>
            </a:br>
            <a:endParaRPr lang="en-US">
              <a:solidFill>
                <a:srgbClr val="FF0000"/>
              </a:solidFill>
              <a:latin typeface="Arial" pitchFamily="34" charset="0"/>
              <a:cs typeface="Arial"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6863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2732" y="116632"/>
            <a:ext cx="8683804" cy="646331"/>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n-GB" sz="3600" b="1" dirty="0">
                <a:effectLst>
                  <a:glow rad="228600">
                    <a:schemeClr val="accent3">
                      <a:satMod val="175000"/>
                      <a:alpha val="40000"/>
                    </a:schemeClr>
                  </a:glow>
                </a:effectLst>
                <a:latin typeface="Times New Roman" pitchFamily="18" charset="0"/>
                <a:cs typeface="Times New Roman" pitchFamily="18" charset="0"/>
              </a:rPr>
              <a:t>LẬP TRÌNH SOCKET VỚI TCP</a:t>
            </a:r>
          </a:p>
        </p:txBody>
      </p:sp>
      <p:sp>
        <p:nvSpPr>
          <p:cNvPr id="6" name="Rectangle 5"/>
          <p:cNvSpPr/>
          <p:nvPr/>
        </p:nvSpPr>
        <p:spPr>
          <a:xfrm>
            <a:off x="0" y="980728"/>
            <a:ext cx="9144000" cy="352839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chemeClr val="tx1"/>
                </a:solidFill>
                <a:latin typeface="Times New Roman" panose="02020603050405020304" pitchFamily="18" charset="0"/>
                <a:cs typeface="Times New Roman" panose="02020603050405020304" pitchFamily="18" charset="0"/>
              </a:rPr>
              <a:t>S</a:t>
            </a:r>
            <a:r>
              <a:rPr lang="vi-VN" sz="2000" b="1" dirty="0" smtClean="0">
                <a:solidFill>
                  <a:schemeClr val="tx1"/>
                </a:solidFill>
                <a:latin typeface="Times New Roman" panose="02020603050405020304" pitchFamily="18" charset="0"/>
                <a:cs typeface="Times New Roman" panose="02020603050405020304" pitchFamily="18" charset="0"/>
              </a:rPr>
              <a:t>erver</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phải</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đảm</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bảo</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các</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điều</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kiện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trước</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khi</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kết</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nối</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với</a:t>
            </a:r>
            <a:r>
              <a:rPr lang="en-US" sz="2000" b="1" dirty="0" smtClean="0">
                <a:solidFill>
                  <a:schemeClr val="tx1"/>
                </a:solidFill>
                <a:latin typeface="Times New Roman" panose="02020603050405020304" pitchFamily="18" charset="0"/>
                <a:cs typeface="Times New Roman" panose="02020603050405020304" pitchFamily="18" charset="0"/>
              </a:rPr>
              <a:t> client</a:t>
            </a:r>
            <a:r>
              <a:rPr lang="vi-VN" sz="2000" dirty="0">
                <a:solidFill>
                  <a:schemeClr val="tx1"/>
                </a:solidFill>
                <a:latin typeface="+mj-lt"/>
                <a:cs typeface="Times New Roman" pitchFamily="18" charset="0"/>
              </a:rPr>
              <a:t/>
            </a:r>
            <a:br>
              <a:rPr lang="vi-VN" sz="2000" dirty="0">
                <a:solidFill>
                  <a:schemeClr val="tx1"/>
                </a:solidFill>
                <a:latin typeface="+mj-lt"/>
                <a:cs typeface="Times New Roman" pitchFamily="18" charset="0"/>
              </a:rPr>
            </a:br>
            <a:r>
              <a:rPr lang="en-US" sz="2000" dirty="0" smtClean="0">
                <a:solidFill>
                  <a:srgbClr val="FF0000"/>
                </a:solidFill>
                <a:latin typeface="+mj-lt"/>
                <a:cs typeface="Times New Roman" pitchFamily="18" charset="0"/>
              </a:rPr>
              <a:t>    </a:t>
            </a:r>
            <a:r>
              <a:rPr lang="vi-VN" sz="2000" dirty="0" smtClean="0">
                <a:solidFill>
                  <a:schemeClr val="tx1"/>
                </a:solidFill>
                <a:latin typeface="+mj-lt"/>
                <a:cs typeface="Times New Roman" pitchFamily="18" charset="0"/>
              </a:rPr>
              <a:t>• </a:t>
            </a:r>
            <a:r>
              <a:rPr lang="vi-VN" sz="2000" dirty="0">
                <a:solidFill>
                  <a:schemeClr val="tx1"/>
                </a:solidFill>
                <a:latin typeface="+mj-lt"/>
                <a:cs typeface="Times New Roman" pitchFamily="18" charset="0"/>
              </a:rPr>
              <a:t>Trước hết quá trình trên </a:t>
            </a:r>
            <a:r>
              <a:rPr lang="vi-VN" sz="2000" dirty="0" smtClean="0">
                <a:solidFill>
                  <a:schemeClr val="tx1"/>
                </a:solidFill>
                <a:latin typeface="+mj-lt"/>
                <a:cs typeface="Times New Roman" pitchFamily="18" charset="0"/>
              </a:rPr>
              <a:t>server </a:t>
            </a:r>
            <a:r>
              <a:rPr lang="vi-VN" sz="2000" dirty="0">
                <a:solidFill>
                  <a:schemeClr val="tx1"/>
                </a:solidFill>
                <a:latin typeface="+mj-lt"/>
                <a:cs typeface="Times New Roman" pitchFamily="18" charset="0"/>
              </a:rPr>
              <a:t>phải chạy</a:t>
            </a:r>
            <a:br>
              <a:rPr lang="vi-VN" sz="2000" dirty="0">
                <a:solidFill>
                  <a:schemeClr val="tx1"/>
                </a:solidFill>
                <a:latin typeface="+mj-lt"/>
                <a:cs typeface="Times New Roman" pitchFamily="18" charset="0"/>
              </a:rPr>
            </a:br>
            <a:r>
              <a:rPr lang="en-US" sz="2000" dirty="0" smtClean="0">
                <a:solidFill>
                  <a:schemeClr val="tx1"/>
                </a:solidFill>
                <a:latin typeface="+mj-lt"/>
                <a:cs typeface="Times New Roman" pitchFamily="18" charset="0"/>
              </a:rPr>
              <a:t>    </a:t>
            </a:r>
            <a:r>
              <a:rPr lang="vi-VN" sz="2000" dirty="0" smtClean="0">
                <a:solidFill>
                  <a:schemeClr val="tx1"/>
                </a:solidFill>
                <a:latin typeface="+mj-lt"/>
                <a:cs typeface="Times New Roman" pitchFamily="18" charset="0"/>
              </a:rPr>
              <a:t>• </a:t>
            </a:r>
            <a:r>
              <a:rPr lang="vi-VN" sz="2000" dirty="0">
                <a:solidFill>
                  <a:schemeClr val="tx1"/>
                </a:solidFill>
                <a:latin typeface="+mj-lt"/>
                <a:cs typeface="Times New Roman" pitchFamily="18" charset="0"/>
              </a:rPr>
              <a:t>server phải tạo socket để </a:t>
            </a:r>
            <a:r>
              <a:rPr lang="vi-VN" sz="2000" dirty="0" smtClean="0">
                <a:solidFill>
                  <a:schemeClr val="tx1"/>
                </a:solidFill>
                <a:latin typeface="+mj-lt"/>
                <a:cs typeface="Times New Roman" pitchFamily="18" charset="0"/>
              </a:rPr>
              <a:t>đón</a:t>
            </a:r>
            <a:r>
              <a:rPr lang="en-US" sz="2000" dirty="0" smtClean="0">
                <a:solidFill>
                  <a:schemeClr val="tx1"/>
                </a:solidFill>
                <a:latin typeface="+mj-lt"/>
                <a:cs typeface="Times New Roman" pitchFamily="18" charset="0"/>
              </a:rPr>
              <a:t> </a:t>
            </a:r>
            <a:r>
              <a:rPr lang="vi-VN" sz="2000" dirty="0" smtClean="0">
                <a:solidFill>
                  <a:schemeClr val="tx1"/>
                </a:solidFill>
                <a:latin typeface="+mj-lt"/>
                <a:cs typeface="Times New Roman" pitchFamily="18" charset="0"/>
              </a:rPr>
              <a:t>tiếp </a:t>
            </a:r>
            <a:r>
              <a:rPr lang="vi-VN" sz="2000" dirty="0">
                <a:solidFill>
                  <a:schemeClr val="tx1"/>
                </a:solidFill>
                <a:latin typeface="+mj-lt"/>
                <a:cs typeface="Times New Roman" pitchFamily="18" charset="0"/>
              </a:rPr>
              <a:t>client</a:t>
            </a:r>
            <a:br>
              <a:rPr lang="vi-VN" sz="2000" dirty="0">
                <a:solidFill>
                  <a:schemeClr val="tx1"/>
                </a:solidFill>
                <a:latin typeface="+mj-lt"/>
                <a:cs typeface="Times New Roman" pitchFamily="18" charset="0"/>
              </a:rPr>
            </a:br>
            <a:r>
              <a:rPr lang="vi-VN" sz="2000" b="1" dirty="0">
                <a:solidFill>
                  <a:schemeClr val="tx1"/>
                </a:solidFill>
                <a:latin typeface="+mj-lt"/>
                <a:cs typeface="Times New Roman" pitchFamily="18" charset="0"/>
              </a:rPr>
              <a:t>Client liên lạc server bằng:</a:t>
            </a:r>
            <a:r>
              <a:rPr lang="vi-VN" sz="2000" dirty="0">
                <a:solidFill>
                  <a:schemeClr val="tx1"/>
                </a:solidFill>
                <a:latin typeface="+mj-lt"/>
                <a:cs typeface="Times New Roman" pitchFamily="18" charset="0"/>
              </a:rPr>
              <a:t/>
            </a:r>
            <a:br>
              <a:rPr lang="vi-VN" sz="2000" dirty="0">
                <a:solidFill>
                  <a:schemeClr val="tx1"/>
                </a:solidFill>
                <a:latin typeface="+mj-lt"/>
                <a:cs typeface="Times New Roman" pitchFamily="18" charset="0"/>
              </a:rPr>
            </a:br>
            <a:r>
              <a:rPr lang="en-US" sz="2000" dirty="0" smtClean="0">
                <a:solidFill>
                  <a:schemeClr val="tx1"/>
                </a:solidFill>
                <a:latin typeface="+mj-lt"/>
                <a:cs typeface="Times New Roman" pitchFamily="18" charset="0"/>
              </a:rPr>
              <a:t>    </a:t>
            </a:r>
            <a:r>
              <a:rPr lang="vi-VN" sz="2000" dirty="0" smtClean="0">
                <a:solidFill>
                  <a:schemeClr val="tx1"/>
                </a:solidFill>
                <a:latin typeface="+mj-lt"/>
                <a:cs typeface="Times New Roman" pitchFamily="18" charset="0"/>
              </a:rPr>
              <a:t>• </a:t>
            </a:r>
            <a:r>
              <a:rPr lang="vi-VN" sz="2000" dirty="0">
                <a:solidFill>
                  <a:schemeClr val="tx1"/>
                </a:solidFill>
                <a:latin typeface="+mj-lt"/>
                <a:cs typeface="Times New Roman" pitchFamily="18" charset="0"/>
              </a:rPr>
              <a:t>Tạo TCP socket</a:t>
            </a:r>
            <a:br>
              <a:rPr lang="vi-VN" sz="2000" dirty="0">
                <a:solidFill>
                  <a:schemeClr val="tx1"/>
                </a:solidFill>
                <a:latin typeface="+mj-lt"/>
                <a:cs typeface="Times New Roman" pitchFamily="18" charset="0"/>
              </a:rPr>
            </a:br>
            <a:r>
              <a:rPr lang="en-US" sz="2000" dirty="0" smtClean="0">
                <a:solidFill>
                  <a:schemeClr val="tx1"/>
                </a:solidFill>
                <a:latin typeface="+mj-lt"/>
                <a:cs typeface="Times New Roman" pitchFamily="18" charset="0"/>
              </a:rPr>
              <a:t>    </a:t>
            </a:r>
            <a:r>
              <a:rPr lang="vi-VN" sz="2000" dirty="0" smtClean="0">
                <a:solidFill>
                  <a:schemeClr val="tx1"/>
                </a:solidFill>
                <a:latin typeface="+mj-lt"/>
                <a:cs typeface="Times New Roman" pitchFamily="18" charset="0"/>
              </a:rPr>
              <a:t>• </a:t>
            </a:r>
            <a:r>
              <a:rPr lang="vi-VN" sz="2000" dirty="0">
                <a:solidFill>
                  <a:schemeClr val="tx1"/>
                </a:solidFill>
                <a:latin typeface="+mj-lt"/>
                <a:cs typeface="Times New Roman" pitchFamily="18" charset="0"/>
              </a:rPr>
              <a:t>Chỉ ra IP address, </a:t>
            </a:r>
            <a:r>
              <a:rPr lang="vi-VN" sz="2000" dirty="0" smtClean="0">
                <a:solidFill>
                  <a:schemeClr val="tx1"/>
                </a:solidFill>
                <a:latin typeface="+mj-lt"/>
                <a:cs typeface="Times New Roman" pitchFamily="18" charset="0"/>
              </a:rPr>
              <a:t>port</a:t>
            </a:r>
            <a:r>
              <a:rPr lang="en-US" sz="2000" dirty="0" smtClean="0">
                <a:solidFill>
                  <a:schemeClr val="tx1"/>
                </a:solidFill>
                <a:latin typeface="+mj-lt"/>
                <a:cs typeface="Times New Roman" pitchFamily="18" charset="0"/>
              </a:rPr>
              <a:t> </a:t>
            </a:r>
            <a:r>
              <a:rPr lang="vi-VN" sz="2000" dirty="0" smtClean="0">
                <a:solidFill>
                  <a:schemeClr val="tx1"/>
                </a:solidFill>
                <a:latin typeface="+mj-lt"/>
                <a:cs typeface="Times New Roman" pitchFamily="18" charset="0"/>
              </a:rPr>
              <a:t>number </a:t>
            </a:r>
            <a:r>
              <a:rPr lang="vi-VN" sz="2000" dirty="0">
                <a:solidFill>
                  <a:schemeClr val="tx1"/>
                </a:solidFill>
                <a:latin typeface="+mj-lt"/>
                <a:cs typeface="Times New Roman" pitchFamily="18" charset="0"/>
              </a:rPr>
              <a:t>của quá trình </a:t>
            </a:r>
            <a:r>
              <a:rPr lang="vi-VN" sz="2000" dirty="0" smtClean="0">
                <a:solidFill>
                  <a:schemeClr val="tx1"/>
                </a:solidFill>
                <a:latin typeface="+mj-lt"/>
                <a:cs typeface="Times New Roman" pitchFamily="18" charset="0"/>
              </a:rPr>
              <a:t>trên</a:t>
            </a:r>
            <a:r>
              <a:rPr lang="en-US" sz="2000" dirty="0" smtClean="0">
                <a:solidFill>
                  <a:schemeClr val="tx1"/>
                </a:solidFill>
                <a:latin typeface="+mj-lt"/>
                <a:cs typeface="Times New Roman" pitchFamily="18" charset="0"/>
              </a:rPr>
              <a:t> </a:t>
            </a:r>
            <a:r>
              <a:rPr lang="vi-VN" sz="2000" dirty="0" smtClean="0">
                <a:solidFill>
                  <a:schemeClr val="tx1"/>
                </a:solidFill>
                <a:latin typeface="+mj-lt"/>
                <a:cs typeface="Times New Roman" pitchFamily="18" charset="0"/>
              </a:rPr>
              <a:t>server</a:t>
            </a:r>
            <a:r>
              <a:rPr lang="vi-VN" sz="2000" dirty="0">
                <a:solidFill>
                  <a:schemeClr val="tx1"/>
                </a:solidFill>
                <a:latin typeface="+mj-lt"/>
                <a:cs typeface="Times New Roman" pitchFamily="18" charset="0"/>
              </a:rPr>
              <a:t/>
            </a:r>
            <a:br>
              <a:rPr lang="vi-VN" sz="2000" dirty="0">
                <a:solidFill>
                  <a:schemeClr val="tx1"/>
                </a:solidFill>
                <a:latin typeface="+mj-lt"/>
                <a:cs typeface="Times New Roman" pitchFamily="18" charset="0"/>
              </a:rPr>
            </a:br>
            <a:r>
              <a:rPr lang="en-US" sz="2000" dirty="0" smtClean="0">
                <a:solidFill>
                  <a:schemeClr val="tx1"/>
                </a:solidFill>
                <a:latin typeface="+mj-lt"/>
                <a:cs typeface="Times New Roman" pitchFamily="18" charset="0"/>
              </a:rPr>
              <a:t>    </a:t>
            </a:r>
            <a:r>
              <a:rPr lang="vi-VN" sz="2000" dirty="0" smtClean="0">
                <a:solidFill>
                  <a:schemeClr val="tx1"/>
                </a:solidFill>
                <a:latin typeface="+mj-lt"/>
                <a:cs typeface="Times New Roman" pitchFamily="18" charset="0"/>
              </a:rPr>
              <a:t>• Khi client </a:t>
            </a:r>
            <a:r>
              <a:rPr lang="vi-VN" sz="2000" dirty="0">
                <a:solidFill>
                  <a:schemeClr val="tx1"/>
                </a:solidFill>
                <a:latin typeface="+mj-lt"/>
                <a:cs typeface="Times New Roman" pitchFamily="18" charset="0"/>
              </a:rPr>
              <a:t>tạo socket: </a:t>
            </a:r>
            <a:r>
              <a:rPr lang="vi-VN" sz="2000" dirty="0" smtClean="0">
                <a:solidFill>
                  <a:schemeClr val="tx1"/>
                </a:solidFill>
                <a:latin typeface="+mj-lt"/>
                <a:cs typeface="Times New Roman" pitchFamily="18" charset="0"/>
              </a:rPr>
              <a:t>client</a:t>
            </a:r>
            <a:r>
              <a:rPr lang="en-US" sz="2000" dirty="0" smtClean="0">
                <a:solidFill>
                  <a:schemeClr val="tx1"/>
                </a:solidFill>
                <a:latin typeface="+mj-lt"/>
                <a:cs typeface="Times New Roman" pitchFamily="18" charset="0"/>
              </a:rPr>
              <a:t> </a:t>
            </a:r>
            <a:r>
              <a:rPr lang="vi-VN" sz="2000" dirty="0" smtClean="0">
                <a:solidFill>
                  <a:schemeClr val="tx1"/>
                </a:solidFill>
                <a:latin typeface="+mj-lt"/>
                <a:cs typeface="Times New Roman" pitchFamily="18" charset="0"/>
              </a:rPr>
              <a:t>TCP </a:t>
            </a:r>
            <a:r>
              <a:rPr lang="vi-VN" sz="2000" dirty="0">
                <a:solidFill>
                  <a:schemeClr val="tx1"/>
                </a:solidFill>
                <a:latin typeface="+mj-lt"/>
                <a:cs typeface="Times New Roman" pitchFamily="18" charset="0"/>
              </a:rPr>
              <a:t>thiết lập kết nối </a:t>
            </a:r>
            <a:r>
              <a:rPr lang="vi-VN" sz="2000" dirty="0" smtClean="0">
                <a:solidFill>
                  <a:schemeClr val="tx1"/>
                </a:solidFill>
                <a:latin typeface="+mj-lt"/>
                <a:cs typeface="Times New Roman" pitchFamily="18" charset="0"/>
              </a:rPr>
              <a:t>đến</a:t>
            </a:r>
            <a:r>
              <a:rPr lang="en-US" sz="2000" dirty="0" smtClean="0">
                <a:solidFill>
                  <a:schemeClr val="tx1"/>
                </a:solidFill>
                <a:latin typeface="+mj-lt"/>
                <a:cs typeface="Times New Roman" pitchFamily="18" charset="0"/>
              </a:rPr>
              <a:t> </a:t>
            </a:r>
            <a:r>
              <a:rPr lang="vi-VN" sz="2000" dirty="0" smtClean="0">
                <a:solidFill>
                  <a:schemeClr val="tx1"/>
                </a:solidFill>
                <a:latin typeface="+mj-lt"/>
                <a:cs typeface="Times New Roman" pitchFamily="18" charset="0"/>
              </a:rPr>
              <a:t>server TCP</a:t>
            </a:r>
            <a:endParaRPr lang="en-US" sz="2000" dirty="0" smtClean="0">
              <a:solidFill>
                <a:schemeClr val="tx1"/>
              </a:solidFill>
              <a:latin typeface="+mj-lt"/>
              <a:cs typeface="Times New Roman" pitchFamily="18" charset="0"/>
            </a:endParaRPr>
          </a:p>
          <a:p>
            <a:pPr marL="361950" indent="-361950"/>
            <a:r>
              <a:rPr lang="en-US" sz="2000" dirty="0" smtClean="0">
                <a:latin typeface="+mj-lt"/>
              </a:rPr>
              <a:t>    </a:t>
            </a:r>
            <a:r>
              <a:rPr lang="vi-VN" sz="2000" dirty="0" smtClean="0">
                <a:latin typeface="+mj-lt"/>
              </a:rPr>
              <a:t>• </a:t>
            </a:r>
            <a:r>
              <a:rPr lang="vi-VN" sz="2000" dirty="0">
                <a:latin typeface="+mj-lt"/>
              </a:rPr>
              <a:t>Khi được liên hệ bởi client, server TCP tạo socket mới để</a:t>
            </a:r>
            <a:r>
              <a:rPr lang="en-US" sz="2000" dirty="0">
                <a:latin typeface="+mj-lt"/>
              </a:rPr>
              <a:t> </a:t>
            </a:r>
            <a:r>
              <a:rPr lang="vi-VN" sz="2000" dirty="0">
                <a:latin typeface="+mj-lt"/>
              </a:rPr>
              <a:t>quá trình server giao tiếp </a:t>
            </a:r>
            <a:r>
              <a:rPr lang="vi-VN" sz="2000" dirty="0" smtClean="0">
                <a:latin typeface="+mj-lt"/>
              </a:rPr>
              <a:t>với</a:t>
            </a:r>
            <a:r>
              <a:rPr lang="en-US" sz="2000" dirty="0" smtClean="0">
                <a:latin typeface="+mj-lt"/>
              </a:rPr>
              <a:t> </a:t>
            </a:r>
            <a:r>
              <a:rPr lang="vi-VN" sz="2000" dirty="0">
                <a:latin typeface="+mj-lt"/>
              </a:rPr>
              <a:t>client</a:t>
            </a:r>
          </a:p>
          <a:p>
            <a:r>
              <a:rPr lang="en-US" sz="2000" dirty="0" smtClean="0">
                <a:latin typeface="+mj-lt"/>
              </a:rPr>
              <a:t>            </a:t>
            </a:r>
            <a:r>
              <a:rPr lang="vi-VN" sz="2000" dirty="0" smtClean="0">
                <a:latin typeface="+mj-lt"/>
              </a:rPr>
              <a:t>• </a:t>
            </a:r>
            <a:r>
              <a:rPr lang="vi-VN" sz="2000" dirty="0">
                <a:latin typeface="+mj-lt"/>
              </a:rPr>
              <a:t>Cho phép server giao tiếp</a:t>
            </a:r>
            <a:r>
              <a:rPr lang="en-US" sz="2000" dirty="0">
                <a:latin typeface="+mj-lt"/>
              </a:rPr>
              <a:t> </a:t>
            </a:r>
            <a:r>
              <a:rPr lang="vi-VN" sz="2000" dirty="0">
                <a:latin typeface="+mj-lt"/>
              </a:rPr>
              <a:t>với nhiều quá trình client</a:t>
            </a:r>
          </a:p>
          <a:p>
            <a:r>
              <a:rPr lang="en-US" sz="2000" dirty="0" smtClean="0">
                <a:latin typeface="+mj-lt"/>
              </a:rPr>
              <a:t>            </a:t>
            </a:r>
            <a:r>
              <a:rPr lang="vi-VN" sz="2000" dirty="0" smtClean="0">
                <a:latin typeface="+mj-lt"/>
              </a:rPr>
              <a:t>• </a:t>
            </a:r>
            <a:r>
              <a:rPr lang="vi-VN" sz="2000" dirty="0">
                <a:latin typeface="+mj-lt"/>
              </a:rPr>
              <a:t>Các chỉ số port được dùng</a:t>
            </a:r>
            <a:r>
              <a:rPr lang="en-US" sz="2000" dirty="0">
                <a:latin typeface="+mj-lt"/>
              </a:rPr>
              <a:t> </a:t>
            </a:r>
            <a:r>
              <a:rPr lang="vi-VN" sz="2000" dirty="0">
                <a:latin typeface="+mj-lt"/>
              </a:rPr>
              <a:t>để phân biệt các </a:t>
            </a:r>
            <a:r>
              <a:rPr lang="vi-VN" sz="2000" dirty="0" smtClean="0">
                <a:latin typeface="+mj-lt"/>
              </a:rPr>
              <a:t>client</a:t>
            </a:r>
            <a:endParaRPr lang="en-GB" sz="2000" dirty="0">
              <a:latin typeface="+mj-lt"/>
              <a:cs typeface="Times New Roman" pitchFamily="18" charset="0"/>
            </a:endParaRPr>
          </a:p>
        </p:txBody>
      </p:sp>
      <p:pic>
        <p:nvPicPr>
          <p:cNvPr id="9" name="dnn_dnnLOGO_imgLogo" descr="Học viện Công nghệ Bưu chính Viễn thông">
            <a:hlinkClick r:id="rId4" tooltip="&quot;Học viện Công nghệ Bưu chính Viễn thông&quot; "/>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808" y="61835"/>
            <a:ext cx="807800" cy="918893"/>
          </a:xfrm>
          <a:prstGeom prst="rect">
            <a:avLst/>
          </a:prstGeom>
          <a:noFill/>
          <a:ln>
            <a:noFill/>
          </a:ln>
        </p:spPr>
      </p:pic>
      <p:cxnSp>
        <p:nvCxnSpPr>
          <p:cNvPr id="4" name="Straight Connector 3"/>
          <p:cNvCxnSpPr/>
          <p:nvPr/>
        </p:nvCxnSpPr>
        <p:spPr>
          <a:xfrm>
            <a:off x="279668" y="964588"/>
            <a:ext cx="8584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415563"/>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5479</TotalTime>
  <Words>2405</Words>
  <Application>Microsoft Office PowerPoint</Application>
  <PresentationFormat>On-screen Show (4:3)</PresentationFormat>
  <Paragraphs>374</Paragraphs>
  <Slides>52</Slides>
  <Notes>52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8" baseType="lpstr">
      <vt:lpstr>Arial</vt:lpstr>
      <vt:lpstr>Calibri</vt:lpstr>
      <vt:lpstr>Times New Roman</vt:lpstr>
      <vt:lpstr>Wingdings</vt:lpstr>
      <vt:lpstr>Office Theme</vt:lpstr>
      <vt:lpstr>Bitmap Image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PHULE</dc:creator>
  <cp:lastModifiedBy>Windows User</cp:lastModifiedBy>
  <cp:revision>464</cp:revision>
  <dcterms:created xsi:type="dcterms:W3CDTF">2017-10-19T08:07:01Z</dcterms:created>
  <dcterms:modified xsi:type="dcterms:W3CDTF">2019-09-11T16:07:23Z</dcterms:modified>
</cp:coreProperties>
</file>