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360" r:id="rId3"/>
    <p:sldId id="362" r:id="rId4"/>
    <p:sldId id="363" r:id="rId5"/>
    <p:sldId id="364" r:id="rId6"/>
    <p:sldId id="365" r:id="rId7"/>
    <p:sldId id="366" r:id="rId8"/>
    <p:sldId id="390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5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2ED6-9FA1-4B9F-A9DF-0AEB95413EF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8B2F8-7E5E-400F-9C31-ADD59DFA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2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6F03-9C84-44CE-BEBF-1935BD4A6F7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ptit.edu.vn/Default.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80528" y="548680"/>
            <a:ext cx="9505055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CHƯƠNG 4: </a:t>
            </a:r>
          </a:p>
          <a:p>
            <a:endParaRPr lang="en-GB" sz="3000" b="1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vi-VN" sz="42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KÍCH HOẠT PHƯƠNG THỨC Ở XA</a:t>
            </a:r>
          </a:p>
          <a:p>
            <a:pPr algn="ctr"/>
            <a:r>
              <a:rPr lang="vi-VN" sz="42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sz="40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_REMOTE METHOD INVOCATION </a:t>
            </a:r>
            <a:r>
              <a:rPr lang="vi-VN" sz="42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GB" sz="42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573016"/>
            <a:ext cx="6192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GB" sz="28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3000" b="1" dirty="0" smtClean="0">
                <a:latin typeface="Times New Roman" pitchFamily="18" charset="0"/>
                <a:cs typeface="Times New Roman" pitchFamily="18" charset="0"/>
              </a:rPr>
              <a:t>. Phan </a:t>
            </a:r>
            <a:r>
              <a:rPr lang="en-GB" sz="3000" b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000" b="1" dirty="0" err="1" smtClean="0">
                <a:latin typeface="Times New Roman" pitchFamily="18" charset="0"/>
                <a:cs typeface="Times New Roman" pitchFamily="18" charset="0"/>
              </a:rPr>
              <a:t>Hy</a:t>
            </a:r>
            <a:endParaRPr lang="en-GB" sz="3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509120"/>
            <a:ext cx="7272808" cy="1226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TPHCM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ty TNHH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Thép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Newstar</a:t>
            </a:r>
            <a:r>
              <a:rPr lang="en-GB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2" y="173120"/>
            <a:ext cx="879808" cy="945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9811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58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latin typeface="+mj-lt"/>
              </a:rPr>
              <a:t>Hoạt động của một ứng </a:t>
            </a:r>
            <a:r>
              <a:rPr lang="vi-VN" sz="2400" b="1" dirty="0" smtClean="0">
                <a:latin typeface="+mj-lt"/>
              </a:rPr>
              <a:t>dụng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Client/Server </a:t>
            </a:r>
            <a:r>
              <a:rPr lang="vi-VN" sz="2400" b="1" dirty="0">
                <a:latin typeface="+mj-lt"/>
              </a:rPr>
              <a:t>theo cơ chế </a:t>
            </a:r>
            <a:r>
              <a:rPr lang="vi-VN" sz="2400" b="1" dirty="0" smtClean="0">
                <a:latin typeface="+mj-lt"/>
              </a:rPr>
              <a:t>RMI</a:t>
            </a:r>
            <a:r>
              <a:rPr lang="en-US" sz="2400" b="1" dirty="0" smtClean="0">
                <a:latin typeface="+mj-lt"/>
              </a:rPr>
              <a:t>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400" b="1" dirty="0" smtClean="0">
                <a:latin typeface="+mj-lt"/>
              </a:rPr>
              <a:t>)</a:t>
            </a:r>
            <a:endParaRPr lang="en-GB" sz="2400" b="1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1505297"/>
            <a:ext cx="90392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7513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Các lớp hỗ trợ chương trình </a:t>
            </a:r>
            <a:r>
              <a:rPr lang="vi-VN" sz="2400" b="1" dirty="0" smtClean="0">
                <a:latin typeface="+mj-lt"/>
              </a:rPr>
              <a:t>Client/Server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theo </a:t>
            </a:r>
            <a:r>
              <a:rPr lang="vi-VN" sz="2400" b="1" dirty="0">
                <a:latin typeface="+mj-lt"/>
              </a:rPr>
              <a:t>RMI trong </a:t>
            </a:r>
            <a:r>
              <a:rPr lang="vi-VN" sz="2400" b="1" dirty="0" smtClean="0">
                <a:latin typeface="+mj-lt"/>
              </a:rPr>
              <a:t>Java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java.rmi.Naming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java.rmi.RMISecurityManager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java.rmi.RemoteException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java.rmi.server.RemoteObject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java.rmi.server.RemoteServer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server.UnicastRemoteObject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826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Các bước xây dựng ứng dụng phân </a:t>
            </a:r>
            <a:r>
              <a:rPr lang="vi-VN" sz="2400" b="1" dirty="0" smtClean="0">
                <a:latin typeface="+mj-lt"/>
              </a:rPr>
              <a:t>tán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với RMI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1. Thiết kế và lập trình các thành phần của ứng dụng.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2. Biên dịch các chương trình nguồn và tạo ra Stub </a:t>
            </a:r>
            <a:r>
              <a:rPr lang="vi-VN" sz="2000" dirty="0" smtClean="0">
                <a:latin typeface="+mj-lt"/>
              </a:rPr>
              <a:t>và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Skeleton</a:t>
            </a:r>
            <a:r>
              <a:rPr lang="vi-VN" sz="2000" dirty="0">
                <a:latin typeface="+mj-lt"/>
              </a:rPr>
              <a:t>.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3. Tạo các lớp cần thiết có thể truy xuất từ mạng.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4. Khởi động ứng dụng </a:t>
            </a:r>
            <a:endParaRPr lang="en-GB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846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482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Thiết kế và lập trình các thành phần </a:t>
            </a:r>
            <a:r>
              <a:rPr lang="vi-VN" sz="2400" b="1" dirty="0" smtClean="0">
                <a:latin typeface="+mj-lt"/>
              </a:rPr>
              <a:t>của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ứng dụng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Xác định lớp nào là lớp cục bộ, lớp nào là lớp được gọi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từ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xa</a:t>
            </a:r>
            <a:endParaRPr lang="vi-VN" sz="20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Định nghĩa các giao diện cho các phương thức ở xa (</a:t>
            </a:r>
            <a:r>
              <a:rPr lang="vi-VN" sz="2000" dirty="0" smtClean="0">
                <a:latin typeface="+mj-lt"/>
                <a:cs typeface="Times New Roman" pitchFamily="18" charset="0"/>
              </a:rPr>
              <a:t>remote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interfaces</a:t>
            </a:r>
            <a:r>
              <a:rPr lang="vi-VN" sz="2000" dirty="0">
                <a:latin typeface="+mj-lt"/>
                <a:cs typeface="Times New Roman" pitchFamily="18" charset="0"/>
              </a:rPr>
              <a:t>): Khai báo các phương thức có thể được kích hoạt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từ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xa </a:t>
            </a:r>
            <a:r>
              <a:rPr lang="vi-VN" sz="2000" dirty="0">
                <a:latin typeface="+mj-lt"/>
                <a:cs typeface="Times New Roman" pitchFamily="18" charset="0"/>
              </a:rPr>
              <a:t>bởi các Client; Xác định các lớp cục bộ làm tham số hay giá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trị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trả </a:t>
            </a:r>
            <a:r>
              <a:rPr lang="vi-VN" sz="2000" dirty="0">
                <a:latin typeface="+mj-lt"/>
                <a:cs typeface="Times New Roman" pitchFamily="18" charset="0"/>
              </a:rPr>
              <a:t>về của các phương thức được gọi từ xa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Lập trình các đối tượng từ xa (remote objects): Lập trình cho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các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phương </a:t>
            </a:r>
            <a:r>
              <a:rPr lang="vi-VN" sz="2000" dirty="0">
                <a:latin typeface="+mj-lt"/>
                <a:cs typeface="Times New Roman" pitchFamily="18" charset="0"/>
              </a:rPr>
              <a:t>thức được gọi từ xa đã được khai báo trong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Remote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Interface </a:t>
            </a:r>
            <a:r>
              <a:rPr lang="vi-VN" sz="2000" dirty="0">
                <a:latin typeface="+mj-lt"/>
                <a:cs typeface="Times New Roman" pitchFamily="18" charset="0"/>
              </a:rPr>
              <a:t>và có thể định nghĩa và lập trình cho cả các phương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thức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được </a:t>
            </a:r>
            <a:r>
              <a:rPr lang="vi-VN" sz="2000" dirty="0">
                <a:latin typeface="+mj-lt"/>
                <a:cs typeface="Times New Roman" pitchFamily="18" charset="0"/>
              </a:rPr>
              <a:t>sử dụng cục bộ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Lập trình các chương trình Client: Các chương trình Client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mà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sẽ </a:t>
            </a:r>
            <a:r>
              <a:rPr lang="vi-VN" sz="2000" dirty="0">
                <a:latin typeface="+mj-lt"/>
                <a:cs typeface="Times New Roman" pitchFamily="18" charset="0"/>
              </a:rPr>
              <a:t>sử dụng các Remote Object có thể được lập trình sau khi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các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Remote </a:t>
            </a:r>
            <a:r>
              <a:rPr lang="vi-VN" sz="2000" dirty="0">
                <a:latin typeface="+mj-lt"/>
                <a:cs typeface="Times New Roman" pitchFamily="18" charset="0"/>
              </a:rPr>
              <a:t>Interface đã được định nghĩa.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563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Biên dịch các chương trình nguồn và </a:t>
            </a:r>
            <a:r>
              <a:rPr lang="vi-VN" sz="2400" b="1" dirty="0" smtClean="0">
                <a:latin typeface="+mj-lt"/>
              </a:rPr>
              <a:t>tạo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ra </a:t>
            </a:r>
            <a:r>
              <a:rPr lang="vi-VN" sz="2400" b="1" dirty="0">
                <a:latin typeface="+mj-lt"/>
              </a:rPr>
              <a:t>Stub và </a:t>
            </a:r>
            <a:r>
              <a:rPr lang="vi-VN" sz="2400" b="1" dirty="0" smtClean="0">
                <a:latin typeface="+mj-lt"/>
              </a:rPr>
              <a:t>Skeleton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Bước thứ nhất: dùng chương trình biên dịch javac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để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biên </a:t>
            </a:r>
            <a:r>
              <a:rPr lang="vi-VN" sz="2000" dirty="0">
                <a:latin typeface="+mj-lt"/>
                <a:cs typeface="Times New Roman" pitchFamily="18" charset="0"/>
              </a:rPr>
              <a:t>dịch các tập tin nguồn như các remote interface</a:t>
            </a:r>
            <a:r>
              <a:rPr lang="vi-VN" sz="2000" dirty="0" smtClean="0">
                <a:latin typeface="+mj-lt"/>
                <a:cs typeface="Times New Roman" pitchFamily="18" charset="0"/>
              </a:rPr>
              <a:t>,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các </a:t>
            </a:r>
            <a:r>
              <a:rPr lang="vi-VN" sz="2000" dirty="0">
                <a:latin typeface="+mj-lt"/>
                <a:cs typeface="Times New Roman" pitchFamily="18" charset="0"/>
              </a:rPr>
              <a:t>lớp của remote interface, lớp server, lớp client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và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các </a:t>
            </a:r>
            <a:r>
              <a:rPr lang="vi-VN" sz="2000" dirty="0">
                <a:latin typeface="+mj-lt"/>
                <a:cs typeface="Times New Roman" pitchFamily="18" charset="0"/>
              </a:rPr>
              <a:t>lớp liên quan khác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Bước thứ hai: dùng trình biên dịch rmic để tạo ra stub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và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skeleton </a:t>
            </a:r>
            <a:r>
              <a:rPr lang="vi-VN" sz="2000" dirty="0">
                <a:latin typeface="+mj-lt"/>
                <a:cs typeface="Times New Roman" pitchFamily="18" charset="0"/>
              </a:rPr>
              <a:t>cho các đối tượng từ xa từ các lớp của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remote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interface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278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Tạo các lớp cần thiết có thể truy xuất </a:t>
            </a:r>
            <a:r>
              <a:rPr lang="vi-VN" sz="2400" b="1" dirty="0" smtClean="0">
                <a:latin typeface="+mj-lt"/>
              </a:rPr>
              <a:t>từ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mạng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Tạo nơi chứa các file có liên quan như remote </a:t>
            </a:r>
            <a:r>
              <a:rPr lang="vi-VN" sz="2000" dirty="0" smtClean="0">
                <a:latin typeface="+mj-lt"/>
              </a:rPr>
              <a:t>interface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stub</a:t>
            </a:r>
            <a:r>
              <a:rPr lang="vi-VN" sz="2000" dirty="0">
                <a:latin typeface="+mj-lt"/>
              </a:rPr>
              <a:t>, các lớp hỗ trợ khác cần thiết phải tải về Client. </a:t>
            </a:r>
            <a:r>
              <a:rPr lang="vi-VN" sz="2000" dirty="0" smtClean="0">
                <a:latin typeface="+mj-lt"/>
              </a:rPr>
              <a:t>Tổ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chức </a:t>
            </a:r>
            <a:r>
              <a:rPr lang="vi-VN" sz="2000" dirty="0">
                <a:latin typeface="+mj-lt"/>
              </a:rPr>
              <a:t>sao cho có thể truy cập tập tin này thông qua </a:t>
            </a:r>
            <a:r>
              <a:rPr lang="vi-VN" sz="2000" dirty="0" smtClean="0">
                <a:latin typeface="+mj-lt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vi-VN" sz="2000" dirty="0" smtClean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server </a:t>
            </a:r>
            <a:endParaRPr lang="en-GB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454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Khởi động ứng </a:t>
            </a:r>
            <a:r>
              <a:rPr lang="vi-VN" sz="2400" b="1" dirty="0" smtClean="0">
                <a:latin typeface="+mj-lt"/>
              </a:rPr>
              <a:t>dụng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Khởi động rmiregistry server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Khởi động server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Thực thi client </a:t>
            </a:r>
            <a:endParaRPr lang="en-GB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287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4536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Các công việc cụ thể để tạo ứng dụng </a:t>
            </a:r>
            <a:r>
              <a:rPr lang="vi-VN" sz="2400" b="1" dirty="0" smtClean="0">
                <a:latin typeface="+mj-lt"/>
              </a:rPr>
              <a:t>RMI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Viết khai báo các phương thức được gọi từ xa của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đối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tượng</a:t>
            </a:r>
            <a:r>
              <a:rPr lang="vi-VN" sz="2000" dirty="0">
                <a:latin typeface="+mj-lt"/>
                <a:cs typeface="Times New Roman" pitchFamily="18" charset="0"/>
              </a:rPr>
              <a:t>. (giao diện (interface))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Viết lớp cho giao diện đã được khai báo.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Viết chương trình Server.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Viết chương trình Client.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Dịch các tập tin nguồn theo dạng RMI để tạo ra các lớp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tương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ứng </a:t>
            </a:r>
            <a:r>
              <a:rPr lang="vi-VN" sz="2000" dirty="0">
                <a:latin typeface="+mj-lt"/>
                <a:cs typeface="Times New Roman" pitchFamily="18" charset="0"/>
              </a:rPr>
              <a:t>và stub cho client, skeleton cho server.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Khởi động dịch vụ registry.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Thực hiện chương trình Server.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Thực thi chương trình Client.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79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Ví dụ minh họa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Ứng dụng HelloWorld: Định nghĩa phương thức kích </a:t>
            </a:r>
            <a:r>
              <a:rPr lang="vi-VN" sz="2000" dirty="0" smtClean="0">
                <a:latin typeface="+mj-lt"/>
              </a:rPr>
              <a:t>hoạt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từ </a:t>
            </a:r>
            <a:r>
              <a:rPr lang="vi-VN" sz="2000" dirty="0">
                <a:latin typeface="+mj-lt"/>
              </a:rPr>
              <a:t>xa sayHello(). Mỗi khi client gọi phương thức này nó </a:t>
            </a:r>
            <a:r>
              <a:rPr lang="vi-VN" sz="2000" dirty="0" smtClean="0">
                <a:latin typeface="+mj-lt"/>
              </a:rPr>
              <a:t>sẽ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trả </a:t>
            </a:r>
            <a:r>
              <a:rPr lang="vi-VN" sz="2000" dirty="0">
                <a:latin typeface="+mj-lt"/>
              </a:rPr>
              <a:t>về chuỗi HelloWorld.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Trình tự thực hiện qua các bước sau: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486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Bước 1: Khai báo các phương thức </a:t>
            </a:r>
            <a:r>
              <a:rPr lang="vi-VN" sz="2400" b="1" dirty="0" smtClean="0">
                <a:latin typeface="+mj-lt"/>
              </a:rPr>
              <a:t>được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gọi </a:t>
            </a:r>
            <a:r>
              <a:rPr lang="vi-VN" sz="2400" b="1" dirty="0">
                <a:latin typeface="+mj-lt"/>
              </a:rPr>
              <a:t>từ xa của đối tượng (remote interface</a:t>
            </a:r>
            <a:r>
              <a:rPr lang="vi-VN" sz="2400" b="1" dirty="0" smtClean="0">
                <a:latin typeface="+mj-lt"/>
              </a:rPr>
              <a:t>)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java.rmi.Remote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java.rmi.RemoteException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Remote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remoteMethodOne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remoteMethodTwo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333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</a:t>
            </a:r>
            <a:endParaRPr lang="en-GB" sz="4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475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RPC (Remote Procedure Call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Cơ chế cho phép một chương trình có thể gọi thực </a:t>
            </a:r>
            <a:r>
              <a:rPr lang="vi-VN" sz="2000" dirty="0" smtClean="0">
                <a:latin typeface="+mj-lt"/>
              </a:rPr>
              <a:t>thi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phương </a:t>
            </a:r>
            <a:r>
              <a:rPr lang="vi-VN" sz="2000" dirty="0">
                <a:latin typeface="+mj-lt"/>
              </a:rPr>
              <a:t>thức trên một máy tính khác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Chương trình có hai loại phương thức: cục bộ và ở xa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Khi gọi một phương thức ở xa, một thành phần </a:t>
            </a:r>
            <a:r>
              <a:rPr lang="vi-VN" sz="2000" dirty="0" smtClean="0">
                <a:latin typeface="+mj-lt"/>
              </a:rPr>
              <a:t>của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chương </a:t>
            </a:r>
            <a:r>
              <a:rPr lang="vi-VN" sz="2000" dirty="0">
                <a:latin typeface="+mj-lt"/>
              </a:rPr>
              <a:t>trình gọi là Stub sẽ chuyển hướng để kích </a:t>
            </a:r>
            <a:r>
              <a:rPr lang="vi-VN" sz="2000" dirty="0" smtClean="0">
                <a:latin typeface="+mj-lt"/>
              </a:rPr>
              <a:t>hoạt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một </a:t>
            </a:r>
            <a:r>
              <a:rPr lang="vi-VN" sz="2000" dirty="0">
                <a:latin typeface="+mj-lt"/>
              </a:rPr>
              <a:t>phương thức tương ứng nằm trên một máy tính </a:t>
            </a:r>
            <a:r>
              <a:rPr lang="vi-VN" sz="2000" dirty="0" smtClean="0">
                <a:latin typeface="+mj-lt"/>
              </a:rPr>
              <a:t>khác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với </a:t>
            </a:r>
            <a:r>
              <a:rPr lang="vi-VN" sz="2000" dirty="0">
                <a:latin typeface="+mj-lt"/>
              </a:rPr>
              <a:t>máy của chương trình gọi.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Cơ chế cho phép xây dựng ứng dụng dạng </a:t>
            </a:r>
            <a:r>
              <a:rPr lang="vi-VN" sz="2000" dirty="0" smtClean="0">
                <a:latin typeface="+mj-lt"/>
              </a:rPr>
              <a:t>client/server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một </a:t>
            </a:r>
            <a:r>
              <a:rPr lang="vi-VN" sz="2000" dirty="0">
                <a:latin typeface="+mj-lt"/>
              </a:rPr>
              <a:t>cách đơn giản.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Server cung cấp các phương thức kích hoạt từ xa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Một chương trình client có thể gọi phương thức ở xa </a:t>
            </a:r>
            <a:r>
              <a:rPr lang="vi-VN" sz="2000" dirty="0" smtClean="0">
                <a:latin typeface="+mj-lt"/>
              </a:rPr>
              <a:t>trên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nhiều </a:t>
            </a:r>
            <a:r>
              <a:rPr lang="vi-VN" sz="2000" dirty="0">
                <a:latin typeface="+mj-lt"/>
              </a:rPr>
              <a:t>máy server khác nhau.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885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 smtClean="0">
                <a:latin typeface="+mj-lt"/>
              </a:rPr>
              <a:t>Định </a:t>
            </a:r>
            <a:r>
              <a:rPr lang="vi-VN" sz="2400" b="1" dirty="0">
                <a:latin typeface="+mj-lt"/>
              </a:rPr>
              <a:t>nghĩa remote interface có tên là HelloItf, </a:t>
            </a:r>
            <a:r>
              <a:rPr lang="vi-VN" sz="2400" b="1" dirty="0" smtClean="0">
                <a:latin typeface="+mj-lt"/>
              </a:rPr>
              <a:t>có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phương </a:t>
            </a:r>
            <a:r>
              <a:rPr lang="vi-VN" sz="2400" b="1" dirty="0">
                <a:latin typeface="+mj-lt"/>
              </a:rPr>
              <a:t>thức được gọi từ xa là String sayHello</a:t>
            </a:r>
            <a:r>
              <a:rPr lang="vi-VN" sz="2400" b="1" dirty="0" smtClean="0">
                <a:latin typeface="+mj-lt"/>
              </a:rPr>
              <a:t>()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java.rmi.Remote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java.rmi.RemoteException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HelloItf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Remote {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102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latin typeface="+mj-lt"/>
              </a:rPr>
              <a:t>Bước 2: Tạo lớp cho giao diện đã </a:t>
            </a:r>
            <a:r>
              <a:rPr lang="vi-VN" sz="2400" b="1" dirty="0" smtClean="0">
                <a:latin typeface="+mj-lt"/>
              </a:rPr>
              <a:t>được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khai báo</a:t>
            </a:r>
            <a:endParaRPr lang="en-US" sz="2400" b="1" dirty="0" smtClean="0">
              <a:latin typeface="+mj-lt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java.rmi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server.UnicastRemoteObject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java.rmi.RemoteException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RemoteClass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UnicastRemoteObject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implements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InterfaceName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RemoteClass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() throws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RemoteException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super();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....... // Implement of Method</a:t>
            </a:r>
          </a:p>
          <a:p>
            <a:pPr lvl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ReturnType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remoteMethodOne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() throws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RemoteException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	.......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// Implement of Method</a:t>
            </a:r>
          </a:p>
          <a:p>
            <a:pPr lvl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ReturnType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remoteMethodTwo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() throws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RemoteException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	.......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// Definition of Method</a:t>
            </a:r>
          </a:p>
          <a:p>
            <a:pPr lvl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924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 smtClean="0">
                <a:latin typeface="+mj-lt"/>
              </a:rPr>
              <a:t>Định </a:t>
            </a:r>
            <a:r>
              <a:rPr lang="vi-VN" sz="2400" b="1" dirty="0">
                <a:latin typeface="+mj-lt"/>
              </a:rPr>
              <a:t>nghĩa lớp có tên là Hello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import java.rmi. server.UnicastRemoteObject;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import java.rmi.RemoteException;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public class Hello extends UnicastRemoteObject implements HelloItf {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+mj-lt"/>
              </a:rPr>
              <a:t>public Hello() throws RemoteException {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super</a:t>
            </a:r>
            <a:r>
              <a:rPr lang="vi-VN" sz="2000" dirty="0">
                <a:latin typeface="+mj-lt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+mj-lt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+mj-lt"/>
              </a:rPr>
              <a:t>public String sayHello() {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return </a:t>
            </a:r>
            <a:r>
              <a:rPr lang="vi-VN" sz="2000" dirty="0">
                <a:latin typeface="+mj-lt"/>
              </a:rPr>
              <a:t>"Hello World !";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+mj-lt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}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050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latin typeface="+mj-lt"/>
              </a:rPr>
              <a:t>Bước 03: Viết chương trình </a:t>
            </a:r>
            <a:r>
              <a:rPr lang="vi-VN" sz="2400" b="1" dirty="0" smtClean="0">
                <a:latin typeface="+mj-lt"/>
              </a:rPr>
              <a:t>Server</a:t>
            </a:r>
            <a:endParaRPr lang="en-US" sz="2400" b="1" dirty="0" smtClean="0">
              <a:latin typeface="+mj-lt"/>
            </a:endParaRPr>
          </a:p>
          <a:p>
            <a:r>
              <a:rPr lang="vi-VN" sz="19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java.rmi.Naming;</a:t>
            </a:r>
          </a:p>
          <a:p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import java.rmi.RemoteException;</a:t>
            </a:r>
          </a:p>
          <a:p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import java.rmi.RMISecurityManager;</a:t>
            </a:r>
          </a:p>
          <a:p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public class ServerName {</a:t>
            </a:r>
          </a:p>
          <a:p>
            <a:pPr lvl="1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public static void main(String args[]) {</a:t>
            </a:r>
          </a:p>
          <a:p>
            <a:pPr lvl="2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if (System.getSecurityManager() == null) { // Cài đặt cơ chế bảo mật</a:t>
            </a:r>
          </a:p>
          <a:p>
            <a:pPr lvl="2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1900" dirty="0" smtClean="0">
                <a:latin typeface="Times New Roman" pitchFamily="18" charset="0"/>
                <a:cs typeface="Times New Roman" pitchFamily="18" charset="0"/>
              </a:rPr>
              <a:t>System.setSecurityManager(new </a:t>
            </a:r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RMISecurityManager());</a:t>
            </a:r>
          </a:p>
          <a:p>
            <a:pPr lvl="1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19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vi-VN" sz="19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1900" dirty="0" smtClean="0">
                <a:latin typeface="Times New Roman" pitchFamily="18" charset="0"/>
                <a:cs typeface="Times New Roman" pitchFamily="18" charset="0"/>
              </a:rPr>
              <a:t>try </a:t>
            </a:r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3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// Tạo các đối tượng từ xa</a:t>
            </a:r>
          </a:p>
          <a:p>
            <a:pPr lvl="3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RemoteClass remoteObject = new RemoteClass();</a:t>
            </a:r>
          </a:p>
          <a:p>
            <a:pPr lvl="3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// Đăng ký tên cho các đối tượng từ xa</a:t>
            </a:r>
          </a:p>
          <a:p>
            <a:pPr lvl="3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Naming.rebind(“RegistryName", remoteObject);</a:t>
            </a:r>
          </a:p>
          <a:p>
            <a:pPr lvl="3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lvl="2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catch (Exception e) { System.out.println(”Error: . . .” + e);</a:t>
            </a:r>
          </a:p>
          <a:p>
            <a:pPr lvl="2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vi-VN" sz="19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GB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448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883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 smtClean="0">
                <a:latin typeface="+mj-lt"/>
              </a:rPr>
              <a:t>Tạo </a:t>
            </a:r>
            <a:r>
              <a:rPr lang="vi-VN" sz="2400" b="1" dirty="0">
                <a:latin typeface="+mj-lt"/>
              </a:rPr>
              <a:t>server có tên HelloServer chứa một đối tượng từ xa obj </a:t>
            </a:r>
            <a:r>
              <a:rPr lang="vi-VN" sz="2400" b="1" dirty="0" smtClean="0">
                <a:latin typeface="+mj-lt"/>
              </a:rPr>
              <a:t>thuộc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lớp </a:t>
            </a:r>
            <a:r>
              <a:rPr lang="vi-VN" sz="2400" b="1" dirty="0">
                <a:latin typeface="+mj-lt"/>
              </a:rPr>
              <a:t>Hello. Đăng ký tên cho đối tượng obj là </a:t>
            </a:r>
            <a:r>
              <a:rPr lang="vi-VN" sz="2400" b="1" dirty="0" smtClean="0">
                <a:latin typeface="+mj-lt"/>
              </a:rPr>
              <a:t>HelloObject</a:t>
            </a:r>
            <a:endParaRPr lang="en-US" sz="2400" b="1" dirty="0" smtClean="0">
              <a:latin typeface="+mj-lt"/>
            </a:endParaRPr>
          </a:p>
          <a:p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java.rmi.Naming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java.rmi.RemoteException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java.rmi.RMISecurityManager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HelloServer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lvl="1"/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lvl="2"/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System.getSecurityManager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() == null) {</a:t>
            </a:r>
          </a:p>
          <a:p>
            <a:pPr lvl="2"/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System.setSecurityManager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RMISecurityManager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2"/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lvl="3"/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Hello 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 = new Hello();</a:t>
            </a:r>
          </a:p>
          <a:p>
            <a:pPr lvl="3"/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Naming.rebind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HelloObject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3"/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HelloObject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GB" sz="1900" dirty="0" err="1">
                <a:latin typeface="Times New Roman" pitchFamily="18" charset="0"/>
                <a:cs typeface="Times New Roman" pitchFamily="18" charset="0"/>
              </a:rPr>
              <a:t>registried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lvl="2"/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catch (Exception e) {</a:t>
            </a:r>
          </a:p>
          <a:p>
            <a:pPr lvl="2"/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("Error: " + e);</a:t>
            </a:r>
          </a:p>
          <a:p>
            <a:pPr lvl="2"/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GB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lvl="1"/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GB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805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latin typeface="+mj-lt"/>
              </a:rPr>
              <a:t>Bước 04: Viết chương trình </a:t>
            </a:r>
            <a:r>
              <a:rPr lang="vi-VN" sz="2400" b="1" dirty="0" smtClean="0">
                <a:latin typeface="+mj-lt"/>
              </a:rPr>
              <a:t>Client</a:t>
            </a:r>
            <a:endParaRPr lang="en-US" sz="2400" b="1" dirty="0" smtClean="0">
              <a:latin typeface="+mj-lt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java.rmi.Naming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java.rmi.RemoteException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public class Client {</a:t>
            </a:r>
          </a:p>
          <a:p>
            <a:pPr lvl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remoteObjectURL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NameServer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RegistryName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lvl="2"/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Interfacename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object = null;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lvl="3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object = (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InterfaceName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Naming.lookup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remoteObjectURL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3"/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object.remoteMethodOne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3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catch (Exception e) {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(" Error: ”+ e);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61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883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dirty="0" smtClean="0">
                <a:latin typeface="+mj-lt"/>
              </a:rPr>
              <a:t>Tạo </a:t>
            </a:r>
            <a:r>
              <a:rPr lang="vi-VN" sz="2000" dirty="0">
                <a:latin typeface="+mj-lt"/>
              </a:rPr>
              <a:t>client có tên là HelloClient, tìm đối tượng HelloObject </a:t>
            </a:r>
            <a:r>
              <a:rPr lang="vi-VN" sz="2000" dirty="0" smtClean="0">
                <a:latin typeface="+mj-lt"/>
              </a:rPr>
              <a:t>trên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rmiregistry </a:t>
            </a:r>
            <a:r>
              <a:rPr lang="vi-VN" sz="2000" dirty="0">
                <a:latin typeface="+mj-lt"/>
              </a:rPr>
              <a:t>chẳng hạn tại địa chỉ 192.168.1.12. Gọi phương </a:t>
            </a:r>
            <a:r>
              <a:rPr lang="vi-VN" sz="2000" dirty="0" smtClean="0">
                <a:latin typeface="+mj-lt"/>
              </a:rPr>
              <a:t>thức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sayHello</a:t>
            </a:r>
            <a:r>
              <a:rPr lang="vi-VN" sz="2000" dirty="0">
                <a:latin typeface="+mj-lt"/>
              </a:rPr>
              <a:t>() và in kết quả trả về ra màn hình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000" dirty="0">
                <a:latin typeface="+mj-lt"/>
              </a:rPr>
              <a:t>import java.rmi.Naming;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import java.rmi.RemoteException;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public class HelloClient {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public static void main(String args[]) {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String helloURL = "rmi://192.168.1.12/HelloObject";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HelloItf object = null;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try {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      </a:t>
            </a:r>
            <a:r>
              <a:rPr lang="vi-VN" sz="2000" dirty="0" smtClean="0">
                <a:latin typeface="+mj-lt"/>
              </a:rPr>
              <a:t>object = (HelloItf)Naming.lookup(helloURL);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      </a:t>
            </a:r>
            <a:r>
              <a:rPr lang="vi-VN" sz="2000" dirty="0" smtClean="0">
                <a:latin typeface="+mj-lt"/>
              </a:rPr>
              <a:t>String message = object.sayHello();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      </a:t>
            </a:r>
            <a:r>
              <a:rPr lang="vi-VN" sz="2000" dirty="0" smtClean="0">
                <a:latin typeface="+mj-lt"/>
              </a:rPr>
              <a:t>System.out.println(message);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}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catch (Exception e) {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     </a:t>
            </a:r>
            <a:r>
              <a:rPr lang="vi-VN" sz="2000" dirty="0" smtClean="0">
                <a:latin typeface="+mj-lt"/>
              </a:rPr>
              <a:t>System.out.println("Client Error :" + e);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	</a:t>
            </a:r>
            <a:r>
              <a:rPr lang="vi-VN" sz="2000" dirty="0" smtClean="0">
                <a:latin typeface="+mj-lt"/>
              </a:rPr>
              <a:t>}</a:t>
            </a:r>
            <a:br>
              <a:rPr lang="vi-VN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}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}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324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Bước 05: Dịch các tập tin nguồn theo dạng RMI để tạo ra các lớp</a:t>
            </a:r>
          </a:p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tương ứng và stub cho client, skeleton cho </a:t>
            </a:r>
            <a:r>
              <a:rPr lang="vi-VN" sz="2400" b="1" dirty="0" smtClean="0">
                <a:latin typeface="+mj-lt"/>
              </a:rPr>
              <a:t>server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InterfaceName.java RemoteClass.java Server.java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Client.java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rmic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RemoteClass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Hello.java HelloItf.java HelloServer.java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HelloClient.java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rmic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Hello.class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178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latin typeface="+mj-lt"/>
              </a:rPr>
              <a:t>Bước 06: Khởi động dịch vụ </a:t>
            </a:r>
            <a:r>
              <a:rPr lang="vi-VN" sz="2400" b="1" dirty="0" smtClean="0">
                <a:latin typeface="+mj-lt"/>
              </a:rPr>
              <a:t>rmiregistry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rmiregistry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[port]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(Default port=1099)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266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475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latin typeface="+mj-lt"/>
              </a:rPr>
              <a:t>Bước 07: Thực hiện chương trình </a:t>
            </a:r>
            <a:r>
              <a:rPr lang="vi-VN" sz="2400" b="1" dirty="0" smtClean="0">
                <a:latin typeface="+mj-lt"/>
              </a:rPr>
              <a:t>Server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• Syntax 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itchFamily="18" charset="0"/>
              </a:rPr>
              <a:t>           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java </a:t>
            </a:r>
            <a:r>
              <a:rPr lang="vi-VN" sz="2000" dirty="0">
                <a:latin typeface="+mj-lt"/>
                <a:cs typeface="Times New Roman" pitchFamily="18" charset="0"/>
              </a:rPr>
              <a:t>-Djava.security.policy =UrlOfPolicyFile ServerName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Trong đó UrlOfpolicyFile là địa chỉ nơi lưu tập tin qui định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chính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sách </a:t>
            </a:r>
            <a:r>
              <a:rPr lang="vi-VN" sz="2000" dirty="0">
                <a:latin typeface="+mj-lt"/>
                <a:cs typeface="Times New Roman" pitchFamily="18" charset="0"/>
              </a:rPr>
              <a:t>bảo mật. Tùy vào chính sách mà nội dung tập tin sẽ thay đổi</a:t>
            </a:r>
            <a:r>
              <a:rPr lang="vi-VN" sz="2000" dirty="0" smtClean="0">
                <a:latin typeface="+mj-lt"/>
                <a:cs typeface="Times New Roman" pitchFamily="18" charset="0"/>
              </a:rPr>
              <a:t>.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Để </a:t>
            </a:r>
            <a:r>
              <a:rPr lang="vi-VN" sz="2000" dirty="0">
                <a:latin typeface="+mj-lt"/>
                <a:cs typeface="Times New Roman" pitchFamily="18" charset="0"/>
              </a:rPr>
              <a:t>minh họa ở đây sẽ tạo tập tin policy.java cho phép tất cả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đều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được </a:t>
            </a:r>
            <a:r>
              <a:rPr lang="vi-VN" sz="2000" dirty="0">
                <a:latin typeface="+mj-lt"/>
                <a:cs typeface="Times New Roman" pitchFamily="18" charset="0"/>
              </a:rPr>
              <a:t>phép truy xuất tập tin từ server như sau: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grant {</a:t>
            </a:r>
          </a:p>
          <a:p>
            <a:pPr lvl="2"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// Allow everything for now</a:t>
            </a:r>
          </a:p>
          <a:p>
            <a:pPr lvl="2"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permission java.security.AllPermission;</a:t>
            </a:r>
          </a:p>
          <a:p>
            <a:pPr lvl="1"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};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450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</a:t>
            </a:r>
            <a:endParaRPr lang="en-US" sz="4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9"/>
            <a:ext cx="9144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latin typeface="+mj-lt"/>
              </a:rPr>
              <a:t>Kiến trúc của ứng dụng client/server </a:t>
            </a:r>
            <a:r>
              <a:rPr lang="vi-VN" sz="2400" b="1" dirty="0" smtClean="0">
                <a:latin typeface="+mj-lt"/>
              </a:rPr>
              <a:t>theo</a:t>
            </a:r>
            <a:r>
              <a:rPr lang="en-US" sz="2400" b="1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RPC</a:t>
            </a:r>
            <a:endParaRPr lang="en-GB" sz="2400" b="1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14399"/>
            <a:ext cx="71628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405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latin typeface="+mj-lt"/>
              </a:rPr>
              <a:t>Bước 08: Thực thi chương trình </a:t>
            </a:r>
            <a:r>
              <a:rPr lang="vi-VN" sz="2400" b="1" dirty="0" smtClean="0">
                <a:latin typeface="+mj-lt"/>
              </a:rPr>
              <a:t>Client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Syntax: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java </a:t>
            </a:r>
            <a:r>
              <a:rPr lang="vi-VN" sz="2000" dirty="0">
                <a:latin typeface="+mj-lt"/>
              </a:rPr>
              <a:t>ClientName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Thực thi HelloClient với địa chỉ của rmiregistry đưa vào trong tham số</a:t>
            </a:r>
            <a:br>
              <a:rPr lang="vi-VN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	</a:t>
            </a:r>
            <a:r>
              <a:rPr lang="vi-VN" sz="2000" dirty="0" smtClean="0">
                <a:latin typeface="+mj-lt"/>
              </a:rPr>
              <a:t>&gt;</a:t>
            </a:r>
            <a:r>
              <a:rPr lang="vi-VN" sz="2000" dirty="0">
                <a:latin typeface="+mj-lt"/>
              </a:rPr>
              <a:t>java HelloClient localhost 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167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 </a:t>
            </a:r>
            <a:endParaRPr lang="en-US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Bài </a:t>
            </a:r>
            <a:r>
              <a:rPr lang="vi-VN" sz="2400" b="1" dirty="0" smtClean="0">
                <a:latin typeface="+mj-lt"/>
              </a:rPr>
              <a:t>tập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Xây dựng ứng dụng tài khoản ngân hàng: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- Tạo các đối tượng tài khoản khả dụng để client kết </a:t>
            </a:r>
            <a:r>
              <a:rPr lang="vi-VN" sz="2000" dirty="0" smtClean="0">
                <a:latin typeface="+mj-lt"/>
              </a:rPr>
              <a:t>nối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đến</a:t>
            </a:r>
            <a:r>
              <a:rPr lang="vi-VN" sz="2000" dirty="0">
                <a:latin typeface="+mj-lt"/>
              </a:rPr>
              <a:t>, sau đó client có thể thao tác với các đối tượng </a:t>
            </a:r>
            <a:r>
              <a:rPr lang="vi-VN" sz="2000" dirty="0" smtClean="0">
                <a:latin typeface="+mj-lt"/>
              </a:rPr>
              <a:t>này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bằng </a:t>
            </a:r>
            <a:r>
              <a:rPr lang="vi-VN" sz="2000" dirty="0">
                <a:latin typeface="+mj-lt"/>
              </a:rPr>
              <a:t>cách kích hoạt các phương thức của chúng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- Các biến và phương thức liên quan một tài khoản </a:t>
            </a:r>
            <a:r>
              <a:rPr lang="vi-VN" sz="2000" dirty="0" smtClean="0">
                <a:latin typeface="+mj-lt"/>
              </a:rPr>
              <a:t>cá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nhân </a:t>
            </a:r>
            <a:r>
              <a:rPr lang="vi-VN" sz="2000" dirty="0">
                <a:latin typeface="+mj-lt"/>
              </a:rPr>
              <a:t>sẽ được đóng gói trong lớp ứng dụng gọi là Account</a:t>
            </a:r>
            <a:r>
              <a:rPr lang="vi-VN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Lớp </a:t>
            </a:r>
            <a:r>
              <a:rPr lang="vi-VN" sz="2000" dirty="0">
                <a:latin typeface="+mj-lt"/>
              </a:rPr>
              <a:t>Account có các phương thức lấy tên (getName), số tài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khoản (getNum), số dư (getBalance), rút tiền (withdraw</a:t>
            </a:r>
            <a:r>
              <a:rPr lang="vi-VN" sz="2000" dirty="0" smtClean="0">
                <a:latin typeface="+mj-lt"/>
              </a:rPr>
              <a:t>),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nộp </a:t>
            </a:r>
            <a:r>
              <a:rPr lang="vi-VN" sz="2000" dirty="0">
                <a:latin typeface="+mj-lt"/>
              </a:rPr>
              <a:t>tiền (deposit</a:t>
            </a:r>
            <a:r>
              <a:rPr lang="vi-VN" sz="2000" dirty="0" smtClean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.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856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323528" y="1052738"/>
            <a:ext cx="8208912" cy="63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8623" y="1412776"/>
            <a:ext cx="8103819" cy="482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endParaRPr lang="en-US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623" y="1412776"/>
            <a:ext cx="8103819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Arial" pitchFamily="34" charset="0"/>
              <a:buChar char="•"/>
            </a:pPr>
            <a:endParaRPr lang="en-US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760" y="1124744"/>
            <a:ext cx="8892480" cy="468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30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05050"/>
            <a:ext cx="7632848" cy="57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dnn_dnnLOGO_imgLogo" descr="Học viện Công nghệ Bưu chính Viễn thông">
            <a:hlinkClick r:id="rId5" tooltip="&quot;Học viện Công nghệ Bưu chính Viễn thông&quot; 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8656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</a:t>
            </a:r>
            <a:endParaRPr lang="en-US" sz="4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9"/>
            <a:ext cx="9144000" cy="288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client/server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RPC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Phần ClientStub cung cấp một bộ các hàm cục bộ </a:t>
            </a:r>
            <a:r>
              <a:rPr lang="vi-VN" sz="2000" dirty="0" smtClean="0">
                <a:latin typeface="+mj-lt"/>
              </a:rPr>
              <a:t>mà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phần </a:t>
            </a:r>
            <a:r>
              <a:rPr lang="vi-VN" sz="2000" dirty="0">
                <a:latin typeface="+mj-lt"/>
              </a:rPr>
              <a:t>Client có thể gọi. Mỗi một hàm của ClientStub </a:t>
            </a:r>
            <a:r>
              <a:rPr lang="vi-VN" sz="2000" dirty="0" smtClean="0">
                <a:latin typeface="+mj-lt"/>
              </a:rPr>
              <a:t>đại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diện </a:t>
            </a:r>
            <a:r>
              <a:rPr lang="vi-VN" sz="2000" dirty="0">
                <a:latin typeface="+mj-lt"/>
              </a:rPr>
              <a:t>cho một hàm ở xa được cài đặt và thực thi </a:t>
            </a:r>
            <a:r>
              <a:rPr lang="vi-VN" sz="2000" dirty="0" smtClean="0">
                <a:latin typeface="+mj-lt"/>
              </a:rPr>
              <a:t>trên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Server</a:t>
            </a:r>
            <a:endParaRPr lang="vi-VN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Khi một hàm của ClientStub được gọi bởi Client</a:t>
            </a:r>
            <a:r>
              <a:rPr lang="vi-VN" sz="2000" dirty="0" smtClean="0">
                <a:latin typeface="+mj-lt"/>
              </a:rPr>
              <a:t>,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ClientStub </a:t>
            </a:r>
            <a:r>
              <a:rPr lang="vi-VN" sz="2000" dirty="0">
                <a:latin typeface="+mj-lt"/>
              </a:rPr>
              <a:t>sẽ đóng gói một packet chỉ ra phương thức </a:t>
            </a:r>
            <a:r>
              <a:rPr lang="vi-VN" sz="2000" dirty="0" smtClean="0">
                <a:latin typeface="+mj-lt"/>
              </a:rPr>
              <a:t>ở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xa </a:t>
            </a:r>
            <a:r>
              <a:rPr lang="vi-VN" sz="2000" dirty="0">
                <a:latin typeface="+mj-lt"/>
              </a:rPr>
              <a:t>tương ứng mà Client muốn thực thi cùng với các </a:t>
            </a:r>
            <a:r>
              <a:rPr lang="vi-VN" sz="2000" dirty="0" smtClean="0">
                <a:latin typeface="+mj-lt"/>
              </a:rPr>
              <a:t>tham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số</a:t>
            </a:r>
            <a:r>
              <a:rPr lang="vi-VN" sz="2000" dirty="0">
                <a:latin typeface="+mj-lt"/>
              </a:rPr>
              <a:t>. Sau đó hệ thống RPCRuntime sẽ gởi packet này </a:t>
            </a:r>
            <a:r>
              <a:rPr lang="vi-VN" sz="2000" dirty="0" smtClean="0">
                <a:latin typeface="+mj-lt"/>
              </a:rPr>
              <a:t>đến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phần </a:t>
            </a:r>
            <a:r>
              <a:rPr lang="vi-VN" sz="2000" dirty="0">
                <a:latin typeface="+mj-lt"/>
              </a:rPr>
              <a:t>ServerStub của Server.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953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</a:t>
            </a:r>
            <a:endParaRPr lang="en-US" sz="4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482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client/server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RPC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RPCRuntime bên phía server chuyển packet lên </a:t>
            </a:r>
            <a:r>
              <a:rPr lang="vi-VN" sz="2000" dirty="0" smtClean="0">
                <a:latin typeface="+mj-lt"/>
              </a:rPr>
              <a:t>phần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ServerStub</a:t>
            </a:r>
            <a:r>
              <a:rPr lang="vi-VN" sz="2000" dirty="0">
                <a:latin typeface="+mj-lt"/>
              </a:rPr>
              <a:t>. ServerStub mở packet, xác định hàm ở </a:t>
            </a:r>
            <a:r>
              <a:rPr lang="vi-VN" sz="2000" dirty="0" smtClean="0">
                <a:latin typeface="+mj-lt"/>
              </a:rPr>
              <a:t>xa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mà </a:t>
            </a:r>
            <a:r>
              <a:rPr lang="vi-VN" sz="2000" dirty="0">
                <a:latin typeface="+mj-lt"/>
              </a:rPr>
              <a:t>Client muốn thực hiện cùng với các tham số của nó</a:t>
            </a:r>
            <a:r>
              <a:rPr lang="vi-VN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ServerStub </a:t>
            </a:r>
            <a:r>
              <a:rPr lang="vi-VN" sz="2000" dirty="0">
                <a:latin typeface="+mj-lt"/>
              </a:rPr>
              <a:t>gọi một thủ tục tương ứng nằm trên </a:t>
            </a:r>
            <a:r>
              <a:rPr lang="vi-VN" sz="2000" dirty="0" smtClean="0">
                <a:latin typeface="+mj-lt"/>
              </a:rPr>
              <a:t>phần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Server</a:t>
            </a: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Server cho thực thi thủ tục được yêu cầu và gởi kết </a:t>
            </a:r>
            <a:r>
              <a:rPr lang="vi-VN" sz="2000" dirty="0" smtClean="0">
                <a:latin typeface="+mj-lt"/>
              </a:rPr>
              <a:t>quả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thực </a:t>
            </a:r>
            <a:r>
              <a:rPr lang="vi-VN" sz="2000" dirty="0">
                <a:latin typeface="+mj-lt"/>
              </a:rPr>
              <a:t>thi được cho ServerStub. ServerStub đóng gói </a:t>
            </a:r>
            <a:r>
              <a:rPr lang="vi-VN" sz="2000" dirty="0" smtClean="0">
                <a:latin typeface="+mj-lt"/>
              </a:rPr>
              <a:t>kết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quả </a:t>
            </a:r>
            <a:r>
              <a:rPr lang="vi-VN" sz="2000" dirty="0">
                <a:latin typeface="+mj-lt"/>
              </a:rPr>
              <a:t>thực trong một gói tin trả lời, chuyển cho </a:t>
            </a:r>
            <a:r>
              <a:rPr lang="vi-VN" sz="2000" dirty="0" smtClean="0">
                <a:latin typeface="+mj-lt"/>
              </a:rPr>
              <a:t>phần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RPCRuntime </a:t>
            </a:r>
            <a:r>
              <a:rPr lang="vi-VN" sz="2000" dirty="0">
                <a:latin typeface="+mj-lt"/>
              </a:rPr>
              <a:t>cục bộ để gởi sang RPCRuntime của Client.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ClientStub và ServerStub có thể tạo ra bằng lập trình </a:t>
            </a:r>
            <a:r>
              <a:rPr lang="vi-VN" sz="2000" dirty="0" smtClean="0">
                <a:latin typeface="+mj-lt"/>
              </a:rPr>
              <a:t>hay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bằng </a:t>
            </a:r>
            <a:r>
              <a:rPr lang="vi-VN" sz="2000" dirty="0">
                <a:latin typeface="+mj-lt"/>
              </a:rPr>
              <a:t>các công cụ cung cấp bởi hệ thống</a:t>
            </a:r>
            <a:br>
              <a:rPr lang="vi-VN" sz="2000" dirty="0">
                <a:latin typeface="+mj-lt"/>
              </a:rPr>
            </a:br>
            <a:r>
              <a:rPr lang="vi-VN" sz="2000" dirty="0">
                <a:latin typeface="+mj-lt"/>
              </a:rPr>
              <a:t>• Hầu hết các hệ điều hành mạng và ngôn ngữ lập </a:t>
            </a:r>
            <a:r>
              <a:rPr lang="vi-VN" sz="2000" dirty="0" smtClean="0">
                <a:latin typeface="+mj-lt"/>
              </a:rPr>
              <a:t>trình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đều </a:t>
            </a:r>
            <a:r>
              <a:rPr lang="vi-VN" sz="2000" dirty="0">
                <a:latin typeface="+mj-lt"/>
              </a:rPr>
              <a:t>hỗ trợ </a:t>
            </a:r>
            <a:r>
              <a:rPr lang="vi-VN" sz="2000" dirty="0" smtClean="0">
                <a:latin typeface="+mj-lt"/>
              </a:rPr>
              <a:t>RPC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584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</a:t>
            </a:r>
            <a:endParaRPr lang="en-US" sz="4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256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RMI</a:t>
            </a:r>
          </a:p>
          <a:p>
            <a:pPr>
              <a:lnSpc>
                <a:spcPct val="150000"/>
              </a:lnSpc>
            </a:pPr>
            <a:r>
              <a:rPr lang="vi-VN" sz="2000" dirty="0" smtClean="0">
                <a:latin typeface="+mj-lt"/>
              </a:rPr>
              <a:t>• </a:t>
            </a:r>
            <a:r>
              <a:rPr lang="vi-VN" sz="2000" dirty="0">
                <a:latin typeface="+mj-lt"/>
              </a:rPr>
              <a:t>RMI là cơ chế RPC trong ngôn ngữ lập trình Java.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RMI cho phép một đối tượng chạy trên một máy ảo </a:t>
            </a:r>
            <a:r>
              <a:rPr lang="vi-VN" sz="2000" dirty="0" smtClean="0">
                <a:latin typeface="+mj-lt"/>
              </a:rPr>
              <a:t>Java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này </a:t>
            </a:r>
            <a:r>
              <a:rPr lang="vi-VN" sz="2000" dirty="0">
                <a:latin typeface="+mj-lt"/>
              </a:rPr>
              <a:t>có thể kích hoạt một phương thức của một đối </a:t>
            </a:r>
            <a:r>
              <a:rPr lang="vi-VN" sz="2000" dirty="0" smtClean="0">
                <a:latin typeface="+mj-lt"/>
              </a:rPr>
              <a:t>tượng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đang </a:t>
            </a:r>
            <a:r>
              <a:rPr lang="vi-VN" sz="2000" dirty="0">
                <a:latin typeface="+mj-lt"/>
              </a:rPr>
              <a:t>chạy trên một máy ảo Java khác.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Đối tượng có phương thức được gọi từ xa gọi là </a:t>
            </a:r>
            <a:r>
              <a:rPr lang="vi-VN" sz="2000" dirty="0" smtClean="0">
                <a:latin typeface="+mj-lt"/>
              </a:rPr>
              <a:t>Remote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Object</a:t>
            </a:r>
            <a:r>
              <a:rPr lang="vi-VN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</a:rPr>
              <a:t>• Ứng dụng RMI thường bao gồm 2 phần :</a:t>
            </a:r>
          </a:p>
          <a:p>
            <a:pPr marL="180975">
              <a:lnSpc>
                <a:spcPct val="150000"/>
              </a:lnSpc>
            </a:pPr>
            <a:r>
              <a:rPr lang="vi-VN" sz="2000" dirty="0">
                <a:latin typeface="+mj-lt"/>
              </a:rPr>
              <a:t>Chương trình Server tạo một số các Remote Object, tạo </a:t>
            </a:r>
            <a:r>
              <a:rPr lang="vi-VN" sz="2000" dirty="0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tham </a:t>
            </a:r>
            <a:r>
              <a:rPr lang="vi-VN" sz="2000" dirty="0">
                <a:latin typeface="+mj-lt"/>
              </a:rPr>
              <a:t>chiếu (reference) đến chúng và chờ những chương </a:t>
            </a:r>
            <a:r>
              <a:rPr lang="vi-VN" sz="2000" dirty="0" smtClean="0">
                <a:latin typeface="+mj-lt"/>
              </a:rPr>
              <a:t>trình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Client </a:t>
            </a:r>
            <a:r>
              <a:rPr lang="vi-VN" sz="2000" dirty="0">
                <a:latin typeface="+mj-lt"/>
              </a:rPr>
              <a:t>kích hoạt các phương thức của các Remote Object này</a:t>
            </a:r>
            <a:r>
              <a:rPr lang="vi-VN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180975">
              <a:lnSpc>
                <a:spcPct val="150000"/>
              </a:lnSpc>
            </a:pPr>
            <a:r>
              <a:rPr lang="vi-VN" sz="2000" dirty="0" smtClean="0">
                <a:latin typeface="+mj-lt"/>
              </a:rPr>
              <a:t>Chương </a:t>
            </a:r>
            <a:r>
              <a:rPr lang="vi-VN" sz="2000" dirty="0">
                <a:latin typeface="+mj-lt"/>
              </a:rPr>
              <a:t>trình Client lấy một tham chiếu đến một hoặc </a:t>
            </a:r>
            <a:r>
              <a:rPr lang="vi-VN" sz="2000" dirty="0" smtClean="0">
                <a:latin typeface="+mj-lt"/>
              </a:rPr>
              <a:t>nhiều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Remote </a:t>
            </a:r>
            <a:r>
              <a:rPr lang="vi-VN" sz="2000" dirty="0">
                <a:latin typeface="+mj-lt"/>
              </a:rPr>
              <a:t>Object trên Server và kích hoạt các phương thức từ </a:t>
            </a:r>
            <a:r>
              <a:rPr lang="vi-VN" sz="2000" dirty="0" smtClean="0">
                <a:latin typeface="+mj-lt"/>
              </a:rPr>
              <a:t>xa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thông </a:t>
            </a:r>
            <a:r>
              <a:rPr lang="vi-VN" sz="2000" dirty="0">
                <a:latin typeface="+mj-lt"/>
              </a:rPr>
              <a:t>qua các tham chiếu.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302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vi-VN" sz="4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</a:t>
            </a:r>
            <a:endParaRPr lang="en-US" sz="4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Kiến trúc của chương trình Client/Server theo cơ chế </a:t>
            </a:r>
            <a:r>
              <a:rPr lang="vi-VN" sz="2400" b="1" dirty="0" smtClean="0">
                <a:latin typeface="+mj-lt"/>
              </a:rPr>
              <a:t>RMI</a:t>
            </a: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400" dirty="0" smtClean="0">
                <a:latin typeface="+mj-lt"/>
              </a:rPr>
              <a:t>• </a:t>
            </a:r>
            <a:r>
              <a:rPr lang="vi-VN" sz="2400" dirty="0">
                <a:latin typeface="+mj-lt"/>
              </a:rPr>
              <a:t>Stub chứa các tham chiếu đến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các phương thức ở xa trên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Server.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• Skeleton nhận các yêu cầu từ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Stub để kích hoạt phương thức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tương ứng trên Server.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• Remote Reference Layer là hệ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thống phục vụ truyền thông của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RMI.</a:t>
            </a:r>
            <a:endParaRPr lang="en-GB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25364"/>
            <a:ext cx="4498386" cy="30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2977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vi-VN" sz="4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</a:t>
            </a:r>
            <a:endParaRPr lang="en-US" sz="4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+mj-lt"/>
              </a:rPr>
              <a:t>Các cơ chế trong một ứng dụng phân </a:t>
            </a:r>
            <a:r>
              <a:rPr lang="vi-VN" sz="2400" b="1" dirty="0" smtClean="0">
                <a:latin typeface="+mj-lt"/>
              </a:rPr>
              <a:t>tán</a:t>
            </a:r>
            <a:endParaRPr lang="en-US" sz="2400" b="1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 Locate remote objects: xác định cách thức mà </a:t>
            </a:r>
            <a:r>
              <a:rPr lang="vi-VN" sz="2000" dirty="0" smtClean="0">
                <a:latin typeface="+mj-lt"/>
              </a:rPr>
              <a:t>chương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trình </a:t>
            </a:r>
            <a:r>
              <a:rPr lang="vi-VN" sz="2000" dirty="0">
                <a:latin typeface="+mj-lt"/>
              </a:rPr>
              <a:t>Client có thể lấy được tham chiếu (Stub) đến các </a:t>
            </a:r>
            <a:r>
              <a:rPr lang="vi-VN" sz="2000" dirty="0" smtClean="0">
                <a:latin typeface="+mj-lt"/>
              </a:rPr>
              <a:t>đối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tượng </a:t>
            </a:r>
            <a:r>
              <a:rPr lang="vi-VN" sz="2000" dirty="0">
                <a:latin typeface="+mj-lt"/>
              </a:rPr>
              <a:t>ở xa, ví dụ sử dụng Naming Service lưu giữ </a:t>
            </a:r>
            <a:r>
              <a:rPr lang="vi-VN" sz="2000" dirty="0" smtClean="0">
                <a:latin typeface="+mj-lt"/>
              </a:rPr>
              <a:t>các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tham </a:t>
            </a:r>
            <a:r>
              <a:rPr lang="vi-VN" sz="2000" dirty="0">
                <a:latin typeface="+mj-lt"/>
              </a:rPr>
              <a:t>khảo đến các đối tượng cho phép gọi từ xa để </a:t>
            </a:r>
            <a:r>
              <a:rPr lang="vi-VN" sz="2000" dirty="0" smtClean="0">
                <a:latin typeface="+mj-lt"/>
              </a:rPr>
              <a:t>client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tìm.</a:t>
            </a:r>
            <a:endParaRPr lang="en-US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smtClean="0">
                <a:latin typeface="+mj-lt"/>
              </a:rPr>
              <a:t>Communicate </a:t>
            </a:r>
            <a:r>
              <a:rPr lang="vi-VN" sz="2000" dirty="0">
                <a:latin typeface="+mj-lt"/>
              </a:rPr>
              <a:t>with remote objects: cơ chế giao tiếp </a:t>
            </a:r>
            <a:r>
              <a:rPr lang="vi-VN" sz="2000" dirty="0" smtClean="0">
                <a:latin typeface="+mj-lt"/>
              </a:rPr>
              <a:t>với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đối </a:t>
            </a:r>
            <a:r>
              <a:rPr lang="vi-VN" sz="2000" dirty="0">
                <a:latin typeface="+mj-lt"/>
              </a:rPr>
              <a:t>tượng ở </a:t>
            </a:r>
            <a:r>
              <a:rPr lang="vi-VN" sz="2000" dirty="0" smtClean="0">
                <a:latin typeface="+mj-lt"/>
              </a:rPr>
              <a:t>xa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smtClean="0">
                <a:latin typeface="+mj-lt"/>
              </a:rPr>
              <a:t>Load </a:t>
            </a:r>
            <a:r>
              <a:rPr lang="vi-VN" sz="2000" dirty="0">
                <a:latin typeface="+mj-lt"/>
              </a:rPr>
              <a:t>class bytecodes for objects: cơ chế tải </a:t>
            </a:r>
            <a:r>
              <a:rPr lang="vi-VN" sz="2000" dirty="0" smtClean="0">
                <a:latin typeface="+mj-lt"/>
              </a:rPr>
              <a:t>mã</a:t>
            </a:r>
            <a:r>
              <a:rPr lang="en-US" sz="2000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Bytecodes </a:t>
            </a:r>
            <a:r>
              <a:rPr lang="vi-VN" sz="2000" dirty="0">
                <a:latin typeface="+mj-lt"/>
              </a:rPr>
              <a:t>của các đối tượng từ máy ảo này sang máy </a:t>
            </a:r>
            <a:r>
              <a:rPr lang="vi-VN" sz="2000" dirty="0" smtClean="0">
                <a:latin typeface="+mj-lt"/>
              </a:rPr>
              <a:t>ảo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vi-VN" sz="2000" dirty="0" smtClean="0">
                <a:latin typeface="+mj-lt"/>
              </a:rPr>
              <a:t>hác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27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RMI</a:t>
            </a:r>
            <a:endParaRPr lang="en-US" sz="4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883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>
                <a:latin typeface="+mj-lt"/>
              </a:rPr>
              <a:t>Hoạt động của một ứng </a:t>
            </a:r>
            <a:r>
              <a:rPr lang="vi-VN" sz="2400" smtClean="0">
                <a:latin typeface="+mj-lt"/>
              </a:rPr>
              <a:t>dụng</a:t>
            </a:r>
            <a:r>
              <a:rPr lang="en-US" sz="2400" smtClean="0">
                <a:latin typeface="+mj-lt"/>
              </a:rPr>
              <a:t> </a:t>
            </a:r>
            <a:r>
              <a:rPr lang="vi-VN" sz="2400" smtClean="0">
                <a:latin typeface="+mj-lt"/>
              </a:rPr>
              <a:t>Client/Server </a:t>
            </a:r>
            <a:r>
              <a:rPr lang="vi-VN" sz="2400">
                <a:latin typeface="+mj-lt"/>
              </a:rPr>
              <a:t>theo cơ chế RMI</a:t>
            </a:r>
            <a:endParaRPr lang="en-GB" sz="240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628800"/>
            <a:ext cx="88773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350" y="980728"/>
            <a:ext cx="88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của một ứng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cơ chế RMI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276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4152</TotalTime>
  <Words>1782</Words>
  <Application>Microsoft Office PowerPoint</Application>
  <PresentationFormat>On-screen Show (4:3)</PresentationFormat>
  <Paragraphs>290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PHULE</dc:creator>
  <cp:lastModifiedBy>Windows User</cp:lastModifiedBy>
  <cp:revision>370</cp:revision>
  <dcterms:created xsi:type="dcterms:W3CDTF">2017-10-19T08:07:01Z</dcterms:created>
  <dcterms:modified xsi:type="dcterms:W3CDTF">2019-08-01T04:07:46Z</dcterms:modified>
</cp:coreProperties>
</file>