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2.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heme/themeOverride3.xml" ContentType="application/vnd.openxmlformats-officedocument.themeOverr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77" r:id="rId2"/>
    <p:sldId id="362" r:id="rId3"/>
    <p:sldId id="360" r:id="rId4"/>
    <p:sldId id="396" r:id="rId5"/>
    <p:sldId id="397" r:id="rId6"/>
    <p:sldId id="398" r:id="rId7"/>
    <p:sldId id="399" r:id="rId8"/>
    <p:sldId id="363" r:id="rId9"/>
    <p:sldId id="418" r:id="rId10"/>
    <p:sldId id="419" r:id="rId11"/>
    <p:sldId id="420"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7" r:id="rId27"/>
    <p:sldId id="438" r:id="rId28"/>
    <p:sldId id="445" r:id="rId29"/>
    <p:sldId id="446" r:id="rId30"/>
    <p:sldId id="447" r:id="rId31"/>
    <p:sldId id="448" r:id="rId32"/>
    <p:sldId id="449" r:id="rId33"/>
    <p:sldId id="450" r:id="rId34"/>
    <p:sldId id="451" r:id="rId35"/>
    <p:sldId id="439" r:id="rId36"/>
    <p:sldId id="440" r:id="rId37"/>
    <p:sldId id="441" r:id="rId38"/>
    <p:sldId id="442" r:id="rId39"/>
    <p:sldId id="443" r:id="rId40"/>
    <p:sldId id="444" r:id="rId41"/>
    <p:sldId id="452" r:id="rId42"/>
    <p:sldId id="453" r:id="rId43"/>
    <p:sldId id="454" r:id="rId44"/>
    <p:sldId id="455" r:id="rId45"/>
    <p:sldId id="456" r:id="rId46"/>
    <p:sldId id="457" r:id="rId47"/>
    <p:sldId id="458" r:id="rId48"/>
    <p:sldId id="460" r:id="rId49"/>
    <p:sldId id="461" r:id="rId50"/>
    <p:sldId id="462" r:id="rId51"/>
    <p:sldId id="463" r:id="rId52"/>
    <p:sldId id="464" r:id="rId53"/>
    <p:sldId id="465" r:id="rId54"/>
    <p:sldId id="466" r:id="rId55"/>
    <p:sldId id="35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E2ED6-9FA1-4B9F-A9DF-0AEB95413EF0}" type="datetimeFigureOut">
              <a:rPr lang="en-US" smtClean="0"/>
              <a:t>8/1/2019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8B2F8-7E5E-400F-9C31-ADD59DFAA780}" type="slidenum">
              <a:rPr lang="en-US" smtClean="0"/>
              <a:t>‹#›</a:t>
            </a:fld>
            <a:endParaRPr lang="en-US"/>
          </a:p>
        </p:txBody>
      </p:sp>
    </p:spTree>
    <p:extLst>
      <p:ext uri="{BB962C8B-B14F-4D97-AF65-F5344CB8AC3E}">
        <p14:creationId xmlns:p14="http://schemas.microsoft.com/office/powerpoint/2010/main" val="155732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10</a:t>
            </a:fld>
            <a:endParaRPr lang="en-US"/>
          </a:p>
        </p:txBody>
      </p:sp>
    </p:spTree>
    <p:extLst>
      <p:ext uri="{BB962C8B-B14F-4D97-AF65-F5344CB8AC3E}">
        <p14:creationId xmlns:p14="http://schemas.microsoft.com/office/powerpoint/2010/main" val="3574418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11</a:t>
            </a:fld>
            <a:endParaRPr lang="en-US"/>
          </a:p>
        </p:txBody>
      </p:sp>
    </p:spTree>
    <p:extLst>
      <p:ext uri="{BB962C8B-B14F-4D97-AF65-F5344CB8AC3E}">
        <p14:creationId xmlns:p14="http://schemas.microsoft.com/office/powerpoint/2010/main" val="2195777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12</a:t>
            </a:fld>
            <a:endParaRPr lang="en-US"/>
          </a:p>
        </p:txBody>
      </p:sp>
    </p:spTree>
    <p:extLst>
      <p:ext uri="{BB962C8B-B14F-4D97-AF65-F5344CB8AC3E}">
        <p14:creationId xmlns:p14="http://schemas.microsoft.com/office/powerpoint/2010/main" val="3787857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13</a:t>
            </a:fld>
            <a:endParaRPr lang="en-US"/>
          </a:p>
        </p:txBody>
      </p:sp>
    </p:spTree>
    <p:extLst>
      <p:ext uri="{BB962C8B-B14F-4D97-AF65-F5344CB8AC3E}">
        <p14:creationId xmlns:p14="http://schemas.microsoft.com/office/powerpoint/2010/main" val="3625679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14</a:t>
            </a:fld>
            <a:endParaRPr lang="en-US"/>
          </a:p>
        </p:txBody>
      </p:sp>
    </p:spTree>
    <p:extLst>
      <p:ext uri="{BB962C8B-B14F-4D97-AF65-F5344CB8AC3E}">
        <p14:creationId xmlns:p14="http://schemas.microsoft.com/office/powerpoint/2010/main" val="952934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15</a:t>
            </a:fld>
            <a:endParaRPr lang="en-US"/>
          </a:p>
        </p:txBody>
      </p:sp>
    </p:spTree>
    <p:extLst>
      <p:ext uri="{BB962C8B-B14F-4D97-AF65-F5344CB8AC3E}">
        <p14:creationId xmlns:p14="http://schemas.microsoft.com/office/powerpoint/2010/main" val="2834887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16</a:t>
            </a:fld>
            <a:endParaRPr lang="en-US"/>
          </a:p>
        </p:txBody>
      </p:sp>
    </p:spTree>
    <p:extLst>
      <p:ext uri="{BB962C8B-B14F-4D97-AF65-F5344CB8AC3E}">
        <p14:creationId xmlns:p14="http://schemas.microsoft.com/office/powerpoint/2010/main" val="1182774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17</a:t>
            </a:fld>
            <a:endParaRPr lang="en-US"/>
          </a:p>
        </p:txBody>
      </p:sp>
    </p:spTree>
    <p:extLst>
      <p:ext uri="{BB962C8B-B14F-4D97-AF65-F5344CB8AC3E}">
        <p14:creationId xmlns:p14="http://schemas.microsoft.com/office/powerpoint/2010/main" val="2339633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18</a:t>
            </a:fld>
            <a:endParaRPr lang="en-US"/>
          </a:p>
        </p:txBody>
      </p:sp>
    </p:spTree>
    <p:extLst>
      <p:ext uri="{BB962C8B-B14F-4D97-AF65-F5344CB8AC3E}">
        <p14:creationId xmlns:p14="http://schemas.microsoft.com/office/powerpoint/2010/main" val="4265215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19</a:t>
            </a:fld>
            <a:endParaRPr lang="en-US"/>
          </a:p>
        </p:txBody>
      </p:sp>
    </p:spTree>
    <p:extLst>
      <p:ext uri="{BB962C8B-B14F-4D97-AF65-F5344CB8AC3E}">
        <p14:creationId xmlns:p14="http://schemas.microsoft.com/office/powerpoint/2010/main" val="2341469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20</a:t>
            </a:fld>
            <a:endParaRPr lang="en-US"/>
          </a:p>
        </p:txBody>
      </p:sp>
    </p:spTree>
    <p:extLst>
      <p:ext uri="{BB962C8B-B14F-4D97-AF65-F5344CB8AC3E}">
        <p14:creationId xmlns:p14="http://schemas.microsoft.com/office/powerpoint/2010/main" val="2973136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21</a:t>
            </a:fld>
            <a:endParaRPr lang="en-US"/>
          </a:p>
        </p:txBody>
      </p:sp>
    </p:spTree>
    <p:extLst>
      <p:ext uri="{BB962C8B-B14F-4D97-AF65-F5344CB8AC3E}">
        <p14:creationId xmlns:p14="http://schemas.microsoft.com/office/powerpoint/2010/main" val="1279461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22</a:t>
            </a:fld>
            <a:endParaRPr lang="en-US"/>
          </a:p>
        </p:txBody>
      </p:sp>
    </p:spTree>
    <p:extLst>
      <p:ext uri="{BB962C8B-B14F-4D97-AF65-F5344CB8AC3E}">
        <p14:creationId xmlns:p14="http://schemas.microsoft.com/office/powerpoint/2010/main" val="2541149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23</a:t>
            </a:fld>
            <a:endParaRPr lang="en-US"/>
          </a:p>
        </p:txBody>
      </p:sp>
    </p:spTree>
    <p:extLst>
      <p:ext uri="{BB962C8B-B14F-4D97-AF65-F5344CB8AC3E}">
        <p14:creationId xmlns:p14="http://schemas.microsoft.com/office/powerpoint/2010/main" val="3016766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24</a:t>
            </a:fld>
            <a:endParaRPr lang="en-US"/>
          </a:p>
        </p:txBody>
      </p:sp>
    </p:spTree>
    <p:extLst>
      <p:ext uri="{BB962C8B-B14F-4D97-AF65-F5344CB8AC3E}">
        <p14:creationId xmlns:p14="http://schemas.microsoft.com/office/powerpoint/2010/main" val="2558805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25</a:t>
            </a:fld>
            <a:endParaRPr lang="en-US"/>
          </a:p>
        </p:txBody>
      </p:sp>
    </p:spTree>
    <p:extLst>
      <p:ext uri="{BB962C8B-B14F-4D97-AF65-F5344CB8AC3E}">
        <p14:creationId xmlns:p14="http://schemas.microsoft.com/office/powerpoint/2010/main" val="2182678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26</a:t>
            </a:fld>
            <a:endParaRPr lang="en-US"/>
          </a:p>
        </p:txBody>
      </p:sp>
    </p:spTree>
    <p:extLst>
      <p:ext uri="{BB962C8B-B14F-4D97-AF65-F5344CB8AC3E}">
        <p14:creationId xmlns:p14="http://schemas.microsoft.com/office/powerpoint/2010/main" val="1292863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27</a:t>
            </a:fld>
            <a:endParaRPr lang="en-US"/>
          </a:p>
        </p:txBody>
      </p:sp>
    </p:spTree>
    <p:extLst>
      <p:ext uri="{BB962C8B-B14F-4D97-AF65-F5344CB8AC3E}">
        <p14:creationId xmlns:p14="http://schemas.microsoft.com/office/powerpoint/2010/main" val="2113624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28</a:t>
            </a:fld>
            <a:endParaRPr lang="en-US"/>
          </a:p>
        </p:txBody>
      </p:sp>
    </p:spTree>
    <p:extLst>
      <p:ext uri="{BB962C8B-B14F-4D97-AF65-F5344CB8AC3E}">
        <p14:creationId xmlns:p14="http://schemas.microsoft.com/office/powerpoint/2010/main" val="2972447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29</a:t>
            </a:fld>
            <a:endParaRPr lang="en-US"/>
          </a:p>
        </p:txBody>
      </p:sp>
    </p:spTree>
    <p:extLst>
      <p:ext uri="{BB962C8B-B14F-4D97-AF65-F5344CB8AC3E}">
        <p14:creationId xmlns:p14="http://schemas.microsoft.com/office/powerpoint/2010/main" val="58327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30</a:t>
            </a:fld>
            <a:endParaRPr lang="en-US"/>
          </a:p>
        </p:txBody>
      </p:sp>
    </p:spTree>
    <p:extLst>
      <p:ext uri="{BB962C8B-B14F-4D97-AF65-F5344CB8AC3E}">
        <p14:creationId xmlns:p14="http://schemas.microsoft.com/office/powerpoint/2010/main" val="119815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31</a:t>
            </a:fld>
            <a:endParaRPr lang="en-US"/>
          </a:p>
        </p:txBody>
      </p:sp>
    </p:spTree>
    <p:extLst>
      <p:ext uri="{BB962C8B-B14F-4D97-AF65-F5344CB8AC3E}">
        <p14:creationId xmlns:p14="http://schemas.microsoft.com/office/powerpoint/2010/main" val="2183425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32</a:t>
            </a:fld>
            <a:endParaRPr lang="en-US"/>
          </a:p>
        </p:txBody>
      </p:sp>
    </p:spTree>
    <p:extLst>
      <p:ext uri="{BB962C8B-B14F-4D97-AF65-F5344CB8AC3E}">
        <p14:creationId xmlns:p14="http://schemas.microsoft.com/office/powerpoint/2010/main" val="186849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33</a:t>
            </a:fld>
            <a:endParaRPr lang="en-US"/>
          </a:p>
        </p:txBody>
      </p:sp>
    </p:spTree>
    <p:extLst>
      <p:ext uri="{BB962C8B-B14F-4D97-AF65-F5344CB8AC3E}">
        <p14:creationId xmlns:p14="http://schemas.microsoft.com/office/powerpoint/2010/main" val="18909502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34</a:t>
            </a:fld>
            <a:endParaRPr lang="en-US"/>
          </a:p>
        </p:txBody>
      </p:sp>
    </p:spTree>
    <p:extLst>
      <p:ext uri="{BB962C8B-B14F-4D97-AF65-F5344CB8AC3E}">
        <p14:creationId xmlns:p14="http://schemas.microsoft.com/office/powerpoint/2010/main" val="1256963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35</a:t>
            </a:fld>
            <a:endParaRPr lang="en-US"/>
          </a:p>
        </p:txBody>
      </p:sp>
    </p:spTree>
    <p:extLst>
      <p:ext uri="{BB962C8B-B14F-4D97-AF65-F5344CB8AC3E}">
        <p14:creationId xmlns:p14="http://schemas.microsoft.com/office/powerpoint/2010/main" val="228867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36</a:t>
            </a:fld>
            <a:endParaRPr lang="en-US"/>
          </a:p>
        </p:txBody>
      </p:sp>
    </p:spTree>
    <p:extLst>
      <p:ext uri="{BB962C8B-B14F-4D97-AF65-F5344CB8AC3E}">
        <p14:creationId xmlns:p14="http://schemas.microsoft.com/office/powerpoint/2010/main" val="3231133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37</a:t>
            </a:fld>
            <a:endParaRPr lang="en-US"/>
          </a:p>
        </p:txBody>
      </p:sp>
    </p:spTree>
    <p:extLst>
      <p:ext uri="{BB962C8B-B14F-4D97-AF65-F5344CB8AC3E}">
        <p14:creationId xmlns:p14="http://schemas.microsoft.com/office/powerpoint/2010/main" val="3054315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38</a:t>
            </a:fld>
            <a:endParaRPr lang="en-US"/>
          </a:p>
        </p:txBody>
      </p:sp>
    </p:spTree>
    <p:extLst>
      <p:ext uri="{BB962C8B-B14F-4D97-AF65-F5344CB8AC3E}">
        <p14:creationId xmlns:p14="http://schemas.microsoft.com/office/powerpoint/2010/main" val="2795226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39</a:t>
            </a:fld>
            <a:endParaRPr lang="en-US"/>
          </a:p>
        </p:txBody>
      </p:sp>
    </p:spTree>
    <p:extLst>
      <p:ext uri="{BB962C8B-B14F-4D97-AF65-F5344CB8AC3E}">
        <p14:creationId xmlns:p14="http://schemas.microsoft.com/office/powerpoint/2010/main" val="428078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40</a:t>
            </a:fld>
            <a:endParaRPr lang="en-US"/>
          </a:p>
        </p:txBody>
      </p:sp>
    </p:spTree>
    <p:extLst>
      <p:ext uri="{BB962C8B-B14F-4D97-AF65-F5344CB8AC3E}">
        <p14:creationId xmlns:p14="http://schemas.microsoft.com/office/powerpoint/2010/main" val="3311443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41</a:t>
            </a:fld>
            <a:endParaRPr lang="en-US"/>
          </a:p>
        </p:txBody>
      </p:sp>
    </p:spTree>
    <p:extLst>
      <p:ext uri="{BB962C8B-B14F-4D97-AF65-F5344CB8AC3E}">
        <p14:creationId xmlns:p14="http://schemas.microsoft.com/office/powerpoint/2010/main" val="20248700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42</a:t>
            </a:fld>
            <a:endParaRPr lang="en-US"/>
          </a:p>
        </p:txBody>
      </p:sp>
    </p:spTree>
    <p:extLst>
      <p:ext uri="{BB962C8B-B14F-4D97-AF65-F5344CB8AC3E}">
        <p14:creationId xmlns:p14="http://schemas.microsoft.com/office/powerpoint/2010/main" val="29260978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43</a:t>
            </a:fld>
            <a:endParaRPr lang="en-US"/>
          </a:p>
        </p:txBody>
      </p:sp>
    </p:spTree>
    <p:extLst>
      <p:ext uri="{BB962C8B-B14F-4D97-AF65-F5344CB8AC3E}">
        <p14:creationId xmlns:p14="http://schemas.microsoft.com/office/powerpoint/2010/main" val="3530220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44</a:t>
            </a:fld>
            <a:endParaRPr lang="en-US"/>
          </a:p>
        </p:txBody>
      </p:sp>
    </p:spTree>
    <p:extLst>
      <p:ext uri="{BB962C8B-B14F-4D97-AF65-F5344CB8AC3E}">
        <p14:creationId xmlns:p14="http://schemas.microsoft.com/office/powerpoint/2010/main" val="20998554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45</a:t>
            </a:fld>
            <a:endParaRPr lang="en-US"/>
          </a:p>
        </p:txBody>
      </p:sp>
    </p:spTree>
    <p:extLst>
      <p:ext uri="{BB962C8B-B14F-4D97-AF65-F5344CB8AC3E}">
        <p14:creationId xmlns:p14="http://schemas.microsoft.com/office/powerpoint/2010/main" val="4446975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46</a:t>
            </a:fld>
            <a:endParaRPr lang="en-US"/>
          </a:p>
        </p:txBody>
      </p:sp>
    </p:spTree>
    <p:extLst>
      <p:ext uri="{BB962C8B-B14F-4D97-AF65-F5344CB8AC3E}">
        <p14:creationId xmlns:p14="http://schemas.microsoft.com/office/powerpoint/2010/main" val="32806125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47</a:t>
            </a:fld>
            <a:endParaRPr lang="en-US"/>
          </a:p>
        </p:txBody>
      </p:sp>
    </p:spTree>
    <p:extLst>
      <p:ext uri="{BB962C8B-B14F-4D97-AF65-F5344CB8AC3E}">
        <p14:creationId xmlns:p14="http://schemas.microsoft.com/office/powerpoint/2010/main" val="1622817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48</a:t>
            </a:fld>
            <a:endParaRPr lang="en-US"/>
          </a:p>
        </p:txBody>
      </p:sp>
    </p:spTree>
    <p:extLst>
      <p:ext uri="{BB962C8B-B14F-4D97-AF65-F5344CB8AC3E}">
        <p14:creationId xmlns:p14="http://schemas.microsoft.com/office/powerpoint/2010/main" val="3140141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49</a:t>
            </a:fld>
            <a:endParaRPr lang="en-US"/>
          </a:p>
        </p:txBody>
      </p:sp>
    </p:spTree>
    <p:extLst>
      <p:ext uri="{BB962C8B-B14F-4D97-AF65-F5344CB8AC3E}">
        <p14:creationId xmlns:p14="http://schemas.microsoft.com/office/powerpoint/2010/main" val="136946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50</a:t>
            </a:fld>
            <a:endParaRPr lang="en-US"/>
          </a:p>
        </p:txBody>
      </p:sp>
    </p:spTree>
    <p:extLst>
      <p:ext uri="{BB962C8B-B14F-4D97-AF65-F5344CB8AC3E}">
        <p14:creationId xmlns:p14="http://schemas.microsoft.com/office/powerpoint/2010/main" val="26698429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51</a:t>
            </a:fld>
            <a:endParaRPr lang="en-US"/>
          </a:p>
        </p:txBody>
      </p:sp>
    </p:spTree>
    <p:extLst>
      <p:ext uri="{BB962C8B-B14F-4D97-AF65-F5344CB8AC3E}">
        <p14:creationId xmlns:p14="http://schemas.microsoft.com/office/powerpoint/2010/main" val="23897979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52</a:t>
            </a:fld>
            <a:endParaRPr lang="en-US"/>
          </a:p>
        </p:txBody>
      </p:sp>
    </p:spTree>
    <p:extLst>
      <p:ext uri="{BB962C8B-B14F-4D97-AF65-F5344CB8AC3E}">
        <p14:creationId xmlns:p14="http://schemas.microsoft.com/office/powerpoint/2010/main" val="24397342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53</a:t>
            </a:fld>
            <a:endParaRPr lang="en-US"/>
          </a:p>
        </p:txBody>
      </p:sp>
    </p:spTree>
    <p:extLst>
      <p:ext uri="{BB962C8B-B14F-4D97-AF65-F5344CB8AC3E}">
        <p14:creationId xmlns:p14="http://schemas.microsoft.com/office/powerpoint/2010/main" val="351372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54</a:t>
            </a:fld>
            <a:endParaRPr lang="en-US"/>
          </a:p>
        </p:txBody>
      </p:sp>
    </p:spTree>
    <p:extLst>
      <p:ext uri="{BB962C8B-B14F-4D97-AF65-F5344CB8AC3E}">
        <p14:creationId xmlns:p14="http://schemas.microsoft.com/office/powerpoint/2010/main" val="35424471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9</a:t>
            </a:fld>
            <a:endParaRPr lang="en-US"/>
          </a:p>
        </p:txBody>
      </p:sp>
    </p:spTree>
    <p:extLst>
      <p:ext uri="{BB962C8B-B14F-4D97-AF65-F5344CB8AC3E}">
        <p14:creationId xmlns:p14="http://schemas.microsoft.com/office/powerpoint/2010/main" val="412815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8988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621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8173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78417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26F03-9C84-44CE-BEBF-1935BD4A6F79}"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05512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D26F03-9C84-44CE-BEBF-1935BD4A6F79}"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59078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D26F03-9C84-44CE-BEBF-1935BD4A6F79}"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272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D26F03-9C84-44CE-BEBF-1935BD4A6F79}"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7341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26F03-9C84-44CE-BEBF-1935BD4A6F79}" type="datetimeFigureOut">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76836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21807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1422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26F03-9C84-44CE-BEBF-1935BD4A6F79}" type="datetimeFigureOut">
              <a:rPr lang="en-US" smtClean="0"/>
              <a:t>8/1/2019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F4CB5-58BD-4A38-A7B9-D90C7D6AAB6C}" type="slidenum">
              <a:rPr lang="en-US" smtClean="0"/>
              <a:t>‹#›</a:t>
            </a:fld>
            <a:endParaRPr lang="en-US"/>
          </a:p>
        </p:txBody>
      </p:sp>
    </p:spTree>
    <p:extLst>
      <p:ext uri="{BB962C8B-B14F-4D97-AF65-F5344CB8AC3E}">
        <p14:creationId xmlns:p14="http://schemas.microsoft.com/office/powerpoint/2010/main" val="3563865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0.xm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913" y="980728"/>
            <a:ext cx="9144000" cy="1785104"/>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000" b="1" smtClean="0">
                <a:effectLst>
                  <a:glow rad="228600">
                    <a:schemeClr val="accent3">
                      <a:satMod val="175000"/>
                      <a:alpha val="40000"/>
                    </a:schemeClr>
                  </a:glow>
                </a:effectLst>
                <a:latin typeface="Times New Roman" pitchFamily="18" charset="0"/>
                <a:cs typeface="Times New Roman" pitchFamily="18" charset="0"/>
              </a:rPr>
              <a:t>CHƯƠNG 5: </a:t>
            </a:r>
          </a:p>
          <a:p>
            <a:endParaRPr lang="en-GB" sz="3000" b="1" smtClean="0">
              <a:effectLst>
                <a:glow rad="228600">
                  <a:schemeClr val="accent3">
                    <a:satMod val="175000"/>
                    <a:alpha val="40000"/>
                  </a:schemeClr>
                </a:glow>
              </a:effectLst>
              <a:latin typeface="Times New Roman" pitchFamily="18" charset="0"/>
              <a:cs typeface="Times New Roman" pitchFamily="18" charset="0"/>
            </a:endParaRPr>
          </a:p>
          <a:p>
            <a:pPr algn="ctr"/>
            <a:r>
              <a:rPr lang="vi-VN" sz="5000" b="1">
                <a:effectLst>
                  <a:glow rad="228600">
                    <a:schemeClr val="accent3">
                      <a:satMod val="175000"/>
                      <a:alpha val="40000"/>
                    </a:schemeClr>
                  </a:glow>
                </a:effectLst>
                <a:latin typeface="Times New Roman" pitchFamily="18" charset="0"/>
                <a:cs typeface="Times New Roman" pitchFamily="18" charset="0"/>
              </a:rPr>
              <a:t>KẾT NỐI CƠ SỞ DỮ LIỆU</a:t>
            </a:r>
            <a:endParaRPr lang="en-GB" sz="5000" b="1">
              <a:effectLst>
                <a:glow rad="228600">
                  <a:schemeClr val="accent3">
                    <a:satMod val="175000"/>
                    <a:alpha val="40000"/>
                  </a:schemeClr>
                </a:glow>
              </a:effectLst>
              <a:latin typeface="Times New Roman" pitchFamily="18" charset="0"/>
              <a:cs typeface="Times New Roman" pitchFamily="18" charset="0"/>
            </a:endParaRPr>
          </a:p>
        </p:txBody>
      </p:sp>
      <p:sp>
        <p:nvSpPr>
          <p:cNvPr id="12" name="TextBox 11"/>
          <p:cNvSpPr txBox="1"/>
          <p:nvPr/>
        </p:nvSpPr>
        <p:spPr>
          <a:xfrm>
            <a:off x="395536" y="3573016"/>
            <a:ext cx="6192688" cy="861774"/>
          </a:xfrm>
          <a:prstGeom prst="rect">
            <a:avLst/>
          </a:prstGeom>
          <a:noFill/>
        </p:spPr>
        <p:txBody>
          <a:bodyPr wrap="square" rtlCol="0">
            <a:spAutoFit/>
          </a:bodyPr>
          <a:lstStyle/>
          <a:p>
            <a:r>
              <a:rPr lang="en-GB" sz="2000" smtClean="0">
                <a:latin typeface="Times New Roman" pitchFamily="18" charset="0"/>
                <a:cs typeface="Times New Roman" pitchFamily="18" charset="0"/>
              </a:rPr>
              <a:t>Giảng viên:</a:t>
            </a:r>
            <a:endParaRPr lang="en-GB" sz="2000" b="1">
              <a:latin typeface="Times New Roman" pitchFamily="18" charset="0"/>
              <a:cs typeface="Times New Roman" pitchFamily="18" charset="0"/>
            </a:endParaRPr>
          </a:p>
          <a:p>
            <a:r>
              <a:rPr lang="en-GB" sz="3000" b="1" smtClean="0">
                <a:latin typeface="Times New Roman" pitchFamily="18" charset="0"/>
                <a:cs typeface="Times New Roman" pitchFamily="18" charset="0"/>
              </a:rPr>
              <a:t>Th</a:t>
            </a:r>
            <a:r>
              <a:rPr lang="en-GB" sz="2800" b="1" smtClean="0">
                <a:latin typeface="Times New Roman" pitchFamily="18" charset="0"/>
                <a:cs typeface="Times New Roman" pitchFamily="18" charset="0"/>
              </a:rPr>
              <a:t>S</a:t>
            </a:r>
            <a:r>
              <a:rPr lang="en-GB" sz="3000" b="1" smtClean="0">
                <a:latin typeface="Times New Roman" pitchFamily="18" charset="0"/>
                <a:cs typeface="Times New Roman" pitchFamily="18" charset="0"/>
              </a:rPr>
              <a:t>. Phan </a:t>
            </a:r>
            <a:r>
              <a:rPr lang="en-GB" sz="3000" b="1" err="1" smtClean="0">
                <a:latin typeface="Times New Roman" pitchFamily="18" charset="0"/>
                <a:cs typeface="Times New Roman" pitchFamily="18" charset="0"/>
              </a:rPr>
              <a:t>Thanh</a:t>
            </a:r>
            <a:r>
              <a:rPr lang="en-GB" sz="3000" b="1" smtClean="0">
                <a:latin typeface="Times New Roman" pitchFamily="18" charset="0"/>
                <a:cs typeface="Times New Roman" pitchFamily="18" charset="0"/>
              </a:rPr>
              <a:t> Hy</a:t>
            </a:r>
          </a:p>
        </p:txBody>
      </p:sp>
      <p:sp>
        <p:nvSpPr>
          <p:cNvPr id="6" name="Rectangle 5"/>
          <p:cNvSpPr/>
          <p:nvPr/>
        </p:nvSpPr>
        <p:spPr>
          <a:xfrm>
            <a:off x="395536" y="4509120"/>
            <a:ext cx="7272808" cy="12264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150000"/>
              </a:lnSpc>
              <a:buFont typeface="Wingdings" pitchFamily="2" charset="2"/>
              <a:buChar char="ü"/>
            </a:pPr>
            <a:r>
              <a:rPr lang="en-GB" dirty="0" err="1" smtClean="0">
                <a:latin typeface="Times New Roman" pitchFamily="18" charset="0"/>
                <a:cs typeface="Times New Roman" pitchFamily="18" charset="0"/>
              </a:rPr>
              <a:t>Giảng</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viên</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Học</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viện</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Công</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nghệ</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Bưu</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chính</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Viễn</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thông</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tại</a:t>
            </a:r>
            <a:r>
              <a:rPr lang="en-GB" dirty="0" smtClean="0">
                <a:latin typeface="Times New Roman" pitchFamily="18" charset="0"/>
                <a:cs typeface="Times New Roman" pitchFamily="18" charset="0"/>
              </a:rPr>
              <a:t> TPHCM</a:t>
            </a:r>
          </a:p>
          <a:p>
            <a:pPr marL="285750" indent="-285750">
              <a:lnSpc>
                <a:spcPct val="150000"/>
              </a:lnSpc>
              <a:buFont typeface="Wingdings" pitchFamily="2" charset="2"/>
              <a:buChar char="ü"/>
            </a:pPr>
            <a:r>
              <a:rPr lang="en-GB" dirty="0" err="1">
                <a:latin typeface="Times New Roman" pitchFamily="18" charset="0"/>
                <a:cs typeface="Times New Roman" pitchFamily="18" charset="0"/>
              </a:rPr>
              <a:t>Trưởng</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phòng</a:t>
            </a:r>
            <a:r>
              <a:rPr lang="en-GB" dirty="0">
                <a:latin typeface="Times New Roman" pitchFamily="18" charset="0"/>
                <a:cs typeface="Times New Roman" pitchFamily="18" charset="0"/>
              </a:rPr>
              <a:t> IT </a:t>
            </a:r>
            <a:r>
              <a:rPr lang="en-GB" dirty="0" err="1">
                <a:latin typeface="Times New Roman" pitchFamily="18" charset="0"/>
                <a:cs typeface="Times New Roman" pitchFamily="18" charset="0"/>
              </a:rPr>
              <a:t>công</a:t>
            </a:r>
            <a:r>
              <a:rPr lang="en-GB" dirty="0">
                <a:latin typeface="Times New Roman" pitchFamily="18" charset="0"/>
                <a:cs typeface="Times New Roman" pitchFamily="18" charset="0"/>
              </a:rPr>
              <a:t> ty TNHH </a:t>
            </a:r>
            <a:r>
              <a:rPr lang="en-GB" dirty="0" err="1">
                <a:latin typeface="Times New Roman" pitchFamily="18" charset="0"/>
                <a:cs typeface="Times New Roman" pitchFamily="18" charset="0"/>
              </a:rPr>
              <a:t>Máy</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và</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Sản</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phẩm</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Thép</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việt</a:t>
            </a:r>
            <a:r>
              <a:rPr lang="en-GB"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pPr marL="285750" indent="-285750">
              <a:buFont typeface="Wingdings" pitchFamily="2" charset="2"/>
              <a:buChar char="ü"/>
            </a:pPr>
            <a:r>
              <a:rPr lang="en-GB" dirty="0" err="1">
                <a:latin typeface="Times New Roman" pitchFamily="18" charset="0"/>
                <a:cs typeface="Times New Roman" pitchFamily="18" charset="0"/>
              </a:rPr>
              <a:t>Giảng</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viên</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trung</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tâm</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Newstar</a:t>
            </a:r>
            <a:r>
              <a:rPr lang="en-GB" sz="3000" b="1" dirty="0">
                <a:latin typeface="Times New Roman" pitchFamily="18" charset="0"/>
                <a:cs typeface="Times New Roman" pitchFamily="18" charset="0"/>
              </a:rPr>
              <a:t> </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365298114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TỔNG QUAN JDBC</a:t>
            </a: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vi-VN" sz="2400" dirty="0">
              <a:latin typeface="+mj-lt"/>
            </a:endParaRPr>
          </a:p>
        </p:txBody>
      </p:sp>
      <p:pic>
        <p:nvPicPr>
          <p:cNvPr id="9"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Object 4"/>
          <p:cNvGraphicFramePr>
            <a:graphicFrameLocks noChangeAspect="1"/>
          </p:cNvGraphicFramePr>
          <p:nvPr>
            <p:extLst>
              <p:ext uri="{D42A27DB-BD31-4B8C-83A1-F6EECF244321}">
                <p14:modId xmlns:p14="http://schemas.microsoft.com/office/powerpoint/2010/main" val="279118731"/>
              </p:ext>
            </p:extLst>
          </p:nvPr>
        </p:nvGraphicFramePr>
        <p:xfrm>
          <a:off x="3240261" y="1102908"/>
          <a:ext cx="5638800" cy="5638800"/>
        </p:xfrm>
        <a:graphic>
          <a:graphicData uri="http://schemas.openxmlformats.org/presentationml/2006/ole">
            <mc:AlternateContent xmlns:mc="http://schemas.openxmlformats.org/markup-compatibility/2006">
              <mc:Choice xmlns:v="urn:schemas-microsoft-com:vml" Requires="v">
                <p:oleObj spid="_x0000_s1170" name="Bitmap Image" r:id="rId7" imgW="2857748" imgH="3154953" progId="Paint.Picture">
                  <p:embed/>
                </p:oleObj>
              </mc:Choice>
              <mc:Fallback>
                <p:oleObj name="Bitmap Image" r:id="rId7" imgW="2857748" imgH="3154953" progId="Paint.Picture">
                  <p:embed/>
                  <p:pic>
                    <p:nvPicPr>
                      <p:cNvPr id="717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0261" y="1102908"/>
                        <a:ext cx="5638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p:nvPr/>
        </p:nvSpPr>
        <p:spPr>
          <a:xfrm>
            <a:off x="0" y="980728"/>
            <a:ext cx="9144000" cy="7200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latin typeface="Times New Roman" pitchFamily="18" charset="0"/>
                <a:cs typeface="Times New Roman" pitchFamily="18" charset="0"/>
              </a:rPr>
              <a:t>Giao</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tiếp</a:t>
            </a:r>
            <a:r>
              <a:rPr lang="en-US" sz="2400" b="1" dirty="0" smtClean="0">
                <a:latin typeface="Times New Roman" pitchFamily="18" charset="0"/>
                <a:cs typeface="Times New Roman" pitchFamily="18" charset="0"/>
              </a:rPr>
              <a:t> CSDL JDBC</a:t>
            </a:r>
            <a:endParaRPr lang="en-GB" sz="2000" dirty="0">
              <a:latin typeface="+mj-lt"/>
              <a:cs typeface="Times New Roman" pitchFamily="18" charset="0"/>
            </a:endParaRPr>
          </a:p>
        </p:txBody>
      </p:sp>
    </p:spTree>
    <p:extLst>
      <p:ext uri="{BB962C8B-B14F-4D97-AF65-F5344CB8AC3E}">
        <p14:creationId xmlns:p14="http://schemas.microsoft.com/office/powerpoint/2010/main" val="3743403450"/>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TỔNG QUAN JDBC</a:t>
            </a: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400" b="1" dirty="0" err="1" smtClean="0">
                <a:latin typeface="Times New Roman" panose="02020603050405020304" pitchFamily="18" charset="0"/>
                <a:cs typeface="Times New Roman" panose="02020603050405020304" pitchFamily="18" charset="0"/>
              </a:rPr>
              <a:t>Kiến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trúc</a:t>
            </a:r>
            <a:r>
              <a:rPr lang="en-US" sz="2400" b="1" dirty="0" smtClean="0">
                <a:latin typeface="Times New Roman" panose="02020603050405020304" pitchFamily="18" charset="0"/>
                <a:cs typeface="Times New Roman" panose="02020603050405020304" pitchFamily="18" charset="0"/>
              </a:rPr>
              <a:t> JDBC</a:t>
            </a:r>
          </a:p>
          <a:p>
            <a:pPr marL="342900" indent="-342900">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Code java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JDBC</a:t>
            </a:r>
          </a:p>
          <a:p>
            <a:pPr marL="342900" indent="-342900">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JDBC </a:t>
            </a:r>
            <a:r>
              <a:rPr lang="en-US" sz="2000" dirty="0" err="1" smtClean="0">
                <a:latin typeface="Times New Roman" panose="02020603050405020304" pitchFamily="18" charset="0"/>
                <a:cs typeface="Times New Roman" panose="02020603050405020304" pitchFamily="18" charset="0"/>
              </a:rPr>
              <a:t>tải</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driver.</a:t>
            </a: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Driver </a:t>
            </a:r>
            <a:r>
              <a:rPr lang="en-US" sz="2000" dirty="0" err="1" smtClean="0">
                <a:latin typeface="Times New Roman" panose="02020603050405020304" pitchFamily="18" charset="0"/>
                <a:cs typeface="Times New Roman" panose="02020603050405020304" pitchFamily="18" charset="0"/>
              </a:rPr>
              <a:t>nói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chuyện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Driver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err="1" smtClean="0">
                <a:latin typeface="Times New Roman" panose="02020603050405020304" pitchFamily="18" charset="0"/>
                <a:cs typeface="Times New Roman" panose="02020603050405020304" pitchFamily="18" charset="0"/>
              </a:rPr>
              <a:t>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nào</a:t>
            </a:r>
            <a:r>
              <a:rPr lang="en-US"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57200" y="1196752"/>
            <a:ext cx="7721600" cy="1016000"/>
            <a:chOff x="457200" y="1066800"/>
            <a:chExt cx="7721600" cy="1016000"/>
          </a:xfrm>
        </p:grpSpPr>
        <p:sp>
          <p:nvSpPr>
            <p:cNvPr id="8" name="Oval 4"/>
            <p:cNvSpPr>
              <a:spLocks noChangeArrowheads="1"/>
            </p:cNvSpPr>
            <p:nvPr/>
          </p:nvSpPr>
          <p:spPr bwMode="auto">
            <a:xfrm>
              <a:off x="457200" y="1066800"/>
              <a:ext cx="1930400" cy="939800"/>
            </a:xfrm>
            <a:prstGeom prst="ellipse">
              <a:avLst/>
            </a:prstGeom>
            <a:solidFill>
              <a:schemeClr val="bg1"/>
            </a:solidFill>
            <a:ln w="50800">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dirty="0">
                  <a:latin typeface="Times New Roman" panose="02020603050405020304" pitchFamily="18" charset="0"/>
                </a:rPr>
                <a:t>Application</a:t>
              </a:r>
            </a:p>
          </p:txBody>
        </p:sp>
        <p:sp>
          <p:nvSpPr>
            <p:cNvPr id="10" name="Oval 5"/>
            <p:cNvSpPr>
              <a:spLocks noChangeArrowheads="1"/>
            </p:cNvSpPr>
            <p:nvPr/>
          </p:nvSpPr>
          <p:spPr bwMode="auto">
            <a:xfrm>
              <a:off x="2895600" y="1066800"/>
              <a:ext cx="1549400" cy="939800"/>
            </a:xfrm>
            <a:prstGeom prst="ellipse">
              <a:avLst/>
            </a:prstGeom>
            <a:solidFill>
              <a:schemeClr val="bg1"/>
            </a:solidFill>
            <a:ln w="50800" algn="ctr">
              <a:solidFill>
                <a:srgbClr val="FF9900"/>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dirty="0">
                  <a:latin typeface="Times New Roman" panose="02020603050405020304" pitchFamily="18" charset="0"/>
                </a:rPr>
                <a:t>JDBC</a:t>
              </a:r>
            </a:p>
          </p:txBody>
        </p:sp>
        <p:sp>
          <p:nvSpPr>
            <p:cNvPr id="12" name="Oval 6"/>
            <p:cNvSpPr>
              <a:spLocks noChangeArrowheads="1"/>
            </p:cNvSpPr>
            <p:nvPr/>
          </p:nvSpPr>
          <p:spPr bwMode="auto">
            <a:xfrm>
              <a:off x="5029200" y="1066800"/>
              <a:ext cx="1473200" cy="939800"/>
            </a:xfrm>
            <a:prstGeom prst="ellipse">
              <a:avLst/>
            </a:prstGeom>
            <a:solidFill>
              <a:schemeClr val="bg1"/>
            </a:solidFill>
            <a:ln w="50800" algn="ctr">
              <a:solidFill>
                <a:schemeClr val="hlink"/>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dirty="0">
                  <a:latin typeface="Times New Roman" panose="02020603050405020304" pitchFamily="18" charset="0"/>
                </a:rPr>
                <a:t>Driver</a:t>
              </a:r>
            </a:p>
          </p:txBody>
        </p:sp>
        <p:grpSp>
          <p:nvGrpSpPr>
            <p:cNvPr id="13" name="Group 7"/>
            <p:cNvGrpSpPr>
              <a:grpSpLocks/>
            </p:cNvGrpSpPr>
            <p:nvPr/>
          </p:nvGrpSpPr>
          <p:grpSpPr bwMode="auto">
            <a:xfrm>
              <a:off x="7239000" y="1066800"/>
              <a:ext cx="939800" cy="1016000"/>
              <a:chOff x="4576" y="1120"/>
              <a:chExt cx="592" cy="640"/>
            </a:xfrm>
          </p:grpSpPr>
          <p:sp>
            <p:nvSpPr>
              <p:cNvPr id="14" name="Oval 8"/>
              <p:cNvSpPr>
                <a:spLocks noChangeArrowheads="1"/>
              </p:cNvSpPr>
              <p:nvPr/>
            </p:nvSpPr>
            <p:spPr bwMode="auto">
              <a:xfrm>
                <a:off x="4577" y="164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5" name="Oval 9"/>
              <p:cNvSpPr>
                <a:spLocks noChangeArrowheads="1"/>
              </p:cNvSpPr>
              <p:nvPr/>
            </p:nvSpPr>
            <p:spPr bwMode="auto">
              <a:xfrm>
                <a:off x="4576"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6" name="Oval 10"/>
              <p:cNvSpPr>
                <a:spLocks noChangeArrowheads="1"/>
              </p:cNvSpPr>
              <p:nvPr/>
            </p:nvSpPr>
            <p:spPr bwMode="auto">
              <a:xfrm>
                <a:off x="4577" y="16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7" name="Oval 11"/>
              <p:cNvSpPr>
                <a:spLocks noChangeArrowheads="1"/>
              </p:cNvSpPr>
              <p:nvPr/>
            </p:nvSpPr>
            <p:spPr bwMode="auto">
              <a:xfrm>
                <a:off x="4577" y="15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8" name="Oval 12"/>
              <p:cNvSpPr>
                <a:spLocks noChangeArrowheads="1"/>
              </p:cNvSpPr>
              <p:nvPr/>
            </p:nvSpPr>
            <p:spPr bwMode="auto">
              <a:xfrm>
                <a:off x="4577" y="15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9" name="Oval 13"/>
              <p:cNvSpPr>
                <a:spLocks noChangeArrowheads="1"/>
              </p:cNvSpPr>
              <p:nvPr/>
            </p:nvSpPr>
            <p:spPr bwMode="auto">
              <a:xfrm>
                <a:off x="4577" y="14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0" name="Oval 14"/>
              <p:cNvSpPr>
                <a:spLocks noChangeArrowheads="1"/>
              </p:cNvSpPr>
              <p:nvPr/>
            </p:nvSpPr>
            <p:spPr bwMode="auto">
              <a:xfrm>
                <a:off x="4577" y="140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1" name="Oval 15"/>
              <p:cNvSpPr>
                <a:spLocks noChangeArrowheads="1"/>
              </p:cNvSpPr>
              <p:nvPr/>
            </p:nvSpPr>
            <p:spPr bwMode="auto">
              <a:xfrm>
                <a:off x="4577" y="136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2" name="Oval 16"/>
              <p:cNvSpPr>
                <a:spLocks noChangeArrowheads="1"/>
              </p:cNvSpPr>
              <p:nvPr/>
            </p:nvSpPr>
            <p:spPr bwMode="auto">
              <a:xfrm>
                <a:off x="4577" y="131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3" name="Oval 17"/>
              <p:cNvSpPr>
                <a:spLocks noChangeArrowheads="1"/>
              </p:cNvSpPr>
              <p:nvPr/>
            </p:nvSpPr>
            <p:spPr bwMode="auto">
              <a:xfrm>
                <a:off x="4577" y="126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4" name="Oval 18"/>
              <p:cNvSpPr>
                <a:spLocks noChangeArrowheads="1"/>
              </p:cNvSpPr>
              <p:nvPr/>
            </p:nvSpPr>
            <p:spPr bwMode="auto">
              <a:xfrm>
                <a:off x="4577" y="121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5" name="Oval 19"/>
              <p:cNvSpPr>
                <a:spLocks noChangeArrowheads="1"/>
              </p:cNvSpPr>
              <p:nvPr/>
            </p:nvSpPr>
            <p:spPr bwMode="auto">
              <a:xfrm>
                <a:off x="4577" y="11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6" name="Oval 20"/>
              <p:cNvSpPr>
                <a:spLocks noChangeArrowheads="1"/>
              </p:cNvSpPr>
              <p:nvPr/>
            </p:nvSpPr>
            <p:spPr bwMode="auto">
              <a:xfrm>
                <a:off x="4577"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27" name="Line 21"/>
            <p:cNvSpPr>
              <a:spLocks noChangeShapeType="1"/>
            </p:cNvSpPr>
            <p:nvPr/>
          </p:nvSpPr>
          <p:spPr bwMode="auto">
            <a:xfrm>
              <a:off x="2374900" y="1498600"/>
              <a:ext cx="495300" cy="1588"/>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28" name="Line 22"/>
            <p:cNvSpPr>
              <a:spLocks noChangeShapeType="1"/>
            </p:cNvSpPr>
            <p:nvPr/>
          </p:nvSpPr>
          <p:spPr bwMode="auto">
            <a:xfrm>
              <a:off x="4495800" y="1524000"/>
              <a:ext cx="571500" cy="1588"/>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sp>
          <p:nvSpPr>
            <p:cNvPr id="29" name="Line 23"/>
            <p:cNvSpPr>
              <a:spLocks noChangeShapeType="1"/>
            </p:cNvSpPr>
            <p:nvPr/>
          </p:nvSpPr>
          <p:spPr bwMode="auto">
            <a:xfrm>
              <a:off x="6553200" y="1524000"/>
              <a:ext cx="723900" cy="1588"/>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p>
          </p:txBody>
        </p:sp>
      </p:grpSp>
    </p:spTree>
    <p:extLst>
      <p:ext uri="{BB962C8B-B14F-4D97-AF65-F5344CB8AC3E}">
        <p14:creationId xmlns:p14="http://schemas.microsoft.com/office/powerpoint/2010/main" val="4213534512"/>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TỔNG QUAN JDBC</a:t>
            </a:r>
          </a:p>
        </p:txBody>
      </p:sp>
      <p:sp>
        <p:nvSpPr>
          <p:cNvPr id="6" name="Rectangle 5"/>
          <p:cNvSpPr/>
          <p:nvPr/>
        </p:nvSpPr>
        <p:spPr>
          <a:xfrm>
            <a:off x="0" y="980728"/>
            <a:ext cx="9144000" cy="482453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a:latin typeface="Times New Roman" panose="02020603050405020304" pitchFamily="18" charset="0"/>
                <a:cs typeface="Times New Roman" panose="02020603050405020304" pitchFamily="18" charset="0"/>
              </a:rPr>
              <a:t>Đặc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trưng</a:t>
            </a:r>
            <a:r>
              <a:rPr lang="en-US" sz="2400" b="1" dirty="0">
                <a:latin typeface="Times New Roman" panose="02020603050405020304" pitchFamily="18" charset="0"/>
                <a:cs typeface="Times New Roman" panose="02020603050405020304" pitchFamily="18" charset="0"/>
              </a:rPr>
              <a:t> APIs -  JDBC Driver</a:t>
            </a:r>
          </a:p>
          <a:p>
            <a:pPr marL="342900" indent="-342900">
              <a:buFont typeface="Arial" pitchFamily="34" charset="0"/>
              <a:buChar char="•"/>
            </a:pPr>
            <a:r>
              <a:rPr lang="vi-VN" sz="2000" dirty="0" smtClean="0">
                <a:latin typeface="+mj-lt"/>
              </a:rPr>
              <a:t>Các </a:t>
            </a:r>
            <a:r>
              <a:rPr lang="vi-VN" sz="2000" dirty="0">
                <a:latin typeface="+mj-lt"/>
              </a:rPr>
              <a:t>nhà cung cấp cơ sở dữ liệu cung cấp API độc quyền để truy cập dữ liệu được quản lý bởi máy </a:t>
            </a:r>
            <a:r>
              <a:rPr lang="vi-VN" sz="2000" dirty="0" smtClean="0">
                <a:latin typeface="+mj-lt"/>
              </a:rPr>
              <a:t>chủ.</a:t>
            </a:r>
            <a:endParaRPr lang="en-US" sz="2000" dirty="0" smtClean="0">
              <a:latin typeface="+mj-lt"/>
            </a:endParaRPr>
          </a:p>
          <a:p>
            <a:pPr marL="342900" indent="-342900">
              <a:buFont typeface="Arial" pitchFamily="34" charset="0"/>
              <a:buChar char="•"/>
            </a:pPr>
            <a:r>
              <a:rPr lang="vi-VN" sz="2000" dirty="0" smtClean="0">
                <a:latin typeface="+mj-lt"/>
              </a:rPr>
              <a:t>JDBC </a:t>
            </a:r>
            <a:r>
              <a:rPr lang="vi-VN" sz="2000" dirty="0">
                <a:latin typeface="+mj-lt"/>
              </a:rPr>
              <a:t>nhằm mục đích cung cấp API loại bỏ tính chất cụ thể của nhà cung cấp trong việc truy cập cơ sở dữ </a:t>
            </a:r>
            <a:r>
              <a:rPr lang="vi-VN" sz="2000" dirty="0" smtClean="0">
                <a:latin typeface="+mj-lt"/>
              </a:rPr>
              <a:t>liệu</a:t>
            </a:r>
            <a:r>
              <a:rPr lang="en-US" sz="2000" dirty="0" smtClean="0">
                <a:latin typeface="+mj-lt"/>
              </a:rPr>
              <a:t>.</a:t>
            </a:r>
          </a:p>
          <a:p>
            <a:pPr marL="342900" indent="-342900">
              <a:buFont typeface="Arial" pitchFamily="34" charset="0"/>
              <a:buChar char="•"/>
            </a:pPr>
            <a:r>
              <a:rPr lang="vi-VN" sz="2000" dirty="0" smtClean="0">
                <a:latin typeface="+mj-lt"/>
              </a:rPr>
              <a:t>Tuy </a:t>
            </a:r>
            <a:r>
              <a:rPr lang="vi-VN" sz="2000" dirty="0">
                <a:latin typeface="+mj-lt"/>
              </a:rPr>
              <a:t>nhiên, JDBC vẫn yêu cầu trình điều khiển dành riêng cho nhà cung cấp để truy cập cơ sở dữ liệu từ một nhà cung cấp cụ </a:t>
            </a:r>
            <a:r>
              <a:rPr lang="vi-VN" sz="2000" dirty="0" smtClean="0">
                <a:latin typeface="+mj-lt"/>
              </a:rPr>
              <a:t>thể</a:t>
            </a:r>
            <a:r>
              <a:rPr lang="en-US" sz="2000" dirty="0" smtClean="0">
                <a:latin typeface="+mj-lt"/>
              </a:rPr>
              <a:t>.</a:t>
            </a:r>
          </a:p>
          <a:p>
            <a:pPr marL="342900" indent="-342900">
              <a:buFont typeface="Arial" pitchFamily="34" charset="0"/>
              <a:buChar char="•"/>
            </a:pPr>
            <a:r>
              <a:rPr lang="vi-VN" sz="2000" dirty="0" smtClean="0">
                <a:latin typeface="+mj-lt"/>
              </a:rPr>
              <a:t>Trình </a:t>
            </a:r>
            <a:r>
              <a:rPr lang="vi-VN" sz="2000" dirty="0">
                <a:latin typeface="+mj-lt"/>
              </a:rPr>
              <a:t>điều </a:t>
            </a:r>
            <a:r>
              <a:rPr lang="vi-VN" sz="2000" dirty="0" smtClean="0">
                <a:latin typeface="+mj-lt"/>
              </a:rPr>
              <a:t>khiển </a:t>
            </a:r>
            <a:r>
              <a:rPr lang="vi-VN" sz="2000" dirty="0">
                <a:latin typeface="+mj-lt"/>
              </a:rPr>
              <a:t>cung cấp giao diện giữa API JDBC và cơ sở dữ liệu của nhà cung cấp bằng cách chuyển đổi các cuộc gọi từ API JDBC sang các cuộc gọi cơ sở dữ liệu của nhà cung </a:t>
            </a:r>
            <a:r>
              <a:rPr lang="vi-VN" sz="2000" dirty="0" smtClean="0">
                <a:latin typeface="+mj-lt"/>
              </a:rPr>
              <a:t>cấp</a:t>
            </a:r>
            <a:endParaRPr lang="en-US" sz="2000" dirty="0">
              <a:latin typeface="+mj-lt"/>
            </a:endParaRPr>
          </a:p>
          <a:p>
            <a:pPr marL="342900" indent="-342900">
              <a:buFont typeface="Arial" pitchFamily="34" charset="0"/>
              <a:buChar char="•"/>
            </a:pPr>
            <a:r>
              <a:rPr lang="en-US" altLang="en-US" sz="2000" dirty="0" err="1" smtClean="0">
                <a:latin typeface="Times New Roman" pitchFamily="18" charset="0"/>
                <a:cs typeface="Times New Roman" pitchFamily="18" charset="0"/>
              </a:rPr>
              <a:t>Ví</a:t>
            </a:r>
            <a:r>
              <a:rPr lang="en-US" altLang="en-US" sz="2000" dirty="0" smtClean="0">
                <a:latin typeface="Times New Roman" pitchFamily="18" charset="0"/>
                <a:cs typeface="Times New Roman" pitchFamily="18" charset="0"/>
              </a:rPr>
              <a:t> </a:t>
            </a:r>
            <a:r>
              <a:rPr lang="en-US" altLang="en-US" sz="2000" dirty="0" err="1" smtClean="0">
                <a:latin typeface="Times New Roman" pitchFamily="18" charset="0"/>
                <a:cs typeface="Times New Roman" pitchFamily="18" charset="0"/>
              </a:rPr>
              <a:t>dụ</a:t>
            </a:r>
            <a:r>
              <a:rPr lang="en-US" altLang="en-US" sz="2000" dirty="0" smtClean="0">
                <a:latin typeface="Times New Roman" pitchFamily="18" charset="0"/>
                <a:cs typeface="Times New Roman" pitchFamily="18" charset="0"/>
              </a:rPr>
              <a:t> </a:t>
            </a:r>
            <a:r>
              <a:rPr lang="en-US" altLang="en-US" sz="2000" dirty="0">
                <a:latin typeface="Times New Roman" pitchFamily="18" charset="0"/>
                <a:cs typeface="Times New Roman" pitchFamily="18" charset="0"/>
              </a:rPr>
              <a:t>drivers:</a:t>
            </a:r>
          </a:p>
          <a:p>
            <a:pPr>
              <a:spcBef>
                <a:spcPct val="0"/>
              </a:spcBef>
              <a:buClr>
                <a:srgbClr val="0000FF"/>
              </a:buClr>
            </a:pPr>
            <a:r>
              <a:rPr lang="en-US" altLang="en-US" sz="2000" dirty="0">
                <a:latin typeface="Times New Roman" pitchFamily="18" charset="0"/>
                <a:cs typeface="Times New Roman" pitchFamily="18" charset="0"/>
              </a:rPr>
              <a:t>  - JDBC/ODBC driver: 	</a:t>
            </a:r>
            <a:endParaRPr lang="en-US" altLang="en-US" sz="2000" dirty="0" smtClean="0">
              <a:latin typeface="Times New Roman" pitchFamily="18" charset="0"/>
              <a:cs typeface="Times New Roman" pitchFamily="18" charset="0"/>
            </a:endParaRPr>
          </a:p>
          <a:p>
            <a:pPr>
              <a:spcBef>
                <a:spcPct val="0"/>
              </a:spcBef>
              <a:buClr>
                <a:srgbClr val="0000FF"/>
              </a:buClr>
            </a:pPr>
            <a:r>
              <a:rPr lang="en-US" altLang="en-US" sz="2000" b="1" dirty="0">
                <a:latin typeface="Times New Roman" pitchFamily="18" charset="0"/>
                <a:cs typeface="Times New Roman" pitchFamily="18" charset="0"/>
              </a:rPr>
              <a:t>	</a:t>
            </a:r>
            <a:r>
              <a:rPr lang="en-US" altLang="en-US" sz="2000" b="1" dirty="0" err="1" smtClean="0">
                <a:latin typeface="Times New Roman" pitchFamily="18" charset="0"/>
                <a:cs typeface="Times New Roman" pitchFamily="18" charset="0"/>
              </a:rPr>
              <a:t>sun.jdbc.odbc.JdbcOdbcDriver</a:t>
            </a:r>
            <a:r>
              <a:rPr lang="en-US" altLang="en-US" sz="2000" dirty="0" smtClean="0">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a:spcBef>
                <a:spcPct val="0"/>
              </a:spcBef>
              <a:buClr>
                <a:srgbClr val="0000FF"/>
              </a:buClr>
            </a:pPr>
            <a:r>
              <a:rPr lang="en-US" altLang="en-US" sz="2000" dirty="0">
                <a:latin typeface="Times New Roman" pitchFamily="18" charset="0"/>
                <a:cs typeface="Times New Roman" pitchFamily="18" charset="0"/>
              </a:rPr>
              <a:t>  -  Oracle driver: </a:t>
            </a:r>
            <a:endParaRPr lang="en-US" altLang="en-US" sz="2000" dirty="0" smtClean="0">
              <a:latin typeface="Times New Roman" pitchFamily="18" charset="0"/>
              <a:cs typeface="Times New Roman" pitchFamily="18" charset="0"/>
            </a:endParaRPr>
          </a:p>
          <a:p>
            <a:pPr>
              <a:spcBef>
                <a:spcPct val="0"/>
              </a:spcBef>
              <a:buClr>
                <a:srgbClr val="0000FF"/>
              </a:buClr>
            </a:pPr>
            <a:r>
              <a:rPr lang="en-US" altLang="en-US" sz="2000" dirty="0">
                <a:latin typeface="Times New Roman" pitchFamily="18" charset="0"/>
                <a:cs typeface="Times New Roman" pitchFamily="18" charset="0"/>
              </a:rPr>
              <a:t>	</a:t>
            </a:r>
            <a:r>
              <a:rPr lang="en-US" altLang="en-US" sz="2000" b="1" dirty="0" err="1" smtClean="0">
                <a:latin typeface="Times New Roman" pitchFamily="18" charset="0"/>
                <a:cs typeface="Times New Roman" pitchFamily="18" charset="0"/>
              </a:rPr>
              <a:t>oracle.jdbc.driver.OracleDriver</a:t>
            </a:r>
            <a:endParaRPr lang="en-US" altLang="en-US" sz="2000" b="1" dirty="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6" y="4077072"/>
            <a:ext cx="2387225" cy="271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27399"/>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JDBC </a:t>
            </a:r>
            <a:r>
              <a:rPr lang="en-GB" sz="3600" b="1" smtClean="0">
                <a:effectLst>
                  <a:glow rad="228600">
                    <a:schemeClr val="accent3">
                      <a:satMod val="175000"/>
                      <a:alpha val="40000"/>
                    </a:schemeClr>
                  </a:glow>
                </a:effectLst>
                <a:latin typeface="Times New Roman" pitchFamily="18" charset="0"/>
                <a:cs typeface="Times New Roman" pitchFamily="18" charset="0"/>
              </a:rPr>
              <a:t> DRIVERS</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259228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nb-NO" sz="2400" b="1" smtClean="0">
                <a:latin typeface="Times New Roman" pitchFamily="18" charset="0"/>
                <a:cs typeface="Times New Roman" pitchFamily="18" charset="0"/>
              </a:rPr>
              <a:t>Các loại Driver JDBC</a:t>
            </a:r>
          </a:p>
          <a:p>
            <a:pPr>
              <a:lnSpc>
                <a:spcPct val="150000"/>
              </a:lnSpc>
            </a:pPr>
            <a:r>
              <a:rPr lang="nb-NO" sz="2000" smtClean="0">
                <a:latin typeface="Times New Roman" pitchFamily="18" charset="0"/>
                <a:cs typeface="Times New Roman" pitchFamily="18" charset="0"/>
              </a:rPr>
              <a:t>Loại </a:t>
            </a:r>
            <a:r>
              <a:rPr lang="nb-NO" sz="2000" dirty="0">
                <a:latin typeface="Times New Roman" pitchFamily="18" charset="0"/>
                <a:cs typeface="Times New Roman" pitchFamily="18" charset="0"/>
              </a:rPr>
              <a:t>I: “Bridge”</a:t>
            </a:r>
          </a:p>
          <a:p>
            <a:pPr>
              <a:lnSpc>
                <a:spcPct val="150000"/>
              </a:lnSpc>
            </a:pPr>
            <a:r>
              <a:rPr lang="nb-NO" sz="2000" dirty="0">
                <a:latin typeface="Times New Roman" pitchFamily="18" charset="0"/>
                <a:cs typeface="Times New Roman" pitchFamily="18" charset="0"/>
              </a:rPr>
              <a:t>Loại</a:t>
            </a:r>
            <a:r>
              <a:rPr lang="nb-NO" sz="2000" dirty="0" smtClean="0">
                <a:latin typeface="Times New Roman" pitchFamily="18" charset="0"/>
                <a:cs typeface="Times New Roman" pitchFamily="18" charset="0"/>
              </a:rPr>
              <a:t> </a:t>
            </a:r>
            <a:r>
              <a:rPr lang="nb-NO" sz="2000" dirty="0">
                <a:latin typeface="Times New Roman" pitchFamily="18" charset="0"/>
                <a:cs typeface="Times New Roman" pitchFamily="18" charset="0"/>
              </a:rPr>
              <a:t>II: “Native”</a:t>
            </a:r>
          </a:p>
          <a:p>
            <a:pPr>
              <a:lnSpc>
                <a:spcPct val="150000"/>
              </a:lnSpc>
            </a:pPr>
            <a:r>
              <a:rPr lang="nb-NO" sz="2000" dirty="0">
                <a:latin typeface="Times New Roman" pitchFamily="18" charset="0"/>
                <a:cs typeface="Times New Roman" pitchFamily="18" charset="0"/>
              </a:rPr>
              <a:t>Loại</a:t>
            </a:r>
            <a:r>
              <a:rPr lang="nb-NO" sz="2000" dirty="0" smtClean="0">
                <a:latin typeface="Times New Roman" pitchFamily="18" charset="0"/>
                <a:cs typeface="Times New Roman" pitchFamily="18" charset="0"/>
              </a:rPr>
              <a:t> </a:t>
            </a:r>
            <a:r>
              <a:rPr lang="nb-NO" sz="2000" dirty="0">
                <a:latin typeface="Times New Roman" pitchFamily="18" charset="0"/>
                <a:cs typeface="Times New Roman" pitchFamily="18" charset="0"/>
              </a:rPr>
              <a:t>III: “Middleware”</a:t>
            </a:r>
          </a:p>
          <a:p>
            <a:pPr>
              <a:lnSpc>
                <a:spcPct val="150000"/>
              </a:lnSpc>
            </a:pPr>
            <a:r>
              <a:rPr lang="nb-NO" sz="2000" dirty="0">
                <a:latin typeface="Times New Roman" pitchFamily="18" charset="0"/>
                <a:cs typeface="Times New Roman" pitchFamily="18" charset="0"/>
              </a:rPr>
              <a:t>Loại</a:t>
            </a:r>
            <a:r>
              <a:rPr lang="nb-NO" sz="2000" dirty="0" smtClean="0">
                <a:latin typeface="Times New Roman" pitchFamily="18" charset="0"/>
                <a:cs typeface="Times New Roman" pitchFamily="18" charset="0"/>
              </a:rPr>
              <a:t> </a:t>
            </a:r>
            <a:r>
              <a:rPr lang="nb-NO" sz="2000" dirty="0">
                <a:latin typeface="Times New Roman" pitchFamily="18" charset="0"/>
                <a:cs typeface="Times New Roman" pitchFamily="18" charset="0"/>
              </a:rPr>
              <a:t>IV: “Pure”</a:t>
            </a:r>
            <a:endParaRPr lang="vi-VN" sz="2000" dirty="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421013"/>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JDBC  DRIVERS</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vi-VN" dirty="0"/>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07504" y="1187523"/>
            <a:ext cx="8915400" cy="5715000"/>
            <a:chOff x="50800" y="685800"/>
            <a:chExt cx="8915400" cy="5715000"/>
          </a:xfrm>
        </p:grpSpPr>
        <p:sp>
          <p:nvSpPr>
            <p:cNvPr id="10" name="Rectangle 4"/>
            <p:cNvSpPr>
              <a:spLocks noChangeArrowheads="1"/>
            </p:cNvSpPr>
            <p:nvPr/>
          </p:nvSpPr>
          <p:spPr bwMode="auto">
            <a:xfrm>
              <a:off x="50800" y="685800"/>
              <a:ext cx="1092200" cy="5715000"/>
            </a:xfrm>
            <a:prstGeom prst="rect">
              <a:avLst/>
            </a:prstGeom>
            <a:solidFill>
              <a:schemeClr val="bg1"/>
            </a:solidFill>
            <a:ln w="50800">
              <a:solidFill>
                <a:srgbClr val="33CC33"/>
              </a:solidFill>
              <a:miter lim="800000"/>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itchFamily="18" charset="0"/>
                  <a:cs typeface="Times New Roman" pitchFamily="18" charset="0"/>
                </a:rPr>
                <a:t>JDBC</a:t>
              </a:r>
            </a:p>
          </p:txBody>
        </p:sp>
        <p:sp>
          <p:nvSpPr>
            <p:cNvPr id="12" name="Oval 5"/>
            <p:cNvSpPr>
              <a:spLocks noChangeArrowheads="1"/>
            </p:cNvSpPr>
            <p:nvPr/>
          </p:nvSpPr>
          <p:spPr bwMode="auto">
            <a:xfrm>
              <a:off x="1549400" y="1219200"/>
              <a:ext cx="1930400" cy="939800"/>
            </a:xfrm>
            <a:prstGeom prst="ellipse">
              <a:avLst/>
            </a:prstGeom>
            <a:solidFill>
              <a:schemeClr val="bg1"/>
            </a:solidFill>
            <a:ln w="50800">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dirty="0">
                  <a:latin typeface="Times New Roman" panose="02020603050405020304" pitchFamily="18" charset="0"/>
                  <a:cs typeface="Times New Roman" pitchFamily="18" charset="0"/>
                </a:rPr>
                <a:t>Type I</a:t>
              </a:r>
            </a:p>
            <a:p>
              <a:pPr algn="ctr">
                <a:spcBef>
                  <a:spcPct val="0"/>
                </a:spcBef>
                <a:buClrTx/>
                <a:buSzTx/>
                <a:buFontTx/>
                <a:buNone/>
              </a:pPr>
              <a:r>
                <a:rPr lang="en-US" altLang="en-US" sz="2400" dirty="0">
                  <a:latin typeface="Times New Roman" panose="02020603050405020304" pitchFamily="18" charset="0"/>
                  <a:cs typeface="Times New Roman" pitchFamily="18" charset="0"/>
                </a:rPr>
                <a:t>“Bridge”</a:t>
              </a:r>
            </a:p>
          </p:txBody>
        </p:sp>
        <p:sp>
          <p:nvSpPr>
            <p:cNvPr id="13" name="Oval 6"/>
            <p:cNvSpPr>
              <a:spLocks noChangeArrowheads="1"/>
            </p:cNvSpPr>
            <p:nvPr/>
          </p:nvSpPr>
          <p:spPr bwMode="auto">
            <a:xfrm>
              <a:off x="1549400" y="2400300"/>
              <a:ext cx="1930400" cy="939800"/>
            </a:xfrm>
            <a:prstGeom prst="ellipse">
              <a:avLst/>
            </a:prstGeom>
            <a:solidFill>
              <a:schemeClr val="bg1"/>
            </a:solidFill>
            <a:ln w="50800" algn="ctr">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dirty="0">
                  <a:latin typeface="Times New Roman" panose="02020603050405020304" pitchFamily="18" charset="0"/>
                  <a:cs typeface="Times New Roman" pitchFamily="18" charset="0"/>
                </a:rPr>
                <a:t>Type II</a:t>
              </a:r>
            </a:p>
            <a:p>
              <a:pPr algn="ctr">
                <a:spcBef>
                  <a:spcPct val="0"/>
                </a:spcBef>
                <a:buClrTx/>
                <a:buSzTx/>
                <a:buFontTx/>
                <a:buNone/>
              </a:pPr>
              <a:r>
                <a:rPr lang="en-US" altLang="en-US" sz="2400" dirty="0">
                  <a:latin typeface="Times New Roman" panose="02020603050405020304" pitchFamily="18" charset="0"/>
                  <a:cs typeface="Times New Roman" pitchFamily="18" charset="0"/>
                </a:rPr>
                <a:t>“Native”</a:t>
              </a:r>
            </a:p>
          </p:txBody>
        </p:sp>
        <p:sp>
          <p:nvSpPr>
            <p:cNvPr id="14" name="Oval 7"/>
            <p:cNvSpPr>
              <a:spLocks noChangeArrowheads="1"/>
            </p:cNvSpPr>
            <p:nvPr/>
          </p:nvSpPr>
          <p:spPr bwMode="auto">
            <a:xfrm>
              <a:off x="1549400" y="3695700"/>
              <a:ext cx="1930400" cy="939800"/>
            </a:xfrm>
            <a:prstGeom prst="ellipse">
              <a:avLst/>
            </a:prstGeom>
            <a:solidFill>
              <a:schemeClr val="bg1"/>
            </a:solidFill>
            <a:ln w="50800" algn="ctr">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cs typeface="Times New Roman" pitchFamily="18" charset="0"/>
                </a:rPr>
                <a:t>Type III</a:t>
              </a:r>
            </a:p>
            <a:p>
              <a:pPr algn="ctr">
                <a:spcBef>
                  <a:spcPct val="0"/>
                </a:spcBef>
                <a:buClrTx/>
                <a:buSzTx/>
                <a:buFontTx/>
                <a:buNone/>
              </a:pPr>
              <a:r>
                <a:rPr lang="en-US" altLang="en-US" sz="2400">
                  <a:latin typeface="Times New Roman" panose="02020603050405020304" pitchFamily="18" charset="0"/>
                  <a:cs typeface="Times New Roman" pitchFamily="18" charset="0"/>
                </a:rPr>
                <a:t>“Middleware”</a:t>
              </a:r>
            </a:p>
          </p:txBody>
        </p:sp>
        <p:sp>
          <p:nvSpPr>
            <p:cNvPr id="15" name="Oval 8"/>
            <p:cNvSpPr>
              <a:spLocks noChangeArrowheads="1"/>
            </p:cNvSpPr>
            <p:nvPr/>
          </p:nvSpPr>
          <p:spPr bwMode="auto">
            <a:xfrm>
              <a:off x="1549400" y="4991100"/>
              <a:ext cx="1930400" cy="939800"/>
            </a:xfrm>
            <a:prstGeom prst="ellipse">
              <a:avLst/>
            </a:prstGeom>
            <a:solidFill>
              <a:schemeClr val="bg1"/>
            </a:solidFill>
            <a:ln w="50800" algn="ctr">
              <a:solidFill>
                <a:srgbClr val="33CC33"/>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cs typeface="Times New Roman" pitchFamily="18" charset="0"/>
                </a:rPr>
                <a:t>Type IV</a:t>
              </a:r>
            </a:p>
            <a:p>
              <a:pPr algn="ctr">
                <a:spcBef>
                  <a:spcPct val="0"/>
                </a:spcBef>
                <a:buClrTx/>
                <a:buSzTx/>
                <a:buFontTx/>
                <a:buNone/>
              </a:pPr>
              <a:r>
                <a:rPr lang="en-US" altLang="en-US" sz="2400">
                  <a:latin typeface="Times New Roman" panose="02020603050405020304" pitchFamily="18" charset="0"/>
                  <a:cs typeface="Times New Roman" pitchFamily="18" charset="0"/>
                </a:rPr>
                <a:t>“Pure”</a:t>
              </a:r>
            </a:p>
          </p:txBody>
        </p:sp>
        <p:sp>
          <p:nvSpPr>
            <p:cNvPr id="16" name="Oval 9"/>
            <p:cNvSpPr>
              <a:spLocks noChangeArrowheads="1"/>
            </p:cNvSpPr>
            <p:nvPr/>
          </p:nvSpPr>
          <p:spPr bwMode="auto">
            <a:xfrm>
              <a:off x="3987800" y="1219200"/>
              <a:ext cx="1549400" cy="939800"/>
            </a:xfrm>
            <a:prstGeom prst="ellipse">
              <a:avLst/>
            </a:prstGeom>
            <a:solidFill>
              <a:schemeClr val="bg1"/>
            </a:solidFill>
            <a:ln w="50800">
              <a:solidFill>
                <a:schemeClr val="hlink"/>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itchFamily="18" charset="0"/>
                  <a:cs typeface="Times New Roman" pitchFamily="18" charset="0"/>
                </a:rPr>
                <a:t>ODBC</a:t>
              </a:r>
            </a:p>
          </p:txBody>
        </p:sp>
        <p:sp>
          <p:nvSpPr>
            <p:cNvPr id="17" name="Oval 10"/>
            <p:cNvSpPr>
              <a:spLocks noChangeArrowheads="1"/>
            </p:cNvSpPr>
            <p:nvPr/>
          </p:nvSpPr>
          <p:spPr bwMode="auto">
            <a:xfrm>
              <a:off x="6121400" y="1219200"/>
              <a:ext cx="1473200" cy="939800"/>
            </a:xfrm>
            <a:prstGeom prst="ellipse">
              <a:avLst/>
            </a:prstGeom>
            <a:solidFill>
              <a:schemeClr val="bg1"/>
            </a:solidFill>
            <a:ln w="50800" algn="ctr">
              <a:solidFill>
                <a:schemeClr val="hlink"/>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cs typeface="Times New Roman" pitchFamily="18" charset="0"/>
                </a:rPr>
                <a:t>ODBC</a:t>
              </a:r>
            </a:p>
            <a:p>
              <a:pPr algn="ctr">
                <a:spcBef>
                  <a:spcPct val="0"/>
                </a:spcBef>
                <a:buClrTx/>
                <a:buSzTx/>
                <a:buFontTx/>
                <a:buNone/>
              </a:pPr>
              <a:r>
                <a:rPr lang="en-US" altLang="en-US" sz="2400">
                  <a:latin typeface="Times New Roman" panose="02020603050405020304" pitchFamily="18" charset="0"/>
                  <a:cs typeface="Times New Roman" pitchFamily="18" charset="0"/>
                </a:rPr>
                <a:t>Driver</a:t>
              </a:r>
            </a:p>
          </p:txBody>
        </p:sp>
        <p:grpSp>
          <p:nvGrpSpPr>
            <p:cNvPr id="18" name="Group 11"/>
            <p:cNvGrpSpPr>
              <a:grpSpLocks/>
            </p:cNvGrpSpPr>
            <p:nvPr/>
          </p:nvGrpSpPr>
          <p:grpSpPr bwMode="auto">
            <a:xfrm>
              <a:off x="8026400" y="1219200"/>
              <a:ext cx="939800" cy="1016000"/>
              <a:chOff x="5056" y="1120"/>
              <a:chExt cx="592" cy="640"/>
            </a:xfrm>
          </p:grpSpPr>
          <p:sp>
            <p:nvSpPr>
              <p:cNvPr id="77" name="Oval 12"/>
              <p:cNvSpPr>
                <a:spLocks noChangeArrowheads="1"/>
              </p:cNvSpPr>
              <p:nvPr/>
            </p:nvSpPr>
            <p:spPr bwMode="auto">
              <a:xfrm>
                <a:off x="5057" y="164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78" name="Oval 13"/>
              <p:cNvSpPr>
                <a:spLocks noChangeArrowheads="1"/>
              </p:cNvSpPr>
              <p:nvPr/>
            </p:nvSpPr>
            <p:spPr bwMode="auto">
              <a:xfrm>
                <a:off x="5056"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79" name="Oval 14"/>
              <p:cNvSpPr>
                <a:spLocks noChangeArrowheads="1"/>
              </p:cNvSpPr>
              <p:nvPr/>
            </p:nvSpPr>
            <p:spPr bwMode="auto">
              <a:xfrm>
                <a:off x="5057" y="16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0" name="Oval 15"/>
              <p:cNvSpPr>
                <a:spLocks noChangeArrowheads="1"/>
              </p:cNvSpPr>
              <p:nvPr/>
            </p:nvSpPr>
            <p:spPr bwMode="auto">
              <a:xfrm>
                <a:off x="5057" y="15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1" name="Oval 16"/>
              <p:cNvSpPr>
                <a:spLocks noChangeArrowheads="1"/>
              </p:cNvSpPr>
              <p:nvPr/>
            </p:nvSpPr>
            <p:spPr bwMode="auto">
              <a:xfrm>
                <a:off x="5057" y="15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2" name="Oval 17"/>
              <p:cNvSpPr>
                <a:spLocks noChangeArrowheads="1"/>
              </p:cNvSpPr>
              <p:nvPr/>
            </p:nvSpPr>
            <p:spPr bwMode="auto">
              <a:xfrm>
                <a:off x="5057" y="14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3" name="Oval 18"/>
              <p:cNvSpPr>
                <a:spLocks noChangeArrowheads="1"/>
              </p:cNvSpPr>
              <p:nvPr/>
            </p:nvSpPr>
            <p:spPr bwMode="auto">
              <a:xfrm>
                <a:off x="5057" y="140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4" name="Oval 19"/>
              <p:cNvSpPr>
                <a:spLocks noChangeArrowheads="1"/>
              </p:cNvSpPr>
              <p:nvPr/>
            </p:nvSpPr>
            <p:spPr bwMode="auto">
              <a:xfrm>
                <a:off x="5057" y="136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5" name="Oval 20"/>
              <p:cNvSpPr>
                <a:spLocks noChangeArrowheads="1"/>
              </p:cNvSpPr>
              <p:nvPr/>
            </p:nvSpPr>
            <p:spPr bwMode="auto">
              <a:xfrm>
                <a:off x="5057" y="131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6" name="Oval 21"/>
              <p:cNvSpPr>
                <a:spLocks noChangeArrowheads="1"/>
              </p:cNvSpPr>
              <p:nvPr/>
            </p:nvSpPr>
            <p:spPr bwMode="auto">
              <a:xfrm>
                <a:off x="5057" y="126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7" name="Oval 22"/>
              <p:cNvSpPr>
                <a:spLocks noChangeArrowheads="1"/>
              </p:cNvSpPr>
              <p:nvPr/>
            </p:nvSpPr>
            <p:spPr bwMode="auto">
              <a:xfrm>
                <a:off x="5057" y="121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8" name="Oval 23"/>
              <p:cNvSpPr>
                <a:spLocks noChangeArrowheads="1"/>
              </p:cNvSpPr>
              <p:nvPr/>
            </p:nvSpPr>
            <p:spPr bwMode="auto">
              <a:xfrm>
                <a:off x="5057" y="11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89" name="Oval 24"/>
              <p:cNvSpPr>
                <a:spLocks noChangeArrowheads="1"/>
              </p:cNvSpPr>
              <p:nvPr/>
            </p:nvSpPr>
            <p:spPr bwMode="auto">
              <a:xfrm>
                <a:off x="5057"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grpSp>
        <p:sp>
          <p:nvSpPr>
            <p:cNvPr id="19" name="Oval 25"/>
            <p:cNvSpPr>
              <a:spLocks noChangeArrowheads="1"/>
            </p:cNvSpPr>
            <p:nvPr/>
          </p:nvSpPr>
          <p:spPr bwMode="auto">
            <a:xfrm>
              <a:off x="4254500" y="2400300"/>
              <a:ext cx="1549400" cy="939800"/>
            </a:xfrm>
            <a:prstGeom prst="ellipse">
              <a:avLst/>
            </a:prstGeom>
            <a:solidFill>
              <a:schemeClr val="bg1"/>
            </a:solidFill>
            <a:ln w="50800" algn="ctr">
              <a:solidFill>
                <a:schemeClr val="hlink"/>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dirty="0">
                  <a:latin typeface="Times New Roman" pitchFamily="18" charset="0"/>
                  <a:cs typeface="Times New Roman" pitchFamily="18" charset="0"/>
                </a:rPr>
                <a:t>CLI (.lib)</a:t>
              </a:r>
            </a:p>
          </p:txBody>
        </p:sp>
        <p:sp>
          <p:nvSpPr>
            <p:cNvPr id="20" name="Oval 26"/>
            <p:cNvSpPr>
              <a:spLocks noChangeArrowheads="1"/>
            </p:cNvSpPr>
            <p:nvPr/>
          </p:nvSpPr>
          <p:spPr bwMode="auto">
            <a:xfrm>
              <a:off x="5664200" y="3657600"/>
              <a:ext cx="1778000" cy="939800"/>
            </a:xfrm>
            <a:prstGeom prst="ellipse">
              <a:avLst/>
            </a:prstGeom>
            <a:solidFill>
              <a:schemeClr val="bg1"/>
            </a:solidFill>
            <a:ln w="50800">
              <a:solidFill>
                <a:srgbClr val="800000"/>
              </a:solidFill>
              <a:round/>
              <a:headEnd/>
              <a:tailEnd/>
            </a:ln>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cs typeface="Times New Roman" pitchFamily="18" charset="0"/>
                </a:rPr>
                <a:t>Middleware</a:t>
              </a:r>
            </a:p>
            <a:p>
              <a:pPr algn="ctr">
                <a:spcBef>
                  <a:spcPct val="0"/>
                </a:spcBef>
                <a:buClrTx/>
                <a:buSzTx/>
                <a:buFontTx/>
                <a:buNone/>
              </a:pPr>
              <a:r>
                <a:rPr lang="en-US" altLang="en-US" sz="2400">
                  <a:latin typeface="Times New Roman" panose="02020603050405020304" pitchFamily="18" charset="0"/>
                  <a:cs typeface="Times New Roman" pitchFamily="18" charset="0"/>
                </a:rPr>
                <a:t>Server</a:t>
              </a:r>
            </a:p>
          </p:txBody>
        </p:sp>
        <p:grpSp>
          <p:nvGrpSpPr>
            <p:cNvPr id="21" name="Group 27"/>
            <p:cNvGrpSpPr>
              <a:grpSpLocks/>
            </p:cNvGrpSpPr>
            <p:nvPr/>
          </p:nvGrpSpPr>
          <p:grpSpPr bwMode="auto">
            <a:xfrm>
              <a:off x="8026400" y="2362200"/>
              <a:ext cx="939800" cy="1016000"/>
              <a:chOff x="5056" y="1840"/>
              <a:chExt cx="592" cy="640"/>
            </a:xfrm>
          </p:grpSpPr>
          <p:sp>
            <p:nvSpPr>
              <p:cNvPr id="64" name="Oval 28"/>
              <p:cNvSpPr>
                <a:spLocks noChangeArrowheads="1"/>
              </p:cNvSpPr>
              <p:nvPr/>
            </p:nvSpPr>
            <p:spPr bwMode="auto">
              <a:xfrm>
                <a:off x="5057" y="23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65" name="Oval 29"/>
              <p:cNvSpPr>
                <a:spLocks noChangeArrowheads="1"/>
              </p:cNvSpPr>
              <p:nvPr/>
            </p:nvSpPr>
            <p:spPr bwMode="auto">
              <a:xfrm>
                <a:off x="5056" y="184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66" name="Oval 30"/>
              <p:cNvSpPr>
                <a:spLocks noChangeArrowheads="1"/>
              </p:cNvSpPr>
              <p:nvPr/>
            </p:nvSpPr>
            <p:spPr bwMode="auto">
              <a:xfrm>
                <a:off x="5057" y="23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67" name="Oval 31"/>
              <p:cNvSpPr>
                <a:spLocks noChangeArrowheads="1"/>
              </p:cNvSpPr>
              <p:nvPr/>
            </p:nvSpPr>
            <p:spPr bwMode="auto">
              <a:xfrm>
                <a:off x="5057" y="227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68" name="Oval 32"/>
              <p:cNvSpPr>
                <a:spLocks noChangeArrowheads="1"/>
              </p:cNvSpPr>
              <p:nvPr/>
            </p:nvSpPr>
            <p:spPr bwMode="auto">
              <a:xfrm>
                <a:off x="5057" y="222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69" name="Oval 33"/>
              <p:cNvSpPr>
                <a:spLocks noChangeArrowheads="1"/>
              </p:cNvSpPr>
              <p:nvPr/>
            </p:nvSpPr>
            <p:spPr bwMode="auto">
              <a:xfrm>
                <a:off x="5057" y="217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70" name="Oval 34"/>
              <p:cNvSpPr>
                <a:spLocks noChangeArrowheads="1"/>
              </p:cNvSpPr>
              <p:nvPr/>
            </p:nvSpPr>
            <p:spPr bwMode="auto">
              <a:xfrm>
                <a:off x="5057" y="212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71" name="Oval 35"/>
              <p:cNvSpPr>
                <a:spLocks noChangeArrowheads="1"/>
              </p:cNvSpPr>
              <p:nvPr/>
            </p:nvSpPr>
            <p:spPr bwMode="auto">
              <a:xfrm>
                <a:off x="5057" y="208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72" name="Oval 36"/>
              <p:cNvSpPr>
                <a:spLocks noChangeArrowheads="1"/>
              </p:cNvSpPr>
              <p:nvPr/>
            </p:nvSpPr>
            <p:spPr bwMode="auto">
              <a:xfrm>
                <a:off x="5057" y="203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73" name="Oval 37"/>
              <p:cNvSpPr>
                <a:spLocks noChangeArrowheads="1"/>
              </p:cNvSpPr>
              <p:nvPr/>
            </p:nvSpPr>
            <p:spPr bwMode="auto">
              <a:xfrm>
                <a:off x="5057" y="198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74" name="Oval 38"/>
              <p:cNvSpPr>
                <a:spLocks noChangeArrowheads="1"/>
              </p:cNvSpPr>
              <p:nvPr/>
            </p:nvSpPr>
            <p:spPr bwMode="auto">
              <a:xfrm>
                <a:off x="5057" y="193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75" name="Oval 39"/>
              <p:cNvSpPr>
                <a:spLocks noChangeArrowheads="1"/>
              </p:cNvSpPr>
              <p:nvPr/>
            </p:nvSpPr>
            <p:spPr bwMode="auto">
              <a:xfrm>
                <a:off x="5057" y="188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76" name="Oval 40"/>
              <p:cNvSpPr>
                <a:spLocks noChangeArrowheads="1"/>
              </p:cNvSpPr>
              <p:nvPr/>
            </p:nvSpPr>
            <p:spPr bwMode="auto">
              <a:xfrm>
                <a:off x="5057" y="184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grpSp>
        <p:grpSp>
          <p:nvGrpSpPr>
            <p:cNvPr id="22" name="Group 41"/>
            <p:cNvGrpSpPr>
              <a:grpSpLocks/>
            </p:cNvGrpSpPr>
            <p:nvPr/>
          </p:nvGrpSpPr>
          <p:grpSpPr bwMode="auto">
            <a:xfrm>
              <a:off x="8026400" y="3657600"/>
              <a:ext cx="939800" cy="1016000"/>
              <a:chOff x="5056" y="2656"/>
              <a:chExt cx="592" cy="640"/>
            </a:xfrm>
          </p:grpSpPr>
          <p:sp>
            <p:nvSpPr>
              <p:cNvPr id="51" name="Oval 42"/>
              <p:cNvSpPr>
                <a:spLocks noChangeArrowheads="1"/>
              </p:cNvSpPr>
              <p:nvPr/>
            </p:nvSpPr>
            <p:spPr bwMode="auto">
              <a:xfrm>
                <a:off x="5057" y="318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52" name="Oval 43"/>
              <p:cNvSpPr>
                <a:spLocks noChangeArrowheads="1"/>
              </p:cNvSpPr>
              <p:nvPr/>
            </p:nvSpPr>
            <p:spPr bwMode="auto">
              <a:xfrm>
                <a:off x="5056" y="26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53" name="Oval 44"/>
              <p:cNvSpPr>
                <a:spLocks noChangeArrowheads="1"/>
              </p:cNvSpPr>
              <p:nvPr/>
            </p:nvSpPr>
            <p:spPr bwMode="auto">
              <a:xfrm>
                <a:off x="5057" y="313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54" name="Oval 45"/>
              <p:cNvSpPr>
                <a:spLocks noChangeArrowheads="1"/>
              </p:cNvSpPr>
              <p:nvPr/>
            </p:nvSpPr>
            <p:spPr bwMode="auto">
              <a:xfrm>
                <a:off x="5057" y="308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55" name="Oval 46"/>
              <p:cNvSpPr>
                <a:spLocks noChangeArrowheads="1"/>
              </p:cNvSpPr>
              <p:nvPr/>
            </p:nvSpPr>
            <p:spPr bwMode="auto">
              <a:xfrm>
                <a:off x="5057" y="304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56" name="Oval 47"/>
              <p:cNvSpPr>
                <a:spLocks noChangeArrowheads="1"/>
              </p:cNvSpPr>
              <p:nvPr/>
            </p:nvSpPr>
            <p:spPr bwMode="auto">
              <a:xfrm>
                <a:off x="5057" y="299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57" name="Oval 48"/>
              <p:cNvSpPr>
                <a:spLocks noChangeArrowheads="1"/>
              </p:cNvSpPr>
              <p:nvPr/>
            </p:nvSpPr>
            <p:spPr bwMode="auto">
              <a:xfrm>
                <a:off x="5057" y="294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58" name="Oval 49"/>
              <p:cNvSpPr>
                <a:spLocks noChangeArrowheads="1"/>
              </p:cNvSpPr>
              <p:nvPr/>
            </p:nvSpPr>
            <p:spPr bwMode="auto">
              <a:xfrm>
                <a:off x="5057" y="289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59" name="Oval 50"/>
              <p:cNvSpPr>
                <a:spLocks noChangeArrowheads="1"/>
              </p:cNvSpPr>
              <p:nvPr/>
            </p:nvSpPr>
            <p:spPr bwMode="auto">
              <a:xfrm>
                <a:off x="5057" y="284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60" name="Oval 51"/>
              <p:cNvSpPr>
                <a:spLocks noChangeArrowheads="1"/>
              </p:cNvSpPr>
              <p:nvPr/>
            </p:nvSpPr>
            <p:spPr bwMode="auto">
              <a:xfrm>
                <a:off x="5057" y="28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61" name="Oval 52"/>
              <p:cNvSpPr>
                <a:spLocks noChangeArrowheads="1"/>
              </p:cNvSpPr>
              <p:nvPr/>
            </p:nvSpPr>
            <p:spPr bwMode="auto">
              <a:xfrm>
                <a:off x="5057" y="27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62" name="Oval 53"/>
              <p:cNvSpPr>
                <a:spLocks noChangeArrowheads="1"/>
              </p:cNvSpPr>
              <p:nvPr/>
            </p:nvSpPr>
            <p:spPr bwMode="auto">
              <a:xfrm>
                <a:off x="5057" y="27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63" name="Oval 54"/>
              <p:cNvSpPr>
                <a:spLocks noChangeArrowheads="1"/>
              </p:cNvSpPr>
              <p:nvPr/>
            </p:nvSpPr>
            <p:spPr bwMode="auto">
              <a:xfrm>
                <a:off x="5057" y="26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grpSp>
        <p:grpSp>
          <p:nvGrpSpPr>
            <p:cNvPr id="23" name="Group 55"/>
            <p:cNvGrpSpPr>
              <a:grpSpLocks/>
            </p:cNvGrpSpPr>
            <p:nvPr/>
          </p:nvGrpSpPr>
          <p:grpSpPr bwMode="auto">
            <a:xfrm>
              <a:off x="8026400" y="4953000"/>
              <a:ext cx="939800" cy="1016000"/>
              <a:chOff x="5056" y="3472"/>
              <a:chExt cx="592" cy="640"/>
            </a:xfrm>
          </p:grpSpPr>
          <p:sp>
            <p:nvSpPr>
              <p:cNvPr id="38" name="Oval 56"/>
              <p:cNvSpPr>
                <a:spLocks noChangeArrowheads="1"/>
              </p:cNvSpPr>
              <p:nvPr/>
            </p:nvSpPr>
            <p:spPr bwMode="auto">
              <a:xfrm>
                <a:off x="5057" y="40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39" name="Oval 57"/>
              <p:cNvSpPr>
                <a:spLocks noChangeArrowheads="1"/>
              </p:cNvSpPr>
              <p:nvPr/>
            </p:nvSpPr>
            <p:spPr bwMode="auto">
              <a:xfrm>
                <a:off x="5056" y="347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0" name="Oval 58"/>
              <p:cNvSpPr>
                <a:spLocks noChangeArrowheads="1"/>
              </p:cNvSpPr>
              <p:nvPr/>
            </p:nvSpPr>
            <p:spPr bwMode="auto">
              <a:xfrm>
                <a:off x="5057" y="39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1" name="Oval 59"/>
              <p:cNvSpPr>
                <a:spLocks noChangeArrowheads="1"/>
              </p:cNvSpPr>
              <p:nvPr/>
            </p:nvSpPr>
            <p:spPr bwMode="auto">
              <a:xfrm>
                <a:off x="5057" y="39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2" name="Oval 60"/>
              <p:cNvSpPr>
                <a:spLocks noChangeArrowheads="1"/>
              </p:cNvSpPr>
              <p:nvPr/>
            </p:nvSpPr>
            <p:spPr bwMode="auto">
              <a:xfrm>
                <a:off x="5057" y="38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3" name="Oval 61"/>
              <p:cNvSpPr>
                <a:spLocks noChangeArrowheads="1"/>
              </p:cNvSpPr>
              <p:nvPr/>
            </p:nvSpPr>
            <p:spPr bwMode="auto">
              <a:xfrm>
                <a:off x="5057" y="380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4" name="Oval 62"/>
              <p:cNvSpPr>
                <a:spLocks noChangeArrowheads="1"/>
              </p:cNvSpPr>
              <p:nvPr/>
            </p:nvSpPr>
            <p:spPr bwMode="auto">
              <a:xfrm>
                <a:off x="5057" y="376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5" name="Oval 63"/>
              <p:cNvSpPr>
                <a:spLocks noChangeArrowheads="1"/>
              </p:cNvSpPr>
              <p:nvPr/>
            </p:nvSpPr>
            <p:spPr bwMode="auto">
              <a:xfrm>
                <a:off x="5057" y="371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6" name="Oval 64"/>
              <p:cNvSpPr>
                <a:spLocks noChangeArrowheads="1"/>
              </p:cNvSpPr>
              <p:nvPr/>
            </p:nvSpPr>
            <p:spPr bwMode="auto">
              <a:xfrm>
                <a:off x="5057" y="366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7" name="Oval 65"/>
              <p:cNvSpPr>
                <a:spLocks noChangeArrowheads="1"/>
              </p:cNvSpPr>
              <p:nvPr/>
            </p:nvSpPr>
            <p:spPr bwMode="auto">
              <a:xfrm>
                <a:off x="5057" y="361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8" name="Oval 66"/>
              <p:cNvSpPr>
                <a:spLocks noChangeArrowheads="1"/>
              </p:cNvSpPr>
              <p:nvPr/>
            </p:nvSpPr>
            <p:spPr bwMode="auto">
              <a:xfrm>
                <a:off x="5057" y="35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49" name="Oval 67"/>
              <p:cNvSpPr>
                <a:spLocks noChangeArrowheads="1"/>
              </p:cNvSpPr>
              <p:nvPr/>
            </p:nvSpPr>
            <p:spPr bwMode="auto">
              <a:xfrm>
                <a:off x="5057" y="35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sp>
            <p:nvSpPr>
              <p:cNvPr id="50" name="Oval 68"/>
              <p:cNvSpPr>
                <a:spLocks noChangeArrowheads="1"/>
              </p:cNvSpPr>
              <p:nvPr/>
            </p:nvSpPr>
            <p:spPr bwMode="auto">
              <a:xfrm>
                <a:off x="5057" y="347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Times New Roman" pitchFamily="18" charset="0"/>
                  <a:cs typeface="Times New Roman" pitchFamily="18" charset="0"/>
                </a:endParaRPr>
              </a:p>
            </p:txBody>
          </p:sp>
        </p:grpSp>
        <p:sp>
          <p:nvSpPr>
            <p:cNvPr id="24" name="Line 69"/>
            <p:cNvSpPr>
              <a:spLocks noChangeShapeType="1"/>
            </p:cNvSpPr>
            <p:nvPr/>
          </p:nvSpPr>
          <p:spPr bwMode="auto">
            <a:xfrm>
              <a:off x="3429000" y="5461000"/>
              <a:ext cx="44958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25" name="Line 70"/>
            <p:cNvSpPr>
              <a:spLocks noChangeShapeType="1"/>
            </p:cNvSpPr>
            <p:nvPr/>
          </p:nvSpPr>
          <p:spPr bwMode="auto">
            <a:xfrm>
              <a:off x="3429000" y="4165600"/>
              <a:ext cx="22098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26" name="Line 71"/>
            <p:cNvSpPr>
              <a:spLocks noChangeShapeType="1"/>
            </p:cNvSpPr>
            <p:nvPr/>
          </p:nvSpPr>
          <p:spPr bwMode="auto">
            <a:xfrm>
              <a:off x="3467100" y="2870200"/>
              <a:ext cx="7239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27" name="Line 72"/>
            <p:cNvSpPr>
              <a:spLocks noChangeShapeType="1"/>
            </p:cNvSpPr>
            <p:nvPr/>
          </p:nvSpPr>
          <p:spPr bwMode="auto">
            <a:xfrm>
              <a:off x="3467100" y="1651000"/>
              <a:ext cx="4953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28" name="Line 73"/>
            <p:cNvSpPr>
              <a:spLocks noChangeShapeType="1"/>
            </p:cNvSpPr>
            <p:nvPr/>
          </p:nvSpPr>
          <p:spPr bwMode="auto">
            <a:xfrm>
              <a:off x="5486400" y="1676400"/>
              <a:ext cx="6477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29" name="Line 74"/>
            <p:cNvSpPr>
              <a:spLocks noChangeShapeType="1"/>
            </p:cNvSpPr>
            <p:nvPr/>
          </p:nvSpPr>
          <p:spPr bwMode="auto">
            <a:xfrm>
              <a:off x="7543800" y="1676400"/>
              <a:ext cx="4953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30" name="Line 75"/>
            <p:cNvSpPr>
              <a:spLocks noChangeShapeType="1"/>
            </p:cNvSpPr>
            <p:nvPr/>
          </p:nvSpPr>
          <p:spPr bwMode="auto">
            <a:xfrm>
              <a:off x="5791200" y="2870200"/>
              <a:ext cx="22098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31" name="Line 76"/>
            <p:cNvSpPr>
              <a:spLocks noChangeShapeType="1"/>
            </p:cNvSpPr>
            <p:nvPr/>
          </p:nvSpPr>
          <p:spPr bwMode="auto">
            <a:xfrm>
              <a:off x="7391400" y="4165600"/>
              <a:ext cx="6096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32" name="Line 77"/>
            <p:cNvSpPr>
              <a:spLocks noChangeShapeType="1"/>
            </p:cNvSpPr>
            <p:nvPr/>
          </p:nvSpPr>
          <p:spPr bwMode="auto">
            <a:xfrm>
              <a:off x="1143000" y="2870200"/>
              <a:ext cx="3810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33" name="Line 78"/>
            <p:cNvSpPr>
              <a:spLocks noChangeShapeType="1"/>
            </p:cNvSpPr>
            <p:nvPr/>
          </p:nvSpPr>
          <p:spPr bwMode="auto">
            <a:xfrm flipV="1">
              <a:off x="1143000" y="1651000"/>
              <a:ext cx="381000" cy="25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34" name="Line 79"/>
            <p:cNvSpPr>
              <a:spLocks noChangeShapeType="1"/>
            </p:cNvSpPr>
            <p:nvPr/>
          </p:nvSpPr>
          <p:spPr bwMode="auto">
            <a:xfrm flipV="1">
              <a:off x="1143000" y="5384800"/>
              <a:ext cx="381000" cy="25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35" name="Line 80"/>
            <p:cNvSpPr>
              <a:spLocks noChangeShapeType="1"/>
            </p:cNvSpPr>
            <p:nvPr/>
          </p:nvSpPr>
          <p:spPr bwMode="auto">
            <a:xfrm flipV="1">
              <a:off x="1143000" y="4165600"/>
              <a:ext cx="381000" cy="25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36" name="Line 81"/>
            <p:cNvSpPr>
              <a:spLocks noChangeShapeType="1"/>
            </p:cNvSpPr>
            <p:nvPr/>
          </p:nvSpPr>
          <p:spPr bwMode="auto">
            <a:xfrm flipV="1">
              <a:off x="7239000" y="3251200"/>
              <a:ext cx="762000" cy="533400"/>
            </a:xfrm>
            <a:prstGeom prst="line">
              <a:avLst/>
            </a:prstGeom>
            <a:noFill/>
            <a:ln w="254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sp>
          <p:nvSpPr>
            <p:cNvPr id="37" name="Line 82"/>
            <p:cNvSpPr>
              <a:spLocks noChangeShapeType="1"/>
            </p:cNvSpPr>
            <p:nvPr/>
          </p:nvSpPr>
          <p:spPr bwMode="auto">
            <a:xfrm>
              <a:off x="7086600" y="4546600"/>
              <a:ext cx="838200" cy="533400"/>
            </a:xfrm>
            <a:prstGeom prst="line">
              <a:avLst/>
            </a:prstGeom>
            <a:noFill/>
            <a:ln w="254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vi-VN">
                <a:latin typeface="Times New Roman" pitchFamily="18" charset="0"/>
                <a:cs typeface="Times New Roman" pitchFamily="18" charset="0"/>
              </a:endParaRPr>
            </a:p>
          </p:txBody>
        </p:sp>
      </p:grpSp>
    </p:spTree>
    <p:extLst>
      <p:ext uri="{BB962C8B-B14F-4D97-AF65-F5344CB8AC3E}">
        <p14:creationId xmlns:p14="http://schemas.microsoft.com/office/powerpoint/2010/main" val="671609914"/>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JDBC  DRIVERS</a:t>
            </a:r>
          </a:p>
        </p:txBody>
      </p:sp>
      <p:sp>
        <p:nvSpPr>
          <p:cNvPr id="6" name="Rectangle 5"/>
          <p:cNvSpPr/>
          <p:nvPr/>
        </p:nvSpPr>
        <p:spPr>
          <a:xfrm>
            <a:off x="0" y="980728"/>
            <a:ext cx="9144000" cy="4680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b="1">
                <a:latin typeface="+mj-lt"/>
              </a:rPr>
              <a:t>Loại 1:bridge </a:t>
            </a:r>
            <a:r>
              <a:rPr lang="vi-VN" sz="2400" b="1" smtClean="0">
                <a:latin typeface="+mj-lt"/>
              </a:rPr>
              <a:t>DBC-ODBC</a:t>
            </a:r>
            <a:endParaRPr lang="en-US" sz="2400" b="1" smtClean="0">
              <a:latin typeface="+mj-lt"/>
            </a:endParaRPr>
          </a:p>
          <a:p>
            <a:r>
              <a:rPr lang="vi-VN" sz="2000" smtClean="0">
                <a:latin typeface="+mj-lt"/>
              </a:rPr>
              <a:t>• </a:t>
            </a:r>
            <a:r>
              <a:rPr lang="vi-VN" sz="2000" dirty="0" smtClean="0">
                <a:latin typeface="+mj-lt"/>
              </a:rPr>
              <a:t>ODBC (Kết nối cơ sở dữ liệu mở) là API Microsoft Microsoft cho SQL; phổ biến trên nền tảng Windows</a:t>
            </a:r>
          </a:p>
          <a:p>
            <a:r>
              <a:rPr lang="vi-VN" sz="2000" dirty="0" smtClean="0">
                <a:latin typeface="+mj-lt"/>
              </a:rPr>
              <a:t>• API ODBC cung cấp một bộ các chức năng để truy cập cơ sở dữ liệu</a:t>
            </a:r>
          </a:p>
          <a:p>
            <a:r>
              <a:rPr lang="vi-VN" sz="2000" dirty="0" smtClean="0">
                <a:latin typeface="+mj-lt"/>
              </a:rPr>
              <a:t>• Trình điều khiển JDBC loại này dịch các cuộc gọi từ JDBC thành các cuộc gọi ODBC tương ứng</a:t>
            </a:r>
            <a:endParaRPr lang="en-US" sz="2000" dirty="0" smtClean="0">
              <a:latin typeface="+mj-lt"/>
            </a:endParaRPr>
          </a:p>
          <a:p>
            <a:endParaRPr lang="en-US" dirty="0" smtClean="0"/>
          </a:p>
          <a:p>
            <a:endParaRPr lang="en-US" dirty="0" smtClean="0"/>
          </a:p>
          <a:p>
            <a:endParaRPr lang="en-US" smtClean="0"/>
          </a:p>
          <a:p>
            <a:endParaRPr lang="en-US"/>
          </a:p>
          <a:p>
            <a:endParaRPr lang="en-US" dirty="0" smtClean="0"/>
          </a:p>
          <a:p>
            <a:endParaRPr lang="en-US" dirty="0" smtClean="0"/>
          </a:p>
          <a:p>
            <a:endParaRPr lang="en-US" dirty="0" smtClean="0"/>
          </a:p>
          <a:p>
            <a:endParaRPr lang="en-US" dirty="0" smtClean="0"/>
          </a:p>
          <a:p>
            <a:endParaRPr lang="en-US" dirty="0" smtClean="0"/>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140968"/>
            <a:ext cx="716280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057640"/>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JDBC  DRIVERS</a:t>
            </a:r>
          </a:p>
        </p:txBody>
      </p:sp>
      <p:sp>
        <p:nvSpPr>
          <p:cNvPr id="6" name="Rectangle 5"/>
          <p:cNvSpPr/>
          <p:nvPr/>
        </p:nvSpPr>
        <p:spPr>
          <a:xfrm>
            <a:off x="0" y="980728"/>
            <a:ext cx="9144000" cy="245121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400" b="1" dirty="0" smtClean="0">
                <a:latin typeface="Times New Roman" pitchFamily="18" charset="0"/>
                <a:cs typeface="Times New Roman" pitchFamily="18" charset="0"/>
              </a:rPr>
              <a:t>Loại</a:t>
            </a:r>
            <a:r>
              <a:rPr lang="vi-VN" sz="2400" b="1" dirty="0" smtClean="0">
                <a:latin typeface="+mj-lt"/>
              </a:rPr>
              <a:t> </a:t>
            </a:r>
            <a:r>
              <a:rPr lang="en-US" sz="2400" b="1" dirty="0" smtClean="0">
                <a:latin typeface="Times New Roman" pitchFamily="18" charset="0"/>
                <a:cs typeface="Times New Roman" pitchFamily="18" charset="0"/>
              </a:rPr>
              <a:t>2</a:t>
            </a:r>
            <a:r>
              <a:rPr lang="vi-VN"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vi-VN" sz="2400" b="1" dirty="0" smtClean="0">
                <a:latin typeface="Times New Roman" pitchFamily="18" charset="0"/>
                <a:cs typeface="Times New Roman" pitchFamily="18" charset="0"/>
              </a:rPr>
              <a:t>Phần </a:t>
            </a:r>
            <a:r>
              <a:rPr lang="vi-VN" sz="2400" b="1" dirty="0">
                <a:latin typeface="Times New Roman" pitchFamily="18" charset="0"/>
                <a:cs typeface="Times New Roman" pitchFamily="18" charset="0"/>
              </a:rPr>
              <a:t>Java, phần </a:t>
            </a:r>
            <a:r>
              <a:rPr lang="en-US" sz="2400" b="1" dirty="0" smtClean="0">
                <a:latin typeface="Times New Roman" pitchFamily="18" charset="0"/>
                <a:cs typeface="Times New Roman" pitchFamily="18" charset="0"/>
              </a:rPr>
              <a:t>Native Driver</a:t>
            </a:r>
          </a:p>
          <a:p>
            <a:pPr marL="342900" indent="-342900">
              <a:lnSpc>
                <a:spcPct val="150000"/>
              </a:lnSpc>
              <a:buFont typeface="Arial" pitchFamily="34" charset="0"/>
              <a:buChar char="•"/>
            </a:pPr>
            <a:r>
              <a:rPr lang="en-US" sz="2000" dirty="0">
                <a:latin typeface="Times New Roman" pitchFamily="18" charset="0"/>
                <a:cs typeface="Times New Roman" pitchFamily="18" charset="0"/>
              </a:rPr>
              <a:t>JDBC Driver </a:t>
            </a:r>
            <a:r>
              <a:rPr lang="vi-VN" sz="2000" dirty="0" smtClean="0">
                <a:latin typeface="Times New Roman" pitchFamily="18" charset="0"/>
                <a:cs typeface="Times New Roman" pitchFamily="18" charset="0"/>
              </a:rPr>
              <a:t>bao </a:t>
            </a:r>
            <a:r>
              <a:rPr lang="vi-VN" sz="2000" dirty="0">
                <a:latin typeface="Times New Roman" pitchFamily="18" charset="0"/>
                <a:cs typeface="Times New Roman" pitchFamily="18" charset="0"/>
              </a:rPr>
              <a:t>gồm mã java và mã gốc sử dụng API dành riêng cho nhà cung cấp để truy cập cơ sở dữ </a:t>
            </a:r>
            <a:r>
              <a:rPr lang="vi-VN" sz="2000" dirty="0" smtClean="0">
                <a:latin typeface="Times New Roman" pitchFamily="18" charset="0"/>
                <a:cs typeface="Times New Roman" pitchFamily="18" charset="0"/>
              </a:rPr>
              <a:t>liệu</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vi-VN" sz="2000" dirty="0" smtClean="0">
                <a:latin typeface="Times New Roman" pitchFamily="18" charset="0"/>
                <a:cs typeface="Times New Roman" pitchFamily="18" charset="0"/>
              </a:rPr>
              <a:t>Hiệu </a:t>
            </a:r>
            <a:r>
              <a:rPr lang="vi-VN" sz="2000" dirty="0">
                <a:latin typeface="Times New Roman" pitchFamily="18" charset="0"/>
                <a:cs typeface="Times New Roman" pitchFamily="18" charset="0"/>
              </a:rPr>
              <a:t>quả hơn </a:t>
            </a:r>
            <a:r>
              <a:rPr lang="vi-VN" sz="2000" dirty="0" smtClean="0">
                <a:latin typeface="Times New Roman" pitchFamily="18" charset="0"/>
                <a:cs typeface="Times New Roman" pitchFamily="18" charset="0"/>
              </a:rPr>
              <a:t>JDBC-ODBC</a:t>
            </a:r>
            <a:r>
              <a:rPr lang="en-US" sz="2000" dirty="0" smtClean="0">
                <a:latin typeface="Times New Roman" pitchFamily="18" charset="0"/>
                <a:cs typeface="Times New Roman" pitchFamily="18" charset="0"/>
              </a:rPr>
              <a:t> bridge</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do có ít lớp truyền thông </a:t>
            </a:r>
            <a:r>
              <a:rPr lang="vi-VN" sz="2000" dirty="0" smtClean="0">
                <a:latin typeface="Times New Roman" pitchFamily="18" charset="0"/>
                <a:cs typeface="Times New Roman" pitchFamily="18" charset="0"/>
              </a:rPr>
              <a:t>hơn</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vi-VN" sz="2000" dirty="0" smtClean="0">
                <a:latin typeface="Times New Roman" pitchFamily="18" charset="0"/>
                <a:cs typeface="Times New Roman" pitchFamily="18" charset="0"/>
              </a:rPr>
              <a:t>Điển </a:t>
            </a:r>
            <a:r>
              <a:rPr lang="vi-VN" sz="2000" dirty="0">
                <a:latin typeface="Times New Roman" pitchFamily="18" charset="0"/>
                <a:cs typeface="Times New Roman" pitchFamily="18" charset="0"/>
              </a:rPr>
              <a:t>hình của loại trình điều khiển này là trình điều khiển do IBM cung </a:t>
            </a:r>
            <a:r>
              <a:rPr lang="vi-VN" sz="2000" dirty="0" smtClean="0">
                <a:latin typeface="Times New Roman" pitchFamily="18" charset="0"/>
                <a:cs typeface="Times New Roman" pitchFamily="18" charset="0"/>
              </a:rPr>
              <a:t>cấp</a:t>
            </a:r>
            <a:endParaRPr lang="vi-VN" sz="2000" dirty="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05200"/>
            <a:ext cx="8686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386668"/>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JDBC  DRIVERS</a:t>
            </a:r>
          </a:p>
        </p:txBody>
      </p:sp>
      <p:sp>
        <p:nvSpPr>
          <p:cNvPr id="6" name="Rectangle 5"/>
          <p:cNvSpPr/>
          <p:nvPr/>
        </p:nvSpPr>
        <p:spPr>
          <a:xfrm>
            <a:off x="0" y="980728"/>
            <a:ext cx="9144000" cy="26006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400" b="1" dirty="0" smtClean="0">
                <a:latin typeface="+mj-lt"/>
                <a:cs typeface="Times New Roman" pitchFamily="18" charset="0"/>
              </a:rPr>
              <a:t>Loại</a:t>
            </a:r>
            <a:r>
              <a:rPr lang="vi-VN" sz="2400" b="1" dirty="0" smtClean="0">
                <a:latin typeface="+mj-lt"/>
              </a:rPr>
              <a:t> </a:t>
            </a:r>
            <a:r>
              <a:rPr lang="en-US" sz="2400" b="1" dirty="0" smtClean="0">
                <a:latin typeface="+mj-lt"/>
              </a:rPr>
              <a:t>3</a:t>
            </a:r>
            <a:r>
              <a:rPr lang="vi-VN" sz="2400" b="1" dirty="0" smtClean="0">
                <a:latin typeface="+mj-lt"/>
              </a:rPr>
              <a:t>:</a:t>
            </a:r>
            <a:r>
              <a:rPr lang="en-US" sz="2400" b="1" dirty="0" smtClean="0">
                <a:latin typeface="+mj-lt"/>
              </a:rPr>
              <a:t> </a:t>
            </a:r>
            <a:r>
              <a:rPr lang="vi-VN" sz="2400" b="1" dirty="0" smtClean="0">
                <a:latin typeface="+mj-lt"/>
              </a:rPr>
              <a:t>Máy </a:t>
            </a:r>
            <a:r>
              <a:rPr lang="vi-VN" sz="2400" b="1" dirty="0">
                <a:latin typeface="+mj-lt"/>
              </a:rPr>
              <a:t>chủ truy cập cơ sở dữ liệu trung </a:t>
            </a:r>
            <a:r>
              <a:rPr lang="vi-VN" sz="2400" b="1" dirty="0" smtClean="0">
                <a:latin typeface="+mj-lt"/>
              </a:rPr>
              <a:t>gian</a:t>
            </a:r>
            <a:endParaRPr lang="en-US" sz="2400" b="1" dirty="0" smtClean="0">
              <a:latin typeface="+mj-lt"/>
            </a:endParaRPr>
          </a:p>
          <a:p>
            <a:pPr marL="342900" indent="-342900">
              <a:lnSpc>
                <a:spcPct val="150000"/>
              </a:lnSpc>
              <a:buFont typeface="Arial" pitchFamily="34" charset="0"/>
              <a:buChar char="•"/>
            </a:pPr>
            <a:r>
              <a:rPr lang="vi-VN" sz="2000" dirty="0">
                <a:latin typeface="+mj-lt"/>
              </a:rPr>
              <a:t>Gọi </a:t>
            </a:r>
            <a:r>
              <a:rPr lang="vi-VN" sz="2000" dirty="0" smtClean="0">
                <a:latin typeface="+mj-lt"/>
              </a:rPr>
              <a:t>phần </a:t>
            </a:r>
            <a:r>
              <a:rPr lang="vi-VN" sz="2000" dirty="0">
                <a:latin typeface="+mj-lt"/>
              </a:rPr>
              <a:t>mềm máy chủ</a:t>
            </a:r>
            <a:r>
              <a:rPr lang="en-US" sz="2000" dirty="0" smtClean="0">
                <a:latin typeface="+mj-lt"/>
              </a:rPr>
              <a:t> </a:t>
            </a:r>
            <a:r>
              <a:rPr lang="vi-VN" sz="2000" dirty="0" smtClean="0">
                <a:latin typeface="+mj-lt"/>
              </a:rPr>
              <a:t>trung </a:t>
            </a:r>
            <a:r>
              <a:rPr lang="vi-VN" sz="2000" dirty="0">
                <a:latin typeface="+mj-lt"/>
              </a:rPr>
              <a:t>gian, thường là trên máy chủ cơ sở dữ </a:t>
            </a:r>
            <a:r>
              <a:rPr lang="vi-VN" sz="2000" dirty="0" smtClean="0">
                <a:latin typeface="+mj-lt"/>
              </a:rPr>
              <a:t>liệu</a:t>
            </a:r>
            <a:endParaRPr lang="en-US" sz="2000" dirty="0" smtClean="0">
              <a:latin typeface="+mj-lt"/>
            </a:endParaRPr>
          </a:p>
          <a:p>
            <a:pPr marL="342900" indent="-342900">
              <a:lnSpc>
                <a:spcPct val="150000"/>
              </a:lnSpc>
              <a:buFont typeface="Arial" pitchFamily="34" charset="0"/>
              <a:buChar char="•"/>
            </a:pPr>
            <a:r>
              <a:rPr lang="vi-VN" sz="2000" dirty="0" smtClean="0">
                <a:latin typeface="+mj-lt"/>
              </a:rPr>
              <a:t>Rất </a:t>
            </a:r>
            <a:r>
              <a:rPr lang="vi-VN" sz="2000" dirty="0">
                <a:latin typeface="+mj-lt"/>
              </a:rPr>
              <a:t>linh hoạt - cho phép truy cập vào nhiều cơ sở dữ liệu bằng một trình điều </a:t>
            </a:r>
            <a:r>
              <a:rPr lang="vi-VN" sz="2000" dirty="0" smtClean="0">
                <a:latin typeface="+mj-lt"/>
              </a:rPr>
              <a:t>khiển</a:t>
            </a:r>
            <a:endParaRPr lang="en-US" sz="2000" dirty="0" smtClean="0">
              <a:latin typeface="+mj-lt"/>
            </a:endParaRPr>
          </a:p>
          <a:p>
            <a:pPr marL="342900" indent="-342900">
              <a:lnSpc>
                <a:spcPct val="150000"/>
              </a:lnSpc>
              <a:buFont typeface="Arial" pitchFamily="34" charset="0"/>
              <a:buChar char="•"/>
            </a:pPr>
            <a:r>
              <a:rPr lang="vi-VN" sz="2000" dirty="0" smtClean="0">
                <a:latin typeface="+mj-lt"/>
              </a:rPr>
              <a:t>Chỉ </a:t>
            </a:r>
            <a:r>
              <a:rPr lang="vi-VN" sz="2000" dirty="0">
                <a:latin typeface="+mj-lt"/>
              </a:rPr>
              <a:t>cần tải xuống một </a:t>
            </a:r>
            <a:r>
              <a:rPr lang="en-US" sz="2000" dirty="0" smtClean="0">
                <a:latin typeface="Times New Roman" pitchFamily="18" charset="0"/>
                <a:cs typeface="Times New Roman" pitchFamily="18" charset="0"/>
              </a:rPr>
              <a:t>driver</a:t>
            </a:r>
            <a:r>
              <a:rPr lang="en-US" sz="2000" dirty="0" smtClean="0">
                <a:latin typeface="+mj-lt"/>
              </a:rPr>
              <a:t>. </a:t>
            </a:r>
          </a:p>
          <a:p>
            <a:pPr marL="342900" indent="-342900">
              <a:lnSpc>
                <a:spcPct val="150000"/>
              </a:lnSpc>
              <a:buFont typeface="Arial" pitchFamily="34" charset="0"/>
              <a:buChar char="•"/>
            </a:pPr>
            <a:r>
              <a:rPr lang="vi-VN" sz="2000" dirty="0" smtClean="0">
                <a:latin typeface="+mj-lt"/>
              </a:rPr>
              <a:t>Nhưng </a:t>
            </a:r>
            <a:r>
              <a:rPr lang="vi-VN" sz="2000" dirty="0">
                <a:latin typeface="+mj-lt"/>
              </a:rPr>
              <a:t>đó là một ứng dụng máy chủ khác để cài đặt và bảo trì</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581400"/>
            <a:ext cx="7391400"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9284131"/>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JDBC  DRIVERS</a:t>
            </a:r>
          </a:p>
        </p:txBody>
      </p:sp>
      <p:sp>
        <p:nvSpPr>
          <p:cNvPr id="6" name="Rectangle 5"/>
          <p:cNvSpPr/>
          <p:nvPr/>
        </p:nvSpPr>
        <p:spPr>
          <a:xfrm>
            <a:off x="0" y="980728"/>
            <a:ext cx="9144000" cy="29816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b="1" dirty="0" smtClean="0">
                <a:latin typeface="Times New Roman" pitchFamily="18" charset="0"/>
                <a:cs typeface="Times New Roman" pitchFamily="18" charset="0"/>
              </a:rPr>
              <a:t>Loại </a:t>
            </a:r>
            <a:r>
              <a:rPr lang="en-US" sz="2400" b="1" dirty="0" smtClean="0">
                <a:latin typeface="Times New Roman" pitchFamily="18" charset="0"/>
                <a:cs typeface="Times New Roman" pitchFamily="18" charset="0"/>
              </a:rPr>
              <a:t>4</a:t>
            </a:r>
            <a:r>
              <a:rPr lang="vi-VN" sz="2400" b="1" smtClean="0">
                <a:latin typeface="Times New Roman" pitchFamily="18" charset="0"/>
                <a:cs typeface="Times New Roman" pitchFamily="18" charset="0"/>
              </a:rPr>
              <a:t>:</a:t>
            </a:r>
            <a:r>
              <a:rPr lang="en-US" sz="2400" b="1" smtClean="0">
                <a:latin typeface="Times New Roman" pitchFamily="18" charset="0"/>
                <a:cs typeface="Times New Roman" pitchFamily="18" charset="0"/>
              </a:rPr>
              <a:t> pure </a:t>
            </a:r>
            <a:r>
              <a:rPr lang="vi-VN" sz="2400" b="1" smtClean="0">
                <a:latin typeface="Times New Roman" pitchFamily="18" charset="0"/>
                <a:cs typeface="Times New Roman" pitchFamily="18" charset="0"/>
              </a:rPr>
              <a:t>Java </a:t>
            </a:r>
            <a:r>
              <a:rPr lang="en-US" sz="2400" b="1" smtClean="0">
                <a:latin typeface="Times New Roman" pitchFamily="18" charset="0"/>
                <a:cs typeface="Times New Roman" pitchFamily="18" charset="0"/>
              </a:rPr>
              <a:t>driver</a:t>
            </a:r>
            <a:endParaRPr lang="en-US" sz="2400" b="1" dirty="0" smtClean="0">
              <a:latin typeface="Times New Roman" pitchFamily="18" charset="0"/>
              <a:cs typeface="Times New Roman" pitchFamily="18" charset="0"/>
            </a:endParaRPr>
          </a:p>
          <a:p>
            <a:pPr marL="342900" indent="-342900">
              <a:buFont typeface="Arial" pitchFamily="34" charset="0"/>
              <a:buChar char="•"/>
            </a:pPr>
            <a:r>
              <a:rPr lang="vi-VN" sz="2000" dirty="0">
                <a:latin typeface="+mj-lt"/>
              </a:rPr>
              <a:t>Java nguyên chất </a:t>
            </a:r>
            <a:r>
              <a:rPr lang="vi-VN" sz="2000">
                <a:latin typeface="+mj-lt"/>
              </a:rPr>
              <a:t>100</a:t>
            </a:r>
            <a:r>
              <a:rPr lang="vi-VN" sz="2000" smtClean="0">
                <a:latin typeface="+mj-lt"/>
              </a:rPr>
              <a:t>%</a:t>
            </a:r>
            <a:endParaRPr lang="en-US" sz="2000" smtClean="0">
              <a:latin typeface="+mj-lt"/>
            </a:endParaRPr>
          </a:p>
          <a:p>
            <a:pPr marL="342900" indent="-342900">
              <a:buFont typeface="Arial" pitchFamily="34" charset="0"/>
              <a:buChar char="•"/>
            </a:pPr>
            <a:r>
              <a:rPr lang="vi-VN" sz="2000" smtClean="0">
                <a:latin typeface="+mj-lt"/>
              </a:rPr>
              <a:t>Sử </a:t>
            </a:r>
            <a:r>
              <a:rPr lang="vi-VN" sz="2000" dirty="0">
                <a:latin typeface="+mj-lt"/>
              </a:rPr>
              <a:t>dụng các thư viện mạng Java để nói chuyện trực tiếp với các công cụ cơ sở </a:t>
            </a:r>
            <a:r>
              <a:rPr lang="vi-VN" sz="2000">
                <a:latin typeface="+mj-lt"/>
              </a:rPr>
              <a:t>dữ </a:t>
            </a:r>
            <a:r>
              <a:rPr lang="vi-VN" sz="2000" smtClean="0">
                <a:latin typeface="+mj-lt"/>
              </a:rPr>
              <a:t>liệu</a:t>
            </a:r>
            <a:endParaRPr lang="en-US" sz="2000" smtClean="0">
              <a:latin typeface="+mj-lt"/>
            </a:endParaRPr>
          </a:p>
          <a:p>
            <a:pPr marL="342900" indent="-342900">
              <a:buFont typeface="Arial" pitchFamily="34" charset="0"/>
              <a:buChar char="•"/>
            </a:pPr>
            <a:r>
              <a:rPr lang="vi-VN" sz="2000" smtClean="0">
                <a:latin typeface="+mj-lt"/>
              </a:rPr>
              <a:t>Nhược </a:t>
            </a:r>
            <a:r>
              <a:rPr lang="vi-VN" sz="2000" dirty="0">
                <a:latin typeface="+mj-lt"/>
              </a:rPr>
              <a:t>điểm duy nhất: cần tải xuống trình điều khiển mới cho mỗi công cụ cơ sở </a:t>
            </a:r>
            <a:r>
              <a:rPr lang="vi-VN" sz="2000">
                <a:latin typeface="+mj-lt"/>
              </a:rPr>
              <a:t>dữ </a:t>
            </a:r>
            <a:r>
              <a:rPr lang="vi-VN" sz="2000" smtClean="0">
                <a:latin typeface="+mj-lt"/>
              </a:rPr>
              <a:t>liệu</a:t>
            </a:r>
            <a:endParaRPr lang="en-US" sz="2000" smtClean="0">
              <a:latin typeface="+mj-lt"/>
            </a:endParaRPr>
          </a:p>
          <a:p>
            <a:pPr marL="342900" indent="-342900">
              <a:buFont typeface="Arial" pitchFamily="34" charset="0"/>
              <a:buChar char="•"/>
            </a:pPr>
            <a:r>
              <a:rPr lang="vi-VN" sz="2000" smtClean="0">
                <a:latin typeface="+mj-lt"/>
              </a:rPr>
              <a:t>Các </a:t>
            </a:r>
            <a:r>
              <a:rPr lang="vi-VN" sz="2000" dirty="0">
                <a:latin typeface="+mj-lt"/>
              </a:rPr>
              <a:t>cuộc gọi JDBC được dịch trực tiếp sang các cuộc gọi cơ sở dữ liệu cụ thể cho nhà </a:t>
            </a:r>
            <a:r>
              <a:rPr lang="vi-VN" sz="2000">
                <a:latin typeface="+mj-lt"/>
              </a:rPr>
              <a:t>cung </a:t>
            </a:r>
            <a:r>
              <a:rPr lang="vi-VN" sz="2000" smtClean="0">
                <a:latin typeface="+mj-lt"/>
              </a:rPr>
              <a:t>cấp</a:t>
            </a:r>
            <a:endParaRPr lang="en-US" sz="2000" smtClean="0">
              <a:latin typeface="+mj-lt"/>
            </a:endParaRPr>
          </a:p>
          <a:p>
            <a:pPr marL="342900" indent="-342900">
              <a:buFont typeface="Arial" pitchFamily="34" charset="0"/>
              <a:buChar char="•"/>
            </a:pPr>
            <a:r>
              <a:rPr lang="vi-VN" sz="2000" smtClean="0">
                <a:latin typeface="+mj-lt"/>
              </a:rPr>
              <a:t>Rất </a:t>
            </a:r>
            <a:r>
              <a:rPr lang="vi-VN" sz="2000" dirty="0">
                <a:latin typeface="+mj-lt"/>
              </a:rPr>
              <a:t>hiệu quả về hiệu suất và thời gian phát triển</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962400"/>
            <a:ext cx="73914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412286"/>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smtClean="0">
                <a:effectLst>
                  <a:glow rad="228600">
                    <a:schemeClr val="accent3">
                      <a:satMod val="175000"/>
                      <a:alpha val="40000"/>
                    </a:schemeClr>
                  </a:glow>
                </a:effectLst>
                <a:latin typeface="Times New Roman" pitchFamily="18" charset="0"/>
                <a:cs typeface="Times New Roman" pitchFamily="18" charset="0"/>
              </a:rPr>
              <a:t>THÀNH PHẦN CHÍNH </a:t>
            </a:r>
            <a:r>
              <a:rPr lang="en-GB" sz="3600" b="1" dirty="0">
                <a:effectLst>
                  <a:glow rad="228600">
                    <a:schemeClr val="accent3">
                      <a:satMod val="175000"/>
                      <a:alpha val="40000"/>
                    </a:schemeClr>
                  </a:glow>
                </a:effectLst>
                <a:latin typeface="Times New Roman" pitchFamily="18" charset="0"/>
                <a:cs typeface="Times New Roman" pitchFamily="18" charset="0"/>
              </a:rPr>
              <a:t>JDBC</a:t>
            </a:r>
            <a:r>
              <a:rPr lang="en-US" sz="3600" b="1" dirty="0">
                <a:effectLst>
                  <a:glow rad="228600">
                    <a:schemeClr val="accent3">
                      <a:satMod val="175000"/>
                      <a:alpha val="40000"/>
                    </a:schemeClr>
                  </a:glow>
                </a:effectLst>
                <a:latin typeface="Times New Roman" pitchFamily="18" charset="0"/>
                <a:cs typeface="Times New Roman" pitchFamily="18" charset="0"/>
              </a:rPr>
              <a:t> </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489654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000" dirty="0">
                <a:latin typeface="+mj-lt"/>
              </a:rPr>
              <a:t>Các thành </a:t>
            </a:r>
            <a:r>
              <a:rPr lang="vi-VN" sz="2000" dirty="0" smtClean="0">
                <a:latin typeface="+mj-lt"/>
              </a:rPr>
              <a:t>phần</a:t>
            </a:r>
            <a:r>
              <a:rPr lang="en-US" sz="2000" dirty="0" smtClean="0">
                <a:latin typeface="+mj-lt"/>
              </a:rPr>
              <a:t> </a:t>
            </a:r>
            <a:r>
              <a:rPr lang="en-US" sz="2000" dirty="0" err="1" smtClean="0">
                <a:latin typeface="Times New Roman" pitchFamily="18" charset="0"/>
                <a:cs typeface="Times New Roman" pitchFamily="18" charset="0"/>
              </a:rPr>
              <a:t>cốt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lõi</a:t>
            </a:r>
            <a:r>
              <a:rPr lang="vi-VN" sz="2000" dirty="0" smtClean="0">
                <a:latin typeface="Times New Roman" pitchFamily="18" charset="0"/>
                <a:cs typeface="Times New Roman" pitchFamily="18" charset="0"/>
              </a:rPr>
              <a:t> </a:t>
            </a:r>
            <a:r>
              <a:rPr lang="vi-VN" sz="2000" dirty="0" smtClean="0">
                <a:latin typeface="+mj-lt"/>
              </a:rPr>
              <a:t>JDBC</a:t>
            </a:r>
            <a:endParaRPr lang="vi-VN" sz="2000" dirty="0">
              <a:latin typeface="+mj-lt"/>
            </a:endParaRPr>
          </a:p>
          <a:p>
            <a:pPr marL="800100" lvl="1" indent="-342900">
              <a:lnSpc>
                <a:spcPct val="150000"/>
              </a:lnSpc>
              <a:buFont typeface="Wingdings" pitchFamily="2" charset="2"/>
              <a:buChar char="Ø"/>
            </a:pPr>
            <a:r>
              <a:rPr lang="en-US" sz="2000" dirty="0" smtClean="0">
                <a:latin typeface="Times New Roman" pitchFamily="18" charset="0"/>
                <a:cs typeface="Times New Roman" pitchFamily="18" charset="0"/>
              </a:rPr>
              <a:t>Drivers</a:t>
            </a:r>
            <a:r>
              <a:rPr lang="en-US" sz="2000" dirty="0" smtClean="0">
                <a:latin typeface="+mj-lt"/>
              </a:rPr>
              <a:t> </a:t>
            </a:r>
            <a:r>
              <a:rPr lang="vi-VN" sz="2000" dirty="0" smtClean="0">
                <a:latin typeface="+mj-lt"/>
              </a:rPr>
              <a:t>JDBC</a:t>
            </a:r>
            <a:r>
              <a:rPr lang="en-US" sz="2000" dirty="0" smtClean="0">
                <a:latin typeface="+mj-lt"/>
              </a:rPr>
              <a:t>.</a:t>
            </a:r>
          </a:p>
          <a:p>
            <a:pPr marL="800100" lvl="1" indent="-342900">
              <a:lnSpc>
                <a:spcPct val="150000"/>
              </a:lnSpc>
              <a:buFont typeface="Wingdings" pitchFamily="2" charset="2"/>
              <a:buChar char="Ø"/>
            </a:pPr>
            <a:r>
              <a:rPr lang="vi-VN" sz="2000" dirty="0" smtClean="0">
                <a:latin typeface="+mj-lt"/>
              </a:rPr>
              <a:t>Kết nối</a:t>
            </a:r>
            <a:r>
              <a:rPr lang="en-US" sz="2000" dirty="0" smtClean="0">
                <a:latin typeface="+mj-lt"/>
              </a:rPr>
              <a:t>.</a:t>
            </a:r>
          </a:p>
          <a:p>
            <a:pPr marL="800100" lvl="1" indent="-342900">
              <a:lnSpc>
                <a:spcPct val="150000"/>
              </a:lnSpc>
              <a:buFont typeface="Wingdings" pitchFamily="2" charset="2"/>
              <a:buChar char="Ø"/>
            </a:pPr>
            <a:r>
              <a:rPr lang="vi-VN" sz="2000" dirty="0" smtClean="0">
                <a:latin typeface="+mj-lt"/>
              </a:rPr>
              <a:t>Các </a:t>
            </a:r>
            <a:r>
              <a:rPr lang="vi-VN" sz="2000" dirty="0">
                <a:latin typeface="+mj-lt"/>
              </a:rPr>
              <a:t>câu </a:t>
            </a:r>
            <a:r>
              <a:rPr lang="vi-VN" sz="2000" dirty="0" smtClean="0">
                <a:latin typeface="+mj-lt"/>
              </a:rPr>
              <a:t>lệnh</a:t>
            </a:r>
            <a:endParaRPr lang="en-US" sz="2000" dirty="0" smtClean="0">
              <a:latin typeface="+mj-lt"/>
            </a:endParaRPr>
          </a:p>
          <a:p>
            <a:pPr marL="800100" lvl="1" indent="-342900">
              <a:lnSpc>
                <a:spcPct val="150000"/>
              </a:lnSpc>
              <a:buFont typeface="Wingdings" pitchFamily="2" charset="2"/>
              <a:buChar char="Ø"/>
            </a:pPr>
            <a:r>
              <a:rPr lang="vi-VN" sz="2000" dirty="0" smtClean="0">
                <a:latin typeface="+mj-lt"/>
              </a:rPr>
              <a:t>Bộ </a:t>
            </a:r>
            <a:r>
              <a:rPr lang="vi-VN" sz="2000" dirty="0">
                <a:latin typeface="+mj-lt"/>
              </a:rPr>
              <a:t>kết quả</a:t>
            </a:r>
          </a:p>
          <a:p>
            <a:pPr>
              <a:lnSpc>
                <a:spcPct val="150000"/>
              </a:lnSpc>
            </a:pPr>
            <a:r>
              <a:rPr lang="vi-VN" sz="2000" dirty="0">
                <a:latin typeface="+mj-lt"/>
              </a:rPr>
              <a:t>Các trường hợp sử dụng JDBC thường gặp</a:t>
            </a:r>
          </a:p>
          <a:p>
            <a:pPr marL="800100" lvl="1" indent="-342900">
              <a:lnSpc>
                <a:spcPct val="150000"/>
              </a:lnSpc>
              <a:buFont typeface="Wingdings" pitchFamily="2" charset="2"/>
              <a:buChar char="Ø"/>
            </a:pPr>
            <a:r>
              <a:rPr lang="vi-VN" sz="2000" dirty="0">
                <a:latin typeface="+mj-lt"/>
              </a:rPr>
              <a:t>Truy vấn cơ sở dữ </a:t>
            </a:r>
            <a:r>
              <a:rPr lang="vi-VN" sz="2000" dirty="0" smtClean="0">
                <a:latin typeface="+mj-lt"/>
              </a:rPr>
              <a:t>liệ</a:t>
            </a:r>
            <a:r>
              <a:rPr lang="en-US" sz="2000" dirty="0" smtClean="0">
                <a:latin typeface="+mj-lt"/>
              </a:rPr>
              <a:t>u.</a:t>
            </a:r>
          </a:p>
          <a:p>
            <a:pPr marL="800100" lvl="1" indent="-342900">
              <a:lnSpc>
                <a:spcPct val="150000"/>
              </a:lnSpc>
              <a:buFont typeface="Wingdings" pitchFamily="2" charset="2"/>
              <a:buChar char="Ø"/>
            </a:pPr>
            <a:r>
              <a:rPr lang="vi-VN" sz="2000" dirty="0" smtClean="0">
                <a:latin typeface="+mj-lt"/>
              </a:rPr>
              <a:t>Truy </a:t>
            </a:r>
            <a:r>
              <a:rPr lang="vi-VN" sz="2000" dirty="0">
                <a:latin typeface="+mj-lt"/>
              </a:rPr>
              <a:t>vấn dữ liệu meta </a:t>
            </a:r>
            <a:r>
              <a:rPr lang="en-US" sz="2000" dirty="0" smtClean="0">
                <a:latin typeface="+mj-lt"/>
              </a:rPr>
              <a:t>data</a:t>
            </a:r>
            <a:r>
              <a:rPr lang="vi-VN" sz="2000" dirty="0" smtClean="0">
                <a:latin typeface="+mj-lt"/>
              </a:rPr>
              <a:t>.</a:t>
            </a:r>
            <a:endParaRPr lang="en-US" sz="2000" dirty="0" smtClean="0">
              <a:latin typeface="+mj-lt"/>
            </a:endParaRPr>
          </a:p>
          <a:p>
            <a:pPr marL="800100" lvl="1" indent="-342900">
              <a:lnSpc>
                <a:spcPct val="150000"/>
              </a:lnSpc>
              <a:buFont typeface="Wingdings" pitchFamily="2" charset="2"/>
              <a:buChar char="Ø"/>
            </a:pPr>
            <a:r>
              <a:rPr lang="vi-VN" sz="2000" dirty="0" smtClean="0">
                <a:latin typeface="+mj-lt"/>
              </a:rPr>
              <a:t>Cập </a:t>
            </a:r>
            <a:r>
              <a:rPr lang="vi-VN" sz="2000" dirty="0">
                <a:latin typeface="+mj-lt"/>
              </a:rPr>
              <a:t>nhật cơ sở dữ </a:t>
            </a:r>
            <a:r>
              <a:rPr lang="vi-VN" sz="2000" dirty="0" smtClean="0">
                <a:latin typeface="+mj-lt"/>
              </a:rPr>
              <a:t>liệu.</a:t>
            </a:r>
            <a:endParaRPr lang="en-US" sz="2000" dirty="0" smtClean="0">
              <a:latin typeface="+mj-lt"/>
            </a:endParaRPr>
          </a:p>
          <a:p>
            <a:pPr marL="800100" lvl="1" indent="-342900">
              <a:lnSpc>
                <a:spcPct val="150000"/>
              </a:lnSpc>
              <a:buFont typeface="Wingdings" pitchFamily="2" charset="2"/>
              <a:buChar char="Ø"/>
            </a:pPr>
            <a:r>
              <a:rPr lang="vi-VN" sz="2000" dirty="0" smtClean="0">
                <a:latin typeface="+mj-lt"/>
              </a:rPr>
              <a:t>Thực </a:t>
            </a:r>
            <a:r>
              <a:rPr lang="vi-VN" sz="2000" dirty="0">
                <a:latin typeface="+mj-lt"/>
              </a:rPr>
              <a:t>hiện giao dịch.</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673760"/>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NỘI DUNG</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235808" y="908720"/>
            <a:ext cx="8628524" cy="52565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nSpc>
                <a:spcPct val="150000"/>
              </a:lnSpc>
              <a:buFont typeface="Wingdings" pitchFamily="2" charset="2"/>
              <a:buChar char="Ø"/>
            </a:pP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JDBC</a:t>
            </a:r>
            <a:endParaRPr lang="en-US" sz="2400" dirty="0" smtClean="0">
              <a:latin typeface="Times New Roman" pitchFamily="18" charset="0"/>
              <a:cs typeface="Times New Roman" pitchFamily="18" charset="0"/>
            </a:endParaRPr>
          </a:p>
          <a:p>
            <a:pPr marL="457200" indent="-457200">
              <a:lnSpc>
                <a:spcPct val="150000"/>
              </a:lnSpc>
              <a:buFont typeface="Wingdings" pitchFamily="2" charset="2"/>
              <a:buChar char="Ø"/>
            </a:pPr>
            <a:r>
              <a:rPr lang="vi-VN" sz="2400" dirty="0" smtClean="0">
                <a:latin typeface="Times New Roman" pitchFamily="18" charset="0"/>
                <a:cs typeface="Times New Roman" pitchFamily="18" charset="0"/>
              </a:rPr>
              <a:t>Các </a:t>
            </a:r>
            <a:r>
              <a:rPr lang="vi-VN" sz="2400" dirty="0">
                <a:latin typeface="Times New Roman" pitchFamily="18" charset="0"/>
                <a:cs typeface="Times New Roman" pitchFamily="18" charset="0"/>
              </a:rPr>
              <a:t>loại </a:t>
            </a:r>
            <a:r>
              <a:rPr lang="en-US" sz="2400" dirty="0" smtClean="0">
                <a:latin typeface="Times New Roman" pitchFamily="18" charset="0"/>
                <a:cs typeface="Times New Roman" pitchFamily="18" charset="0"/>
              </a:rPr>
              <a:t>driver</a:t>
            </a:r>
            <a:r>
              <a:rPr lang="vi-VN" sz="2400" dirty="0" smtClean="0">
                <a:latin typeface="Times New Roman" pitchFamily="18" charset="0"/>
                <a:cs typeface="Times New Roman" pitchFamily="18" charset="0"/>
              </a:rPr>
              <a:t> JDBC</a:t>
            </a:r>
            <a:endParaRPr lang="en-US" sz="2400" dirty="0" smtClean="0">
              <a:latin typeface="Times New Roman" pitchFamily="18" charset="0"/>
              <a:cs typeface="Times New Roman" pitchFamily="18" charset="0"/>
            </a:endParaRPr>
          </a:p>
          <a:p>
            <a:pPr marL="457200" indent="-457200">
              <a:lnSpc>
                <a:spcPct val="150000"/>
              </a:lnSpc>
              <a:buFont typeface="Wingdings" pitchFamily="2" charset="2"/>
              <a:buChar char="Ø"/>
            </a:pPr>
            <a:r>
              <a:rPr lang="vi-VN" sz="2400" dirty="0">
                <a:latin typeface="Times New Roman" pitchFamily="18" charset="0"/>
                <a:cs typeface="Times New Roman" pitchFamily="18" charset="0"/>
              </a:rPr>
              <a:t>Các thành phần chính của JDBC</a:t>
            </a:r>
            <a:endParaRPr lang="en-US" sz="2400" dirty="0" smtClean="0">
              <a:solidFill>
                <a:srgbClr val="FF0000"/>
              </a:solidFill>
              <a:latin typeface="Times New Roman" pitchFamily="18" charset="0"/>
              <a:cs typeface="Times New Roman" pitchFamily="18" charset="0"/>
            </a:endParaRPr>
          </a:p>
          <a:p>
            <a:pPr marL="457200" indent="-457200">
              <a:lnSpc>
                <a:spcPct val="150000"/>
              </a:lnSpc>
              <a:buFont typeface="Wingdings" pitchFamily="2" charset="2"/>
              <a:buChar char="Ø"/>
            </a:pPr>
            <a:r>
              <a:rPr lang="vi-VN" sz="2400" dirty="0" smtClean="0">
                <a:solidFill>
                  <a:schemeClr val="tx1"/>
                </a:solidFill>
                <a:latin typeface="Times New Roman" pitchFamily="18" charset="0"/>
                <a:cs typeface="Times New Roman" pitchFamily="18" charset="0"/>
              </a:rPr>
              <a:t>Các </a:t>
            </a:r>
            <a:r>
              <a:rPr lang="vi-VN" sz="2400" dirty="0">
                <a:solidFill>
                  <a:schemeClr val="tx1"/>
                </a:solidFill>
                <a:latin typeface="Times New Roman" pitchFamily="18" charset="0"/>
                <a:cs typeface="Times New Roman" pitchFamily="18" charset="0"/>
              </a:rPr>
              <a:t>bước trong việc tạo ứng dụng </a:t>
            </a:r>
            <a:r>
              <a:rPr lang="vi-VN" sz="2400" dirty="0" smtClean="0">
                <a:solidFill>
                  <a:schemeClr val="tx1"/>
                </a:solidFill>
                <a:latin typeface="Times New Roman" pitchFamily="18" charset="0"/>
                <a:cs typeface="Times New Roman" pitchFamily="18" charset="0"/>
              </a:rPr>
              <a:t>JDBC</a:t>
            </a:r>
            <a:endParaRPr lang="en-US" sz="2400" dirty="0" smtClean="0">
              <a:solidFill>
                <a:schemeClr val="tx1"/>
              </a:solidFill>
              <a:latin typeface="Times New Roman" pitchFamily="18" charset="0"/>
              <a:cs typeface="Times New Roman" pitchFamily="18" charset="0"/>
            </a:endParaRPr>
          </a:p>
          <a:p>
            <a:pPr marL="457200" indent="-457200">
              <a:lnSpc>
                <a:spcPct val="150000"/>
              </a:lnSpc>
              <a:buFont typeface="Wingdings" pitchFamily="2" charset="2"/>
              <a:buChar char="Ø"/>
            </a:pPr>
            <a:r>
              <a:rPr lang="vi-VN" sz="2400" dirty="0" smtClean="0">
                <a:latin typeface="Times New Roman" pitchFamily="18" charset="0"/>
                <a:cs typeface="Times New Roman" pitchFamily="18" charset="0"/>
              </a:rPr>
              <a:t>Các </a:t>
            </a:r>
            <a:r>
              <a:rPr lang="vi-VN" sz="2400" dirty="0">
                <a:latin typeface="Times New Roman" pitchFamily="18" charset="0"/>
                <a:cs typeface="Times New Roman" pitchFamily="18" charset="0"/>
              </a:rPr>
              <a:t>khái niệm lập trình JDBC cơ bản</a:t>
            </a:r>
          </a:p>
          <a:p>
            <a:pPr marL="1243013" indent="-457200">
              <a:lnSpc>
                <a:spcPct val="150000"/>
              </a:lnSpc>
              <a:buFont typeface="Wingdings" pitchFamily="2" charset="2"/>
              <a:buChar char="q"/>
            </a:pPr>
            <a:r>
              <a:rPr lang="vi-VN" sz="2400" dirty="0" smtClean="0">
                <a:latin typeface="Times New Roman" pitchFamily="18" charset="0"/>
                <a:cs typeface="Times New Roman" pitchFamily="18" charset="0"/>
              </a:rPr>
              <a:t>Tạo </a:t>
            </a:r>
            <a:r>
              <a:rPr lang="vi-VN" sz="2400" dirty="0">
                <a:latin typeface="Times New Roman" pitchFamily="18" charset="0"/>
                <a:cs typeface="Times New Roman" pitchFamily="18" charset="0"/>
              </a:rPr>
              <a:t>kết </a:t>
            </a:r>
            <a:r>
              <a:rPr lang="vi-VN" sz="2400" dirty="0" smtClean="0">
                <a:latin typeface="Times New Roman" pitchFamily="18" charset="0"/>
                <a:cs typeface="Times New Roman" pitchFamily="18" charset="0"/>
              </a:rPr>
              <a:t>nối</a:t>
            </a:r>
            <a:r>
              <a:rPr lang="en-US" sz="2400" dirty="0" smtClean="0">
                <a:latin typeface="Times New Roman" pitchFamily="18" charset="0"/>
                <a:cs typeface="Times New Roman" pitchFamily="18" charset="0"/>
              </a:rPr>
              <a:t> </a:t>
            </a:r>
          </a:p>
          <a:p>
            <a:pPr marL="1243013" indent="-457200">
              <a:lnSpc>
                <a:spcPct val="150000"/>
              </a:lnSpc>
              <a:buFont typeface="Wingdings" pitchFamily="2" charset="2"/>
              <a:buChar char="q"/>
            </a:pPr>
            <a:r>
              <a:rPr lang="vi-VN" sz="2400" dirty="0" smtClean="0">
                <a:latin typeface="Times New Roman" pitchFamily="18" charset="0"/>
                <a:cs typeface="Times New Roman" pitchFamily="18" charset="0"/>
              </a:rPr>
              <a:t>Thực </a:t>
            </a:r>
            <a:r>
              <a:rPr lang="vi-VN" sz="2400" dirty="0">
                <a:latin typeface="Times New Roman" pitchFamily="18" charset="0"/>
                <a:cs typeface="Times New Roman" pitchFamily="18" charset="0"/>
              </a:rPr>
              <a:t>hiện các lệnh </a:t>
            </a:r>
            <a:r>
              <a:rPr lang="vi-VN" sz="2400" dirty="0" smtClean="0">
                <a:latin typeface="Times New Roman" pitchFamily="18" charset="0"/>
                <a:cs typeface="Times New Roman" pitchFamily="18" charset="0"/>
              </a:rPr>
              <a:t>SQL</a:t>
            </a:r>
            <a:endParaRPr lang="en-US" sz="2400" dirty="0" smtClean="0">
              <a:latin typeface="Times New Roman" pitchFamily="18" charset="0"/>
              <a:cs typeface="Times New Roman" pitchFamily="18" charset="0"/>
            </a:endParaRPr>
          </a:p>
          <a:p>
            <a:pPr marL="1243013" indent="-457200">
              <a:lnSpc>
                <a:spcPct val="150000"/>
              </a:lnSpc>
              <a:buFont typeface="Wingdings" pitchFamily="2" charset="2"/>
              <a:buChar char="q"/>
            </a:pPr>
            <a:r>
              <a:rPr lang="vi-VN" sz="2400" dirty="0" smtClean="0">
                <a:latin typeface="Times New Roman" pitchFamily="18" charset="0"/>
                <a:cs typeface="Times New Roman" pitchFamily="18" charset="0"/>
              </a:rPr>
              <a:t>Xử </a:t>
            </a:r>
            <a:r>
              <a:rPr lang="vi-VN" sz="2400" dirty="0">
                <a:latin typeface="Times New Roman" pitchFamily="18" charset="0"/>
                <a:cs typeface="Times New Roman" pitchFamily="18" charset="0"/>
              </a:rPr>
              <a:t>lý kết </a:t>
            </a:r>
            <a:r>
              <a:rPr lang="vi-VN" sz="2400" dirty="0" smtClean="0">
                <a:latin typeface="Times New Roman" pitchFamily="18" charset="0"/>
                <a:cs typeface="Times New Roman" pitchFamily="18" charset="0"/>
              </a:rPr>
              <a:t>quả</a:t>
            </a:r>
            <a:endParaRPr lang="en-US" sz="2400" dirty="0" smtClean="0">
              <a:latin typeface="Times New Roman" pitchFamily="18" charset="0"/>
              <a:cs typeface="Times New Roman" pitchFamily="18" charset="0"/>
            </a:endParaRPr>
          </a:p>
          <a:p>
            <a:pPr marL="1243013" indent="-457200">
              <a:lnSpc>
                <a:spcPct val="150000"/>
              </a:lnSpc>
              <a:buFont typeface="Wingdings" pitchFamily="2" charset="2"/>
              <a:buChar char="q"/>
            </a:pPr>
            <a:r>
              <a:rPr lang="vi-VN" sz="2400" dirty="0" smtClean="0">
                <a:latin typeface="Times New Roman" pitchFamily="18" charset="0"/>
                <a:cs typeface="Times New Roman" pitchFamily="18" charset="0"/>
              </a:rPr>
              <a:t>Giao </a:t>
            </a:r>
            <a:r>
              <a:rPr lang="vi-VN" sz="2400" dirty="0">
                <a:latin typeface="Times New Roman" pitchFamily="18" charset="0"/>
                <a:cs typeface="Times New Roman" pitchFamily="18" charset="0"/>
              </a:rPr>
              <a:t>dịch</a:t>
            </a:r>
            <a:endParaRPr lang="en-GB" sz="2400" dirty="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531117"/>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45365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altLang="en-US" sz="2400" b="1" dirty="0" err="1" smtClean="0">
                <a:latin typeface="Times New Roman" pitchFamily="18" charset="0"/>
                <a:cs typeface="Times New Roman" pitchFamily="18" charset="0"/>
              </a:rPr>
              <a:t>Đối</a:t>
            </a:r>
            <a:r>
              <a:rPr lang="en-US" altLang="en-US" sz="2400" b="1" dirty="0" smtClean="0">
                <a:latin typeface="Times New Roman" pitchFamily="18" charset="0"/>
                <a:cs typeface="Times New Roman" pitchFamily="18" charset="0"/>
              </a:rPr>
              <a:t> </a:t>
            </a:r>
            <a:r>
              <a:rPr lang="en-US" altLang="en-US" sz="2400" b="1" dirty="0" err="1" smtClean="0">
                <a:latin typeface="Times New Roman" pitchFamily="18" charset="0"/>
                <a:cs typeface="Times New Roman" pitchFamily="18" charset="0"/>
              </a:rPr>
              <a:t>tượng</a:t>
            </a:r>
            <a:r>
              <a:rPr lang="en-US" altLang="en-US" sz="2400" b="1" dirty="0" smtClean="0">
                <a:latin typeface="Times New Roman" pitchFamily="18" charset="0"/>
                <a:cs typeface="Times New Roman" pitchFamily="18" charset="0"/>
              </a:rPr>
              <a:t> </a:t>
            </a:r>
            <a:r>
              <a:rPr lang="en-US" altLang="en-US" sz="2400" b="1" dirty="0" err="1" smtClean="0">
                <a:latin typeface="Times New Roman" pitchFamily="18" charset="0"/>
                <a:cs typeface="Times New Roman" pitchFamily="18" charset="0"/>
              </a:rPr>
              <a:t>lớp</a:t>
            </a:r>
            <a:r>
              <a:rPr lang="en-US" altLang="en-US" sz="2400" b="1" dirty="0" smtClean="0">
                <a:latin typeface="Times New Roman" pitchFamily="18" charset="0"/>
                <a:cs typeface="Times New Roman" pitchFamily="18" charset="0"/>
              </a:rPr>
              <a:t> JDBC</a:t>
            </a:r>
          </a:p>
          <a:p>
            <a:pPr>
              <a:lnSpc>
                <a:spcPct val="150000"/>
              </a:lnSpc>
            </a:pPr>
            <a:r>
              <a:rPr lang="en-US" altLang="en-US" sz="2000" b="1" dirty="0" smtClean="0">
                <a:latin typeface="Times New Roman" pitchFamily="18" charset="0"/>
                <a:cs typeface="Times New Roman" pitchFamily="18" charset="0"/>
              </a:rPr>
              <a:t>Driver </a:t>
            </a:r>
          </a:p>
          <a:p>
            <a:pPr>
              <a:lnSpc>
                <a:spcPct val="150000"/>
              </a:lnSpc>
            </a:pP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Trình </a:t>
            </a:r>
            <a:r>
              <a:rPr lang="vi-VN" sz="2000" dirty="0">
                <a:latin typeface="Times New Roman" pitchFamily="18" charset="0"/>
                <a:cs typeface="Times New Roman" pitchFamily="18" charset="0"/>
              </a:rPr>
              <a:t>điều khiển JDBC là một tập hợp các lớp Java cho phép bạn kết nối với một cơ sở dữ liệu thực tế nhất định</a:t>
            </a:r>
          </a:p>
          <a:p>
            <a:pPr>
              <a:lnSpc>
                <a:spcPct val="150000"/>
              </a:lnSpc>
            </a:pPr>
            <a:r>
              <a:rPr lang="en-US" altLang="en-US" sz="2000" b="1" dirty="0">
                <a:latin typeface="Times New Roman" pitchFamily="18" charset="0"/>
                <a:cs typeface="Times New Roman" pitchFamily="18" charset="0"/>
              </a:rPr>
              <a:t>Connection</a:t>
            </a:r>
          </a:p>
          <a:p>
            <a:pPr>
              <a:lnSpc>
                <a:spcPct val="150000"/>
              </a:lnSpc>
            </a:pP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Khi </a:t>
            </a:r>
            <a:r>
              <a:rPr lang="vi-VN" sz="2000" dirty="0">
                <a:latin typeface="Times New Roman" pitchFamily="18" charset="0"/>
                <a:cs typeface="Times New Roman" pitchFamily="18" charset="0"/>
              </a:rPr>
              <a:t>trình điều khiển JDBC được tải và khởi tạo, bạn cần kết nối với cơ sở dữ liệu. Bạn làm như vậy bằng cách lấy Kết nối tới cơ sở dữ liệu thông qua API JDBC và trình điều khiển được tải. Tất cả các giao tiếp với cơ sở dữ liệu xảy ra thông qua một kết nối. Một ứng dụng có thể có nhiều kết nối mở tới cơ sở dữ liệu cùng một lúc.</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904087"/>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3600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altLang="en-US" sz="2000" b="1" dirty="0" err="1">
                <a:latin typeface="Times New Roman" pitchFamily="18" charset="0"/>
                <a:cs typeface="Times New Roman" pitchFamily="18" charset="0"/>
              </a:rPr>
              <a:t>Đối</a:t>
            </a:r>
            <a:r>
              <a:rPr lang="en-US" altLang="en-US" sz="2000" b="1" dirty="0">
                <a:latin typeface="Times New Roman" pitchFamily="18" charset="0"/>
                <a:cs typeface="Times New Roman" pitchFamily="18" charset="0"/>
              </a:rPr>
              <a:t> </a:t>
            </a:r>
            <a:r>
              <a:rPr lang="en-US" altLang="en-US" sz="2000" b="1" dirty="0" err="1">
                <a:latin typeface="Times New Roman" pitchFamily="18" charset="0"/>
                <a:cs typeface="Times New Roman" pitchFamily="18" charset="0"/>
              </a:rPr>
              <a:t>tượng</a:t>
            </a:r>
            <a:r>
              <a:rPr lang="en-US" altLang="en-US" sz="2000" b="1" dirty="0">
                <a:latin typeface="Times New Roman" pitchFamily="18" charset="0"/>
                <a:cs typeface="Times New Roman" pitchFamily="18" charset="0"/>
              </a:rPr>
              <a:t> </a:t>
            </a:r>
            <a:r>
              <a:rPr lang="en-US" altLang="en-US" sz="2000" b="1" dirty="0" err="1">
                <a:latin typeface="Times New Roman" pitchFamily="18" charset="0"/>
                <a:cs typeface="Times New Roman" pitchFamily="18" charset="0"/>
              </a:rPr>
              <a:t>lớp</a:t>
            </a:r>
            <a:r>
              <a:rPr lang="en-US" altLang="en-US" sz="2000" b="1" dirty="0">
                <a:latin typeface="Times New Roman" pitchFamily="18" charset="0"/>
                <a:cs typeface="Times New Roman" pitchFamily="18" charset="0"/>
              </a:rPr>
              <a:t> </a:t>
            </a:r>
            <a:r>
              <a:rPr lang="en-US" altLang="en-US" sz="2000" b="1" dirty="0" smtClean="0">
                <a:latin typeface="Times New Roman" pitchFamily="18" charset="0"/>
                <a:cs typeface="Times New Roman" pitchFamily="18" charset="0"/>
              </a:rPr>
              <a:t>JDBC</a:t>
            </a:r>
          </a:p>
          <a:p>
            <a:pPr>
              <a:lnSpc>
                <a:spcPct val="150000"/>
              </a:lnSpc>
            </a:pPr>
            <a:r>
              <a:rPr lang="en-US" altLang="en-US" sz="2000" b="1" dirty="0" smtClean="0">
                <a:latin typeface="Times New Roman" pitchFamily="18" charset="0"/>
                <a:cs typeface="Times New Roman" pitchFamily="18" charset="0"/>
              </a:rPr>
              <a:t>Statement </a:t>
            </a:r>
          </a:p>
          <a:p>
            <a:pPr>
              <a:lnSpc>
                <a:spcPct val="150000"/>
              </a:lnSpc>
            </a:pP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Một </a:t>
            </a:r>
            <a:r>
              <a:rPr lang="en-US" sz="2000" dirty="0" smtClean="0">
                <a:latin typeface="Times New Roman" pitchFamily="18" charset="0"/>
                <a:cs typeface="Times New Roman" pitchFamily="18" charset="0"/>
              </a:rPr>
              <a:t>Statement</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là những gì bạn sử dụng để thực hiện các truy vấn và cập nhật đối với cơ sở dữ liệu. Có một số loại câu lệnh khác nhau mà bạn có thể sử dụng</a:t>
            </a:r>
          </a:p>
          <a:p>
            <a:pPr>
              <a:lnSpc>
                <a:spcPct val="150000"/>
              </a:lnSpc>
            </a:pPr>
            <a:r>
              <a:rPr lang="en-US" altLang="en-US" sz="2000" b="1" dirty="0" err="1">
                <a:latin typeface="Times New Roman" pitchFamily="18" charset="0"/>
                <a:cs typeface="Times New Roman" pitchFamily="18" charset="0"/>
              </a:rPr>
              <a:t>ResultSet</a:t>
            </a:r>
            <a:r>
              <a:rPr lang="en-US" altLang="en-US" sz="2000" b="1" dirty="0">
                <a:latin typeface="Times New Roman" pitchFamily="18" charset="0"/>
                <a:cs typeface="Times New Roman" pitchFamily="18" charset="0"/>
              </a:rPr>
              <a:t> </a:t>
            </a:r>
            <a:endParaRPr lang="en-US" altLang="en-US" sz="2000" b="1"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Khi </a:t>
            </a:r>
            <a:r>
              <a:rPr lang="vi-VN" sz="2000" dirty="0">
                <a:latin typeface="Times New Roman" pitchFamily="18" charset="0"/>
                <a:cs typeface="Times New Roman" pitchFamily="18" charset="0"/>
              </a:rPr>
              <a:t>bạn thực hiện một truy vấn đối với cơ sở dữ liệu, bạn sẽ nhận được một Kết quả. Sau đó, bạn có thể duyệt qua Kết quả này để đọc kết quả của truy vấn</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607277"/>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THÀNH PHẦN CHÍNH JDBC</a:t>
            </a:r>
            <a:r>
              <a:rPr lang="en-US" sz="3600" b="1">
                <a:effectLst>
                  <a:glow rad="228600">
                    <a:schemeClr val="accent3">
                      <a:satMod val="175000"/>
                      <a:alpha val="40000"/>
                    </a:schemeClr>
                  </a:glow>
                </a:effectLst>
                <a:latin typeface="Times New Roman" pitchFamily="18" charset="0"/>
                <a:cs typeface="Times New Roman" pitchFamily="18" charset="0"/>
              </a:rPr>
              <a:t> </a:t>
            </a:r>
            <a:endParaRPr lang="en-GB" sz="3600" b="1">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40324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altLang="en-US" sz="2400" b="1" smtClean="0">
                <a:latin typeface="Times New Roman" pitchFamily="18" charset="0"/>
                <a:cs typeface="Times New Roman" pitchFamily="18" charset="0"/>
              </a:rPr>
              <a:t>H</a:t>
            </a:r>
            <a:r>
              <a:rPr lang="en-US" altLang="en-US" sz="2400" b="1" smtClean="0">
                <a:latin typeface="Times New Roman" pitchFamily="18" charset="0"/>
                <a:cs typeface="Times New Roman" pitchFamily="18" charset="0"/>
              </a:rPr>
              <a:t>oạt động</a:t>
            </a:r>
            <a:r>
              <a:rPr lang="vi-VN" altLang="en-US" sz="2400" b="1" smtClean="0">
                <a:latin typeface="Times New Roman" pitchFamily="18" charset="0"/>
                <a:cs typeface="Times New Roman" pitchFamily="18" charset="0"/>
              </a:rPr>
              <a:t> </a:t>
            </a:r>
            <a:r>
              <a:rPr lang="vi-VN" altLang="en-US" sz="2400" b="1">
                <a:latin typeface="Times New Roman" pitchFamily="18" charset="0"/>
                <a:cs typeface="Times New Roman" pitchFamily="18" charset="0"/>
              </a:rPr>
              <a:t>JDBC</a:t>
            </a:r>
          </a:p>
          <a:p>
            <a:pPr>
              <a:lnSpc>
                <a:spcPct val="150000"/>
              </a:lnSpc>
            </a:pPr>
            <a:r>
              <a:rPr lang="vi-VN" altLang="en-US" sz="2000" b="1" smtClean="0">
                <a:latin typeface="+mj-lt"/>
              </a:rPr>
              <a:t>Truy vấn cơ sở dữ liệu</a:t>
            </a:r>
          </a:p>
          <a:p>
            <a:pPr>
              <a:lnSpc>
                <a:spcPct val="150000"/>
              </a:lnSpc>
            </a:pPr>
            <a:r>
              <a:rPr lang="vi-VN" altLang="en-US" sz="2000" smtClean="0">
                <a:latin typeface="+mj-lt"/>
              </a:rPr>
              <a:t>Một </a:t>
            </a:r>
            <a:r>
              <a:rPr lang="vi-VN" altLang="en-US" sz="2000" dirty="0">
                <a:latin typeface="+mj-lt"/>
              </a:rPr>
              <a:t>trong những trường hợp sử dụng phổ biến nhất là đọc dữ liệu từ cơ sở dữ liệu. Đọc dữ liệu từ cơ sở dữ liệu được gọi là truy vấn cơ sở dữ </a:t>
            </a:r>
            <a:r>
              <a:rPr lang="vi-VN" altLang="en-US" sz="2000">
                <a:latin typeface="+mj-lt"/>
              </a:rPr>
              <a:t>liệu</a:t>
            </a:r>
            <a:r>
              <a:rPr lang="vi-VN" altLang="en-US" sz="2000" smtClean="0">
                <a:latin typeface="+mj-lt"/>
              </a:rPr>
              <a:t>.</a:t>
            </a:r>
            <a:endParaRPr lang="vi-VN" altLang="en-US" sz="2000" dirty="0">
              <a:latin typeface="+mj-lt"/>
            </a:endParaRPr>
          </a:p>
          <a:p>
            <a:pPr>
              <a:lnSpc>
                <a:spcPct val="150000"/>
              </a:lnSpc>
            </a:pPr>
            <a:r>
              <a:rPr lang="vi-VN" altLang="en-US" sz="2000" b="1" dirty="0">
                <a:latin typeface="+mj-lt"/>
              </a:rPr>
              <a:t>Truy vấn dữ liệu meta cơ sở dữ liệu</a:t>
            </a:r>
          </a:p>
          <a:p>
            <a:pPr>
              <a:lnSpc>
                <a:spcPct val="150000"/>
              </a:lnSpc>
            </a:pPr>
            <a:r>
              <a:rPr lang="vi-VN" altLang="en-US" sz="2000" dirty="0">
                <a:latin typeface="+mj-lt"/>
              </a:rPr>
              <a:t>Một trường hợp sử dụng phổ biến khác là truy vấn dữ liệu meta cơ sở dữ liệu. Dữ liệu meta cơ sở dữ liệu chứa thông tin về chính cơ sở dữ liệu. Chẳng hạn, thông tin về các bảng được xác định, các cột trong mỗi bảng, các kiểu dữ liệu, v.v.</a:t>
            </a:r>
            <a:endParaRPr lang="vi-VN" sz="2000" dirty="0">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291961"/>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THÀNH PHẦN CHÍNH JDBC</a:t>
            </a:r>
            <a:r>
              <a:rPr lang="en-US" sz="3600" b="1">
                <a:effectLst>
                  <a:glow rad="228600">
                    <a:schemeClr val="accent3">
                      <a:satMod val="175000"/>
                      <a:alpha val="40000"/>
                    </a:schemeClr>
                  </a:glow>
                </a:effectLst>
                <a:latin typeface="Times New Roman" pitchFamily="18" charset="0"/>
                <a:cs typeface="Times New Roman" pitchFamily="18" charset="0"/>
              </a:rPr>
              <a:t> </a:t>
            </a:r>
            <a:endParaRPr lang="en-GB" sz="3600" b="1">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41764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altLang="en-US" sz="2400" b="1" dirty="0">
                <a:latin typeface="Times New Roman" pitchFamily="18" charset="0"/>
                <a:cs typeface="Times New Roman" pitchFamily="18" charset="0"/>
              </a:rPr>
              <a:t>HOẠT ĐỘNG </a:t>
            </a:r>
            <a:r>
              <a:rPr lang="en-US" altLang="en-US" sz="2400" b="1" dirty="0" smtClean="0">
                <a:latin typeface="Times New Roman" pitchFamily="18" charset="0"/>
                <a:cs typeface="Times New Roman" pitchFamily="18" charset="0"/>
              </a:rPr>
              <a:t>JDBC</a:t>
            </a:r>
          </a:p>
          <a:p>
            <a:pPr>
              <a:lnSpc>
                <a:spcPct val="150000"/>
              </a:lnSpc>
            </a:pPr>
            <a:r>
              <a:rPr lang="vi-VN" altLang="en-US" sz="2000" b="1" dirty="0" smtClean="0">
                <a:latin typeface="+mj-lt"/>
              </a:rPr>
              <a:t>Cập </a:t>
            </a:r>
            <a:r>
              <a:rPr lang="vi-VN" altLang="en-US" sz="2000" b="1" dirty="0">
                <a:latin typeface="+mj-lt"/>
              </a:rPr>
              <a:t>nhật cơ sở dữ liệu</a:t>
            </a:r>
          </a:p>
          <a:p>
            <a:pPr>
              <a:lnSpc>
                <a:spcPct val="150000"/>
              </a:lnSpc>
            </a:pPr>
            <a:r>
              <a:rPr lang="vi-VN" altLang="en-US" sz="2000" dirty="0">
                <a:latin typeface="+mj-lt"/>
              </a:rPr>
              <a:t>Một trường hợp sử dụng JDBC rất phổ biến khác là cập nhật cơ sở dữ liệu. Cập nhật cơ sở dữ liệu có nghĩa là ghi dữ liệu vào nó. Nói cách khác, thêm các bản ghi mới hoặc sửa đổi (cập nhật) các bản ghi hiện có</a:t>
            </a:r>
            <a:r>
              <a:rPr lang="vi-VN" altLang="en-US" sz="2000" dirty="0" smtClean="0">
                <a:latin typeface="+mj-lt"/>
              </a:rPr>
              <a:t>.</a:t>
            </a:r>
            <a:endParaRPr lang="vi-VN" altLang="en-US" sz="2000" dirty="0">
              <a:latin typeface="+mj-lt"/>
            </a:endParaRPr>
          </a:p>
          <a:p>
            <a:pPr>
              <a:lnSpc>
                <a:spcPct val="150000"/>
              </a:lnSpc>
            </a:pPr>
            <a:r>
              <a:rPr lang="vi-VN" altLang="en-US" sz="2000" b="1" dirty="0">
                <a:latin typeface="+mj-lt"/>
              </a:rPr>
              <a:t>Thực hiện giao dịch</a:t>
            </a:r>
          </a:p>
          <a:p>
            <a:pPr>
              <a:lnSpc>
                <a:spcPct val="150000"/>
              </a:lnSpc>
            </a:pPr>
            <a:r>
              <a:rPr lang="vi-VN" altLang="en-US" sz="2000" dirty="0">
                <a:latin typeface="+mj-lt"/>
              </a:rPr>
              <a:t>Giao dịch là trường hợp sử dụng phổ biến anoter. Một nhóm giao dịch nhiều bản cập nhật và có thể truy vấn thành một hành động. Tất cả các hành động được thực </a:t>
            </a:r>
            <a:r>
              <a:rPr lang="vi-VN" altLang="en-US" sz="2000" dirty="0" smtClean="0">
                <a:latin typeface="+mj-lt"/>
              </a:rPr>
              <a:t>hiện.</a:t>
            </a:r>
            <a:endParaRPr lang="vi-VN" sz="2000" dirty="0">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065255"/>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THÀNH PHẦN CHÍNH JDBC</a:t>
            </a:r>
            <a:r>
              <a:rPr lang="en-US" sz="3600" b="1">
                <a:effectLst>
                  <a:glow rad="228600">
                    <a:schemeClr val="accent3">
                      <a:satMod val="175000"/>
                      <a:alpha val="40000"/>
                    </a:schemeClr>
                  </a:glow>
                </a:effectLst>
                <a:latin typeface="Times New Roman" pitchFamily="18" charset="0"/>
                <a:cs typeface="Times New Roman" pitchFamily="18" charset="0"/>
              </a:rPr>
              <a:t> </a:t>
            </a:r>
            <a:endParaRPr lang="en-GB" sz="3600" b="1">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vi-VN" dirty="0"/>
          </a:p>
        </p:txBody>
      </p:sp>
      <p:pic>
        <p:nvPicPr>
          <p:cNvPr id="9"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a:off x="292244" y="1714959"/>
            <a:ext cx="8100392" cy="5062745"/>
          </a:xfrm>
          <a:prstGeom prst="rect">
            <a:avLst/>
          </a:prstGeom>
        </p:spPr>
      </p:pic>
      <p:sp>
        <p:nvSpPr>
          <p:cNvPr id="3" name="TextBox 2"/>
          <p:cNvSpPr txBox="1"/>
          <p:nvPr/>
        </p:nvSpPr>
        <p:spPr>
          <a:xfrm>
            <a:off x="2771800" y="1161618"/>
            <a:ext cx="184731" cy="369332"/>
          </a:xfrm>
          <a:prstGeom prst="rect">
            <a:avLst/>
          </a:prstGeom>
          <a:noFill/>
        </p:spPr>
        <p:txBody>
          <a:bodyPr wrap="none" rtlCol="0">
            <a:spAutoFit/>
          </a:bodyPr>
          <a:lstStyle/>
          <a:p>
            <a:endParaRPr lang="en-US"/>
          </a:p>
        </p:txBody>
      </p:sp>
      <p:sp>
        <p:nvSpPr>
          <p:cNvPr id="5" name="TextBox 4"/>
          <p:cNvSpPr txBox="1"/>
          <p:nvPr/>
        </p:nvSpPr>
        <p:spPr>
          <a:xfrm>
            <a:off x="292244" y="983404"/>
            <a:ext cx="3596698" cy="461665"/>
          </a:xfrm>
          <a:prstGeom prst="rect">
            <a:avLst/>
          </a:prstGeom>
          <a:noFill/>
        </p:spPr>
        <p:txBody>
          <a:bodyPr wrap="square" rtlCol="0">
            <a:spAutoFit/>
          </a:bodyPr>
          <a:lstStyle/>
          <a:p>
            <a:r>
              <a:rPr lang="vi-VN" sz="2400" b="1" smtClean="0">
                <a:latin typeface="+mj-lt"/>
              </a:rPr>
              <a:t>S</a:t>
            </a:r>
            <a:r>
              <a:rPr lang="en-US" sz="2400" b="1" smtClean="0">
                <a:latin typeface="Times New Roman" pitchFamily="18" charset="0"/>
                <a:cs typeface="Times New Roman" pitchFamily="18" charset="0"/>
              </a:rPr>
              <a:t>ơ</a:t>
            </a:r>
            <a:r>
              <a:rPr lang="en-US" sz="2400" b="1" smtClean="0">
                <a:latin typeface="+mj-lt"/>
              </a:rPr>
              <a:t> </a:t>
            </a:r>
            <a:r>
              <a:rPr lang="en-US" sz="2400" b="1" smtClean="0">
                <a:latin typeface="Times New Roman" pitchFamily="18" charset="0"/>
                <a:cs typeface="Times New Roman" pitchFamily="18" charset="0"/>
              </a:rPr>
              <a:t>đồ</a:t>
            </a:r>
            <a:r>
              <a:rPr lang="vi-VN" sz="2400" b="1" smtClean="0">
                <a:latin typeface="+mj-lt"/>
              </a:rPr>
              <a:t> </a:t>
            </a:r>
            <a:r>
              <a:rPr lang="vi-VN" sz="2400" b="1">
                <a:latin typeface="+mj-lt"/>
              </a:rPr>
              <a:t>tương tác </a:t>
            </a:r>
            <a:r>
              <a:rPr lang="vi-VN" sz="2400" b="1" smtClean="0">
                <a:latin typeface="+mj-lt"/>
              </a:rPr>
              <a:t>JDBC</a:t>
            </a:r>
            <a:endParaRPr lang="vi-VN" sz="2400" b="1">
              <a:latin typeface="+mj-lt"/>
            </a:endParaRPr>
          </a:p>
        </p:txBody>
      </p:sp>
    </p:spTree>
    <p:extLst>
      <p:ext uri="{BB962C8B-B14F-4D97-AF65-F5344CB8AC3E}">
        <p14:creationId xmlns:p14="http://schemas.microsoft.com/office/powerpoint/2010/main" val="2514722833"/>
      </p:ext>
    </p:extLst>
  </p:cSld>
  <p:clrMapOvr>
    <a:overrideClrMapping bg1="lt1" tx1="dk1" bg2="lt2" tx2="dk2" accent1="accent1" accent2="accent2" accent3="accent3" accent4="accent4" accent5="accent5" accent6="accent6" hlink="hlink" folHlink="folHlink"/>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11560" y="190381"/>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THÀNH PHẦN CHÍNH JDBC</a:t>
            </a:r>
            <a:r>
              <a:rPr lang="en-US" sz="3600" b="1">
                <a:effectLst>
                  <a:glow rad="228600">
                    <a:schemeClr val="accent3">
                      <a:satMod val="175000"/>
                      <a:alpha val="40000"/>
                    </a:schemeClr>
                  </a:glow>
                </a:effectLst>
                <a:latin typeface="Times New Roman" pitchFamily="18" charset="0"/>
                <a:cs typeface="Times New Roman" pitchFamily="18" charset="0"/>
              </a:rPr>
              <a:t> </a:t>
            </a:r>
            <a:endParaRPr lang="en-GB" sz="3600" b="1">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vi-VN" dirty="0"/>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Content Placeholder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1" y="2346920"/>
            <a:ext cx="9144000" cy="3962400"/>
          </a:xfrm>
          <a:prstGeom prst="rect">
            <a:avLst/>
          </a:prstGeom>
        </p:spPr>
      </p:pic>
      <p:sp>
        <p:nvSpPr>
          <p:cNvPr id="3" name="TextBox 2"/>
          <p:cNvSpPr txBox="1"/>
          <p:nvPr/>
        </p:nvSpPr>
        <p:spPr>
          <a:xfrm>
            <a:off x="279668" y="1140360"/>
            <a:ext cx="2375971" cy="461665"/>
          </a:xfrm>
          <a:prstGeom prst="rect">
            <a:avLst/>
          </a:prstGeom>
          <a:noFill/>
        </p:spPr>
        <p:txBody>
          <a:bodyPr wrap="none" rtlCol="0">
            <a:spAutoFit/>
          </a:bodyPr>
          <a:lstStyle/>
          <a:p>
            <a:r>
              <a:rPr lang="en-US" sz="2400" b="1" smtClean="0">
                <a:latin typeface="Times New Roman" pitchFamily="18" charset="0"/>
                <a:cs typeface="Times New Roman" pitchFamily="18" charset="0"/>
              </a:rPr>
              <a:t>Chu trình JDBC</a:t>
            </a:r>
            <a:endParaRPr lang="en-US" sz="2400" b="1">
              <a:latin typeface="Times New Roman" pitchFamily="18" charset="0"/>
              <a:cs typeface="Times New Roman" pitchFamily="18" charset="0"/>
            </a:endParaRPr>
          </a:p>
        </p:txBody>
      </p:sp>
    </p:spTree>
    <p:extLst>
      <p:ext uri="{BB962C8B-B14F-4D97-AF65-F5344CB8AC3E}">
        <p14:creationId xmlns:p14="http://schemas.microsoft.com/office/powerpoint/2010/main" val="2498430699"/>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THÀNH PHẦN CHÍNH JDBC</a:t>
            </a:r>
            <a:r>
              <a:rPr lang="en-US" sz="3600" b="1">
                <a:effectLst>
                  <a:glow rad="228600">
                    <a:schemeClr val="accent3">
                      <a:satMod val="175000"/>
                      <a:alpha val="40000"/>
                    </a:schemeClr>
                  </a:glow>
                </a:effectLst>
                <a:latin typeface="Times New Roman" pitchFamily="18" charset="0"/>
                <a:cs typeface="Times New Roman" pitchFamily="18" charset="0"/>
              </a:rPr>
              <a:t> </a:t>
            </a:r>
            <a:endParaRPr lang="en-GB" sz="3600" b="1">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40324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altLang="en-US" sz="2400" b="1" dirty="0">
                <a:latin typeface="Times New Roman" pitchFamily="18" charset="0"/>
                <a:cs typeface="Times New Roman" pitchFamily="18" charset="0"/>
              </a:rPr>
              <a:t>JDBC </a:t>
            </a:r>
            <a:r>
              <a:rPr lang="en-US" altLang="en-US" sz="2400" b="1" dirty="0" smtClean="0">
                <a:latin typeface="Times New Roman" pitchFamily="18" charset="0"/>
                <a:cs typeface="Times New Roman" pitchFamily="18" charset="0"/>
              </a:rPr>
              <a:t>URLs</a:t>
            </a:r>
          </a:p>
          <a:p>
            <a:pPr>
              <a:lnSpc>
                <a:spcPct val="150000"/>
              </a:lnSpc>
            </a:pPr>
            <a:r>
              <a:rPr lang="en-US" altLang="en-US" sz="2000" b="1" dirty="0" smtClean="0">
                <a:latin typeface="Times New Roman" pitchFamily="18" charset="0"/>
                <a:cs typeface="Times New Roman" pitchFamily="18" charset="0"/>
              </a:rPr>
              <a:t>	</a:t>
            </a:r>
            <a:r>
              <a:rPr lang="en-US" altLang="en-US" sz="2000" b="1" dirty="0" err="1" smtClean="0">
                <a:latin typeface="Times New Roman" pitchFamily="18" charset="0"/>
                <a:cs typeface="Times New Roman" pitchFamily="18" charset="0"/>
              </a:rPr>
              <a:t>jdbc:</a:t>
            </a:r>
            <a:r>
              <a:rPr lang="en-US" altLang="en-US" sz="2000" b="1" i="1" dirty="0" err="1" smtClean="0">
                <a:latin typeface="Times New Roman" pitchFamily="18" charset="0"/>
                <a:cs typeface="Times New Roman" pitchFamily="18" charset="0"/>
              </a:rPr>
              <a:t>subprotocol</a:t>
            </a:r>
            <a:r>
              <a:rPr lang="en-US" altLang="en-US" sz="2000" b="1" dirty="0" err="1" smtClean="0">
                <a:latin typeface="Times New Roman" pitchFamily="18" charset="0"/>
                <a:cs typeface="Times New Roman" pitchFamily="18" charset="0"/>
              </a:rPr>
              <a:t>:</a:t>
            </a:r>
            <a:r>
              <a:rPr lang="en-US" altLang="en-US" sz="2000" b="1" i="1" dirty="0" err="1" smtClean="0">
                <a:latin typeface="Times New Roman" pitchFamily="18" charset="0"/>
                <a:cs typeface="Times New Roman" pitchFamily="18" charset="0"/>
              </a:rPr>
              <a:t>source</a:t>
            </a:r>
            <a:endParaRPr lang="en-US" altLang="en-US" sz="2000" b="1" i="1" dirty="0">
              <a:latin typeface="Times New Roman" pitchFamily="18" charset="0"/>
              <a:cs typeface="Times New Roman" pitchFamily="18" charset="0"/>
            </a:endParaRPr>
          </a:p>
          <a:p>
            <a:pPr>
              <a:lnSpc>
                <a:spcPct val="150000"/>
              </a:lnSpc>
            </a:pPr>
            <a:r>
              <a:rPr lang="vi-VN" altLang="en-US" sz="2000" dirty="0">
                <a:latin typeface="Times New Roman" pitchFamily="18" charset="0"/>
                <a:cs typeface="Times New Roman" pitchFamily="18" charset="0"/>
              </a:rPr>
              <a:t>mỗi </a:t>
            </a:r>
            <a:r>
              <a:rPr lang="en-US" altLang="en-US" sz="2000" dirty="0" smtClean="0">
                <a:latin typeface="Times New Roman" pitchFamily="18" charset="0"/>
                <a:cs typeface="Times New Roman" pitchFamily="18" charset="0"/>
              </a:rPr>
              <a:t>driver</a:t>
            </a:r>
            <a:r>
              <a:rPr lang="vi-VN" altLang="en-US" sz="2000" dirty="0" smtClean="0">
                <a:latin typeface="Times New Roman" pitchFamily="18" charset="0"/>
                <a:cs typeface="Times New Roman" pitchFamily="18" charset="0"/>
              </a:rPr>
              <a:t> </a:t>
            </a:r>
            <a:r>
              <a:rPr lang="vi-VN" altLang="en-US" sz="2000" dirty="0">
                <a:latin typeface="Times New Roman" pitchFamily="18" charset="0"/>
                <a:cs typeface="Times New Roman" pitchFamily="18" charset="0"/>
              </a:rPr>
              <a:t>có chương trình con </a:t>
            </a:r>
            <a:r>
              <a:rPr lang="vi-VN" altLang="en-US" sz="2000" dirty="0" smtClean="0">
                <a:latin typeface="Times New Roman" pitchFamily="18" charset="0"/>
                <a:cs typeface="Times New Roman" pitchFamily="18" charset="0"/>
              </a:rPr>
              <a:t>riêng</a:t>
            </a:r>
            <a:r>
              <a:rPr lang="en-US" altLang="en-US" sz="2000" dirty="0" smtClean="0">
                <a:latin typeface="Times New Roman" pitchFamily="18" charset="0"/>
                <a:cs typeface="Times New Roman" pitchFamily="18" charset="0"/>
              </a:rPr>
              <a:t> </a:t>
            </a:r>
            <a:r>
              <a:rPr lang="vi-VN" altLang="en-US" sz="2000" dirty="0" smtClean="0">
                <a:latin typeface="Times New Roman" pitchFamily="18" charset="0"/>
                <a:cs typeface="Times New Roman" pitchFamily="18" charset="0"/>
              </a:rPr>
              <a:t>mỗi </a:t>
            </a:r>
            <a:r>
              <a:rPr lang="vi-VN" altLang="en-US" sz="2000" dirty="0">
                <a:latin typeface="Times New Roman" pitchFamily="18" charset="0"/>
                <a:cs typeface="Times New Roman" pitchFamily="18" charset="0"/>
              </a:rPr>
              <a:t>phân nhóm có cú pháp riêng cho nguồn</a:t>
            </a:r>
            <a:endParaRPr lang="en-US" altLang="en-US" sz="2000" dirty="0">
              <a:latin typeface="Times New Roman" pitchFamily="18" charset="0"/>
              <a:cs typeface="Times New Roman" pitchFamily="18" charset="0"/>
            </a:endParaRPr>
          </a:p>
          <a:p>
            <a:pPr lvl="2">
              <a:lnSpc>
                <a:spcPct val="150000"/>
              </a:lnSpc>
            </a:pPr>
            <a:r>
              <a:rPr lang="en-US" altLang="en-US" sz="2000" b="1" dirty="0" err="1">
                <a:latin typeface="Times New Roman" pitchFamily="18" charset="0"/>
                <a:cs typeface="Times New Roman" pitchFamily="18" charset="0"/>
              </a:rPr>
              <a:t>jdbc:odbc:</a:t>
            </a:r>
            <a:r>
              <a:rPr lang="en-US" altLang="en-US" sz="2000" b="1" i="1" dirty="0" err="1">
                <a:latin typeface="Times New Roman" pitchFamily="18" charset="0"/>
                <a:cs typeface="Times New Roman" pitchFamily="18" charset="0"/>
              </a:rPr>
              <a:t>DataSource</a:t>
            </a:r>
            <a:endParaRPr lang="en-US" altLang="en-US" sz="2000" b="1" i="1" dirty="0">
              <a:latin typeface="Times New Roman" pitchFamily="18" charset="0"/>
              <a:cs typeface="Times New Roman" pitchFamily="18" charset="0"/>
            </a:endParaRPr>
          </a:p>
          <a:p>
            <a:pPr lvl="3">
              <a:lnSpc>
                <a:spcPct val="150000"/>
              </a:lnSpc>
            </a:pPr>
            <a:r>
              <a:rPr lang="en-US" altLang="en-US" sz="2000" b="1" dirty="0">
                <a:latin typeface="Times New Roman" pitchFamily="18" charset="0"/>
                <a:cs typeface="Times New Roman" pitchFamily="18" charset="0"/>
              </a:rPr>
              <a:t>e.g. </a:t>
            </a:r>
            <a:r>
              <a:rPr lang="en-US" altLang="en-US" sz="2000" b="1" dirty="0" err="1" smtClean="0">
                <a:latin typeface="Times New Roman" pitchFamily="18" charset="0"/>
                <a:cs typeface="Times New Roman" pitchFamily="18" charset="0"/>
              </a:rPr>
              <a:t>jdbc:odbc:Northwind</a:t>
            </a:r>
            <a:endParaRPr lang="en-US" altLang="en-US" sz="2000" dirty="0">
              <a:latin typeface="Times New Roman" pitchFamily="18" charset="0"/>
              <a:cs typeface="Times New Roman" pitchFamily="18" charset="0"/>
            </a:endParaRPr>
          </a:p>
          <a:p>
            <a:pPr lvl="2">
              <a:lnSpc>
                <a:spcPct val="150000"/>
              </a:lnSpc>
            </a:pPr>
            <a:r>
              <a:rPr lang="en-US" altLang="en-US" sz="2000" b="1" dirty="0" err="1">
                <a:latin typeface="Times New Roman" pitchFamily="18" charset="0"/>
                <a:cs typeface="Times New Roman" pitchFamily="18" charset="0"/>
              </a:rPr>
              <a:t>jdbc:msql</a:t>
            </a:r>
            <a:r>
              <a:rPr lang="en-US" altLang="en-US" sz="2000" b="1" dirty="0">
                <a:latin typeface="Times New Roman" pitchFamily="18" charset="0"/>
                <a:cs typeface="Times New Roman" pitchFamily="18" charset="0"/>
              </a:rPr>
              <a:t>://</a:t>
            </a:r>
            <a:r>
              <a:rPr lang="en-US" altLang="en-US" sz="2000" b="1" i="1" dirty="0">
                <a:latin typeface="Times New Roman" pitchFamily="18" charset="0"/>
                <a:cs typeface="Times New Roman" pitchFamily="18" charset="0"/>
              </a:rPr>
              <a:t>host[:port]/database</a:t>
            </a:r>
          </a:p>
          <a:p>
            <a:pPr lvl="3">
              <a:lnSpc>
                <a:spcPct val="150000"/>
              </a:lnSpc>
            </a:pPr>
            <a:r>
              <a:rPr lang="en-US" altLang="en-US" sz="2000" b="1" dirty="0">
                <a:latin typeface="Times New Roman" pitchFamily="18" charset="0"/>
                <a:cs typeface="Times New Roman" pitchFamily="18" charset="0"/>
              </a:rPr>
              <a:t>e.g. </a:t>
            </a:r>
            <a:r>
              <a:rPr lang="en-US" altLang="en-US" sz="2000" b="1" dirty="0" err="1">
                <a:latin typeface="Times New Roman" pitchFamily="18" charset="0"/>
                <a:cs typeface="Times New Roman" pitchFamily="18" charset="0"/>
              </a:rPr>
              <a:t>jdbc:msql</a:t>
            </a:r>
            <a:r>
              <a:rPr lang="en-US" altLang="en-US" sz="2000" b="1" dirty="0">
                <a:latin typeface="Times New Roman" pitchFamily="18" charset="0"/>
                <a:cs typeface="Times New Roman" pitchFamily="18" charset="0"/>
              </a:rPr>
              <a:t>://example.com:4333/</a:t>
            </a:r>
            <a:r>
              <a:rPr lang="en-US" altLang="en-US" sz="2000" b="1" dirty="0" err="1">
                <a:latin typeface="Times New Roman" pitchFamily="18" charset="0"/>
                <a:cs typeface="Times New Roman" pitchFamily="18" charset="0"/>
              </a:rPr>
              <a:t>empl</a:t>
            </a:r>
            <a:endParaRPr lang="en-US" altLang="en-US" sz="2000" b="1" dirty="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001664"/>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dirty="0">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27498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altLang="en-US" sz="2400" b="1" dirty="0">
                <a:latin typeface="Times New Roman" pitchFamily="18" charset="0"/>
                <a:cs typeface="Times New Roman" pitchFamily="18" charset="0"/>
              </a:rPr>
              <a:t>Quản lý </a:t>
            </a:r>
            <a:r>
              <a:rPr lang="vi-VN" altLang="en-US" sz="2400" b="1" dirty="0" smtClean="0">
                <a:latin typeface="Times New Roman" pitchFamily="18" charset="0"/>
                <a:cs typeface="Times New Roman" pitchFamily="18" charset="0"/>
              </a:rPr>
              <a:t>JDBC</a:t>
            </a:r>
            <a:r>
              <a:rPr lang="en-US" altLang="en-US" sz="2400" b="1" dirty="0" smtClean="0">
                <a:latin typeface="Times New Roman" pitchFamily="18" charset="0"/>
                <a:cs typeface="Times New Roman" pitchFamily="18" charset="0"/>
              </a:rPr>
              <a:t> driver</a:t>
            </a:r>
          </a:p>
          <a:p>
            <a:pPr marL="342900" indent="-342900">
              <a:lnSpc>
                <a:spcPct val="150000"/>
              </a:lnSpc>
              <a:buFont typeface="Arial" pitchFamily="34" charset="0"/>
              <a:buChar char="•"/>
            </a:pPr>
            <a:r>
              <a:rPr lang="en-US" altLang="en-US" sz="2000" dirty="0" err="1" smtClean="0">
                <a:latin typeface="Times New Roman" pitchFamily="18" charset="0"/>
                <a:cs typeface="Times New Roman" pitchFamily="18" charset="0"/>
              </a:rPr>
              <a:t>Thành</a:t>
            </a:r>
            <a:r>
              <a:rPr lang="en-US" altLang="en-US" sz="2000" dirty="0" smtClean="0">
                <a:latin typeface="Times New Roman" pitchFamily="18" charset="0"/>
                <a:cs typeface="Times New Roman" pitchFamily="18" charset="0"/>
              </a:rPr>
              <a:t> </a:t>
            </a:r>
            <a:r>
              <a:rPr lang="en-US" altLang="en-US" sz="2000" dirty="0" err="1" smtClean="0">
                <a:latin typeface="Times New Roman" pitchFamily="18" charset="0"/>
                <a:cs typeface="Times New Roman" pitchFamily="18" charset="0"/>
              </a:rPr>
              <a:t>phần</a:t>
            </a:r>
            <a:r>
              <a:rPr lang="en-US" altLang="en-US" sz="2000" dirty="0" smtClean="0">
                <a:latin typeface="Times New Roman" pitchFamily="18" charset="0"/>
                <a:cs typeface="Times New Roman" pitchFamily="18" charset="0"/>
              </a:rPr>
              <a:t> </a:t>
            </a:r>
            <a:r>
              <a:rPr lang="en-US" altLang="en-US" sz="2000" dirty="0" err="1" smtClean="0">
                <a:latin typeface="Times New Roman" pitchFamily="18" charset="0"/>
                <a:cs typeface="Times New Roman" pitchFamily="18" charset="0"/>
              </a:rPr>
              <a:t>chính</a:t>
            </a:r>
            <a:r>
              <a:rPr lang="en-US" altLang="en-US" sz="2000" dirty="0" smtClean="0">
                <a:latin typeface="Times New Roman" pitchFamily="18" charset="0"/>
                <a:cs typeface="Times New Roman" pitchFamily="18" charset="0"/>
              </a:rPr>
              <a:t> JDBC: </a:t>
            </a:r>
            <a:r>
              <a:rPr lang="en-US" altLang="en-US" sz="2000" dirty="0" err="1">
                <a:solidFill>
                  <a:srgbClr val="FF0000"/>
                </a:solidFill>
                <a:latin typeface="Times New Roman" pitchFamily="18" charset="0"/>
                <a:cs typeface="Times New Roman" pitchFamily="18" charset="0"/>
              </a:rPr>
              <a:t>DriverManager</a:t>
            </a: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Connection</a:t>
            </a: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Statement</a:t>
            </a:r>
            <a:r>
              <a:rPr lang="en-US" altLang="en-US" sz="2000" dirty="0">
                <a:latin typeface="Times New Roman" pitchFamily="18" charset="0"/>
                <a:cs typeface="Times New Roman" pitchFamily="18" charset="0"/>
              </a:rPr>
              <a:t>, </a:t>
            </a:r>
            <a:r>
              <a:rPr lang="en-US" altLang="en-US" sz="2000" dirty="0" err="1">
                <a:solidFill>
                  <a:srgbClr val="FF0000"/>
                </a:solidFill>
                <a:latin typeface="Times New Roman" pitchFamily="18" charset="0"/>
                <a:cs typeface="Times New Roman" pitchFamily="18" charset="0"/>
              </a:rPr>
              <a:t>ResultSet</a:t>
            </a:r>
            <a:endParaRPr lang="en-US" altLang="en-US" sz="2000" dirty="0">
              <a:solidFill>
                <a:srgbClr val="FF0000"/>
              </a:solidFill>
              <a:latin typeface="Times New Roman" pitchFamily="18" charset="0"/>
              <a:cs typeface="Times New Roman" pitchFamily="18" charset="0"/>
            </a:endParaRPr>
          </a:p>
          <a:p>
            <a:pPr marL="342900" indent="-342900">
              <a:lnSpc>
                <a:spcPct val="150000"/>
              </a:lnSpc>
              <a:buFont typeface="Arial" pitchFamily="34" charset="0"/>
              <a:buChar char="•"/>
            </a:pPr>
            <a:r>
              <a:rPr lang="vi-VN" altLang="en-US" sz="2000" dirty="0">
                <a:latin typeface="Times New Roman" pitchFamily="18" charset="0"/>
                <a:cs typeface="Times New Roman" pitchFamily="18" charset="0"/>
              </a:rPr>
              <a:t>DriverManager xử lý giao tiếp với các </a:t>
            </a:r>
            <a:r>
              <a:rPr lang="en-US" altLang="en-US" sz="2000" dirty="0" smtClean="0">
                <a:latin typeface="Times New Roman" pitchFamily="18" charset="0"/>
                <a:cs typeface="Times New Roman" pitchFamily="18" charset="0"/>
              </a:rPr>
              <a:t>driver</a:t>
            </a:r>
            <a:r>
              <a:rPr lang="vi-VN" altLang="en-US" sz="2000" dirty="0" smtClean="0">
                <a:latin typeface="Times New Roman" pitchFamily="18" charset="0"/>
                <a:cs typeface="Times New Roman" pitchFamily="18" charset="0"/>
              </a:rPr>
              <a:t> </a:t>
            </a:r>
            <a:r>
              <a:rPr lang="vi-VN" altLang="en-US" sz="2000" dirty="0">
                <a:latin typeface="Times New Roman" pitchFamily="18" charset="0"/>
                <a:cs typeface="Times New Roman" pitchFamily="18" charset="0"/>
              </a:rPr>
              <a:t>khác nhau phù hợp với API </a:t>
            </a:r>
            <a:r>
              <a:rPr lang="vi-VN" altLang="en-US" sz="2000" dirty="0" smtClean="0">
                <a:latin typeface="Times New Roman" pitchFamily="18" charset="0"/>
                <a:cs typeface="Times New Roman" pitchFamily="18" charset="0"/>
              </a:rPr>
              <a:t>JDBC</a:t>
            </a:r>
            <a:r>
              <a:rPr lang="en-US" altLang="en-US" sz="2000" dirty="0" smtClean="0">
                <a:latin typeface="Times New Roman" pitchFamily="18" charset="0"/>
                <a:cs typeface="Times New Roman" pitchFamily="18" charset="0"/>
              </a:rPr>
              <a:t> driver</a:t>
            </a:r>
            <a:r>
              <a:rPr lang="vi-VN" altLang="en-US" sz="2000" dirty="0" smtClean="0">
                <a:latin typeface="Times New Roman" pitchFamily="18" charset="0"/>
                <a:cs typeface="Times New Roman" pitchFamily="18" charset="0"/>
              </a:rPr>
              <a:t>.</a:t>
            </a:r>
            <a:endParaRPr lang="vi-VN" altLang="en-US" sz="2000" dirty="0">
              <a:latin typeface="Times New Roman" pitchFamily="18" charset="0"/>
              <a:cs typeface="Times New Roman" pitchFamily="18" charset="0"/>
            </a:endParaRPr>
          </a:p>
          <a:p>
            <a:pPr>
              <a:lnSpc>
                <a:spcPct val="150000"/>
              </a:lnSpc>
            </a:pPr>
            <a:r>
              <a:rPr lang="vi-VN" altLang="en-US" sz="2000" dirty="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	</a:t>
            </a:r>
            <a:r>
              <a:rPr lang="vi-VN" altLang="en-US" sz="2000" dirty="0" smtClean="0">
                <a:latin typeface="Times New Roman" pitchFamily="18" charset="0"/>
                <a:cs typeface="Times New Roman" pitchFamily="18" charset="0"/>
              </a:rPr>
              <a:t> </a:t>
            </a:r>
            <a:r>
              <a:rPr lang="vi-VN" altLang="en-US" sz="2000" dirty="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L</a:t>
            </a:r>
            <a:r>
              <a:rPr lang="vi-VN" altLang="en-US" sz="2000" dirty="0" smtClean="0">
                <a:latin typeface="Times New Roman" pitchFamily="18" charset="0"/>
                <a:cs typeface="Times New Roman" pitchFamily="18" charset="0"/>
              </a:rPr>
              <a:t>ớp</a:t>
            </a:r>
            <a:r>
              <a:rPr lang="en-US" altLang="en-US" sz="2000" dirty="0" smtClean="0">
                <a:latin typeface="Times New Roman" pitchFamily="18" charset="0"/>
                <a:cs typeface="Times New Roman" pitchFamily="18" charset="0"/>
              </a:rPr>
              <a:t> </a:t>
            </a:r>
            <a:r>
              <a:rPr lang="vi-VN" altLang="en-US" sz="2000" dirty="0" smtClean="0">
                <a:latin typeface="Times New Roman" pitchFamily="18" charset="0"/>
                <a:cs typeface="Times New Roman" pitchFamily="18" charset="0"/>
              </a:rPr>
              <a:t>tĩnh </a:t>
            </a:r>
            <a:r>
              <a:rPr lang="vi-VN" altLang="en-US" sz="2000" dirty="0">
                <a:latin typeface="Times New Roman" pitchFamily="18" charset="0"/>
                <a:cs typeface="Times New Roman" pitchFamily="18" charset="0"/>
              </a:rPr>
              <a:t>DriverManager</a:t>
            </a:r>
            <a:r>
              <a:rPr lang="vi-VN" altLang="en-US" sz="2000" dirty="0" smtClean="0">
                <a:latin typeface="Times New Roman" pitchFamily="18" charset="0"/>
                <a:cs typeface="Times New Roman" pitchFamily="18" charset="0"/>
              </a:rPr>
              <a:t> </a:t>
            </a:r>
            <a:r>
              <a:rPr lang="vi-VN" altLang="en-US" sz="2000" dirty="0">
                <a:latin typeface="Times New Roman" pitchFamily="18" charset="0"/>
                <a:cs typeface="Times New Roman" pitchFamily="18" charset="0"/>
              </a:rPr>
              <a:t>được tải và chứa các phương thức để truy cập các </a:t>
            </a:r>
            <a:r>
              <a:rPr lang="en-US" altLang="en-US" sz="2000" dirty="0" smtClean="0">
                <a:latin typeface="Times New Roman" pitchFamily="18" charset="0"/>
                <a:cs typeface="Times New Roman" pitchFamily="18" charset="0"/>
              </a:rPr>
              <a:t>	</a:t>
            </a:r>
            <a:r>
              <a:rPr lang="vi-VN" altLang="en-US" sz="2000" dirty="0" smtClean="0">
                <a:latin typeface="Times New Roman" pitchFamily="18" charset="0"/>
                <a:cs typeface="Times New Roman" pitchFamily="18" charset="0"/>
              </a:rPr>
              <a:t>kết </a:t>
            </a:r>
            <a:r>
              <a:rPr lang="vi-VN" altLang="en-US" sz="2000" dirty="0">
                <a:latin typeface="Times New Roman" pitchFamily="18" charset="0"/>
                <a:cs typeface="Times New Roman" pitchFamily="18" charset="0"/>
              </a:rPr>
              <a:t>nối đến cơ sở dữ liệu</a:t>
            </a:r>
            <a:endParaRPr lang="en-US" altLang="en-US" sz="2000" dirty="0">
              <a:latin typeface="Times New Roman" pitchFamily="18" charset="0"/>
              <a:cs typeface="Times New Roman" pitchFamily="18" charset="0"/>
            </a:endParaRPr>
          </a:p>
        </p:txBody>
      </p:sp>
      <p:pic>
        <p:nvPicPr>
          <p:cNvPr id="9"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425" y="3730625"/>
            <a:ext cx="605790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00429"/>
      </p:ext>
    </p:extLst>
  </p:cSld>
  <p:clrMapOvr>
    <a:overrideClrMapping bg1="lt1" tx1="dk1" bg2="lt2" tx2="dk2" accent1="accent1" accent2="accent2" accent3="accent3" accent4="accent4" accent5="accent5" accent6="accent6" hlink="hlink" folHlink="folHlink"/>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90381"/>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dirty="0">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spcBef>
                <a:spcPct val="0"/>
              </a:spcBef>
            </a:pPr>
            <a:endParaRPr lang="en-US" altLang="en-US" sz="2000" dirty="0">
              <a:solidFill>
                <a:schemeClr val="folHlink"/>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0" y="1447800"/>
            <a:ext cx="8910638" cy="3898900"/>
          </a:xfrm>
          <a:prstGeom prst="rect">
            <a:avLst/>
          </a:prstGeom>
          <a:noFill/>
        </p:spPr>
      </p:pic>
    </p:spTree>
    <p:extLst>
      <p:ext uri="{BB962C8B-B14F-4D97-AF65-F5344CB8AC3E}">
        <p14:creationId xmlns:p14="http://schemas.microsoft.com/office/powerpoint/2010/main" val="1465279023"/>
      </p:ext>
    </p:extLst>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dirty="0">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4248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spcBef>
                <a:spcPct val="0"/>
              </a:spcBef>
            </a:pPr>
            <a:r>
              <a:rPr lang="vi-VN" altLang="en-US" sz="2400" b="1" dirty="0">
                <a:solidFill>
                  <a:schemeClr val="tx1"/>
                </a:solidFill>
                <a:latin typeface="+mj-lt"/>
              </a:rPr>
              <a:t>Đối tượng DriverManager </a:t>
            </a:r>
            <a:endParaRPr lang="en-US" altLang="en-US" sz="2400" b="1" dirty="0" smtClean="0">
              <a:solidFill>
                <a:schemeClr val="tx1"/>
              </a:solidFill>
              <a:latin typeface="+mj-lt"/>
            </a:endParaRPr>
          </a:p>
          <a:p>
            <a:pPr marL="342900" indent="-342900">
              <a:lnSpc>
                <a:spcPct val="150000"/>
              </a:lnSpc>
              <a:spcBef>
                <a:spcPct val="0"/>
              </a:spcBef>
              <a:buFont typeface="Arial" panose="020B0604020202020204" pitchFamily="34" charset="0"/>
              <a:buChar char="•"/>
            </a:pPr>
            <a:r>
              <a:rPr lang="vi-VN" altLang="en-US" sz="2000" dirty="0" smtClean="0">
                <a:solidFill>
                  <a:schemeClr val="tx1"/>
                </a:solidFill>
                <a:latin typeface="+mj-lt"/>
              </a:rPr>
              <a:t>Khi </a:t>
            </a:r>
            <a:r>
              <a:rPr lang="en-US" altLang="en-US" sz="2000" dirty="0" smtClean="0">
                <a:solidFill>
                  <a:schemeClr val="tx1"/>
                </a:solidFill>
                <a:latin typeface="Times New Roman" panose="02020603050405020304" pitchFamily="18" charset="0"/>
                <a:cs typeface="Times New Roman" panose="02020603050405020304" pitchFamily="18" charset="0"/>
              </a:rPr>
              <a:t>driver</a:t>
            </a:r>
            <a:r>
              <a:rPr lang="vi-VN" altLang="en-US" sz="2000" dirty="0" smtClean="0">
                <a:solidFill>
                  <a:schemeClr val="tx1"/>
                </a:solidFill>
                <a:latin typeface="+mj-lt"/>
              </a:rPr>
              <a:t> </a:t>
            </a:r>
            <a:r>
              <a:rPr lang="vi-VN" altLang="en-US" sz="2000" dirty="0">
                <a:solidFill>
                  <a:schemeClr val="tx1"/>
                </a:solidFill>
                <a:latin typeface="+mj-lt"/>
              </a:rPr>
              <a:t>được cài đặt, bạn cần tải nó vào đối tượng Java bằng cách sử dụng </a:t>
            </a:r>
            <a:r>
              <a:rPr lang="en-US" altLang="en-US" sz="2000" dirty="0" smtClean="0">
                <a:solidFill>
                  <a:schemeClr val="tx1"/>
                </a:solidFill>
                <a:latin typeface="Times New Roman" panose="02020603050405020304" pitchFamily="18" charset="0"/>
                <a:cs typeface="Times New Roman" panose="02020603050405020304" pitchFamily="18" charset="0"/>
              </a:rPr>
              <a:t>Drivers</a:t>
            </a:r>
            <a:r>
              <a:rPr lang="vi-VN" altLang="en-US" sz="2000" dirty="0" smtClean="0">
                <a:solidFill>
                  <a:schemeClr val="tx1"/>
                </a:solidFill>
                <a:latin typeface="+mj-lt"/>
              </a:rPr>
              <a:t>. </a:t>
            </a:r>
            <a:r>
              <a:rPr lang="vi-VN" altLang="en-US" sz="2000" dirty="0">
                <a:solidFill>
                  <a:schemeClr val="tx1"/>
                </a:solidFill>
                <a:latin typeface="+mj-lt"/>
              </a:rPr>
              <a:t>Nó cung cấp một giao diện chung cho một đối tượng </a:t>
            </a:r>
            <a:r>
              <a:rPr lang="vi-VN" altLang="en-US" sz="2000" dirty="0" smtClean="0">
                <a:solidFill>
                  <a:schemeClr val="tx1"/>
                </a:solidFill>
                <a:latin typeface="+mj-lt"/>
              </a:rPr>
              <a:t>JDBC</a:t>
            </a:r>
            <a:r>
              <a:rPr lang="en-US" altLang="en-US" sz="2000" dirty="0" smtClean="0">
                <a:solidFill>
                  <a:schemeClr val="tx1"/>
                </a:solidFill>
                <a:latin typeface="+mj-lt"/>
              </a:rPr>
              <a:t> </a:t>
            </a:r>
            <a:r>
              <a:rPr lang="en-US" altLang="en-US" sz="2000" dirty="0" smtClean="0">
                <a:solidFill>
                  <a:schemeClr val="tx1"/>
                </a:solidFill>
                <a:latin typeface="Times New Roman" panose="02020603050405020304" pitchFamily="18" charset="0"/>
                <a:cs typeface="Times New Roman" panose="02020603050405020304" pitchFamily="18" charset="0"/>
              </a:rPr>
              <a:t>driver</a:t>
            </a:r>
            <a:r>
              <a:rPr lang="vi-VN" altLang="en-US" sz="2000" dirty="0" smtClean="0">
                <a:solidFill>
                  <a:schemeClr val="tx1"/>
                </a:solidFill>
                <a:latin typeface="+mj-lt"/>
              </a:rPr>
              <a:t> </a:t>
            </a:r>
            <a:r>
              <a:rPr lang="vi-VN" altLang="en-US" sz="2000" dirty="0">
                <a:solidFill>
                  <a:schemeClr val="tx1"/>
                </a:solidFill>
                <a:latin typeface="+mj-lt"/>
              </a:rPr>
              <a:t>mà không cần phải đi sâu vào bên trong cơ sở dữ liệu</a:t>
            </a:r>
          </a:p>
          <a:p>
            <a:pPr marL="342900" indent="-342900">
              <a:lnSpc>
                <a:spcPct val="150000"/>
              </a:lnSpc>
              <a:spcBef>
                <a:spcPct val="0"/>
              </a:spcBef>
              <a:buFont typeface="Arial" panose="020B0604020202020204" pitchFamily="34" charset="0"/>
              <a:buChar char="•"/>
            </a:pPr>
            <a:r>
              <a:rPr lang="en-US" altLang="en-US" sz="2000" dirty="0" smtClean="0">
                <a:solidFill>
                  <a:schemeClr val="tx1"/>
                </a:solidFill>
                <a:latin typeface="Times New Roman" panose="02020603050405020304" pitchFamily="18" charset="0"/>
                <a:cs typeface="Times New Roman" panose="02020603050405020304" pitchFamily="18" charset="0"/>
              </a:rPr>
              <a:t>Drivers </a:t>
            </a:r>
            <a:r>
              <a:rPr lang="vi-VN" altLang="en-US" sz="2000" dirty="0" smtClean="0">
                <a:solidFill>
                  <a:schemeClr val="tx1"/>
                </a:solidFill>
                <a:latin typeface="+mj-lt"/>
              </a:rPr>
              <a:t>chịu </a:t>
            </a:r>
            <a:r>
              <a:rPr lang="vi-VN" altLang="en-US" sz="2000" dirty="0">
                <a:solidFill>
                  <a:schemeClr val="tx1"/>
                </a:solidFill>
                <a:latin typeface="+mj-lt"/>
              </a:rPr>
              <a:t>trách nhiệm tạo và triển khai các đối tượng </a:t>
            </a:r>
            <a:r>
              <a:rPr lang="en-US" altLang="en-US" sz="2000" dirty="0" smtClean="0">
                <a:solidFill>
                  <a:schemeClr val="tx1"/>
                </a:solidFill>
                <a:latin typeface="Times New Roman" panose="02020603050405020304" pitchFamily="18" charset="0"/>
                <a:cs typeface="Times New Roman" panose="02020603050405020304" pitchFamily="18" charset="0"/>
              </a:rPr>
              <a:t>Connection</a:t>
            </a:r>
            <a:r>
              <a:rPr lang="vi-VN" altLang="en-US" sz="2000" dirty="0">
                <a:solidFill>
                  <a:schemeClr val="tx1"/>
                </a:solidFill>
                <a:latin typeface="+mj-lt"/>
              </a:rPr>
              <a:t>, Statement </a:t>
            </a:r>
            <a:r>
              <a:rPr lang="vi-VN" altLang="en-US" sz="2000" dirty="0">
                <a:solidFill>
                  <a:schemeClr val="tx1"/>
                </a:solidFill>
                <a:latin typeface="+mj-lt"/>
              </a:rPr>
              <a:t>và </a:t>
            </a:r>
            <a:r>
              <a:rPr lang="vi-VN" altLang="en-US" sz="2000" dirty="0">
                <a:solidFill>
                  <a:schemeClr val="tx1"/>
                </a:solidFill>
                <a:latin typeface="+mj-lt"/>
              </a:rPr>
              <a:t>ResultSet </a:t>
            </a:r>
            <a:r>
              <a:rPr lang="vi-VN" altLang="en-US" sz="2000" dirty="0">
                <a:solidFill>
                  <a:schemeClr val="tx1"/>
                </a:solidFill>
                <a:latin typeface="+mj-lt"/>
              </a:rPr>
              <a:t>cho cơ sở dữ liệu cụ thể.</a:t>
            </a:r>
          </a:p>
          <a:p>
            <a:pPr marL="342900" indent="-342900">
              <a:lnSpc>
                <a:spcPct val="150000"/>
              </a:lnSpc>
              <a:spcBef>
                <a:spcPct val="0"/>
              </a:spcBef>
              <a:buFont typeface="Arial" panose="020B0604020202020204" pitchFamily="34" charset="0"/>
              <a:buChar char="•"/>
            </a:pPr>
            <a:r>
              <a:rPr lang="vi-VN" altLang="en-US" sz="2000" dirty="0">
                <a:solidFill>
                  <a:schemeClr val="tx1"/>
                </a:solidFill>
                <a:latin typeface="+mj-lt"/>
              </a:rPr>
              <a:t>DriverManager sau đó có thể có được các triển khai đối tượng đó cho chính nó. Khi làm như vậy, các ứng dụng được viết bằng DriverManager được tách biệt khỏi các chi tiết triển khai của cơ sở dữ liệu.</a:t>
            </a:r>
            <a:endParaRPr lang="en-US" altLang="en-US" sz="2000" dirty="0">
              <a:solidFill>
                <a:schemeClr val="tx1"/>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386291"/>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smtClean="0">
                <a:effectLst>
                  <a:glow rad="228600">
                    <a:schemeClr val="accent3">
                      <a:satMod val="175000"/>
                      <a:alpha val="40000"/>
                    </a:schemeClr>
                  </a:glow>
                </a:effectLst>
                <a:latin typeface="Times New Roman" pitchFamily="18" charset="0"/>
                <a:cs typeface="Times New Roman" pitchFamily="18" charset="0"/>
              </a:rPr>
              <a:t>TỔNG QUAN JDBC</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230425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000" dirty="0" smtClean="0">
                <a:latin typeface="+mj-lt"/>
              </a:rPr>
              <a:t>• </a:t>
            </a:r>
            <a:r>
              <a:rPr lang="vi-VN" sz="2000" dirty="0">
                <a:latin typeface="+mj-lt"/>
              </a:rPr>
              <a:t>Các chương trình được viết trong Java có thể giao </a:t>
            </a:r>
            <a:r>
              <a:rPr lang="vi-VN" sz="2000" dirty="0" smtClean="0">
                <a:latin typeface="+mj-lt"/>
              </a:rPr>
              <a:t>tiếp</a:t>
            </a:r>
            <a:r>
              <a:rPr lang="en-US" sz="2000" dirty="0" smtClean="0">
                <a:latin typeface="+mj-lt"/>
              </a:rPr>
              <a:t> </a:t>
            </a:r>
            <a:r>
              <a:rPr lang="vi-VN" sz="2000" dirty="0" smtClean="0">
                <a:latin typeface="+mj-lt"/>
              </a:rPr>
              <a:t>với </a:t>
            </a:r>
            <a:r>
              <a:rPr lang="vi-VN" sz="2000" dirty="0">
                <a:latin typeface="+mj-lt"/>
              </a:rPr>
              <a:t>các cơ sở dữ liệu quan hệ (cục bộ hay từ xa</a:t>
            </a:r>
            <a:r>
              <a:rPr lang="vi-VN" sz="2000">
                <a:latin typeface="+mj-lt"/>
              </a:rPr>
              <a:t>) </a:t>
            </a:r>
            <a:r>
              <a:rPr lang="vi-VN" sz="2000" smtClean="0">
                <a:latin typeface="+mj-lt"/>
              </a:rPr>
              <a:t>qua</a:t>
            </a:r>
            <a:r>
              <a:rPr lang="en-US" sz="2000" smtClean="0">
                <a:latin typeface="+mj-lt"/>
              </a:rPr>
              <a:t> </a:t>
            </a:r>
            <a:r>
              <a:rPr lang="vi-VN" sz="2000" smtClean="0">
                <a:latin typeface="+mj-lt"/>
              </a:rPr>
              <a:t>Java </a:t>
            </a:r>
            <a:r>
              <a:rPr lang="vi-VN" sz="2000" dirty="0">
                <a:latin typeface="+mj-lt"/>
              </a:rPr>
              <a:t>Database Connectivity (JDBC) API</a:t>
            </a:r>
          </a:p>
          <a:p>
            <a:pPr>
              <a:lnSpc>
                <a:spcPct val="150000"/>
              </a:lnSpc>
            </a:pPr>
            <a:r>
              <a:rPr lang="vi-VN" sz="2000" dirty="0">
                <a:latin typeface="+mj-lt"/>
              </a:rPr>
              <a:t>• Vendor Variation Problem</a:t>
            </a:r>
            <a:r>
              <a:rPr lang="vi-VN" sz="2000">
                <a:latin typeface="+mj-lt"/>
              </a:rPr>
              <a:t>: </a:t>
            </a:r>
            <a:r>
              <a:rPr lang="vi-VN" sz="2000" smtClean="0">
                <a:latin typeface="+mj-lt"/>
              </a:rPr>
              <a:t>kiểm </a:t>
            </a:r>
            <a:r>
              <a:rPr lang="vi-VN" sz="2000" dirty="0">
                <a:latin typeface="+mj-lt"/>
              </a:rPr>
              <a:t>soát </a:t>
            </a:r>
            <a:r>
              <a:rPr lang="vi-VN" sz="2000">
                <a:latin typeface="+mj-lt"/>
              </a:rPr>
              <a:t>nhiều </a:t>
            </a:r>
            <a:r>
              <a:rPr lang="vi-VN" sz="2000" smtClean="0">
                <a:latin typeface="+mj-lt"/>
              </a:rPr>
              <a:t>định</a:t>
            </a:r>
            <a:r>
              <a:rPr lang="en-US" sz="2000" smtClean="0">
                <a:latin typeface="+mj-lt"/>
              </a:rPr>
              <a:t> </a:t>
            </a:r>
            <a:r>
              <a:rPr lang="vi-VN" sz="2000" smtClean="0">
                <a:latin typeface="+mj-lt"/>
              </a:rPr>
              <a:t>dạng </a:t>
            </a:r>
            <a:r>
              <a:rPr lang="vi-VN" sz="2000" dirty="0">
                <a:latin typeface="+mj-lt"/>
              </a:rPr>
              <a:t>khác nhau trong cơ sở dữ liệu của các </a:t>
            </a:r>
            <a:r>
              <a:rPr lang="vi-VN" sz="2000">
                <a:latin typeface="+mj-lt"/>
              </a:rPr>
              <a:t>nhà </a:t>
            </a:r>
            <a:r>
              <a:rPr lang="vi-VN" sz="2000" smtClean="0">
                <a:latin typeface="+mj-lt"/>
              </a:rPr>
              <a:t>cung</a:t>
            </a:r>
            <a:r>
              <a:rPr lang="en-US" sz="2000" smtClean="0">
                <a:latin typeface="+mj-lt"/>
              </a:rPr>
              <a:t> </a:t>
            </a:r>
            <a:r>
              <a:rPr lang="vi-VN" sz="2000" smtClean="0">
                <a:latin typeface="+mj-lt"/>
              </a:rPr>
              <a:t>cấp </a:t>
            </a:r>
            <a:r>
              <a:rPr lang="vi-VN" sz="2000" dirty="0">
                <a:latin typeface="+mj-lt"/>
              </a:rPr>
              <a:t>khác nhau.</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788589"/>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dirty="0">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4248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spcBef>
                <a:spcPct val="0"/>
              </a:spcBef>
            </a:pPr>
            <a:r>
              <a:rPr lang="en-US" altLang="en-US" sz="2400" b="1" dirty="0" err="1">
                <a:solidFill>
                  <a:schemeClr val="tx1"/>
                </a:solidFill>
                <a:latin typeface="Times New Roman" panose="02020603050405020304" pitchFamily="18" charset="0"/>
                <a:cs typeface="Times New Roman" panose="02020603050405020304" pitchFamily="18" charset="0"/>
              </a:rPr>
              <a:t>Giao</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diện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kết</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nối</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smtClean="0">
                <a:solidFill>
                  <a:schemeClr val="tx1"/>
                </a:solidFill>
                <a:latin typeface="Times New Roman" panose="02020603050405020304" pitchFamily="18" charset="0"/>
                <a:cs typeface="Times New Roman" panose="02020603050405020304" pitchFamily="18" charset="0"/>
              </a:rPr>
              <a:t>CSDL</a:t>
            </a:r>
          </a:p>
          <a:p>
            <a:pPr marL="342900" indent="-342900">
              <a:lnSpc>
                <a:spcPct val="150000"/>
              </a:lnSpc>
              <a:spcBef>
                <a:spcPct val="0"/>
              </a:spcBef>
              <a:buFont typeface="Arial" panose="020B0604020202020204" pitchFamily="34" charset="0"/>
              <a:buChar char="•"/>
            </a:pPr>
            <a:r>
              <a:rPr lang="vi-VN" altLang="en-US" sz="2000" dirty="0" smtClean="0">
                <a:solidFill>
                  <a:schemeClr val="tx1"/>
                </a:solidFill>
                <a:latin typeface="+mj-lt"/>
              </a:rPr>
              <a:t>Đối </a:t>
            </a:r>
            <a:r>
              <a:rPr lang="vi-VN" altLang="en-US" sz="2000" dirty="0">
                <a:solidFill>
                  <a:schemeClr val="tx1"/>
                </a:solidFill>
                <a:latin typeface="+mj-lt"/>
              </a:rPr>
              <a:t>tượng Connection chịu trách nhiệm thiết lập liên kết giữa </a:t>
            </a:r>
            <a:r>
              <a:rPr lang="en-US" altLang="en-US" sz="2000" dirty="0" smtClean="0">
                <a:solidFill>
                  <a:schemeClr val="tx1"/>
                </a:solidFill>
                <a:latin typeface="Times New Roman" panose="02020603050405020304" pitchFamily="18" charset="0"/>
                <a:cs typeface="Times New Roman" panose="02020603050405020304" pitchFamily="18" charset="0"/>
              </a:rPr>
              <a:t>h</a:t>
            </a:r>
            <a:r>
              <a:rPr lang="vi-VN" altLang="en-US" sz="2000" dirty="0" smtClean="0">
                <a:solidFill>
                  <a:schemeClr val="tx1"/>
                </a:solidFill>
                <a:latin typeface="+mj-lt"/>
              </a:rPr>
              <a:t>ệ </a:t>
            </a:r>
            <a:r>
              <a:rPr lang="vi-VN" altLang="en-US" sz="2000" dirty="0">
                <a:solidFill>
                  <a:schemeClr val="tx1"/>
                </a:solidFill>
                <a:latin typeface="+mj-lt"/>
              </a:rPr>
              <a:t>thống quản lý cơ sở dữ liệu và ứng dụng Java.</a:t>
            </a:r>
          </a:p>
          <a:p>
            <a:pPr marL="342900" indent="-342900">
              <a:lnSpc>
                <a:spcPct val="150000"/>
              </a:lnSpc>
              <a:spcBef>
                <a:spcPct val="0"/>
              </a:spcBef>
              <a:buFont typeface="Arial" panose="020B0604020202020204" pitchFamily="34" charset="0"/>
              <a:buChar char="•"/>
            </a:pPr>
            <a:r>
              <a:rPr lang="vi-VN" altLang="en-US" sz="2000" dirty="0">
                <a:solidFill>
                  <a:schemeClr val="tx1"/>
                </a:solidFill>
                <a:latin typeface="+mj-lt"/>
              </a:rPr>
              <a:t>Phương thức Connection.getConnection chấp nhận URL và cho phép đối tượng JDBC sử dụng các trình điều khiển khác nhau tùy theo tình huống, cách ly các applet khỏi thông tin liên quan đến kết nối và cung cấp cho ứng dụng một phương tiện để chỉ định cơ sở dữ liệu cụ thể mà nó sẽ kết nối. URL có dạng</a:t>
            </a:r>
          </a:p>
          <a:p>
            <a:pPr>
              <a:lnSpc>
                <a:spcPct val="150000"/>
              </a:lnSpc>
              <a:spcBef>
                <a:spcPct val="0"/>
              </a:spcBef>
            </a:pPr>
            <a:r>
              <a:rPr lang="en-US" altLang="en-US" sz="2000" dirty="0" smtClean="0">
                <a:solidFill>
                  <a:schemeClr val="tx1"/>
                </a:solidFill>
                <a:latin typeface="+mj-lt"/>
              </a:rPr>
              <a:t>	</a:t>
            </a:r>
            <a:r>
              <a:rPr lang="vi-VN" altLang="en-US" sz="2000" dirty="0" smtClean="0">
                <a:solidFill>
                  <a:schemeClr val="tx1"/>
                </a:solidFill>
                <a:latin typeface="+mj-lt"/>
              </a:rPr>
              <a:t>jdbc</a:t>
            </a:r>
            <a:r>
              <a:rPr lang="vi-VN" altLang="en-US" sz="2000" dirty="0">
                <a:solidFill>
                  <a:schemeClr val="tx1"/>
                </a:solidFill>
                <a:latin typeface="+mj-lt"/>
              </a:rPr>
              <a:t>: &lt;subprotatio&gt;: </a:t>
            </a:r>
            <a:r>
              <a:rPr lang="vi-VN" altLang="en-US" sz="2000" dirty="0" smtClean="0">
                <a:solidFill>
                  <a:schemeClr val="tx1"/>
                </a:solidFill>
                <a:latin typeface="+mj-lt"/>
              </a:rPr>
              <a:t>&lt;</a:t>
            </a:r>
            <a:r>
              <a:rPr lang="en-US" altLang="en-US" sz="2000" dirty="0" err="1" smtClean="0">
                <a:solidFill>
                  <a:schemeClr val="tx1"/>
                </a:solidFill>
                <a:latin typeface="Times New Roman" panose="02020603050405020304" pitchFamily="18" charset="0"/>
                <a:cs typeface="Times New Roman" panose="02020603050405020304" pitchFamily="18" charset="0"/>
              </a:rPr>
              <a:t>subname</a:t>
            </a:r>
            <a:r>
              <a:rPr lang="vi-VN" altLang="en-US" sz="2000" dirty="0" smtClean="0">
                <a:solidFill>
                  <a:schemeClr val="tx1"/>
                </a:solidFill>
                <a:latin typeface="+mj-lt"/>
              </a:rPr>
              <a:t>&gt;. </a:t>
            </a:r>
            <a:endParaRPr lang="en-US" altLang="en-US" sz="2000" dirty="0" smtClean="0">
              <a:solidFill>
                <a:schemeClr val="tx1"/>
              </a:solidFill>
              <a:latin typeface="+mj-lt"/>
            </a:endParaRPr>
          </a:p>
          <a:p>
            <a:pPr>
              <a:lnSpc>
                <a:spcPct val="150000"/>
              </a:lnSpc>
              <a:spcBef>
                <a:spcPct val="0"/>
              </a:spcBef>
            </a:pPr>
            <a:r>
              <a:rPr lang="vi-VN" altLang="en-US" sz="2000" dirty="0" smtClean="0">
                <a:solidFill>
                  <a:schemeClr val="tx1"/>
                </a:solidFill>
                <a:latin typeface="+mj-lt"/>
              </a:rPr>
              <a:t>Subprotatio </a:t>
            </a:r>
            <a:r>
              <a:rPr lang="vi-VN" altLang="en-US" sz="2000" dirty="0">
                <a:solidFill>
                  <a:schemeClr val="tx1"/>
                </a:solidFill>
                <a:latin typeface="+mj-lt"/>
              </a:rPr>
              <a:t>là một loại kết nối với cơ sở dữ liệu</a:t>
            </a:r>
            <a:endParaRPr lang="en-US" altLang="en-US" sz="2000" dirty="0">
              <a:solidFill>
                <a:schemeClr val="tx1"/>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57489"/>
      </p:ext>
    </p:extLst>
  </p:cSld>
  <p:clrMapOvr>
    <a:masterClrMapping/>
  </p:clrMapOvr>
  <p:transition spd="slow">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dirty="0">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28803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spcBef>
                <a:spcPct val="0"/>
              </a:spcBef>
            </a:pPr>
            <a:r>
              <a:rPr lang="vi-VN" altLang="en-US" sz="2400" b="1" dirty="0">
                <a:solidFill>
                  <a:schemeClr val="tx1"/>
                </a:solidFill>
                <a:latin typeface="+mj-lt"/>
              </a:rPr>
              <a:t>Đối tượng câu lệnh </a:t>
            </a:r>
            <a:r>
              <a:rPr lang="vi-VN" altLang="en-US" sz="2400" b="1" dirty="0" smtClean="0">
                <a:solidFill>
                  <a:schemeClr val="tx1"/>
                </a:solidFill>
                <a:latin typeface="+mj-lt"/>
              </a:rPr>
              <a:t>CSDL</a:t>
            </a:r>
            <a:endParaRPr lang="en-US" altLang="en-US" sz="2400" b="1" dirty="0" smtClean="0">
              <a:solidFill>
                <a:schemeClr val="tx1"/>
              </a:solidFill>
              <a:latin typeface="+mj-lt"/>
            </a:endParaRPr>
          </a:p>
          <a:p>
            <a:pPr marL="342900" indent="-342900">
              <a:lnSpc>
                <a:spcPct val="150000"/>
              </a:lnSpc>
              <a:spcBef>
                <a:spcPct val="0"/>
              </a:spcBef>
              <a:buFont typeface="Arial" panose="020B0604020202020204" pitchFamily="34" charset="0"/>
              <a:buChar char="•"/>
            </a:pPr>
            <a:r>
              <a:rPr lang="vi-VN" altLang="en-US" sz="2000" dirty="0" smtClean="0">
                <a:solidFill>
                  <a:schemeClr val="tx1"/>
                </a:solidFill>
                <a:latin typeface="+mj-lt"/>
              </a:rPr>
              <a:t>Câu </a:t>
            </a:r>
            <a:r>
              <a:rPr lang="vi-VN" altLang="en-US" sz="2000" dirty="0">
                <a:solidFill>
                  <a:schemeClr val="tx1"/>
                </a:solidFill>
                <a:latin typeface="+mj-lt"/>
              </a:rPr>
              <a:t>lệnh đóng gói một truy vấn được viết bằng </a:t>
            </a:r>
            <a:r>
              <a:rPr lang="en-US" altLang="en-US" sz="2000" dirty="0" smtClean="0">
                <a:solidFill>
                  <a:schemeClr val="tx1"/>
                </a:solidFill>
                <a:latin typeface="Times New Roman" panose="02020603050405020304" pitchFamily="18" charset="0"/>
                <a:cs typeface="Times New Roman" panose="02020603050405020304" pitchFamily="18" charset="0"/>
              </a:rPr>
              <a:t>n</a:t>
            </a:r>
            <a:r>
              <a:rPr lang="vi-VN" altLang="en-US" sz="2000" dirty="0" smtClean="0">
                <a:solidFill>
                  <a:schemeClr val="tx1"/>
                </a:solidFill>
                <a:latin typeface="+mj-lt"/>
              </a:rPr>
              <a:t>gôn </a:t>
            </a:r>
            <a:r>
              <a:rPr lang="vi-VN" altLang="en-US" sz="2000" dirty="0">
                <a:solidFill>
                  <a:schemeClr val="tx1"/>
                </a:solidFill>
                <a:latin typeface="+mj-lt"/>
              </a:rPr>
              <a:t>ngữ truy vấn có cấu trúc và cho phép đối tượng JDBC soạn một chuỗi các bước để tra cứu thông tin trong cơ sở dữ liệu</a:t>
            </a:r>
            <a:r>
              <a:rPr lang="vi-VN" altLang="en-US" sz="2000" dirty="0" smtClean="0">
                <a:solidFill>
                  <a:schemeClr val="tx1"/>
                </a:solidFill>
                <a:latin typeface="+mj-lt"/>
              </a:rPr>
              <a:t>.</a:t>
            </a:r>
            <a:endParaRPr lang="en-US" altLang="en-US" sz="2000" dirty="0">
              <a:solidFill>
                <a:schemeClr val="tx1"/>
              </a:solidFill>
              <a:latin typeface="+mj-lt"/>
            </a:endParaRPr>
          </a:p>
          <a:p>
            <a:pPr marL="342900" indent="-342900">
              <a:lnSpc>
                <a:spcPct val="150000"/>
              </a:lnSpc>
              <a:spcBef>
                <a:spcPct val="0"/>
              </a:spcBef>
              <a:buFont typeface="Arial" panose="020B0604020202020204" pitchFamily="34" charset="0"/>
              <a:buChar char="•"/>
            </a:pPr>
            <a:r>
              <a:rPr lang="vi-VN" altLang="en-US" sz="2000" dirty="0">
                <a:solidFill>
                  <a:schemeClr val="tx1"/>
                </a:solidFill>
                <a:latin typeface="+mj-lt"/>
              </a:rPr>
              <a:t>Sử dụng </a:t>
            </a:r>
            <a:r>
              <a:rPr lang="en-US" altLang="en-US" sz="2000" dirty="0" smtClean="0">
                <a:solidFill>
                  <a:schemeClr val="tx1"/>
                </a:solidFill>
                <a:latin typeface="Times New Roman" panose="02020603050405020304" pitchFamily="18" charset="0"/>
                <a:cs typeface="Times New Roman" panose="02020603050405020304" pitchFamily="18" charset="0"/>
              </a:rPr>
              <a:t>connection</a:t>
            </a:r>
            <a:r>
              <a:rPr lang="vi-VN" altLang="en-US" sz="2000" dirty="0">
                <a:solidFill>
                  <a:schemeClr val="tx1"/>
                </a:solidFill>
                <a:latin typeface="+mj-lt"/>
              </a:rPr>
              <a:t>, Statement có thể được chuyển tiếp đến cơ sở dữ liệu và nhận được </a:t>
            </a:r>
            <a:r>
              <a:rPr lang="vi-VN" altLang="en-US" sz="2000" dirty="0" smtClean="0">
                <a:solidFill>
                  <a:schemeClr val="tx1"/>
                </a:solidFill>
                <a:latin typeface="+mj-lt"/>
              </a:rPr>
              <a:t>ResultSet</a:t>
            </a:r>
            <a:endParaRPr lang="vi-VN" altLang="en-US" sz="2000" dirty="0">
              <a:solidFill>
                <a:schemeClr val="tx1"/>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028398"/>
      </p:ext>
    </p:extLst>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dirty="0">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302433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spcBef>
                <a:spcPct val="0"/>
              </a:spcBef>
            </a:pPr>
            <a:r>
              <a:rPr lang="en-US" altLang="en-US" sz="2400" b="1" dirty="0" err="1">
                <a:solidFill>
                  <a:schemeClr val="tx1"/>
                </a:solidFill>
                <a:latin typeface="Times New Roman" panose="02020603050405020304" pitchFamily="18" charset="0"/>
                <a:cs typeface="Times New Roman" panose="02020603050405020304" pitchFamily="18" charset="0"/>
              </a:rPr>
              <a:t>Điều</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khiển</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truy</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cập</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smtClean="0">
                <a:solidFill>
                  <a:schemeClr val="tx1"/>
                </a:solidFill>
                <a:latin typeface="Times New Roman" panose="02020603050405020304" pitchFamily="18" charset="0"/>
                <a:cs typeface="Times New Roman" panose="02020603050405020304" pitchFamily="18" charset="0"/>
              </a:rPr>
              <a:t>ResultSet</a:t>
            </a:r>
            <a:endParaRPr lang="en-US" altLang="en-US" sz="2400" b="1" dirty="0" smtClean="0">
              <a:solidFill>
                <a:schemeClr val="tx1"/>
              </a:solidFill>
              <a:latin typeface="Times New Roman" panose="02020603050405020304" pitchFamily="18" charset="0"/>
              <a:cs typeface="Times New Roman" panose="02020603050405020304" pitchFamily="18" charset="0"/>
            </a:endParaRPr>
          </a:p>
          <a:p>
            <a:pPr>
              <a:lnSpc>
                <a:spcPct val="150000"/>
              </a:lnSpc>
              <a:spcBef>
                <a:spcPct val="0"/>
              </a:spcBef>
            </a:pPr>
            <a:r>
              <a:rPr lang="en-US" altLang="en-US" sz="2000" dirty="0" err="1" smtClean="0">
                <a:solidFill>
                  <a:schemeClr val="tx1"/>
                </a:solidFill>
                <a:latin typeface="Times New Roman" panose="02020603050405020304" pitchFamily="18" charset="0"/>
                <a:cs typeface="Times New Roman" panose="02020603050405020304" pitchFamily="18" charset="0"/>
              </a:rPr>
              <a:t>ResultSet</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vi-VN" altLang="en-US" sz="2000" dirty="0" smtClean="0">
                <a:solidFill>
                  <a:schemeClr val="tx1"/>
                </a:solidFill>
                <a:latin typeface="Times New Roman" panose="02020603050405020304" pitchFamily="18" charset="0"/>
                <a:cs typeface="Times New Roman" panose="02020603050405020304" pitchFamily="18" charset="0"/>
              </a:rPr>
              <a:t>là </a:t>
            </a:r>
            <a:r>
              <a:rPr lang="vi-VN" altLang="en-US" sz="2000" dirty="0">
                <a:solidFill>
                  <a:schemeClr val="tx1"/>
                </a:solidFill>
                <a:latin typeface="Times New Roman" panose="02020603050405020304" pitchFamily="18" charset="0"/>
                <a:cs typeface="Times New Roman" panose="02020603050405020304" pitchFamily="18" charset="0"/>
              </a:rPr>
              <a:t>một bộ chứa cho một loạt các hàng và cột có được từ </a:t>
            </a:r>
            <a:r>
              <a:rPr lang="en-US" altLang="en-US" sz="2000" dirty="0" err="1" smtClean="0">
                <a:solidFill>
                  <a:schemeClr val="tx1"/>
                </a:solidFill>
                <a:latin typeface="Times New Roman" panose="02020603050405020304" pitchFamily="18" charset="0"/>
                <a:cs typeface="Times New Roman" panose="02020603050405020304" pitchFamily="18" charset="0"/>
              </a:rPr>
              <a:t>câu</a:t>
            </a:r>
            <a:r>
              <a:rPr lang="vi-VN" altLang="en-US" sz="2000" dirty="0" smtClean="0">
                <a:solidFill>
                  <a:schemeClr val="tx1"/>
                </a:solidFill>
                <a:latin typeface="Times New Roman" panose="02020603050405020304" pitchFamily="18" charset="0"/>
                <a:cs typeface="Times New Roman" panose="02020603050405020304" pitchFamily="18" charset="0"/>
              </a:rPr>
              <a:t> </a:t>
            </a:r>
            <a:r>
              <a:rPr lang="vi-VN" altLang="en-US" sz="2000" dirty="0">
                <a:solidFill>
                  <a:schemeClr val="tx1"/>
                </a:solidFill>
                <a:latin typeface="Times New Roman" panose="02020603050405020304" pitchFamily="18" charset="0"/>
                <a:cs typeface="Times New Roman" panose="02020603050405020304" pitchFamily="18" charset="0"/>
              </a:rPr>
              <a:t>lệnh gọi. Sử dụng </a:t>
            </a:r>
            <a:r>
              <a:rPr lang="en-US" altLang="en-US" sz="2000" dirty="0" err="1" smtClean="0">
                <a:solidFill>
                  <a:schemeClr val="tx1"/>
                </a:solidFill>
                <a:latin typeface="Times New Roman" panose="02020603050405020304" pitchFamily="18" charset="0"/>
                <a:cs typeface="Times New Roman" panose="02020603050405020304" pitchFamily="18" charset="0"/>
              </a:rPr>
              <a:t>ResultSet’s</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với</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chương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trình</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biến</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lặp</a:t>
            </a:r>
            <a:r>
              <a:rPr lang="en-US" altLang="en-US" sz="2000" dirty="0" smtClean="0">
                <a:solidFill>
                  <a:schemeClr val="tx1"/>
                </a:solidFill>
                <a:latin typeface="Times New Roman" panose="02020603050405020304" pitchFamily="18" charset="0"/>
                <a:cs typeface="Times New Roman" panose="02020603050405020304" pitchFamily="18" charset="0"/>
              </a:rPr>
              <a:t>,</a:t>
            </a:r>
            <a:r>
              <a:rPr lang="vi-VN" altLang="en-US" sz="2000" dirty="0" smtClean="0">
                <a:solidFill>
                  <a:schemeClr val="tx1"/>
                </a:solidFill>
                <a:latin typeface="Times New Roman" panose="02020603050405020304" pitchFamily="18" charset="0"/>
                <a:cs typeface="Times New Roman" panose="02020603050405020304" pitchFamily="18" charset="0"/>
              </a:rPr>
              <a:t> </a:t>
            </a:r>
            <a:r>
              <a:rPr lang="vi-VN" altLang="en-US" sz="2000" dirty="0">
                <a:solidFill>
                  <a:schemeClr val="tx1"/>
                </a:solidFill>
                <a:latin typeface="Times New Roman" panose="02020603050405020304" pitchFamily="18" charset="0"/>
                <a:cs typeface="Times New Roman" panose="02020603050405020304" pitchFamily="18" charset="0"/>
              </a:rPr>
              <a:t>đối tượng JDBC có thể bước qua từng hàng trong tập kết quả. Các trường cột riêng lẻ có thể được truy xuất bằng các phương thức get trong </a:t>
            </a:r>
            <a:r>
              <a:rPr lang="vi-VN" altLang="en-US" sz="2000" dirty="0">
                <a:solidFill>
                  <a:schemeClr val="tx1"/>
                </a:solidFill>
                <a:latin typeface="Times New Roman" panose="02020603050405020304" pitchFamily="18" charset="0"/>
                <a:cs typeface="Times New Roman" panose="02020603050405020304" pitchFamily="18" charset="0"/>
              </a:rPr>
              <a:t>ResultSet. </a:t>
            </a:r>
            <a:r>
              <a:rPr lang="vi-VN" altLang="en-US" sz="2000" dirty="0">
                <a:solidFill>
                  <a:schemeClr val="tx1"/>
                </a:solidFill>
                <a:latin typeface="Times New Roman" panose="02020603050405020304" pitchFamily="18" charset="0"/>
                <a:cs typeface="Times New Roman" panose="02020603050405020304" pitchFamily="18" charset="0"/>
              </a:rPr>
              <a:t>Các cột có thể được chỉ định bởi tên trường hoặc theo chỉ mục của chúng.</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547791"/>
      </p:ext>
    </p:extLst>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dirty="0">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482453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177800" indent="-177800">
              <a:lnSpc>
                <a:spcPct val="150000"/>
              </a:lnSpc>
              <a:spcBef>
                <a:spcPct val="15000"/>
              </a:spcBef>
            </a:pPr>
            <a:r>
              <a:rPr lang="en-US" altLang="en-US" sz="2400" b="1" dirty="0" err="1" smtClean="0">
                <a:solidFill>
                  <a:srgbClr val="000000"/>
                </a:solidFill>
                <a:latin typeface="Times New Roman" pitchFamily="18" charset="0"/>
                <a:cs typeface="Times New Roman" pitchFamily="18" charset="0"/>
              </a:rPr>
              <a:t>Hệ</a:t>
            </a:r>
            <a:r>
              <a:rPr lang="en-US" altLang="en-US" sz="2400" b="1" dirty="0" smtClean="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điều</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hành</a:t>
            </a:r>
            <a:r>
              <a:rPr lang="en-US" altLang="en-US" sz="2400" b="1" dirty="0">
                <a:solidFill>
                  <a:srgbClr val="000000"/>
                </a:solidFill>
                <a:latin typeface="Times New Roman" pitchFamily="18" charset="0"/>
                <a:cs typeface="Times New Roman" pitchFamily="18" charset="0"/>
              </a:rPr>
              <a:t> CSDL </a:t>
            </a:r>
            <a:r>
              <a:rPr lang="en-US" altLang="en-US" sz="2400" b="1" dirty="0" err="1">
                <a:solidFill>
                  <a:srgbClr val="000000"/>
                </a:solidFill>
                <a:latin typeface="Times New Roman" pitchFamily="18" charset="0"/>
                <a:cs typeface="Times New Roman" pitchFamily="18" charset="0"/>
              </a:rPr>
              <a:t>cở</a:t>
            </a:r>
            <a:r>
              <a:rPr lang="en-US" altLang="en-US" sz="2400" b="1" dirty="0">
                <a:solidFill>
                  <a:srgbClr val="000000"/>
                </a:solidFill>
                <a:latin typeface="Times New Roman" pitchFamily="18" charset="0"/>
                <a:cs typeface="Times New Roman" pitchFamily="18" charset="0"/>
              </a:rPr>
              <a:t> </a:t>
            </a:r>
            <a:r>
              <a:rPr lang="en-US" altLang="en-US" sz="2400" b="1" dirty="0" err="1" smtClean="0">
                <a:solidFill>
                  <a:srgbClr val="000000"/>
                </a:solidFill>
                <a:latin typeface="Times New Roman" pitchFamily="18" charset="0"/>
                <a:cs typeface="Times New Roman" pitchFamily="18" charset="0"/>
              </a:rPr>
              <a:t>bản</a:t>
            </a:r>
            <a:endParaRPr lang="en-US" altLang="en-US" sz="2400" b="1" dirty="0" smtClean="0">
              <a:solidFill>
                <a:srgbClr val="000000"/>
              </a:solidFill>
              <a:latin typeface="Times New Roman" pitchFamily="18" charset="0"/>
              <a:cs typeface="Times New Roman" pitchFamily="18" charset="0"/>
            </a:endParaRPr>
          </a:p>
          <a:p>
            <a:pPr marL="177800" indent="-177800">
              <a:lnSpc>
                <a:spcPct val="85000"/>
              </a:lnSpc>
              <a:spcBef>
                <a:spcPct val="15000"/>
              </a:spcBef>
            </a:pPr>
            <a:r>
              <a:rPr lang="en-US" altLang="en-US" sz="2000" b="1" dirty="0" smtClean="0">
                <a:solidFill>
                  <a:srgbClr val="7F0055"/>
                </a:solidFill>
                <a:latin typeface="Times New Roman" pitchFamily="18" charset="0"/>
                <a:cs typeface="Times New Roman" pitchFamily="18" charset="0"/>
              </a:rPr>
              <a:t>public</a:t>
            </a:r>
            <a:r>
              <a:rPr lang="en-US" altLang="en-US" sz="2000" dirty="0" smtClean="0">
                <a:solidFill>
                  <a:srgbClr val="000000"/>
                </a:solidFill>
                <a:latin typeface="Times New Roman" pitchFamily="18" charset="0"/>
                <a:cs typeface="Times New Roman" pitchFamily="18" charset="0"/>
              </a:rPr>
              <a:t> </a:t>
            </a:r>
            <a:r>
              <a:rPr lang="en-US" altLang="en-US" sz="2000" b="1" dirty="0">
                <a:solidFill>
                  <a:srgbClr val="7F0055"/>
                </a:solidFill>
                <a:latin typeface="Times New Roman" pitchFamily="18" charset="0"/>
                <a:cs typeface="Times New Roman" pitchFamily="18" charset="0"/>
              </a:rPr>
              <a:t>static</a:t>
            </a:r>
            <a:r>
              <a:rPr lang="en-US" altLang="en-US" sz="2000" dirty="0">
                <a:solidFill>
                  <a:srgbClr val="000000"/>
                </a:solidFill>
                <a:latin typeface="Times New Roman" pitchFamily="18" charset="0"/>
                <a:cs typeface="Times New Roman" pitchFamily="18" charset="0"/>
              </a:rPr>
              <a:t> </a:t>
            </a:r>
            <a:r>
              <a:rPr lang="en-US" altLang="en-US" sz="2000" b="1" dirty="0">
                <a:solidFill>
                  <a:srgbClr val="7F0055"/>
                </a:solidFill>
                <a:latin typeface="Times New Roman" pitchFamily="18" charset="0"/>
                <a:cs typeface="Times New Roman" pitchFamily="18" charset="0"/>
              </a:rPr>
              <a:t>void</a:t>
            </a:r>
            <a:r>
              <a:rPr lang="en-US" altLang="en-US" sz="2000" dirty="0">
                <a:solidFill>
                  <a:srgbClr val="000000"/>
                </a:solidFill>
                <a:latin typeface="Times New Roman" pitchFamily="18" charset="0"/>
                <a:cs typeface="Times New Roman" pitchFamily="18" charset="0"/>
              </a:rPr>
              <a:t> main(String[] </a:t>
            </a:r>
            <a:r>
              <a:rPr lang="en-US" altLang="en-US" sz="2000" dirty="0" err="1">
                <a:solidFill>
                  <a:srgbClr val="000000"/>
                </a:solidFill>
                <a:latin typeface="Times New Roman" pitchFamily="18" charset="0"/>
                <a:cs typeface="Times New Roman" pitchFamily="18" charset="0"/>
              </a:rPr>
              <a:t>args</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String </a:t>
            </a:r>
            <a:r>
              <a:rPr lang="en-US" altLang="en-US" sz="2000" dirty="0" err="1">
                <a:solidFill>
                  <a:srgbClr val="000000"/>
                </a:solidFill>
                <a:latin typeface="Times New Roman" pitchFamily="18" charset="0"/>
                <a:cs typeface="Times New Roman" pitchFamily="18" charset="0"/>
              </a:rPr>
              <a:t>url</a:t>
            </a:r>
            <a:r>
              <a:rPr lang="en-US" altLang="en-US" sz="2000" dirty="0">
                <a:solidFill>
                  <a:srgbClr val="000000"/>
                </a:solidFill>
                <a:latin typeface="Times New Roman" pitchFamily="18" charset="0"/>
                <a:cs typeface="Times New Roman" pitchFamily="18" charset="0"/>
              </a:rPr>
              <a:t> = </a:t>
            </a:r>
            <a:r>
              <a:rPr lang="en-US" altLang="en-US" sz="2000" dirty="0">
                <a:solidFill>
                  <a:srgbClr val="2A00FF"/>
                </a:solidFill>
                <a:latin typeface="Times New Roman" pitchFamily="18" charset="0"/>
                <a:cs typeface="Times New Roman" pitchFamily="18" charset="0"/>
              </a:rPr>
              <a:t>"</a:t>
            </a:r>
            <a:r>
              <a:rPr lang="en-US" altLang="en-US" sz="2000" dirty="0" err="1">
                <a:solidFill>
                  <a:srgbClr val="2A00FF"/>
                </a:solidFill>
                <a:latin typeface="Times New Roman" pitchFamily="18" charset="0"/>
                <a:cs typeface="Times New Roman" pitchFamily="18" charset="0"/>
              </a:rPr>
              <a:t>jdbc:odbc:sach</a:t>
            </a:r>
            <a:r>
              <a:rPr lang="en-US" altLang="en-US" sz="2000" dirty="0">
                <a:solidFill>
                  <a:srgbClr val="2A00FF"/>
                </a:solidFill>
                <a:latin typeface="Times New Roman" pitchFamily="18" charset="0"/>
                <a:cs typeface="Times New Roman" pitchFamily="18" charset="0"/>
              </a:rPr>
              <a: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String </a:t>
            </a:r>
            <a:r>
              <a:rPr lang="en-US" altLang="en-US" sz="2000" dirty="0" err="1">
                <a:solidFill>
                  <a:srgbClr val="000000"/>
                </a:solidFill>
                <a:latin typeface="Times New Roman" pitchFamily="18" charset="0"/>
                <a:cs typeface="Times New Roman" pitchFamily="18" charset="0"/>
              </a:rPr>
              <a:t>userName</a:t>
            </a:r>
            <a:r>
              <a:rPr lang="en-US" altLang="en-US" sz="2000" dirty="0">
                <a:solidFill>
                  <a:srgbClr val="000000"/>
                </a:solidFill>
                <a:latin typeface="Times New Roman" pitchFamily="18" charset="0"/>
                <a:cs typeface="Times New Roman" pitchFamily="18" charset="0"/>
              </a:rPr>
              <a:t> = </a:t>
            </a:r>
            <a:r>
              <a:rPr lang="en-US" altLang="en-US" sz="2000" dirty="0">
                <a:solidFill>
                  <a:srgbClr val="2A00FF"/>
                </a:solidFill>
                <a:latin typeface="Times New Roman" pitchFamily="18" charset="0"/>
                <a:cs typeface="Times New Roman" pitchFamily="18" charset="0"/>
              </a:rPr>
              <a:t>"</a:t>
            </a:r>
            <a:r>
              <a:rPr lang="en-US" altLang="en-US" sz="2000" dirty="0" err="1">
                <a:solidFill>
                  <a:srgbClr val="2A00FF"/>
                </a:solidFill>
                <a:latin typeface="Times New Roman" pitchFamily="18" charset="0"/>
                <a:cs typeface="Times New Roman" pitchFamily="18" charset="0"/>
              </a:rPr>
              <a:t>ltmang</a:t>
            </a:r>
            <a:r>
              <a:rPr lang="en-US" altLang="en-US" sz="2000" dirty="0">
                <a:solidFill>
                  <a:srgbClr val="2A00FF"/>
                </a:solidFill>
                <a:latin typeface="Times New Roman" pitchFamily="18" charset="0"/>
                <a:cs typeface="Times New Roman" pitchFamily="18" charset="0"/>
              </a:rPr>
              <a: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String password = </a:t>
            </a:r>
            <a:r>
              <a:rPr lang="en-US" altLang="en-US" sz="2000" dirty="0">
                <a:solidFill>
                  <a:srgbClr val="2A00FF"/>
                </a:solidFill>
                <a:latin typeface="Times New Roman" pitchFamily="18" charset="0"/>
                <a:cs typeface="Times New Roman" pitchFamily="18" charset="0"/>
              </a:rPr>
              <a:t>"</a:t>
            </a:r>
            <a:r>
              <a:rPr lang="en-US" altLang="en-US" sz="2000" dirty="0" err="1">
                <a:solidFill>
                  <a:srgbClr val="2A00FF"/>
                </a:solidFill>
                <a:latin typeface="Times New Roman" pitchFamily="18" charset="0"/>
                <a:cs typeface="Times New Roman" pitchFamily="18" charset="0"/>
              </a:rPr>
              <a:t>ltmang</a:t>
            </a:r>
            <a:r>
              <a:rPr lang="en-US" altLang="en-US" sz="2000" dirty="0">
                <a:solidFill>
                  <a:srgbClr val="2A00FF"/>
                </a:solidFill>
                <a:latin typeface="Times New Roman" pitchFamily="18" charset="0"/>
                <a:cs typeface="Times New Roman" pitchFamily="18" charset="0"/>
              </a:rPr>
              <a: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a:t>
            </a:r>
            <a:r>
              <a:rPr lang="en-US" altLang="en-US" sz="2000" b="1" dirty="0">
                <a:solidFill>
                  <a:srgbClr val="7F0055"/>
                </a:solidFill>
                <a:latin typeface="Times New Roman" pitchFamily="18" charset="0"/>
                <a:cs typeface="Times New Roman" pitchFamily="18" charset="0"/>
              </a:rPr>
              <a:t>try</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Class.</a:t>
            </a:r>
            <a:r>
              <a:rPr lang="en-US" altLang="en-US" sz="2000" i="1" dirty="0" err="1">
                <a:solidFill>
                  <a:srgbClr val="000000"/>
                </a:solidFill>
                <a:latin typeface="Times New Roman" pitchFamily="18" charset="0"/>
                <a:cs typeface="Times New Roman" pitchFamily="18" charset="0"/>
              </a:rPr>
              <a:t>forName</a:t>
            </a:r>
            <a:r>
              <a:rPr lang="en-US" altLang="en-US" sz="2000" dirty="0">
                <a:solidFill>
                  <a:srgbClr val="000000"/>
                </a:solidFill>
                <a:latin typeface="Times New Roman" pitchFamily="18" charset="0"/>
                <a:cs typeface="Times New Roman" pitchFamily="18" charset="0"/>
              </a:rPr>
              <a:t>(</a:t>
            </a:r>
            <a:r>
              <a:rPr lang="en-US" altLang="en-US" sz="2000" dirty="0">
                <a:solidFill>
                  <a:srgbClr val="2A00FF"/>
                </a:solidFill>
                <a:latin typeface="Times New Roman" pitchFamily="18" charset="0"/>
                <a:cs typeface="Times New Roman" pitchFamily="18" charset="0"/>
              </a:rPr>
              <a:t>"</a:t>
            </a:r>
            <a:r>
              <a:rPr lang="en-US" altLang="en-US" sz="2000" dirty="0" err="1">
                <a:solidFill>
                  <a:srgbClr val="2A00FF"/>
                </a:solidFill>
                <a:latin typeface="Times New Roman" pitchFamily="18" charset="0"/>
                <a:cs typeface="Times New Roman" pitchFamily="18" charset="0"/>
              </a:rPr>
              <a:t>sun.jdbc.odbc.JdbcOdbcDriver</a:t>
            </a:r>
            <a:r>
              <a:rPr lang="en-US" altLang="en-US" sz="2000" dirty="0">
                <a:solidFill>
                  <a:srgbClr val="2A00FF"/>
                </a:solidFill>
                <a:latin typeface="Times New Roman" pitchFamily="18" charset="0"/>
                <a:cs typeface="Times New Roman" pitchFamily="18" charset="0"/>
              </a:rPr>
              <a: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Connection </a:t>
            </a:r>
            <a:r>
              <a:rPr lang="en-US" altLang="en-US" sz="2000" dirty="0" err="1">
                <a:solidFill>
                  <a:srgbClr val="000000"/>
                </a:solidFill>
                <a:latin typeface="Times New Roman" pitchFamily="18" charset="0"/>
                <a:cs typeface="Times New Roman" pitchFamily="18" charset="0"/>
              </a:rPr>
              <a:t>connection</a:t>
            </a:r>
            <a:r>
              <a:rPr lang="en-US" altLang="en-US" sz="2000" dirty="0">
                <a:solidFill>
                  <a:srgbClr val="000000"/>
                </a:solidFill>
                <a:latin typeface="Times New Roman" pitchFamily="18" charset="0"/>
                <a:cs typeface="Times New Roman" pitchFamily="18" charset="0"/>
              </a:rPr>
              <a:t> =        </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DriverManager.</a:t>
            </a:r>
            <a:r>
              <a:rPr lang="en-US" altLang="en-US" sz="2000" i="1" dirty="0" err="1">
                <a:solidFill>
                  <a:srgbClr val="000000"/>
                </a:solidFill>
                <a:latin typeface="Times New Roman" pitchFamily="18" charset="0"/>
                <a:cs typeface="Times New Roman" pitchFamily="18" charset="0"/>
              </a:rPr>
              <a:t>getConnection</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url,userName,password</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Statement </a:t>
            </a:r>
            <a:r>
              <a:rPr lang="en-US" altLang="en-US" sz="2000" dirty="0" err="1">
                <a:solidFill>
                  <a:srgbClr val="000000"/>
                </a:solidFill>
                <a:latin typeface="Times New Roman" pitchFamily="18" charset="0"/>
                <a:cs typeface="Times New Roman" pitchFamily="18" charset="0"/>
              </a:rPr>
              <a:t>statement</a:t>
            </a:r>
            <a:r>
              <a:rPr lang="en-US" altLang="en-US" sz="2000" dirty="0">
                <a:solidFill>
                  <a:srgbClr val="000000"/>
                </a:solidFill>
                <a:latin typeface="Times New Roman" pitchFamily="18" charset="0"/>
                <a:cs typeface="Times New Roman" pitchFamily="18" charset="0"/>
              </a:rPr>
              <a:t> = </a:t>
            </a:r>
            <a:r>
              <a:rPr lang="en-US" altLang="en-US" sz="2000" dirty="0" err="1">
                <a:solidFill>
                  <a:srgbClr val="000000"/>
                </a:solidFill>
                <a:latin typeface="Times New Roman" pitchFamily="18" charset="0"/>
                <a:cs typeface="Times New Roman" pitchFamily="18" charset="0"/>
              </a:rPr>
              <a:t>connection.createStatement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String </a:t>
            </a:r>
            <a:r>
              <a:rPr lang="en-US" altLang="en-US" sz="2000" dirty="0" err="1">
                <a:solidFill>
                  <a:srgbClr val="000000"/>
                </a:solidFill>
                <a:latin typeface="Times New Roman" pitchFamily="18" charset="0"/>
                <a:cs typeface="Times New Roman" pitchFamily="18" charset="0"/>
              </a:rPr>
              <a:t>sql</a:t>
            </a:r>
            <a:r>
              <a:rPr lang="en-US" altLang="en-US" sz="2000" dirty="0">
                <a:solidFill>
                  <a:srgbClr val="000000"/>
                </a:solidFill>
                <a:latin typeface="Times New Roman" pitchFamily="18" charset="0"/>
                <a:cs typeface="Times New Roman" pitchFamily="18" charset="0"/>
              </a:rPr>
              <a:t> = </a:t>
            </a:r>
            <a:r>
              <a:rPr lang="en-US" altLang="en-US" sz="2000" dirty="0">
                <a:solidFill>
                  <a:srgbClr val="2A00FF"/>
                </a:solidFill>
                <a:latin typeface="Times New Roman" pitchFamily="18" charset="0"/>
                <a:cs typeface="Times New Roman" pitchFamily="18" charset="0"/>
              </a:rPr>
              <a:t>"select * from </a:t>
            </a:r>
            <a:r>
              <a:rPr lang="en-US" altLang="en-US" sz="2000" dirty="0" err="1">
                <a:solidFill>
                  <a:srgbClr val="2A00FF"/>
                </a:solidFill>
                <a:latin typeface="Times New Roman" pitchFamily="18" charset="0"/>
                <a:cs typeface="Times New Roman" pitchFamily="18" charset="0"/>
              </a:rPr>
              <a:t>sach</a:t>
            </a:r>
            <a:r>
              <a:rPr lang="en-US" altLang="en-US" sz="2000" dirty="0">
                <a:solidFill>
                  <a:srgbClr val="2A00FF"/>
                </a:solidFill>
                <a:latin typeface="Times New Roman" pitchFamily="18" charset="0"/>
                <a:cs typeface="Times New Roman" pitchFamily="18" charset="0"/>
              </a:rPr>
              <a: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ResultSet</a:t>
            </a: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rs</a:t>
            </a:r>
            <a:r>
              <a:rPr lang="en-US" altLang="en-US" sz="2000" dirty="0">
                <a:solidFill>
                  <a:srgbClr val="000000"/>
                </a:solidFill>
                <a:latin typeface="Times New Roman" pitchFamily="18" charset="0"/>
                <a:cs typeface="Times New Roman" pitchFamily="18" charset="0"/>
              </a:rPr>
              <a:t> = </a:t>
            </a:r>
            <a:r>
              <a:rPr lang="en-US" altLang="en-US" sz="2000" dirty="0" err="1">
                <a:solidFill>
                  <a:srgbClr val="000000"/>
                </a:solidFill>
                <a:latin typeface="Times New Roman" pitchFamily="18" charset="0"/>
                <a:cs typeface="Times New Roman" pitchFamily="18" charset="0"/>
              </a:rPr>
              <a:t>statement.executeQuery</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sql</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a:t>
            </a:r>
            <a:r>
              <a:rPr lang="en-US" altLang="en-US" sz="2000" b="1" dirty="0">
                <a:solidFill>
                  <a:srgbClr val="7F0055"/>
                </a:solidFill>
                <a:latin typeface="Times New Roman" pitchFamily="18" charset="0"/>
                <a:cs typeface="Times New Roman" pitchFamily="18" charset="0"/>
              </a:rPr>
              <a:t>while</a:t>
            </a: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rs.next</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System.</a:t>
            </a:r>
            <a:r>
              <a:rPr lang="en-US" altLang="en-US" sz="2000" i="1" dirty="0" err="1">
                <a:solidFill>
                  <a:srgbClr val="0000C0"/>
                </a:solidFill>
                <a:latin typeface="Times New Roman" pitchFamily="18" charset="0"/>
                <a:cs typeface="Times New Roman" pitchFamily="18" charset="0"/>
              </a:rPr>
              <a:t>out</a:t>
            </a:r>
            <a:r>
              <a:rPr lang="en-US" altLang="en-US" sz="2000" dirty="0" err="1">
                <a:solidFill>
                  <a:srgbClr val="000000"/>
                </a:solidFill>
                <a:latin typeface="Times New Roman" pitchFamily="18" charset="0"/>
                <a:cs typeface="Times New Roman" pitchFamily="18" charset="0"/>
              </a:rPr>
              <a:t>.println</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rs.getString</a:t>
            </a:r>
            <a:r>
              <a:rPr lang="en-US" altLang="en-US" sz="2000" dirty="0">
                <a:solidFill>
                  <a:srgbClr val="000000"/>
                </a:solidFill>
                <a:latin typeface="Times New Roman" pitchFamily="18" charset="0"/>
                <a:cs typeface="Times New Roman" pitchFamily="18" charset="0"/>
              </a:rPr>
              <a:t>( </a:t>
            </a:r>
            <a:r>
              <a:rPr lang="en-US" altLang="en-US" sz="2000" dirty="0">
                <a:solidFill>
                  <a:srgbClr val="2A00FF"/>
                </a:solidFill>
                <a:latin typeface="Times New Roman" pitchFamily="18" charset="0"/>
                <a:cs typeface="Times New Roman" pitchFamily="18" charset="0"/>
              </a:rPr>
              <a:t>"tens"</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85000"/>
              </a:lnSpc>
              <a:spcBef>
                <a:spcPct val="15000"/>
              </a:spcBef>
            </a:pPr>
            <a:r>
              <a:rPr lang="en-US" altLang="en-US" sz="2000" dirty="0">
                <a:solidFill>
                  <a:srgbClr val="000000"/>
                </a:solidFill>
                <a:latin typeface="Times New Roman" pitchFamily="18" charset="0"/>
                <a:cs typeface="Times New Roman" pitchFamily="18" charset="0"/>
              </a:rPr>
              <a:t>        }</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119352"/>
      </p:ext>
    </p:extLst>
  </p:cSld>
  <p:clrMapOvr>
    <a:masterClrMapping/>
  </p:clrMapOvr>
  <p:transition spd="slow">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dirty="0">
                <a:effectLst>
                  <a:glow rad="228600">
                    <a:schemeClr val="accent3">
                      <a:satMod val="175000"/>
                      <a:alpha val="40000"/>
                    </a:schemeClr>
                  </a:glow>
                </a:effectLst>
                <a:latin typeface="Times New Roman" pitchFamily="18" charset="0"/>
                <a:cs typeface="Times New Roman" pitchFamily="18" charset="0"/>
              </a:rPr>
              <a:t>THÀNH PHẦN CHÍNH JDBC </a:t>
            </a:r>
          </a:p>
        </p:txBody>
      </p:sp>
      <p:sp>
        <p:nvSpPr>
          <p:cNvPr id="6" name="Rectangle 5"/>
          <p:cNvSpPr/>
          <p:nvPr/>
        </p:nvSpPr>
        <p:spPr>
          <a:xfrm>
            <a:off x="0" y="980728"/>
            <a:ext cx="9144000" cy="460851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sql</a:t>
            </a:r>
            <a:r>
              <a:rPr lang="en-US" altLang="en-US" sz="2000" dirty="0">
                <a:solidFill>
                  <a:srgbClr val="000000"/>
                </a:solidFill>
                <a:latin typeface="Times New Roman" pitchFamily="18" charset="0"/>
                <a:cs typeface="Times New Roman" pitchFamily="18" charset="0"/>
              </a:rPr>
              <a:t> = </a:t>
            </a:r>
            <a:r>
              <a:rPr lang="en-US" altLang="en-US" sz="2000" dirty="0">
                <a:solidFill>
                  <a:srgbClr val="2A00FF"/>
                </a:solidFill>
                <a:latin typeface="Times New Roman" pitchFamily="18" charset="0"/>
                <a:cs typeface="Times New Roman" pitchFamily="18" charset="0"/>
              </a:rPr>
              <a:t>"insert into </a:t>
            </a:r>
            <a:r>
              <a:rPr lang="en-US" altLang="en-US" sz="2000" dirty="0" err="1">
                <a:solidFill>
                  <a:srgbClr val="2A00FF"/>
                </a:solidFill>
                <a:latin typeface="Times New Roman" pitchFamily="18" charset="0"/>
                <a:cs typeface="Times New Roman" pitchFamily="18" charset="0"/>
              </a:rPr>
              <a:t>sach</a:t>
            </a:r>
            <a:r>
              <a:rPr lang="en-US" altLang="en-US" sz="2000" dirty="0">
                <a:solidFill>
                  <a:srgbClr val="2A00FF"/>
                </a:solidFill>
                <a:latin typeface="Times New Roman" pitchFamily="18" charset="0"/>
                <a:cs typeface="Times New Roman" pitchFamily="18" charset="0"/>
              </a:rPr>
              <a:t> values('P6','Tu hoc Internet',"</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a:solidFill>
                  <a:srgbClr val="2A00FF"/>
                </a:solidFill>
                <a:latin typeface="Times New Roman" pitchFamily="18" charset="0"/>
                <a:cs typeface="Times New Roman" pitchFamily="18" charset="0"/>
              </a:rPr>
              <a:t>"'</a:t>
            </a:r>
            <a:r>
              <a:rPr lang="en-US" altLang="en-US" sz="2000" dirty="0" err="1">
                <a:solidFill>
                  <a:srgbClr val="2A00FF"/>
                </a:solidFill>
                <a:latin typeface="Times New Roman" pitchFamily="18" charset="0"/>
                <a:cs typeface="Times New Roman" pitchFamily="18" charset="0"/>
              </a:rPr>
              <a:t>Nha</a:t>
            </a:r>
            <a:r>
              <a:rPr lang="en-US" altLang="en-US" sz="2000" dirty="0">
                <a:solidFill>
                  <a:srgbClr val="2A00FF"/>
                </a:solidFill>
                <a:latin typeface="Times New Roman" pitchFamily="18" charset="0"/>
                <a:cs typeface="Times New Roman" pitchFamily="18" charset="0"/>
              </a:rPr>
              <a:t> </a:t>
            </a:r>
            <a:r>
              <a:rPr lang="en-US" altLang="en-US" sz="2000" dirty="0" err="1">
                <a:solidFill>
                  <a:srgbClr val="2A00FF"/>
                </a:solidFill>
                <a:latin typeface="Times New Roman" pitchFamily="18" charset="0"/>
                <a:cs typeface="Times New Roman" pitchFamily="18" charset="0"/>
              </a:rPr>
              <a:t>xuat</a:t>
            </a:r>
            <a:r>
              <a:rPr lang="en-US" altLang="en-US" sz="2000" dirty="0">
                <a:solidFill>
                  <a:srgbClr val="2A00FF"/>
                </a:solidFill>
                <a:latin typeface="Times New Roman" pitchFamily="18" charset="0"/>
                <a:cs typeface="Times New Roman" pitchFamily="18" charset="0"/>
              </a:rPr>
              <a:t> ban </a:t>
            </a:r>
            <a:r>
              <a:rPr lang="en-US" altLang="en-US" sz="2000" dirty="0" err="1">
                <a:solidFill>
                  <a:srgbClr val="2A00FF"/>
                </a:solidFill>
                <a:latin typeface="Times New Roman" pitchFamily="18" charset="0"/>
                <a:cs typeface="Times New Roman" pitchFamily="18" charset="0"/>
              </a:rPr>
              <a:t>lao</a:t>
            </a:r>
            <a:r>
              <a:rPr lang="en-US" altLang="en-US" sz="2000" dirty="0">
                <a:solidFill>
                  <a:srgbClr val="2A00FF"/>
                </a:solidFill>
                <a:latin typeface="Times New Roman" pitchFamily="18" charset="0"/>
                <a:cs typeface="Times New Roman" pitchFamily="18" charset="0"/>
              </a:rPr>
              <a:t> </a:t>
            </a:r>
            <a:r>
              <a:rPr lang="en-US" altLang="en-US" sz="2000" dirty="0" err="1">
                <a:solidFill>
                  <a:srgbClr val="2A00FF"/>
                </a:solidFill>
                <a:latin typeface="Times New Roman" pitchFamily="18" charset="0"/>
                <a:cs typeface="Times New Roman" pitchFamily="18" charset="0"/>
              </a:rPr>
              <a:t>đong</a:t>
            </a:r>
            <a:r>
              <a:rPr lang="en-US" altLang="en-US" sz="2000" dirty="0">
                <a:solidFill>
                  <a:srgbClr val="2A00FF"/>
                </a:solidFill>
                <a:latin typeface="Times New Roman" pitchFamily="18" charset="0"/>
                <a:cs typeface="Times New Roman" pitchFamily="18" charset="0"/>
              </a:rPr>
              <a: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statement.executeUpdate</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sql</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sql</a:t>
            </a:r>
            <a:r>
              <a:rPr lang="en-US" altLang="en-US" sz="2000" dirty="0">
                <a:solidFill>
                  <a:srgbClr val="000000"/>
                </a:solidFill>
                <a:latin typeface="Times New Roman" pitchFamily="18" charset="0"/>
                <a:cs typeface="Times New Roman" pitchFamily="18" charset="0"/>
              </a:rPr>
              <a:t> = </a:t>
            </a:r>
            <a:r>
              <a:rPr lang="en-US" altLang="en-US" sz="2000" dirty="0">
                <a:solidFill>
                  <a:srgbClr val="2A00FF"/>
                </a:solidFill>
                <a:latin typeface="Times New Roman" pitchFamily="18" charset="0"/>
                <a:cs typeface="Times New Roman" pitchFamily="18" charset="0"/>
              </a:rPr>
              <a:t>"select * from </a:t>
            </a:r>
            <a:r>
              <a:rPr lang="en-US" altLang="en-US" sz="2000" dirty="0" err="1">
                <a:solidFill>
                  <a:srgbClr val="2A00FF"/>
                </a:solidFill>
                <a:latin typeface="Times New Roman" pitchFamily="18" charset="0"/>
                <a:cs typeface="Times New Roman" pitchFamily="18" charset="0"/>
              </a:rPr>
              <a:t>sach</a:t>
            </a:r>
            <a:r>
              <a:rPr lang="en-US" altLang="en-US" sz="2000" dirty="0">
                <a:solidFill>
                  <a:srgbClr val="2A00FF"/>
                </a:solidFill>
                <a:latin typeface="Times New Roman" pitchFamily="18" charset="0"/>
                <a:cs typeface="Times New Roman" pitchFamily="18" charset="0"/>
              </a:rPr>
              <a: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rs</a:t>
            </a:r>
            <a:r>
              <a:rPr lang="en-US" altLang="en-US" sz="2000" dirty="0">
                <a:solidFill>
                  <a:srgbClr val="000000"/>
                </a:solidFill>
                <a:latin typeface="Times New Roman" pitchFamily="18" charset="0"/>
                <a:cs typeface="Times New Roman" pitchFamily="18" charset="0"/>
              </a:rPr>
              <a:t> = </a:t>
            </a:r>
            <a:r>
              <a:rPr lang="en-US" altLang="en-US" sz="2000" dirty="0" err="1">
                <a:solidFill>
                  <a:srgbClr val="000000"/>
                </a:solidFill>
                <a:latin typeface="Times New Roman" pitchFamily="18" charset="0"/>
                <a:cs typeface="Times New Roman" pitchFamily="18" charset="0"/>
              </a:rPr>
              <a:t>statement.executeQuery</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sql</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b="1" dirty="0">
                <a:solidFill>
                  <a:srgbClr val="7F0055"/>
                </a:solidFill>
                <a:latin typeface="Times New Roman" pitchFamily="18" charset="0"/>
                <a:cs typeface="Times New Roman" pitchFamily="18" charset="0"/>
              </a:rPr>
              <a:t>while</a:t>
            </a: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rs.next</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System.</a:t>
            </a:r>
            <a:r>
              <a:rPr lang="en-US" altLang="en-US" sz="2000" i="1" dirty="0" err="1">
                <a:solidFill>
                  <a:srgbClr val="0000C0"/>
                </a:solidFill>
                <a:latin typeface="Times New Roman" pitchFamily="18" charset="0"/>
                <a:cs typeface="Times New Roman" pitchFamily="18" charset="0"/>
              </a:rPr>
              <a:t>out</a:t>
            </a:r>
            <a:r>
              <a:rPr lang="en-US" altLang="en-US" sz="2000" dirty="0" err="1">
                <a:solidFill>
                  <a:srgbClr val="000000"/>
                </a:solidFill>
                <a:latin typeface="Times New Roman" pitchFamily="18" charset="0"/>
                <a:cs typeface="Times New Roman" pitchFamily="18" charset="0"/>
              </a:rPr>
              <a:t>.println</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rs.getString</a:t>
            </a:r>
            <a:r>
              <a:rPr lang="en-US" altLang="en-US" sz="2000" dirty="0">
                <a:solidFill>
                  <a:srgbClr val="000000"/>
                </a:solidFill>
                <a:latin typeface="Times New Roman" pitchFamily="18" charset="0"/>
                <a:cs typeface="Times New Roman" pitchFamily="18" charset="0"/>
              </a:rPr>
              <a:t>( </a:t>
            </a:r>
            <a:r>
              <a:rPr lang="en-US" altLang="en-US" sz="2000" dirty="0">
                <a:solidFill>
                  <a:srgbClr val="2A00FF"/>
                </a:solidFill>
                <a:latin typeface="Times New Roman" pitchFamily="18" charset="0"/>
                <a:cs typeface="Times New Roman" pitchFamily="18" charset="0"/>
              </a:rPr>
              <a:t>"tens"</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rs.close</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statement.close</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connection.close</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b="1" dirty="0">
                <a:solidFill>
                  <a:srgbClr val="7F0055"/>
                </a:solidFill>
                <a:latin typeface="Times New Roman" pitchFamily="18" charset="0"/>
                <a:cs typeface="Times New Roman" pitchFamily="18" charset="0"/>
              </a:rPr>
              <a:t>catch</a:t>
            </a:r>
            <a:r>
              <a:rPr lang="en-US" altLang="en-US" sz="2000" dirty="0">
                <a:solidFill>
                  <a:srgbClr val="000000"/>
                </a:solidFill>
                <a:latin typeface="Times New Roman" pitchFamily="18" charset="0"/>
                <a:cs typeface="Times New Roman" pitchFamily="18" charset="0"/>
              </a:rPr>
              <a:t> (Exception e) {</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System.</a:t>
            </a:r>
            <a:r>
              <a:rPr lang="en-US" altLang="en-US" sz="2000" i="1" dirty="0" err="1">
                <a:solidFill>
                  <a:srgbClr val="0000C0"/>
                </a:solidFill>
                <a:latin typeface="Times New Roman" pitchFamily="18" charset="0"/>
                <a:cs typeface="Times New Roman" pitchFamily="18" charset="0"/>
              </a:rPr>
              <a:t>out</a:t>
            </a:r>
            <a:r>
              <a:rPr lang="en-US" altLang="en-US" sz="2000" dirty="0" err="1">
                <a:solidFill>
                  <a:srgbClr val="000000"/>
                </a:solidFill>
                <a:latin typeface="Times New Roman" pitchFamily="18" charset="0"/>
                <a:cs typeface="Times New Roman" pitchFamily="18" charset="0"/>
              </a:rPr>
              <a:t>.println</a:t>
            </a: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e.getMessage</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marL="177800" indent="-177800">
              <a:lnSpc>
                <a:spcPct val="90000"/>
              </a:lnSpc>
              <a:spcBef>
                <a:spcPct val="0"/>
              </a:spcBef>
            </a:pPr>
            <a:r>
              <a:rPr lang="en-US" altLang="en-US" sz="2000" dirty="0">
                <a:solidFill>
                  <a:srgbClr val="000000"/>
                </a:solidFill>
                <a:latin typeface="Times New Roman" pitchFamily="18" charset="0"/>
                <a:cs typeface="Times New Roman" pitchFamily="18" charset="0"/>
              </a:rPr>
              <a:t>    }</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520225"/>
      </p:ext>
    </p:extLst>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smtClean="0">
                <a:effectLst>
                  <a:glow rad="228600">
                    <a:schemeClr val="accent3">
                      <a:satMod val="175000"/>
                      <a:alpha val="40000"/>
                    </a:schemeClr>
                  </a:glow>
                </a:effectLst>
                <a:latin typeface="Times New Roman" pitchFamily="18" charset="0"/>
                <a:cs typeface="Times New Roman" pitchFamily="18" charset="0"/>
              </a:rPr>
              <a:t>TẠO ỨNG DỤNG CSDL</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24453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spcBef>
                <a:spcPct val="0"/>
              </a:spcBef>
            </a:pPr>
            <a:r>
              <a:rPr lang="en-US" altLang="en-US" sz="2400" b="1" smtClean="0">
                <a:solidFill>
                  <a:schemeClr val="tx1"/>
                </a:solidFill>
                <a:latin typeface="Times New Roman" pitchFamily="18" charset="0"/>
                <a:cs typeface="Times New Roman" pitchFamily="18" charset="0"/>
              </a:rPr>
              <a:t>Bốn bước tạo ứng dụng cơ sở dữ liệu</a:t>
            </a:r>
          </a:p>
          <a:p>
            <a:pPr>
              <a:lnSpc>
                <a:spcPct val="150000"/>
              </a:lnSpc>
              <a:spcBef>
                <a:spcPct val="0"/>
              </a:spcBef>
            </a:pPr>
            <a:r>
              <a:rPr lang="vi-VN" altLang="en-US" sz="2000" b="1" smtClean="0">
                <a:solidFill>
                  <a:schemeClr val="tx1"/>
                </a:solidFill>
                <a:latin typeface="+mj-lt"/>
              </a:rPr>
              <a:t>Bước</a:t>
            </a:r>
            <a:r>
              <a:rPr lang="vi-VN" altLang="en-US" sz="2000" smtClean="0">
                <a:solidFill>
                  <a:schemeClr val="tx1"/>
                </a:solidFill>
                <a:latin typeface="+mj-lt"/>
              </a:rPr>
              <a:t> </a:t>
            </a:r>
            <a:r>
              <a:rPr lang="vi-VN" altLang="en-US" sz="2000" b="1" dirty="0">
                <a:solidFill>
                  <a:schemeClr val="tx1"/>
                </a:solidFill>
                <a:latin typeface="+mj-lt"/>
              </a:rPr>
              <a:t>1</a:t>
            </a:r>
            <a:r>
              <a:rPr lang="vi-VN" altLang="en-US" sz="2000" dirty="0">
                <a:solidFill>
                  <a:schemeClr val="tx1"/>
                </a:solidFill>
                <a:latin typeface="+mj-lt"/>
              </a:rPr>
              <a:t>: tải trình điều khiển cơ sở </a:t>
            </a:r>
            <a:r>
              <a:rPr lang="vi-VN" altLang="en-US" sz="2000">
                <a:solidFill>
                  <a:schemeClr val="tx1"/>
                </a:solidFill>
                <a:latin typeface="+mj-lt"/>
              </a:rPr>
              <a:t>dữ </a:t>
            </a:r>
            <a:r>
              <a:rPr lang="vi-VN" altLang="en-US" sz="2000" smtClean="0">
                <a:solidFill>
                  <a:schemeClr val="tx1"/>
                </a:solidFill>
                <a:latin typeface="+mj-lt"/>
              </a:rPr>
              <a:t>liệu</a:t>
            </a:r>
            <a:endParaRPr lang="vi-VN" altLang="en-US" sz="2000" dirty="0">
              <a:solidFill>
                <a:schemeClr val="tx1"/>
              </a:solidFill>
              <a:latin typeface="+mj-lt"/>
            </a:endParaRPr>
          </a:p>
          <a:p>
            <a:pPr>
              <a:lnSpc>
                <a:spcPct val="150000"/>
              </a:lnSpc>
              <a:spcBef>
                <a:spcPct val="0"/>
              </a:spcBef>
            </a:pPr>
            <a:r>
              <a:rPr lang="vi-VN" altLang="en-US" sz="2000" b="1" dirty="0">
                <a:solidFill>
                  <a:schemeClr val="tx1"/>
                </a:solidFill>
                <a:latin typeface="+mj-lt"/>
              </a:rPr>
              <a:t>Bước 2</a:t>
            </a:r>
            <a:r>
              <a:rPr lang="vi-VN" altLang="en-US" sz="2000" dirty="0">
                <a:solidFill>
                  <a:schemeClr val="tx1"/>
                </a:solidFill>
                <a:latin typeface="+mj-lt"/>
              </a:rPr>
              <a:t>: tạo kết nối cơ sở </a:t>
            </a:r>
            <a:r>
              <a:rPr lang="vi-VN" altLang="en-US" sz="2000">
                <a:solidFill>
                  <a:schemeClr val="tx1"/>
                </a:solidFill>
                <a:latin typeface="+mj-lt"/>
              </a:rPr>
              <a:t>dữ </a:t>
            </a:r>
            <a:r>
              <a:rPr lang="vi-VN" altLang="en-US" sz="2000" smtClean="0">
                <a:solidFill>
                  <a:schemeClr val="tx1"/>
                </a:solidFill>
                <a:latin typeface="+mj-lt"/>
              </a:rPr>
              <a:t>liệu</a:t>
            </a:r>
            <a:endParaRPr lang="vi-VN" altLang="en-US" sz="2000" dirty="0">
              <a:solidFill>
                <a:schemeClr val="tx1"/>
              </a:solidFill>
              <a:latin typeface="+mj-lt"/>
            </a:endParaRPr>
          </a:p>
          <a:p>
            <a:pPr>
              <a:lnSpc>
                <a:spcPct val="150000"/>
              </a:lnSpc>
              <a:spcBef>
                <a:spcPct val="0"/>
              </a:spcBef>
            </a:pPr>
            <a:r>
              <a:rPr lang="vi-VN" altLang="en-US" sz="2000" b="1" dirty="0">
                <a:solidFill>
                  <a:schemeClr val="tx1"/>
                </a:solidFill>
                <a:latin typeface="+mj-lt"/>
              </a:rPr>
              <a:t>Bước 3</a:t>
            </a:r>
            <a:r>
              <a:rPr lang="vi-VN" altLang="en-US" sz="2000" dirty="0">
                <a:solidFill>
                  <a:schemeClr val="tx1"/>
                </a:solidFill>
                <a:latin typeface="+mj-lt"/>
              </a:rPr>
              <a:t>: tạo và thực thi câu </a:t>
            </a:r>
            <a:r>
              <a:rPr lang="vi-VN" altLang="en-US" sz="2000">
                <a:solidFill>
                  <a:schemeClr val="tx1"/>
                </a:solidFill>
                <a:latin typeface="+mj-lt"/>
              </a:rPr>
              <a:t>lệnh </a:t>
            </a:r>
            <a:r>
              <a:rPr lang="vi-VN" altLang="en-US" sz="2000" smtClean="0">
                <a:solidFill>
                  <a:schemeClr val="tx1"/>
                </a:solidFill>
                <a:latin typeface="+mj-lt"/>
              </a:rPr>
              <a:t>SQL</a:t>
            </a:r>
            <a:endParaRPr lang="vi-VN" altLang="en-US" sz="2000" dirty="0">
              <a:solidFill>
                <a:schemeClr val="tx1"/>
              </a:solidFill>
              <a:latin typeface="+mj-lt"/>
            </a:endParaRPr>
          </a:p>
          <a:p>
            <a:pPr>
              <a:lnSpc>
                <a:spcPct val="150000"/>
              </a:lnSpc>
              <a:spcBef>
                <a:spcPct val="0"/>
              </a:spcBef>
            </a:pPr>
            <a:r>
              <a:rPr lang="vi-VN" altLang="en-US" sz="2000" b="1" dirty="0">
                <a:solidFill>
                  <a:schemeClr val="tx1"/>
                </a:solidFill>
                <a:latin typeface="+mj-lt"/>
              </a:rPr>
              <a:t>Bước 4</a:t>
            </a:r>
            <a:r>
              <a:rPr lang="vi-VN" altLang="en-US" sz="2000" dirty="0">
                <a:solidFill>
                  <a:schemeClr val="tx1"/>
                </a:solidFill>
                <a:latin typeface="+mj-lt"/>
              </a:rPr>
              <a:t>: xử lý tập kết quả, nếu cần</a:t>
            </a:r>
            <a:endParaRPr lang="en-US" altLang="en-US" sz="2000" dirty="0">
              <a:solidFill>
                <a:schemeClr val="tx1"/>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36284"/>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a:effectLst>
                  <a:glow rad="228600">
                    <a:schemeClr val="accent3">
                      <a:satMod val="175000"/>
                      <a:alpha val="40000"/>
                    </a:schemeClr>
                  </a:glow>
                </a:effectLst>
                <a:latin typeface="Times New Roman" pitchFamily="18" charset="0"/>
                <a:cs typeface="Times New Roman" pitchFamily="18" charset="0"/>
              </a:rPr>
              <a:t>TẠO ỨNG DỤNG CSDL</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4464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spcBef>
                <a:spcPct val="0"/>
              </a:spcBef>
            </a:pPr>
            <a:r>
              <a:rPr lang="en-US" altLang="en-US" sz="2400" b="1" dirty="0" err="1" smtClean="0">
                <a:solidFill>
                  <a:schemeClr val="tx1"/>
                </a:solidFill>
                <a:latin typeface="Times New Roman" pitchFamily="18" charset="0"/>
                <a:cs typeface="Times New Roman" pitchFamily="18" charset="0"/>
              </a:rPr>
              <a:t>Bước</a:t>
            </a:r>
            <a:r>
              <a:rPr lang="en-US" altLang="en-US" sz="2400" b="1" dirty="0" smtClean="0">
                <a:solidFill>
                  <a:schemeClr val="tx1"/>
                </a:solidFill>
                <a:latin typeface="Times New Roman" pitchFamily="18" charset="0"/>
                <a:cs typeface="Times New Roman" pitchFamily="18" charset="0"/>
              </a:rPr>
              <a:t> 1: </a:t>
            </a:r>
            <a:r>
              <a:rPr lang="en-US" altLang="en-US" sz="2400" b="1" dirty="0" err="1" smtClean="0">
                <a:solidFill>
                  <a:schemeClr val="tx1"/>
                </a:solidFill>
                <a:latin typeface="Times New Roman" pitchFamily="18" charset="0"/>
                <a:cs typeface="Times New Roman" pitchFamily="18" charset="0"/>
              </a:rPr>
              <a:t>Tải</a:t>
            </a:r>
            <a:r>
              <a:rPr lang="en-US" altLang="en-US" sz="2400" b="1" dirty="0" smtClean="0">
                <a:solidFill>
                  <a:schemeClr val="tx1"/>
                </a:solidFill>
                <a:latin typeface="Times New Roman" pitchFamily="18" charset="0"/>
                <a:cs typeface="Times New Roman" pitchFamily="18" charset="0"/>
              </a:rPr>
              <a:t> Driver </a:t>
            </a:r>
            <a:r>
              <a:rPr lang="en-US" altLang="en-US" sz="2400" b="1" dirty="0" err="1" smtClean="0">
                <a:solidFill>
                  <a:schemeClr val="tx1"/>
                </a:solidFill>
                <a:latin typeface="Times New Roman" pitchFamily="18" charset="0"/>
                <a:cs typeface="Times New Roman" pitchFamily="18" charset="0"/>
              </a:rPr>
              <a:t>cơ</a:t>
            </a:r>
            <a:r>
              <a:rPr lang="en-US" altLang="en-US" sz="2400" b="1" dirty="0" smtClean="0">
                <a:solidFill>
                  <a:schemeClr val="tx1"/>
                </a:solidFill>
                <a:latin typeface="Times New Roman" pitchFamily="18" charset="0"/>
                <a:cs typeface="Times New Roman" pitchFamily="18" charset="0"/>
              </a:rPr>
              <a:t> </a:t>
            </a:r>
            <a:r>
              <a:rPr lang="en-US" altLang="en-US" sz="2400" b="1" dirty="0" err="1" smtClean="0">
                <a:solidFill>
                  <a:schemeClr val="tx1"/>
                </a:solidFill>
                <a:latin typeface="Times New Roman" pitchFamily="18" charset="0"/>
                <a:cs typeface="Times New Roman" pitchFamily="18" charset="0"/>
              </a:rPr>
              <a:t>sở</a:t>
            </a:r>
            <a:r>
              <a:rPr lang="en-US" altLang="en-US" sz="2400" b="1" dirty="0" smtClean="0">
                <a:solidFill>
                  <a:schemeClr val="tx1"/>
                </a:solidFill>
                <a:latin typeface="Times New Roman" pitchFamily="18" charset="0"/>
                <a:cs typeface="Times New Roman" pitchFamily="18" charset="0"/>
              </a:rPr>
              <a:t> </a:t>
            </a:r>
            <a:r>
              <a:rPr lang="en-US" altLang="en-US" sz="2400" b="1" dirty="0" err="1" smtClean="0">
                <a:solidFill>
                  <a:schemeClr val="tx1"/>
                </a:solidFill>
                <a:latin typeface="Times New Roman" pitchFamily="18" charset="0"/>
                <a:cs typeface="Times New Roman" pitchFamily="18" charset="0"/>
              </a:rPr>
              <a:t>dữ</a:t>
            </a:r>
            <a:r>
              <a:rPr lang="en-US" altLang="en-US" sz="2400" b="1" dirty="0" smtClean="0">
                <a:solidFill>
                  <a:schemeClr val="tx1"/>
                </a:solidFill>
                <a:latin typeface="Times New Roman" pitchFamily="18" charset="0"/>
                <a:cs typeface="Times New Roman" pitchFamily="18" charset="0"/>
              </a:rPr>
              <a:t> </a:t>
            </a:r>
            <a:r>
              <a:rPr lang="en-US" altLang="en-US" sz="2400" b="1" dirty="0" err="1" smtClean="0">
                <a:solidFill>
                  <a:schemeClr val="tx1"/>
                </a:solidFill>
                <a:latin typeface="Times New Roman" pitchFamily="18" charset="0"/>
                <a:cs typeface="Times New Roman" pitchFamily="18" charset="0"/>
              </a:rPr>
              <a:t>liệu</a:t>
            </a:r>
            <a:endParaRPr lang="en-US" altLang="en-US" sz="2400" b="1" dirty="0" smtClean="0">
              <a:solidFill>
                <a:schemeClr val="tx1"/>
              </a:solidFill>
              <a:latin typeface="Times New Roman" pitchFamily="18" charset="0"/>
              <a:cs typeface="Times New Roman" pitchFamily="18" charset="0"/>
            </a:endParaRPr>
          </a:p>
          <a:p>
            <a:pPr marL="342900" indent="-342900">
              <a:spcBef>
                <a:spcPct val="0"/>
              </a:spcBef>
              <a:buFont typeface="Arial" pitchFamily="34" charset="0"/>
              <a:buChar char="•"/>
            </a:pPr>
            <a:r>
              <a:rPr lang="vi-VN" altLang="en-US" sz="2000" dirty="0" smtClean="0">
                <a:solidFill>
                  <a:schemeClr val="tx1"/>
                </a:solidFill>
                <a:latin typeface="+mj-lt"/>
              </a:rPr>
              <a:t>Một </a:t>
            </a:r>
            <a:r>
              <a:rPr lang="vi-VN" altLang="en-US" sz="2000" dirty="0">
                <a:solidFill>
                  <a:schemeClr val="tx1"/>
                </a:solidFill>
                <a:latin typeface="+mj-lt"/>
              </a:rPr>
              <a:t>trình điều khiển luôn luôn cần thiết để có được kết nối</a:t>
            </a:r>
          </a:p>
          <a:p>
            <a:pPr marL="342900" indent="-342900">
              <a:spcBef>
                <a:spcPct val="0"/>
              </a:spcBef>
              <a:buFont typeface="Arial" pitchFamily="34" charset="0"/>
              <a:buChar char="•"/>
            </a:pPr>
            <a:r>
              <a:rPr lang="vi-VN" altLang="en-US" sz="2000" dirty="0" smtClean="0">
                <a:solidFill>
                  <a:schemeClr val="tx1"/>
                </a:solidFill>
                <a:latin typeface="+mj-lt"/>
              </a:rPr>
              <a:t>Tải </a:t>
            </a:r>
            <a:r>
              <a:rPr lang="vi-VN" altLang="en-US" sz="2000" dirty="0">
                <a:solidFill>
                  <a:schemeClr val="tx1"/>
                </a:solidFill>
                <a:latin typeface="+mj-lt"/>
              </a:rPr>
              <a:t>một trình điều khiển yêu cầu tên lớp của trình điều khiển.</a:t>
            </a:r>
          </a:p>
          <a:p>
            <a:pPr>
              <a:spcBef>
                <a:spcPct val="0"/>
              </a:spcBef>
            </a:pPr>
            <a:r>
              <a:rPr lang="en-US" altLang="en-US" sz="2000" dirty="0" smtClean="0">
                <a:solidFill>
                  <a:schemeClr val="tx1"/>
                </a:solidFill>
                <a:latin typeface="+mj-lt"/>
              </a:rPr>
              <a:t>	</a:t>
            </a:r>
            <a:r>
              <a:rPr lang="vi-VN" altLang="en-US" sz="2000" dirty="0" smtClean="0">
                <a:solidFill>
                  <a:schemeClr val="tx1"/>
                </a:solidFill>
                <a:latin typeface="+mj-lt"/>
              </a:rPr>
              <a:t>Đối </a:t>
            </a:r>
            <a:r>
              <a:rPr lang="vi-VN" altLang="en-US" sz="2000" dirty="0">
                <a:solidFill>
                  <a:schemeClr val="tx1"/>
                </a:solidFill>
                <a:latin typeface="+mj-lt"/>
              </a:rPr>
              <a:t>với trình điều khiển JDBC-ODBC, tên lớp là: </a:t>
            </a:r>
            <a:r>
              <a:rPr lang="en-US" altLang="en-US" sz="2000" dirty="0" smtClean="0">
                <a:solidFill>
                  <a:schemeClr val="tx1"/>
                </a:solidFill>
                <a:latin typeface="+mj-lt"/>
              </a:rPr>
              <a:t>	</a:t>
            </a:r>
          </a:p>
          <a:p>
            <a:pPr>
              <a:spcBef>
                <a:spcPct val="0"/>
              </a:spcBef>
            </a:pPr>
            <a:r>
              <a:rPr lang="en-US" altLang="en-US" sz="2000" dirty="0">
                <a:solidFill>
                  <a:schemeClr val="tx1"/>
                </a:solidFill>
                <a:latin typeface="+mj-lt"/>
              </a:rPr>
              <a:t>	</a:t>
            </a:r>
            <a:r>
              <a:rPr lang="en-US" altLang="en-US" sz="2000" dirty="0" smtClean="0">
                <a:solidFill>
                  <a:schemeClr val="tx1"/>
                </a:solidFill>
                <a:latin typeface="+mj-lt"/>
              </a:rPr>
              <a:t>	</a:t>
            </a:r>
            <a:r>
              <a:rPr lang="vi-VN" altLang="en-US" sz="2000" dirty="0" smtClean="0">
                <a:solidFill>
                  <a:schemeClr val="tx1"/>
                </a:solidFill>
                <a:latin typeface="+mj-lt"/>
              </a:rPr>
              <a:t>sun.jdbc.odbc.JdbcOdbcDriver</a:t>
            </a:r>
            <a:endParaRPr lang="vi-VN" altLang="en-US" sz="2000" dirty="0">
              <a:solidFill>
                <a:schemeClr val="tx1"/>
              </a:solidFill>
              <a:latin typeface="+mj-lt"/>
            </a:endParaRPr>
          </a:p>
          <a:p>
            <a:pPr>
              <a:spcBef>
                <a:spcPct val="0"/>
              </a:spcBef>
            </a:pPr>
            <a:r>
              <a:rPr lang="vi-VN" altLang="en-US" sz="2000" dirty="0">
                <a:solidFill>
                  <a:schemeClr val="tx1"/>
                </a:solidFill>
                <a:latin typeface="+mj-lt"/>
              </a:rPr>
              <a:t>    </a:t>
            </a:r>
            <a:r>
              <a:rPr lang="en-US" altLang="en-US" sz="2000" dirty="0" smtClean="0">
                <a:solidFill>
                  <a:schemeClr val="tx1"/>
                </a:solidFill>
                <a:latin typeface="+mj-lt"/>
              </a:rPr>
              <a:t>	</a:t>
            </a:r>
            <a:r>
              <a:rPr lang="vi-VN" altLang="en-US" sz="2000" dirty="0" smtClean="0">
                <a:solidFill>
                  <a:schemeClr val="tx1"/>
                </a:solidFill>
                <a:latin typeface="+mj-lt"/>
              </a:rPr>
              <a:t>Trình </a:t>
            </a:r>
            <a:r>
              <a:rPr lang="vi-VN" altLang="en-US" sz="2000" dirty="0">
                <a:solidFill>
                  <a:schemeClr val="tx1"/>
                </a:solidFill>
                <a:latin typeface="+mj-lt"/>
              </a:rPr>
              <a:t>điều khiển của Oracle là: oracle.jdbc.driver.OracleDriver</a:t>
            </a:r>
          </a:p>
          <a:p>
            <a:pPr marL="342900" indent="-342900">
              <a:spcBef>
                <a:spcPct val="0"/>
              </a:spcBef>
              <a:buFont typeface="Arial" pitchFamily="34" charset="0"/>
              <a:buChar char="•"/>
            </a:pPr>
            <a:r>
              <a:rPr lang="vi-VN" altLang="en-US" sz="2000" dirty="0">
                <a:solidFill>
                  <a:schemeClr val="tx1"/>
                </a:solidFill>
                <a:latin typeface="+mj-lt"/>
              </a:rPr>
              <a:t>Định nghĩa lớp của trình điều khiển được tải bằng phương thức tĩnh forName của lớp Class (trong gói java.lang)</a:t>
            </a:r>
          </a:p>
          <a:p>
            <a:pPr lvl="2">
              <a:spcBef>
                <a:spcPct val="0"/>
              </a:spcBef>
            </a:pPr>
            <a:r>
              <a:rPr lang="en-US" altLang="en-US" sz="2000" dirty="0" smtClean="0">
                <a:solidFill>
                  <a:schemeClr val="tx1"/>
                </a:solidFill>
                <a:latin typeface="Times New Roman" pitchFamily="18" charset="0"/>
                <a:cs typeface="Times New Roman" pitchFamily="18" charset="0"/>
              </a:rPr>
              <a:t>try</a:t>
            </a:r>
            <a:r>
              <a:rPr lang="vi-VN" altLang="en-US" sz="2000" dirty="0" smtClean="0">
                <a:solidFill>
                  <a:schemeClr val="tx1"/>
                </a:solidFill>
                <a:latin typeface="Times New Roman" pitchFamily="18" charset="0"/>
                <a:cs typeface="Times New Roman" pitchFamily="18" charset="0"/>
              </a:rPr>
              <a:t> </a:t>
            </a:r>
            <a:r>
              <a:rPr lang="vi-VN" altLang="en-US" sz="2000" dirty="0">
                <a:solidFill>
                  <a:schemeClr val="tx1"/>
                </a:solidFill>
                <a:latin typeface="Times New Roman" pitchFamily="18" charset="0"/>
                <a:cs typeface="Times New Roman" pitchFamily="18" charset="0"/>
              </a:rPr>
              <a:t>{</a:t>
            </a:r>
          </a:p>
          <a:p>
            <a:pPr lvl="2">
              <a:spcBef>
                <a:spcPct val="0"/>
              </a:spcBef>
            </a:pPr>
            <a:r>
              <a:rPr lang="vi-VN" altLang="en-US" sz="2000" dirty="0">
                <a:solidFill>
                  <a:schemeClr val="tx1"/>
                </a:solidFill>
                <a:latin typeface="Times New Roman" pitchFamily="18" charset="0"/>
                <a:cs typeface="Times New Roman" pitchFamily="18" charset="0"/>
              </a:rPr>
              <a:t>         Class.forName ("sun.jdbc.odbc.JdbcOdbcDriver");</a:t>
            </a:r>
          </a:p>
          <a:p>
            <a:pPr lvl="2">
              <a:spcBef>
                <a:spcPct val="0"/>
              </a:spcBef>
            </a:pPr>
            <a:r>
              <a:rPr lang="vi-VN" altLang="en-US" sz="2000" dirty="0">
                <a:solidFill>
                  <a:schemeClr val="tx1"/>
                </a:solidFill>
                <a:latin typeface="Times New Roman" pitchFamily="18" charset="0"/>
                <a:cs typeface="Times New Roman" pitchFamily="18" charset="0"/>
              </a:rPr>
              <a:t>} </a:t>
            </a:r>
            <a:r>
              <a:rPr lang="en-US" altLang="en-US" sz="2000" dirty="0" smtClean="0">
                <a:solidFill>
                  <a:schemeClr val="tx1"/>
                </a:solidFill>
                <a:latin typeface="Times New Roman" pitchFamily="18" charset="0"/>
                <a:cs typeface="Times New Roman" pitchFamily="18" charset="0"/>
              </a:rPr>
              <a:t>catch</a:t>
            </a:r>
            <a:r>
              <a:rPr lang="vi-VN" altLang="en-US" sz="2000" dirty="0" smtClean="0">
                <a:solidFill>
                  <a:schemeClr val="tx1"/>
                </a:solidFill>
                <a:latin typeface="Times New Roman" pitchFamily="18" charset="0"/>
                <a:cs typeface="Times New Roman" pitchFamily="18" charset="0"/>
              </a:rPr>
              <a:t> (</a:t>
            </a:r>
            <a:r>
              <a:rPr lang="en-US" altLang="en-US" sz="2000" dirty="0" smtClean="0">
                <a:solidFill>
                  <a:schemeClr val="tx1"/>
                </a:solidFill>
                <a:latin typeface="Times New Roman" pitchFamily="18" charset="0"/>
                <a:cs typeface="Times New Roman" pitchFamily="18" charset="0"/>
              </a:rPr>
              <a:t>Exception</a:t>
            </a:r>
            <a:r>
              <a:rPr lang="vi-VN" altLang="en-US" sz="2000" dirty="0" smtClean="0">
                <a:solidFill>
                  <a:schemeClr val="tx1"/>
                </a:solidFill>
                <a:latin typeface="Times New Roman" pitchFamily="18" charset="0"/>
                <a:cs typeface="Times New Roman" pitchFamily="18" charset="0"/>
              </a:rPr>
              <a:t> </a:t>
            </a:r>
            <a:r>
              <a:rPr lang="vi-VN" altLang="en-US" sz="2000" dirty="0">
                <a:solidFill>
                  <a:schemeClr val="tx1"/>
                </a:solidFill>
                <a:latin typeface="Times New Roman" pitchFamily="18" charset="0"/>
                <a:cs typeface="Times New Roman" pitchFamily="18" charset="0"/>
              </a:rPr>
              <a:t>e) {</a:t>
            </a:r>
          </a:p>
          <a:p>
            <a:pPr lvl="2">
              <a:spcBef>
                <a:spcPct val="0"/>
              </a:spcBef>
            </a:pPr>
            <a:r>
              <a:rPr lang="vi-VN" altLang="en-US" sz="2000" dirty="0">
                <a:solidFill>
                  <a:schemeClr val="tx1"/>
                </a:solidFill>
                <a:latin typeface="Times New Roman" pitchFamily="18" charset="0"/>
                <a:cs typeface="Times New Roman" pitchFamily="18" charset="0"/>
              </a:rPr>
              <a:t>          out.println (e.getMessage () + "\ n </a:t>
            </a:r>
            <a:r>
              <a:rPr lang="en-US" altLang="en-US" sz="2000" dirty="0" smtClean="0">
                <a:solidFill>
                  <a:schemeClr val="tx1"/>
                </a:solidFill>
                <a:latin typeface="Times New Roman" pitchFamily="18" charset="0"/>
                <a:cs typeface="Times New Roman" pitchFamily="18" charset="0"/>
              </a:rPr>
              <a:t>class not found exception</a:t>
            </a:r>
            <a:r>
              <a:rPr lang="vi-VN" altLang="en-US" sz="2000" dirty="0" smtClean="0">
                <a:solidFill>
                  <a:schemeClr val="tx1"/>
                </a:solidFill>
                <a:latin typeface="Times New Roman" pitchFamily="18" charset="0"/>
                <a:cs typeface="Times New Roman" pitchFamily="18" charset="0"/>
              </a:rPr>
              <a:t>.");</a:t>
            </a:r>
            <a:endParaRPr lang="vi-VN" altLang="en-US" sz="2000" dirty="0">
              <a:solidFill>
                <a:schemeClr val="tx1"/>
              </a:solidFill>
              <a:latin typeface="Times New Roman" pitchFamily="18" charset="0"/>
              <a:cs typeface="Times New Roman" pitchFamily="18" charset="0"/>
            </a:endParaRPr>
          </a:p>
          <a:p>
            <a:pPr lvl="2">
              <a:spcBef>
                <a:spcPct val="0"/>
              </a:spcBef>
            </a:pPr>
            <a:r>
              <a:rPr lang="vi-VN" altLang="en-US" sz="2000" dirty="0">
                <a:solidFill>
                  <a:schemeClr val="tx1"/>
                </a:solidFill>
                <a:latin typeface="Times New Roman" pitchFamily="18" charset="0"/>
                <a:cs typeface="Times New Roman" pitchFamily="18" charset="0"/>
              </a:rPr>
              <a:t>}</a:t>
            </a:r>
          </a:p>
          <a:p>
            <a:pPr marL="342900" indent="-342900">
              <a:spcBef>
                <a:spcPct val="0"/>
              </a:spcBef>
              <a:buFont typeface="Arial" pitchFamily="34" charset="0"/>
              <a:buChar char="•"/>
            </a:pPr>
            <a:r>
              <a:rPr lang="vi-VN" altLang="en-US" sz="2000" dirty="0">
                <a:solidFill>
                  <a:schemeClr val="tx1"/>
                </a:solidFill>
                <a:latin typeface="+mj-lt"/>
              </a:rPr>
              <a:t>Lớp DriverManager quản lý các </a:t>
            </a:r>
            <a:r>
              <a:rPr lang="en-US" altLang="en-US" sz="2000" dirty="0" smtClean="0">
                <a:solidFill>
                  <a:schemeClr val="tx1"/>
                </a:solidFill>
                <a:latin typeface="Times New Roman" panose="02020603050405020304" pitchFamily="18" charset="0"/>
                <a:cs typeface="Times New Roman" panose="02020603050405020304" pitchFamily="18" charset="0"/>
              </a:rPr>
              <a:t>driver</a:t>
            </a:r>
            <a:r>
              <a:rPr lang="en-US" altLang="en-US" sz="2000" dirty="0" smtClean="0">
                <a:solidFill>
                  <a:schemeClr val="tx1"/>
                </a:solidFill>
                <a:latin typeface="+mj-lt"/>
              </a:rPr>
              <a:t> </a:t>
            </a:r>
            <a:r>
              <a:rPr lang="vi-VN" altLang="en-US" sz="2000" dirty="0" smtClean="0">
                <a:solidFill>
                  <a:schemeClr val="tx1"/>
                </a:solidFill>
                <a:latin typeface="+mj-lt"/>
              </a:rPr>
              <a:t>được </a:t>
            </a:r>
            <a:r>
              <a:rPr lang="vi-VN" altLang="en-US" sz="2000" dirty="0">
                <a:solidFill>
                  <a:schemeClr val="tx1"/>
                </a:solidFill>
                <a:latin typeface="+mj-lt"/>
              </a:rPr>
              <a:t>tải</a:t>
            </a:r>
            <a:endParaRPr lang="en-US" altLang="en-US" sz="2000" dirty="0">
              <a:solidFill>
                <a:schemeClr val="tx1"/>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433928"/>
      </p:ext>
    </p:extLst>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600" b="1">
                <a:effectLst>
                  <a:glow rad="228600">
                    <a:schemeClr val="accent3">
                      <a:satMod val="175000"/>
                      <a:alpha val="40000"/>
                    </a:schemeClr>
                  </a:glow>
                </a:effectLst>
                <a:latin typeface="Times New Roman" pitchFamily="18" charset="0"/>
                <a:cs typeface="Times New Roman" pitchFamily="18" charset="0"/>
              </a:rPr>
              <a:t>TẠO ỨNG DỤNG CSDL</a:t>
            </a:r>
          </a:p>
        </p:txBody>
      </p:sp>
      <p:sp>
        <p:nvSpPr>
          <p:cNvPr id="6" name="Rectangle 5"/>
          <p:cNvSpPr/>
          <p:nvPr/>
        </p:nvSpPr>
        <p:spPr>
          <a:xfrm>
            <a:off x="0" y="980728"/>
            <a:ext cx="9144000" cy="4680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spcBef>
                <a:spcPct val="0"/>
              </a:spcBef>
            </a:pPr>
            <a:r>
              <a:rPr lang="vi-VN" altLang="en-US" sz="2400" b="1">
                <a:solidFill>
                  <a:schemeClr val="tx1"/>
                </a:solidFill>
                <a:latin typeface="Times New Roman" pitchFamily="18" charset="0"/>
                <a:cs typeface="Times New Roman" pitchFamily="18" charset="0"/>
              </a:rPr>
              <a:t>Bước 2: Mở kết nối </a:t>
            </a:r>
            <a:r>
              <a:rPr lang="vi-VN" altLang="en-US" sz="2400" b="1" smtClean="0">
                <a:solidFill>
                  <a:schemeClr val="tx1"/>
                </a:solidFill>
                <a:latin typeface="Times New Roman" pitchFamily="18" charset="0"/>
                <a:cs typeface="Times New Roman" pitchFamily="18" charset="0"/>
              </a:rPr>
              <a:t>CSDL</a:t>
            </a:r>
            <a:endParaRPr lang="en-US" altLang="en-US" sz="2400" b="1" smtClean="0">
              <a:solidFill>
                <a:schemeClr val="tx1"/>
              </a:solidFill>
              <a:latin typeface="Times New Roman" pitchFamily="18" charset="0"/>
              <a:cs typeface="Times New Roman" pitchFamily="18" charset="0"/>
            </a:endParaRPr>
          </a:p>
          <a:p>
            <a:pPr marL="342900" indent="-342900">
              <a:spcBef>
                <a:spcPct val="0"/>
              </a:spcBef>
              <a:buFont typeface="Arial" pitchFamily="34" charset="0"/>
              <a:buChar char="•"/>
            </a:pPr>
            <a:r>
              <a:rPr lang="en-US" altLang="en-US" sz="2000" smtClean="0">
                <a:solidFill>
                  <a:schemeClr val="tx1"/>
                </a:solidFill>
                <a:latin typeface="Times New Roman" pitchFamily="18" charset="0"/>
                <a:cs typeface="Times New Roman" pitchFamily="18" charset="0"/>
              </a:rPr>
              <a:t>Phương </a:t>
            </a:r>
            <a:r>
              <a:rPr lang="en-US" altLang="en-US" sz="2000" dirty="0" err="1" smtClean="0">
                <a:solidFill>
                  <a:schemeClr val="tx1"/>
                </a:solidFill>
                <a:latin typeface="Times New Roman" pitchFamily="18" charset="0"/>
                <a:cs typeface="Times New Roman" pitchFamily="18" charset="0"/>
              </a:rPr>
              <a:t>thức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getConnection</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của</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lớp</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DriverManager</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trả</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về</a:t>
            </a:r>
            <a:r>
              <a:rPr lang="en-US" altLang="en-US" sz="2000" dirty="0" smtClean="0">
                <a:solidFill>
                  <a:schemeClr val="tx1"/>
                </a:solidFill>
                <a:latin typeface="Times New Roman" pitchFamily="18" charset="0"/>
                <a:cs typeface="Times New Roman" pitchFamily="18" charset="0"/>
              </a:rPr>
              <a:t> </a:t>
            </a:r>
            <a:r>
              <a:rPr lang="en-US" altLang="en-US" sz="2000" err="1" smtClean="0">
                <a:solidFill>
                  <a:schemeClr val="tx1"/>
                </a:solidFill>
                <a:latin typeface="Times New Roman" pitchFamily="18" charset="0"/>
                <a:cs typeface="Times New Roman" pitchFamily="18" charset="0"/>
              </a:rPr>
              <a:t>kết</a:t>
            </a:r>
            <a:r>
              <a:rPr lang="en-US" altLang="en-US" sz="2000" smtClean="0">
                <a:solidFill>
                  <a:schemeClr val="tx1"/>
                </a:solidFill>
                <a:latin typeface="Times New Roman" pitchFamily="18" charset="0"/>
                <a:cs typeface="Times New Roman" pitchFamily="18" charset="0"/>
              </a:rPr>
              <a:t> nối</a:t>
            </a:r>
          </a:p>
          <a:p>
            <a:pPr marL="342900" indent="-342900">
              <a:spcBef>
                <a:spcPct val="0"/>
              </a:spcBef>
              <a:buFont typeface="Arial" pitchFamily="34" charset="0"/>
              <a:buChar char="•"/>
            </a:pPr>
            <a:r>
              <a:rPr lang="vi-VN" altLang="en-US" sz="2000" smtClean="0">
                <a:latin typeface="Times New Roman" pitchFamily="18" charset="0"/>
                <a:cs typeface="Times New Roman" pitchFamily="18" charset="0"/>
              </a:rPr>
              <a:t>Khi </a:t>
            </a:r>
            <a:r>
              <a:rPr lang="vi-VN" altLang="en-US" sz="2000" dirty="0">
                <a:latin typeface="Times New Roman" pitchFamily="18" charset="0"/>
                <a:cs typeface="Times New Roman" pitchFamily="18" charset="0"/>
              </a:rPr>
              <a:t>có một số cơ sở dữ liệu được sử dụng bởi cùng một ứng dụng, trình điều khiển cần thiết để truy cập cơ sở dữ liệu được xác định duy nhất bằng URL JDBC</a:t>
            </a:r>
          </a:p>
          <a:p>
            <a:pPr>
              <a:spcBef>
                <a:spcPct val="0"/>
              </a:spcBef>
            </a:pPr>
            <a:r>
              <a:rPr lang="vi-VN" altLang="en-US" sz="2000" dirty="0">
                <a:latin typeface="Times New Roman" pitchFamily="18" charset="0"/>
                <a:cs typeface="Times New Roman" pitchFamily="18" charset="0"/>
              </a:rPr>
              <a:t> </a:t>
            </a:r>
            <a:r>
              <a:rPr lang="vi-VN" altLang="en-US" sz="2000">
                <a:latin typeface="Times New Roman" pitchFamily="18" charset="0"/>
                <a:cs typeface="Times New Roman" pitchFamily="18" charset="0"/>
              </a:rPr>
              <a:t> </a:t>
            </a:r>
            <a:r>
              <a:rPr lang="en-US" altLang="en-US" sz="2000" smtClean="0">
                <a:latin typeface="Times New Roman" pitchFamily="18" charset="0"/>
                <a:cs typeface="Times New Roman" pitchFamily="18" charset="0"/>
              </a:rPr>
              <a:t>	</a:t>
            </a:r>
            <a:r>
              <a:rPr lang="vi-VN" altLang="en-US" sz="2000" smtClean="0">
                <a:latin typeface="Times New Roman" pitchFamily="18" charset="0"/>
                <a:cs typeface="Times New Roman" pitchFamily="18" charset="0"/>
              </a:rPr>
              <a:t>URL </a:t>
            </a:r>
            <a:r>
              <a:rPr lang="vi-VN" altLang="en-US" sz="2000" dirty="0">
                <a:latin typeface="Times New Roman" pitchFamily="18" charset="0"/>
                <a:cs typeface="Times New Roman" pitchFamily="18" charset="0"/>
              </a:rPr>
              <a:t>JDBC: Đại diện cho trình điều khiển và có cú pháp ba phần </a:t>
            </a:r>
            <a:r>
              <a:rPr lang="vi-VN" altLang="en-US" sz="2000" dirty="0" smtClean="0">
                <a:latin typeface="Times New Roman" pitchFamily="18" charset="0"/>
                <a:cs typeface="Times New Roman" pitchFamily="18" charset="0"/>
              </a:rPr>
              <a:t>sau</a:t>
            </a:r>
            <a:endParaRPr lang="en-US" altLang="en-US" sz="2000" dirty="0" smtClean="0">
              <a:latin typeface="Times New Roman" pitchFamily="18" charset="0"/>
              <a:cs typeface="Times New Roman" pitchFamily="18" charset="0"/>
            </a:endParaRPr>
          </a:p>
          <a:p>
            <a:pPr>
              <a:spcBef>
                <a:spcPct val="0"/>
              </a:spcBef>
            </a:pPr>
            <a:endParaRPr lang="en-US" altLang="en-US" sz="2000" smtClean="0">
              <a:latin typeface="Times New Roman" pitchFamily="18" charset="0"/>
              <a:cs typeface="Times New Roman" pitchFamily="18" charset="0"/>
            </a:endParaRPr>
          </a:p>
          <a:p>
            <a:pPr>
              <a:spcBef>
                <a:spcPct val="0"/>
              </a:spcBef>
            </a:pPr>
            <a:endParaRPr lang="en-US" altLang="en-US" sz="2000">
              <a:latin typeface="Times New Roman" pitchFamily="18" charset="0"/>
              <a:cs typeface="Times New Roman" pitchFamily="18" charset="0"/>
            </a:endParaRPr>
          </a:p>
          <a:p>
            <a:pPr>
              <a:spcBef>
                <a:spcPct val="0"/>
              </a:spcBef>
            </a:pPr>
            <a:endParaRPr lang="en-US" altLang="en-US" sz="2000" smtClean="0">
              <a:latin typeface="Times New Roman" pitchFamily="18" charset="0"/>
              <a:cs typeface="Times New Roman" pitchFamily="18" charset="0"/>
            </a:endParaRPr>
          </a:p>
          <a:p>
            <a:pPr>
              <a:spcBef>
                <a:spcPct val="0"/>
              </a:spcBef>
            </a:pPr>
            <a:endParaRPr lang="en-US" altLang="en-US" sz="2000" dirty="0" smtClean="0">
              <a:latin typeface="Times New Roman" pitchFamily="18" charset="0"/>
              <a:cs typeface="Times New Roman" pitchFamily="18" charset="0"/>
            </a:endParaRPr>
          </a:p>
          <a:p>
            <a:pPr>
              <a:spcBef>
                <a:spcPct val="0"/>
              </a:spcBef>
            </a:pPr>
            <a:endParaRPr lang="en-US" altLang="en-US" sz="2000" dirty="0">
              <a:latin typeface="Times New Roman" pitchFamily="18" charset="0"/>
              <a:cs typeface="Times New Roman" pitchFamily="18" charset="0"/>
            </a:endParaRPr>
          </a:p>
          <a:p>
            <a:pPr>
              <a:spcBef>
                <a:spcPct val="0"/>
              </a:spcBef>
            </a:pPr>
            <a:endParaRPr lang="en-US" altLang="en-US" sz="2000" dirty="0" smtClean="0">
              <a:latin typeface="Times New Roman" pitchFamily="18" charset="0"/>
              <a:cs typeface="Times New Roman" pitchFamily="18" charset="0"/>
            </a:endParaRPr>
          </a:p>
          <a:p>
            <a:pPr>
              <a:spcBef>
                <a:spcPct val="0"/>
              </a:spcBef>
            </a:pPr>
            <a:endParaRPr lang="en-US" altLang="en-US" sz="2000" dirty="0" smtClean="0">
              <a:latin typeface="Times New Roman" pitchFamily="18" charset="0"/>
              <a:cs typeface="Times New Roman" pitchFamily="18" charset="0"/>
            </a:endParaRPr>
          </a:p>
          <a:p>
            <a:pPr>
              <a:spcBef>
                <a:spcPct val="0"/>
              </a:spcBef>
            </a:pPr>
            <a:r>
              <a:rPr lang="vi-VN" altLang="en-US" sz="2000" dirty="0">
                <a:latin typeface="Times New Roman" pitchFamily="18" charset="0"/>
                <a:cs typeface="Times New Roman" pitchFamily="18" charset="0"/>
              </a:rPr>
              <a:t>Ví dụ: "</a:t>
            </a:r>
            <a:r>
              <a:rPr lang="vi-VN" altLang="en-US" sz="2000" dirty="0" smtClean="0">
                <a:latin typeface="Times New Roman" pitchFamily="18" charset="0"/>
                <a:cs typeface="Times New Roman" pitchFamily="18" charset="0"/>
              </a:rPr>
              <a:t>jdbc:odbc:Books</a:t>
            </a:r>
            <a:r>
              <a:rPr lang="en-US" altLang="en-US" sz="2000" dirty="0" smtClean="0">
                <a:latin typeface="Times New Roman" pitchFamily="18" charset="0"/>
                <a:cs typeface="Times New Roman" pitchFamily="18" charset="0"/>
              </a:rPr>
              <a:t>”</a:t>
            </a:r>
            <a:r>
              <a:rPr lang="vi-VN" altLang="en-US" sz="2000" dirty="0" smtClean="0">
                <a:latin typeface="Times New Roman" pitchFamily="18" charset="0"/>
                <a:cs typeface="Times New Roman" pitchFamily="18" charset="0"/>
              </a:rPr>
              <a:t>: </a:t>
            </a:r>
            <a:r>
              <a:rPr lang="vi-VN" altLang="en-US" sz="2000" dirty="0">
                <a:latin typeface="Times New Roman" pitchFamily="18" charset="0"/>
                <a:cs typeface="Times New Roman" pitchFamily="18" charset="0"/>
              </a:rPr>
              <a:t>chỉ định sách cơ sở dữ liệu dưới dạng nguồn dữ liệu ODBC (sách là tên logic được liên kết với cơ sở dữ liệu thực tế)</a:t>
            </a:r>
            <a:endParaRPr lang="en-US" altLang="en-US" sz="2000" dirty="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808" y="2852936"/>
            <a:ext cx="87630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062845"/>
      </p:ext>
    </p:extLst>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600" b="1">
                <a:effectLst>
                  <a:glow rad="228600">
                    <a:schemeClr val="accent3">
                      <a:satMod val="175000"/>
                      <a:alpha val="40000"/>
                    </a:schemeClr>
                  </a:glow>
                </a:effectLst>
                <a:latin typeface="Times New Roman" pitchFamily="18" charset="0"/>
                <a:cs typeface="Times New Roman" pitchFamily="18" charset="0"/>
              </a:rPr>
              <a:t>TẠO ỨNG DỤNG CSDL</a:t>
            </a:r>
          </a:p>
        </p:txBody>
      </p:sp>
      <p:sp>
        <p:nvSpPr>
          <p:cNvPr id="6" name="Rectangle 5"/>
          <p:cNvSpPr/>
          <p:nvPr/>
        </p:nvSpPr>
        <p:spPr>
          <a:xfrm>
            <a:off x="0" y="980728"/>
            <a:ext cx="9144000" cy="4248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spcBef>
                <a:spcPct val="0"/>
              </a:spcBef>
            </a:pPr>
            <a:r>
              <a:rPr lang="vi-VN" altLang="en-US" sz="2400" b="1">
                <a:solidFill>
                  <a:schemeClr val="tx1"/>
                </a:solidFill>
                <a:latin typeface="Times New Roman" pitchFamily="18" charset="0"/>
                <a:cs typeface="Times New Roman" pitchFamily="18" charset="0"/>
              </a:rPr>
              <a:t>Bước 2: Mở kết nối CSDL</a:t>
            </a:r>
            <a:endParaRPr lang="en-US" altLang="en-US" sz="2400" b="1">
              <a:solidFill>
                <a:schemeClr val="tx1"/>
              </a:solidFill>
              <a:latin typeface="Times New Roman" pitchFamily="18" charset="0"/>
              <a:cs typeface="Times New Roman" pitchFamily="18" charset="0"/>
            </a:endParaRPr>
          </a:p>
          <a:p>
            <a:pPr marL="342900" indent="-342900">
              <a:spcBef>
                <a:spcPct val="0"/>
              </a:spcBef>
              <a:buFont typeface="Arial" pitchFamily="34" charset="0"/>
              <a:buChar char="•"/>
            </a:pPr>
            <a:r>
              <a:rPr lang="vi-VN" altLang="en-US" sz="2000" smtClean="0">
                <a:solidFill>
                  <a:schemeClr val="tx1"/>
                </a:solidFill>
                <a:latin typeface="+mj-lt"/>
              </a:rPr>
              <a:t>Nhận </a:t>
            </a:r>
            <a:r>
              <a:rPr lang="vi-VN" altLang="en-US" sz="2000" dirty="0">
                <a:solidFill>
                  <a:schemeClr val="tx1"/>
                </a:solidFill>
                <a:latin typeface="+mj-lt"/>
              </a:rPr>
              <a:t>kết nối với sách nguồn dữ liệu ODBC (cơ sở dữ liệu MS Access</a:t>
            </a:r>
            <a:r>
              <a:rPr lang="vi-VN" altLang="en-US" sz="2000" dirty="0" smtClean="0">
                <a:solidFill>
                  <a:schemeClr val="tx1"/>
                </a:solidFill>
                <a:latin typeface="+mj-lt"/>
              </a:rPr>
              <a:t>)</a:t>
            </a:r>
            <a:endParaRPr lang="en-US" altLang="en-US" sz="2000" dirty="0" smtClean="0">
              <a:solidFill>
                <a:schemeClr val="tx1"/>
              </a:solidFill>
              <a:latin typeface="+mj-lt"/>
            </a:endParaRPr>
          </a:p>
          <a:p>
            <a:pPr>
              <a:spcBef>
                <a:spcPct val="0"/>
              </a:spcBef>
            </a:pPr>
            <a:endParaRPr lang="en-US" altLang="en-US" sz="2000" b="1" dirty="0">
              <a:solidFill>
                <a:schemeClr val="folHlink"/>
              </a:solidFill>
              <a:latin typeface="+mj-lt"/>
            </a:endParaRPr>
          </a:p>
          <a:p>
            <a:pPr>
              <a:spcBef>
                <a:spcPct val="0"/>
              </a:spcBef>
            </a:pPr>
            <a:endParaRPr lang="en-US" altLang="en-US" sz="2000" b="1" dirty="0" smtClean="0">
              <a:solidFill>
                <a:schemeClr val="folHlink"/>
              </a:solidFill>
              <a:latin typeface="+mj-lt"/>
            </a:endParaRPr>
          </a:p>
          <a:p>
            <a:pPr>
              <a:spcBef>
                <a:spcPct val="0"/>
              </a:spcBef>
            </a:pPr>
            <a:endParaRPr lang="en-US" altLang="en-US" sz="2000" b="1" dirty="0" smtClean="0">
              <a:solidFill>
                <a:schemeClr val="folHlink"/>
              </a:solidFill>
              <a:latin typeface="+mj-lt"/>
            </a:endParaRPr>
          </a:p>
          <a:p>
            <a:pPr>
              <a:spcBef>
                <a:spcPct val="0"/>
              </a:spcBef>
            </a:pPr>
            <a:endParaRPr lang="en-US" altLang="en-US" sz="2000" b="1" dirty="0">
              <a:solidFill>
                <a:schemeClr val="folHlink"/>
              </a:solidFill>
              <a:latin typeface="+mj-lt"/>
            </a:endParaRPr>
          </a:p>
          <a:p>
            <a:pPr>
              <a:spcBef>
                <a:spcPct val="0"/>
              </a:spcBef>
            </a:pPr>
            <a:endParaRPr lang="en-US" altLang="en-US" sz="2000" b="1" smtClean="0">
              <a:solidFill>
                <a:schemeClr val="folHlink"/>
              </a:solidFill>
              <a:latin typeface="+mj-lt"/>
            </a:endParaRPr>
          </a:p>
          <a:p>
            <a:pPr>
              <a:spcBef>
                <a:spcPct val="0"/>
              </a:spcBef>
            </a:pPr>
            <a:endParaRPr lang="en-US" altLang="en-US" sz="2000" b="1">
              <a:solidFill>
                <a:schemeClr val="folHlink"/>
              </a:solidFill>
              <a:latin typeface="+mj-lt"/>
            </a:endParaRPr>
          </a:p>
          <a:p>
            <a:pPr marL="342900" indent="-342900">
              <a:spcBef>
                <a:spcPct val="0"/>
              </a:spcBef>
              <a:buFont typeface="Arial" pitchFamily="34" charset="0"/>
              <a:buChar char="•"/>
            </a:pPr>
            <a:r>
              <a:rPr lang="vi-VN" altLang="en-US" sz="2000" smtClean="0">
                <a:latin typeface="+mj-lt"/>
              </a:rPr>
              <a:t>DriverManager </a:t>
            </a:r>
            <a:r>
              <a:rPr lang="vi-VN" altLang="en-US" sz="2000" dirty="0">
                <a:latin typeface="+mj-lt"/>
              </a:rPr>
              <a:t>có các biến thể khác của phương thức getConnection chấp nhận các tham số khác nhau</a:t>
            </a:r>
          </a:p>
          <a:p>
            <a:pPr marL="342900" indent="-342900">
              <a:spcBef>
                <a:spcPct val="0"/>
              </a:spcBef>
              <a:buFont typeface="Arial" pitchFamily="34" charset="0"/>
              <a:buChar char="•"/>
            </a:pPr>
            <a:r>
              <a:rPr lang="vi-VN" altLang="en-US" sz="2000" smtClean="0">
                <a:latin typeface="+mj-lt"/>
              </a:rPr>
              <a:t>Kết </a:t>
            </a:r>
            <a:r>
              <a:rPr lang="vi-VN" altLang="en-US" sz="2000" dirty="0">
                <a:latin typeface="+mj-lt"/>
              </a:rPr>
              <a:t>nối là một giao diện được xác định trong gói java.sql. Một đối tượng kết nối đại diện cho một kết nối với cơ sở dữ liệu. Giao diện có các phương thức để tạo các câu lệnh có thể được sử dụng để thao tác cơ sở dữ liệu</a:t>
            </a:r>
            <a:endParaRPr lang="en-US" altLang="en-US" sz="2000" dirty="0">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813942"/>
            <a:ext cx="89916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4615042"/>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600" b="1" dirty="0">
                <a:effectLst>
                  <a:glow rad="228600">
                    <a:schemeClr val="accent3">
                      <a:satMod val="175000"/>
                      <a:alpha val="40000"/>
                    </a:schemeClr>
                  </a:glow>
                </a:effectLst>
                <a:latin typeface="Times New Roman" pitchFamily="18" charset="0"/>
                <a:cs typeface="Times New Roman" pitchFamily="18" charset="0"/>
              </a:rPr>
              <a:t>TẠO ỨNG DỤNG CSDL</a:t>
            </a:r>
          </a:p>
        </p:txBody>
      </p:sp>
      <p:sp>
        <p:nvSpPr>
          <p:cNvPr id="6" name="Rectangle 5"/>
          <p:cNvSpPr/>
          <p:nvPr/>
        </p:nvSpPr>
        <p:spPr>
          <a:xfrm>
            <a:off x="0" y="980728"/>
            <a:ext cx="9144000" cy="439248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spcBef>
                <a:spcPct val="0"/>
              </a:spcBef>
            </a:pPr>
            <a:r>
              <a:rPr lang="vi-VN" altLang="en-US" sz="2400" b="1" dirty="0">
                <a:solidFill>
                  <a:schemeClr val="tx1"/>
                </a:solidFill>
                <a:latin typeface="+mj-lt"/>
              </a:rPr>
              <a:t>Bước </a:t>
            </a:r>
            <a:r>
              <a:rPr lang="en-US" altLang="en-US" sz="2400" b="1" dirty="0" smtClean="0">
                <a:solidFill>
                  <a:schemeClr val="tx1"/>
                </a:solidFill>
                <a:latin typeface="Times New Roman" panose="02020603050405020304" pitchFamily="18" charset="0"/>
                <a:cs typeface="Times New Roman" panose="02020603050405020304" pitchFamily="18" charset="0"/>
              </a:rPr>
              <a:t>3</a:t>
            </a:r>
            <a:r>
              <a:rPr lang="vi-VN" altLang="en-US" sz="2400" b="1" dirty="0" smtClean="0">
                <a:solidFill>
                  <a:schemeClr val="tx1"/>
                </a:solidFill>
                <a:latin typeface="Times New Roman" panose="02020603050405020304" pitchFamily="18" charset="0"/>
                <a:cs typeface="Times New Roman" panose="02020603050405020304" pitchFamily="18" charset="0"/>
              </a:rPr>
              <a:t>: </a:t>
            </a:r>
            <a:r>
              <a:rPr lang="en-US" altLang="en-US" sz="2400" b="1" dirty="0" err="1" smtClean="0">
                <a:solidFill>
                  <a:schemeClr val="tx1"/>
                </a:solidFill>
                <a:latin typeface="Times New Roman" pitchFamily="18" charset="0"/>
                <a:cs typeface="Times New Roman" pitchFamily="18" charset="0"/>
              </a:rPr>
              <a:t>Thực</a:t>
            </a:r>
            <a:r>
              <a:rPr lang="en-US" altLang="en-US" sz="2400" b="1" dirty="0" smtClean="0">
                <a:solidFill>
                  <a:schemeClr val="tx1"/>
                </a:solidFill>
                <a:latin typeface="Times New Roman" pitchFamily="18" charset="0"/>
                <a:cs typeface="Times New Roman" pitchFamily="18" charset="0"/>
              </a:rPr>
              <a:t> </a:t>
            </a:r>
            <a:r>
              <a:rPr lang="en-US" altLang="en-US" sz="2400" b="1" dirty="0" err="1" smtClean="0">
                <a:solidFill>
                  <a:schemeClr val="tx1"/>
                </a:solidFill>
                <a:latin typeface="Times New Roman" pitchFamily="18" charset="0"/>
                <a:cs typeface="Times New Roman" pitchFamily="18" charset="0"/>
              </a:rPr>
              <a:t>thi</a:t>
            </a:r>
            <a:r>
              <a:rPr lang="en-US" altLang="en-US" sz="2400" b="1" dirty="0" smtClean="0">
                <a:solidFill>
                  <a:schemeClr val="tx1"/>
                </a:solidFill>
                <a:latin typeface="Times New Roman" pitchFamily="18" charset="0"/>
                <a:cs typeface="Times New Roman" pitchFamily="18" charset="0"/>
              </a:rPr>
              <a:t> </a:t>
            </a:r>
            <a:r>
              <a:rPr lang="en-US" altLang="en-US" sz="2400" b="1" dirty="0" err="1" smtClean="0">
                <a:solidFill>
                  <a:schemeClr val="tx1"/>
                </a:solidFill>
                <a:latin typeface="Times New Roman" pitchFamily="18" charset="0"/>
                <a:cs typeface="Times New Roman" pitchFamily="18" charset="0"/>
              </a:rPr>
              <a:t>câu</a:t>
            </a:r>
            <a:r>
              <a:rPr lang="en-US" altLang="en-US" sz="2400" b="1" dirty="0" smtClean="0">
                <a:solidFill>
                  <a:schemeClr val="tx1"/>
                </a:solidFill>
                <a:latin typeface="Times New Roman" pitchFamily="18" charset="0"/>
                <a:cs typeface="Times New Roman" pitchFamily="18" charset="0"/>
              </a:rPr>
              <a:t> </a:t>
            </a:r>
            <a:r>
              <a:rPr lang="en-US" altLang="en-US" sz="2400" b="1" dirty="0" err="1" smtClean="0">
                <a:solidFill>
                  <a:schemeClr val="tx1"/>
                </a:solidFill>
                <a:latin typeface="Times New Roman" pitchFamily="18" charset="0"/>
                <a:cs typeface="Times New Roman" pitchFamily="18" charset="0"/>
              </a:rPr>
              <a:t>lệnh</a:t>
            </a:r>
            <a:r>
              <a:rPr lang="en-US" altLang="en-US" sz="2400" b="1" dirty="0" smtClean="0">
                <a:solidFill>
                  <a:schemeClr val="tx1"/>
                </a:solidFill>
                <a:latin typeface="Times New Roman" pitchFamily="18" charset="0"/>
                <a:cs typeface="Times New Roman" pitchFamily="18" charset="0"/>
              </a:rPr>
              <a:t> SQ</a:t>
            </a:r>
            <a:r>
              <a:rPr lang="vi-VN" altLang="en-US" sz="2400" b="1" dirty="0" smtClean="0">
                <a:solidFill>
                  <a:schemeClr val="tx1"/>
                </a:solidFill>
                <a:latin typeface="Times New Roman" pitchFamily="18" charset="0"/>
                <a:cs typeface="Times New Roman" pitchFamily="18" charset="0"/>
              </a:rPr>
              <a:t>L</a:t>
            </a:r>
            <a:endParaRPr lang="vi-VN" altLang="en-US" sz="2400" b="1" dirty="0">
              <a:solidFill>
                <a:schemeClr val="tx1"/>
              </a:solidFill>
              <a:latin typeface="Times New Roman" pitchFamily="18" charset="0"/>
              <a:cs typeface="Times New Roman" pitchFamily="18" charset="0"/>
            </a:endParaRPr>
          </a:p>
          <a:p>
            <a:pPr marL="342900" indent="-342900">
              <a:spcBef>
                <a:spcPct val="0"/>
              </a:spcBef>
              <a:buFont typeface="Arial" pitchFamily="34" charset="0"/>
              <a:buChar char="•"/>
            </a:pPr>
            <a:r>
              <a:rPr lang="vi-VN" altLang="en-US" sz="2000" dirty="0" smtClean="0">
                <a:solidFill>
                  <a:schemeClr val="tx1"/>
                </a:solidFill>
                <a:latin typeface="+mj-lt"/>
              </a:rPr>
              <a:t>Các </a:t>
            </a:r>
            <a:r>
              <a:rPr lang="vi-VN" altLang="en-US" sz="2000" dirty="0">
                <a:solidFill>
                  <a:schemeClr val="tx1"/>
                </a:solidFill>
                <a:latin typeface="+mj-lt"/>
              </a:rPr>
              <a:t>đối tượng kết nối có thể được sử dụng để tạo các đối tượng câu lệnh.</a:t>
            </a:r>
          </a:p>
          <a:p>
            <a:pPr>
              <a:spcBef>
                <a:spcPct val="0"/>
              </a:spcBef>
            </a:pPr>
            <a:r>
              <a:rPr lang="en-US" altLang="en-US" sz="2000" dirty="0" smtClean="0">
                <a:solidFill>
                  <a:schemeClr val="tx1"/>
                </a:solidFill>
                <a:latin typeface="+mj-lt"/>
              </a:rPr>
              <a:t>	</a:t>
            </a:r>
            <a:r>
              <a:rPr lang="vi-VN" altLang="en-US" sz="2000" dirty="0" smtClean="0">
                <a:solidFill>
                  <a:schemeClr val="tx1"/>
                </a:solidFill>
                <a:latin typeface="+mj-lt"/>
              </a:rPr>
              <a:t>statement </a:t>
            </a:r>
            <a:r>
              <a:rPr lang="vi-VN" altLang="en-US" sz="2000" dirty="0">
                <a:solidFill>
                  <a:schemeClr val="tx1"/>
                </a:solidFill>
                <a:latin typeface="+mj-lt"/>
              </a:rPr>
              <a:t>= Connection.createStatement ();</a:t>
            </a:r>
          </a:p>
          <a:p>
            <a:pPr marL="342900" indent="-342900">
              <a:spcBef>
                <a:spcPct val="0"/>
              </a:spcBef>
              <a:buFont typeface="Arial" pitchFamily="34" charset="0"/>
              <a:buChar char="•"/>
            </a:pPr>
            <a:r>
              <a:rPr lang="vi-VN" altLang="en-US" sz="2000" dirty="0">
                <a:solidFill>
                  <a:schemeClr val="tx1"/>
                </a:solidFill>
                <a:latin typeface="+mj-lt"/>
              </a:rPr>
              <a:t>Statement là một giao diện chứa các phương thức để thực hiện các truy vấn </a:t>
            </a:r>
            <a:r>
              <a:rPr lang="vi-VN" altLang="en-US" sz="2000" dirty="0" smtClean="0">
                <a:solidFill>
                  <a:schemeClr val="tx1"/>
                </a:solidFill>
                <a:latin typeface="+mj-lt"/>
              </a:rPr>
              <a:t>SQL</a:t>
            </a:r>
            <a:endParaRPr lang="en-US" altLang="en-US" sz="2000" dirty="0" smtClean="0">
              <a:solidFill>
                <a:schemeClr val="tx1"/>
              </a:solidFill>
              <a:latin typeface="+mj-lt"/>
            </a:endParaRPr>
          </a:p>
          <a:p>
            <a:pPr>
              <a:spcBef>
                <a:spcPct val="0"/>
              </a:spcBef>
            </a:pPr>
            <a:endParaRPr lang="en-US" altLang="en-US" sz="2000" dirty="0">
              <a:solidFill>
                <a:schemeClr val="tx1"/>
              </a:solidFill>
              <a:latin typeface="+mj-lt"/>
            </a:endParaRPr>
          </a:p>
          <a:p>
            <a:pPr>
              <a:spcBef>
                <a:spcPct val="0"/>
              </a:spcBef>
            </a:pPr>
            <a:endParaRPr lang="en-US" altLang="en-US" sz="2000" dirty="0" smtClean="0">
              <a:solidFill>
                <a:schemeClr val="tx1"/>
              </a:solidFill>
              <a:latin typeface="+mj-lt"/>
            </a:endParaRPr>
          </a:p>
          <a:p>
            <a:pPr>
              <a:spcBef>
                <a:spcPct val="0"/>
              </a:spcBef>
            </a:pPr>
            <a:endParaRPr lang="en-US" altLang="en-US" sz="2000" dirty="0" smtClean="0">
              <a:solidFill>
                <a:schemeClr val="tx1"/>
              </a:solidFill>
              <a:latin typeface="+mj-lt"/>
            </a:endParaRPr>
          </a:p>
          <a:p>
            <a:pPr>
              <a:spcBef>
                <a:spcPct val="0"/>
              </a:spcBef>
            </a:pPr>
            <a:endParaRPr lang="en-US" altLang="en-US" sz="2000" dirty="0" smtClean="0">
              <a:solidFill>
                <a:schemeClr val="tx1"/>
              </a:solidFill>
              <a:latin typeface="+mj-lt"/>
            </a:endParaRPr>
          </a:p>
          <a:p>
            <a:pPr marL="342900" indent="-342900">
              <a:spcBef>
                <a:spcPct val="0"/>
              </a:spcBef>
              <a:buFont typeface="Arial" pitchFamily="34" charset="0"/>
              <a:buChar char="•"/>
            </a:pPr>
            <a:r>
              <a:rPr lang="vi-VN" altLang="en-US" sz="2000" dirty="0">
                <a:solidFill>
                  <a:schemeClr val="tx1"/>
                </a:solidFill>
                <a:latin typeface="+mj-lt"/>
              </a:rPr>
              <a:t>sqlStr chứa một chuỗi là một câu lệnh SQL để chèn một bản ghi mới trong bảng </a:t>
            </a:r>
            <a:r>
              <a:rPr lang="vi-VN" altLang="en-US" sz="2000" dirty="0">
                <a:solidFill>
                  <a:schemeClr val="tx1"/>
                </a:solidFill>
                <a:latin typeface="+mj-lt"/>
              </a:rPr>
              <a:t>Authors </a:t>
            </a:r>
            <a:r>
              <a:rPr lang="vi-VN" altLang="en-US" sz="2000" dirty="0">
                <a:solidFill>
                  <a:schemeClr val="tx1"/>
                </a:solidFill>
                <a:latin typeface="+mj-lt"/>
              </a:rPr>
              <a:t>trong cơ sở dữ liệu sách</a:t>
            </a:r>
          </a:p>
          <a:p>
            <a:pPr marL="342900" indent="-342900">
              <a:spcBef>
                <a:spcPct val="0"/>
              </a:spcBef>
              <a:buFont typeface="Arial" pitchFamily="34" charset="0"/>
              <a:buChar char="•"/>
            </a:pPr>
            <a:r>
              <a:rPr lang="vi-VN" altLang="en-US" sz="2000" dirty="0">
                <a:solidFill>
                  <a:schemeClr val="tx1"/>
                </a:solidFill>
                <a:latin typeface="+mj-lt"/>
              </a:rPr>
              <a:t>Câu lệnh SQL được thực thi bằng phương thức execUpdate của đối tượng câu lệnh</a:t>
            </a:r>
          </a:p>
          <a:p>
            <a:pPr marL="342900" indent="-342900">
              <a:spcBef>
                <a:spcPct val="0"/>
              </a:spcBef>
              <a:buFont typeface="Arial" pitchFamily="34" charset="0"/>
              <a:buChar char="•"/>
            </a:pPr>
            <a:r>
              <a:rPr lang="vi-VN" altLang="en-US" sz="2000" dirty="0">
                <a:solidFill>
                  <a:schemeClr val="tx1"/>
                </a:solidFill>
                <a:latin typeface="+mj-lt"/>
              </a:rPr>
              <a:t>Phương thức này được sử dụng để thực thi các câu lệnh như </a:t>
            </a:r>
            <a:r>
              <a:rPr lang="en-US" altLang="en-US" sz="2000" dirty="0" smtClean="0">
                <a:solidFill>
                  <a:schemeClr val="tx1"/>
                </a:solidFill>
                <a:latin typeface="Times New Roman" pitchFamily="18" charset="0"/>
                <a:cs typeface="Times New Roman" pitchFamily="18" charset="0"/>
              </a:rPr>
              <a:t>INSERT</a:t>
            </a:r>
            <a:r>
              <a:rPr lang="vi-VN" altLang="en-US" sz="2000" dirty="0" smtClean="0">
                <a:solidFill>
                  <a:schemeClr val="tx1"/>
                </a:solidFill>
                <a:latin typeface="Times New Roman" pitchFamily="18" charset="0"/>
                <a:cs typeface="Times New Roman" pitchFamily="18" charset="0"/>
              </a:rPr>
              <a:t>, </a:t>
            </a:r>
            <a:r>
              <a:rPr lang="en-US" altLang="en-US" sz="2000" dirty="0" smtClean="0">
                <a:solidFill>
                  <a:schemeClr val="tx1"/>
                </a:solidFill>
                <a:latin typeface="Times New Roman" pitchFamily="18" charset="0"/>
                <a:cs typeface="Times New Roman" pitchFamily="18" charset="0"/>
              </a:rPr>
              <a:t>UPDATE</a:t>
            </a:r>
            <a:r>
              <a:rPr lang="vi-VN" altLang="en-US" sz="2000" dirty="0" smtClean="0">
                <a:solidFill>
                  <a:schemeClr val="tx1"/>
                </a:solidFill>
                <a:latin typeface="Times New Roman" pitchFamily="18" charset="0"/>
                <a:cs typeface="Times New Roman" pitchFamily="18" charset="0"/>
              </a:rPr>
              <a:t>, </a:t>
            </a:r>
            <a:r>
              <a:rPr lang="en-US" altLang="en-US" sz="2000" dirty="0" smtClean="0">
                <a:solidFill>
                  <a:schemeClr val="tx1"/>
                </a:solidFill>
                <a:latin typeface="Times New Roman" pitchFamily="18" charset="0"/>
                <a:cs typeface="Times New Roman" pitchFamily="18" charset="0"/>
              </a:rPr>
              <a:t>DELETE </a:t>
            </a:r>
            <a:r>
              <a:rPr lang="vi-VN" altLang="en-US" sz="2000" dirty="0" smtClean="0">
                <a:solidFill>
                  <a:schemeClr val="tx1"/>
                </a:solidFill>
                <a:latin typeface="+mj-lt"/>
              </a:rPr>
              <a:t>mà </a:t>
            </a:r>
            <a:r>
              <a:rPr lang="vi-VN" altLang="en-US" sz="2000" dirty="0">
                <a:solidFill>
                  <a:schemeClr val="tx1"/>
                </a:solidFill>
                <a:latin typeface="+mj-lt"/>
              </a:rPr>
              <a:t>không trả về bất kỳ kết quả nào. Nó trả về số lượng hàng bị ảnh </a:t>
            </a:r>
            <a:r>
              <a:rPr lang="vi-VN" altLang="en-US" sz="2000" dirty="0" smtClean="0">
                <a:solidFill>
                  <a:schemeClr val="tx1"/>
                </a:solidFill>
                <a:latin typeface="+mj-lt"/>
              </a:rPr>
              <a:t>hưởng</a:t>
            </a:r>
            <a:endParaRPr lang="en-US" altLang="en-US" sz="2000" dirty="0" smtClean="0">
              <a:solidFill>
                <a:schemeClr val="tx1"/>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4"/>
          <p:cNvPicPr>
            <a:picLocks noChangeAspect="1" noChangeArrowheads="1"/>
          </p:cNvPicPr>
          <p:nvPr/>
        </p:nvPicPr>
        <p:blipFill>
          <a:blip r:embed="rId6">
            <a:extLst>
              <a:ext uri="{28A0092B-C50C-407E-A947-70E740481C1C}">
                <a14:useLocalDpi xmlns:a14="http://schemas.microsoft.com/office/drawing/2010/main" val="0"/>
              </a:ext>
            </a:extLst>
          </a:blip>
          <a:srcRect r="862"/>
          <a:stretch>
            <a:fillRect/>
          </a:stretch>
        </p:blipFill>
        <p:spPr bwMode="auto">
          <a:xfrm>
            <a:off x="129480" y="2564904"/>
            <a:ext cx="8763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742892"/>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TỔNG QUAN JDBC</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280831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000" dirty="0">
                <a:latin typeface="+mj-lt"/>
              </a:rPr>
              <a:t>• Microsoft đã phát triển Open Database </a:t>
            </a:r>
            <a:r>
              <a:rPr lang="vi-VN" sz="2000">
                <a:latin typeface="+mj-lt"/>
              </a:rPr>
              <a:t>Connectivity </a:t>
            </a:r>
            <a:r>
              <a:rPr lang="vi-VN" sz="2000" smtClean="0">
                <a:latin typeface="+mj-lt"/>
              </a:rPr>
              <a:t>như</a:t>
            </a:r>
            <a:r>
              <a:rPr lang="en-US" sz="2000" smtClean="0">
                <a:latin typeface="+mj-lt"/>
              </a:rPr>
              <a:t> </a:t>
            </a:r>
            <a:r>
              <a:rPr lang="vi-VN" sz="2000" smtClean="0">
                <a:latin typeface="+mj-lt"/>
              </a:rPr>
              <a:t>chuẩn </a:t>
            </a:r>
            <a:r>
              <a:rPr lang="vi-VN" sz="2000" dirty="0">
                <a:latin typeface="+mj-lt"/>
              </a:rPr>
              <a:t>cho các ứng dụng Windows để kết nối </a:t>
            </a:r>
            <a:r>
              <a:rPr lang="vi-VN" sz="2000">
                <a:latin typeface="+mj-lt"/>
              </a:rPr>
              <a:t>và </a:t>
            </a:r>
            <a:r>
              <a:rPr lang="vi-VN" sz="2000" smtClean="0">
                <a:latin typeface="+mj-lt"/>
              </a:rPr>
              <a:t>dùng</a:t>
            </a:r>
            <a:r>
              <a:rPr lang="en-US" sz="2000" smtClean="0">
                <a:latin typeface="+mj-lt"/>
              </a:rPr>
              <a:t> </a:t>
            </a:r>
            <a:r>
              <a:rPr lang="vi-VN" sz="2000" smtClean="0">
                <a:latin typeface="+mj-lt"/>
              </a:rPr>
              <a:t>Microsoft </a:t>
            </a:r>
            <a:r>
              <a:rPr lang="vi-VN" sz="2000" dirty="0">
                <a:latin typeface="+mj-lt"/>
              </a:rPr>
              <a:t>databases.</a:t>
            </a:r>
          </a:p>
          <a:p>
            <a:pPr>
              <a:lnSpc>
                <a:spcPct val="150000"/>
              </a:lnSpc>
            </a:pPr>
            <a:r>
              <a:rPr lang="vi-VN" sz="2000" dirty="0">
                <a:latin typeface="+mj-lt"/>
              </a:rPr>
              <a:t>• ODBC được thiết kế trong Windows, liên kết chặt </a:t>
            </a:r>
            <a:r>
              <a:rPr lang="vi-VN" sz="2000">
                <a:latin typeface="+mj-lt"/>
              </a:rPr>
              <a:t>chẽ </a:t>
            </a:r>
            <a:r>
              <a:rPr lang="vi-VN" sz="2000" smtClean="0">
                <a:latin typeface="+mj-lt"/>
              </a:rPr>
              <a:t>với</a:t>
            </a:r>
            <a:r>
              <a:rPr lang="en-US" sz="2000" smtClean="0">
                <a:latin typeface="+mj-lt"/>
              </a:rPr>
              <a:t> </a:t>
            </a:r>
            <a:r>
              <a:rPr lang="vi-VN" sz="2000" smtClean="0">
                <a:latin typeface="+mj-lt"/>
              </a:rPr>
              <a:t>Microsoft </a:t>
            </a:r>
            <a:r>
              <a:rPr lang="vi-VN" sz="2000" dirty="0">
                <a:latin typeface="+mj-lt"/>
              </a:rPr>
              <a:t>databases</a:t>
            </a:r>
          </a:p>
          <a:p>
            <a:pPr>
              <a:lnSpc>
                <a:spcPct val="150000"/>
              </a:lnSpc>
            </a:pPr>
            <a:r>
              <a:rPr lang="vi-VN" sz="2000" dirty="0">
                <a:latin typeface="+mj-lt"/>
              </a:rPr>
              <a:t>• JDBC đưa ra một số giải pháp kết nối database, </a:t>
            </a:r>
            <a:r>
              <a:rPr lang="vi-VN" sz="2000">
                <a:latin typeface="+mj-lt"/>
              </a:rPr>
              <a:t>thực </a:t>
            </a:r>
            <a:r>
              <a:rPr lang="vi-VN" sz="2000" smtClean="0">
                <a:latin typeface="+mj-lt"/>
              </a:rPr>
              <a:t>sự</a:t>
            </a:r>
            <a:r>
              <a:rPr lang="en-US" sz="2000" smtClean="0">
                <a:latin typeface="+mj-lt"/>
              </a:rPr>
              <a:t> </a:t>
            </a:r>
            <a:r>
              <a:rPr lang="vi-VN" sz="2000" smtClean="0">
                <a:latin typeface="+mj-lt"/>
              </a:rPr>
              <a:t>là </a:t>
            </a:r>
            <a:r>
              <a:rPr lang="vi-VN" sz="2000" dirty="0">
                <a:latin typeface="+mj-lt"/>
              </a:rPr>
              <a:t>một chuẩn kết nối cơ sở dữ liệu như ODBC.</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720713"/>
      </p:ext>
    </p:extLst>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600" b="1" dirty="0">
                <a:effectLst>
                  <a:glow rad="228600">
                    <a:schemeClr val="accent3">
                      <a:satMod val="175000"/>
                      <a:alpha val="40000"/>
                    </a:schemeClr>
                  </a:glow>
                </a:effectLst>
                <a:latin typeface="Times New Roman" pitchFamily="18" charset="0"/>
                <a:cs typeface="Times New Roman" pitchFamily="18" charset="0"/>
              </a:rPr>
              <a:t>TẠO ỨNG DỤNG CSDL</a:t>
            </a:r>
          </a:p>
        </p:txBody>
      </p:sp>
      <p:sp>
        <p:nvSpPr>
          <p:cNvPr id="6" name="Rectangle 5"/>
          <p:cNvSpPr/>
          <p:nvPr/>
        </p:nvSpPr>
        <p:spPr>
          <a:xfrm>
            <a:off x="0" y="980728"/>
            <a:ext cx="9144000" cy="496855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spcBef>
                <a:spcPct val="0"/>
              </a:spcBef>
            </a:pPr>
            <a:r>
              <a:rPr lang="vi-VN" altLang="en-US" sz="2400" b="1" dirty="0">
                <a:solidFill>
                  <a:schemeClr val="tx1"/>
                </a:solidFill>
                <a:latin typeface="+mj-lt"/>
              </a:rPr>
              <a:t>Bước 4: Truy vấn </a:t>
            </a:r>
            <a:r>
              <a:rPr lang="vi-VN" altLang="en-US" sz="2400" b="1" dirty="0" smtClean="0">
                <a:solidFill>
                  <a:schemeClr val="tx1"/>
                </a:solidFill>
                <a:latin typeface="+mj-lt"/>
              </a:rPr>
              <a:t>CSDL</a:t>
            </a:r>
            <a:endParaRPr lang="en-US" altLang="en-US" sz="2400" b="1" dirty="0" smtClean="0">
              <a:solidFill>
                <a:schemeClr val="tx1"/>
              </a:solidFill>
              <a:latin typeface="+mj-lt"/>
            </a:endParaRPr>
          </a:p>
          <a:p>
            <a:pPr>
              <a:spcBef>
                <a:spcPct val="0"/>
              </a:spcBef>
            </a:pPr>
            <a:r>
              <a:rPr lang="vi-VN" altLang="en-US" sz="2000" dirty="0" smtClean="0">
                <a:solidFill>
                  <a:schemeClr val="tx1"/>
                </a:solidFill>
                <a:latin typeface="+mj-lt"/>
              </a:rPr>
              <a:t>Đối </a:t>
            </a:r>
            <a:r>
              <a:rPr lang="vi-VN" altLang="en-US" sz="2000" dirty="0">
                <a:solidFill>
                  <a:schemeClr val="tx1"/>
                </a:solidFill>
                <a:latin typeface="+mj-lt"/>
              </a:rPr>
              <a:t>tượng Statement trả về một đối tượng java.sql.ResultSet khi thực thi một câu lệnh SQL bằng phương thức </a:t>
            </a:r>
            <a:r>
              <a:rPr lang="vi-VN" altLang="en-US" sz="2000" dirty="0" smtClean="0">
                <a:solidFill>
                  <a:schemeClr val="tx1"/>
                </a:solidFill>
                <a:latin typeface="+mj-lt"/>
              </a:rPr>
              <a:t>execQuery</a:t>
            </a:r>
            <a:endParaRPr lang="en-US" altLang="en-US" sz="2000" dirty="0" smtClean="0">
              <a:solidFill>
                <a:schemeClr val="tx1"/>
              </a:solidFill>
              <a:latin typeface="+mj-lt"/>
            </a:endParaRPr>
          </a:p>
          <a:p>
            <a:pPr>
              <a:spcBef>
                <a:spcPct val="0"/>
              </a:spcBef>
            </a:pPr>
            <a:endParaRPr lang="en-US" altLang="en-US" sz="2000" b="1" dirty="0" smtClean="0">
              <a:solidFill>
                <a:schemeClr val="tx1"/>
              </a:solidFill>
              <a:latin typeface="+mj-lt"/>
            </a:endParaRPr>
          </a:p>
          <a:p>
            <a:pPr>
              <a:spcBef>
                <a:spcPct val="0"/>
              </a:spcBef>
            </a:pPr>
            <a:endParaRPr lang="en-US" altLang="en-US" sz="2000" b="1" dirty="0">
              <a:solidFill>
                <a:schemeClr val="tx1"/>
              </a:solidFill>
              <a:latin typeface="+mj-lt"/>
            </a:endParaRPr>
          </a:p>
          <a:p>
            <a:pPr>
              <a:spcBef>
                <a:spcPct val="0"/>
              </a:spcBef>
            </a:pPr>
            <a:endParaRPr lang="en-US" altLang="en-US" sz="2000" b="1" dirty="0" smtClean="0">
              <a:solidFill>
                <a:schemeClr val="tx1"/>
              </a:solidFill>
              <a:latin typeface="+mj-lt"/>
            </a:endParaRPr>
          </a:p>
          <a:p>
            <a:pPr>
              <a:spcBef>
                <a:spcPct val="0"/>
              </a:spcBef>
            </a:pPr>
            <a:r>
              <a:rPr lang="vi-VN" altLang="en-US" sz="2000" dirty="0">
                <a:solidFill>
                  <a:schemeClr val="tx1"/>
                </a:solidFill>
                <a:latin typeface="+mj-lt"/>
              </a:rPr>
              <a:t>Phương thức trả về tất cả các hàng trong bảng </a:t>
            </a:r>
            <a:r>
              <a:rPr lang="en-US" altLang="en-US" sz="2000" dirty="0" smtClean="0">
                <a:solidFill>
                  <a:schemeClr val="tx1"/>
                </a:solidFill>
                <a:latin typeface="Times New Roman" panose="02020603050405020304" pitchFamily="18" charset="0"/>
                <a:cs typeface="Times New Roman" panose="02020603050405020304" pitchFamily="18" charset="0"/>
              </a:rPr>
              <a:t>Authors</a:t>
            </a:r>
            <a:r>
              <a:rPr lang="en-US" altLang="en-US" sz="2000" dirty="0" smtClean="0">
                <a:solidFill>
                  <a:schemeClr val="tx1"/>
                </a:solidFill>
                <a:latin typeface="+mj-lt"/>
              </a:rPr>
              <a:t> </a:t>
            </a:r>
            <a:r>
              <a:rPr lang="vi-VN" altLang="en-US" sz="2000" dirty="0" smtClean="0">
                <a:solidFill>
                  <a:schemeClr val="tx1"/>
                </a:solidFill>
                <a:latin typeface="+mj-lt"/>
              </a:rPr>
              <a:t>dưới dạng</a:t>
            </a:r>
            <a:r>
              <a:rPr lang="en-US" altLang="en-US" sz="2000" dirty="0" smtClean="0">
                <a:solidFill>
                  <a:schemeClr val="tx1"/>
                </a:solidFill>
                <a:latin typeface="+mj-lt"/>
              </a:rPr>
              <a:t> </a:t>
            </a:r>
            <a:r>
              <a:rPr lang="en-US" altLang="en-US" sz="2000" dirty="0" err="1" smtClean="0">
                <a:solidFill>
                  <a:schemeClr val="tx1"/>
                </a:solidFill>
                <a:latin typeface="Times New Roman" panose="02020603050405020304" pitchFamily="18" charset="0"/>
                <a:cs typeface="Times New Roman" panose="02020603050405020304" pitchFamily="18" charset="0"/>
              </a:rPr>
              <a:t>ResultSet</a:t>
            </a:r>
            <a:endParaRPr lang="vi-VN" altLang="en-US" sz="2000" dirty="0">
              <a:solidFill>
                <a:schemeClr val="tx1"/>
              </a:solidFill>
              <a:latin typeface="Times New Roman" panose="02020603050405020304" pitchFamily="18" charset="0"/>
              <a:cs typeface="Times New Roman" panose="02020603050405020304" pitchFamily="18" charset="0"/>
            </a:endParaRPr>
          </a:p>
          <a:p>
            <a:pPr>
              <a:spcBef>
                <a:spcPct val="0"/>
              </a:spcBef>
            </a:pPr>
            <a:r>
              <a:rPr lang="en-US" altLang="en-US" sz="2000" dirty="0" err="1">
                <a:solidFill>
                  <a:schemeClr val="tx1"/>
                </a:solidFill>
                <a:latin typeface="Times New Roman" panose="02020603050405020304" pitchFamily="18" charset="0"/>
                <a:cs typeface="Times New Roman" panose="02020603050405020304" pitchFamily="18" charset="0"/>
              </a:rPr>
              <a:t>T</a:t>
            </a:r>
            <a:r>
              <a:rPr lang="en-US" altLang="en-US" sz="2000" dirty="0" err="1" smtClean="0">
                <a:solidFill>
                  <a:schemeClr val="tx1"/>
                </a:solidFill>
                <a:latin typeface="Times New Roman" panose="02020603050405020304" pitchFamily="18" charset="0"/>
                <a:cs typeface="Times New Roman" panose="02020603050405020304" pitchFamily="18" charset="0"/>
              </a:rPr>
              <a:t>rong</a:t>
            </a:r>
            <a:r>
              <a:rPr lang="vi-VN" altLang="en-US" sz="2000" dirty="0" smtClean="0">
                <a:solidFill>
                  <a:schemeClr val="tx1"/>
                </a:solidFill>
                <a:latin typeface="+mj-lt"/>
              </a:rPr>
              <a:t> </a:t>
            </a:r>
            <a:r>
              <a:rPr lang="en-US" altLang="en-US" sz="2000" dirty="0" smtClean="0">
                <a:solidFill>
                  <a:schemeClr val="tx1"/>
                </a:solidFill>
                <a:latin typeface="Times New Roman" panose="02020603050405020304" pitchFamily="18" charset="0"/>
                <a:cs typeface="Times New Roman" panose="02020603050405020304" pitchFamily="18" charset="0"/>
              </a:rPr>
              <a:t>Next</a:t>
            </a:r>
            <a:r>
              <a:rPr lang="vi-VN" altLang="en-US" sz="2000" dirty="0" smtClean="0">
                <a:solidFill>
                  <a:schemeClr val="tx1"/>
                </a:solidFill>
                <a:latin typeface="Times New Roman" panose="02020603050405020304" pitchFamily="18" charset="0"/>
                <a:cs typeface="Times New Roman" panose="02020603050405020304" pitchFamily="18" charset="0"/>
              </a:rPr>
              <a:t>() </a:t>
            </a:r>
            <a:r>
              <a:rPr lang="vi-VN" altLang="en-US" sz="2000" dirty="0" smtClean="0">
                <a:solidFill>
                  <a:schemeClr val="tx1"/>
                </a:solidFill>
                <a:latin typeface="+mj-lt"/>
              </a:rPr>
              <a:t>của</a:t>
            </a:r>
            <a:r>
              <a:rPr lang="en-US" altLang="en-US" sz="2000" dirty="0" smtClean="0">
                <a:solidFill>
                  <a:schemeClr val="tx1"/>
                </a:solidFill>
                <a:latin typeface="+mj-lt"/>
              </a:rPr>
              <a:t> </a:t>
            </a:r>
            <a:r>
              <a:rPr lang="en-US" altLang="en-US" sz="2000" dirty="0" err="1" smtClean="0">
                <a:solidFill>
                  <a:schemeClr val="tx1"/>
                </a:solidFill>
                <a:latin typeface="Times New Roman" panose="02020603050405020304" pitchFamily="18" charset="0"/>
                <a:cs typeface="Times New Roman" panose="02020603050405020304" pitchFamily="18" charset="0"/>
              </a:rPr>
              <a:t>phương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thức</a:t>
            </a:r>
            <a:r>
              <a:rPr lang="vi-VN"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ResultSet</a:t>
            </a:r>
            <a:r>
              <a:rPr lang="vi-VN" altLang="en-US" sz="2000" dirty="0" smtClean="0">
                <a:solidFill>
                  <a:schemeClr val="tx1"/>
                </a:solidFill>
                <a:latin typeface="Times New Roman" panose="02020603050405020304" pitchFamily="18" charset="0"/>
                <a:cs typeface="Times New Roman" panose="02020603050405020304" pitchFamily="18" charset="0"/>
              </a:rPr>
              <a:t> </a:t>
            </a:r>
            <a:r>
              <a:rPr lang="vi-VN" altLang="en-US" sz="2000" dirty="0">
                <a:solidFill>
                  <a:schemeClr val="tx1"/>
                </a:solidFill>
                <a:latin typeface="+mj-lt"/>
              </a:rPr>
              <a:t>cho phép di chuyển từ một hàng sang hàng tiếp theo</a:t>
            </a:r>
          </a:p>
          <a:p>
            <a:pPr>
              <a:spcBef>
                <a:spcPct val="0"/>
              </a:spcBef>
            </a:pPr>
            <a:r>
              <a:rPr lang="vi-VN" altLang="en-US" sz="2000" dirty="0">
                <a:solidFill>
                  <a:schemeClr val="tx1"/>
                </a:solidFill>
                <a:latin typeface="+mj-lt"/>
              </a:rPr>
              <a:t>      while (rs.next ()) {</a:t>
            </a:r>
          </a:p>
          <a:p>
            <a:pPr>
              <a:spcBef>
                <a:spcPct val="0"/>
              </a:spcBef>
            </a:pPr>
            <a:r>
              <a:rPr lang="vi-VN" altLang="en-US" sz="2000" dirty="0">
                <a:solidFill>
                  <a:schemeClr val="tx1"/>
                </a:solidFill>
                <a:latin typeface="+mj-lt"/>
              </a:rPr>
              <a:t>       </a:t>
            </a:r>
            <a:r>
              <a:rPr lang="en-US" altLang="en-US" sz="2000" dirty="0" smtClean="0">
                <a:solidFill>
                  <a:schemeClr val="tx1"/>
                </a:solidFill>
                <a:latin typeface="+mj-lt"/>
              </a:rPr>
              <a:t>	</a:t>
            </a:r>
            <a:r>
              <a:rPr lang="vi-VN" altLang="en-US" sz="2000" dirty="0" smtClean="0">
                <a:solidFill>
                  <a:schemeClr val="tx1"/>
                </a:solidFill>
                <a:latin typeface="+mj-lt"/>
              </a:rPr>
              <a:t>// </a:t>
            </a:r>
            <a:r>
              <a:rPr lang="vi-VN" altLang="en-US" sz="2000" dirty="0">
                <a:solidFill>
                  <a:schemeClr val="tx1"/>
                </a:solidFill>
                <a:latin typeface="+mj-lt"/>
              </a:rPr>
              <a:t>rs là viết tắt của </a:t>
            </a:r>
            <a:r>
              <a:rPr lang="en-US" altLang="en-US" sz="2000" dirty="0" smtClean="0">
                <a:solidFill>
                  <a:schemeClr val="tx1"/>
                </a:solidFill>
                <a:latin typeface="+mj-lt"/>
              </a:rPr>
              <a:t>row</a:t>
            </a:r>
            <a:r>
              <a:rPr lang="vi-VN" altLang="en-US" sz="2000" dirty="0" smtClean="0">
                <a:solidFill>
                  <a:schemeClr val="tx1"/>
                </a:solidFill>
                <a:latin typeface="+mj-lt"/>
              </a:rPr>
              <a:t> </a:t>
            </a:r>
            <a:r>
              <a:rPr lang="vi-VN" altLang="en-US" sz="2000" dirty="0">
                <a:solidFill>
                  <a:schemeClr val="tx1"/>
                </a:solidFill>
                <a:latin typeface="+mj-lt"/>
              </a:rPr>
              <a:t>trong mỗi lần lặp; in chi tiết tác giả</a:t>
            </a:r>
          </a:p>
          <a:p>
            <a:pPr>
              <a:spcBef>
                <a:spcPct val="0"/>
              </a:spcBef>
            </a:pPr>
            <a:r>
              <a:rPr lang="vi-VN" altLang="en-US" sz="2000" dirty="0">
                <a:solidFill>
                  <a:schemeClr val="tx1"/>
                </a:solidFill>
                <a:latin typeface="+mj-lt"/>
              </a:rPr>
              <a:t>      }</a:t>
            </a:r>
          </a:p>
          <a:p>
            <a:pPr>
              <a:spcBef>
                <a:spcPct val="0"/>
              </a:spcBef>
            </a:pPr>
            <a:r>
              <a:rPr lang="en-US" altLang="en-US" sz="2000" b="1" i="1" dirty="0" err="1">
                <a:solidFill>
                  <a:schemeClr val="tx1"/>
                </a:solidFill>
                <a:latin typeface="Times New Roman" panose="02020603050405020304" pitchFamily="18" charset="0"/>
                <a:cs typeface="Times New Roman" panose="02020603050405020304" pitchFamily="18" charset="0"/>
              </a:rPr>
              <a:t>ResultSet</a:t>
            </a:r>
            <a:r>
              <a:rPr lang="vi-VN" altLang="en-US" sz="2000" dirty="0" smtClean="0">
                <a:solidFill>
                  <a:schemeClr val="tx1"/>
                </a:solidFill>
                <a:latin typeface="+mj-lt"/>
              </a:rPr>
              <a:t> </a:t>
            </a:r>
            <a:r>
              <a:rPr lang="vi-VN" altLang="en-US" sz="2000" dirty="0">
                <a:solidFill>
                  <a:schemeClr val="tx1"/>
                </a:solidFill>
                <a:latin typeface="+mj-lt"/>
              </a:rPr>
              <a:t>chứa một số phương thức để trích xuất các trường khác nhau trong một hàng. Các phương thức yêu cầu tên cột hoặc chỉ mục cột làm đối số</a:t>
            </a:r>
            <a:r>
              <a:rPr lang="vi-VN" altLang="en-US" sz="2000" dirty="0" smtClean="0">
                <a:solidFill>
                  <a:schemeClr val="tx1"/>
                </a:solidFill>
                <a:latin typeface="+mj-lt"/>
              </a:rPr>
              <a:t>.</a:t>
            </a:r>
            <a:endParaRPr lang="vi-VN" altLang="en-US" sz="2000" dirty="0">
              <a:solidFill>
                <a:schemeClr val="tx1"/>
              </a:solidFill>
              <a:latin typeface="+mj-lt"/>
            </a:endParaRPr>
          </a:p>
          <a:p>
            <a:pPr>
              <a:spcBef>
                <a:spcPct val="0"/>
              </a:spcBef>
            </a:pPr>
            <a:r>
              <a:rPr lang="en-US" altLang="en-US" sz="2000" dirty="0" smtClean="0">
                <a:solidFill>
                  <a:schemeClr val="tx1"/>
                </a:solidFill>
                <a:latin typeface="+mj-lt"/>
              </a:rPr>
              <a:t>	</a:t>
            </a:r>
            <a:r>
              <a:rPr lang="vi-VN" altLang="en-US" sz="2000" dirty="0" smtClean="0">
                <a:solidFill>
                  <a:schemeClr val="tx1"/>
                </a:solidFill>
                <a:latin typeface="+mj-lt"/>
              </a:rPr>
              <a:t>rs.getString(“</a:t>
            </a:r>
            <a:r>
              <a:rPr lang="en-US" altLang="en-US" sz="2000" dirty="0" err="1" smtClean="0">
                <a:solidFill>
                  <a:schemeClr val="tx1"/>
                </a:solidFill>
                <a:latin typeface="Times New Roman" panose="02020603050405020304" pitchFamily="18" charset="0"/>
                <a:cs typeface="Times New Roman" panose="02020603050405020304" pitchFamily="18" charset="0"/>
              </a:rPr>
              <a:t>FirstName</a:t>
            </a:r>
            <a:r>
              <a:rPr lang="vi-VN" altLang="en-US" sz="2000" dirty="0" smtClean="0">
                <a:solidFill>
                  <a:schemeClr val="tx1"/>
                </a:solidFill>
                <a:latin typeface="+mj-lt"/>
              </a:rPr>
              <a:t>")</a:t>
            </a:r>
            <a:endParaRPr lang="vi-VN" altLang="en-US" sz="2000" dirty="0">
              <a:solidFill>
                <a:schemeClr val="tx1"/>
              </a:solidFill>
              <a:latin typeface="+mj-lt"/>
            </a:endParaRPr>
          </a:p>
          <a:p>
            <a:pPr>
              <a:spcBef>
                <a:spcPct val="0"/>
              </a:spcBef>
            </a:pPr>
            <a:r>
              <a:rPr lang="vi-VN" altLang="en-US" sz="2000" dirty="0">
                <a:solidFill>
                  <a:schemeClr val="tx1"/>
                </a:solidFill>
                <a:latin typeface="+mj-lt"/>
              </a:rPr>
              <a:t>FirstName là tên colum. Phương thức trả về tên đầu tiên của tác giả là một chuỗi</a:t>
            </a:r>
            <a:endParaRPr lang="en-US" altLang="en-US" sz="2000" dirty="0">
              <a:solidFill>
                <a:schemeClr val="tx1"/>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248" y="2169740"/>
            <a:ext cx="84582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5152376"/>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400" b="1" dirty="0" smtClean="0">
                <a:effectLst>
                  <a:glow rad="228600">
                    <a:schemeClr val="accent3">
                      <a:satMod val="175000"/>
                      <a:alpha val="40000"/>
                    </a:schemeClr>
                  </a:glow>
                </a:effectLst>
                <a:latin typeface="Times New Roman" pitchFamily="18" charset="0"/>
                <a:cs typeface="Times New Roman" pitchFamily="18" charset="0"/>
              </a:rPr>
              <a:t>KHÁI NIỆM LẬP TRÌNH JDBC CƠ BẢN</a:t>
            </a:r>
            <a:endParaRPr lang="en-GB" sz="34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177800" indent="-177800">
              <a:lnSpc>
                <a:spcPct val="90000"/>
              </a:lnSpc>
              <a:spcBef>
                <a:spcPct val="0"/>
              </a:spcBef>
            </a:pPr>
            <a:endParaRPr lang="en-US" sz="2400" b="1" dirty="0" smtClean="0">
              <a:latin typeface="Times New Roman" pitchFamily="18" charset="0"/>
              <a:cs typeface="Times New Roman" pitchFamily="18" charset="0"/>
            </a:endParaRPr>
          </a:p>
          <a:p>
            <a:pPr marL="177800" indent="-177800">
              <a:lnSpc>
                <a:spcPct val="90000"/>
              </a:lnSpc>
              <a:spcBef>
                <a:spcPct val="0"/>
              </a:spcBef>
            </a:pPr>
            <a:r>
              <a:rPr lang="en-US" sz="2400" b="1" dirty="0" err="1" smtClean="0">
                <a:latin typeface="Times New Roman" pitchFamily="18" charset="0"/>
                <a:cs typeface="Times New Roman" pitchFamily="18" charset="0"/>
              </a:rPr>
              <a:t>Cơ</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sở</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dữ</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liệu</a:t>
            </a:r>
            <a:r>
              <a:rPr lang="en-US" sz="2400" b="1" dirty="0" smtClean="0">
                <a:latin typeface="Times New Roman" pitchFamily="18" charset="0"/>
                <a:cs typeface="Times New Roman" pitchFamily="18" charset="0"/>
              </a:rPr>
              <a:t> URL</a:t>
            </a:r>
          </a:p>
          <a:p>
            <a:pPr marL="342900" indent="-342900">
              <a:lnSpc>
                <a:spcPct val="90000"/>
              </a:lnSpc>
              <a:spcBef>
                <a:spcPct val="0"/>
              </a:spcBef>
              <a:buFont typeface="Arial" panose="020B0604020202020204" pitchFamily="34" charset="0"/>
              <a:buChar char="•"/>
            </a:pPr>
            <a:r>
              <a:rPr lang="vi-VN" altLang="en-US" sz="2000" dirty="0">
                <a:solidFill>
                  <a:srgbClr val="000000"/>
                </a:solidFill>
                <a:latin typeface="Times New Roman" pitchFamily="18" charset="0"/>
                <a:cs typeface="Times New Roman" pitchFamily="18" charset="0"/>
              </a:rPr>
              <a:t>Đối với cơ sở dữ liệu trên </a:t>
            </a:r>
            <a:r>
              <a:rPr lang="vi-VN" altLang="en-US" sz="2000" dirty="0" smtClean="0">
                <a:solidFill>
                  <a:srgbClr val="000000"/>
                </a:solidFill>
                <a:latin typeface="Times New Roman" pitchFamily="18" charset="0"/>
                <a:cs typeface="Times New Roman" pitchFamily="18" charset="0"/>
              </a:rPr>
              <a:t>Internet, </a:t>
            </a:r>
            <a:r>
              <a:rPr lang="vi-VN" altLang="en-US" sz="2000" dirty="0">
                <a:solidFill>
                  <a:srgbClr val="000000"/>
                </a:solidFill>
                <a:latin typeface="Times New Roman" pitchFamily="18" charset="0"/>
                <a:cs typeface="Times New Roman" pitchFamily="18" charset="0"/>
              </a:rPr>
              <a:t>tên phụ có thể chứa URL Net </a:t>
            </a:r>
            <a:r>
              <a:rPr lang="vi-VN" altLang="en-US" sz="2000" dirty="0" smtClean="0">
                <a:solidFill>
                  <a:srgbClr val="000000"/>
                </a:solidFill>
                <a:latin typeface="Times New Roman" pitchFamily="18" charset="0"/>
                <a:cs typeface="Times New Roman" pitchFamily="18" charset="0"/>
              </a:rPr>
              <a:t>//</a:t>
            </a:r>
            <a:r>
              <a:rPr lang="en-US" altLang="en-US" sz="2000" dirty="0" smtClean="0">
                <a:solidFill>
                  <a:srgbClr val="000000"/>
                </a:solidFill>
                <a:latin typeface="Times New Roman" pitchFamily="18" charset="0"/>
                <a:cs typeface="Times New Roman" pitchFamily="18" charset="0"/>
              </a:rPr>
              <a:t>hostname</a:t>
            </a:r>
            <a:r>
              <a:rPr lang="vi-VN" altLang="en-US" sz="2000" dirty="0" smtClean="0">
                <a:solidFill>
                  <a:srgbClr val="000000"/>
                </a:solidFill>
                <a:latin typeface="Times New Roman" pitchFamily="18" charset="0"/>
                <a:cs typeface="Times New Roman" pitchFamily="18" charset="0"/>
              </a:rPr>
              <a:t>:port/ </a:t>
            </a:r>
            <a:r>
              <a:rPr lang="en-US" altLang="en-US" sz="2000" dirty="0" err="1" smtClean="0">
                <a:solidFill>
                  <a:srgbClr val="000000"/>
                </a:solidFill>
                <a:latin typeface="Times New Roman" pitchFamily="18" charset="0"/>
                <a:cs typeface="Times New Roman" pitchFamily="18" charset="0"/>
              </a:rPr>
              <a:t>các</a:t>
            </a:r>
            <a:r>
              <a:rPr lang="vi-VN" altLang="en-US" sz="2000" dirty="0" smtClean="0">
                <a:solidFill>
                  <a:srgbClr val="000000"/>
                </a:solidFill>
                <a:latin typeface="Times New Roman" pitchFamily="18" charset="0"/>
                <a:cs typeface="Times New Roman" pitchFamily="18" charset="0"/>
              </a:rPr>
              <a:t> </a:t>
            </a:r>
            <a:r>
              <a:rPr lang="vi-VN" altLang="en-US" sz="2000" dirty="0">
                <a:solidFill>
                  <a:srgbClr val="000000"/>
                </a:solidFill>
                <a:latin typeface="Times New Roman" pitchFamily="18" charset="0"/>
                <a:cs typeface="Times New Roman" pitchFamily="18" charset="0"/>
              </a:rPr>
              <a:t>&lt;</a:t>
            </a:r>
            <a:r>
              <a:rPr lang="vi-VN" altLang="en-US" sz="2000" dirty="0" smtClean="0">
                <a:solidFill>
                  <a:srgbClr val="000000"/>
                </a:solidFill>
                <a:latin typeface="Times New Roman" pitchFamily="18" charset="0"/>
                <a:cs typeface="Times New Roman" pitchFamily="18" charset="0"/>
              </a:rPr>
              <a:t>subprot</a:t>
            </a:r>
            <a:r>
              <a:rPr lang="en-US" altLang="en-US" sz="2000" dirty="0" err="1" smtClean="0">
                <a:solidFill>
                  <a:srgbClr val="000000"/>
                </a:solidFill>
                <a:latin typeface="Times New Roman" pitchFamily="18" charset="0"/>
                <a:cs typeface="Times New Roman" pitchFamily="18" charset="0"/>
              </a:rPr>
              <a:t>ocol</a:t>
            </a:r>
            <a:r>
              <a:rPr lang="vi-VN" altLang="en-US" sz="2000" dirty="0" smtClean="0">
                <a:solidFill>
                  <a:srgbClr val="000000"/>
                </a:solidFill>
                <a:latin typeface="Times New Roman" pitchFamily="18" charset="0"/>
                <a:cs typeface="Times New Roman" pitchFamily="18" charset="0"/>
              </a:rPr>
              <a:t>&gt; </a:t>
            </a:r>
            <a:r>
              <a:rPr lang="vi-VN" altLang="en-US" sz="2000" dirty="0">
                <a:solidFill>
                  <a:srgbClr val="000000"/>
                </a:solidFill>
                <a:latin typeface="Times New Roman" pitchFamily="18" charset="0"/>
                <a:cs typeface="Times New Roman" pitchFamily="18" charset="0"/>
              </a:rPr>
              <a:t>có thể là bất kỳ tên nào mà cơ sở dữ liệu hiểu </a:t>
            </a:r>
            <a:r>
              <a:rPr lang="vi-VN" altLang="en-US" sz="2000" dirty="0" smtClean="0">
                <a:solidFill>
                  <a:srgbClr val="000000"/>
                </a:solidFill>
                <a:latin typeface="Times New Roman" pitchFamily="18" charset="0"/>
                <a:cs typeface="Times New Roman" pitchFamily="18" charset="0"/>
              </a:rPr>
              <a:t>được.</a:t>
            </a:r>
            <a:r>
              <a:rPr lang="en-US" altLang="en-US" sz="2000" dirty="0" smtClean="0">
                <a:solidFill>
                  <a:srgbClr val="000000"/>
                </a:solidFill>
                <a:latin typeface="Times New Roman" pitchFamily="18" charset="0"/>
                <a:cs typeface="Times New Roman" pitchFamily="18" charset="0"/>
              </a:rPr>
              <a:t> </a:t>
            </a:r>
            <a:r>
              <a:rPr lang="vi-VN" altLang="en-US" sz="2000" dirty="0" smtClean="0">
                <a:solidFill>
                  <a:srgbClr val="000000"/>
                </a:solidFill>
                <a:latin typeface="Times New Roman" pitchFamily="18" charset="0"/>
                <a:cs typeface="Times New Roman" pitchFamily="18" charset="0"/>
              </a:rPr>
              <a:t>Tên odbc</a:t>
            </a:r>
            <a:r>
              <a:rPr lang="en-US" altLang="en-US" sz="2000" dirty="0">
                <a:solidFill>
                  <a:srgbClr val="000000"/>
                </a:solidFill>
                <a:latin typeface="Times New Roman" pitchFamily="18" charset="0"/>
                <a:cs typeface="Times New Roman" pitchFamily="18" charset="0"/>
              </a:rPr>
              <a:t> </a:t>
            </a:r>
            <a:r>
              <a:rPr lang="vi-VN" altLang="en-US" sz="2000" dirty="0" smtClean="0">
                <a:solidFill>
                  <a:srgbClr val="000000"/>
                </a:solidFill>
                <a:latin typeface="Times New Roman" pitchFamily="18" charset="0"/>
                <a:cs typeface="Times New Roman" pitchFamily="18" charset="0"/>
              </a:rPr>
              <a:t>subprotocol </a:t>
            </a:r>
            <a:r>
              <a:rPr lang="vi-VN" altLang="en-US" sz="2000" dirty="0">
                <a:solidFill>
                  <a:srgbClr val="000000"/>
                </a:solidFill>
                <a:latin typeface="Times New Roman" pitchFamily="18" charset="0"/>
                <a:cs typeface="Times New Roman" pitchFamily="18" charset="0"/>
              </a:rPr>
              <a:t>được dành riêng cho các nguồn dữ liệu kiểu ODBC. </a:t>
            </a:r>
            <a:r>
              <a:rPr lang="vi-VN" altLang="en-US" sz="2000" dirty="0" smtClean="0">
                <a:solidFill>
                  <a:srgbClr val="000000"/>
                </a:solidFill>
                <a:latin typeface="Times New Roman" pitchFamily="18" charset="0"/>
                <a:cs typeface="Times New Roman" pitchFamily="18" charset="0"/>
              </a:rPr>
              <a:t>Một </a:t>
            </a:r>
            <a:r>
              <a:rPr lang="vi-VN" altLang="en-US" sz="2000" dirty="0">
                <a:solidFill>
                  <a:srgbClr val="000000"/>
                </a:solidFill>
                <a:latin typeface="Times New Roman" pitchFamily="18" charset="0"/>
                <a:cs typeface="Times New Roman" pitchFamily="18" charset="0"/>
              </a:rPr>
              <a:t>URL JDBC cơ sở dữ liệu ODBC bình thường </a:t>
            </a:r>
            <a:r>
              <a:rPr lang="vi-VN" altLang="en-US" sz="2000" dirty="0" smtClean="0">
                <a:solidFill>
                  <a:srgbClr val="000000"/>
                </a:solidFill>
                <a:latin typeface="Times New Roman" pitchFamily="18" charset="0"/>
                <a:cs typeface="Times New Roman" pitchFamily="18" charset="0"/>
              </a:rPr>
              <a:t>tr</a:t>
            </a:r>
            <a:r>
              <a:rPr lang="en-US" altLang="en-US" sz="2000" dirty="0" smtClean="0">
                <a:solidFill>
                  <a:srgbClr val="000000"/>
                </a:solidFill>
                <a:latin typeface="Times New Roman" pitchFamily="18" charset="0"/>
                <a:cs typeface="Times New Roman" pitchFamily="18" charset="0"/>
              </a:rPr>
              <a:t>ố</a:t>
            </a:r>
            <a:r>
              <a:rPr lang="vi-VN" altLang="en-US" sz="2000" dirty="0" smtClean="0">
                <a:solidFill>
                  <a:srgbClr val="000000"/>
                </a:solidFill>
                <a:latin typeface="Times New Roman" pitchFamily="18" charset="0"/>
                <a:cs typeface="Times New Roman" pitchFamily="18" charset="0"/>
              </a:rPr>
              <a:t>ng </a:t>
            </a:r>
            <a:r>
              <a:rPr lang="vi-VN" altLang="en-US" sz="2000" dirty="0">
                <a:solidFill>
                  <a:srgbClr val="000000"/>
                </a:solidFill>
                <a:latin typeface="Times New Roman" pitchFamily="18" charset="0"/>
                <a:cs typeface="Times New Roman" pitchFamily="18" charset="0"/>
              </a:rPr>
              <a:t>giống như: </a:t>
            </a:r>
            <a:endParaRPr lang="en-US" altLang="en-US" sz="2000" dirty="0" smtClean="0">
              <a:solidFill>
                <a:srgbClr val="000000"/>
              </a:solidFill>
              <a:latin typeface="Times New Roman" pitchFamily="18" charset="0"/>
              <a:cs typeface="Times New Roman" pitchFamily="18" charset="0"/>
            </a:endParaRPr>
          </a:p>
          <a:p>
            <a:pPr marL="177800" indent="-177800">
              <a:lnSpc>
                <a:spcPct val="90000"/>
              </a:lnSpc>
              <a:spcBef>
                <a:spcPct val="0"/>
              </a:spcBef>
            </a:pPr>
            <a:r>
              <a:rPr lang="en-US" altLang="en-US" sz="2000" dirty="0" smtClean="0">
                <a:solidFill>
                  <a:srgbClr val="000000"/>
                </a:solidFill>
                <a:latin typeface="Times New Roman" pitchFamily="18" charset="0"/>
                <a:cs typeface="Times New Roman" pitchFamily="18" charset="0"/>
              </a:rPr>
              <a:t>		</a:t>
            </a:r>
            <a:r>
              <a:rPr lang="vi-VN" altLang="en-US" sz="2000" dirty="0" smtClean="0">
                <a:solidFill>
                  <a:srgbClr val="000000"/>
                </a:solidFill>
                <a:latin typeface="Times New Roman" pitchFamily="18" charset="0"/>
                <a:cs typeface="Times New Roman" pitchFamily="18" charset="0"/>
              </a:rPr>
              <a:t>jdbc:odbc:&lt;&gt;;User=&lt;&gt;;PW=&lt;&gt;</a:t>
            </a:r>
            <a:endParaRPr lang="vi-VN" altLang="en-US" sz="2000" dirty="0">
              <a:solidFill>
                <a:srgbClr val="000000"/>
              </a:solidFill>
              <a:latin typeface="Times New Roman" pitchFamily="18" charset="0"/>
              <a:cs typeface="Times New Roman" pitchFamily="18" charset="0"/>
            </a:endParaRPr>
          </a:p>
          <a:p>
            <a:pPr marL="342900" indent="-342900">
              <a:lnSpc>
                <a:spcPct val="90000"/>
              </a:lnSpc>
              <a:spcBef>
                <a:spcPct val="0"/>
              </a:spcBef>
              <a:buFont typeface="Arial" panose="020B0604020202020204" pitchFamily="34" charset="0"/>
              <a:buChar char="•"/>
            </a:pPr>
            <a:r>
              <a:rPr lang="vi-VN" altLang="en-US" sz="2000" dirty="0" smtClean="0">
                <a:solidFill>
                  <a:srgbClr val="000000"/>
                </a:solidFill>
                <a:latin typeface="Times New Roman" pitchFamily="18" charset="0"/>
                <a:cs typeface="Times New Roman" pitchFamily="18" charset="0"/>
              </a:rPr>
              <a:t>jdbc:postgresql</a:t>
            </a:r>
            <a:r>
              <a:rPr lang="vi-VN" altLang="en-US" sz="2000" dirty="0">
                <a:solidFill>
                  <a:srgbClr val="000000"/>
                </a:solidFill>
                <a:latin typeface="Times New Roman" pitchFamily="18" charset="0"/>
                <a:cs typeface="Times New Roman" pitchFamily="18" charset="0"/>
              </a:rPr>
              <a:t>: //</a:t>
            </a:r>
            <a:r>
              <a:rPr lang="vi-VN" altLang="en-US" sz="2000" dirty="0" smtClean="0">
                <a:solidFill>
                  <a:srgbClr val="000000"/>
                </a:solidFill>
                <a:latin typeface="Times New Roman" pitchFamily="18" charset="0"/>
                <a:cs typeface="Times New Roman" pitchFamily="18" charset="0"/>
              </a:rPr>
              <a:t>www.</a:t>
            </a:r>
            <a:r>
              <a:rPr lang="en-US" altLang="en-US" sz="2000" dirty="0" err="1" smtClean="0">
                <a:solidFill>
                  <a:srgbClr val="000000"/>
                </a:solidFill>
                <a:latin typeface="Times New Roman" pitchFamily="18" charset="0"/>
                <a:cs typeface="Times New Roman" pitchFamily="18" charset="0"/>
              </a:rPr>
              <a:t>hcm.ptit</a:t>
            </a:r>
            <a:r>
              <a:rPr lang="vi-VN" altLang="en-US" sz="2000" dirty="0" smtClean="0">
                <a:solidFill>
                  <a:srgbClr val="000000"/>
                </a:solidFill>
                <a:latin typeface="Times New Roman" pitchFamily="18" charset="0"/>
                <a:cs typeface="Times New Roman" pitchFamily="18" charset="0"/>
              </a:rPr>
              <a:t>.edu.vn/ts</a:t>
            </a:r>
            <a:endParaRPr lang="en-US" altLang="en-US" sz="2000" dirty="0">
              <a:solidFill>
                <a:srgbClr val="000000"/>
              </a:solidFill>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9525" y="1089794"/>
            <a:ext cx="9134475" cy="1835150"/>
          </a:xfrm>
          <a:prstGeom prst="rect">
            <a:avLst/>
          </a:prstGeom>
          <a:noFill/>
        </p:spPr>
      </p:pic>
    </p:spTree>
    <p:extLst>
      <p:ext uri="{BB962C8B-B14F-4D97-AF65-F5344CB8AC3E}">
        <p14:creationId xmlns:p14="http://schemas.microsoft.com/office/powerpoint/2010/main" val="2452346721"/>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439248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177800" indent="-177800">
              <a:lnSpc>
                <a:spcPct val="150000"/>
              </a:lnSpc>
              <a:spcBef>
                <a:spcPct val="0"/>
              </a:spcBef>
            </a:pPr>
            <a:r>
              <a:rPr lang="en-US" altLang="en-US" sz="2400" b="1" dirty="0" err="1">
                <a:solidFill>
                  <a:schemeClr val="tx1"/>
                </a:solidFill>
                <a:latin typeface="Times New Roman" panose="02020603050405020304" pitchFamily="18" charset="0"/>
                <a:cs typeface="Times New Roman" pitchFamily="18" charset="0"/>
              </a:rPr>
              <a:t>Tạo</a:t>
            </a:r>
            <a:r>
              <a:rPr lang="en-US" altLang="en-US" sz="2400" b="1" dirty="0">
                <a:solidFill>
                  <a:schemeClr val="tx1"/>
                </a:solidFill>
                <a:latin typeface="Times New Roman" panose="02020603050405020304" pitchFamily="18" charset="0"/>
                <a:cs typeface="Times New Roman" pitchFamily="18" charset="0"/>
              </a:rPr>
              <a:t> </a:t>
            </a:r>
            <a:r>
              <a:rPr lang="en-US" altLang="en-US" sz="2400" b="1" dirty="0" err="1">
                <a:solidFill>
                  <a:schemeClr val="tx1"/>
                </a:solidFill>
                <a:latin typeface="Times New Roman" panose="02020603050405020304" pitchFamily="18" charset="0"/>
                <a:cs typeface="Times New Roman" pitchFamily="18" charset="0"/>
              </a:rPr>
              <a:t>kết</a:t>
            </a:r>
            <a:r>
              <a:rPr lang="en-US" altLang="en-US" sz="2400" b="1" dirty="0">
                <a:solidFill>
                  <a:schemeClr val="tx1"/>
                </a:solidFill>
                <a:latin typeface="Times New Roman" panose="02020603050405020304" pitchFamily="18" charset="0"/>
                <a:cs typeface="Times New Roman" pitchFamily="18" charset="0"/>
              </a:rPr>
              <a:t> </a:t>
            </a:r>
            <a:r>
              <a:rPr lang="en-US" altLang="en-US" sz="2400" b="1" dirty="0" err="1" smtClean="0">
                <a:solidFill>
                  <a:schemeClr val="tx1"/>
                </a:solidFill>
                <a:latin typeface="Times New Roman" panose="02020603050405020304" pitchFamily="18" charset="0"/>
                <a:cs typeface="Times New Roman" pitchFamily="18" charset="0"/>
              </a:rPr>
              <a:t>nối</a:t>
            </a:r>
            <a:endParaRPr lang="en-US" altLang="en-US" sz="2400" b="1" dirty="0" smtClean="0">
              <a:solidFill>
                <a:schemeClr val="tx1"/>
              </a:solidFill>
              <a:latin typeface="Times New Roman" panose="02020603050405020304" pitchFamily="18" charset="0"/>
              <a:cs typeface="Times New Roman" pitchFamily="18" charset="0"/>
            </a:endParaRPr>
          </a:p>
          <a:p>
            <a:pPr marL="177800" indent="-177800">
              <a:lnSpc>
                <a:spcPct val="90000"/>
              </a:lnSpc>
              <a:spcBef>
                <a:spcPct val="0"/>
              </a:spcBef>
            </a:pPr>
            <a:r>
              <a:rPr lang="en-US" altLang="en-US" sz="2000" b="1" dirty="0" err="1" smtClean="0">
                <a:solidFill>
                  <a:schemeClr val="tx1"/>
                </a:solidFill>
                <a:latin typeface="Times New Roman" panose="02020603050405020304" pitchFamily="18" charset="0"/>
                <a:cs typeface="Times New Roman" pitchFamily="18" charset="0"/>
              </a:rPr>
              <a:t>Tải</a:t>
            </a:r>
            <a:r>
              <a:rPr lang="en-US" altLang="en-US" sz="2000" b="1" dirty="0" smtClean="0">
                <a:solidFill>
                  <a:schemeClr val="tx1"/>
                </a:solidFill>
                <a:latin typeface="Times New Roman" pitchFamily="18" charset="0"/>
                <a:cs typeface="Times New Roman" pitchFamily="18" charset="0"/>
              </a:rPr>
              <a:t> driver:</a:t>
            </a:r>
            <a:endParaRPr lang="en-US" altLang="en-US" sz="2000" b="1" dirty="0">
              <a:solidFill>
                <a:schemeClr val="tx1"/>
              </a:solidFill>
              <a:latin typeface="Times New Roman" pitchFamily="18" charset="0"/>
              <a:cs typeface="Times New Roman" pitchFamily="18" charset="0"/>
            </a:endParaRPr>
          </a:p>
          <a:p>
            <a:pPr marL="531813" lvl="1" indent="-174625">
              <a:lnSpc>
                <a:spcPct val="90000"/>
              </a:lnSpc>
              <a:spcBef>
                <a:spcPct val="0"/>
              </a:spcBef>
            </a:pPr>
            <a:r>
              <a:rPr lang="en-US" altLang="en-US" sz="2000" b="1" dirty="0" err="1">
                <a:solidFill>
                  <a:schemeClr val="tx1"/>
                </a:solidFill>
                <a:latin typeface="Times New Roman" pitchFamily="18" charset="0"/>
                <a:cs typeface="Times New Roman" pitchFamily="18" charset="0"/>
              </a:rPr>
              <a:t>Class.forName</a:t>
            </a:r>
            <a:r>
              <a:rPr lang="en-US" altLang="en-US" sz="2000" b="1" dirty="0">
                <a:solidFill>
                  <a:schemeClr val="tx1"/>
                </a:solidFill>
                <a:latin typeface="Times New Roman" pitchFamily="18" charset="0"/>
                <a:cs typeface="Times New Roman" pitchFamily="18" charset="0"/>
              </a:rPr>
              <a:t>(</a:t>
            </a:r>
            <a:r>
              <a:rPr lang="en-US" altLang="en-US" sz="2000" b="1" dirty="0" err="1">
                <a:solidFill>
                  <a:schemeClr val="tx1"/>
                </a:solidFill>
                <a:latin typeface="Times New Roman" pitchFamily="18" charset="0"/>
                <a:cs typeface="Times New Roman" pitchFamily="18" charset="0"/>
              </a:rPr>
              <a:t>className</a:t>
            </a:r>
            <a:r>
              <a:rPr lang="en-US" altLang="en-US" sz="2000" b="1" dirty="0">
                <a:solidFill>
                  <a:schemeClr val="tx1"/>
                </a:solidFill>
                <a:latin typeface="Times New Roman" pitchFamily="18" charset="0"/>
                <a:cs typeface="Times New Roman" pitchFamily="18" charset="0"/>
              </a:rPr>
              <a:t>)</a:t>
            </a:r>
            <a:r>
              <a:rPr lang="en-US" altLang="en-US" sz="2000" dirty="0">
                <a:solidFill>
                  <a:schemeClr val="tx1"/>
                </a:solidFill>
                <a:latin typeface="Times New Roman" pitchFamily="18" charset="0"/>
                <a:cs typeface="Times New Roman" pitchFamily="18" charset="0"/>
              </a:rPr>
              <a:t/>
            </a:r>
            <a:br>
              <a:rPr lang="en-US" altLang="en-US" sz="2000" dirty="0">
                <a:solidFill>
                  <a:schemeClr val="tx1"/>
                </a:solidFill>
                <a:latin typeface="Times New Roman" pitchFamily="18" charset="0"/>
                <a:cs typeface="Times New Roman" pitchFamily="18" charset="0"/>
              </a:rPr>
            </a:br>
            <a:r>
              <a:rPr lang="en-US" altLang="en-US" sz="2000" dirty="0" err="1">
                <a:solidFill>
                  <a:schemeClr val="tx1"/>
                </a:solidFill>
                <a:latin typeface="Times New Roman" pitchFamily="18" charset="0"/>
                <a:cs typeface="Times New Roman" pitchFamily="18" charset="0"/>
              </a:rPr>
              <a:t>Class.forName</a:t>
            </a:r>
            <a:r>
              <a:rPr lang="en-US" altLang="en-US" sz="2000" dirty="0">
                <a:solidFill>
                  <a:schemeClr val="tx1"/>
                </a:solidFill>
                <a:latin typeface="Times New Roman" pitchFamily="18" charset="0"/>
                <a:cs typeface="Times New Roman" pitchFamily="18" charset="0"/>
              </a:rPr>
              <a:t>("</a:t>
            </a:r>
            <a:r>
              <a:rPr lang="en-US" altLang="en-US" sz="2000" dirty="0" err="1">
                <a:solidFill>
                  <a:schemeClr val="tx1"/>
                </a:solidFill>
                <a:latin typeface="Times New Roman" pitchFamily="18" charset="0"/>
                <a:cs typeface="Times New Roman" pitchFamily="18" charset="0"/>
              </a:rPr>
              <a:t>sun.jdbc.odbc.JdbcOdbcDriver</a:t>
            </a:r>
            <a:r>
              <a:rPr lang="en-US" altLang="en-US" sz="2000" dirty="0">
                <a:solidFill>
                  <a:schemeClr val="tx1"/>
                </a:solidFill>
                <a:latin typeface="Times New Roman" pitchFamily="18" charset="0"/>
                <a:cs typeface="Times New Roman" pitchFamily="18" charset="0"/>
              </a:rPr>
              <a:t>");</a:t>
            </a:r>
          </a:p>
          <a:p>
            <a:pPr marL="531813" lvl="1" indent="-174625">
              <a:lnSpc>
                <a:spcPct val="90000"/>
              </a:lnSpc>
              <a:spcBef>
                <a:spcPct val="0"/>
              </a:spcBef>
            </a:pPr>
            <a:r>
              <a:rPr lang="en-US" altLang="en-US" sz="2000" b="1" dirty="0" err="1">
                <a:solidFill>
                  <a:schemeClr val="tx1"/>
                </a:solidFill>
                <a:latin typeface="Times New Roman" pitchFamily="18" charset="0"/>
                <a:cs typeface="Times New Roman" pitchFamily="18" charset="0"/>
              </a:rPr>
              <a:t>System.setProperty</a:t>
            </a:r>
            <a:r>
              <a:rPr lang="en-US" altLang="en-US" sz="2000" b="1" dirty="0">
                <a:solidFill>
                  <a:schemeClr val="tx1"/>
                </a:solidFill>
                <a:latin typeface="Times New Roman" pitchFamily="18" charset="0"/>
                <a:cs typeface="Times New Roman" pitchFamily="18" charset="0"/>
              </a:rPr>
              <a:t>(“</a:t>
            </a:r>
            <a:r>
              <a:rPr lang="en-US" altLang="en-US" sz="2000" b="1" dirty="0" err="1">
                <a:solidFill>
                  <a:schemeClr val="tx1"/>
                </a:solidFill>
                <a:latin typeface="Times New Roman" pitchFamily="18" charset="0"/>
                <a:cs typeface="Times New Roman" pitchFamily="18" charset="0"/>
              </a:rPr>
              <a:t>jdbc.drivers</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className</a:t>
            </a:r>
            <a:r>
              <a:rPr lang="en-US" altLang="en-US" sz="2000" b="1" dirty="0">
                <a:solidFill>
                  <a:schemeClr val="tx1"/>
                </a:solidFill>
                <a:latin typeface="Times New Roman" pitchFamily="18" charset="0"/>
                <a:cs typeface="Times New Roman" pitchFamily="18" charset="0"/>
              </a:rPr>
              <a:t>”);</a:t>
            </a:r>
            <a:r>
              <a:rPr lang="en-US" altLang="en-US" sz="2000" dirty="0">
                <a:solidFill>
                  <a:schemeClr val="tx1"/>
                </a:solidFill>
                <a:latin typeface="Times New Roman" pitchFamily="18" charset="0"/>
                <a:cs typeface="Times New Roman" pitchFamily="18" charset="0"/>
              </a:rPr>
              <a:t/>
            </a:r>
            <a:br>
              <a:rPr lang="en-US" altLang="en-US" sz="2000" dirty="0">
                <a:solidFill>
                  <a:schemeClr val="tx1"/>
                </a:solidFill>
                <a:latin typeface="Times New Roman" pitchFamily="18" charset="0"/>
                <a:cs typeface="Times New Roman" pitchFamily="18" charset="0"/>
              </a:rPr>
            </a:br>
            <a:r>
              <a:rPr lang="en-US" altLang="en-US" sz="2000" dirty="0" err="1">
                <a:solidFill>
                  <a:schemeClr val="tx1"/>
                </a:solidFill>
                <a:latin typeface="Times New Roman" pitchFamily="18" charset="0"/>
                <a:cs typeface="Times New Roman" pitchFamily="18" charset="0"/>
              </a:rPr>
              <a:t>System.setProperty</a:t>
            </a:r>
            <a:r>
              <a:rPr lang="en-US" altLang="en-US" sz="2000" dirty="0">
                <a:solidFill>
                  <a:schemeClr val="tx1"/>
                </a:solidFill>
                <a:latin typeface="Times New Roman" pitchFamily="18" charset="0"/>
                <a:cs typeface="Times New Roman" pitchFamily="18" charset="0"/>
              </a:rPr>
              <a:t>(“</a:t>
            </a:r>
            <a:r>
              <a:rPr lang="en-US" altLang="en-US" sz="2000" dirty="0" err="1">
                <a:solidFill>
                  <a:schemeClr val="tx1"/>
                </a:solidFill>
                <a:latin typeface="Times New Roman" pitchFamily="18" charset="0"/>
                <a:cs typeface="Times New Roman" pitchFamily="18" charset="0"/>
              </a:rPr>
              <a:t>jdbc.drivers</a:t>
            </a:r>
            <a:r>
              <a:rPr lang="en-US" altLang="en-US" sz="2000" dirty="0">
                <a:solidFill>
                  <a:schemeClr val="tx1"/>
                </a:solidFill>
                <a:latin typeface="Times New Roman" pitchFamily="18" charset="0"/>
                <a:cs typeface="Times New Roman" pitchFamily="18" charset="0"/>
              </a:rPr>
              <a:t>”, “</a:t>
            </a:r>
            <a:r>
              <a:rPr lang="en-US" altLang="en-US" sz="2000" dirty="0" err="1">
                <a:solidFill>
                  <a:schemeClr val="tx1"/>
                </a:solidFill>
                <a:latin typeface="Times New Roman" pitchFamily="18" charset="0"/>
                <a:cs typeface="Times New Roman" pitchFamily="18" charset="0"/>
              </a:rPr>
              <a:t>sun.jdbc.odbc.JdbcOdbcDriver</a:t>
            </a:r>
            <a:r>
              <a:rPr lang="en-US" altLang="en-US" sz="2000" dirty="0">
                <a:solidFill>
                  <a:schemeClr val="tx1"/>
                </a:solidFill>
                <a:latin typeface="Times New Roman" pitchFamily="18" charset="0"/>
                <a:cs typeface="Times New Roman" pitchFamily="18" charset="0"/>
              </a:rPr>
              <a:t>”);</a:t>
            </a:r>
          </a:p>
          <a:p>
            <a:pPr marL="177800" indent="-177800">
              <a:lnSpc>
                <a:spcPct val="90000"/>
              </a:lnSpc>
              <a:spcBef>
                <a:spcPct val="0"/>
              </a:spcBef>
            </a:pPr>
            <a:r>
              <a:rPr lang="en-US" altLang="en-US" sz="2000" b="1" dirty="0" err="1" smtClean="0">
                <a:solidFill>
                  <a:schemeClr val="tx1"/>
                </a:solidFill>
                <a:latin typeface="Times New Roman" pitchFamily="18" charset="0"/>
                <a:cs typeface="Times New Roman" pitchFamily="18" charset="0"/>
              </a:rPr>
              <a:t>Tạo</a:t>
            </a:r>
            <a:r>
              <a:rPr lang="en-US" altLang="en-US" sz="2000" b="1" dirty="0" smtClean="0">
                <a:solidFill>
                  <a:schemeClr val="tx1"/>
                </a:solidFill>
                <a:latin typeface="Times New Roman" pitchFamily="18" charset="0"/>
                <a:cs typeface="Times New Roman" pitchFamily="18" charset="0"/>
              </a:rPr>
              <a:t> </a:t>
            </a:r>
            <a:r>
              <a:rPr lang="en-US" altLang="en-US" sz="2000" b="1" dirty="0" err="1" smtClean="0">
                <a:solidFill>
                  <a:schemeClr val="tx1"/>
                </a:solidFill>
                <a:latin typeface="Times New Roman" pitchFamily="18" charset="0"/>
                <a:cs typeface="Times New Roman" pitchFamily="18" charset="0"/>
              </a:rPr>
              <a:t>một</a:t>
            </a:r>
            <a:r>
              <a:rPr lang="en-US" altLang="en-US" sz="2000" b="1" dirty="0" smtClean="0">
                <a:solidFill>
                  <a:schemeClr val="tx1"/>
                </a:solidFill>
                <a:latin typeface="Times New Roman" pitchFamily="18" charset="0"/>
                <a:cs typeface="Times New Roman" pitchFamily="18" charset="0"/>
              </a:rPr>
              <a:t> </a:t>
            </a:r>
            <a:r>
              <a:rPr lang="en-US" altLang="en-US" sz="2000" b="1" dirty="0" err="1" smtClean="0">
                <a:solidFill>
                  <a:schemeClr val="tx1"/>
                </a:solidFill>
                <a:latin typeface="Times New Roman" pitchFamily="18" charset="0"/>
                <a:cs typeface="Times New Roman" pitchFamily="18" charset="0"/>
              </a:rPr>
              <a:t>kết</a:t>
            </a:r>
            <a:r>
              <a:rPr lang="en-US" altLang="en-US" sz="2000" b="1" dirty="0" smtClean="0">
                <a:solidFill>
                  <a:schemeClr val="tx1"/>
                </a:solidFill>
                <a:latin typeface="Times New Roman" pitchFamily="18" charset="0"/>
                <a:cs typeface="Times New Roman" pitchFamily="18" charset="0"/>
              </a:rPr>
              <a:t> </a:t>
            </a:r>
            <a:r>
              <a:rPr lang="en-US" altLang="en-US" sz="2000" b="1" dirty="0" err="1" smtClean="0">
                <a:solidFill>
                  <a:schemeClr val="tx1"/>
                </a:solidFill>
                <a:latin typeface="Times New Roman" pitchFamily="18" charset="0"/>
                <a:cs typeface="Times New Roman" pitchFamily="18" charset="0"/>
              </a:rPr>
              <a:t>nối</a:t>
            </a:r>
            <a:endParaRPr lang="en-US" altLang="en-US" sz="2000" b="1" dirty="0">
              <a:solidFill>
                <a:schemeClr val="tx1"/>
              </a:solidFill>
              <a:latin typeface="Times New Roman" pitchFamily="18" charset="0"/>
              <a:cs typeface="Times New Roman" pitchFamily="18" charset="0"/>
            </a:endParaRPr>
          </a:p>
          <a:p>
            <a:pPr marL="531813" lvl="1" indent="-174625">
              <a:lnSpc>
                <a:spcPct val="90000"/>
              </a:lnSpc>
              <a:spcBef>
                <a:spcPct val="0"/>
              </a:spcBef>
            </a:pPr>
            <a:r>
              <a:rPr lang="en-US" altLang="en-US" sz="2000" b="1" dirty="0">
                <a:solidFill>
                  <a:schemeClr val="tx1"/>
                </a:solidFill>
                <a:latin typeface="Times New Roman" pitchFamily="18" charset="0"/>
                <a:cs typeface="Times New Roman" pitchFamily="18" charset="0"/>
              </a:rPr>
              <a:t>Connection conn = </a:t>
            </a:r>
            <a:r>
              <a:rPr lang="en-US" altLang="en-US" sz="2000" b="1" dirty="0" err="1">
                <a:solidFill>
                  <a:schemeClr val="tx1"/>
                </a:solidFill>
                <a:latin typeface="Times New Roman" pitchFamily="18" charset="0"/>
                <a:cs typeface="Times New Roman" pitchFamily="18" charset="0"/>
              </a:rPr>
              <a:t>DriverManager.getConnection</a:t>
            </a:r>
            <a:r>
              <a:rPr lang="en-US" altLang="en-US" sz="2000" b="1" dirty="0">
                <a:solidFill>
                  <a:schemeClr val="tx1"/>
                </a:solidFill>
                <a:latin typeface="Times New Roman" pitchFamily="18" charset="0"/>
                <a:cs typeface="Times New Roman" pitchFamily="18" charset="0"/>
              </a:rPr>
              <a:t>(…);</a:t>
            </a:r>
          </a:p>
          <a:p>
            <a:pPr marL="723900" lvl="2" indent="-12700">
              <a:lnSpc>
                <a:spcPct val="90000"/>
              </a:lnSpc>
              <a:spcBef>
                <a:spcPct val="0"/>
              </a:spcBef>
            </a:pPr>
            <a:r>
              <a:rPr lang="en-US" altLang="en-US" sz="2000" dirty="0">
                <a:solidFill>
                  <a:schemeClr val="tx1"/>
                </a:solidFill>
                <a:latin typeface="Times New Roman" pitchFamily="18" charset="0"/>
                <a:cs typeface="Times New Roman" pitchFamily="18" charset="0"/>
              </a:rPr>
              <a:t>static Connection </a:t>
            </a:r>
            <a:r>
              <a:rPr lang="en-US" altLang="en-US" sz="2000" dirty="0" err="1">
                <a:solidFill>
                  <a:schemeClr val="tx1"/>
                </a:solidFill>
                <a:latin typeface="Times New Roman" pitchFamily="18" charset="0"/>
                <a:cs typeface="Times New Roman" pitchFamily="18" charset="0"/>
              </a:rPr>
              <a:t>getConnection</a:t>
            </a:r>
            <a:r>
              <a:rPr lang="en-US" altLang="en-US" sz="2000" dirty="0">
                <a:solidFill>
                  <a:schemeClr val="tx1"/>
                </a:solidFill>
                <a:latin typeface="Times New Roman" pitchFamily="18" charset="0"/>
                <a:cs typeface="Times New Roman" pitchFamily="18" charset="0"/>
              </a:rPr>
              <a:t>(String </a:t>
            </a:r>
            <a:r>
              <a:rPr lang="en-US" altLang="en-US" sz="2000" dirty="0" err="1">
                <a:solidFill>
                  <a:schemeClr val="tx1"/>
                </a:solidFill>
                <a:latin typeface="Times New Roman" pitchFamily="18" charset="0"/>
                <a:cs typeface="Times New Roman" pitchFamily="18" charset="0"/>
              </a:rPr>
              <a:t>url</a:t>
            </a:r>
            <a:r>
              <a:rPr lang="en-US" altLang="en-US" sz="2000" dirty="0">
                <a:solidFill>
                  <a:schemeClr val="tx1"/>
                </a:solidFill>
                <a:latin typeface="Times New Roman" pitchFamily="18" charset="0"/>
                <a:cs typeface="Times New Roman" pitchFamily="18" charset="0"/>
              </a:rPr>
              <a:t>);</a:t>
            </a:r>
          </a:p>
          <a:p>
            <a:pPr marL="723900" lvl="2" indent="-12700">
              <a:lnSpc>
                <a:spcPct val="90000"/>
              </a:lnSpc>
              <a:spcBef>
                <a:spcPct val="0"/>
              </a:spcBef>
            </a:pPr>
            <a:r>
              <a:rPr lang="en-US" altLang="en-US" sz="2000" dirty="0">
                <a:solidFill>
                  <a:schemeClr val="tx1"/>
                </a:solidFill>
                <a:latin typeface="Times New Roman" pitchFamily="18" charset="0"/>
                <a:cs typeface="Times New Roman" pitchFamily="18" charset="0"/>
              </a:rPr>
              <a:t>static Connection </a:t>
            </a:r>
            <a:r>
              <a:rPr lang="en-US" altLang="en-US" sz="2000" dirty="0" err="1">
                <a:solidFill>
                  <a:schemeClr val="tx1"/>
                </a:solidFill>
                <a:latin typeface="Times New Roman" pitchFamily="18" charset="0"/>
                <a:cs typeface="Times New Roman" pitchFamily="18" charset="0"/>
              </a:rPr>
              <a:t>getConnection</a:t>
            </a:r>
            <a:r>
              <a:rPr lang="en-US" altLang="en-US" sz="2000" dirty="0">
                <a:solidFill>
                  <a:schemeClr val="tx1"/>
                </a:solidFill>
                <a:latin typeface="Times New Roman" pitchFamily="18" charset="0"/>
                <a:cs typeface="Times New Roman" pitchFamily="18" charset="0"/>
              </a:rPr>
              <a:t>(String </a:t>
            </a:r>
            <a:r>
              <a:rPr lang="en-US" altLang="en-US" sz="2000" dirty="0" err="1" smtClean="0">
                <a:solidFill>
                  <a:schemeClr val="tx1"/>
                </a:solidFill>
                <a:latin typeface="Times New Roman" pitchFamily="18" charset="0"/>
                <a:cs typeface="Times New Roman" pitchFamily="18" charset="0"/>
              </a:rPr>
              <a:t>url,String</a:t>
            </a:r>
            <a:r>
              <a:rPr lang="en-US" altLang="en-US" sz="2000" dirty="0" smtClean="0">
                <a:solidFill>
                  <a:schemeClr val="tx1"/>
                </a:solidFill>
                <a:latin typeface="Times New Roman" pitchFamily="18" charset="0"/>
                <a:cs typeface="Times New Roman" pitchFamily="18" charset="0"/>
              </a:rPr>
              <a:t> </a:t>
            </a:r>
            <a:r>
              <a:rPr lang="en-US" altLang="en-US" sz="2000" dirty="0" err="1">
                <a:solidFill>
                  <a:schemeClr val="tx1"/>
                </a:solidFill>
                <a:latin typeface="Times New Roman" pitchFamily="18" charset="0"/>
                <a:cs typeface="Times New Roman" pitchFamily="18" charset="0"/>
              </a:rPr>
              <a:t>user,String</a:t>
            </a:r>
            <a:r>
              <a:rPr lang="en-US" altLang="en-US" sz="2000" dirty="0">
                <a:solidFill>
                  <a:schemeClr val="tx1"/>
                </a:solidFill>
                <a:latin typeface="Times New Roman" pitchFamily="18" charset="0"/>
                <a:cs typeface="Times New Roman" pitchFamily="18" charset="0"/>
              </a:rPr>
              <a:t> password);</a:t>
            </a:r>
          </a:p>
          <a:p>
            <a:pPr marL="723900" lvl="2" indent="-12700">
              <a:lnSpc>
                <a:spcPct val="90000"/>
              </a:lnSpc>
              <a:spcBef>
                <a:spcPct val="0"/>
              </a:spcBef>
            </a:pPr>
            <a:r>
              <a:rPr lang="en-US" altLang="en-US" sz="2000" dirty="0">
                <a:solidFill>
                  <a:schemeClr val="tx1"/>
                </a:solidFill>
                <a:latin typeface="Times New Roman" pitchFamily="18" charset="0"/>
                <a:cs typeface="Times New Roman" pitchFamily="18" charset="0"/>
              </a:rPr>
              <a:t>static </a:t>
            </a:r>
            <a:r>
              <a:rPr lang="en-US" altLang="en-US" sz="2000" dirty="0" err="1">
                <a:solidFill>
                  <a:schemeClr val="tx1"/>
                </a:solidFill>
                <a:latin typeface="Times New Roman" pitchFamily="18" charset="0"/>
                <a:cs typeface="Times New Roman" pitchFamily="18" charset="0"/>
              </a:rPr>
              <a:t>int</a:t>
            </a:r>
            <a:r>
              <a:rPr lang="en-US" altLang="en-US" sz="2000" dirty="0">
                <a:solidFill>
                  <a:schemeClr val="tx1"/>
                </a:solidFill>
                <a:latin typeface="Times New Roman" pitchFamily="18" charset="0"/>
                <a:cs typeface="Times New Roman" pitchFamily="18" charset="0"/>
              </a:rPr>
              <a:t> </a:t>
            </a:r>
            <a:r>
              <a:rPr lang="en-US" altLang="en-US" sz="2000" dirty="0" err="1">
                <a:solidFill>
                  <a:schemeClr val="tx1"/>
                </a:solidFill>
                <a:latin typeface="Times New Roman" pitchFamily="18" charset="0"/>
                <a:cs typeface="Times New Roman" pitchFamily="18" charset="0"/>
              </a:rPr>
              <a:t>getLoginTimeout</a:t>
            </a:r>
            <a:r>
              <a:rPr lang="en-US" altLang="en-US" sz="2000" dirty="0">
                <a:solidFill>
                  <a:schemeClr val="tx1"/>
                </a:solidFill>
                <a:latin typeface="Times New Roman" pitchFamily="18" charset="0"/>
                <a:cs typeface="Times New Roman" pitchFamily="18" charset="0"/>
              </a:rPr>
              <a:t>(); // seconds</a:t>
            </a:r>
          </a:p>
          <a:p>
            <a:pPr marL="723900" lvl="2" indent="-12700">
              <a:lnSpc>
                <a:spcPct val="90000"/>
              </a:lnSpc>
              <a:spcBef>
                <a:spcPct val="0"/>
              </a:spcBef>
            </a:pPr>
            <a:r>
              <a:rPr lang="en-US" altLang="en-US" sz="2000" dirty="0">
                <a:solidFill>
                  <a:schemeClr val="tx1"/>
                </a:solidFill>
                <a:latin typeface="Times New Roman" pitchFamily="18" charset="0"/>
                <a:cs typeface="Times New Roman" pitchFamily="18" charset="0"/>
              </a:rPr>
              <a:t>static void </a:t>
            </a:r>
            <a:r>
              <a:rPr lang="en-US" altLang="en-US" sz="2000" dirty="0" err="1">
                <a:solidFill>
                  <a:schemeClr val="tx1"/>
                </a:solidFill>
                <a:latin typeface="Times New Roman" pitchFamily="18" charset="0"/>
                <a:cs typeface="Times New Roman" pitchFamily="18" charset="0"/>
              </a:rPr>
              <a:t>setLoginTimeout</a:t>
            </a:r>
            <a:r>
              <a:rPr lang="en-US" altLang="en-US" sz="2000" dirty="0">
                <a:solidFill>
                  <a:schemeClr val="tx1"/>
                </a:solidFill>
                <a:latin typeface="Times New Roman" pitchFamily="18" charset="0"/>
                <a:cs typeface="Times New Roman" pitchFamily="18" charset="0"/>
              </a:rPr>
              <a:t>(</a:t>
            </a:r>
            <a:r>
              <a:rPr lang="en-US" altLang="en-US" sz="2000" dirty="0" err="1">
                <a:solidFill>
                  <a:schemeClr val="tx1"/>
                </a:solidFill>
                <a:latin typeface="Times New Roman" pitchFamily="18" charset="0"/>
                <a:cs typeface="Times New Roman" pitchFamily="18" charset="0"/>
              </a:rPr>
              <a:t>int</a:t>
            </a:r>
            <a:r>
              <a:rPr lang="en-US" altLang="en-US" sz="2000" dirty="0">
                <a:solidFill>
                  <a:schemeClr val="tx1"/>
                </a:solidFill>
                <a:latin typeface="Times New Roman" pitchFamily="18" charset="0"/>
                <a:cs typeface="Times New Roman" pitchFamily="18" charset="0"/>
              </a:rPr>
              <a:t> seconds);</a:t>
            </a:r>
          </a:p>
          <a:p>
            <a:pPr marL="723900" lvl="2" indent="-12700">
              <a:lnSpc>
                <a:spcPct val="90000"/>
              </a:lnSpc>
              <a:spcBef>
                <a:spcPct val="0"/>
              </a:spcBef>
            </a:pPr>
            <a:r>
              <a:rPr lang="en-US" altLang="en-US" sz="2000" dirty="0">
                <a:solidFill>
                  <a:schemeClr val="tx1"/>
                </a:solidFill>
                <a:latin typeface="Times New Roman" pitchFamily="18" charset="0"/>
                <a:cs typeface="Times New Roman" pitchFamily="18" charset="0"/>
              </a:rPr>
              <a:t>static void </a:t>
            </a:r>
            <a:r>
              <a:rPr lang="en-US" altLang="en-US" sz="2000" dirty="0" err="1">
                <a:solidFill>
                  <a:schemeClr val="tx1"/>
                </a:solidFill>
                <a:latin typeface="Times New Roman" pitchFamily="18" charset="0"/>
                <a:cs typeface="Times New Roman" pitchFamily="18" charset="0"/>
              </a:rPr>
              <a:t>println</a:t>
            </a:r>
            <a:r>
              <a:rPr lang="en-US" altLang="en-US" sz="2000" dirty="0">
                <a:solidFill>
                  <a:schemeClr val="tx1"/>
                </a:solidFill>
                <a:latin typeface="Times New Roman" pitchFamily="18" charset="0"/>
                <a:cs typeface="Times New Roman" pitchFamily="18" charset="0"/>
              </a:rPr>
              <a:t>(String message);// in </a:t>
            </a:r>
            <a:r>
              <a:rPr lang="en-US" altLang="en-US" sz="2000" dirty="0" err="1">
                <a:solidFill>
                  <a:schemeClr val="tx1"/>
                </a:solidFill>
                <a:latin typeface="Times New Roman" pitchFamily="18" charset="0"/>
                <a:cs typeface="Times New Roman" pitchFamily="18" charset="0"/>
              </a:rPr>
              <a:t>ra</a:t>
            </a:r>
            <a:r>
              <a:rPr lang="en-US" altLang="en-US" sz="2000" dirty="0">
                <a:solidFill>
                  <a:schemeClr val="tx1"/>
                </a:solidFill>
                <a:latin typeface="Times New Roman" pitchFamily="18" charset="0"/>
                <a:cs typeface="Times New Roman" pitchFamily="18" charset="0"/>
              </a:rPr>
              <a:t> </a:t>
            </a:r>
            <a:r>
              <a:rPr lang="en-US" altLang="en-US" sz="2000" dirty="0" err="1">
                <a:solidFill>
                  <a:schemeClr val="tx1"/>
                </a:solidFill>
                <a:latin typeface="Times New Roman" pitchFamily="18" charset="0"/>
                <a:cs typeface="Times New Roman" pitchFamily="18" charset="0"/>
              </a:rPr>
              <a:t>logfile</a:t>
            </a:r>
            <a:endParaRPr lang="en-US" altLang="en-US" sz="2000" dirty="0">
              <a:solidFill>
                <a:schemeClr val="tx1"/>
              </a:solidFill>
              <a:latin typeface="Times New Roman" pitchFamily="18" charset="0"/>
              <a:cs typeface="Times New Roman" pitchFamily="18" charset="0"/>
            </a:endParaRPr>
          </a:p>
          <a:p>
            <a:pPr marL="723900" lvl="2" indent="-12700">
              <a:lnSpc>
                <a:spcPct val="90000"/>
              </a:lnSpc>
              <a:spcBef>
                <a:spcPct val="0"/>
              </a:spcBef>
            </a:pPr>
            <a:r>
              <a:rPr lang="en-US" altLang="en-US" sz="2000" dirty="0">
                <a:solidFill>
                  <a:schemeClr val="tx1"/>
                </a:solidFill>
                <a:latin typeface="Times New Roman" pitchFamily="18" charset="0"/>
                <a:cs typeface="Times New Roman" pitchFamily="18" charset="0"/>
              </a:rPr>
              <a:t>static void </a:t>
            </a:r>
            <a:r>
              <a:rPr lang="en-US" altLang="en-US" sz="2000" dirty="0" err="1">
                <a:solidFill>
                  <a:schemeClr val="tx1"/>
                </a:solidFill>
                <a:latin typeface="Times New Roman" pitchFamily="18" charset="0"/>
                <a:cs typeface="Times New Roman" pitchFamily="18" charset="0"/>
              </a:rPr>
              <a:t>registerDriver</a:t>
            </a:r>
            <a:r>
              <a:rPr lang="en-US" altLang="en-US" sz="2000" dirty="0">
                <a:solidFill>
                  <a:schemeClr val="tx1"/>
                </a:solidFill>
                <a:latin typeface="Times New Roman" pitchFamily="18" charset="0"/>
                <a:cs typeface="Times New Roman" pitchFamily="18" charset="0"/>
              </a:rPr>
              <a:t>(Driver d);</a:t>
            </a:r>
          </a:p>
          <a:p>
            <a:pPr marL="723900" lvl="2" indent="-12700">
              <a:lnSpc>
                <a:spcPct val="90000"/>
              </a:lnSpc>
              <a:spcBef>
                <a:spcPct val="0"/>
              </a:spcBef>
            </a:pPr>
            <a:r>
              <a:rPr lang="en-US" altLang="en-US" sz="2000" dirty="0">
                <a:solidFill>
                  <a:schemeClr val="tx1"/>
                </a:solidFill>
                <a:latin typeface="Times New Roman" pitchFamily="18" charset="0"/>
                <a:cs typeface="Times New Roman" pitchFamily="18" charset="0"/>
              </a:rPr>
              <a:t>static void </a:t>
            </a:r>
            <a:r>
              <a:rPr lang="en-US" altLang="en-US" sz="2000" dirty="0" err="1">
                <a:solidFill>
                  <a:schemeClr val="tx1"/>
                </a:solidFill>
                <a:latin typeface="Times New Roman" pitchFamily="18" charset="0"/>
                <a:cs typeface="Times New Roman" pitchFamily="18" charset="0"/>
              </a:rPr>
              <a:t>deregisterDriver</a:t>
            </a:r>
            <a:r>
              <a:rPr lang="en-US" altLang="en-US" sz="2000" dirty="0">
                <a:solidFill>
                  <a:schemeClr val="tx1"/>
                </a:solidFill>
                <a:latin typeface="Times New Roman" pitchFamily="18" charset="0"/>
                <a:cs typeface="Times New Roman" pitchFamily="18" charset="0"/>
              </a:rPr>
              <a:t>(Driver d);</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213164"/>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221159"/>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309634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177800" indent="-177800">
              <a:lnSpc>
                <a:spcPct val="90000"/>
              </a:lnSpc>
              <a:spcBef>
                <a:spcPct val="0"/>
              </a:spcBef>
            </a:pPr>
            <a:r>
              <a:rPr lang="vi-VN" altLang="en-US" sz="2400" b="1" dirty="0">
                <a:solidFill>
                  <a:schemeClr val="tx1"/>
                </a:solidFill>
                <a:latin typeface="+mj-lt"/>
              </a:rPr>
              <a:t>Câu lệnh thưc thi </a:t>
            </a:r>
            <a:r>
              <a:rPr lang="vi-VN" altLang="en-US" sz="2400" b="1" dirty="0" smtClean="0">
                <a:solidFill>
                  <a:schemeClr val="tx1"/>
                </a:solidFill>
                <a:latin typeface="+mj-lt"/>
              </a:rPr>
              <a:t>SQL</a:t>
            </a:r>
            <a:endParaRPr lang="en-US" altLang="en-US" sz="2400" b="1" dirty="0" smtClean="0">
              <a:solidFill>
                <a:schemeClr val="tx1"/>
              </a:solidFill>
              <a:latin typeface="+mj-lt"/>
            </a:endParaRPr>
          </a:p>
          <a:p>
            <a:pPr marL="342900" indent="-342900">
              <a:lnSpc>
                <a:spcPct val="90000"/>
              </a:lnSpc>
              <a:spcBef>
                <a:spcPct val="0"/>
              </a:spcBef>
              <a:buFont typeface="Arial" panose="020B0604020202020204" pitchFamily="34" charset="0"/>
              <a:buChar char="•"/>
            </a:pPr>
            <a:r>
              <a:rPr lang="vi-VN" altLang="en-US" sz="2000" dirty="0" smtClean="0">
                <a:solidFill>
                  <a:schemeClr val="tx1"/>
                </a:solidFill>
                <a:latin typeface="+mj-lt"/>
              </a:rPr>
              <a:t>JDBC </a:t>
            </a:r>
            <a:r>
              <a:rPr lang="vi-VN" altLang="en-US" sz="2000" dirty="0">
                <a:solidFill>
                  <a:schemeClr val="tx1"/>
                </a:solidFill>
                <a:latin typeface="+mj-lt"/>
              </a:rPr>
              <a:t>hỗ trợ ba loại câu lệnh:</a:t>
            </a:r>
          </a:p>
          <a:p>
            <a:pPr marL="177800" indent="-177800">
              <a:lnSpc>
                <a:spcPct val="90000"/>
              </a:lnSpc>
              <a:spcBef>
                <a:spcPct val="0"/>
              </a:spcBef>
            </a:pPr>
            <a:r>
              <a:rPr lang="en-US" altLang="en-US" sz="2000" b="1" dirty="0" smtClean="0">
                <a:solidFill>
                  <a:schemeClr val="tx1"/>
                </a:solidFill>
                <a:latin typeface="+mj-lt"/>
                <a:cs typeface="Times New Roman" panose="02020603050405020304" pitchFamily="18" charset="0"/>
              </a:rPr>
              <a:t>		</a:t>
            </a:r>
            <a:r>
              <a:rPr lang="en-US" altLang="en-US" sz="2000" b="1" dirty="0" smtClean="0">
                <a:solidFill>
                  <a:schemeClr val="tx1"/>
                </a:solidFill>
                <a:latin typeface="Times New Roman" panose="02020603050405020304" pitchFamily="18" charset="0"/>
                <a:cs typeface="Times New Roman" panose="02020603050405020304" pitchFamily="18" charset="0"/>
              </a:rPr>
              <a:t>Statement</a:t>
            </a:r>
            <a:r>
              <a:rPr lang="vi-VN" altLang="en-US" sz="2000" dirty="0" smtClean="0">
                <a:solidFill>
                  <a:schemeClr val="tx1"/>
                </a:solidFill>
                <a:latin typeface="+mj-lt"/>
              </a:rPr>
              <a:t>: </a:t>
            </a:r>
            <a:r>
              <a:rPr lang="vi-VN" altLang="en-US" sz="2000" dirty="0">
                <a:solidFill>
                  <a:schemeClr val="tx1"/>
                </a:solidFill>
                <a:latin typeface="+mj-lt"/>
              </a:rPr>
              <a:t>SQL được chuẩn bị và thực thi trong một bước (theo quan điểm </a:t>
            </a:r>
            <a:r>
              <a:rPr lang="en-US" altLang="en-US" sz="2000" dirty="0" smtClean="0">
                <a:solidFill>
                  <a:schemeClr val="tx1"/>
                </a:solidFill>
                <a:latin typeface="+mj-lt"/>
              </a:rPr>
              <a:t>	</a:t>
            </a:r>
            <a:r>
              <a:rPr lang="vi-VN" altLang="en-US" sz="2000" dirty="0" smtClean="0">
                <a:solidFill>
                  <a:schemeClr val="tx1"/>
                </a:solidFill>
                <a:latin typeface="+mj-lt"/>
              </a:rPr>
              <a:t>của </a:t>
            </a:r>
            <a:r>
              <a:rPr lang="vi-VN" altLang="en-US" sz="2000" dirty="0">
                <a:solidFill>
                  <a:schemeClr val="tx1"/>
                </a:solidFill>
                <a:latin typeface="+mj-lt"/>
              </a:rPr>
              <a:t>chương trình ứng dụng)</a:t>
            </a:r>
          </a:p>
          <a:p>
            <a:pPr marL="177800" indent="-177800">
              <a:lnSpc>
                <a:spcPct val="90000"/>
              </a:lnSpc>
              <a:spcBef>
                <a:spcPct val="0"/>
              </a:spcBef>
            </a:pPr>
            <a:r>
              <a:rPr lang="en-US" altLang="en-US" sz="2000" b="1" dirty="0" smtClean="0">
                <a:solidFill>
                  <a:schemeClr val="tx1"/>
                </a:solidFill>
                <a:latin typeface="+mj-lt"/>
              </a:rPr>
              <a:t>		</a:t>
            </a:r>
            <a:r>
              <a:rPr lang="vi-VN" altLang="en-US" sz="2000" b="1" dirty="0" smtClean="0">
                <a:solidFill>
                  <a:schemeClr val="tx1"/>
                </a:solidFill>
                <a:latin typeface="+mj-lt"/>
              </a:rPr>
              <a:t>PreparedStatement</a:t>
            </a:r>
            <a:r>
              <a:rPr lang="vi-VN" altLang="en-US" sz="2000" dirty="0">
                <a:solidFill>
                  <a:schemeClr val="tx1"/>
                </a:solidFill>
                <a:latin typeface="+mj-lt"/>
              </a:rPr>
              <a:t>: trình điều khiển lưu trữ xử lý kế hoạch thực hiện </a:t>
            </a:r>
            <a:r>
              <a:rPr lang="vi-VN" altLang="en-US" sz="2000" dirty="0" smtClean="0">
                <a:solidFill>
                  <a:schemeClr val="tx1"/>
                </a:solidFill>
                <a:latin typeface="+mj-lt"/>
              </a:rPr>
              <a:t>(</a:t>
            </a:r>
            <a:r>
              <a:rPr lang="vi-VN" altLang="en-US" sz="2000" dirty="0">
                <a:solidFill>
                  <a:schemeClr val="tx1"/>
                </a:solidFill>
                <a:latin typeface="+mj-lt"/>
              </a:rPr>
              <a:t>lệnh </a:t>
            </a:r>
            <a:r>
              <a:rPr lang="en-US" altLang="en-US" sz="2000" dirty="0" smtClean="0">
                <a:solidFill>
                  <a:schemeClr val="tx1"/>
                </a:solidFill>
                <a:latin typeface="+mj-lt"/>
              </a:rPr>
              <a:t>	</a:t>
            </a:r>
            <a:r>
              <a:rPr lang="vi-VN" altLang="en-US" sz="2000" dirty="0" smtClean="0">
                <a:solidFill>
                  <a:schemeClr val="tx1"/>
                </a:solidFill>
                <a:latin typeface="+mj-lt"/>
              </a:rPr>
              <a:t>SQL </a:t>
            </a:r>
            <a:r>
              <a:rPr lang="vi-VN" altLang="en-US" sz="2000" dirty="0">
                <a:solidFill>
                  <a:schemeClr val="tx1"/>
                </a:solidFill>
                <a:latin typeface="+mj-lt"/>
              </a:rPr>
              <a:t>với một tham số).</a:t>
            </a:r>
          </a:p>
          <a:p>
            <a:pPr marL="177800" indent="-177800">
              <a:lnSpc>
                <a:spcPct val="90000"/>
              </a:lnSpc>
              <a:spcBef>
                <a:spcPct val="0"/>
              </a:spcBef>
            </a:pPr>
            <a:r>
              <a:rPr lang="en-US" altLang="en-US" sz="2000" b="1" dirty="0" smtClean="0">
                <a:solidFill>
                  <a:schemeClr val="tx1"/>
                </a:solidFill>
                <a:latin typeface="+mj-lt"/>
              </a:rPr>
              <a:t>		</a:t>
            </a:r>
            <a:r>
              <a:rPr lang="vi-VN" altLang="en-US" sz="2000" b="1" dirty="0" smtClean="0">
                <a:solidFill>
                  <a:schemeClr val="tx1"/>
                </a:solidFill>
                <a:latin typeface="+mj-lt"/>
              </a:rPr>
              <a:t>CallableStatement</a:t>
            </a:r>
            <a:r>
              <a:rPr lang="vi-VN" altLang="en-US" sz="2000" dirty="0">
                <a:solidFill>
                  <a:schemeClr val="tx1"/>
                </a:solidFill>
                <a:latin typeface="+mj-lt"/>
              </a:rPr>
              <a:t>: câu lệnh SQL </a:t>
            </a:r>
            <a:r>
              <a:rPr lang="vi-VN" altLang="en-US" sz="2000" dirty="0" smtClean="0">
                <a:solidFill>
                  <a:schemeClr val="tx1"/>
                </a:solidFill>
                <a:latin typeface="+mj-lt"/>
              </a:rPr>
              <a:t>thực </a:t>
            </a:r>
            <a:r>
              <a:rPr lang="vi-VN" altLang="en-US" sz="2000" dirty="0">
                <a:solidFill>
                  <a:schemeClr val="tx1"/>
                </a:solidFill>
                <a:latin typeface="+mj-lt"/>
              </a:rPr>
              <a:t>hiện một cuộc gọi đến một </a:t>
            </a:r>
            <a:r>
              <a:rPr lang="en-US" altLang="en-US" sz="2000" dirty="0" smtClean="0">
                <a:solidFill>
                  <a:schemeClr val="tx1"/>
                </a:solidFill>
                <a:latin typeface="Times New Roman" panose="02020603050405020304" pitchFamily="18" charset="0"/>
                <a:cs typeface="Times New Roman" panose="02020603050405020304" pitchFamily="18" charset="0"/>
              </a:rPr>
              <a:t>stored</a:t>
            </a:r>
            <a:r>
              <a:rPr lang="en-US" altLang="en-US" sz="2000" dirty="0" smtClean="0">
                <a:solidFill>
                  <a:schemeClr val="tx1"/>
                </a:solidFill>
                <a:latin typeface="+mj-lt"/>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procedure</a:t>
            </a:r>
            <a:endParaRPr lang="vi-VN" alt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spcBef>
                <a:spcPct val="0"/>
              </a:spcBef>
              <a:buFont typeface="Arial" panose="020B0604020202020204" pitchFamily="34" charset="0"/>
              <a:buChar char="•"/>
            </a:pPr>
            <a:r>
              <a:rPr lang="vi-VN" altLang="en-US" sz="2000" dirty="0">
                <a:solidFill>
                  <a:schemeClr val="tx1"/>
                </a:solidFill>
                <a:latin typeface="+mj-lt"/>
              </a:rPr>
              <a:t>Đối tượng Connection có các phương thức createStatement (), readyStatement () và readyCall () để tạo các đối tượng Statement này.</a:t>
            </a:r>
            <a:endParaRPr lang="en-US" altLang="en-US" sz="2000" dirty="0">
              <a:solidFill>
                <a:schemeClr val="tx1"/>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234482"/>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83568" y="221159"/>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4248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177800" indent="-177800">
              <a:lnSpc>
                <a:spcPct val="150000"/>
              </a:lnSpc>
              <a:spcBef>
                <a:spcPct val="0"/>
              </a:spcBef>
            </a:pPr>
            <a:r>
              <a:rPr lang="en-US" altLang="en-US" sz="2400" b="1" dirty="0" err="1">
                <a:solidFill>
                  <a:schemeClr val="tx1"/>
                </a:solidFill>
                <a:latin typeface="Times New Roman" panose="02020603050405020304" pitchFamily="18" charset="0"/>
                <a:cs typeface="Times New Roman" panose="02020603050405020304" pitchFamily="18" charset="0"/>
              </a:rPr>
              <a:t>Trực</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tiếp</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tạo</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và</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sử</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dụng</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err="1">
                <a:solidFill>
                  <a:schemeClr val="tx1"/>
                </a:solidFill>
                <a:latin typeface="Times New Roman" panose="02020603050405020304" pitchFamily="18" charset="0"/>
                <a:cs typeface="Times New Roman" panose="02020603050405020304" pitchFamily="18" charset="0"/>
              </a:rPr>
              <a:t>Sql</a:t>
            </a:r>
            <a:r>
              <a:rPr lang="en-US" altLang="en-US" sz="2400" b="1" dirty="0">
                <a:solidFill>
                  <a:schemeClr val="tx1"/>
                </a:solidFill>
                <a:latin typeface="Times New Roman" panose="02020603050405020304" pitchFamily="18" charset="0"/>
                <a:cs typeface="Times New Roman" panose="02020603050405020304" pitchFamily="18" charset="0"/>
              </a:rPr>
              <a:t> </a:t>
            </a:r>
            <a:r>
              <a:rPr lang="en-US" altLang="en-US" sz="2400" b="1" dirty="0" smtClean="0">
                <a:solidFill>
                  <a:schemeClr val="tx1"/>
                </a:solidFill>
                <a:latin typeface="Times New Roman" panose="02020603050405020304" pitchFamily="18" charset="0"/>
                <a:cs typeface="Times New Roman" panose="02020603050405020304" pitchFamily="18" charset="0"/>
              </a:rPr>
              <a:t>Statements</a:t>
            </a:r>
          </a:p>
          <a:p>
            <a:pPr marL="342900" indent="-342900">
              <a:lnSpc>
                <a:spcPct val="90000"/>
              </a:lnSpc>
              <a:spcBef>
                <a:spcPct val="0"/>
              </a:spcBef>
              <a:buFont typeface="Arial" panose="020B0604020202020204" pitchFamily="34" charset="0"/>
              <a:buChar char="•"/>
            </a:pPr>
            <a:r>
              <a:rPr lang="vi-VN" altLang="en-US" sz="2000" dirty="0" smtClean="0">
                <a:solidFill>
                  <a:schemeClr val="tx1"/>
                </a:solidFill>
                <a:latin typeface="+mj-lt"/>
              </a:rPr>
              <a:t>Một đối tượng Statement được tạo bằng phương thức createStatement()</a:t>
            </a:r>
            <a:r>
              <a:rPr lang="en-US" altLang="en-US" sz="2000" dirty="0" smtClean="0">
                <a:solidFill>
                  <a:schemeClr val="tx1"/>
                </a:solidFill>
                <a:latin typeface="+mj-lt"/>
              </a:rPr>
              <a:t> </a:t>
            </a:r>
            <a:r>
              <a:rPr lang="vi-VN" altLang="en-US" sz="2000" dirty="0" smtClean="0">
                <a:solidFill>
                  <a:schemeClr val="tx1"/>
                </a:solidFill>
                <a:latin typeface="+mj-lt"/>
              </a:rPr>
              <a:t>trong đối tượng Connection thu được từ lệnh gọi tới </a:t>
            </a:r>
            <a:r>
              <a:rPr lang="en-US" altLang="en-US" sz="2000" dirty="0" smtClean="0">
                <a:solidFill>
                  <a:schemeClr val="tx1"/>
                </a:solidFill>
                <a:latin typeface="+mj-lt"/>
              </a:rPr>
              <a:t> </a:t>
            </a:r>
            <a:r>
              <a:rPr lang="vi-VN" altLang="en-US" sz="2000" dirty="0" smtClean="0">
                <a:solidFill>
                  <a:schemeClr val="tx1"/>
                </a:solidFill>
                <a:latin typeface="+mj-lt"/>
              </a:rPr>
              <a:t>DriverManager.getConnection</a:t>
            </a:r>
            <a:endParaRPr lang="en-US" altLang="en-US" sz="2000" dirty="0" smtClean="0">
              <a:solidFill>
                <a:schemeClr val="tx1"/>
              </a:solidFill>
              <a:latin typeface="+mj-lt"/>
            </a:endParaRPr>
          </a:p>
          <a:p>
            <a:pPr lvl="1">
              <a:lnSpc>
                <a:spcPct val="80000"/>
              </a:lnSpc>
              <a:spcBef>
                <a:spcPct val="25000"/>
              </a:spcBef>
            </a:pPr>
            <a:r>
              <a:rPr lang="en-US" altLang="en-US" sz="2000" b="1" dirty="0" err="1" smtClean="0">
                <a:solidFill>
                  <a:schemeClr val="tx1"/>
                </a:solidFill>
                <a:latin typeface="Times New Roman" panose="02020603050405020304" pitchFamily="18" charset="0"/>
                <a:cs typeface="Times New Roman" panose="02020603050405020304" pitchFamily="18" charset="0"/>
              </a:rPr>
              <a:t>resultSet</a:t>
            </a:r>
            <a:r>
              <a:rPr lang="en-US" altLang="en-US" sz="2000" b="1" dirty="0" smtClean="0">
                <a:solidFill>
                  <a:schemeClr val="tx1"/>
                </a:solidFill>
                <a:latin typeface="Times New Roman" panose="02020603050405020304" pitchFamily="18" charset="0"/>
                <a:cs typeface="Times New Roman" panose="02020603050405020304" pitchFamily="18" charset="0"/>
              </a:rPr>
              <a:t> </a:t>
            </a:r>
            <a:r>
              <a:rPr lang="en-US" altLang="en-US" sz="2000" b="1" dirty="0" err="1" smtClean="0">
                <a:solidFill>
                  <a:schemeClr val="tx1"/>
                </a:solidFill>
                <a:latin typeface="Times New Roman" panose="02020603050405020304" pitchFamily="18" charset="0"/>
                <a:cs typeface="Times New Roman" panose="02020603050405020304" pitchFamily="18" charset="0"/>
              </a:rPr>
              <a:t>executeQuery</a:t>
            </a:r>
            <a:r>
              <a:rPr lang="en-US" altLang="en-US" sz="2000" b="1" dirty="0" smtClean="0">
                <a:solidFill>
                  <a:schemeClr val="tx1"/>
                </a:solidFill>
                <a:latin typeface="Times New Roman" panose="02020603050405020304" pitchFamily="18" charset="0"/>
                <a:cs typeface="Times New Roman" panose="02020603050405020304" pitchFamily="18" charset="0"/>
              </a:rPr>
              <a:t> (String </a:t>
            </a:r>
            <a:r>
              <a:rPr lang="en-US" altLang="en-US" sz="2000" b="1" dirty="0" err="1" smtClean="0">
                <a:solidFill>
                  <a:schemeClr val="tx1"/>
                </a:solidFill>
                <a:latin typeface="Times New Roman" panose="02020603050405020304" pitchFamily="18" charset="0"/>
                <a:cs typeface="Times New Roman" panose="02020603050405020304" pitchFamily="18" charset="0"/>
              </a:rPr>
              <a:t>sql</a:t>
            </a:r>
            <a:r>
              <a:rPr lang="en-US" altLang="en-US" sz="2000" b="1" dirty="0" smtClean="0">
                <a:solidFill>
                  <a:schemeClr val="tx1"/>
                </a:solidFill>
                <a:latin typeface="Times New Roman" panose="02020603050405020304" pitchFamily="18" charset="0"/>
                <a:cs typeface="Times New Roman" panose="02020603050405020304" pitchFamily="18" charset="0"/>
              </a:rPr>
              <a:t>)</a:t>
            </a:r>
          </a:p>
          <a:p>
            <a:pPr lvl="1">
              <a:lnSpc>
                <a:spcPct val="80000"/>
              </a:lnSpc>
              <a:spcBef>
                <a:spcPct val="25000"/>
              </a:spcBef>
            </a:pPr>
            <a:r>
              <a:rPr lang="en-US" altLang="en-US" sz="2000" b="1" dirty="0" err="1" smtClean="0">
                <a:solidFill>
                  <a:schemeClr val="tx1"/>
                </a:solidFill>
                <a:latin typeface="Times New Roman" panose="02020603050405020304" pitchFamily="18" charset="0"/>
                <a:cs typeface="Times New Roman" panose="02020603050405020304" pitchFamily="18" charset="0"/>
              </a:rPr>
              <a:t>int</a:t>
            </a:r>
            <a:r>
              <a:rPr lang="en-US" altLang="en-US" sz="2000" b="1" dirty="0" smtClean="0">
                <a:solidFill>
                  <a:schemeClr val="tx1"/>
                </a:solidFill>
                <a:latin typeface="Times New Roman" panose="02020603050405020304" pitchFamily="18" charset="0"/>
                <a:cs typeface="Times New Roman" panose="02020603050405020304" pitchFamily="18" charset="0"/>
              </a:rPr>
              <a:t> </a:t>
            </a:r>
            <a:r>
              <a:rPr lang="en-US" altLang="en-US" sz="2000" b="1" dirty="0" err="1" smtClean="0">
                <a:solidFill>
                  <a:schemeClr val="tx1"/>
                </a:solidFill>
                <a:latin typeface="Times New Roman" panose="02020603050405020304" pitchFamily="18" charset="0"/>
                <a:cs typeface="Times New Roman" panose="02020603050405020304" pitchFamily="18" charset="0"/>
              </a:rPr>
              <a:t>executeUpdate</a:t>
            </a:r>
            <a:r>
              <a:rPr lang="en-US" altLang="en-US" sz="2000" b="1" dirty="0" smtClean="0">
                <a:solidFill>
                  <a:schemeClr val="tx1"/>
                </a:solidFill>
                <a:latin typeface="Times New Roman" panose="02020603050405020304" pitchFamily="18" charset="0"/>
                <a:cs typeface="Times New Roman" panose="02020603050405020304" pitchFamily="18" charset="0"/>
              </a:rPr>
              <a:t> (String </a:t>
            </a:r>
            <a:r>
              <a:rPr lang="en-US" altLang="en-US" sz="2000" b="1" dirty="0" err="1" smtClean="0">
                <a:solidFill>
                  <a:schemeClr val="tx1"/>
                </a:solidFill>
                <a:latin typeface="Times New Roman" panose="02020603050405020304" pitchFamily="18" charset="0"/>
                <a:cs typeface="Times New Roman" panose="02020603050405020304" pitchFamily="18" charset="0"/>
              </a:rPr>
              <a:t>sql</a:t>
            </a:r>
            <a:r>
              <a:rPr lang="en-US" altLang="en-US" sz="2000" b="1" dirty="0" smtClean="0">
                <a:solidFill>
                  <a:schemeClr val="tx1"/>
                </a:solidFill>
                <a:latin typeface="Times New Roman" panose="02020603050405020304" pitchFamily="18" charset="0"/>
                <a:cs typeface="Times New Roman" panose="02020603050405020304" pitchFamily="18" charset="0"/>
              </a:rPr>
              <a:t>)</a:t>
            </a:r>
          </a:p>
          <a:p>
            <a:pPr lvl="1">
              <a:lnSpc>
                <a:spcPct val="80000"/>
              </a:lnSpc>
              <a:spcBef>
                <a:spcPct val="25000"/>
              </a:spcBef>
            </a:pPr>
            <a:r>
              <a:rPr lang="en-US" altLang="en-US" sz="2000" b="1" dirty="0" err="1" smtClean="0">
                <a:solidFill>
                  <a:schemeClr val="tx1"/>
                </a:solidFill>
                <a:latin typeface="Times New Roman" panose="02020603050405020304" pitchFamily="18" charset="0"/>
                <a:cs typeface="Times New Roman" panose="02020603050405020304" pitchFamily="18" charset="0"/>
              </a:rPr>
              <a:t>boolean</a:t>
            </a:r>
            <a:r>
              <a:rPr lang="en-US" altLang="en-US" sz="2000" b="1" dirty="0" smtClean="0">
                <a:solidFill>
                  <a:schemeClr val="tx1"/>
                </a:solidFill>
                <a:latin typeface="Times New Roman" panose="02020603050405020304" pitchFamily="18" charset="0"/>
                <a:cs typeface="Times New Roman" panose="02020603050405020304" pitchFamily="18" charset="0"/>
              </a:rPr>
              <a:t> execute(String </a:t>
            </a:r>
            <a:r>
              <a:rPr lang="en-US" altLang="en-US" sz="2000" b="1" dirty="0" err="1" smtClean="0">
                <a:solidFill>
                  <a:schemeClr val="tx1"/>
                </a:solidFill>
                <a:latin typeface="Times New Roman" panose="02020603050405020304" pitchFamily="18" charset="0"/>
                <a:cs typeface="Times New Roman" panose="02020603050405020304" pitchFamily="18" charset="0"/>
              </a:rPr>
              <a:t>sql</a:t>
            </a:r>
            <a:r>
              <a:rPr lang="en-US" altLang="en-US" sz="2000" b="1"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Bef>
                <a:spcPct val="0"/>
              </a:spcBef>
              <a:buFont typeface="Arial" panose="020B0604020202020204" pitchFamily="34" charset="0"/>
              <a:buChar char="•"/>
            </a:pPr>
            <a:r>
              <a:rPr lang="vi-VN" altLang="en-US" sz="2000" dirty="0" smtClean="0">
                <a:solidFill>
                  <a:schemeClr val="tx1"/>
                </a:solidFill>
                <a:latin typeface="+mj-lt"/>
              </a:rPr>
              <a:t>Phương thức </a:t>
            </a:r>
            <a:r>
              <a:rPr lang="en-US" altLang="en-US" sz="2000" b="1" dirty="0" err="1" smtClean="0">
                <a:solidFill>
                  <a:schemeClr val="tx1"/>
                </a:solidFill>
                <a:latin typeface="Times New Roman" panose="02020603050405020304" pitchFamily="18" charset="0"/>
                <a:cs typeface="Times New Roman" panose="02020603050405020304" pitchFamily="18" charset="0"/>
              </a:rPr>
              <a:t>executeUpdate</a:t>
            </a:r>
            <a:r>
              <a:rPr lang="vi-VN" altLang="en-US" sz="2000" dirty="0" smtClean="0">
                <a:solidFill>
                  <a:schemeClr val="tx1"/>
                </a:solidFill>
                <a:latin typeface="+mj-lt"/>
              </a:rPr>
              <a:t> có thể thực thi các hành động như INSERT, UPDATE và DELETE cũng như các lệnh định nghĩa dữ liệu như CREATE TABLE và</a:t>
            </a:r>
            <a:r>
              <a:rPr lang="en-US" altLang="en-US" sz="2000" dirty="0" smtClean="0">
                <a:solidFill>
                  <a:schemeClr val="tx1"/>
                </a:solidFill>
                <a:latin typeface="+mj-lt"/>
              </a:rPr>
              <a:t> </a:t>
            </a:r>
            <a:r>
              <a:rPr lang="vi-VN" altLang="en-US" sz="2000" dirty="0" smtClean="0">
                <a:solidFill>
                  <a:schemeClr val="tx1"/>
                </a:solidFill>
                <a:latin typeface="+mj-lt"/>
              </a:rPr>
              <a:t>DROPTABLE.</a:t>
            </a:r>
            <a:r>
              <a:rPr lang="en-US" altLang="en-US" sz="2000" dirty="0" smtClean="0">
                <a:solidFill>
                  <a:schemeClr val="tx1"/>
                </a:solidFill>
                <a:latin typeface="+mj-lt"/>
              </a:rPr>
              <a:t> </a:t>
            </a:r>
            <a:r>
              <a:rPr lang="en-US" altLang="en-US" sz="2000" dirty="0" err="1" smtClean="0">
                <a:solidFill>
                  <a:schemeClr val="tx1"/>
                </a:solidFill>
                <a:latin typeface="Times New Roman" panose="02020603050405020304" pitchFamily="18" charset="0"/>
                <a:cs typeface="Times New Roman" panose="02020603050405020304" pitchFamily="18" charset="0"/>
              </a:rPr>
              <a:t>Phương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thức</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executeUpdate</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trả</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về</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số</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hàng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bị</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hỏng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bởi</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câu</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lệnh</a:t>
            </a:r>
            <a:r>
              <a:rPr lang="en-US" altLang="en-US" sz="2000" dirty="0" smtClean="0">
                <a:solidFill>
                  <a:schemeClr val="tx1"/>
                </a:solidFill>
                <a:latin typeface="Times New Roman" panose="02020603050405020304" pitchFamily="18" charset="0"/>
                <a:cs typeface="Times New Roman" panose="02020603050405020304" pitchFamily="18" charset="0"/>
              </a:rPr>
              <a:t> SQL</a:t>
            </a:r>
          </a:p>
          <a:p>
            <a:pPr marL="342900" indent="-342900">
              <a:lnSpc>
                <a:spcPct val="90000"/>
              </a:lnSpc>
              <a:spcBef>
                <a:spcPct val="0"/>
              </a:spcBef>
              <a:buFont typeface="Arial" panose="020B0604020202020204" pitchFamily="34" charset="0"/>
              <a:buChar char="•"/>
            </a:pPr>
            <a:r>
              <a:rPr lang="en-US" altLang="en-US" sz="2000" dirty="0" err="1" smtClean="0">
                <a:solidFill>
                  <a:schemeClr val="tx1"/>
                </a:solidFill>
                <a:latin typeface="Times New Roman" panose="02020603050405020304" pitchFamily="18" charset="0"/>
                <a:cs typeface="Times New Roman" panose="02020603050405020304" pitchFamily="18" charset="0"/>
              </a:rPr>
              <a:t>Phương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thức</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executeQuery</a:t>
            </a:r>
            <a:r>
              <a:rPr lang="en-US" altLang="en-US" sz="2000" dirty="0" smtClean="0">
                <a:solidFill>
                  <a:schemeClr val="tx1"/>
                </a:solidFill>
                <a:latin typeface="+mj-lt"/>
              </a:rPr>
              <a:t> </a:t>
            </a:r>
            <a:r>
              <a:rPr lang="en-US" altLang="en-US" sz="2000" dirty="0" err="1" smtClean="0">
                <a:solidFill>
                  <a:schemeClr val="tx1"/>
                </a:solidFill>
                <a:latin typeface="Times New Roman" panose="02020603050405020304" pitchFamily="18" charset="0"/>
                <a:cs typeface="Times New Roman" panose="02020603050405020304" pitchFamily="18" charset="0"/>
              </a:rPr>
              <a:t>sử</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dụng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thực</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thi</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truy</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vấn</a:t>
            </a:r>
            <a:r>
              <a:rPr lang="en-US" altLang="en-US" sz="2000" dirty="0" smtClean="0">
                <a:solidFill>
                  <a:schemeClr val="tx1"/>
                </a:solidFill>
                <a:latin typeface="Times New Roman" panose="02020603050405020304" pitchFamily="18" charset="0"/>
                <a:cs typeface="Times New Roman" panose="02020603050405020304" pitchFamily="18" charset="0"/>
              </a:rPr>
              <a:t> SELECT</a:t>
            </a:r>
            <a:r>
              <a:rPr lang="en-US" altLang="en-US" sz="2000" dirty="0" smtClean="0">
                <a:solidFill>
                  <a:schemeClr val="tx1"/>
                </a:solidFill>
                <a:latin typeface="+mj-lt"/>
              </a:rPr>
              <a:t>. </a:t>
            </a:r>
            <a:r>
              <a:rPr lang="en-US" altLang="en-US" sz="2000" dirty="0" err="1" smtClean="0">
                <a:solidFill>
                  <a:schemeClr val="tx1"/>
                </a:solidFill>
                <a:latin typeface="Times New Roman" panose="02020603050405020304" pitchFamily="18" charset="0"/>
                <a:cs typeface="Times New Roman" panose="02020603050405020304" pitchFamily="18" charset="0"/>
              </a:rPr>
              <a:t>Đối</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tượng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b="1" dirty="0" err="1" smtClean="0">
                <a:solidFill>
                  <a:schemeClr val="tx1"/>
                </a:solidFill>
                <a:latin typeface="Times New Roman" panose="02020603050405020304" pitchFamily="18" charset="0"/>
                <a:cs typeface="Times New Roman" panose="02020603050405020304" pitchFamily="18" charset="0"/>
              </a:rPr>
              <a:t>executeQuery</a:t>
            </a:r>
            <a:r>
              <a:rPr lang="en-US" altLang="en-US" sz="2000" b="1"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trả</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về</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các</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loại</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đối</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tượng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b="1" dirty="0" err="1" smtClean="0">
                <a:solidFill>
                  <a:schemeClr val="tx1"/>
                </a:solidFill>
                <a:latin typeface="Times New Roman" panose="02020603050405020304" pitchFamily="18" charset="0"/>
                <a:cs typeface="Times New Roman" panose="02020603050405020304" pitchFamily="18" charset="0"/>
              </a:rPr>
              <a:t>ResultSet</a:t>
            </a:r>
            <a:r>
              <a:rPr lang="en-US" altLang="en-US" sz="2000" b="1"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mà</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bạn</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sử</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dụng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để</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duyệt</a:t>
            </a:r>
            <a:r>
              <a:rPr lang="en-US" altLang="en-US" sz="2000" dirty="0" smtClean="0">
                <a:solidFill>
                  <a:schemeClr val="tx1"/>
                </a:solidFill>
                <a:latin typeface="Times New Roman" panose="02020603050405020304" pitchFamily="18" charset="0"/>
                <a:cs typeface="Times New Roman" panose="02020603050405020304" pitchFamily="18" charset="0"/>
              </a:rPr>
              <a:t> qua </a:t>
            </a:r>
            <a:r>
              <a:rPr lang="en-US" altLang="en-US" sz="2000" dirty="0" err="1" smtClean="0">
                <a:solidFill>
                  <a:schemeClr val="tx1"/>
                </a:solidFill>
                <a:latin typeface="Times New Roman" panose="02020603050405020304" pitchFamily="18" charset="0"/>
                <a:cs typeface="Times New Roman" panose="02020603050405020304" pitchFamily="18" charset="0"/>
              </a:rPr>
              <a:t>kết</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quả</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một</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hàng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tại</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một</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thời</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điểm</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marL="342900" indent="-342900">
              <a:lnSpc>
                <a:spcPct val="90000"/>
              </a:lnSpc>
              <a:spcBef>
                <a:spcPct val="0"/>
              </a:spcBef>
              <a:buFont typeface="Arial" panose="020B0604020202020204" pitchFamily="34" charset="0"/>
              <a:buChar char="•"/>
            </a:pPr>
            <a:r>
              <a:rPr lang="en-US" altLang="en-US" sz="2000" dirty="0" err="1" smtClean="0">
                <a:solidFill>
                  <a:schemeClr val="tx1"/>
                </a:solidFill>
                <a:latin typeface="Times New Roman" panose="02020603050405020304" pitchFamily="18" charset="0"/>
                <a:cs typeface="Times New Roman" panose="02020603050405020304" pitchFamily="18" charset="0"/>
              </a:rPr>
              <a:t>ResultSet</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rs</a:t>
            </a:r>
            <a:r>
              <a:rPr lang="en-US" altLang="en-US" sz="2000" dirty="0" smtClean="0">
                <a:solidFill>
                  <a:schemeClr val="tx1"/>
                </a:solidFill>
                <a:latin typeface="Times New Roman" panose="02020603050405020304" pitchFamily="18" charset="0"/>
                <a:cs typeface="Times New Roman" panose="02020603050405020304" pitchFamily="18" charset="0"/>
              </a:rPr>
              <a:t> = </a:t>
            </a:r>
            <a:r>
              <a:rPr lang="en-US" altLang="en-US" sz="2000" dirty="0" err="1" smtClean="0">
                <a:solidFill>
                  <a:schemeClr val="tx1"/>
                </a:solidFill>
                <a:latin typeface="Times New Roman" panose="02020603050405020304" pitchFamily="18" charset="0"/>
                <a:cs typeface="Times New Roman" panose="02020603050405020304" pitchFamily="18" charset="0"/>
              </a:rPr>
              <a:t>stat.executeQuery</a:t>
            </a:r>
            <a:r>
              <a:rPr lang="en-US" altLang="en-US" sz="2000" dirty="0" smtClean="0">
                <a:solidFill>
                  <a:schemeClr val="tx1"/>
                </a:solidFill>
                <a:latin typeface="Times New Roman" panose="02020603050405020304" pitchFamily="18" charset="0"/>
                <a:cs typeface="Times New Roman" panose="02020603050405020304" pitchFamily="18" charset="0"/>
              </a:rPr>
              <a:t>("SELECT * FROM Books")</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138292"/>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40724" y="221159"/>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50405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indent="-165100">
              <a:lnSpc>
                <a:spcPct val="85000"/>
              </a:lnSpc>
              <a:spcBef>
                <a:spcPct val="10000"/>
              </a:spcBef>
            </a:pPr>
            <a:r>
              <a:rPr lang="vi-VN" altLang="en-US" sz="2400" b="1" dirty="0">
                <a:solidFill>
                  <a:schemeClr val="tx1"/>
                </a:solidFill>
                <a:latin typeface="Times New Roman" pitchFamily="18" charset="0"/>
                <a:cs typeface="Times New Roman" pitchFamily="18" charset="0"/>
              </a:rPr>
              <a:t>Sử dụng phương thức </a:t>
            </a:r>
            <a:r>
              <a:rPr lang="vi-VN" altLang="en-US" sz="2400" b="1" dirty="0" smtClean="0">
                <a:solidFill>
                  <a:schemeClr val="tx1"/>
                </a:solidFill>
                <a:latin typeface="Times New Roman" pitchFamily="18" charset="0"/>
                <a:cs typeface="Times New Roman" pitchFamily="18" charset="0"/>
              </a:rPr>
              <a:t>executeUpdate</a:t>
            </a:r>
            <a:endParaRPr lang="en-US" altLang="en-US" sz="2400" b="1" dirty="0" smtClean="0">
              <a:solidFill>
                <a:schemeClr val="tx1"/>
              </a:solidFill>
              <a:latin typeface="Times New Roman" pitchFamily="18" charset="0"/>
              <a:cs typeface="Times New Roman" pitchFamily="18" charset="0"/>
            </a:endParaRPr>
          </a:p>
          <a:p>
            <a:pPr indent="-165100">
              <a:lnSpc>
                <a:spcPct val="85000"/>
              </a:lnSpc>
              <a:spcBef>
                <a:spcPct val="10000"/>
              </a:spcBef>
            </a:pPr>
            <a:r>
              <a:rPr lang="en-US" altLang="en-US" sz="2000" b="1" dirty="0" smtClean="0">
                <a:solidFill>
                  <a:schemeClr val="tx1"/>
                </a:solidFill>
                <a:latin typeface="Times New Roman" pitchFamily="18" charset="0"/>
                <a:cs typeface="Times New Roman" pitchFamily="18" charset="0"/>
              </a:rPr>
              <a:t>try</a:t>
            </a:r>
            <a:r>
              <a:rPr lang="en-US" altLang="en-US" sz="2000" dirty="0" smtClean="0">
                <a:solidFill>
                  <a:srgbClr val="000000"/>
                </a:solidFill>
                <a:latin typeface="Times New Roman" pitchFamily="18" charset="0"/>
                <a:cs typeface="Times New Roman" pitchFamily="18" charset="0"/>
              </a:rPr>
              <a:t> </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Class.</a:t>
            </a:r>
            <a:r>
              <a:rPr lang="en-US" altLang="en-US" sz="2000" i="1" dirty="0" err="1">
                <a:solidFill>
                  <a:srgbClr val="000000"/>
                </a:solidFill>
                <a:latin typeface="Times New Roman" pitchFamily="18" charset="0"/>
                <a:cs typeface="Times New Roman" pitchFamily="18" charset="0"/>
              </a:rPr>
              <a:t>forName</a:t>
            </a:r>
            <a:r>
              <a:rPr lang="en-US" altLang="en-US" sz="2000" dirty="0">
                <a:solidFill>
                  <a:srgbClr val="000000"/>
                </a:solidFill>
                <a:latin typeface="Times New Roman" pitchFamily="18" charset="0"/>
                <a:cs typeface="Times New Roman" pitchFamily="18" charset="0"/>
              </a:rPr>
              <a:t>(</a:t>
            </a:r>
            <a:r>
              <a:rPr lang="en-US" altLang="en-US" sz="2000" dirty="0">
                <a:solidFill>
                  <a:srgbClr val="2A00FF"/>
                </a:solidFill>
                <a:latin typeface="Times New Roman" pitchFamily="18" charset="0"/>
                <a:cs typeface="Times New Roman" pitchFamily="18" charset="0"/>
              </a:rPr>
              <a:t>"</a:t>
            </a:r>
            <a:r>
              <a:rPr lang="en-US" altLang="en-US" sz="2000" dirty="0" err="1">
                <a:solidFill>
                  <a:srgbClr val="2A00FF"/>
                </a:solidFill>
                <a:latin typeface="Times New Roman" pitchFamily="18" charset="0"/>
                <a:cs typeface="Times New Roman" pitchFamily="18" charset="0"/>
              </a:rPr>
              <a:t>sun.jdbc.odbc.JdbcOdbcDriver</a:t>
            </a:r>
            <a:r>
              <a:rPr lang="en-US" altLang="en-US" sz="2000" dirty="0">
                <a:solidFill>
                  <a:srgbClr val="2A00FF"/>
                </a:solidFill>
                <a:latin typeface="Times New Roman" pitchFamily="18" charset="0"/>
                <a:cs typeface="Times New Roman" pitchFamily="18" charset="0"/>
              </a:rPr>
              <a: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Connection </a:t>
            </a:r>
            <a:r>
              <a:rPr lang="en-US" altLang="en-US" sz="2000" b="1" dirty="0" err="1">
                <a:solidFill>
                  <a:srgbClr val="000000"/>
                </a:solidFill>
                <a:latin typeface="Times New Roman" pitchFamily="18" charset="0"/>
                <a:cs typeface="Times New Roman" pitchFamily="18" charset="0"/>
              </a:rPr>
              <a:t>connection</a:t>
            </a:r>
            <a:r>
              <a:rPr lang="en-US" altLang="en-US" sz="2000" dirty="0">
                <a:solidFill>
                  <a:srgbClr val="000000"/>
                </a:solidFill>
                <a:latin typeface="Times New Roman" pitchFamily="18" charset="0"/>
                <a:cs typeface="Times New Roman" pitchFamily="18" charset="0"/>
              </a:rPr>
              <a:t> </a:t>
            </a:r>
            <a:r>
              <a:rPr lang="en-US" altLang="en-US" sz="2000" dirty="0" smtClean="0">
                <a:solidFill>
                  <a:srgbClr val="000000"/>
                </a:solidFill>
                <a:latin typeface="Times New Roman" pitchFamily="18" charset="0"/>
                <a:cs typeface="Times New Roman" pitchFamily="18" charset="0"/>
              </a:rPr>
              <a:t>= </a:t>
            </a:r>
            <a:endParaRPr lang="en-US" altLang="en-US" sz="2000" dirty="0" smtClean="0">
              <a:latin typeface="Times New Roman" pitchFamily="18" charset="0"/>
              <a:cs typeface="Times New Roman" pitchFamily="18" charset="0"/>
            </a:endParaRPr>
          </a:p>
          <a:p>
            <a:pPr indent="-165100">
              <a:lnSpc>
                <a:spcPct val="85000"/>
              </a:lnSpc>
              <a:spcBef>
                <a:spcPct val="10000"/>
              </a:spcBef>
            </a:pPr>
            <a:r>
              <a:rPr lang="en-US" altLang="en-US" sz="2000" dirty="0" smtClean="0">
                <a:solidFill>
                  <a:srgbClr val="000000"/>
                </a:solidFill>
                <a:latin typeface="Times New Roman" pitchFamily="18" charset="0"/>
                <a:cs typeface="Times New Roman" pitchFamily="18" charset="0"/>
              </a:rPr>
              <a:t>      </a:t>
            </a:r>
            <a:r>
              <a:rPr lang="en-US" altLang="en-US" sz="2000" b="1" dirty="0" err="1" smtClean="0">
                <a:solidFill>
                  <a:srgbClr val="000000"/>
                </a:solidFill>
                <a:latin typeface="Times New Roman" pitchFamily="18" charset="0"/>
                <a:cs typeface="Times New Roman" pitchFamily="18" charset="0"/>
              </a:rPr>
              <a:t>DriverManager</a:t>
            </a:r>
            <a:r>
              <a:rPr lang="en-US" altLang="en-US" sz="2000" dirty="0" err="1" smtClean="0">
                <a:solidFill>
                  <a:srgbClr val="000000"/>
                </a:solidFill>
                <a:latin typeface="Times New Roman" pitchFamily="18" charset="0"/>
                <a:cs typeface="Times New Roman" pitchFamily="18" charset="0"/>
              </a:rPr>
              <a:t>.</a:t>
            </a:r>
            <a:r>
              <a:rPr lang="en-US" altLang="en-US" sz="2000" b="1" i="1" dirty="0" err="1" smtClean="0">
                <a:solidFill>
                  <a:srgbClr val="000000"/>
                </a:solidFill>
                <a:latin typeface="Times New Roman" pitchFamily="18" charset="0"/>
                <a:cs typeface="Times New Roman" pitchFamily="18" charset="0"/>
              </a:rPr>
              <a:t>getConnection</a:t>
            </a:r>
            <a:r>
              <a:rPr lang="en-US" altLang="en-US" sz="2000" dirty="0" smtClean="0">
                <a:solidFill>
                  <a:srgbClr val="000000"/>
                </a:solidFill>
                <a:latin typeface="Times New Roman" pitchFamily="18" charset="0"/>
                <a:cs typeface="Times New Roman" pitchFamily="18" charset="0"/>
              </a:rPr>
              <a:t>(</a:t>
            </a:r>
            <a:r>
              <a:rPr lang="en-US" altLang="en-US" sz="2000" dirty="0" err="1" smtClean="0">
                <a:solidFill>
                  <a:srgbClr val="000000"/>
                </a:solidFill>
                <a:latin typeface="Times New Roman" pitchFamily="18" charset="0"/>
                <a:cs typeface="Times New Roman" pitchFamily="18" charset="0"/>
              </a:rPr>
              <a:t>url,userName,password</a:t>
            </a:r>
            <a:r>
              <a:rPr lang="en-US" altLang="en-US" sz="2000" dirty="0" smtClean="0">
                <a:solidFill>
                  <a:srgbClr val="000000"/>
                </a:solidFill>
                <a:latin typeface="Times New Roman" pitchFamily="18" charset="0"/>
                <a:cs typeface="Times New Roman" pitchFamily="18" charset="0"/>
              </a:rPr>
              <a:t>);</a:t>
            </a:r>
            <a:endParaRPr lang="en-US" altLang="en-US" sz="2000" dirty="0" smtClean="0">
              <a:latin typeface="Times New Roman" pitchFamily="18" charset="0"/>
              <a:cs typeface="Times New Roman" pitchFamily="18" charset="0"/>
            </a:endParaRPr>
          </a:p>
          <a:p>
            <a:pPr indent="-165100">
              <a:lnSpc>
                <a:spcPct val="85000"/>
              </a:lnSpc>
              <a:spcBef>
                <a:spcPct val="10000"/>
              </a:spcBef>
            </a:pPr>
            <a:r>
              <a:rPr lang="en-US" altLang="en-US" sz="2000" dirty="0" smtClean="0">
                <a:solidFill>
                  <a:srgbClr val="000000"/>
                </a:solidFill>
                <a:latin typeface="Times New Roman" pitchFamily="18" charset="0"/>
                <a:cs typeface="Times New Roman" pitchFamily="18" charset="0"/>
              </a:rPr>
              <a:t>  </a:t>
            </a:r>
            <a:r>
              <a:rPr lang="en-US" altLang="en-US" sz="2000" dirty="0">
                <a:solidFill>
                  <a:srgbClr val="000000"/>
                </a:solidFill>
                <a:latin typeface="Times New Roman" pitchFamily="18" charset="0"/>
                <a:cs typeface="Times New Roman" pitchFamily="18" charset="0"/>
              </a:rPr>
              <a:t>Statement </a:t>
            </a:r>
            <a:r>
              <a:rPr lang="en-US" altLang="en-US" sz="2000" b="1" dirty="0" err="1">
                <a:solidFill>
                  <a:srgbClr val="000000"/>
                </a:solidFill>
                <a:latin typeface="Times New Roman" pitchFamily="18" charset="0"/>
                <a:cs typeface="Times New Roman" pitchFamily="18" charset="0"/>
              </a:rPr>
              <a:t>statement</a:t>
            </a:r>
            <a:r>
              <a:rPr lang="en-US" altLang="en-US" sz="2000" dirty="0">
                <a:solidFill>
                  <a:srgbClr val="000000"/>
                </a:solidFill>
                <a:latin typeface="Times New Roman" pitchFamily="18" charset="0"/>
                <a:cs typeface="Times New Roman" pitchFamily="18" charset="0"/>
              </a:rPr>
              <a:t> = </a:t>
            </a:r>
            <a:r>
              <a:rPr lang="en-US" altLang="en-US" sz="2000" dirty="0" err="1">
                <a:solidFill>
                  <a:srgbClr val="000000"/>
                </a:solidFill>
                <a:latin typeface="Times New Roman" pitchFamily="18" charset="0"/>
                <a:cs typeface="Times New Roman" pitchFamily="18" charset="0"/>
              </a:rPr>
              <a:t>connection.createStatement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String </a:t>
            </a:r>
            <a:r>
              <a:rPr lang="en-US" altLang="en-US" sz="2000" dirty="0" err="1">
                <a:solidFill>
                  <a:srgbClr val="000000"/>
                </a:solidFill>
                <a:latin typeface="Times New Roman" pitchFamily="18" charset="0"/>
                <a:cs typeface="Times New Roman" pitchFamily="18" charset="0"/>
              </a:rPr>
              <a:t>sqlCommand</a:t>
            </a:r>
            <a:r>
              <a:rPr lang="en-US" altLang="en-US" sz="2000" dirty="0">
                <a:solidFill>
                  <a:srgbClr val="000000"/>
                </a:solidFill>
                <a:latin typeface="Times New Roman" pitchFamily="18" charset="0"/>
                <a:cs typeface="Times New Roman" pitchFamily="18" charset="0"/>
              </a:rPr>
              <a:t> =</a:t>
            </a:r>
            <a:r>
              <a:rPr lang="en-US" altLang="en-US" sz="2000" dirty="0">
                <a:solidFill>
                  <a:srgbClr val="2A00FF"/>
                </a:solidFill>
                <a:latin typeface="Times New Roman" pitchFamily="18" charset="0"/>
                <a:cs typeface="Times New Roman" pitchFamily="18" charset="0"/>
              </a:rPr>
              <a:t>"CREATE TABLE Books(Title CHAR(60),"</a:t>
            </a:r>
            <a:r>
              <a:rPr lang="en-US" altLang="en-US" sz="2000" dirty="0">
                <a:solidFill>
                  <a:srgbClr val="000000"/>
                </a:solidFill>
                <a:latin typeface="Times New Roman" pitchFamily="18" charset="0"/>
                <a:cs typeface="Times New Roman" pitchFamily="18" charset="0"/>
              </a:rPr>
              <a:t>+     				</a:t>
            </a:r>
            <a:r>
              <a:rPr lang="en-US" altLang="en-US" sz="2000" dirty="0">
                <a:solidFill>
                  <a:srgbClr val="2A00FF"/>
                </a:solidFill>
                <a:latin typeface="Times New Roman" pitchFamily="18" charset="0"/>
                <a:cs typeface="Times New Roman" pitchFamily="18" charset="0"/>
              </a:rPr>
              <a:t>"ISBN CHAR(13),Price CURRENCY)"</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a:t>
            </a:r>
            <a:r>
              <a:rPr lang="en-US" altLang="en-US" sz="2000" b="1" dirty="0" err="1">
                <a:solidFill>
                  <a:srgbClr val="000000"/>
                </a:solidFill>
                <a:latin typeface="Times New Roman" pitchFamily="18" charset="0"/>
                <a:cs typeface="Times New Roman" pitchFamily="18" charset="0"/>
              </a:rPr>
              <a:t>statement.executeUpdate</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sqlCommand</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sqlCommand</a:t>
            </a:r>
            <a:r>
              <a:rPr lang="en-US" altLang="en-US" sz="2000" dirty="0">
                <a:solidFill>
                  <a:srgbClr val="000000"/>
                </a:solidFill>
                <a:latin typeface="Times New Roman" pitchFamily="18" charset="0"/>
                <a:cs typeface="Times New Roman" pitchFamily="18" charset="0"/>
              </a:rPr>
              <a:t> =</a:t>
            </a:r>
            <a:r>
              <a:rPr lang="en-US" altLang="en-US" sz="2000" dirty="0">
                <a:solidFill>
                  <a:srgbClr val="2A00FF"/>
                </a:solidFill>
                <a:latin typeface="Times New Roman" pitchFamily="18" charset="0"/>
                <a:cs typeface="Times New Roman" pitchFamily="18" charset="0"/>
              </a:rPr>
              <a:t>" INSERT INTO Books VALUES("</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a:t>
            </a:r>
            <a:r>
              <a:rPr lang="en-US" altLang="en-US" sz="2000" dirty="0">
                <a:solidFill>
                  <a:srgbClr val="2A00FF"/>
                </a:solidFill>
                <a:latin typeface="Times New Roman" pitchFamily="18" charset="0"/>
                <a:cs typeface="Times New Roman" pitchFamily="18" charset="0"/>
              </a:rPr>
              <a:t>"'Beyond HTML', '0-07-882198-3', 27.95)"</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a:t>
            </a:r>
            <a:r>
              <a:rPr lang="en-US" altLang="en-US" sz="2000" b="1" dirty="0" err="1">
                <a:solidFill>
                  <a:srgbClr val="000000"/>
                </a:solidFill>
                <a:latin typeface="Times New Roman" pitchFamily="18" charset="0"/>
                <a:cs typeface="Times New Roman" pitchFamily="18" charset="0"/>
              </a:rPr>
              <a:t>statement.executeUpdate</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sqlCommand</a:t>
            </a:r>
            <a:r>
              <a:rPr lang="en-US" altLang="en-US" sz="2000" dirty="0">
                <a:solidFill>
                  <a:srgbClr val="000000"/>
                </a:solidFill>
                <a:latin typeface="Times New Roman" pitchFamily="18" charset="0"/>
                <a:cs typeface="Times New Roman" pitchFamily="18" charset="0"/>
              </a:rPr>
              <a:t>);          </a:t>
            </a:r>
            <a:endParaRPr lang="en-US" altLang="en-US" sz="2000" dirty="0" smtClean="0">
              <a:solidFill>
                <a:srgbClr val="000000"/>
              </a:solidFill>
              <a:latin typeface="Times New Roman" pitchFamily="18" charset="0"/>
              <a:cs typeface="Times New Roman" pitchFamily="18" charset="0"/>
            </a:endParaRPr>
          </a:p>
          <a:p>
            <a:pPr indent="-165100">
              <a:lnSpc>
                <a:spcPct val="85000"/>
              </a:lnSpc>
              <a:spcBef>
                <a:spcPct val="10000"/>
              </a:spcBef>
            </a:pPr>
            <a:r>
              <a:rPr lang="en-US" altLang="en-US" sz="2000" b="1" dirty="0">
                <a:solidFill>
                  <a:srgbClr val="000000"/>
                </a:solidFill>
                <a:latin typeface="Times New Roman" pitchFamily="18" charset="0"/>
                <a:cs typeface="Times New Roman" pitchFamily="18" charset="0"/>
              </a:rPr>
              <a:t> </a:t>
            </a:r>
            <a:r>
              <a:rPr lang="en-US" altLang="en-US" sz="2000" b="1" dirty="0" smtClean="0">
                <a:solidFill>
                  <a:srgbClr val="000000"/>
                </a:solidFill>
                <a:latin typeface="Times New Roman" pitchFamily="18" charset="0"/>
                <a:cs typeface="Times New Roman" pitchFamily="18" charset="0"/>
              </a:rPr>
              <a:t> </a:t>
            </a:r>
            <a:r>
              <a:rPr lang="en-US" altLang="en-US" sz="2000" b="1" dirty="0" err="1" smtClean="0">
                <a:solidFill>
                  <a:srgbClr val="000000"/>
                </a:solidFill>
                <a:latin typeface="Times New Roman" pitchFamily="18" charset="0"/>
                <a:cs typeface="Times New Roman" pitchFamily="18" charset="0"/>
              </a:rPr>
              <a:t>statement.close</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a:t>
            </a:r>
            <a:r>
              <a:rPr lang="en-US" altLang="en-US" sz="2000" b="1" dirty="0" err="1">
                <a:solidFill>
                  <a:srgbClr val="000000"/>
                </a:solidFill>
                <a:latin typeface="Times New Roman" pitchFamily="18" charset="0"/>
                <a:cs typeface="Times New Roman" pitchFamily="18" charset="0"/>
              </a:rPr>
              <a:t>connection.close</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a:t>
            </a:r>
            <a:r>
              <a:rPr lang="en-US" altLang="en-US" sz="2000" b="1" dirty="0">
                <a:solidFill>
                  <a:schemeClr val="tx1"/>
                </a:solidFill>
                <a:latin typeface="Times New Roman" pitchFamily="18" charset="0"/>
                <a:cs typeface="Times New Roman" pitchFamily="18" charset="0"/>
              </a:rPr>
              <a:t>catch</a:t>
            </a:r>
            <a:r>
              <a:rPr lang="en-US" altLang="en-US" sz="2000" dirty="0">
                <a:solidFill>
                  <a:srgbClr val="000000"/>
                </a:solidFill>
                <a:latin typeface="Times New Roman" pitchFamily="18" charset="0"/>
                <a:cs typeface="Times New Roman" pitchFamily="18" charset="0"/>
              </a:rPr>
              <a:t> (Exception e) {</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System.</a:t>
            </a:r>
            <a:r>
              <a:rPr lang="en-US" altLang="en-US" sz="2000" i="1" dirty="0" err="1">
                <a:solidFill>
                  <a:srgbClr val="0000C0"/>
                </a:solidFill>
                <a:latin typeface="Times New Roman" pitchFamily="18" charset="0"/>
                <a:cs typeface="Times New Roman" pitchFamily="18" charset="0"/>
              </a:rPr>
              <a:t>out</a:t>
            </a:r>
            <a:r>
              <a:rPr lang="en-US" altLang="en-US" sz="2000" dirty="0" err="1">
                <a:solidFill>
                  <a:srgbClr val="000000"/>
                </a:solidFill>
                <a:latin typeface="Times New Roman" pitchFamily="18" charset="0"/>
                <a:cs typeface="Times New Roman" pitchFamily="18" charset="0"/>
              </a:rPr>
              <a:t>.println</a:t>
            </a: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e.getMessage</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indent="-165100">
              <a:lnSpc>
                <a:spcPct val="85000"/>
              </a:lnSpc>
              <a:spcBef>
                <a:spcPct val="10000"/>
              </a:spcBef>
            </a:pPr>
            <a:r>
              <a:rPr lang="en-US" altLang="en-US" sz="2000" dirty="0">
                <a:solidFill>
                  <a:srgbClr val="000000"/>
                </a:solidFill>
                <a:latin typeface="Times New Roman" pitchFamily="18" charset="0"/>
                <a:cs typeface="Times New Roman" pitchFamily="18" charset="0"/>
              </a:rPr>
              <a:t>}</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740069"/>
      </p:ext>
    </p:extLst>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45365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indent="-165100">
              <a:lnSpc>
                <a:spcPct val="85000"/>
              </a:lnSpc>
            </a:pPr>
            <a:r>
              <a:rPr lang="vi-VN" altLang="en-US" sz="2400" b="1" dirty="0">
                <a:solidFill>
                  <a:schemeClr val="tx1"/>
                </a:solidFill>
                <a:latin typeface="Times New Roman" pitchFamily="18" charset="0"/>
                <a:cs typeface="Times New Roman" pitchFamily="18" charset="0"/>
              </a:rPr>
              <a:t>Sử dụng phương thức </a:t>
            </a:r>
            <a:r>
              <a:rPr lang="vi-VN" altLang="en-US" sz="2400" b="1" dirty="0" smtClean="0">
                <a:solidFill>
                  <a:schemeClr val="tx1"/>
                </a:solidFill>
                <a:latin typeface="Times New Roman" pitchFamily="18" charset="0"/>
                <a:cs typeface="Times New Roman" pitchFamily="18" charset="0"/>
              </a:rPr>
              <a:t>executeUpdate</a:t>
            </a:r>
            <a:endParaRPr lang="en-US" altLang="en-US" sz="2400" b="1" dirty="0" smtClean="0">
              <a:solidFill>
                <a:srgbClr val="7F0055"/>
              </a:solidFill>
              <a:latin typeface="Times New Roman" pitchFamily="18" charset="0"/>
              <a:cs typeface="Times New Roman" pitchFamily="18" charset="0"/>
            </a:endParaRPr>
          </a:p>
          <a:p>
            <a:pPr indent="-165100">
              <a:lnSpc>
                <a:spcPct val="85000"/>
              </a:lnSpc>
            </a:pPr>
            <a:r>
              <a:rPr lang="en-US" altLang="en-US" sz="2000" b="1" dirty="0" smtClean="0">
                <a:solidFill>
                  <a:srgbClr val="7F0055"/>
                </a:solidFill>
                <a:latin typeface="Times New Roman" pitchFamily="18" charset="0"/>
                <a:cs typeface="Times New Roman" pitchFamily="18" charset="0"/>
              </a:rPr>
              <a:t>try</a:t>
            </a:r>
            <a:r>
              <a:rPr lang="en-US" altLang="en-US" sz="2000" dirty="0" smtClean="0">
                <a:solidFill>
                  <a:srgbClr val="000000"/>
                </a:solidFill>
                <a:latin typeface="Times New Roman" pitchFamily="18" charset="0"/>
                <a:cs typeface="Times New Roman" pitchFamily="18" charset="0"/>
              </a:rPr>
              <a:t> </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Class.</a:t>
            </a:r>
            <a:r>
              <a:rPr lang="en-US" altLang="en-US" sz="2000" i="1" dirty="0" err="1">
                <a:solidFill>
                  <a:srgbClr val="000000"/>
                </a:solidFill>
                <a:latin typeface="Times New Roman" pitchFamily="18" charset="0"/>
                <a:cs typeface="Times New Roman" pitchFamily="18" charset="0"/>
              </a:rPr>
              <a:t>forName</a:t>
            </a:r>
            <a:r>
              <a:rPr lang="en-US" altLang="en-US" sz="2000" dirty="0">
                <a:solidFill>
                  <a:srgbClr val="000000"/>
                </a:solidFill>
                <a:latin typeface="Times New Roman" pitchFamily="18" charset="0"/>
                <a:cs typeface="Times New Roman" pitchFamily="18" charset="0"/>
              </a:rPr>
              <a:t>(</a:t>
            </a:r>
            <a:r>
              <a:rPr lang="en-US" altLang="en-US" sz="2000" dirty="0">
                <a:solidFill>
                  <a:srgbClr val="2A00FF"/>
                </a:solidFill>
                <a:latin typeface="Times New Roman" pitchFamily="18" charset="0"/>
                <a:cs typeface="Times New Roman" pitchFamily="18" charset="0"/>
              </a:rPr>
              <a:t>"</a:t>
            </a:r>
            <a:r>
              <a:rPr lang="en-US" altLang="en-US" sz="2000" dirty="0" err="1">
                <a:solidFill>
                  <a:srgbClr val="2A00FF"/>
                </a:solidFill>
                <a:latin typeface="Times New Roman" pitchFamily="18" charset="0"/>
                <a:cs typeface="Times New Roman" pitchFamily="18" charset="0"/>
              </a:rPr>
              <a:t>sun.jdbc.odbc.JdbcOdbcDriver</a:t>
            </a:r>
            <a:r>
              <a:rPr lang="en-US" altLang="en-US" sz="2000" dirty="0">
                <a:solidFill>
                  <a:srgbClr val="2A00FF"/>
                </a:solidFill>
                <a:latin typeface="Times New Roman" pitchFamily="18" charset="0"/>
                <a:cs typeface="Times New Roman" pitchFamily="18" charset="0"/>
              </a:rPr>
              <a: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Connection </a:t>
            </a:r>
            <a:r>
              <a:rPr lang="en-US" altLang="en-US" sz="2000" dirty="0" err="1">
                <a:solidFill>
                  <a:srgbClr val="000000"/>
                </a:solidFill>
                <a:latin typeface="Times New Roman" pitchFamily="18" charset="0"/>
                <a:cs typeface="Times New Roman" pitchFamily="18" charset="0"/>
              </a:rPr>
              <a:t>connection</a:t>
            </a:r>
            <a:r>
              <a:rPr lang="en-US" altLang="en-US" sz="2000" dirty="0">
                <a:solidFill>
                  <a:srgbClr val="000000"/>
                </a:solidFill>
                <a:latin typeface="Times New Roman" pitchFamily="18" charset="0"/>
                <a:cs typeface="Times New Roman" pitchFamily="18" charset="0"/>
              </a:rPr>
              <a:t> = </a:t>
            </a:r>
            <a:br>
              <a:rPr lang="en-US" altLang="en-US" sz="2000" dirty="0">
                <a:solidFill>
                  <a:srgbClr val="000000"/>
                </a:solidFill>
                <a:latin typeface="Times New Roman" pitchFamily="18" charset="0"/>
                <a:cs typeface="Times New Roman" pitchFamily="18" charset="0"/>
              </a:rPr>
            </a:b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DriverManager.</a:t>
            </a:r>
            <a:r>
              <a:rPr lang="en-US" altLang="en-US" sz="2000" i="1" dirty="0" err="1">
                <a:solidFill>
                  <a:srgbClr val="000000"/>
                </a:solidFill>
                <a:latin typeface="Times New Roman" pitchFamily="18" charset="0"/>
                <a:cs typeface="Times New Roman" pitchFamily="18" charset="0"/>
              </a:rPr>
              <a:t>getConnection</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url</a:t>
            </a: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userName,password</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Statement </a:t>
            </a:r>
            <a:r>
              <a:rPr lang="en-US" altLang="en-US" sz="2000" dirty="0" err="1">
                <a:solidFill>
                  <a:srgbClr val="000000"/>
                </a:solidFill>
                <a:latin typeface="Times New Roman" pitchFamily="18" charset="0"/>
                <a:cs typeface="Times New Roman" pitchFamily="18" charset="0"/>
              </a:rPr>
              <a:t>statement</a:t>
            </a:r>
            <a:r>
              <a:rPr lang="en-US" altLang="en-US" sz="2000" dirty="0">
                <a:solidFill>
                  <a:srgbClr val="000000"/>
                </a:solidFill>
                <a:latin typeface="Times New Roman" pitchFamily="18" charset="0"/>
                <a:cs typeface="Times New Roman" pitchFamily="18" charset="0"/>
              </a:rPr>
              <a:t> = </a:t>
            </a:r>
            <a:r>
              <a:rPr lang="en-US" altLang="en-US" sz="2000" dirty="0" err="1">
                <a:solidFill>
                  <a:srgbClr val="000000"/>
                </a:solidFill>
                <a:latin typeface="Times New Roman" pitchFamily="18" charset="0"/>
                <a:cs typeface="Times New Roman" pitchFamily="18" charset="0"/>
              </a:rPr>
              <a:t>connection.createStatement</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String </a:t>
            </a:r>
            <a:r>
              <a:rPr lang="en-US" altLang="en-US" sz="2000" dirty="0" err="1">
                <a:solidFill>
                  <a:srgbClr val="000000"/>
                </a:solidFill>
                <a:latin typeface="Times New Roman" pitchFamily="18" charset="0"/>
                <a:cs typeface="Times New Roman" pitchFamily="18" charset="0"/>
              </a:rPr>
              <a:t>sqlCommand</a:t>
            </a:r>
            <a:r>
              <a:rPr lang="en-US" altLang="en-US" sz="2000" dirty="0">
                <a:solidFill>
                  <a:srgbClr val="000000"/>
                </a:solidFill>
                <a:latin typeface="Times New Roman" pitchFamily="18" charset="0"/>
                <a:cs typeface="Times New Roman" pitchFamily="18" charset="0"/>
              </a:rPr>
              <a:t> = </a:t>
            </a:r>
            <a:r>
              <a:rPr lang="en-US" altLang="en-US" sz="2000" dirty="0">
                <a:solidFill>
                  <a:srgbClr val="2A00FF"/>
                </a:solidFill>
                <a:latin typeface="Times New Roman" pitchFamily="18" charset="0"/>
                <a:cs typeface="Times New Roman" pitchFamily="18" charset="0"/>
              </a:rPr>
              <a:t>"SELECT * FROM BOOKS"</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ResultSet</a:t>
            </a: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rs</a:t>
            </a:r>
            <a:r>
              <a:rPr lang="en-US" altLang="en-US" sz="2000" dirty="0">
                <a:solidFill>
                  <a:srgbClr val="000000"/>
                </a:solidFill>
                <a:latin typeface="Times New Roman" pitchFamily="18" charset="0"/>
                <a:cs typeface="Times New Roman" pitchFamily="18" charset="0"/>
              </a:rPr>
              <a:t> = </a:t>
            </a:r>
            <a:r>
              <a:rPr lang="en-US" altLang="en-US" sz="2000" dirty="0" err="1">
                <a:solidFill>
                  <a:srgbClr val="000000"/>
                </a:solidFill>
                <a:latin typeface="Times New Roman" pitchFamily="18" charset="0"/>
                <a:cs typeface="Times New Roman" pitchFamily="18" charset="0"/>
              </a:rPr>
              <a:t>statement.executeQuery</a:t>
            </a:r>
            <a:r>
              <a:rPr lang="en-US" altLang="en-US" sz="2000" dirty="0">
                <a:solidFill>
                  <a:srgbClr val="000000"/>
                </a:solidFill>
                <a:latin typeface="Times New Roman" pitchFamily="18" charset="0"/>
                <a:cs typeface="Times New Roman" pitchFamily="18" charset="0"/>
              </a:rPr>
              <a:t>(</a:t>
            </a:r>
            <a:r>
              <a:rPr lang="en-US" altLang="en-US" sz="2000" dirty="0" err="1">
                <a:solidFill>
                  <a:srgbClr val="000000"/>
                </a:solidFill>
                <a:latin typeface="Times New Roman" pitchFamily="18" charset="0"/>
                <a:cs typeface="Times New Roman" pitchFamily="18" charset="0"/>
              </a:rPr>
              <a:t>sqlCommand</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pPr>
            <a:r>
              <a:rPr lang="en-US" altLang="en-US" sz="2000" b="1" dirty="0">
                <a:solidFill>
                  <a:srgbClr val="7F0055"/>
                </a:solidFill>
                <a:latin typeface="Times New Roman" pitchFamily="18" charset="0"/>
                <a:cs typeface="Times New Roman" pitchFamily="18" charset="0"/>
              </a:rPr>
              <a:t>	while</a:t>
            </a: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rs.next</a:t>
            </a: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String title = </a:t>
            </a:r>
            <a:r>
              <a:rPr lang="en-US" altLang="en-US" sz="2000" dirty="0" err="1">
                <a:solidFill>
                  <a:srgbClr val="000000"/>
                </a:solidFill>
                <a:latin typeface="Times New Roman" pitchFamily="18" charset="0"/>
                <a:cs typeface="Times New Roman" pitchFamily="18" charset="0"/>
              </a:rPr>
              <a:t>rs.getString</a:t>
            </a:r>
            <a:r>
              <a:rPr lang="en-US" altLang="en-US" sz="2000" dirty="0">
                <a:solidFill>
                  <a:srgbClr val="000000"/>
                </a:solidFill>
                <a:latin typeface="Times New Roman" pitchFamily="18" charset="0"/>
                <a:cs typeface="Times New Roman" pitchFamily="18" charset="0"/>
              </a:rPr>
              <a:t>(1);</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String </a:t>
            </a:r>
            <a:r>
              <a:rPr lang="en-US" altLang="en-US" sz="2000" dirty="0" err="1">
                <a:solidFill>
                  <a:srgbClr val="000000"/>
                </a:solidFill>
                <a:latin typeface="Times New Roman" pitchFamily="18" charset="0"/>
                <a:cs typeface="Times New Roman" pitchFamily="18" charset="0"/>
              </a:rPr>
              <a:t>isbn</a:t>
            </a:r>
            <a:r>
              <a:rPr lang="en-US" altLang="en-US" sz="2000" dirty="0">
                <a:solidFill>
                  <a:srgbClr val="000000"/>
                </a:solidFill>
                <a:latin typeface="Times New Roman" pitchFamily="18" charset="0"/>
                <a:cs typeface="Times New Roman" pitchFamily="18" charset="0"/>
              </a:rPr>
              <a:t> = </a:t>
            </a:r>
            <a:r>
              <a:rPr lang="en-US" altLang="en-US" sz="2000" dirty="0" err="1">
                <a:solidFill>
                  <a:srgbClr val="000000"/>
                </a:solidFill>
                <a:latin typeface="Times New Roman" pitchFamily="18" charset="0"/>
                <a:cs typeface="Times New Roman" pitchFamily="18" charset="0"/>
              </a:rPr>
              <a:t>rs.getString</a:t>
            </a:r>
            <a:r>
              <a:rPr lang="en-US" altLang="en-US" sz="2000" dirty="0">
                <a:solidFill>
                  <a:srgbClr val="000000"/>
                </a:solidFill>
                <a:latin typeface="Times New Roman" pitchFamily="18" charset="0"/>
                <a:cs typeface="Times New Roman" pitchFamily="18" charset="0"/>
              </a:rPr>
              <a:t>(2);</a:t>
            </a:r>
            <a:endParaRPr lang="en-US" altLang="en-US" sz="2000" dirty="0">
              <a:latin typeface="Times New Roman" pitchFamily="18" charset="0"/>
              <a:cs typeface="Times New Roman" pitchFamily="18" charset="0"/>
            </a:endParaRPr>
          </a:p>
          <a:p>
            <a:pPr indent="-165100">
              <a:lnSpc>
                <a:spcPct val="85000"/>
              </a:lnSpc>
            </a:pPr>
            <a:r>
              <a:rPr lang="en-US" altLang="en-US" sz="2000" b="1" dirty="0">
                <a:solidFill>
                  <a:srgbClr val="7F0055"/>
                </a:solidFill>
                <a:latin typeface="Times New Roman" pitchFamily="18" charset="0"/>
                <a:cs typeface="Times New Roman" pitchFamily="18" charset="0"/>
              </a:rPr>
              <a:t>		float</a:t>
            </a:r>
            <a:r>
              <a:rPr lang="en-US" altLang="en-US" sz="2000" dirty="0">
                <a:solidFill>
                  <a:srgbClr val="000000"/>
                </a:solidFill>
                <a:latin typeface="Times New Roman" pitchFamily="18" charset="0"/>
                <a:cs typeface="Times New Roman" pitchFamily="18" charset="0"/>
              </a:rPr>
              <a:t> price = </a:t>
            </a:r>
            <a:r>
              <a:rPr lang="en-US" altLang="en-US" sz="2000" dirty="0" err="1">
                <a:solidFill>
                  <a:srgbClr val="000000"/>
                </a:solidFill>
                <a:latin typeface="Times New Roman" pitchFamily="18" charset="0"/>
                <a:cs typeface="Times New Roman" pitchFamily="18" charset="0"/>
              </a:rPr>
              <a:t>rs.getFloat</a:t>
            </a:r>
            <a:r>
              <a:rPr lang="en-US" altLang="en-US" sz="2000" dirty="0">
                <a:solidFill>
                  <a:srgbClr val="000000"/>
                </a:solidFill>
                <a:latin typeface="Times New Roman" pitchFamily="18" charset="0"/>
                <a:cs typeface="Times New Roman" pitchFamily="18" charset="0"/>
              </a:rPr>
              <a:t>(</a:t>
            </a:r>
            <a:r>
              <a:rPr lang="en-US" altLang="en-US" sz="2000" dirty="0">
                <a:solidFill>
                  <a:srgbClr val="2A00FF"/>
                </a:solidFill>
                <a:latin typeface="Times New Roman" pitchFamily="18" charset="0"/>
                <a:cs typeface="Times New Roman" pitchFamily="18" charset="0"/>
              </a:rPr>
              <a:t>"Price"</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System.</a:t>
            </a:r>
            <a:r>
              <a:rPr lang="en-US" altLang="en-US" sz="2000" i="1" dirty="0" err="1">
                <a:solidFill>
                  <a:srgbClr val="0000C0"/>
                </a:solidFill>
                <a:latin typeface="Times New Roman" pitchFamily="18" charset="0"/>
                <a:cs typeface="Times New Roman" pitchFamily="18" charset="0"/>
              </a:rPr>
              <a:t>out</a:t>
            </a:r>
            <a:r>
              <a:rPr lang="en-US" altLang="en-US" sz="2000" dirty="0" err="1">
                <a:solidFill>
                  <a:srgbClr val="000000"/>
                </a:solidFill>
                <a:latin typeface="Times New Roman" pitchFamily="18" charset="0"/>
                <a:cs typeface="Times New Roman" pitchFamily="18" charset="0"/>
              </a:rPr>
              <a:t>.println</a:t>
            </a:r>
            <a:r>
              <a:rPr lang="en-US" altLang="en-US" sz="2000" dirty="0">
                <a:solidFill>
                  <a:srgbClr val="000000"/>
                </a:solidFill>
                <a:latin typeface="Times New Roman" pitchFamily="18" charset="0"/>
                <a:cs typeface="Times New Roman" pitchFamily="18" charset="0"/>
              </a:rPr>
              <a:t>(title + </a:t>
            </a:r>
            <a:r>
              <a:rPr lang="en-US" altLang="en-US" sz="2000" dirty="0">
                <a:solidFill>
                  <a:srgbClr val="2A00FF"/>
                </a:solidFill>
                <a:latin typeface="Times New Roman" pitchFamily="18" charset="0"/>
                <a:cs typeface="Times New Roman" pitchFamily="18" charset="0"/>
              </a:rPr>
              <a:t>", "</a:t>
            </a:r>
            <a:r>
              <a:rPr lang="en-US" altLang="en-US" sz="2000" dirty="0">
                <a:solidFill>
                  <a:srgbClr val="000000"/>
                </a:solidFill>
                <a:latin typeface="Times New Roman" pitchFamily="18" charset="0"/>
                <a:cs typeface="Times New Roman" pitchFamily="18" charset="0"/>
              </a:rPr>
              <a:t> + </a:t>
            </a:r>
            <a:r>
              <a:rPr lang="en-US" altLang="en-US" sz="2000" dirty="0" err="1">
                <a:solidFill>
                  <a:srgbClr val="000000"/>
                </a:solidFill>
                <a:latin typeface="Times New Roman" pitchFamily="18" charset="0"/>
                <a:cs typeface="Times New Roman" pitchFamily="18" charset="0"/>
              </a:rPr>
              <a:t>isbn</a:t>
            </a:r>
            <a:r>
              <a:rPr lang="en-US" altLang="en-US" sz="2000" dirty="0">
                <a:solidFill>
                  <a:srgbClr val="000000"/>
                </a:solidFill>
                <a:latin typeface="Times New Roman" pitchFamily="18" charset="0"/>
                <a:cs typeface="Times New Roman" pitchFamily="18" charset="0"/>
              </a:rPr>
              <a:t> + </a:t>
            </a:r>
            <a:r>
              <a:rPr lang="en-US" altLang="en-US" sz="2000" dirty="0">
                <a:solidFill>
                  <a:srgbClr val="2A00FF"/>
                </a:solidFill>
                <a:latin typeface="Times New Roman" pitchFamily="18" charset="0"/>
                <a:cs typeface="Times New Roman" pitchFamily="18" charset="0"/>
              </a:rPr>
              <a:t>" , "</a:t>
            </a:r>
            <a:r>
              <a:rPr lang="en-US" altLang="en-US" sz="2000" dirty="0">
                <a:solidFill>
                  <a:srgbClr val="000000"/>
                </a:solidFill>
                <a:latin typeface="Times New Roman" pitchFamily="18" charset="0"/>
                <a:cs typeface="Times New Roman" pitchFamily="18" charset="0"/>
              </a:rPr>
              <a:t> + price);</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a:t>
            </a:r>
            <a:r>
              <a:rPr lang="en-US" altLang="en-US" sz="2000" dirty="0" err="1">
                <a:solidFill>
                  <a:srgbClr val="000000"/>
                </a:solidFill>
                <a:latin typeface="Times New Roman" pitchFamily="18" charset="0"/>
                <a:cs typeface="Times New Roman" pitchFamily="18" charset="0"/>
              </a:rPr>
              <a:t>rs.close</a:t>
            </a:r>
            <a:r>
              <a:rPr lang="en-US" altLang="en-US" sz="2000" dirty="0">
                <a:solidFill>
                  <a:srgbClr val="000000"/>
                </a:solidFill>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indent="-165100">
              <a:lnSpc>
                <a:spcPct val="85000"/>
              </a:lnSpc>
            </a:pPr>
            <a:r>
              <a:rPr lang="en-US" altLang="en-US" sz="2000" dirty="0">
                <a:solidFill>
                  <a:srgbClr val="000000"/>
                </a:solidFill>
                <a:latin typeface="Times New Roman" pitchFamily="18" charset="0"/>
                <a:cs typeface="Times New Roman" pitchFamily="18" charset="0"/>
              </a:rPr>
              <a:t>} </a:t>
            </a:r>
            <a:r>
              <a:rPr lang="en-US" altLang="en-US" sz="2000" b="1" dirty="0">
                <a:solidFill>
                  <a:srgbClr val="7F0055"/>
                </a:solidFill>
                <a:latin typeface="Times New Roman" pitchFamily="18" charset="0"/>
                <a:cs typeface="Times New Roman" pitchFamily="18" charset="0"/>
              </a:rPr>
              <a:t>catch</a:t>
            </a:r>
            <a:r>
              <a:rPr lang="en-US" altLang="en-US" sz="2000" dirty="0">
                <a:solidFill>
                  <a:srgbClr val="000000"/>
                </a:solidFill>
                <a:latin typeface="Times New Roman" pitchFamily="18" charset="0"/>
                <a:cs typeface="Times New Roman" pitchFamily="18" charset="0"/>
              </a:rPr>
              <a:t> (Exception e){};</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380709"/>
      </p:ext>
    </p:extLst>
  </p:cSld>
  <p:clrMapOvr>
    <a:masterClrMapping/>
  </p:clrMapOvr>
  <p:transition spd="slow">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90381"/>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indent="-165100">
              <a:lnSpc>
                <a:spcPct val="85000"/>
              </a:lnSpc>
            </a:pPr>
            <a:endParaRPr lang="en-US" altLang="en-US" sz="2400" dirty="0">
              <a:solidFill>
                <a:srgbClr val="000000"/>
              </a:solidFill>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Group 3"/>
          <p:cNvGraphicFramePr>
            <a:graphicFrameLocks/>
          </p:cNvGraphicFramePr>
          <p:nvPr>
            <p:extLst>
              <p:ext uri="{D42A27DB-BD31-4B8C-83A1-F6EECF244321}">
                <p14:modId xmlns:p14="http://schemas.microsoft.com/office/powerpoint/2010/main" val="3760802869"/>
              </p:ext>
            </p:extLst>
          </p:nvPr>
        </p:nvGraphicFramePr>
        <p:xfrm>
          <a:off x="611560" y="1788953"/>
          <a:ext cx="7308304" cy="4970105"/>
        </p:xfrm>
        <a:graphic>
          <a:graphicData uri="http://schemas.openxmlformats.org/drawingml/2006/table">
            <a:tbl>
              <a:tblPr/>
              <a:tblGrid>
                <a:gridCol w="4360876">
                  <a:extLst>
                    <a:ext uri="{9D8B030D-6E8A-4147-A177-3AD203B41FA5}">
                      <a16:colId xmlns:a16="http://schemas.microsoft.com/office/drawing/2014/main" val="20000"/>
                    </a:ext>
                  </a:extLst>
                </a:gridCol>
                <a:gridCol w="2947428">
                  <a:extLst>
                    <a:ext uri="{9D8B030D-6E8A-4147-A177-3AD203B41FA5}">
                      <a16:colId xmlns:a16="http://schemas.microsoft.com/office/drawing/2014/main" val="20001"/>
                    </a:ext>
                  </a:extLst>
                </a:gridCol>
              </a:tblGrid>
              <a:tr h="453186">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SQL data type</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Java data type</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3186">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INTEGER, INT, SMALLINT</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int</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31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kern="1200" cap="none" normalizeH="0" baseline="0" dirty="0" smtClean="0">
                          <a:ln>
                            <a:noFill/>
                          </a:ln>
                          <a:solidFill>
                            <a:schemeClr val="tx1"/>
                          </a:solidFill>
                          <a:effectLst/>
                          <a:latin typeface="Times New Roman" pitchFamily="18" charset="0"/>
                          <a:ea typeface="+mn-ea"/>
                          <a:cs typeface="Times New Roman" pitchFamily="18" charset="0"/>
                        </a:rPr>
                        <a:t>DOUBLE PRECISION, FLOAT</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double</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288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CHARACTER(</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n</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or CHAR(</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n</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String</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31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VARCHAR(</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n</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String</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31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DATE. TIMESTAMP</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java.sql.Timestamp</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31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BOOLEAN </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Boolean</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815761">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DEC, DECIMAL, NUMBER, NUMERIC</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java.math.BigDecimal</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31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NCHAR, NVARCHAR2</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0000FF"/>
                          </a:solidFill>
                          <a:effectLst/>
                          <a:latin typeface="Times New Roman" pitchFamily="18" charset="0"/>
                          <a:cs typeface="Times New Roman" pitchFamily="18" charset="0"/>
                        </a:rPr>
                        <a:t>oracle.sql.NString</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4531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BOOLEAN </a:t>
                      </a:r>
                    </a:p>
                  </a:txBody>
                  <a:tcPr marT="45703" marB="4570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rgbClr val="0000FF"/>
                          </a:solidFill>
                          <a:effectLst/>
                          <a:latin typeface="Times New Roman" pitchFamily="18" charset="0"/>
                          <a:cs typeface="Times New Roman" pitchFamily="18" charset="0"/>
                        </a:rPr>
                        <a:t>Boolean</a:t>
                      </a:r>
                    </a:p>
                  </a:txBody>
                  <a:tcPr marT="45703" marB="4570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TextBox 2"/>
          <p:cNvSpPr txBox="1"/>
          <p:nvPr/>
        </p:nvSpPr>
        <p:spPr>
          <a:xfrm>
            <a:off x="279668" y="1177810"/>
            <a:ext cx="6669454" cy="461665"/>
          </a:xfrm>
          <a:prstGeom prst="rect">
            <a:avLst/>
          </a:prstGeom>
          <a:noFill/>
        </p:spPr>
        <p:txBody>
          <a:bodyPr wrap="none" rtlCol="0">
            <a:spAutoFit/>
          </a:bodyPr>
          <a:lstStyle/>
          <a:p>
            <a:r>
              <a:rPr lang="vi-VN" sz="2400" b="1" dirty="0">
                <a:latin typeface="+mj-lt"/>
              </a:rPr>
              <a:t>Các kiểu dữ liệu SQL và các kiểu Java tương </a:t>
            </a:r>
            <a:r>
              <a:rPr lang="vi-VN" sz="2400" b="1" dirty="0" smtClean="0">
                <a:latin typeface="+mj-lt"/>
              </a:rPr>
              <a:t>ứng</a:t>
            </a:r>
            <a:endParaRPr lang="vi-VN" sz="2400" b="1" dirty="0">
              <a:latin typeface="+mj-lt"/>
            </a:endParaRPr>
          </a:p>
        </p:txBody>
      </p:sp>
    </p:spTree>
    <p:extLst>
      <p:ext uri="{BB962C8B-B14F-4D97-AF65-F5344CB8AC3E}">
        <p14:creationId xmlns:p14="http://schemas.microsoft.com/office/powerpoint/2010/main" val="674706333"/>
      </p:ext>
    </p:extLst>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3600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indent="-165100">
              <a:lnSpc>
                <a:spcPct val="150000"/>
              </a:lnSpc>
            </a:pPr>
            <a:r>
              <a:rPr lang="vi-VN" altLang="en-US" sz="2400" b="1" dirty="0">
                <a:solidFill>
                  <a:schemeClr val="tx1"/>
                </a:solidFill>
                <a:latin typeface="+mj-lt"/>
              </a:rPr>
              <a:t>PreparedStatement</a:t>
            </a:r>
            <a:endParaRPr lang="en-US" altLang="en-US" sz="2400" b="1" dirty="0" smtClean="0">
              <a:solidFill>
                <a:schemeClr val="tx1"/>
              </a:solidFill>
              <a:latin typeface="+mj-lt"/>
            </a:endParaRPr>
          </a:p>
          <a:p>
            <a:pPr indent="-165100">
              <a:lnSpc>
                <a:spcPct val="150000"/>
              </a:lnSpc>
            </a:pPr>
            <a:r>
              <a:rPr lang="vi-VN" altLang="en-US" sz="2000" dirty="0" smtClean="0">
                <a:solidFill>
                  <a:schemeClr val="tx1"/>
                </a:solidFill>
                <a:latin typeface="+mj-lt"/>
              </a:rPr>
              <a:t>PreparedStatement </a:t>
            </a:r>
            <a:r>
              <a:rPr lang="vi-VN" altLang="en-US" sz="2000" dirty="0">
                <a:solidFill>
                  <a:schemeClr val="tx1"/>
                </a:solidFill>
                <a:latin typeface="+mj-lt"/>
              </a:rPr>
              <a:t>là một loại đối tượng Statement đặc biệt với một số tính năng hữu ích. Bạn có thể sử dụng PreparedStatement thay vì Statement và </a:t>
            </a:r>
            <a:r>
              <a:rPr lang="vi-VN" altLang="en-US" sz="2000" dirty="0" smtClean="0">
                <a:solidFill>
                  <a:schemeClr val="tx1"/>
                </a:solidFill>
                <a:latin typeface="+mj-lt"/>
              </a:rPr>
              <a:t>tính </a:t>
            </a:r>
            <a:r>
              <a:rPr lang="vi-VN" altLang="en-US" sz="2000" dirty="0">
                <a:solidFill>
                  <a:schemeClr val="tx1"/>
                </a:solidFill>
                <a:latin typeface="+mj-lt"/>
              </a:rPr>
              <a:t>năng của </a:t>
            </a:r>
            <a:r>
              <a:rPr lang="vi-VN" altLang="en-US" sz="2000" dirty="0" smtClean="0">
                <a:solidFill>
                  <a:schemeClr val="tx1"/>
                </a:solidFill>
                <a:latin typeface="+mj-lt"/>
              </a:rPr>
              <a:t>PreparedStatement</a:t>
            </a:r>
            <a:r>
              <a:rPr lang="en-US" altLang="en-US" sz="2000" dirty="0" smtClean="0">
                <a:solidFill>
                  <a:schemeClr val="tx1"/>
                </a:solidFill>
                <a:latin typeface="+mj-lt"/>
              </a:rPr>
              <a:t> </a:t>
            </a:r>
            <a:r>
              <a:rPr lang="en-US" altLang="en-US" sz="2000" dirty="0" err="1" smtClean="0">
                <a:solidFill>
                  <a:schemeClr val="tx1"/>
                </a:solidFill>
                <a:latin typeface="Times New Roman" panose="02020603050405020304" pitchFamily="18" charset="0"/>
                <a:cs typeface="Times New Roman" panose="02020603050405020304" pitchFamily="18" charset="0"/>
              </a:rPr>
              <a:t>như</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sau</a:t>
            </a:r>
            <a:r>
              <a:rPr lang="en-US" altLang="en-US" sz="2000" dirty="0">
                <a:solidFill>
                  <a:schemeClr val="tx1"/>
                </a:solidFill>
                <a:latin typeface="Times New Roman" panose="02020603050405020304" pitchFamily="18" charset="0"/>
                <a:cs typeface="Times New Roman" panose="02020603050405020304" pitchFamily="18" charset="0"/>
              </a:rPr>
              <a:t>:</a:t>
            </a:r>
            <a:endParaRPr lang="en-US" altLang="en-US" sz="2000" dirty="0">
              <a:solidFill>
                <a:schemeClr val="tx1"/>
              </a:solidFill>
              <a:latin typeface="Times New Roman" panose="02020603050405020304" pitchFamily="18" charset="0"/>
              <a:cs typeface="Times New Roman" panose="02020603050405020304" pitchFamily="18" charset="0"/>
            </a:endParaRPr>
          </a:p>
          <a:p>
            <a:pPr marL="177800" indent="-342900">
              <a:lnSpc>
                <a:spcPct val="150000"/>
              </a:lnSpc>
              <a:buFont typeface="Arial" panose="020B0604020202020204" pitchFamily="34" charset="0"/>
              <a:buChar char="•"/>
            </a:pPr>
            <a:r>
              <a:rPr lang="vi-VN" altLang="en-US" sz="2000" dirty="0" smtClean="0">
                <a:solidFill>
                  <a:schemeClr val="tx1"/>
                </a:solidFill>
                <a:latin typeface="+mj-lt"/>
              </a:rPr>
              <a:t>Dễ </a:t>
            </a:r>
            <a:r>
              <a:rPr lang="vi-VN" altLang="en-US" sz="2000" dirty="0">
                <a:solidFill>
                  <a:schemeClr val="tx1"/>
                </a:solidFill>
                <a:latin typeface="+mj-lt"/>
              </a:rPr>
              <a:t>dàng chèn các tham số vào câu lệnh </a:t>
            </a:r>
            <a:r>
              <a:rPr lang="vi-VN" altLang="en-US" sz="2000" dirty="0" smtClean="0">
                <a:solidFill>
                  <a:schemeClr val="tx1"/>
                </a:solidFill>
                <a:latin typeface="+mj-lt"/>
              </a:rPr>
              <a:t>SQL.</a:t>
            </a:r>
            <a:endParaRPr lang="en-US" altLang="en-US" sz="2000" dirty="0" smtClean="0">
              <a:solidFill>
                <a:schemeClr val="tx1"/>
              </a:solidFill>
              <a:latin typeface="+mj-lt"/>
            </a:endParaRPr>
          </a:p>
          <a:p>
            <a:pPr marL="177800" indent="-342900">
              <a:lnSpc>
                <a:spcPct val="150000"/>
              </a:lnSpc>
              <a:buFont typeface="Arial" panose="020B0604020202020204" pitchFamily="34" charset="0"/>
              <a:buChar char="•"/>
            </a:pPr>
            <a:r>
              <a:rPr lang="vi-VN" altLang="en-US" sz="2000" dirty="0" smtClean="0">
                <a:solidFill>
                  <a:schemeClr val="tx1"/>
                </a:solidFill>
                <a:latin typeface="+mj-lt"/>
              </a:rPr>
              <a:t>Dễ </a:t>
            </a:r>
            <a:r>
              <a:rPr lang="vi-VN" altLang="en-US" sz="2000" dirty="0">
                <a:solidFill>
                  <a:schemeClr val="tx1"/>
                </a:solidFill>
                <a:latin typeface="+mj-lt"/>
              </a:rPr>
              <a:t>dàng sử dụng lại PreparedStatement với các tham số </a:t>
            </a:r>
            <a:r>
              <a:rPr lang="vi-VN" altLang="en-US" sz="2000" dirty="0" smtClean="0">
                <a:solidFill>
                  <a:schemeClr val="tx1"/>
                </a:solidFill>
                <a:latin typeface="+mj-lt"/>
              </a:rPr>
              <a:t>mới.</a:t>
            </a:r>
            <a:endParaRPr lang="en-US" altLang="en-US" sz="2000" dirty="0" smtClean="0">
              <a:solidFill>
                <a:schemeClr val="tx1"/>
              </a:solidFill>
              <a:latin typeface="+mj-lt"/>
            </a:endParaRPr>
          </a:p>
          <a:p>
            <a:pPr marL="177800" indent="-342900">
              <a:lnSpc>
                <a:spcPct val="150000"/>
              </a:lnSpc>
              <a:buFont typeface="Arial" panose="020B0604020202020204" pitchFamily="34" charset="0"/>
              <a:buChar char="•"/>
            </a:pPr>
            <a:r>
              <a:rPr lang="vi-VN" altLang="en-US" sz="2000" dirty="0" smtClean="0">
                <a:solidFill>
                  <a:schemeClr val="tx1"/>
                </a:solidFill>
                <a:latin typeface="+mj-lt"/>
              </a:rPr>
              <a:t>Có </a:t>
            </a:r>
            <a:r>
              <a:rPr lang="vi-VN" altLang="en-US" sz="2000" dirty="0">
                <a:solidFill>
                  <a:schemeClr val="tx1"/>
                </a:solidFill>
                <a:latin typeface="+mj-lt"/>
              </a:rPr>
              <a:t>thể tăng hiệu suất của các </a:t>
            </a:r>
            <a:r>
              <a:rPr lang="vi-VN" altLang="en-US" sz="2000" dirty="0" smtClean="0">
                <a:solidFill>
                  <a:schemeClr val="tx1"/>
                </a:solidFill>
                <a:latin typeface="+mj-lt"/>
              </a:rPr>
              <a:t>thực hiện</a:t>
            </a:r>
            <a:r>
              <a:rPr lang="en-US" altLang="en-US" sz="2000" dirty="0">
                <a:solidFill>
                  <a:schemeClr val="tx1"/>
                </a:solidFill>
                <a:latin typeface="+mj-lt"/>
              </a:rPr>
              <a:t> </a:t>
            </a:r>
            <a:r>
              <a:rPr lang="en-US" altLang="en-US" sz="2000" dirty="0">
                <a:solidFill>
                  <a:schemeClr val="tx1"/>
                </a:solidFill>
                <a:latin typeface="Times New Roman" panose="02020603050405020304" pitchFamily="18" charset="0"/>
                <a:cs typeface="Times New Roman" panose="02020603050405020304" pitchFamily="18" charset="0"/>
              </a:rPr>
              <a:t>statements</a:t>
            </a:r>
            <a:r>
              <a:rPr lang="vi-VN" altLang="en-US" sz="2000" dirty="0" smtClean="0">
                <a:solidFill>
                  <a:schemeClr val="tx1"/>
                </a:solidFill>
                <a:latin typeface="+mj-lt"/>
              </a:rPr>
              <a:t>.</a:t>
            </a:r>
            <a:endParaRPr lang="en-US" altLang="en-US" sz="2000" dirty="0" smtClean="0">
              <a:solidFill>
                <a:schemeClr val="tx1"/>
              </a:solidFill>
              <a:latin typeface="+mj-lt"/>
            </a:endParaRPr>
          </a:p>
          <a:p>
            <a:pPr marL="177800" indent="-342900">
              <a:lnSpc>
                <a:spcPct val="150000"/>
              </a:lnSpc>
              <a:buFont typeface="Arial" panose="020B0604020202020204" pitchFamily="34" charset="0"/>
              <a:buChar char="•"/>
            </a:pPr>
            <a:r>
              <a:rPr lang="vi-VN" altLang="en-US" sz="2000" dirty="0" smtClean="0">
                <a:solidFill>
                  <a:schemeClr val="tx1"/>
                </a:solidFill>
                <a:latin typeface="+mj-lt"/>
              </a:rPr>
              <a:t>Cho </a:t>
            </a:r>
            <a:r>
              <a:rPr lang="vi-VN" altLang="en-US" sz="2000" dirty="0">
                <a:solidFill>
                  <a:schemeClr val="tx1"/>
                </a:solidFill>
                <a:latin typeface="+mj-lt"/>
              </a:rPr>
              <a:t>phép cập nhật hàng loạt dễ dàng hơn.</a:t>
            </a:r>
            <a:endParaRPr lang="en-US" altLang="en-US" sz="2000" dirty="0">
              <a:solidFill>
                <a:schemeClr val="tx1"/>
              </a:solidFill>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03521"/>
      </p:ext>
    </p:extLst>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151216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indent="-165100">
              <a:lnSpc>
                <a:spcPct val="150000"/>
              </a:lnSpc>
            </a:pPr>
            <a:r>
              <a:rPr lang="en-US" altLang="en-US" sz="2400" b="1" dirty="0" err="1" smtClean="0">
                <a:solidFill>
                  <a:schemeClr val="tx1"/>
                </a:solidFill>
                <a:latin typeface="Times New Roman" pitchFamily="18" charset="0"/>
                <a:cs typeface="Times New Roman" pitchFamily="18" charset="0"/>
              </a:rPr>
              <a:t>java.sql.DriverManager</a:t>
            </a:r>
            <a:endParaRPr lang="en-US" altLang="en-US" sz="2400" b="1" dirty="0" smtClean="0">
              <a:solidFill>
                <a:schemeClr val="tx1"/>
              </a:solidFill>
              <a:latin typeface="Times New Roman" pitchFamily="18" charset="0"/>
              <a:cs typeface="Times New Roman" pitchFamily="18" charset="0"/>
            </a:endParaRPr>
          </a:p>
          <a:p>
            <a:pPr indent="-165100">
              <a:lnSpc>
                <a:spcPct val="150000"/>
              </a:lnSpc>
            </a:pPr>
            <a:r>
              <a:rPr lang="en-US" altLang="en-US" sz="2000" dirty="0" smtClean="0">
                <a:solidFill>
                  <a:schemeClr val="tx1"/>
                </a:solidFill>
                <a:latin typeface="Times New Roman" pitchFamily="18" charset="0"/>
                <a:cs typeface="Times New Roman" pitchFamily="18" charset="0"/>
              </a:rPr>
              <a:t>static </a:t>
            </a:r>
            <a:r>
              <a:rPr lang="en-US" altLang="en-US" sz="2000" dirty="0">
                <a:solidFill>
                  <a:schemeClr val="tx1"/>
                </a:solidFill>
                <a:latin typeface="Times New Roman" pitchFamily="18" charset="0"/>
                <a:cs typeface="Times New Roman" pitchFamily="18" charset="0"/>
              </a:rPr>
              <a:t>Connection </a:t>
            </a:r>
            <a:r>
              <a:rPr lang="en-US" altLang="en-US" sz="2000" dirty="0" err="1">
                <a:solidFill>
                  <a:schemeClr val="tx1"/>
                </a:solidFill>
                <a:latin typeface="Times New Roman" pitchFamily="18" charset="0"/>
                <a:cs typeface="Times New Roman" pitchFamily="18" charset="0"/>
              </a:rPr>
              <a:t>getConnection</a:t>
            </a:r>
            <a:r>
              <a:rPr lang="en-US" altLang="en-US" sz="2000" dirty="0">
                <a:solidFill>
                  <a:schemeClr val="tx1"/>
                </a:solidFill>
                <a:latin typeface="Times New Roman" pitchFamily="18" charset="0"/>
                <a:cs typeface="Times New Roman" pitchFamily="18" charset="0"/>
              </a:rPr>
              <a:t>(String </a:t>
            </a:r>
            <a:r>
              <a:rPr lang="en-US" altLang="en-US" sz="2000" dirty="0" err="1">
                <a:solidFill>
                  <a:schemeClr val="tx1"/>
                </a:solidFill>
                <a:latin typeface="Times New Roman" pitchFamily="18" charset="0"/>
                <a:cs typeface="Times New Roman" pitchFamily="18" charset="0"/>
              </a:rPr>
              <a:t>url</a:t>
            </a:r>
            <a:r>
              <a:rPr lang="en-US" altLang="en-US" sz="2000" dirty="0">
                <a:solidFill>
                  <a:schemeClr val="tx1"/>
                </a:solidFill>
                <a:latin typeface="Times New Roman" pitchFamily="18" charset="0"/>
                <a:cs typeface="Times New Roman" pitchFamily="18" charset="0"/>
              </a:rPr>
              <a:t>, String </a:t>
            </a:r>
            <a:r>
              <a:rPr lang="en-US" altLang="en-US" sz="2000" dirty="0" err="1">
                <a:solidFill>
                  <a:schemeClr val="tx1"/>
                </a:solidFill>
                <a:latin typeface="Times New Roman" pitchFamily="18" charset="0"/>
                <a:cs typeface="Times New Roman" pitchFamily="18" charset="0"/>
              </a:rPr>
              <a:t>user,String</a:t>
            </a:r>
            <a:r>
              <a:rPr lang="en-US" altLang="en-US" sz="2000" dirty="0">
                <a:solidFill>
                  <a:schemeClr val="tx1"/>
                </a:solidFill>
                <a:latin typeface="Times New Roman" pitchFamily="18" charset="0"/>
                <a:cs typeface="Times New Roman" pitchFamily="18" charset="0"/>
              </a:rPr>
              <a:t> password</a:t>
            </a:r>
            <a:r>
              <a:rPr lang="en-US" altLang="en-US" sz="2000" dirty="0" smtClean="0">
                <a:solidFill>
                  <a:schemeClr val="tx1"/>
                </a:solidFill>
                <a:latin typeface="Times New Roman" pitchFamily="18" charset="0"/>
                <a:cs typeface="Times New Roman" pitchFamily="18" charset="0"/>
              </a:rPr>
              <a:t>) </a:t>
            </a:r>
            <a:r>
              <a:rPr lang="vi-VN" altLang="en-US" sz="2000" dirty="0">
                <a:solidFill>
                  <a:schemeClr val="tx1"/>
                </a:solidFill>
                <a:latin typeface="Times New Roman" pitchFamily="18" charset="0"/>
                <a:cs typeface="Times New Roman" pitchFamily="18" charset="0"/>
              </a:rPr>
              <a:t>thiết lập kết nối đến cơ sở dữ liệu đã cho và trả về một đối tượng kết nối.</a:t>
            </a:r>
            <a:endParaRPr lang="en-US" altLang="en-US" sz="2000" dirty="0">
              <a:solidFill>
                <a:schemeClr val="tx1"/>
              </a:solidFill>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253966"/>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TỔNG QUAN JDBC</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39604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000" dirty="0">
                <a:latin typeface="+mj-lt"/>
              </a:rPr>
              <a:t>• Để dùng JDBC truy xuất data từ một loại cơ sở dữ liệu đặc </a:t>
            </a:r>
            <a:r>
              <a:rPr lang="vi-VN" sz="2000" dirty="0" smtClean="0">
                <a:latin typeface="+mj-lt"/>
              </a:rPr>
              <a:t>biệt</a:t>
            </a:r>
            <a:r>
              <a:rPr lang="en-US" sz="2000" dirty="0" smtClean="0">
                <a:latin typeface="+mj-lt"/>
              </a:rPr>
              <a:t> </a:t>
            </a:r>
            <a:r>
              <a:rPr lang="vi-VN" sz="2000" dirty="0" smtClean="0">
                <a:latin typeface="+mj-lt"/>
              </a:rPr>
              <a:t>nào </a:t>
            </a:r>
            <a:r>
              <a:rPr lang="vi-VN" sz="2000" dirty="0">
                <a:latin typeface="+mj-lt"/>
              </a:rPr>
              <a:t>đó, cần cung cấp vài phần mềm cho phép JDBC giao </a:t>
            </a:r>
            <a:r>
              <a:rPr lang="vi-VN" sz="2000" dirty="0" smtClean="0">
                <a:latin typeface="+mj-lt"/>
              </a:rPr>
              <a:t>tiếp</a:t>
            </a:r>
            <a:r>
              <a:rPr lang="en-US" sz="2000" dirty="0" smtClean="0">
                <a:latin typeface="+mj-lt"/>
              </a:rPr>
              <a:t> </a:t>
            </a:r>
            <a:r>
              <a:rPr lang="vi-VN" sz="2000" dirty="0" smtClean="0">
                <a:latin typeface="+mj-lt"/>
              </a:rPr>
              <a:t>với </a:t>
            </a:r>
            <a:r>
              <a:rPr lang="vi-VN" sz="2000" dirty="0">
                <a:latin typeface="+mj-lt"/>
              </a:rPr>
              <a:t>API của nhà cung cấp cơ sở dữ liệu này. Các phần </a:t>
            </a:r>
            <a:r>
              <a:rPr lang="vi-VN" sz="2000" dirty="0" smtClean="0">
                <a:latin typeface="+mj-lt"/>
              </a:rPr>
              <a:t>mềm</a:t>
            </a:r>
            <a:r>
              <a:rPr lang="en-US" sz="2000" dirty="0" smtClean="0">
                <a:latin typeface="+mj-lt"/>
              </a:rPr>
              <a:t> </a:t>
            </a:r>
            <a:r>
              <a:rPr lang="vi-VN" sz="2000" dirty="0" smtClean="0">
                <a:latin typeface="+mj-lt"/>
              </a:rPr>
              <a:t>như </a:t>
            </a:r>
            <a:r>
              <a:rPr lang="vi-VN" sz="2000" dirty="0">
                <a:latin typeface="+mj-lt"/>
              </a:rPr>
              <a:t>vậy thường được gọi là driver.</a:t>
            </a:r>
            <a:br>
              <a:rPr lang="vi-VN" sz="2000" dirty="0">
                <a:latin typeface="+mj-lt"/>
              </a:rPr>
            </a:br>
            <a:r>
              <a:rPr lang="vi-VN" sz="2000" dirty="0">
                <a:latin typeface="+mj-lt"/>
              </a:rPr>
              <a:t>• Thông tin về JDBC drivers cho các database có thể tham </a:t>
            </a:r>
            <a:r>
              <a:rPr lang="vi-VN" sz="2000" dirty="0" smtClean="0">
                <a:latin typeface="+mj-lt"/>
              </a:rPr>
              <a:t>khảo</a:t>
            </a:r>
            <a:r>
              <a:rPr lang="en-US" sz="2000" dirty="0" smtClean="0">
                <a:latin typeface="+mj-lt"/>
              </a:rPr>
              <a:t> </a:t>
            </a:r>
            <a:r>
              <a:rPr lang="vi-VN" sz="2000" dirty="0" smtClean="0">
                <a:latin typeface="+mj-lt"/>
              </a:rPr>
              <a:t>tại</a:t>
            </a:r>
            <a:r>
              <a:rPr lang="vi-VN" sz="2000" dirty="0">
                <a:latin typeface="+mj-lt"/>
              </a:rPr>
              <a:t>: http://servlet.java.sun.com/products/jdbc/drivers</a:t>
            </a:r>
            <a:br>
              <a:rPr lang="vi-VN" sz="2000" dirty="0">
                <a:latin typeface="+mj-lt"/>
              </a:rPr>
            </a:br>
            <a:r>
              <a:rPr lang="vi-VN" sz="2000" dirty="0">
                <a:latin typeface="+mj-lt"/>
              </a:rPr>
              <a:t>• ODBC driver chỉ khả dụng cho Microsoft (MS) databases, </a:t>
            </a:r>
            <a:r>
              <a:rPr lang="vi-VN" sz="2000" dirty="0" smtClean="0">
                <a:latin typeface="+mj-lt"/>
              </a:rPr>
              <a:t>các</a:t>
            </a:r>
            <a:r>
              <a:rPr lang="en-US" sz="2000" dirty="0" smtClean="0">
                <a:latin typeface="+mj-lt"/>
              </a:rPr>
              <a:t> </a:t>
            </a:r>
            <a:r>
              <a:rPr lang="vi-VN" sz="2000" dirty="0" smtClean="0">
                <a:latin typeface="+mj-lt"/>
              </a:rPr>
              <a:t>nhà </a:t>
            </a:r>
            <a:r>
              <a:rPr lang="vi-VN" sz="2000" dirty="0">
                <a:latin typeface="+mj-lt"/>
              </a:rPr>
              <a:t>cung cấp khác đã có giải pháp đem ODBC cho các </a:t>
            </a:r>
            <a:r>
              <a:rPr lang="vi-VN" sz="2000" dirty="0" smtClean="0">
                <a:latin typeface="+mj-lt"/>
              </a:rPr>
              <a:t>non</a:t>
            </a:r>
            <a:r>
              <a:rPr lang="en-US" sz="2000" dirty="0" smtClean="0">
                <a:latin typeface="+mj-lt"/>
              </a:rPr>
              <a:t>-</a:t>
            </a:r>
            <a:r>
              <a:rPr lang="vi-VN" sz="2000" dirty="0" smtClean="0">
                <a:latin typeface="+mj-lt"/>
              </a:rPr>
              <a:t>MS </a:t>
            </a:r>
            <a:r>
              <a:rPr lang="vi-VN" sz="2000" dirty="0">
                <a:latin typeface="+mj-lt"/>
              </a:rPr>
              <a:t>databases. Sun cung cấp JDBC-ODBC bridge driver </a:t>
            </a:r>
            <a:r>
              <a:rPr lang="vi-VN" sz="2000" dirty="0" smtClean="0">
                <a:latin typeface="+mj-lt"/>
              </a:rPr>
              <a:t>trong</a:t>
            </a:r>
            <a:r>
              <a:rPr lang="en-US" sz="2000" dirty="0" smtClean="0">
                <a:latin typeface="+mj-lt"/>
              </a:rPr>
              <a:t> </a:t>
            </a:r>
            <a:r>
              <a:rPr lang="vi-VN" sz="2000" dirty="0" smtClean="0">
                <a:latin typeface="+mj-lt"/>
              </a:rPr>
              <a:t>gói </a:t>
            </a:r>
            <a:r>
              <a:rPr lang="vi-VN" sz="2000" dirty="0">
                <a:latin typeface="+mj-lt"/>
              </a:rPr>
              <a:t>sun.jdbc.odbc </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570973"/>
      </p:ext>
    </p:extLst>
  </p:cSld>
  <p:clrMapOvr>
    <a:masterClrMapping/>
  </p:clrMapOvr>
  <p:transition spd="slow">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41764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indent="-165100">
              <a:lnSpc>
                <a:spcPct val="150000"/>
              </a:lnSpc>
            </a:pPr>
            <a:r>
              <a:rPr lang="en-US" altLang="en-US" sz="2400" b="1" dirty="0" err="1" smtClean="0">
                <a:solidFill>
                  <a:schemeClr val="tx1"/>
                </a:solidFill>
                <a:latin typeface="Times New Roman" panose="02020603050405020304" pitchFamily="18" charset="0"/>
                <a:cs typeface="Times New Roman" panose="02020603050405020304" pitchFamily="18" charset="0"/>
              </a:rPr>
              <a:t>java.sql.Connection</a:t>
            </a: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indent="-165100">
              <a:lnSpc>
                <a:spcPct val="150000"/>
              </a:lnSpc>
            </a:pPr>
            <a:r>
              <a:rPr lang="vi-VN" altLang="en-US" sz="2000" dirty="0" smtClean="0">
                <a:solidFill>
                  <a:schemeClr val="tx1"/>
                </a:solidFill>
                <a:latin typeface="Times New Roman" panose="02020603050405020304" pitchFamily="18" charset="0"/>
                <a:cs typeface="Times New Roman" panose="02020603050405020304" pitchFamily="18" charset="0"/>
              </a:rPr>
              <a:t>Câu </a:t>
            </a:r>
            <a:r>
              <a:rPr lang="vi-VN" altLang="en-US" sz="2000" dirty="0">
                <a:solidFill>
                  <a:schemeClr val="tx1"/>
                </a:solidFill>
                <a:latin typeface="Times New Roman" panose="02020603050405020304" pitchFamily="18" charset="0"/>
                <a:cs typeface="Times New Roman" panose="02020603050405020304" pitchFamily="18" charset="0"/>
              </a:rPr>
              <a:t>lệnh </a:t>
            </a:r>
            <a:r>
              <a:rPr lang="vi-VN" altLang="en-US" sz="2000" b="1" dirty="0" smtClean="0">
                <a:solidFill>
                  <a:srgbClr val="0000FF"/>
                </a:solidFill>
                <a:latin typeface="Times New Roman" panose="02020603050405020304" pitchFamily="18" charset="0"/>
                <a:cs typeface="Times New Roman" panose="02020603050405020304" pitchFamily="18" charset="0"/>
              </a:rPr>
              <a:t>createdStatement()</a:t>
            </a:r>
            <a:r>
              <a:rPr lang="en-US" altLang="en-US" sz="2000" dirty="0" smtClean="0">
                <a:solidFill>
                  <a:srgbClr val="0000FF"/>
                </a:solidFill>
                <a:latin typeface="Times New Roman" panose="02020603050405020304" pitchFamily="18" charset="0"/>
                <a:cs typeface="Times New Roman" panose="02020603050405020304" pitchFamily="18" charset="0"/>
              </a:rPr>
              <a:t> </a:t>
            </a:r>
            <a:r>
              <a:rPr lang="vi-VN" altLang="en-US" sz="2000" dirty="0" smtClean="0">
                <a:solidFill>
                  <a:schemeClr val="tx1"/>
                </a:solidFill>
                <a:latin typeface="Times New Roman" panose="02020603050405020304" pitchFamily="18" charset="0"/>
                <a:cs typeface="Times New Roman" panose="02020603050405020304" pitchFamily="18" charset="0"/>
              </a:rPr>
              <a:t>tạo </a:t>
            </a:r>
            <a:r>
              <a:rPr lang="vi-VN" altLang="en-US" sz="2000" dirty="0">
                <a:solidFill>
                  <a:schemeClr val="tx1"/>
                </a:solidFill>
                <a:latin typeface="Times New Roman" panose="02020603050405020304" pitchFamily="18" charset="0"/>
                <a:cs typeface="Times New Roman" panose="02020603050405020304" pitchFamily="18" charset="0"/>
              </a:rPr>
              <a:t>một đối tượng câu lệnh có thể được sử dụng để thực hiện các truy vấn và cập nhật SQL mà không cần tham số</a:t>
            </a:r>
            <a:r>
              <a:rPr lang="vi-VN" altLang="en-US" sz="2000" dirty="0" smtClean="0">
                <a:solidFill>
                  <a:schemeClr val="tx1"/>
                </a:solidFill>
                <a:latin typeface="Times New Roman" panose="02020603050405020304" pitchFamily="18" charset="0"/>
                <a:cs typeface="Times New Roman" panose="02020603050405020304" pitchFamily="18" charset="0"/>
              </a:rPr>
              <a:t>.</a:t>
            </a:r>
            <a:endParaRPr lang="vi-VN" altLang="en-US" sz="2000" dirty="0">
              <a:solidFill>
                <a:schemeClr val="tx1"/>
              </a:solidFill>
              <a:latin typeface="Times New Roman" panose="02020603050405020304" pitchFamily="18" charset="0"/>
              <a:cs typeface="Times New Roman" panose="02020603050405020304" pitchFamily="18" charset="0"/>
            </a:endParaRPr>
          </a:p>
          <a:p>
            <a:pPr indent="-165100">
              <a:lnSpc>
                <a:spcPct val="150000"/>
              </a:lnSpc>
            </a:pPr>
            <a:r>
              <a:rPr lang="vi-VN" altLang="en-US" sz="2000" b="1" dirty="0">
                <a:solidFill>
                  <a:srgbClr val="0000FF"/>
                </a:solidFill>
                <a:latin typeface="Times New Roman" panose="02020603050405020304" pitchFamily="18" charset="0"/>
                <a:cs typeface="Times New Roman" panose="02020603050405020304" pitchFamily="18" charset="0"/>
              </a:rPr>
              <a:t>PreparedStatement readyStatement (String sql)</a:t>
            </a:r>
          </a:p>
          <a:p>
            <a:pPr indent="-165100">
              <a:lnSpc>
                <a:spcPct val="150000"/>
              </a:lnSpc>
            </a:pPr>
            <a:r>
              <a:rPr lang="en-US" altLang="en-US" sz="2000" dirty="0" smtClean="0">
                <a:solidFill>
                  <a:schemeClr val="tx1"/>
                </a:solidFill>
                <a:latin typeface="Times New Roman" panose="02020603050405020304" pitchFamily="18" charset="0"/>
                <a:cs typeface="Times New Roman" panose="02020603050405020304" pitchFamily="18" charset="0"/>
              </a:rPr>
              <a:t>	T</a:t>
            </a:r>
            <a:r>
              <a:rPr lang="vi-VN" altLang="en-US" sz="2000" dirty="0" smtClean="0">
                <a:solidFill>
                  <a:schemeClr val="tx1"/>
                </a:solidFill>
                <a:latin typeface="Times New Roman" panose="02020603050405020304" pitchFamily="18" charset="0"/>
                <a:cs typeface="Times New Roman" panose="02020603050405020304" pitchFamily="18" charset="0"/>
              </a:rPr>
              <a:t>rả </a:t>
            </a:r>
            <a:r>
              <a:rPr lang="vi-VN" altLang="en-US" sz="2000" dirty="0">
                <a:solidFill>
                  <a:schemeClr val="tx1"/>
                </a:solidFill>
                <a:latin typeface="Times New Roman" panose="02020603050405020304" pitchFamily="18" charset="0"/>
                <a:cs typeface="Times New Roman" panose="02020603050405020304" pitchFamily="18" charset="0"/>
              </a:rPr>
              <a:t>về một đối tượng PreparedStatement chứa câu lệnh được biên dịch trước. Chuỗi sql chứa một câu lệnh SQL có thể chứa một hoặc nhiều </a:t>
            </a:r>
            <a:r>
              <a:rPr lang="vi-VN" altLang="en-US" sz="2000" dirty="0" smtClean="0">
                <a:solidFill>
                  <a:schemeClr val="tx1"/>
                </a:solidFill>
                <a:latin typeface="Times New Roman" panose="02020603050405020304" pitchFamily="18" charset="0"/>
                <a:cs typeface="Times New Roman" panose="02020603050405020304" pitchFamily="18" charset="0"/>
              </a:rPr>
              <a:t>tham </a:t>
            </a:r>
            <a:r>
              <a:rPr lang="vi-VN" altLang="en-US" sz="2000" dirty="0">
                <a:solidFill>
                  <a:schemeClr val="tx1"/>
                </a:solidFill>
                <a:latin typeface="Times New Roman" panose="02020603050405020304" pitchFamily="18" charset="0"/>
                <a:cs typeface="Times New Roman" panose="02020603050405020304" pitchFamily="18" charset="0"/>
              </a:rPr>
              <a:t>số được biểu thị </a:t>
            </a:r>
            <a:r>
              <a:rPr lang="vi-VN" altLang="en-US" sz="2000" dirty="0" smtClean="0">
                <a:solidFill>
                  <a:schemeClr val="tx1"/>
                </a:solidFill>
                <a:latin typeface="Times New Roman" panose="02020603050405020304" pitchFamily="18" charset="0"/>
                <a:cs typeface="Times New Roman" panose="02020603050405020304" pitchFamily="18" charset="0"/>
              </a:rPr>
              <a:t>bởi</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ký</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tự</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vi-VN" altLang="en-US" sz="2000" dirty="0" smtClean="0">
                <a:solidFill>
                  <a:schemeClr val="tx1"/>
                </a:solidFill>
                <a:latin typeface="Times New Roman" panose="02020603050405020304" pitchFamily="18" charset="0"/>
                <a:cs typeface="Times New Roman" panose="02020603050405020304" pitchFamily="18" charset="0"/>
              </a:rPr>
              <a:t>.</a:t>
            </a:r>
            <a:endParaRPr lang="vi-VN" altLang="en-US" sz="2000" dirty="0">
              <a:solidFill>
                <a:schemeClr val="tx1"/>
              </a:solidFill>
              <a:latin typeface="Times New Roman" panose="02020603050405020304" pitchFamily="18" charset="0"/>
              <a:cs typeface="Times New Roman" panose="02020603050405020304" pitchFamily="18" charset="0"/>
            </a:endParaRPr>
          </a:p>
          <a:p>
            <a:pPr indent="-165100">
              <a:lnSpc>
                <a:spcPct val="150000"/>
              </a:lnSpc>
            </a:pPr>
            <a:r>
              <a:rPr lang="vi-VN" altLang="en-US" sz="2000" b="1" dirty="0">
                <a:solidFill>
                  <a:srgbClr val="0000FF"/>
                </a:solidFill>
                <a:latin typeface="Times New Roman" panose="02020603050405020304" pitchFamily="18" charset="0"/>
                <a:cs typeface="Times New Roman" panose="02020603050405020304" pitchFamily="18" charset="0"/>
              </a:rPr>
              <a:t>void </a:t>
            </a:r>
            <a:r>
              <a:rPr lang="en-US" altLang="en-US" sz="2000" b="1" dirty="0" smtClean="0">
                <a:solidFill>
                  <a:srgbClr val="0000FF"/>
                </a:solidFill>
                <a:latin typeface="Times New Roman" panose="02020603050405020304" pitchFamily="18" charset="0"/>
                <a:cs typeface="Times New Roman" panose="02020603050405020304" pitchFamily="18" charset="0"/>
              </a:rPr>
              <a:t>close</a:t>
            </a:r>
            <a:r>
              <a:rPr lang="vi-VN" altLang="en-US" sz="2000" b="1" dirty="0" smtClean="0">
                <a:solidFill>
                  <a:srgbClr val="0000FF"/>
                </a:solidFill>
                <a:latin typeface="Times New Roman" panose="02020603050405020304" pitchFamily="18" charset="0"/>
                <a:cs typeface="Times New Roman" panose="02020603050405020304" pitchFamily="18" charset="0"/>
              </a:rPr>
              <a:t>()</a:t>
            </a:r>
            <a:endParaRPr lang="vi-VN" altLang="en-US" sz="2000" b="1" dirty="0">
              <a:solidFill>
                <a:srgbClr val="0000FF"/>
              </a:solidFill>
              <a:latin typeface="Times New Roman" panose="02020603050405020304" pitchFamily="18" charset="0"/>
              <a:cs typeface="Times New Roman" panose="02020603050405020304" pitchFamily="18" charset="0"/>
            </a:endParaRPr>
          </a:p>
          <a:p>
            <a:pPr indent="-165100">
              <a:lnSpc>
                <a:spcPct val="150000"/>
              </a:lnSpc>
            </a:pPr>
            <a:r>
              <a:rPr lang="en-US" altLang="en-US" sz="2000" dirty="0" smtClean="0">
                <a:solidFill>
                  <a:schemeClr val="tx1"/>
                </a:solidFill>
                <a:latin typeface="Times New Roman" panose="02020603050405020304" pitchFamily="18" charset="0"/>
                <a:cs typeface="Times New Roman" panose="02020603050405020304" pitchFamily="18" charset="0"/>
              </a:rPr>
              <a:t>	N</a:t>
            </a:r>
            <a:r>
              <a:rPr lang="vi-VN" altLang="en-US" sz="2000" dirty="0" smtClean="0">
                <a:solidFill>
                  <a:schemeClr val="tx1"/>
                </a:solidFill>
                <a:latin typeface="Times New Roman" panose="02020603050405020304" pitchFamily="18" charset="0"/>
                <a:cs typeface="Times New Roman" panose="02020603050405020304" pitchFamily="18" charset="0"/>
              </a:rPr>
              <a:t>gay </a:t>
            </a:r>
            <a:r>
              <a:rPr lang="vi-VN" altLang="en-US" sz="2000" dirty="0">
                <a:solidFill>
                  <a:schemeClr val="tx1"/>
                </a:solidFill>
                <a:latin typeface="Times New Roman" panose="02020603050405020304" pitchFamily="18" charset="0"/>
                <a:cs typeface="Times New Roman" panose="02020603050405020304" pitchFamily="18" charset="0"/>
              </a:rPr>
              <a:t>lập tức đóng kết nối hiện tại.</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862318"/>
      </p:ext>
    </p:extLst>
  </p:cSld>
  <p:clrMapOvr>
    <a:masterClrMapping/>
  </p:clrMapOvr>
  <p:transition spd="slow">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511256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indent="-165100">
              <a:lnSpc>
                <a:spcPct val="150000"/>
              </a:lnSpc>
            </a:pPr>
            <a:r>
              <a:rPr lang="en-US" altLang="en-US" sz="2400" b="1" dirty="0" err="1" smtClean="0">
                <a:solidFill>
                  <a:schemeClr val="tx1"/>
                </a:solidFill>
                <a:latin typeface="Times New Roman" panose="02020603050405020304" pitchFamily="18" charset="0"/>
                <a:cs typeface="Times New Roman" panose="02020603050405020304" pitchFamily="18" charset="0"/>
              </a:rPr>
              <a:t>java.sql.Statement</a:t>
            </a:r>
            <a:endParaRPr lang="en-US" altLang="en-US" sz="2400" b="1" dirty="0" smtClean="0">
              <a:solidFill>
                <a:schemeClr val="tx1"/>
              </a:solidFill>
              <a:latin typeface="Times New Roman" panose="02020603050405020304" pitchFamily="18" charset="0"/>
              <a:cs typeface="Times New Roman" panose="02020603050405020304" pitchFamily="18" charset="0"/>
            </a:endParaRPr>
          </a:p>
          <a:p>
            <a:pPr indent="-165100">
              <a:lnSpc>
                <a:spcPct val="150000"/>
              </a:lnSpc>
            </a:pPr>
            <a:r>
              <a:rPr lang="vi-VN" altLang="en-US" sz="2000" b="1" dirty="0">
                <a:solidFill>
                  <a:srgbClr val="0000FF"/>
                </a:solidFill>
                <a:latin typeface="+mj-lt"/>
              </a:rPr>
              <a:t>close()</a:t>
            </a:r>
            <a:endParaRPr lang="en-US" altLang="en-US" sz="2000" b="1" dirty="0">
              <a:solidFill>
                <a:srgbClr val="0000FF"/>
              </a:solidFill>
              <a:latin typeface="+mj-lt"/>
            </a:endParaRPr>
          </a:p>
          <a:p>
            <a:pPr indent="-165100">
              <a:lnSpc>
                <a:spcPct val="150000"/>
              </a:lnSpc>
            </a:pPr>
            <a:r>
              <a:rPr lang="en-US" altLang="en-US" sz="2000" dirty="0" smtClean="0">
                <a:solidFill>
                  <a:schemeClr val="tx1"/>
                </a:solidFill>
                <a:latin typeface="+mj-lt"/>
              </a:rPr>
              <a:t>	</a:t>
            </a:r>
            <a:r>
              <a:rPr lang="en-US" altLang="en-US" sz="2000" dirty="0" smtClean="0">
                <a:solidFill>
                  <a:schemeClr val="tx1"/>
                </a:solidFill>
                <a:latin typeface="Times New Roman" panose="02020603050405020304" pitchFamily="18" charset="0"/>
                <a:cs typeface="Times New Roman" panose="02020603050405020304" pitchFamily="18" charset="0"/>
              </a:rPr>
              <a:t>N</a:t>
            </a:r>
            <a:r>
              <a:rPr lang="vi-VN" altLang="en-US" sz="2000" dirty="0" smtClean="0">
                <a:solidFill>
                  <a:schemeClr val="tx1"/>
                </a:solidFill>
                <a:latin typeface="+mj-lt"/>
              </a:rPr>
              <a:t>gay </a:t>
            </a:r>
            <a:r>
              <a:rPr lang="vi-VN" altLang="en-US" sz="2000" dirty="0">
                <a:solidFill>
                  <a:schemeClr val="tx1"/>
                </a:solidFill>
                <a:latin typeface="+mj-lt"/>
              </a:rPr>
              <a:t>lập tức đóng </a:t>
            </a:r>
            <a:r>
              <a:rPr lang="vi-VN" altLang="en-US" sz="2000" dirty="0" smtClean="0">
                <a:solidFill>
                  <a:schemeClr val="tx1"/>
                </a:solidFill>
                <a:latin typeface="+mj-lt"/>
              </a:rPr>
              <a:t>tập</a:t>
            </a:r>
            <a:r>
              <a:rPr lang="en-US" altLang="en-US" sz="2000" dirty="0" smtClean="0">
                <a:solidFill>
                  <a:schemeClr val="tx1"/>
                </a:solidFill>
                <a:latin typeface="+mj-lt"/>
              </a:rPr>
              <a:t> </a:t>
            </a:r>
            <a:r>
              <a:rPr lang="en-US" altLang="en-US" sz="2000" dirty="0" err="1" smtClean="0">
                <a:solidFill>
                  <a:schemeClr val="tx1"/>
                </a:solidFill>
                <a:latin typeface="Times New Roman" panose="02020603050405020304" pitchFamily="18" charset="0"/>
                <a:cs typeface="Times New Roman" panose="02020603050405020304" pitchFamily="18" charset="0"/>
              </a:rPr>
              <a:t>hợp</a:t>
            </a:r>
            <a:r>
              <a:rPr lang="vi-VN" altLang="en-US" sz="2000" dirty="0" smtClean="0">
                <a:solidFill>
                  <a:schemeClr val="tx1"/>
                </a:solidFill>
                <a:latin typeface="+mj-lt"/>
              </a:rPr>
              <a:t> </a:t>
            </a:r>
            <a:r>
              <a:rPr lang="vi-VN" altLang="en-US" sz="2000" dirty="0">
                <a:solidFill>
                  <a:schemeClr val="tx1"/>
                </a:solidFill>
                <a:latin typeface="+mj-lt"/>
              </a:rPr>
              <a:t>kết quả hiện tại.</a:t>
            </a:r>
          </a:p>
          <a:p>
            <a:pPr indent="-165100">
              <a:lnSpc>
                <a:spcPct val="150000"/>
              </a:lnSpc>
            </a:pPr>
            <a:r>
              <a:rPr lang="en-US" altLang="en-US" sz="2000" b="1" dirty="0" err="1">
                <a:solidFill>
                  <a:srgbClr val="0000FF"/>
                </a:solidFill>
                <a:latin typeface="Times New Roman" panose="02020603050405020304" pitchFamily="18" charset="0"/>
                <a:cs typeface="Times New Roman" panose="02020603050405020304" pitchFamily="18" charset="0"/>
              </a:rPr>
              <a:t>ResultSet</a:t>
            </a:r>
            <a:r>
              <a:rPr lang="en-US" altLang="en-US" sz="2000" b="1" dirty="0">
                <a:solidFill>
                  <a:srgbClr val="0000FF"/>
                </a:solidFill>
                <a:latin typeface="Times New Roman" panose="02020603050405020304" pitchFamily="18" charset="0"/>
                <a:cs typeface="Times New Roman" panose="02020603050405020304" pitchFamily="18" charset="0"/>
              </a:rPr>
              <a:t> </a:t>
            </a:r>
            <a:r>
              <a:rPr lang="en-US" altLang="en-US" sz="2000" b="1" dirty="0" err="1">
                <a:solidFill>
                  <a:srgbClr val="0000FF"/>
                </a:solidFill>
                <a:latin typeface="Times New Roman" panose="02020603050405020304" pitchFamily="18" charset="0"/>
                <a:cs typeface="Times New Roman" panose="02020603050405020304" pitchFamily="18" charset="0"/>
              </a:rPr>
              <a:t>executeQuery</a:t>
            </a:r>
            <a:r>
              <a:rPr lang="en-US" altLang="en-US" sz="2000" b="1" dirty="0">
                <a:solidFill>
                  <a:srgbClr val="0000FF"/>
                </a:solidFill>
                <a:latin typeface="Times New Roman" panose="02020603050405020304" pitchFamily="18" charset="0"/>
                <a:cs typeface="Times New Roman" panose="02020603050405020304" pitchFamily="18" charset="0"/>
              </a:rPr>
              <a:t>(String </a:t>
            </a:r>
            <a:r>
              <a:rPr lang="en-US" altLang="en-US" sz="2000" b="1" dirty="0" err="1">
                <a:solidFill>
                  <a:srgbClr val="0000FF"/>
                </a:solidFill>
                <a:latin typeface="Times New Roman" panose="02020603050405020304" pitchFamily="18" charset="0"/>
                <a:cs typeface="Times New Roman" panose="02020603050405020304" pitchFamily="18" charset="0"/>
              </a:rPr>
              <a:t>sql</a:t>
            </a:r>
            <a:r>
              <a:rPr lang="en-US" altLang="en-US" sz="2000" b="1" dirty="0" smtClean="0">
                <a:solidFill>
                  <a:srgbClr val="0000FF"/>
                </a:solidFill>
                <a:latin typeface="Times New Roman" panose="02020603050405020304" pitchFamily="18" charset="0"/>
                <a:cs typeface="Times New Roman" panose="02020603050405020304" pitchFamily="18" charset="0"/>
              </a:rPr>
              <a:t>)</a:t>
            </a:r>
          </a:p>
          <a:p>
            <a:pPr indent="-165100">
              <a:lnSpc>
                <a:spcPct val="150000"/>
              </a:lnSpc>
            </a:pPr>
            <a:r>
              <a:rPr lang="en-US" altLang="en-US" sz="2000" dirty="0" smtClean="0">
                <a:solidFill>
                  <a:schemeClr val="tx1"/>
                </a:solidFill>
                <a:latin typeface="Times New Roman" panose="02020603050405020304" pitchFamily="18" charset="0"/>
                <a:cs typeface="Times New Roman" panose="02020603050405020304" pitchFamily="18" charset="0"/>
              </a:rPr>
              <a:t>	T</a:t>
            </a:r>
            <a:r>
              <a:rPr lang="vi-VN" altLang="en-US" sz="2000" dirty="0" smtClean="0">
                <a:solidFill>
                  <a:schemeClr val="tx1"/>
                </a:solidFill>
                <a:latin typeface="+mj-lt"/>
              </a:rPr>
              <a:t>hực </a:t>
            </a:r>
            <a:r>
              <a:rPr lang="vi-VN" altLang="en-US" sz="2000" dirty="0">
                <a:solidFill>
                  <a:schemeClr val="tx1"/>
                </a:solidFill>
                <a:latin typeface="+mj-lt"/>
              </a:rPr>
              <a:t>thi câu lệnh SQL được đưa ra trong chuỗi và trả về một </a:t>
            </a:r>
            <a:r>
              <a:rPr lang="en-US" altLang="en-US" sz="2000" dirty="0" err="1">
                <a:solidFill>
                  <a:srgbClr val="0000FF"/>
                </a:solidFill>
                <a:latin typeface="Times New Roman" panose="02020603050405020304" pitchFamily="18" charset="0"/>
                <a:cs typeface="Times New Roman" panose="02020603050405020304" pitchFamily="18" charset="0"/>
              </a:rPr>
              <a:t>ResultSet</a:t>
            </a:r>
            <a:r>
              <a:rPr lang="vi-VN" altLang="en-US" sz="2000" dirty="0" smtClean="0">
                <a:solidFill>
                  <a:schemeClr val="tx1"/>
                </a:solidFill>
                <a:latin typeface="+mj-lt"/>
              </a:rPr>
              <a:t> </a:t>
            </a:r>
            <a:r>
              <a:rPr lang="vi-VN" altLang="en-US" sz="2000" dirty="0">
                <a:solidFill>
                  <a:schemeClr val="tx1"/>
                </a:solidFill>
                <a:latin typeface="+mj-lt"/>
              </a:rPr>
              <a:t>để xem kết quả truy vấn.</a:t>
            </a:r>
          </a:p>
          <a:p>
            <a:pPr indent="-165100">
              <a:lnSpc>
                <a:spcPct val="150000"/>
              </a:lnSpc>
            </a:pPr>
            <a:r>
              <a:rPr lang="en-US" altLang="en-US" sz="2000" b="1" dirty="0" err="1">
                <a:solidFill>
                  <a:srgbClr val="0000FF"/>
                </a:solidFill>
                <a:latin typeface="Times New Roman" panose="02020603050405020304" pitchFamily="18" charset="0"/>
                <a:cs typeface="Times New Roman" panose="02020603050405020304" pitchFamily="18" charset="0"/>
              </a:rPr>
              <a:t>int</a:t>
            </a:r>
            <a:r>
              <a:rPr lang="en-US" altLang="en-US" sz="2000" b="1" dirty="0">
                <a:solidFill>
                  <a:srgbClr val="0000FF"/>
                </a:solidFill>
                <a:latin typeface="Times New Roman" panose="02020603050405020304" pitchFamily="18" charset="0"/>
                <a:cs typeface="Times New Roman" panose="02020603050405020304" pitchFamily="18" charset="0"/>
              </a:rPr>
              <a:t> </a:t>
            </a:r>
            <a:r>
              <a:rPr lang="en-US" altLang="en-US" sz="2000" b="1" dirty="0" err="1">
                <a:solidFill>
                  <a:srgbClr val="0000FF"/>
                </a:solidFill>
                <a:latin typeface="Times New Roman" panose="02020603050405020304" pitchFamily="18" charset="0"/>
                <a:cs typeface="Times New Roman" panose="02020603050405020304" pitchFamily="18" charset="0"/>
              </a:rPr>
              <a:t>executeUpdate</a:t>
            </a:r>
            <a:r>
              <a:rPr lang="en-US" altLang="en-US" sz="2000" b="1" dirty="0">
                <a:solidFill>
                  <a:srgbClr val="0000FF"/>
                </a:solidFill>
                <a:latin typeface="Times New Roman" panose="02020603050405020304" pitchFamily="18" charset="0"/>
                <a:cs typeface="Times New Roman" panose="02020603050405020304" pitchFamily="18" charset="0"/>
              </a:rPr>
              <a:t>(String </a:t>
            </a:r>
            <a:r>
              <a:rPr lang="en-US" altLang="en-US" sz="2000" b="1" dirty="0" err="1">
                <a:solidFill>
                  <a:srgbClr val="0000FF"/>
                </a:solidFill>
                <a:latin typeface="Times New Roman" panose="02020603050405020304" pitchFamily="18" charset="0"/>
                <a:cs typeface="Times New Roman" panose="02020603050405020304" pitchFamily="18" charset="0"/>
              </a:rPr>
              <a:t>sql</a:t>
            </a:r>
            <a:r>
              <a:rPr lang="en-US" altLang="en-US" sz="2000" b="1" dirty="0" smtClean="0">
                <a:solidFill>
                  <a:srgbClr val="0000FF"/>
                </a:solidFill>
                <a:latin typeface="Times New Roman" panose="02020603050405020304" pitchFamily="18" charset="0"/>
                <a:cs typeface="Times New Roman" panose="02020603050405020304" pitchFamily="18" charset="0"/>
              </a:rPr>
              <a:t>)</a:t>
            </a:r>
          </a:p>
          <a:p>
            <a:pPr indent="-165100">
              <a:lnSpc>
                <a:spcPct val="150000"/>
              </a:lnSpc>
            </a:pPr>
            <a:r>
              <a:rPr lang="en-US" altLang="en-US" sz="2000" dirty="0" smtClean="0">
                <a:solidFill>
                  <a:schemeClr val="tx1"/>
                </a:solidFill>
                <a:latin typeface="Times New Roman" panose="02020603050405020304" pitchFamily="18" charset="0"/>
                <a:cs typeface="Times New Roman" panose="02020603050405020304" pitchFamily="18" charset="0"/>
              </a:rPr>
              <a:t>	T</a:t>
            </a:r>
            <a:r>
              <a:rPr lang="vi-VN" altLang="en-US" sz="2000" dirty="0" smtClean="0">
                <a:solidFill>
                  <a:schemeClr val="tx1"/>
                </a:solidFill>
                <a:latin typeface="Times New Roman" panose="02020603050405020304" pitchFamily="18" charset="0"/>
                <a:cs typeface="Times New Roman" panose="02020603050405020304" pitchFamily="18" charset="0"/>
              </a:rPr>
              <a:t>hực </a:t>
            </a:r>
            <a:r>
              <a:rPr lang="vi-VN" altLang="en-US" sz="2000" dirty="0">
                <a:solidFill>
                  <a:schemeClr val="tx1"/>
                </a:solidFill>
                <a:latin typeface="Times New Roman" panose="02020603050405020304" pitchFamily="18" charset="0"/>
                <a:cs typeface="Times New Roman" panose="02020603050405020304" pitchFamily="18" charset="0"/>
              </a:rPr>
              <a:t>thi câu lệnh SQL INSERT, UPDATE hoặc DELETE được </a:t>
            </a:r>
            <a:r>
              <a:rPr lang="en-US" altLang="en-US" sz="2000" dirty="0" err="1" smtClean="0">
                <a:solidFill>
                  <a:schemeClr val="tx1"/>
                </a:solidFill>
                <a:latin typeface="Times New Roman" panose="02020603050405020304" pitchFamily="18" charset="0"/>
                <a:cs typeface="Times New Roman" panose="02020603050405020304" pitchFamily="18" charset="0"/>
              </a:rPr>
              <a:t>xác</a:t>
            </a:r>
            <a:r>
              <a:rPr lang="vi-VN" altLang="en-US" sz="2000" dirty="0" smtClean="0">
                <a:solidFill>
                  <a:schemeClr val="tx1"/>
                </a:solidFill>
                <a:latin typeface="Times New Roman" panose="02020603050405020304" pitchFamily="18" charset="0"/>
                <a:cs typeface="Times New Roman" panose="02020603050405020304" pitchFamily="18" charset="0"/>
              </a:rPr>
              <a:t> định</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câu</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lệnh</a:t>
            </a:r>
            <a:r>
              <a:rPr lang="vi-VN" altLang="en-US" sz="2000" dirty="0" smtClean="0">
                <a:solidFill>
                  <a:schemeClr val="tx1"/>
                </a:solidFill>
                <a:latin typeface="Times New Roman" panose="02020603050405020304" pitchFamily="18" charset="0"/>
                <a:cs typeface="Times New Roman" panose="02020603050405020304" pitchFamily="18" charset="0"/>
              </a:rPr>
              <a:t> </a:t>
            </a:r>
            <a:r>
              <a:rPr lang="vi-VN" altLang="en-US" sz="2000" dirty="0">
                <a:solidFill>
                  <a:schemeClr val="tx1"/>
                </a:solidFill>
                <a:latin typeface="Times New Roman" panose="02020603050405020304" pitchFamily="18" charset="0"/>
                <a:cs typeface="Times New Roman" panose="02020603050405020304" pitchFamily="18" charset="0"/>
              </a:rPr>
              <a:t>bởi chuỗi. </a:t>
            </a:r>
            <a:r>
              <a:rPr lang="vi-VN" altLang="en-US" sz="2000" dirty="0" smtClean="0">
                <a:solidFill>
                  <a:schemeClr val="tx1"/>
                </a:solidFill>
                <a:latin typeface="Times New Roman" panose="02020603050405020304" pitchFamily="18" charset="0"/>
                <a:cs typeface="Times New Roman" panose="02020603050405020304" pitchFamily="18" charset="0"/>
              </a:rPr>
              <a:t>Cũng </a:t>
            </a:r>
            <a:r>
              <a:rPr lang="vi-VN" altLang="en-US" sz="2000" dirty="0">
                <a:solidFill>
                  <a:schemeClr val="tx1"/>
                </a:solidFill>
                <a:latin typeface="Times New Roman" panose="02020603050405020304" pitchFamily="18" charset="0"/>
                <a:cs typeface="Times New Roman" panose="02020603050405020304" pitchFamily="18" charset="0"/>
              </a:rPr>
              <a:t>được sử dụng để thực thi các câu lệnh </a:t>
            </a:r>
            <a:r>
              <a:rPr lang="vi-VN" altLang="en-US" sz="2000" dirty="0" smtClean="0">
                <a:solidFill>
                  <a:schemeClr val="tx1"/>
                </a:solidFill>
                <a:latin typeface="Times New Roman" panose="02020603050405020304" pitchFamily="18" charset="0"/>
                <a:cs typeface="Times New Roman" panose="02020603050405020304" pitchFamily="18" charset="0"/>
              </a:rPr>
              <a:t>DDL </a:t>
            </a:r>
            <a:r>
              <a:rPr lang="vi-VN" altLang="en-US" sz="2000" dirty="0">
                <a:solidFill>
                  <a:schemeClr val="tx1"/>
                </a:solidFill>
                <a:latin typeface="Times New Roman" panose="02020603050405020304" pitchFamily="18" charset="0"/>
                <a:cs typeface="Times New Roman" panose="02020603050405020304" pitchFamily="18" charset="0"/>
              </a:rPr>
              <a:t>như CREATE TABLE. Trả về số lượng bản ghi bị ảnh hưởng hoặc -1 cho </a:t>
            </a:r>
            <a:r>
              <a:rPr lang="en-US" altLang="en-US" sz="2000" dirty="0" err="1" smtClean="0">
                <a:solidFill>
                  <a:schemeClr val="tx1"/>
                </a:solidFill>
                <a:latin typeface="Times New Roman" panose="02020603050405020304" pitchFamily="18" charset="0"/>
                <a:cs typeface="Times New Roman" panose="02020603050405020304" pitchFamily="18" charset="0"/>
              </a:rPr>
              <a:t>một</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câu</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lệnh</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cập</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nhật</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số</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lượng</a:t>
            </a: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ngoài</a:t>
            </a:r>
            <a:r>
              <a:rPr lang="en-US" altLang="en-US" sz="2000" dirty="0" smtClean="0">
                <a:solidFill>
                  <a:schemeClr val="tx1"/>
                </a:solidFill>
                <a:latin typeface="Times New Roman" panose="02020603050405020304" pitchFamily="18" charset="0"/>
                <a:cs typeface="Times New Roman" panose="02020603050405020304" pitchFamily="18" charset="0"/>
              </a:rPr>
              <a:t>.</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196529"/>
      </p:ext>
    </p:extLst>
  </p:cSld>
  <p:clrMapOvr>
    <a:masterClrMapping/>
  </p:clrMapOvr>
  <p:transition spd="slow">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547260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indent="-165100">
              <a:lnSpc>
                <a:spcPct val="150000"/>
              </a:lnSpc>
            </a:pPr>
            <a:r>
              <a:rPr lang="en-US" altLang="en-US" sz="2400" b="1" dirty="0" err="1" smtClean="0">
                <a:solidFill>
                  <a:schemeClr val="tx1"/>
                </a:solidFill>
                <a:latin typeface="Times New Roman" pitchFamily="18" charset="0"/>
                <a:cs typeface="Times New Roman" pitchFamily="18" charset="0"/>
              </a:rPr>
              <a:t>java.sql.Statement</a:t>
            </a:r>
            <a:endParaRPr lang="en-US" altLang="en-US" sz="2400" b="1" dirty="0" smtClean="0">
              <a:solidFill>
                <a:schemeClr val="tx1"/>
              </a:solidFill>
              <a:latin typeface="Times New Roman" pitchFamily="18" charset="0"/>
              <a:cs typeface="Times New Roman" pitchFamily="18" charset="0"/>
            </a:endParaRPr>
          </a:p>
          <a:p>
            <a:pPr indent="-165100">
              <a:lnSpc>
                <a:spcPct val="150000"/>
              </a:lnSpc>
            </a:pPr>
            <a:r>
              <a:rPr lang="en-US" altLang="en-US" sz="2000" b="1" dirty="0" err="1" smtClean="0">
                <a:solidFill>
                  <a:srgbClr val="0000FF"/>
                </a:solidFill>
                <a:latin typeface="Times New Roman" pitchFamily="18" charset="0"/>
                <a:cs typeface="Times New Roman" pitchFamily="18" charset="0"/>
              </a:rPr>
              <a:t>boolean</a:t>
            </a:r>
            <a:r>
              <a:rPr lang="en-US" altLang="en-US" sz="2000" b="1" dirty="0" smtClean="0">
                <a:solidFill>
                  <a:srgbClr val="0000FF"/>
                </a:solidFill>
                <a:latin typeface="Times New Roman" pitchFamily="18" charset="0"/>
                <a:cs typeface="Times New Roman" pitchFamily="18" charset="0"/>
              </a:rPr>
              <a:t> </a:t>
            </a:r>
            <a:r>
              <a:rPr lang="en-US" altLang="en-US" sz="2000" b="1" dirty="0">
                <a:solidFill>
                  <a:srgbClr val="0000FF"/>
                </a:solidFill>
                <a:latin typeface="Times New Roman" pitchFamily="18" charset="0"/>
                <a:cs typeface="Times New Roman" pitchFamily="18" charset="0"/>
              </a:rPr>
              <a:t>execute(String </a:t>
            </a:r>
            <a:r>
              <a:rPr lang="en-US" altLang="en-US" sz="2000" b="1" dirty="0" err="1">
                <a:solidFill>
                  <a:srgbClr val="0000FF"/>
                </a:solidFill>
                <a:latin typeface="Times New Roman" pitchFamily="18" charset="0"/>
                <a:cs typeface="Times New Roman" pitchFamily="18" charset="0"/>
              </a:rPr>
              <a:t>sql</a:t>
            </a:r>
            <a:r>
              <a:rPr lang="en-US" altLang="en-US" sz="2000" b="1" dirty="0">
                <a:solidFill>
                  <a:srgbClr val="0000FF"/>
                </a:solidFill>
                <a:latin typeface="Times New Roman" pitchFamily="18" charset="0"/>
                <a:cs typeface="Times New Roman" pitchFamily="18" charset="0"/>
              </a:rPr>
              <a:t>) </a:t>
            </a:r>
            <a:endParaRPr lang="en-US" altLang="en-US" sz="2000" b="1" dirty="0" smtClean="0">
              <a:solidFill>
                <a:srgbClr val="0000FF"/>
              </a:solidFill>
              <a:latin typeface="Times New Roman" pitchFamily="18" charset="0"/>
              <a:cs typeface="Times New Roman" pitchFamily="18" charset="0"/>
            </a:endParaRPr>
          </a:p>
          <a:p>
            <a:pPr indent="-165100">
              <a:lnSpc>
                <a:spcPct val="150000"/>
              </a:lnSpc>
            </a:pPr>
            <a:r>
              <a:rPr lang="en-US" altLang="en-US" sz="2000" dirty="0" err="1" smtClean="0">
                <a:solidFill>
                  <a:schemeClr val="tx1"/>
                </a:solidFill>
                <a:latin typeface="Times New Roman" pitchFamily="18" charset="0"/>
                <a:cs typeface="Times New Roman" pitchFamily="18" charset="0"/>
              </a:rPr>
              <a:t>Thực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thi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câu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lệnh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sql</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xác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định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bởi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một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chuỗi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Trả</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về</a:t>
            </a:r>
            <a:r>
              <a:rPr lang="en-US" altLang="en-US" sz="2000" dirty="0" smtClean="0">
                <a:solidFill>
                  <a:schemeClr val="tx1"/>
                </a:solidFill>
                <a:latin typeface="Times New Roman" pitchFamily="18" charset="0"/>
                <a:cs typeface="Times New Roman" pitchFamily="18" charset="0"/>
              </a:rPr>
              <a:t> true </a:t>
            </a:r>
            <a:r>
              <a:rPr lang="en-US" altLang="en-US" sz="2000" dirty="0" err="1" smtClean="0">
                <a:solidFill>
                  <a:schemeClr val="tx1"/>
                </a:solidFill>
                <a:latin typeface="Times New Roman" pitchFamily="18" charset="0"/>
                <a:cs typeface="Times New Roman" pitchFamily="18" charset="0"/>
              </a:rPr>
              <a:t>nếu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câu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lệnh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trả</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về</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tập</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kết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quả</a:t>
            </a:r>
            <a:r>
              <a:rPr lang="en-US" altLang="en-US" sz="2000" dirty="0" smtClean="0">
                <a:solidFill>
                  <a:schemeClr val="tx1"/>
                </a:solidFill>
                <a:latin typeface="Times New Roman" pitchFamily="18" charset="0"/>
                <a:cs typeface="Times New Roman" pitchFamily="18" charset="0"/>
              </a:rPr>
              <a:t>, false, </a:t>
            </a:r>
            <a:r>
              <a:rPr lang="en-US" altLang="en-US" sz="2000" dirty="0" err="1" smtClean="0">
                <a:solidFill>
                  <a:schemeClr val="tx1"/>
                </a:solidFill>
                <a:latin typeface="Times New Roman" pitchFamily="18" charset="0"/>
                <a:cs typeface="Times New Roman" pitchFamily="18" charset="0"/>
              </a:rPr>
              <a:t>sai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khác</a:t>
            </a:r>
            <a:r>
              <a:rPr lang="vi-VN" altLang="en-US" sz="2000" dirty="0" smtClean="0">
                <a:solidFill>
                  <a:schemeClr val="tx1"/>
                </a:solidFill>
                <a:latin typeface="Times New Roman" pitchFamily="18" charset="0"/>
                <a:cs typeface="Times New Roman" pitchFamily="18" charset="0"/>
              </a:rPr>
              <a: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Sử</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dụng</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phương</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thức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getResultSet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hoặc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getUpdateCount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để</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chứa</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những</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câu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lệnh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kết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quả</a:t>
            </a:r>
            <a:r>
              <a:rPr lang="en-US" altLang="en-US" sz="2000" dirty="0" smtClean="0">
                <a:solidFill>
                  <a:schemeClr val="tx1"/>
                </a:solidFill>
                <a:latin typeface="Times New Roman" pitchFamily="18" charset="0"/>
                <a:cs typeface="Times New Roman" pitchFamily="18" charset="0"/>
              </a:rPr>
              <a:t>.</a:t>
            </a:r>
            <a:endParaRPr lang="vi-VN" altLang="en-US" sz="2000" dirty="0">
              <a:solidFill>
                <a:schemeClr val="tx1"/>
              </a:solidFill>
              <a:latin typeface="Times New Roman" pitchFamily="18" charset="0"/>
              <a:cs typeface="Times New Roman" pitchFamily="18" charset="0"/>
            </a:endParaRPr>
          </a:p>
          <a:p>
            <a:pPr indent="-165100">
              <a:lnSpc>
                <a:spcPct val="150000"/>
              </a:lnSpc>
            </a:pPr>
            <a:r>
              <a:rPr lang="en-US" altLang="en-US" sz="2000" b="1" dirty="0" err="1">
                <a:solidFill>
                  <a:srgbClr val="0000FF"/>
                </a:solidFill>
                <a:latin typeface="Times New Roman" pitchFamily="18" charset="0"/>
                <a:cs typeface="Times New Roman" pitchFamily="18" charset="0"/>
              </a:rPr>
              <a:t>int</a:t>
            </a:r>
            <a:r>
              <a:rPr lang="en-US" altLang="en-US" sz="2000" b="1" dirty="0">
                <a:solidFill>
                  <a:srgbClr val="0000FF"/>
                </a:solidFill>
                <a:latin typeface="Times New Roman" pitchFamily="18" charset="0"/>
                <a:cs typeface="Times New Roman" pitchFamily="18" charset="0"/>
              </a:rPr>
              <a:t> </a:t>
            </a:r>
            <a:r>
              <a:rPr lang="en-US" altLang="en-US" sz="2000" b="1" dirty="0" err="1">
                <a:solidFill>
                  <a:srgbClr val="0000FF"/>
                </a:solidFill>
                <a:latin typeface="Times New Roman" pitchFamily="18" charset="0"/>
                <a:cs typeface="Times New Roman" pitchFamily="18" charset="0"/>
              </a:rPr>
              <a:t>getUpdateCount</a:t>
            </a:r>
            <a:r>
              <a:rPr lang="en-US" altLang="en-US" sz="2000" b="1" dirty="0">
                <a:solidFill>
                  <a:srgbClr val="0000FF"/>
                </a:solidFill>
                <a:latin typeface="Times New Roman" pitchFamily="18" charset="0"/>
                <a:cs typeface="Times New Roman" pitchFamily="18" charset="0"/>
              </a:rPr>
              <a:t>()</a:t>
            </a:r>
            <a:endParaRPr lang="en-US" altLang="en-US" sz="2000" b="1" dirty="0" smtClean="0">
              <a:solidFill>
                <a:srgbClr val="0000FF"/>
              </a:solidFill>
              <a:latin typeface="Times New Roman" pitchFamily="18" charset="0"/>
              <a:cs typeface="Times New Roman" pitchFamily="18" charset="0"/>
            </a:endParaRPr>
          </a:p>
          <a:p>
            <a:pPr indent="-165100">
              <a:lnSpc>
                <a:spcPct val="150000"/>
              </a:lnSpc>
            </a:pPr>
            <a:r>
              <a:rPr lang="en-US" altLang="en-US" sz="2000" dirty="0" err="1" smtClean="0">
                <a:solidFill>
                  <a:schemeClr val="tx1"/>
                </a:solidFill>
                <a:latin typeface="Times New Roman" pitchFamily="18" charset="0"/>
                <a:cs typeface="Times New Roman" pitchFamily="18" charset="0"/>
              </a:rPr>
              <a:t>Trả</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về</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số</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lượng</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bản</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ghi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bị</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ảnh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hưởng</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bởi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câu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lệnh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cập</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nhật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trước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hoặc</a:t>
            </a:r>
            <a:r>
              <a:rPr lang="en-US" altLang="en-US" sz="2000" dirty="0" smtClean="0">
                <a:solidFill>
                  <a:schemeClr val="tx1"/>
                </a:solidFill>
                <a:latin typeface="Times New Roman" pitchFamily="18" charset="0"/>
                <a:cs typeface="Times New Roman" pitchFamily="18" charset="0"/>
              </a:rPr>
              <a:t> -1 </a:t>
            </a:r>
            <a:r>
              <a:rPr lang="en-US" altLang="en-US" sz="2000" dirty="0" err="1" smtClean="0">
                <a:solidFill>
                  <a:schemeClr val="tx1"/>
                </a:solidFill>
                <a:latin typeface="Times New Roman" pitchFamily="18" charset="0"/>
                <a:cs typeface="Times New Roman" pitchFamily="18" charset="0"/>
              </a:rPr>
              <a:t>nếu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câu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lệnh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trước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có</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một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câu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lệnh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cập</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nhật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số</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lượng</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ngoài</a:t>
            </a:r>
            <a:r>
              <a:rPr lang="en-US" altLang="en-US" sz="2000" dirty="0" smtClean="0">
                <a:solidFill>
                  <a:schemeClr val="tx1"/>
                </a:solidFill>
                <a:latin typeface="Times New Roman" pitchFamily="18" charset="0"/>
                <a:cs typeface="Times New Roman" pitchFamily="18" charset="0"/>
              </a:rPr>
              <a:t>. </a:t>
            </a:r>
            <a:r>
              <a:rPr lang="vi-VN" altLang="en-US" sz="2000" dirty="0">
                <a:solidFill>
                  <a:schemeClr val="tx1"/>
                </a:solidFill>
                <a:latin typeface="Times New Roman" pitchFamily="18" charset="0"/>
                <a:cs typeface="Times New Roman" pitchFamily="18" charset="0"/>
              </a:rPr>
              <a:t>Gọi phương thức này chỉ một lần cho mỗi câu lệnh được thực thi.</a:t>
            </a:r>
          </a:p>
          <a:p>
            <a:pPr indent="-165100">
              <a:lnSpc>
                <a:spcPct val="150000"/>
              </a:lnSpc>
            </a:pPr>
            <a:r>
              <a:rPr lang="en-US" altLang="en-US" sz="2000" b="1" dirty="0" err="1">
                <a:solidFill>
                  <a:srgbClr val="0000FF"/>
                </a:solidFill>
                <a:latin typeface="Times New Roman" pitchFamily="18" charset="0"/>
                <a:cs typeface="Times New Roman" pitchFamily="18" charset="0"/>
              </a:rPr>
              <a:t>ResultSet</a:t>
            </a:r>
            <a:r>
              <a:rPr lang="en-US" altLang="en-US" sz="2000" b="1" dirty="0">
                <a:solidFill>
                  <a:srgbClr val="0000FF"/>
                </a:solidFill>
                <a:latin typeface="Times New Roman" pitchFamily="18" charset="0"/>
                <a:cs typeface="Times New Roman" pitchFamily="18" charset="0"/>
              </a:rPr>
              <a:t> </a:t>
            </a:r>
            <a:r>
              <a:rPr lang="en-US" altLang="en-US" sz="2000" b="1" dirty="0" err="1">
                <a:solidFill>
                  <a:srgbClr val="0000FF"/>
                </a:solidFill>
                <a:latin typeface="Times New Roman" pitchFamily="18" charset="0"/>
                <a:cs typeface="Times New Roman" pitchFamily="18" charset="0"/>
              </a:rPr>
              <a:t>getResultSet</a:t>
            </a:r>
            <a:r>
              <a:rPr lang="en-US" altLang="en-US" sz="2000" b="1" dirty="0">
                <a:solidFill>
                  <a:srgbClr val="0000FF"/>
                </a:solidFill>
                <a:latin typeface="Times New Roman" pitchFamily="18" charset="0"/>
                <a:cs typeface="Times New Roman" pitchFamily="18" charset="0"/>
              </a:rPr>
              <a:t>()</a:t>
            </a:r>
            <a:endParaRPr lang="en-US" altLang="en-US" sz="2000" b="1" dirty="0" smtClean="0">
              <a:solidFill>
                <a:srgbClr val="0000FF"/>
              </a:solidFill>
              <a:latin typeface="Times New Roman" pitchFamily="18" charset="0"/>
              <a:cs typeface="Times New Roman" pitchFamily="18" charset="0"/>
            </a:endParaRPr>
          </a:p>
          <a:p>
            <a:pPr indent="-165100">
              <a:lnSpc>
                <a:spcPct val="150000"/>
              </a:lnSpc>
            </a:pPr>
            <a:r>
              <a:rPr lang="en-US" altLang="en-US" sz="2000" dirty="0" err="1" smtClean="0">
                <a:solidFill>
                  <a:schemeClr val="tx1"/>
                </a:solidFill>
                <a:latin typeface="Times New Roman" pitchFamily="18" charset="0"/>
                <a:cs typeface="Times New Roman" pitchFamily="18" charset="0"/>
              </a:rPr>
              <a:t>Trả</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về</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tập</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hợp</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kết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quả</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của</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câu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lệnh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truy</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vấn</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trước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hoặc</a:t>
            </a:r>
            <a:r>
              <a:rPr lang="en-US" altLang="en-US" sz="2000" dirty="0" smtClean="0">
                <a:solidFill>
                  <a:schemeClr val="tx1"/>
                </a:solidFill>
                <a:latin typeface="Times New Roman" pitchFamily="18" charset="0"/>
                <a:cs typeface="Times New Roman" pitchFamily="18" charset="0"/>
              </a:rPr>
              <a:t> null </a:t>
            </a:r>
            <a:r>
              <a:rPr lang="en-US" altLang="en-US" sz="2000" dirty="0" err="1" smtClean="0">
                <a:solidFill>
                  <a:schemeClr val="tx1"/>
                </a:solidFill>
                <a:latin typeface="Times New Roman" pitchFamily="18" charset="0"/>
                <a:cs typeface="Times New Roman" pitchFamily="18" charset="0"/>
              </a:rPr>
              <a:t>nếu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câu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lệnh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trước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không</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có</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tập</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hợp</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kết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quả</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Gọi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phương</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thức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này</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chỉ</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một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lần</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cho</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mỗi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câu</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lệnh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được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thực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thi</a:t>
            </a:r>
            <a:endParaRPr lang="en-US" altLang="en-US" sz="2000" dirty="0">
              <a:solidFill>
                <a:schemeClr val="tx1"/>
              </a:solidFill>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213908"/>
      </p:ext>
    </p:extLst>
  </p:cSld>
  <p:clrMapOvr>
    <a:masterClrMapping/>
  </p:clrMapOvr>
  <p:transition spd="slow">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496855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indent="-165100">
              <a:lnSpc>
                <a:spcPct val="150000"/>
              </a:lnSpc>
            </a:pPr>
            <a:r>
              <a:rPr lang="en-US" altLang="en-US" sz="2400" b="1" dirty="0" err="1" smtClean="0">
                <a:solidFill>
                  <a:schemeClr val="tx1"/>
                </a:solidFill>
                <a:latin typeface="Times New Roman" pitchFamily="18" charset="0"/>
                <a:cs typeface="Times New Roman" pitchFamily="18" charset="0"/>
              </a:rPr>
              <a:t>java.sql.ResultSet</a:t>
            </a:r>
            <a:endParaRPr lang="en-US" altLang="en-US" sz="2400" b="1" dirty="0" smtClean="0">
              <a:solidFill>
                <a:schemeClr val="tx1"/>
              </a:solidFill>
              <a:latin typeface="Times New Roman" pitchFamily="18" charset="0"/>
              <a:cs typeface="Times New Roman" pitchFamily="18" charset="0"/>
            </a:endParaRPr>
          </a:p>
          <a:p>
            <a:pPr indent="-165100">
              <a:lnSpc>
                <a:spcPct val="150000"/>
              </a:lnSpc>
            </a:pPr>
            <a:r>
              <a:rPr lang="en-US" altLang="en-US" sz="2000" b="1" dirty="0" err="1" smtClean="0">
                <a:solidFill>
                  <a:srgbClr val="0000FF"/>
                </a:solidFill>
                <a:latin typeface="Times New Roman" pitchFamily="18" charset="0"/>
                <a:cs typeface="Times New Roman" pitchFamily="18" charset="0"/>
              </a:rPr>
              <a:t>boolean</a:t>
            </a:r>
            <a:r>
              <a:rPr lang="en-US" altLang="en-US" sz="2000" b="1" dirty="0" smtClean="0">
                <a:solidFill>
                  <a:srgbClr val="0000FF"/>
                </a:solidFill>
                <a:latin typeface="Times New Roman" pitchFamily="18" charset="0"/>
                <a:cs typeface="Times New Roman" pitchFamily="18" charset="0"/>
              </a:rPr>
              <a:t> </a:t>
            </a:r>
            <a:r>
              <a:rPr lang="en-US" altLang="en-US" sz="2000" b="1" dirty="0">
                <a:solidFill>
                  <a:srgbClr val="0000FF"/>
                </a:solidFill>
                <a:latin typeface="Times New Roman" pitchFamily="18" charset="0"/>
                <a:cs typeface="Times New Roman" pitchFamily="18" charset="0"/>
              </a:rPr>
              <a:t>next() </a:t>
            </a:r>
            <a:r>
              <a:rPr lang="vi-VN" altLang="en-US" sz="2000" dirty="0" smtClean="0">
                <a:solidFill>
                  <a:schemeClr val="tx1"/>
                </a:solidFill>
                <a:latin typeface="Times New Roman" pitchFamily="18" charset="0"/>
                <a:cs typeface="Times New Roman" pitchFamily="18" charset="0"/>
              </a:rPr>
              <a:t>làm </a:t>
            </a:r>
            <a:r>
              <a:rPr lang="vi-VN" altLang="en-US" sz="2000" dirty="0">
                <a:solidFill>
                  <a:schemeClr val="tx1"/>
                </a:solidFill>
                <a:latin typeface="Times New Roman" pitchFamily="18" charset="0"/>
                <a:cs typeface="Times New Roman" pitchFamily="18" charset="0"/>
              </a:rPr>
              <a:t>cho hàng hiện tại trong tập kết quả di chuyển về phía trước một. Trả về false sau hàng cuối cùng. Lưu ý rằng bạn phải gọi phương thức này để tiến lên hàng đầu tiên</a:t>
            </a:r>
            <a:r>
              <a:rPr lang="vi-VN" altLang="en-US" sz="2000" dirty="0" smtClean="0">
                <a:solidFill>
                  <a:schemeClr val="tx1"/>
                </a:solidFill>
                <a:latin typeface="Times New Roman" pitchFamily="18" charset="0"/>
                <a:cs typeface="Times New Roman" pitchFamily="18" charset="0"/>
              </a:rPr>
              <a:t>.</a:t>
            </a:r>
            <a:endParaRPr lang="en-US" altLang="en-US" sz="2000" dirty="0" smtClean="0">
              <a:solidFill>
                <a:schemeClr val="tx1"/>
              </a:solidFill>
              <a:latin typeface="Times New Roman" pitchFamily="18" charset="0"/>
              <a:cs typeface="Times New Roman" pitchFamily="18" charset="0"/>
            </a:endParaRPr>
          </a:p>
          <a:p>
            <a:pPr>
              <a:lnSpc>
                <a:spcPct val="150000"/>
              </a:lnSpc>
            </a:pPr>
            <a:r>
              <a:rPr lang="en-US" altLang="en-US" sz="2000" b="1" dirty="0">
                <a:solidFill>
                  <a:srgbClr val="0000FF"/>
                </a:solidFill>
                <a:latin typeface="Times New Roman" pitchFamily="18" charset="0"/>
                <a:cs typeface="Times New Roman" pitchFamily="18" charset="0"/>
              </a:rPr>
              <a:t>xxx </a:t>
            </a:r>
            <a:r>
              <a:rPr lang="en-US" altLang="en-US" sz="2000" b="1" dirty="0" err="1">
                <a:solidFill>
                  <a:srgbClr val="0000FF"/>
                </a:solidFill>
                <a:latin typeface="Times New Roman" pitchFamily="18" charset="0"/>
                <a:cs typeface="Times New Roman" pitchFamily="18" charset="0"/>
              </a:rPr>
              <a:t>getXxx</a:t>
            </a:r>
            <a:r>
              <a:rPr lang="en-US" altLang="en-US" sz="2000" b="1" dirty="0">
                <a:solidFill>
                  <a:srgbClr val="0000FF"/>
                </a:solidFill>
                <a:latin typeface="Times New Roman" pitchFamily="18" charset="0"/>
                <a:cs typeface="Times New Roman" pitchFamily="18" charset="0"/>
              </a:rPr>
              <a:t>(</a:t>
            </a:r>
            <a:r>
              <a:rPr lang="en-US" altLang="en-US" sz="2000" b="1" dirty="0" err="1">
                <a:solidFill>
                  <a:srgbClr val="0000FF"/>
                </a:solidFill>
                <a:latin typeface="Times New Roman" pitchFamily="18" charset="0"/>
                <a:cs typeface="Times New Roman" pitchFamily="18" charset="0"/>
              </a:rPr>
              <a:t>int</a:t>
            </a:r>
            <a:r>
              <a:rPr lang="en-US" altLang="en-US" sz="2000" b="1" dirty="0">
                <a:solidFill>
                  <a:srgbClr val="0000FF"/>
                </a:solidFill>
                <a:latin typeface="Times New Roman" pitchFamily="18" charset="0"/>
                <a:cs typeface="Times New Roman" pitchFamily="18" charset="0"/>
              </a:rPr>
              <a:t> </a:t>
            </a:r>
            <a:r>
              <a:rPr lang="en-US" altLang="en-US" sz="2000" b="1" dirty="0" err="1">
                <a:solidFill>
                  <a:srgbClr val="0000FF"/>
                </a:solidFill>
                <a:latin typeface="Times New Roman" pitchFamily="18" charset="0"/>
                <a:cs typeface="Times New Roman" pitchFamily="18" charset="0"/>
              </a:rPr>
              <a:t>columnNumber</a:t>
            </a:r>
            <a:r>
              <a:rPr lang="en-US" altLang="en-US" sz="2000" b="1" dirty="0">
                <a:solidFill>
                  <a:srgbClr val="0000FF"/>
                </a:solidFill>
                <a:latin typeface="Times New Roman" pitchFamily="18" charset="0"/>
                <a:cs typeface="Times New Roman" pitchFamily="18" charset="0"/>
              </a:rPr>
              <a:t>)</a:t>
            </a:r>
          </a:p>
          <a:p>
            <a:pPr>
              <a:lnSpc>
                <a:spcPct val="150000"/>
              </a:lnSpc>
            </a:pPr>
            <a:r>
              <a:rPr lang="en-US" altLang="en-US" sz="2000" b="1" dirty="0">
                <a:solidFill>
                  <a:srgbClr val="0000FF"/>
                </a:solidFill>
                <a:latin typeface="Times New Roman" pitchFamily="18" charset="0"/>
                <a:cs typeface="Times New Roman" pitchFamily="18" charset="0"/>
              </a:rPr>
              <a:t>xxx </a:t>
            </a:r>
            <a:r>
              <a:rPr lang="en-US" altLang="en-US" sz="2000" b="1" dirty="0" err="1">
                <a:solidFill>
                  <a:srgbClr val="0000FF"/>
                </a:solidFill>
                <a:latin typeface="Times New Roman" pitchFamily="18" charset="0"/>
                <a:cs typeface="Times New Roman" pitchFamily="18" charset="0"/>
              </a:rPr>
              <a:t>getXxx</a:t>
            </a:r>
            <a:r>
              <a:rPr lang="en-US" altLang="en-US" sz="2000" b="1" dirty="0">
                <a:solidFill>
                  <a:srgbClr val="0000FF"/>
                </a:solidFill>
                <a:latin typeface="Times New Roman" pitchFamily="18" charset="0"/>
                <a:cs typeface="Times New Roman" pitchFamily="18" charset="0"/>
              </a:rPr>
              <a:t>(String </a:t>
            </a:r>
            <a:r>
              <a:rPr lang="en-US" altLang="en-US" sz="2000" b="1" dirty="0" err="1">
                <a:solidFill>
                  <a:srgbClr val="0000FF"/>
                </a:solidFill>
                <a:latin typeface="Times New Roman" pitchFamily="18" charset="0"/>
                <a:cs typeface="Times New Roman" pitchFamily="18" charset="0"/>
              </a:rPr>
              <a:t>columnName</a:t>
            </a:r>
            <a:r>
              <a:rPr lang="en-US" altLang="en-US" sz="2000" b="1" dirty="0">
                <a:solidFill>
                  <a:srgbClr val="0000FF"/>
                </a:solidFill>
                <a:latin typeface="Times New Roman" pitchFamily="18" charset="0"/>
                <a:cs typeface="Times New Roman" pitchFamily="18" charset="0"/>
              </a:rPr>
              <a:t>)</a:t>
            </a:r>
          </a:p>
          <a:p>
            <a:pPr indent="-165100">
              <a:lnSpc>
                <a:spcPct val="150000"/>
              </a:lnSpc>
            </a:pPr>
            <a:r>
              <a:rPr lang="en-US" altLang="en-US" sz="2000" b="1" dirty="0" smtClean="0">
                <a:solidFill>
                  <a:srgbClr val="0000FF"/>
                </a:solidFill>
                <a:latin typeface="Times New Roman" pitchFamily="18" charset="0"/>
                <a:cs typeface="Times New Roman" pitchFamily="18" charset="0"/>
              </a:rPr>
              <a:t>(xxx </a:t>
            </a:r>
            <a:r>
              <a:rPr lang="en-US" altLang="en-US" sz="2000" b="1" dirty="0" err="1" smtClean="0">
                <a:solidFill>
                  <a:srgbClr val="0000FF"/>
                </a:solidFill>
                <a:latin typeface="Times New Roman" pitchFamily="18" charset="0"/>
                <a:cs typeface="Times New Roman" pitchFamily="18" charset="0"/>
              </a:rPr>
              <a:t>là</a:t>
            </a:r>
            <a:r>
              <a:rPr lang="en-US" altLang="en-US" sz="2000" b="1" dirty="0" smtClean="0">
                <a:solidFill>
                  <a:srgbClr val="0000FF"/>
                </a:solidFill>
                <a:latin typeface="Times New Roman" pitchFamily="18" charset="0"/>
                <a:cs typeface="Times New Roman" pitchFamily="18" charset="0"/>
              </a:rPr>
              <a:t> </a:t>
            </a:r>
            <a:r>
              <a:rPr lang="en-US" altLang="en-US" sz="2000" b="1" dirty="0" err="1" smtClean="0">
                <a:solidFill>
                  <a:srgbClr val="0000FF"/>
                </a:solidFill>
                <a:latin typeface="Times New Roman" pitchFamily="18" charset="0"/>
                <a:cs typeface="Times New Roman" pitchFamily="18" charset="0"/>
              </a:rPr>
              <a:t>một</a:t>
            </a:r>
            <a:r>
              <a:rPr lang="en-US" altLang="en-US" sz="2000" b="1" dirty="0" smtClean="0">
                <a:solidFill>
                  <a:srgbClr val="0000FF"/>
                </a:solidFill>
                <a:latin typeface="Times New Roman" pitchFamily="18" charset="0"/>
                <a:cs typeface="Times New Roman" pitchFamily="18" charset="0"/>
              </a:rPr>
              <a:t> </a:t>
            </a:r>
            <a:r>
              <a:rPr lang="en-US" altLang="en-US" sz="2000" b="1" dirty="0" err="1" smtClean="0">
                <a:solidFill>
                  <a:srgbClr val="0000FF"/>
                </a:solidFill>
                <a:latin typeface="Times New Roman" pitchFamily="18" charset="0"/>
                <a:cs typeface="Times New Roman" pitchFamily="18" charset="0"/>
              </a:rPr>
              <a:t>loại</a:t>
            </a:r>
            <a:r>
              <a:rPr lang="en-US" altLang="en-US" sz="2000" b="1" dirty="0" smtClean="0">
                <a:solidFill>
                  <a:srgbClr val="0000FF"/>
                </a:solidFill>
                <a:latin typeface="Times New Roman" pitchFamily="18" charset="0"/>
                <a:cs typeface="Times New Roman" pitchFamily="18" charset="0"/>
              </a:rPr>
              <a:t> </a:t>
            </a:r>
            <a:r>
              <a:rPr lang="en-US" altLang="en-US" sz="2000" b="1" dirty="0" err="1" smtClean="0">
                <a:solidFill>
                  <a:srgbClr val="0000FF"/>
                </a:solidFill>
                <a:latin typeface="Times New Roman" pitchFamily="18" charset="0"/>
                <a:cs typeface="Times New Roman" pitchFamily="18" charset="0"/>
              </a:rPr>
              <a:t>như</a:t>
            </a:r>
            <a:r>
              <a:rPr lang="en-US" altLang="en-US" sz="2000" b="1" dirty="0" smtClean="0">
                <a:solidFill>
                  <a:srgbClr val="0000FF"/>
                </a:solidFill>
                <a:latin typeface="Times New Roman" pitchFamily="18" charset="0"/>
                <a:cs typeface="Times New Roman" pitchFamily="18" charset="0"/>
              </a:rPr>
              <a:t> </a:t>
            </a:r>
            <a:r>
              <a:rPr lang="en-US" altLang="en-US" sz="2000" b="1" dirty="0" err="1" smtClean="0">
                <a:solidFill>
                  <a:srgbClr val="0000FF"/>
                </a:solidFill>
                <a:latin typeface="Times New Roman" pitchFamily="18" charset="0"/>
                <a:cs typeface="Times New Roman" pitchFamily="18" charset="0"/>
              </a:rPr>
              <a:t>int</a:t>
            </a:r>
            <a:r>
              <a:rPr lang="en-US" altLang="en-US" sz="2000" b="1" dirty="0" smtClean="0">
                <a:solidFill>
                  <a:srgbClr val="0000FF"/>
                </a:solidFill>
                <a:latin typeface="Times New Roman" pitchFamily="18" charset="0"/>
                <a:cs typeface="Times New Roman" pitchFamily="18" charset="0"/>
              </a:rPr>
              <a:t>, double, String, date, .v.v.)</a:t>
            </a:r>
            <a:r>
              <a:rPr lang="en-US" altLang="en-US" sz="2000" b="1" dirty="0">
                <a:solidFill>
                  <a:srgbClr val="0000FF"/>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Trả</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về</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giá</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trị</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của</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một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cột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với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chỉ</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số</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cột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columnNumber</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hoặc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với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tên</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cột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chuyển</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đổi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thành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các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loại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được</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chỉ</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định</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Không</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phải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tất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cả</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loại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chuyển</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đổi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là</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hợp</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pháp</a:t>
            </a:r>
            <a:r>
              <a:rPr lang="en-US" altLang="en-US" sz="2000" dirty="0" smtClean="0">
                <a:solidFill>
                  <a:schemeClr val="tx1"/>
                </a:solidFill>
                <a:latin typeface="Times New Roman" pitchFamily="18" charset="0"/>
                <a:cs typeface="Times New Roman" pitchFamily="18" charset="0"/>
              </a:rPr>
              <a:t>. </a:t>
            </a:r>
          </a:p>
          <a:p>
            <a:pPr indent="-165100">
              <a:lnSpc>
                <a:spcPct val="150000"/>
              </a:lnSpc>
            </a:pPr>
            <a:r>
              <a:rPr lang="en-US" altLang="en-US" sz="2000" b="1" dirty="0" err="1">
                <a:solidFill>
                  <a:srgbClr val="0000FF"/>
                </a:solidFill>
                <a:latin typeface="Times New Roman" pitchFamily="18" charset="0"/>
                <a:cs typeface="Times New Roman" pitchFamily="18" charset="0"/>
              </a:rPr>
              <a:t>int</a:t>
            </a:r>
            <a:r>
              <a:rPr lang="en-US" altLang="en-US" sz="2000" b="1" dirty="0">
                <a:solidFill>
                  <a:srgbClr val="0000FF"/>
                </a:solidFill>
                <a:latin typeface="Times New Roman" pitchFamily="18" charset="0"/>
                <a:cs typeface="Times New Roman" pitchFamily="18" charset="0"/>
              </a:rPr>
              <a:t> </a:t>
            </a:r>
            <a:r>
              <a:rPr lang="en-US" altLang="en-US" sz="2000" b="1" dirty="0" err="1">
                <a:solidFill>
                  <a:srgbClr val="0000FF"/>
                </a:solidFill>
                <a:latin typeface="Times New Roman" pitchFamily="18" charset="0"/>
                <a:cs typeface="Times New Roman" pitchFamily="18" charset="0"/>
              </a:rPr>
              <a:t>findColumn</a:t>
            </a:r>
            <a:r>
              <a:rPr lang="en-US" altLang="en-US" sz="2000" b="1" dirty="0">
                <a:solidFill>
                  <a:srgbClr val="0000FF"/>
                </a:solidFill>
                <a:latin typeface="Times New Roman" pitchFamily="18" charset="0"/>
                <a:cs typeface="Times New Roman" pitchFamily="18" charset="0"/>
              </a:rPr>
              <a:t>(String </a:t>
            </a:r>
            <a:r>
              <a:rPr lang="en-US" altLang="en-US" sz="2000" b="1" dirty="0" err="1">
                <a:solidFill>
                  <a:srgbClr val="0000FF"/>
                </a:solidFill>
                <a:latin typeface="Times New Roman" pitchFamily="18" charset="0"/>
                <a:cs typeface="Times New Roman" pitchFamily="18" charset="0"/>
              </a:rPr>
              <a:t>columnName</a:t>
            </a:r>
            <a:r>
              <a:rPr lang="en-US" altLang="en-US" sz="2000" b="1" dirty="0">
                <a:solidFill>
                  <a:srgbClr val="0000FF"/>
                </a:solidFill>
                <a:latin typeface="Times New Roman" pitchFamily="18" charset="0"/>
                <a:cs typeface="Times New Roman" pitchFamily="18" charset="0"/>
              </a:rPr>
              <a:t>)</a:t>
            </a:r>
            <a:r>
              <a:rPr lang="en-US" altLang="en-US" sz="2000" dirty="0">
                <a:solidFill>
                  <a:srgbClr val="918879"/>
                </a:solidFill>
                <a:latin typeface="Times New Roman" pitchFamily="18" charset="0"/>
                <a:cs typeface="Times New Roman" pitchFamily="18" charset="0"/>
              </a:rPr>
              <a:t> </a:t>
            </a:r>
            <a:endParaRPr lang="en-US" altLang="en-US" sz="2000" b="1" dirty="0" smtClean="0">
              <a:solidFill>
                <a:srgbClr val="0000FF"/>
              </a:solidFill>
              <a:latin typeface="Times New Roman" pitchFamily="18" charset="0"/>
              <a:cs typeface="Times New Roman" pitchFamily="18" charset="0"/>
            </a:endParaRPr>
          </a:p>
          <a:p>
            <a:pPr indent="-165100">
              <a:lnSpc>
                <a:spcPct val="150000"/>
              </a:lnSpc>
            </a:pPr>
            <a:r>
              <a:rPr lang="en-US" altLang="en-US" sz="2000" dirty="0" err="1" smtClean="0">
                <a:solidFill>
                  <a:schemeClr val="tx1"/>
                </a:solidFill>
                <a:latin typeface="Times New Roman" pitchFamily="18" charset="0"/>
                <a:cs typeface="Times New Roman" pitchFamily="18" charset="0"/>
              </a:rPr>
              <a:t>Đưa</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ra</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chỉ</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số</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cột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liên</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kết</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với</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tên</a:t>
            </a:r>
            <a:r>
              <a:rPr lang="en-US" altLang="en-US" sz="2000" dirty="0" smtClean="0">
                <a:solidFill>
                  <a:schemeClr val="tx1"/>
                </a:solidFill>
                <a:latin typeface="Times New Roman" pitchFamily="18" charset="0"/>
                <a:cs typeface="Times New Roman" pitchFamily="18" charset="0"/>
              </a:rPr>
              <a:t> </a:t>
            </a:r>
            <a:r>
              <a:rPr lang="en-US" altLang="en-US" sz="2000" dirty="0" err="1" smtClean="0">
                <a:solidFill>
                  <a:schemeClr val="tx1"/>
                </a:solidFill>
                <a:latin typeface="Times New Roman" pitchFamily="18" charset="0"/>
                <a:cs typeface="Times New Roman" pitchFamily="18" charset="0"/>
              </a:rPr>
              <a:t>cột</a:t>
            </a:r>
            <a:endParaRPr lang="en-US" altLang="en-US" sz="2000" dirty="0">
              <a:solidFill>
                <a:schemeClr val="tx1"/>
              </a:solidFill>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163014"/>
      </p:ext>
    </p:extLst>
  </p:cSld>
  <p:clrMapOvr>
    <a:masterClrMapping/>
  </p:clrMapOvr>
  <p:transition spd="slow">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87"/>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vi-VN" sz="3400" b="1" dirty="0">
                <a:effectLst>
                  <a:glow rad="228600">
                    <a:schemeClr val="accent3">
                      <a:satMod val="175000"/>
                      <a:alpha val="40000"/>
                    </a:schemeClr>
                  </a:glow>
                </a:effectLst>
                <a:latin typeface="Times New Roman" pitchFamily="18" charset="0"/>
                <a:cs typeface="Times New Roman" pitchFamily="18" charset="0"/>
              </a:rPr>
              <a:t>KHÁI NIỆM LẬP TRÌNH JDBC CƠ BẢN</a:t>
            </a:r>
          </a:p>
        </p:txBody>
      </p:sp>
      <p:sp>
        <p:nvSpPr>
          <p:cNvPr id="6" name="Rectangle 5"/>
          <p:cNvSpPr/>
          <p:nvPr/>
        </p:nvSpPr>
        <p:spPr>
          <a:xfrm>
            <a:off x="0" y="980728"/>
            <a:ext cx="9144000" cy="410445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altLang="en-US" sz="2400" b="1" dirty="0" err="1" smtClean="0">
                <a:solidFill>
                  <a:schemeClr val="tx1"/>
                </a:solidFill>
                <a:latin typeface="Times New Roman" pitchFamily="18" charset="0"/>
                <a:cs typeface="Times New Roman" pitchFamily="18" charset="0"/>
              </a:rPr>
              <a:t>java.sql.PreparedStatement</a:t>
            </a:r>
            <a:endParaRPr lang="en-US" altLang="en-US" sz="2000" b="1" dirty="0" smtClean="0">
              <a:solidFill>
                <a:srgbClr val="0000FF"/>
              </a:solidFill>
              <a:latin typeface="Times New Roman" pitchFamily="18" charset="0"/>
              <a:cs typeface="Times New Roman" pitchFamily="18" charset="0"/>
            </a:endParaRPr>
          </a:p>
          <a:p>
            <a:pPr>
              <a:lnSpc>
                <a:spcPct val="150000"/>
              </a:lnSpc>
            </a:pPr>
            <a:r>
              <a:rPr lang="en-US" altLang="en-US" sz="2000" b="1" dirty="0" smtClean="0">
                <a:solidFill>
                  <a:srgbClr val="0000FF"/>
                </a:solidFill>
                <a:latin typeface="Times New Roman" pitchFamily="18" charset="0"/>
                <a:cs typeface="Times New Roman" pitchFamily="18" charset="0"/>
              </a:rPr>
              <a:t>void </a:t>
            </a:r>
            <a:r>
              <a:rPr lang="en-US" altLang="en-US" sz="2000" b="1" dirty="0" err="1">
                <a:solidFill>
                  <a:srgbClr val="0000FF"/>
                </a:solidFill>
                <a:latin typeface="Times New Roman" pitchFamily="18" charset="0"/>
                <a:cs typeface="Times New Roman" pitchFamily="18" charset="0"/>
              </a:rPr>
              <a:t>clearParameters</a:t>
            </a:r>
            <a:r>
              <a:rPr lang="en-US" altLang="en-US" sz="2000" b="1" dirty="0">
                <a:solidFill>
                  <a:srgbClr val="0000FF"/>
                </a:solidFill>
                <a:latin typeface="Times New Roman" pitchFamily="18" charset="0"/>
                <a:cs typeface="Times New Roman" pitchFamily="18" charset="0"/>
              </a:rPr>
              <a:t>()</a:t>
            </a:r>
            <a:br>
              <a:rPr lang="en-US" altLang="en-US" sz="2000" b="1" dirty="0">
                <a:solidFill>
                  <a:srgbClr val="0000FF"/>
                </a:solidFill>
                <a:latin typeface="Times New Roman" pitchFamily="18" charset="0"/>
                <a:cs typeface="Times New Roman" pitchFamily="18" charset="0"/>
              </a:rPr>
            </a:br>
            <a:r>
              <a:rPr lang="en-US" altLang="en-US" sz="2000" b="1" dirty="0" smtClean="0">
                <a:solidFill>
                  <a:srgbClr val="0000FF"/>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Xóa</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tất</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cả</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tham</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số</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hiện</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tại</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trong</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câu</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lệnh</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chuẩn</a:t>
            </a:r>
            <a:r>
              <a:rPr lang="en-US" altLang="en-US" sz="2000" dirty="0" smtClean="0">
                <a:solidFill>
                  <a:srgbClr val="000000"/>
                </a:solidFill>
                <a:latin typeface="Times New Roman" pitchFamily="18" charset="0"/>
                <a:cs typeface="Times New Roman" pitchFamily="18" charset="0"/>
              </a:rPr>
              <a:t> </a:t>
            </a:r>
            <a:r>
              <a:rPr lang="en-US" altLang="en-US" sz="2000" dirty="0" err="1" smtClean="0">
                <a:solidFill>
                  <a:srgbClr val="000000"/>
                </a:solidFill>
                <a:latin typeface="Times New Roman" pitchFamily="18" charset="0"/>
                <a:cs typeface="Times New Roman" pitchFamily="18" charset="0"/>
              </a:rPr>
              <a:t>bị</a:t>
            </a:r>
            <a:r>
              <a:rPr lang="en-US" altLang="en-US" sz="2000" dirty="0" smtClean="0">
                <a:solidFill>
                  <a:srgbClr val="000000"/>
                </a:solidFill>
                <a:latin typeface="Times New Roman" pitchFamily="18" charset="0"/>
                <a:cs typeface="Times New Roman" pitchFamily="18" charset="0"/>
              </a:rPr>
              <a:t>.</a:t>
            </a:r>
            <a:endParaRPr lang="en-US" altLang="en-US" sz="2000" dirty="0">
              <a:solidFill>
                <a:srgbClr val="000000"/>
              </a:solidFill>
              <a:latin typeface="Times New Roman" pitchFamily="18" charset="0"/>
              <a:cs typeface="Times New Roman" pitchFamily="18" charset="0"/>
            </a:endParaRPr>
          </a:p>
          <a:p>
            <a:pPr>
              <a:lnSpc>
                <a:spcPct val="150000"/>
              </a:lnSpc>
            </a:pPr>
            <a:r>
              <a:rPr lang="en-US" altLang="en-US" sz="2000" b="1" dirty="0" err="1">
                <a:solidFill>
                  <a:srgbClr val="0000FF"/>
                </a:solidFill>
                <a:latin typeface="Times New Roman" pitchFamily="18" charset="0"/>
                <a:cs typeface="Times New Roman" pitchFamily="18" charset="0"/>
              </a:rPr>
              <a:t>ResultSet</a:t>
            </a:r>
            <a:r>
              <a:rPr lang="en-US" altLang="en-US" sz="2000" b="1" dirty="0">
                <a:solidFill>
                  <a:srgbClr val="0000FF"/>
                </a:solidFill>
                <a:latin typeface="Times New Roman" pitchFamily="18" charset="0"/>
                <a:cs typeface="Times New Roman" pitchFamily="18" charset="0"/>
              </a:rPr>
              <a:t> </a:t>
            </a:r>
            <a:r>
              <a:rPr lang="en-US" altLang="en-US" sz="2000" b="1" dirty="0" err="1">
                <a:solidFill>
                  <a:srgbClr val="0000FF"/>
                </a:solidFill>
                <a:latin typeface="Times New Roman" pitchFamily="18" charset="0"/>
                <a:cs typeface="Times New Roman" pitchFamily="18" charset="0"/>
              </a:rPr>
              <a:t>executeQuery</a:t>
            </a:r>
            <a:r>
              <a:rPr lang="en-US" altLang="en-US" sz="2000" b="1" dirty="0" smtClean="0">
                <a:solidFill>
                  <a:srgbClr val="0000FF"/>
                </a:solidFill>
                <a:latin typeface="Times New Roman" pitchFamily="18" charset="0"/>
                <a:cs typeface="Times New Roman" pitchFamily="18" charset="0"/>
              </a:rPr>
              <a:t>()</a:t>
            </a:r>
          </a:p>
          <a:p>
            <a:pPr>
              <a:lnSpc>
                <a:spcPct val="150000"/>
              </a:lnSpc>
            </a:pPr>
            <a:r>
              <a:rPr lang="en-US" altLang="en-US" sz="2000" dirty="0" smtClean="0">
                <a:solidFill>
                  <a:srgbClr val="918879"/>
                </a:solidFill>
                <a:latin typeface="Times New Roman" pitchFamily="18" charset="0"/>
                <a:cs typeface="Times New Roman" pitchFamily="18" charset="0"/>
              </a:rPr>
              <a:t> 	</a:t>
            </a:r>
            <a:r>
              <a:rPr lang="en-US" altLang="en-US" sz="2000" dirty="0" smtClean="0">
                <a:solidFill>
                  <a:srgbClr val="000000"/>
                </a:solidFill>
                <a:latin typeface="Times New Roman" pitchFamily="18" charset="0"/>
                <a:cs typeface="Times New Roman" pitchFamily="18" charset="0"/>
              </a:rPr>
              <a:t>T</a:t>
            </a:r>
            <a:r>
              <a:rPr lang="vi-VN" altLang="en-US" sz="2000" dirty="0" smtClean="0">
                <a:solidFill>
                  <a:srgbClr val="000000"/>
                </a:solidFill>
                <a:latin typeface="Times New Roman" pitchFamily="18" charset="0"/>
                <a:cs typeface="Times New Roman" pitchFamily="18" charset="0"/>
              </a:rPr>
              <a:t>hực </a:t>
            </a:r>
            <a:r>
              <a:rPr lang="vi-VN" altLang="en-US" sz="2000" dirty="0">
                <a:solidFill>
                  <a:srgbClr val="000000"/>
                </a:solidFill>
                <a:latin typeface="Times New Roman" pitchFamily="18" charset="0"/>
                <a:cs typeface="Times New Roman" pitchFamily="18" charset="0"/>
              </a:rPr>
              <a:t>hiện một truy vấn SQL đã chuẩn bị và trả về một đối tượng </a:t>
            </a:r>
            <a:r>
              <a:rPr lang="en-US" altLang="en-US" sz="2000" dirty="0" err="1">
                <a:solidFill>
                  <a:srgbClr val="0000FF"/>
                </a:solidFill>
                <a:latin typeface="Times New Roman" pitchFamily="18" charset="0"/>
                <a:cs typeface="Times New Roman" pitchFamily="18" charset="0"/>
              </a:rPr>
              <a:t>ResultSet</a:t>
            </a:r>
            <a:r>
              <a:rPr lang="vi-VN" altLang="en-US" sz="2000" dirty="0" smtClean="0">
                <a:solidFill>
                  <a:srgbClr val="000000"/>
                </a:solidFill>
                <a:latin typeface="Times New Roman" pitchFamily="18" charset="0"/>
                <a:cs typeface="Times New Roman" pitchFamily="18" charset="0"/>
              </a:rPr>
              <a:t>.</a:t>
            </a:r>
            <a:endParaRPr lang="en-US" altLang="en-US" sz="2000" dirty="0">
              <a:solidFill>
                <a:srgbClr val="000000"/>
              </a:solidFill>
              <a:latin typeface="Times New Roman" pitchFamily="18" charset="0"/>
              <a:cs typeface="Times New Roman" pitchFamily="18" charset="0"/>
            </a:endParaRPr>
          </a:p>
          <a:p>
            <a:pPr>
              <a:lnSpc>
                <a:spcPct val="150000"/>
              </a:lnSpc>
            </a:pPr>
            <a:r>
              <a:rPr lang="en-US" altLang="en-US" sz="2000" b="1" dirty="0" err="1">
                <a:solidFill>
                  <a:srgbClr val="0000FF"/>
                </a:solidFill>
                <a:latin typeface="Times New Roman" pitchFamily="18" charset="0"/>
                <a:cs typeface="Times New Roman" pitchFamily="18" charset="0"/>
              </a:rPr>
              <a:t>int</a:t>
            </a:r>
            <a:r>
              <a:rPr lang="en-US" altLang="en-US" sz="2000" b="1" dirty="0">
                <a:solidFill>
                  <a:srgbClr val="0000FF"/>
                </a:solidFill>
                <a:latin typeface="Times New Roman" pitchFamily="18" charset="0"/>
                <a:cs typeface="Times New Roman" pitchFamily="18" charset="0"/>
              </a:rPr>
              <a:t> </a:t>
            </a:r>
            <a:r>
              <a:rPr lang="en-US" altLang="en-US" sz="2000" b="1" dirty="0" err="1">
                <a:solidFill>
                  <a:srgbClr val="0000FF"/>
                </a:solidFill>
                <a:latin typeface="Times New Roman" pitchFamily="18" charset="0"/>
                <a:cs typeface="Times New Roman" pitchFamily="18" charset="0"/>
              </a:rPr>
              <a:t>executeUpdate</a:t>
            </a:r>
            <a:r>
              <a:rPr lang="en-US" altLang="en-US" sz="2000" b="1" dirty="0">
                <a:solidFill>
                  <a:srgbClr val="0000FF"/>
                </a:solidFill>
                <a:latin typeface="Times New Roman" pitchFamily="18" charset="0"/>
                <a:cs typeface="Times New Roman" pitchFamily="18" charset="0"/>
              </a:rPr>
              <a:t>()</a:t>
            </a:r>
            <a:br>
              <a:rPr lang="en-US" altLang="en-US" sz="2000" b="1" dirty="0">
                <a:solidFill>
                  <a:srgbClr val="0000FF"/>
                </a:solidFill>
                <a:latin typeface="Times New Roman" pitchFamily="18" charset="0"/>
                <a:cs typeface="Times New Roman" pitchFamily="18" charset="0"/>
              </a:rPr>
            </a:br>
            <a:r>
              <a:rPr lang="en-US" altLang="en-US" sz="2000" b="1" dirty="0" smtClean="0">
                <a:solidFill>
                  <a:srgbClr val="0000FF"/>
                </a:solidFill>
                <a:latin typeface="Times New Roman" pitchFamily="18" charset="0"/>
                <a:cs typeface="Times New Roman" pitchFamily="18" charset="0"/>
              </a:rPr>
              <a:t>	</a:t>
            </a:r>
            <a:r>
              <a:rPr lang="en-US" altLang="en-US" sz="2000" dirty="0" smtClean="0">
                <a:solidFill>
                  <a:schemeClr val="tx1"/>
                </a:solidFill>
                <a:latin typeface="Times New Roman" pitchFamily="18" charset="0"/>
                <a:cs typeface="Times New Roman" pitchFamily="18" charset="0"/>
              </a:rPr>
              <a:t>T</a:t>
            </a:r>
            <a:r>
              <a:rPr lang="vi-VN" altLang="en-US" sz="2000" dirty="0" smtClean="0">
                <a:solidFill>
                  <a:srgbClr val="000000"/>
                </a:solidFill>
                <a:latin typeface="Times New Roman" pitchFamily="18" charset="0"/>
                <a:cs typeface="Times New Roman" pitchFamily="18" charset="0"/>
              </a:rPr>
              <a:t>hực </a:t>
            </a:r>
            <a:r>
              <a:rPr lang="vi-VN" altLang="en-US" sz="2000" dirty="0">
                <a:solidFill>
                  <a:srgbClr val="000000"/>
                </a:solidFill>
                <a:latin typeface="Times New Roman" pitchFamily="18" charset="0"/>
                <a:cs typeface="Times New Roman" pitchFamily="18" charset="0"/>
              </a:rPr>
              <a:t>thi câu lệnh SQL INSERT, UPDATE hoặc DELETE đã chuẩn bị được đại diện bởi đối tượng PreparedStatement. Trả về số lượng hàng bị ảnh hưởng hoặc 0 cho các câu lệnh DDL.</a:t>
            </a:r>
            <a:endParaRPr lang="en-US" altLang="en-US" sz="2000" dirty="0">
              <a:latin typeface="Times New Roman" pitchFamily="18" charset="0"/>
              <a:cs typeface="Times New Roman" pitchFamily="18" charset="0"/>
            </a:endParaRPr>
          </a:p>
        </p:txBody>
      </p:sp>
      <p:pic>
        <p:nvPicPr>
          <p:cNvPr id="9"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177338"/>
      </p:ext>
    </p:extLst>
  </p:cSld>
  <p:clrMapOvr>
    <a:overrideClrMapping bg1="lt1" tx1="dk1" bg2="lt2" tx2="dk2" accent1="accent1" accent2="accent2" accent3="accent3" accent4="accent4" accent5="accent5" accent6="accent6" hlink="hlink" folHlink="folHlink"/>
  </p:clrMapOvr>
  <p:transition spd="slow">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V="1">
            <a:off x="323528" y="1052738"/>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3" y="1412776"/>
            <a:ext cx="8103819" cy="482453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itchFamily="2" charset="2"/>
              <a:buChar char="§"/>
            </a:pPr>
            <a:endParaRPr lang="en-US" smtClean="0">
              <a:latin typeface="+mj-lt"/>
            </a:endParaRPr>
          </a:p>
        </p:txBody>
      </p:sp>
      <p:sp>
        <p:nvSpPr>
          <p:cNvPr id="9" name="Rectangle 8"/>
          <p:cNvSpPr/>
          <p:nvPr/>
        </p:nvSpPr>
        <p:spPr>
          <a:xfrm>
            <a:off x="428623" y="1412776"/>
            <a:ext cx="8103819" cy="34563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514350" indent="-514350">
              <a:buFont typeface="Arial" pitchFamily="34" charset="0"/>
              <a:buChar char="•"/>
            </a:pPr>
            <a:endParaRPr lang="en-US" smtClean="0">
              <a:latin typeface="+mj-lt"/>
            </a:endParaRPr>
          </a:p>
        </p:txBody>
      </p:sp>
      <p:sp>
        <p:nvSpPr>
          <p:cNvPr id="10" name="Rectangle 9"/>
          <p:cNvSpPr/>
          <p:nvPr/>
        </p:nvSpPr>
        <p:spPr>
          <a:xfrm>
            <a:off x="125760" y="1124744"/>
            <a:ext cx="8892480" cy="4680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en-US" sz="300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105050"/>
            <a:ext cx="7632848" cy="570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spTree>
    <p:extLst>
      <p:ext uri="{BB962C8B-B14F-4D97-AF65-F5344CB8AC3E}">
        <p14:creationId xmlns:p14="http://schemas.microsoft.com/office/powerpoint/2010/main" val="42258656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circle(in)">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TỔNG QUAN JDBC</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en-GB" sz="240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938" y="1085850"/>
            <a:ext cx="4810125"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697322"/>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TỔNG QUAN JDBC</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187220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400">
                <a:latin typeface="+mj-lt"/>
              </a:rPr>
              <a:t>• JDBC-ODBC bridge driver chuyển đổi giao thức </a:t>
            </a:r>
            <a:r>
              <a:rPr lang="vi-VN" sz="2400" smtClean="0">
                <a:latin typeface="+mj-lt"/>
              </a:rPr>
              <a:t>JDBC</a:t>
            </a:r>
            <a:r>
              <a:rPr lang="en-US" sz="2400" smtClean="0">
                <a:latin typeface="+mj-lt"/>
              </a:rPr>
              <a:t> </a:t>
            </a:r>
            <a:r>
              <a:rPr lang="vi-VN" sz="2400" smtClean="0">
                <a:latin typeface="+mj-lt"/>
              </a:rPr>
              <a:t>sang </a:t>
            </a:r>
            <a:r>
              <a:rPr lang="vi-VN" sz="2400">
                <a:latin typeface="+mj-lt"/>
              </a:rPr>
              <a:t>ODBC tương ứng và cho phép các lập trình </a:t>
            </a:r>
            <a:r>
              <a:rPr lang="vi-VN" sz="2400" smtClean="0">
                <a:latin typeface="+mj-lt"/>
              </a:rPr>
              <a:t>viên</a:t>
            </a:r>
            <a:r>
              <a:rPr lang="en-US" sz="2400" smtClean="0">
                <a:latin typeface="+mj-lt"/>
              </a:rPr>
              <a:t> </a:t>
            </a:r>
            <a:r>
              <a:rPr lang="vi-VN" sz="2400" smtClean="0">
                <a:latin typeface="+mj-lt"/>
              </a:rPr>
              <a:t>java </a:t>
            </a:r>
            <a:r>
              <a:rPr lang="vi-VN" sz="2400">
                <a:latin typeface="+mj-lt"/>
              </a:rPr>
              <a:t>truy xuất cơ sở dữ liệu có ODBC drivers</a:t>
            </a:r>
            <a:endParaRPr lang="en-GB" sz="240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687891"/>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TỔNG QUAN JDBC</a:t>
            </a:r>
          </a:p>
        </p:txBody>
      </p:sp>
      <p:sp>
        <p:nvSpPr>
          <p:cNvPr id="6" name="Rectangle 5"/>
          <p:cNvSpPr/>
          <p:nvPr/>
        </p:nvSpPr>
        <p:spPr>
          <a:xfrm>
            <a:off x="0" y="980728"/>
            <a:ext cx="9144000" cy="38884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a:latin typeface="Times New Roman" pitchFamily="18" charset="0"/>
                <a:cs typeface="Times New Roman" pitchFamily="18" charset="0"/>
              </a:rPr>
              <a:t>SQL </a:t>
            </a:r>
            <a:r>
              <a:rPr lang="en-US" sz="2400" b="1" smtClean="0">
                <a:latin typeface="Times New Roman" pitchFamily="18" charset="0"/>
                <a:cs typeface="Times New Roman" pitchFamily="18" charset="0"/>
              </a:rPr>
              <a:t>và các phiên bản JDBC</a:t>
            </a:r>
          </a:p>
          <a:p>
            <a:pPr>
              <a:lnSpc>
                <a:spcPct val="150000"/>
              </a:lnSpc>
            </a:pPr>
            <a:r>
              <a:rPr lang="vi-VN" sz="2000" smtClean="0">
                <a:latin typeface="+mj-lt"/>
              </a:rPr>
              <a:t>• </a:t>
            </a:r>
            <a:r>
              <a:rPr lang="vi-VN" sz="2000" dirty="0">
                <a:latin typeface="+mj-lt"/>
              </a:rPr>
              <a:t>Phương tiện chuẩn để truy xuất cơ sở dữ liệu quan </a:t>
            </a:r>
            <a:r>
              <a:rPr lang="vi-VN" sz="2000">
                <a:latin typeface="+mj-lt"/>
              </a:rPr>
              <a:t>hệ </a:t>
            </a:r>
            <a:r>
              <a:rPr lang="vi-VN" sz="2000" smtClean="0">
                <a:latin typeface="+mj-lt"/>
              </a:rPr>
              <a:t>là</a:t>
            </a:r>
            <a:r>
              <a:rPr lang="en-US" sz="2000" smtClean="0">
                <a:latin typeface="+mj-lt"/>
              </a:rPr>
              <a:t> </a:t>
            </a:r>
            <a:r>
              <a:rPr lang="vi-VN" sz="2000" smtClean="0">
                <a:latin typeface="+mj-lt"/>
              </a:rPr>
              <a:t>SQL</a:t>
            </a:r>
            <a:r>
              <a:rPr lang="vi-VN" sz="2000" dirty="0">
                <a:latin typeface="+mj-lt"/>
              </a:rPr>
              <a:t>. Trong JDBC API có gói java.sql</a:t>
            </a:r>
          </a:p>
          <a:p>
            <a:pPr>
              <a:lnSpc>
                <a:spcPct val="150000"/>
              </a:lnSpc>
            </a:pPr>
            <a:r>
              <a:rPr lang="vi-VN" sz="2000" dirty="0">
                <a:latin typeface="+mj-lt"/>
              </a:rPr>
              <a:t>• JDBC đầu tiên trong JDK 1.1 là JDBC 1.0</a:t>
            </a:r>
          </a:p>
          <a:p>
            <a:pPr>
              <a:lnSpc>
                <a:spcPct val="150000"/>
              </a:lnSpc>
            </a:pPr>
            <a:r>
              <a:rPr lang="vi-VN" sz="2000" dirty="0">
                <a:latin typeface="+mj-lt"/>
              </a:rPr>
              <a:t>• JDK 1.2 (J2SE 1.2) có JDBC 2.0</a:t>
            </a:r>
          </a:p>
          <a:p>
            <a:pPr>
              <a:lnSpc>
                <a:spcPct val="150000"/>
              </a:lnSpc>
            </a:pPr>
            <a:r>
              <a:rPr lang="vi-VN" sz="2000" dirty="0">
                <a:latin typeface="+mj-lt"/>
              </a:rPr>
              <a:t>• Với J2SE 1.2.2 có JDBC 2.1</a:t>
            </a:r>
          </a:p>
          <a:p>
            <a:pPr>
              <a:lnSpc>
                <a:spcPct val="150000"/>
              </a:lnSpc>
            </a:pPr>
            <a:r>
              <a:rPr lang="vi-VN" sz="2000" dirty="0">
                <a:latin typeface="+mj-lt"/>
              </a:rPr>
              <a:t>• JDBC 3.0 được cung cấp vào 2002</a:t>
            </a:r>
          </a:p>
          <a:p>
            <a:pPr>
              <a:lnSpc>
                <a:spcPct val="150000"/>
              </a:lnSpc>
            </a:pPr>
            <a:r>
              <a:rPr lang="vi-VN" sz="2000" dirty="0">
                <a:latin typeface="+mj-lt"/>
              </a:rPr>
              <a:t>• Phiên bản được dùng phổ biến nhất là JDBC 2</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355608"/>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a:effectLst>
                  <a:glow rad="228600">
                    <a:schemeClr val="accent3">
                      <a:satMod val="175000"/>
                      <a:alpha val="40000"/>
                    </a:schemeClr>
                  </a:glow>
                </a:effectLst>
                <a:latin typeface="Times New Roman" pitchFamily="18" charset="0"/>
                <a:cs typeface="Times New Roman" pitchFamily="18" charset="0"/>
              </a:rPr>
              <a:t>TỔNG QUAN JDBC</a:t>
            </a:r>
          </a:p>
        </p:txBody>
      </p:sp>
      <p:sp>
        <p:nvSpPr>
          <p:cNvPr id="6" name="Rectangle 5"/>
          <p:cNvSpPr/>
          <p:nvPr/>
        </p:nvSpPr>
        <p:spPr>
          <a:xfrm>
            <a:off x="0" y="980728"/>
            <a:ext cx="9144000" cy="561662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400" b="1" dirty="0" smtClean="0">
                <a:latin typeface="+mj-lt"/>
              </a:rPr>
              <a:t>K</a:t>
            </a:r>
            <a:r>
              <a:rPr lang="en-US" sz="2400" b="1" dirty="0" err="1" smtClean="0">
                <a:latin typeface="Times New Roman" panose="02020603050405020304" pitchFamily="18" charset="0"/>
                <a:cs typeface="Times New Roman" panose="02020603050405020304" pitchFamily="18" charset="0"/>
              </a:rPr>
              <a:t>ết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nối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cơ</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sở</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dữ</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liệu</a:t>
            </a:r>
            <a:r>
              <a:rPr lang="en-US" sz="2400" b="1"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JAVA</a:t>
            </a:r>
            <a:endParaRPr lang="en-US" sz="2400" b="1" dirty="0" smtClean="0">
              <a:latin typeface="Times New Roman" panose="02020603050405020304" pitchFamily="18" charset="0"/>
              <a:cs typeface="Times New Roman" panose="02020603050405020304" pitchFamily="18" charset="0"/>
            </a:endParaRPr>
          </a:p>
          <a:p>
            <a:pPr>
              <a:lnSpc>
                <a:spcPct val="150000"/>
              </a:lnSpc>
            </a:pPr>
            <a:r>
              <a:rPr lang="vi-VN" sz="2000" dirty="0" smtClean="0">
                <a:latin typeface="+mj-lt"/>
              </a:rPr>
              <a:t>• </a:t>
            </a:r>
            <a:r>
              <a:rPr lang="vi-VN" sz="2000" dirty="0">
                <a:latin typeface="+mj-lt"/>
              </a:rPr>
              <a:t>JDBC (Java DataBase Connectivity) </a:t>
            </a:r>
            <a:r>
              <a:rPr lang="vi-VN" sz="2000" dirty="0" smtClean="0">
                <a:latin typeface="+mj-lt"/>
              </a:rPr>
              <a:t>– </a:t>
            </a:r>
            <a:r>
              <a:rPr lang="en-US" sz="2000" dirty="0" err="1" smtClean="0">
                <a:latin typeface="Times New Roman" pitchFamily="18" charset="0"/>
                <a:cs typeface="Times New Roman" pitchFamily="18" charset="0"/>
              </a:rPr>
              <a:t>Cung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cấp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truy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hệ</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thống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sở</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dữ</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liệu</a:t>
            </a:r>
            <a:endParaRPr lang="vi-VN" sz="2000" dirty="0">
              <a:latin typeface="Times New Roman" pitchFamily="18" charset="0"/>
              <a:cs typeface="Times New Roman" pitchFamily="18" charset="0"/>
            </a:endParaRPr>
          </a:p>
          <a:p>
            <a:pPr>
              <a:lnSpc>
                <a:spcPct val="150000"/>
              </a:lnSpc>
            </a:pPr>
            <a:r>
              <a:rPr lang="vi-VN" sz="2000" dirty="0">
                <a:latin typeface="+mj-lt"/>
              </a:rPr>
              <a:t>• </a:t>
            </a:r>
            <a:r>
              <a:rPr lang="vi-VN" sz="2000" dirty="0" smtClean="0">
                <a:latin typeface="+mj-lt"/>
              </a:rPr>
              <a:t>JDBC </a:t>
            </a:r>
            <a:r>
              <a:rPr lang="vi-VN" sz="2000" dirty="0">
                <a:latin typeface="+mj-lt"/>
              </a:rPr>
              <a:t>là API độc lập của nhà cung cấp để truy cập dữ liệu </a:t>
            </a:r>
            <a:r>
              <a:rPr lang="vi-VN" sz="2000" dirty="0" smtClean="0">
                <a:latin typeface="+mj-lt"/>
              </a:rPr>
              <a:t>từ </a:t>
            </a:r>
            <a:r>
              <a:rPr lang="vi-VN" sz="2000" dirty="0">
                <a:latin typeface="+mj-lt"/>
              </a:rPr>
              <a:t>các nhà cung cấp khác nhau (Microsoft Access, Oracle) một cách nhất </a:t>
            </a:r>
            <a:r>
              <a:rPr lang="vi-VN" sz="2000" dirty="0" smtClean="0">
                <a:latin typeface="+mj-lt"/>
              </a:rPr>
              <a:t>quán</a:t>
            </a:r>
            <a:endParaRPr lang="en-US" sz="2000" dirty="0" smtClean="0">
              <a:latin typeface="+mj-lt"/>
            </a:endParaRPr>
          </a:p>
          <a:p>
            <a:pPr>
              <a:lnSpc>
                <a:spcPct val="150000"/>
              </a:lnSpc>
            </a:pPr>
            <a:r>
              <a:rPr lang="vi-VN" sz="2000" dirty="0" smtClean="0">
                <a:latin typeface="+mj-lt"/>
              </a:rPr>
              <a:t>• </a:t>
            </a:r>
            <a:r>
              <a:rPr lang="en-US" sz="2000" dirty="0" err="1">
                <a:latin typeface="Times New Roman" pitchFamily="18" charset="0"/>
                <a:cs typeface="Times New Roman" pitchFamily="18" charset="0"/>
              </a:rPr>
              <a:t>N</a:t>
            </a:r>
            <a:r>
              <a:rPr lang="en-US" sz="2000" dirty="0" err="1" smtClean="0">
                <a:latin typeface="Times New Roman" pitchFamily="18" charset="0"/>
                <a:cs typeface="Times New Roman" pitchFamily="18" charset="0"/>
              </a:rPr>
              <a:t>gôn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ngữ</a:t>
            </a:r>
            <a:r>
              <a:rPr lang="en-US" sz="2000" dirty="0" smtClean="0">
                <a:latin typeface="Times New Roman" pitchFamily="18" charset="0"/>
                <a:cs typeface="Times New Roman" pitchFamily="18" charset="0"/>
              </a:rPr>
              <a:t> </a:t>
            </a:r>
            <a:r>
              <a:rPr lang="vi-VN" sz="2000" dirty="0" smtClean="0">
                <a:latin typeface="+mj-lt"/>
              </a:rPr>
              <a:t>SQL </a:t>
            </a:r>
            <a:r>
              <a:rPr lang="vi-VN" sz="2000" dirty="0">
                <a:latin typeface="+mj-lt"/>
              </a:rPr>
              <a:t>(Structured Query Language) thường được sử dụng để thực hiện truy vấn trên dữ liệu quan </a:t>
            </a:r>
            <a:r>
              <a:rPr lang="vi-VN" sz="2000" dirty="0" smtClean="0">
                <a:latin typeface="+mj-lt"/>
              </a:rPr>
              <a:t>hệ</a:t>
            </a:r>
            <a:r>
              <a:rPr lang="en-US" sz="2000" dirty="0" smtClean="0">
                <a:latin typeface="+mj-lt"/>
              </a:rPr>
              <a:t>.</a:t>
            </a:r>
            <a:endParaRPr lang="vi-VN" sz="2000" dirty="0">
              <a:latin typeface="+mj-lt"/>
            </a:endParaRPr>
          </a:p>
          <a:p>
            <a:pPr>
              <a:lnSpc>
                <a:spcPct val="150000"/>
              </a:lnSpc>
            </a:pPr>
            <a:r>
              <a:rPr lang="vi-VN" sz="2000" dirty="0">
                <a:latin typeface="+mj-lt"/>
              </a:rPr>
              <a:t>• API JDBC cung cấp các phương thức để thực thi các câu lệnh SQL và thu được kết quả: </a:t>
            </a:r>
            <a:r>
              <a:rPr lang="en-US" sz="2000" dirty="0" smtClean="0">
                <a:latin typeface="Times New Roman" panose="02020603050405020304" pitchFamily="18" charset="0"/>
                <a:cs typeface="Times New Roman" panose="02020603050405020304" pitchFamily="18" charset="0"/>
              </a:rPr>
              <a:t>SELECT</a:t>
            </a: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UPDATE</a:t>
            </a: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INSERT</a:t>
            </a: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DELETE</a:t>
            </a:r>
            <a:r>
              <a:rPr lang="vi-VN"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etc</a:t>
            </a:r>
            <a:r>
              <a:rPr lang="vi-VN" sz="2000" dirty="0" smtClean="0">
                <a:latin typeface="+mj-lt"/>
              </a:rPr>
              <a:t>.</a:t>
            </a:r>
            <a:endParaRPr lang="vi-VN" sz="2000" dirty="0">
              <a:latin typeface="+mj-lt"/>
            </a:endParaRPr>
          </a:p>
          <a:p>
            <a:pPr>
              <a:lnSpc>
                <a:spcPct val="150000"/>
              </a:lnSpc>
            </a:pPr>
            <a:r>
              <a:rPr lang="vi-VN" sz="2000" dirty="0">
                <a:latin typeface="+mj-lt"/>
              </a:rPr>
              <a:t>• Cung cấp tính di động (loại bỏ việc viết lại mã cho các cơ sở dữ liệu khác nhau và biên dịch lại cho các nền tảng khác nhau) và môi trường phát triển đối tượng có thể tái sử dụng nhanh hơn</a:t>
            </a:r>
          </a:p>
          <a:p>
            <a:pPr>
              <a:lnSpc>
                <a:spcPct val="150000"/>
              </a:lnSpc>
            </a:pPr>
            <a:r>
              <a:rPr lang="vi-VN" sz="2000" dirty="0">
                <a:latin typeface="+mj-lt"/>
              </a:rPr>
              <a:t>• API JDBC là một </a:t>
            </a:r>
            <a:r>
              <a:rPr lang="vi-VN" sz="2000" dirty="0" smtClean="0">
                <a:latin typeface="+mj-lt"/>
              </a:rPr>
              <a:t>phần</a:t>
            </a:r>
            <a:r>
              <a:rPr lang="en-US" sz="2000" dirty="0" smtClean="0">
                <a:latin typeface="+mj-lt"/>
              </a:rPr>
              <a:t> </a:t>
            </a:r>
            <a:r>
              <a:rPr lang="en-US" sz="2000" dirty="0" err="1" smtClean="0">
                <a:latin typeface="Times New Roman" panose="02020603050405020304" pitchFamily="18" charset="0"/>
                <a:cs typeface="Times New Roman" panose="02020603050405020304" pitchFamily="18" charset="0"/>
              </a:rPr>
              <a:t>cốt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lỗi</a:t>
            </a:r>
            <a:r>
              <a:rPr lang="vi-VN" sz="2000" dirty="0" smtClean="0">
                <a:latin typeface="Times New Roman" panose="02020603050405020304" pitchFamily="18" charset="0"/>
                <a:cs typeface="Times New Roman" panose="02020603050405020304" pitchFamily="18" charset="0"/>
              </a:rPr>
              <a:t> </a:t>
            </a:r>
            <a:r>
              <a:rPr lang="vi-VN" sz="2000" dirty="0">
                <a:latin typeface="+mj-lt"/>
              </a:rPr>
              <a:t>của </a:t>
            </a:r>
            <a:r>
              <a:rPr lang="vi-VN" sz="2000" dirty="0" smtClean="0">
                <a:latin typeface="+mj-lt"/>
              </a:rPr>
              <a:t>Java</a:t>
            </a:r>
            <a:endParaRPr lang="vi-VN" sz="2000" dirty="0">
              <a:latin typeface="+mj-lt"/>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691949"/>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4694</TotalTime>
  <Words>3226</Words>
  <Application>Microsoft Office PowerPoint</Application>
  <PresentationFormat>On-screen Show (4:3)</PresentationFormat>
  <Paragraphs>542</Paragraphs>
  <Slides>55</Slides>
  <Notes>55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vt:lpstr>
      <vt:lpstr>Calibri</vt:lpstr>
      <vt:lpstr>Tahoma</vt:lpstr>
      <vt:lpstr>Times New Roman</vt:lpstr>
      <vt:lpstr>Wingdings</vt:lpstr>
      <vt:lpstr>Office Theme</vt:lpstr>
      <vt:lpstr>Bitmap Image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PHULE</dc:creator>
  <cp:lastModifiedBy>Windows User</cp:lastModifiedBy>
  <cp:revision>470</cp:revision>
  <dcterms:created xsi:type="dcterms:W3CDTF">2017-10-19T08:07:01Z</dcterms:created>
  <dcterms:modified xsi:type="dcterms:W3CDTF">2019-08-01T04:56:12Z</dcterms:modified>
</cp:coreProperties>
</file>