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41FB8-73E6-42A8-A0A6-82136D8C2E7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53390A5-1339-430D-9A07-B28E7E3D76F6}">
      <dgm:prSet phldrT="[Text]"/>
      <dgm:spPr/>
      <dgm:t>
        <a:bodyPr/>
        <a:lstStyle/>
        <a:p>
          <a:r>
            <a:rPr lang="en-US"/>
            <a:t>Cấu tạo</a:t>
          </a:r>
        </a:p>
      </dgm:t>
    </dgm:pt>
    <dgm:pt modelId="{0363F8FE-FBAB-4153-9243-97B57B0D951A}" type="parTrans" cxnId="{1A99CDFD-60DC-48CC-BF9C-95B54D271A60}">
      <dgm:prSet/>
      <dgm:spPr/>
      <dgm:t>
        <a:bodyPr/>
        <a:lstStyle/>
        <a:p>
          <a:endParaRPr lang="en-US"/>
        </a:p>
      </dgm:t>
    </dgm:pt>
    <dgm:pt modelId="{449A66EA-E8A5-41CD-8E9C-34AB20CC5DE8}" type="sibTrans" cxnId="{1A99CDFD-60DC-48CC-BF9C-95B54D271A60}">
      <dgm:prSet/>
      <dgm:spPr/>
      <dgm:t>
        <a:bodyPr/>
        <a:lstStyle/>
        <a:p>
          <a:endParaRPr lang="en-US"/>
        </a:p>
      </dgm:t>
    </dgm:pt>
    <dgm:pt modelId="{C325100C-E693-4997-9E5E-576D4B27E605}">
      <dgm:prSet phldrT="[Text]"/>
      <dgm:spPr/>
      <dgm:t>
        <a:bodyPr/>
        <a:lstStyle/>
        <a:p>
          <a:r>
            <a:rPr lang="en-US"/>
            <a:t>Hệ điều hành</a:t>
          </a:r>
        </a:p>
      </dgm:t>
    </dgm:pt>
    <dgm:pt modelId="{E3187FB9-C6F4-4171-8838-200A6A2CD5D4}" type="parTrans" cxnId="{B3D88D32-691A-4591-A324-9B4FC8983333}">
      <dgm:prSet/>
      <dgm:spPr/>
      <dgm:t>
        <a:bodyPr/>
        <a:lstStyle/>
        <a:p>
          <a:endParaRPr lang="en-US"/>
        </a:p>
      </dgm:t>
    </dgm:pt>
    <dgm:pt modelId="{3B5D17BB-E049-4C56-B48F-5A6435D43657}" type="sibTrans" cxnId="{B3D88D32-691A-4591-A324-9B4FC8983333}">
      <dgm:prSet/>
      <dgm:spPr/>
      <dgm:t>
        <a:bodyPr/>
        <a:lstStyle/>
        <a:p>
          <a:endParaRPr lang="en-US"/>
        </a:p>
      </dgm:t>
    </dgm:pt>
    <dgm:pt modelId="{03188D62-B9E4-4ACF-99A9-72A73D3115D5}">
      <dgm:prSet phldrT="[Text]"/>
      <dgm:spPr/>
      <dgm:t>
        <a:bodyPr/>
        <a:lstStyle/>
        <a:p>
          <a:r>
            <a:rPr lang="en-US"/>
            <a:t>Lập trình</a:t>
          </a:r>
        </a:p>
      </dgm:t>
    </dgm:pt>
    <dgm:pt modelId="{51E077E6-3B37-43FB-9D23-FF017983095D}" type="parTrans" cxnId="{9B6AEE8B-98B4-4D55-A9A8-45D4845EC958}">
      <dgm:prSet/>
      <dgm:spPr/>
      <dgm:t>
        <a:bodyPr/>
        <a:lstStyle/>
        <a:p>
          <a:endParaRPr lang="en-US"/>
        </a:p>
      </dgm:t>
    </dgm:pt>
    <dgm:pt modelId="{8A6E0CA0-5523-4E59-AB2C-AF319849773C}" type="sibTrans" cxnId="{9B6AEE8B-98B4-4D55-A9A8-45D4845EC958}">
      <dgm:prSet/>
      <dgm:spPr/>
      <dgm:t>
        <a:bodyPr/>
        <a:lstStyle/>
        <a:p>
          <a:endParaRPr lang="en-US"/>
        </a:p>
      </dgm:t>
    </dgm:pt>
    <dgm:pt modelId="{28B15B8C-7816-4848-9766-EDBDD4A74E9A}" type="pres">
      <dgm:prSet presAssocID="{F5B41FB8-73E6-42A8-A0A6-82136D8C2E76}" presName="Name0" presStyleCnt="0">
        <dgm:presLayoutVars>
          <dgm:chMax val="7"/>
          <dgm:chPref val="7"/>
          <dgm:dir/>
        </dgm:presLayoutVars>
      </dgm:prSet>
      <dgm:spPr/>
    </dgm:pt>
    <dgm:pt modelId="{396F70A1-1DFC-4847-BF0C-C72CA8883250}" type="pres">
      <dgm:prSet presAssocID="{F5B41FB8-73E6-42A8-A0A6-82136D8C2E76}" presName="Name1" presStyleCnt="0"/>
      <dgm:spPr/>
    </dgm:pt>
    <dgm:pt modelId="{21951B69-AAB6-451B-95BE-8E32F62A9193}" type="pres">
      <dgm:prSet presAssocID="{F5B41FB8-73E6-42A8-A0A6-82136D8C2E76}" presName="cycle" presStyleCnt="0"/>
      <dgm:spPr/>
    </dgm:pt>
    <dgm:pt modelId="{D5978DAA-68B5-4526-95E2-F62CDA923B4C}" type="pres">
      <dgm:prSet presAssocID="{F5B41FB8-73E6-42A8-A0A6-82136D8C2E76}" presName="srcNode" presStyleLbl="node1" presStyleIdx="0" presStyleCnt="3"/>
      <dgm:spPr/>
    </dgm:pt>
    <dgm:pt modelId="{06F23F39-BDDF-42D1-884C-1233AD61A3EF}" type="pres">
      <dgm:prSet presAssocID="{F5B41FB8-73E6-42A8-A0A6-82136D8C2E76}" presName="conn" presStyleLbl="parChTrans1D2" presStyleIdx="0" presStyleCnt="1"/>
      <dgm:spPr/>
    </dgm:pt>
    <dgm:pt modelId="{20E35938-ED08-42F0-ABA4-6ECAEE7A225F}" type="pres">
      <dgm:prSet presAssocID="{F5B41FB8-73E6-42A8-A0A6-82136D8C2E76}" presName="extraNode" presStyleLbl="node1" presStyleIdx="0" presStyleCnt="3"/>
      <dgm:spPr/>
    </dgm:pt>
    <dgm:pt modelId="{F7629C24-E9AC-42E3-886C-7C4C3002B0BE}" type="pres">
      <dgm:prSet presAssocID="{F5B41FB8-73E6-42A8-A0A6-82136D8C2E76}" presName="dstNode" presStyleLbl="node1" presStyleIdx="0" presStyleCnt="3"/>
      <dgm:spPr/>
    </dgm:pt>
    <dgm:pt modelId="{34A126A1-AD07-4FB4-8952-8878D5218F0B}" type="pres">
      <dgm:prSet presAssocID="{153390A5-1339-430D-9A07-B28E7E3D76F6}" presName="text_1" presStyleLbl="node1" presStyleIdx="0" presStyleCnt="3">
        <dgm:presLayoutVars>
          <dgm:bulletEnabled val="1"/>
        </dgm:presLayoutVars>
      </dgm:prSet>
      <dgm:spPr/>
    </dgm:pt>
    <dgm:pt modelId="{933104B6-39F5-438F-AD03-7937D9D9C64A}" type="pres">
      <dgm:prSet presAssocID="{153390A5-1339-430D-9A07-B28E7E3D76F6}" presName="accent_1" presStyleCnt="0"/>
      <dgm:spPr/>
    </dgm:pt>
    <dgm:pt modelId="{016F7B88-1DCC-4D78-944D-EEB61990B365}" type="pres">
      <dgm:prSet presAssocID="{153390A5-1339-430D-9A07-B28E7E3D76F6}" presName="accentRepeatNode" presStyleLbl="solidFgAcc1" presStyleIdx="0" presStyleCnt="3"/>
      <dgm:spPr/>
    </dgm:pt>
    <dgm:pt modelId="{804F32AC-3BB6-4969-B0E1-8F68248F9C98}" type="pres">
      <dgm:prSet presAssocID="{C325100C-E693-4997-9E5E-576D4B27E605}" presName="text_2" presStyleLbl="node1" presStyleIdx="1" presStyleCnt="3">
        <dgm:presLayoutVars>
          <dgm:bulletEnabled val="1"/>
        </dgm:presLayoutVars>
      </dgm:prSet>
      <dgm:spPr/>
    </dgm:pt>
    <dgm:pt modelId="{36B89CE1-E7DF-4016-A282-A21FC03C95FB}" type="pres">
      <dgm:prSet presAssocID="{C325100C-E693-4997-9E5E-576D4B27E605}" presName="accent_2" presStyleCnt="0"/>
      <dgm:spPr/>
    </dgm:pt>
    <dgm:pt modelId="{CC1B1E6F-284D-4EF7-A804-A4CFACB4C6EA}" type="pres">
      <dgm:prSet presAssocID="{C325100C-E693-4997-9E5E-576D4B27E605}" presName="accentRepeatNode" presStyleLbl="solidFgAcc1" presStyleIdx="1" presStyleCnt="3"/>
      <dgm:spPr/>
    </dgm:pt>
    <dgm:pt modelId="{C9927217-8583-44C3-AEDE-9C3139858850}" type="pres">
      <dgm:prSet presAssocID="{03188D62-B9E4-4ACF-99A9-72A73D3115D5}" presName="text_3" presStyleLbl="node1" presStyleIdx="2" presStyleCnt="3">
        <dgm:presLayoutVars>
          <dgm:bulletEnabled val="1"/>
        </dgm:presLayoutVars>
      </dgm:prSet>
      <dgm:spPr/>
    </dgm:pt>
    <dgm:pt modelId="{7C887288-A2CF-440E-ADDD-2A0C5A0A83AF}" type="pres">
      <dgm:prSet presAssocID="{03188D62-B9E4-4ACF-99A9-72A73D3115D5}" presName="accent_3" presStyleCnt="0"/>
      <dgm:spPr/>
    </dgm:pt>
    <dgm:pt modelId="{7ABA6549-5B70-403C-B5D3-3E98333D22B2}" type="pres">
      <dgm:prSet presAssocID="{03188D62-B9E4-4ACF-99A9-72A73D3115D5}" presName="accentRepeatNode" presStyleLbl="solidFgAcc1" presStyleIdx="2" presStyleCnt="3"/>
      <dgm:spPr/>
    </dgm:pt>
  </dgm:ptLst>
  <dgm:cxnLst>
    <dgm:cxn modelId="{AC686828-F885-47FC-A2DB-DCD890055658}" type="presOf" srcId="{F5B41FB8-73E6-42A8-A0A6-82136D8C2E76}" destId="{28B15B8C-7816-4848-9766-EDBDD4A74E9A}" srcOrd="0" destOrd="0" presId="urn:microsoft.com/office/officeart/2008/layout/VerticalCurvedList"/>
    <dgm:cxn modelId="{B3D88D32-691A-4591-A324-9B4FC8983333}" srcId="{F5B41FB8-73E6-42A8-A0A6-82136D8C2E76}" destId="{C325100C-E693-4997-9E5E-576D4B27E605}" srcOrd="1" destOrd="0" parTransId="{E3187FB9-C6F4-4171-8838-200A6A2CD5D4}" sibTransId="{3B5D17BB-E049-4C56-B48F-5A6435D43657}"/>
    <dgm:cxn modelId="{879F9C33-49B3-4E04-A354-668084A075C9}" type="presOf" srcId="{153390A5-1339-430D-9A07-B28E7E3D76F6}" destId="{34A126A1-AD07-4FB4-8952-8878D5218F0B}" srcOrd="0" destOrd="0" presId="urn:microsoft.com/office/officeart/2008/layout/VerticalCurvedList"/>
    <dgm:cxn modelId="{F92C4A77-7743-4D4B-9A79-31E3AD02B572}" type="presOf" srcId="{449A66EA-E8A5-41CD-8E9C-34AB20CC5DE8}" destId="{06F23F39-BDDF-42D1-884C-1233AD61A3EF}" srcOrd="0" destOrd="0" presId="urn:microsoft.com/office/officeart/2008/layout/VerticalCurvedList"/>
    <dgm:cxn modelId="{C707097A-F881-4DAB-97F8-D7C33F2031F7}" type="presOf" srcId="{03188D62-B9E4-4ACF-99A9-72A73D3115D5}" destId="{C9927217-8583-44C3-AEDE-9C3139858850}" srcOrd="0" destOrd="0" presId="urn:microsoft.com/office/officeart/2008/layout/VerticalCurvedList"/>
    <dgm:cxn modelId="{9B6AEE8B-98B4-4D55-A9A8-45D4845EC958}" srcId="{F5B41FB8-73E6-42A8-A0A6-82136D8C2E76}" destId="{03188D62-B9E4-4ACF-99A9-72A73D3115D5}" srcOrd="2" destOrd="0" parTransId="{51E077E6-3B37-43FB-9D23-FF017983095D}" sibTransId="{8A6E0CA0-5523-4E59-AB2C-AF319849773C}"/>
    <dgm:cxn modelId="{AF594E9E-A2AE-4778-8A23-A64497E85A2C}" type="presOf" srcId="{C325100C-E693-4997-9E5E-576D4B27E605}" destId="{804F32AC-3BB6-4969-B0E1-8F68248F9C98}" srcOrd="0" destOrd="0" presId="urn:microsoft.com/office/officeart/2008/layout/VerticalCurvedList"/>
    <dgm:cxn modelId="{1A99CDFD-60DC-48CC-BF9C-95B54D271A60}" srcId="{F5B41FB8-73E6-42A8-A0A6-82136D8C2E76}" destId="{153390A5-1339-430D-9A07-B28E7E3D76F6}" srcOrd="0" destOrd="0" parTransId="{0363F8FE-FBAB-4153-9243-97B57B0D951A}" sibTransId="{449A66EA-E8A5-41CD-8E9C-34AB20CC5DE8}"/>
    <dgm:cxn modelId="{BE4E8315-C60A-452C-939E-E6191FD3F43E}" type="presParOf" srcId="{28B15B8C-7816-4848-9766-EDBDD4A74E9A}" destId="{396F70A1-1DFC-4847-BF0C-C72CA8883250}" srcOrd="0" destOrd="0" presId="urn:microsoft.com/office/officeart/2008/layout/VerticalCurvedList"/>
    <dgm:cxn modelId="{51379E67-68AA-4C54-93B6-75A82451E54C}" type="presParOf" srcId="{396F70A1-1DFC-4847-BF0C-C72CA8883250}" destId="{21951B69-AAB6-451B-95BE-8E32F62A9193}" srcOrd="0" destOrd="0" presId="urn:microsoft.com/office/officeart/2008/layout/VerticalCurvedList"/>
    <dgm:cxn modelId="{8B7B1E89-C01A-45A8-AABF-22F585F90B43}" type="presParOf" srcId="{21951B69-AAB6-451B-95BE-8E32F62A9193}" destId="{D5978DAA-68B5-4526-95E2-F62CDA923B4C}" srcOrd="0" destOrd="0" presId="urn:microsoft.com/office/officeart/2008/layout/VerticalCurvedList"/>
    <dgm:cxn modelId="{962BEEB7-106D-493E-906F-584BA062F11C}" type="presParOf" srcId="{21951B69-AAB6-451B-95BE-8E32F62A9193}" destId="{06F23F39-BDDF-42D1-884C-1233AD61A3EF}" srcOrd="1" destOrd="0" presId="urn:microsoft.com/office/officeart/2008/layout/VerticalCurvedList"/>
    <dgm:cxn modelId="{A1DE2465-A222-4DB2-80DA-FF9E8B69031A}" type="presParOf" srcId="{21951B69-AAB6-451B-95BE-8E32F62A9193}" destId="{20E35938-ED08-42F0-ABA4-6ECAEE7A225F}" srcOrd="2" destOrd="0" presId="urn:microsoft.com/office/officeart/2008/layout/VerticalCurvedList"/>
    <dgm:cxn modelId="{124F7A37-A620-45DA-9E1B-80B6F5EBFCA8}" type="presParOf" srcId="{21951B69-AAB6-451B-95BE-8E32F62A9193}" destId="{F7629C24-E9AC-42E3-886C-7C4C3002B0BE}" srcOrd="3" destOrd="0" presId="urn:microsoft.com/office/officeart/2008/layout/VerticalCurvedList"/>
    <dgm:cxn modelId="{563837E1-8986-4332-9996-6718721AA228}" type="presParOf" srcId="{396F70A1-1DFC-4847-BF0C-C72CA8883250}" destId="{34A126A1-AD07-4FB4-8952-8878D5218F0B}" srcOrd="1" destOrd="0" presId="urn:microsoft.com/office/officeart/2008/layout/VerticalCurvedList"/>
    <dgm:cxn modelId="{AEED5121-63B2-4448-B93C-DE223A980297}" type="presParOf" srcId="{396F70A1-1DFC-4847-BF0C-C72CA8883250}" destId="{933104B6-39F5-438F-AD03-7937D9D9C64A}" srcOrd="2" destOrd="0" presId="urn:microsoft.com/office/officeart/2008/layout/VerticalCurvedList"/>
    <dgm:cxn modelId="{9EB2598A-79F4-4A35-9151-F95E40E6417E}" type="presParOf" srcId="{933104B6-39F5-438F-AD03-7937D9D9C64A}" destId="{016F7B88-1DCC-4D78-944D-EEB61990B365}" srcOrd="0" destOrd="0" presId="urn:microsoft.com/office/officeart/2008/layout/VerticalCurvedList"/>
    <dgm:cxn modelId="{A40E7F2C-B7D6-4DCB-BC6A-2A14A6AD7B2C}" type="presParOf" srcId="{396F70A1-1DFC-4847-BF0C-C72CA8883250}" destId="{804F32AC-3BB6-4969-B0E1-8F68248F9C98}" srcOrd="3" destOrd="0" presId="urn:microsoft.com/office/officeart/2008/layout/VerticalCurvedList"/>
    <dgm:cxn modelId="{226522DC-1E6F-451A-AF82-2B03972452EA}" type="presParOf" srcId="{396F70A1-1DFC-4847-BF0C-C72CA8883250}" destId="{36B89CE1-E7DF-4016-A282-A21FC03C95FB}" srcOrd="4" destOrd="0" presId="urn:microsoft.com/office/officeart/2008/layout/VerticalCurvedList"/>
    <dgm:cxn modelId="{12ABCB6E-4CE7-430B-BC1E-BD53ECFBB4BF}" type="presParOf" srcId="{36B89CE1-E7DF-4016-A282-A21FC03C95FB}" destId="{CC1B1E6F-284D-4EF7-A804-A4CFACB4C6EA}" srcOrd="0" destOrd="0" presId="urn:microsoft.com/office/officeart/2008/layout/VerticalCurvedList"/>
    <dgm:cxn modelId="{DFB263D2-EF58-43A0-A00D-A24DAAC53396}" type="presParOf" srcId="{396F70A1-1DFC-4847-BF0C-C72CA8883250}" destId="{C9927217-8583-44C3-AEDE-9C3139858850}" srcOrd="5" destOrd="0" presId="urn:microsoft.com/office/officeart/2008/layout/VerticalCurvedList"/>
    <dgm:cxn modelId="{9B7DB8F9-6EDE-460B-BCC8-D1E8DB5D3F09}" type="presParOf" srcId="{396F70A1-1DFC-4847-BF0C-C72CA8883250}" destId="{7C887288-A2CF-440E-ADDD-2A0C5A0A83AF}" srcOrd="6" destOrd="0" presId="urn:microsoft.com/office/officeart/2008/layout/VerticalCurvedList"/>
    <dgm:cxn modelId="{4A127B92-4DE2-49AD-9CAF-C81F28D1E12E}" type="presParOf" srcId="{7C887288-A2CF-440E-ADDD-2A0C5A0A83AF}" destId="{7ABA6549-5B70-403C-B5D3-3E98333D22B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23F39-BDDF-42D1-884C-1233AD61A3EF}">
      <dsp:nvSpPr>
        <dsp:cNvPr id="0" name=""/>
        <dsp:cNvSpPr/>
      </dsp:nvSpPr>
      <dsp:spPr>
        <a:xfrm>
          <a:off x="-4645978" y="-712259"/>
          <a:ext cx="5534164" cy="5534164"/>
        </a:xfrm>
        <a:prstGeom prst="blockArc">
          <a:avLst>
            <a:gd name="adj1" fmla="val 18900000"/>
            <a:gd name="adj2" fmla="val 2700000"/>
            <a:gd name="adj3" fmla="val 39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126A1-AD07-4FB4-8952-8878D5218F0B}">
      <dsp:nvSpPr>
        <dsp:cNvPr id="0" name=""/>
        <dsp:cNvSpPr/>
      </dsp:nvSpPr>
      <dsp:spPr>
        <a:xfrm>
          <a:off x="571224" y="410964"/>
          <a:ext cx="3772590" cy="821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2406" tIns="99060" rIns="99060" bIns="99060" numCol="1" spcCol="1270" anchor="ctr" anchorCtr="0">
          <a:noAutofit/>
        </a:bodyPr>
        <a:lstStyle/>
        <a:p>
          <a:pPr marL="0" lvl="0" indent="0" algn="l" defTabSz="1733550">
            <a:lnSpc>
              <a:spcPct val="90000"/>
            </a:lnSpc>
            <a:spcBef>
              <a:spcPct val="0"/>
            </a:spcBef>
            <a:spcAft>
              <a:spcPct val="35000"/>
            </a:spcAft>
            <a:buNone/>
          </a:pPr>
          <a:r>
            <a:rPr lang="en-US" sz="3900" kern="1200"/>
            <a:t>Cấu tạo</a:t>
          </a:r>
        </a:p>
      </dsp:txBody>
      <dsp:txXfrm>
        <a:off x="571224" y="410964"/>
        <a:ext cx="3772590" cy="821929"/>
      </dsp:txXfrm>
    </dsp:sp>
    <dsp:sp modelId="{016F7B88-1DCC-4D78-944D-EEB61990B365}">
      <dsp:nvSpPr>
        <dsp:cNvPr id="0" name=""/>
        <dsp:cNvSpPr/>
      </dsp:nvSpPr>
      <dsp:spPr>
        <a:xfrm>
          <a:off x="57518" y="308223"/>
          <a:ext cx="1027411" cy="10274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F32AC-3BB6-4969-B0E1-8F68248F9C98}">
      <dsp:nvSpPr>
        <dsp:cNvPr id="0" name=""/>
        <dsp:cNvSpPr/>
      </dsp:nvSpPr>
      <dsp:spPr>
        <a:xfrm>
          <a:off x="869995" y="1643858"/>
          <a:ext cx="3473818" cy="821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2406" tIns="99060" rIns="99060" bIns="99060" numCol="1" spcCol="1270" anchor="ctr" anchorCtr="0">
          <a:noAutofit/>
        </a:bodyPr>
        <a:lstStyle/>
        <a:p>
          <a:pPr marL="0" lvl="0" indent="0" algn="l" defTabSz="1733550">
            <a:lnSpc>
              <a:spcPct val="90000"/>
            </a:lnSpc>
            <a:spcBef>
              <a:spcPct val="0"/>
            </a:spcBef>
            <a:spcAft>
              <a:spcPct val="35000"/>
            </a:spcAft>
            <a:buNone/>
          </a:pPr>
          <a:r>
            <a:rPr lang="en-US" sz="3900" kern="1200"/>
            <a:t>Hệ điều hành</a:t>
          </a:r>
        </a:p>
      </dsp:txBody>
      <dsp:txXfrm>
        <a:off x="869995" y="1643858"/>
        <a:ext cx="3473818" cy="821929"/>
      </dsp:txXfrm>
    </dsp:sp>
    <dsp:sp modelId="{CC1B1E6F-284D-4EF7-A804-A4CFACB4C6EA}">
      <dsp:nvSpPr>
        <dsp:cNvPr id="0" name=""/>
        <dsp:cNvSpPr/>
      </dsp:nvSpPr>
      <dsp:spPr>
        <a:xfrm>
          <a:off x="356289" y="1541117"/>
          <a:ext cx="1027411" cy="10274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27217-8583-44C3-AEDE-9C3139858850}">
      <dsp:nvSpPr>
        <dsp:cNvPr id="0" name=""/>
        <dsp:cNvSpPr/>
      </dsp:nvSpPr>
      <dsp:spPr>
        <a:xfrm>
          <a:off x="571224" y="2876752"/>
          <a:ext cx="3772590" cy="821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2406" tIns="99060" rIns="99060" bIns="99060" numCol="1" spcCol="1270" anchor="ctr" anchorCtr="0">
          <a:noAutofit/>
        </a:bodyPr>
        <a:lstStyle/>
        <a:p>
          <a:pPr marL="0" lvl="0" indent="0" algn="l" defTabSz="1733550">
            <a:lnSpc>
              <a:spcPct val="90000"/>
            </a:lnSpc>
            <a:spcBef>
              <a:spcPct val="0"/>
            </a:spcBef>
            <a:spcAft>
              <a:spcPct val="35000"/>
            </a:spcAft>
            <a:buNone/>
          </a:pPr>
          <a:r>
            <a:rPr lang="en-US" sz="3900" kern="1200"/>
            <a:t>Lập trình</a:t>
          </a:r>
        </a:p>
      </dsp:txBody>
      <dsp:txXfrm>
        <a:off x="571224" y="2876752"/>
        <a:ext cx="3772590" cy="821929"/>
      </dsp:txXfrm>
    </dsp:sp>
    <dsp:sp modelId="{7ABA6549-5B70-403C-B5D3-3E98333D22B2}">
      <dsp:nvSpPr>
        <dsp:cNvPr id="0" name=""/>
        <dsp:cNvSpPr/>
      </dsp:nvSpPr>
      <dsp:spPr>
        <a:xfrm>
          <a:off x="57518" y="2774011"/>
          <a:ext cx="1027411" cy="10274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253D0B-0AC4-433E-9FB1-9D26421FD0A3}"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322890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53D0B-0AC4-433E-9FB1-9D26421FD0A3}"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198297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53D0B-0AC4-433E-9FB1-9D26421FD0A3}"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194739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53D0B-0AC4-433E-9FB1-9D26421FD0A3}"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66605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253D0B-0AC4-433E-9FB1-9D26421FD0A3}"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279982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253D0B-0AC4-433E-9FB1-9D26421FD0A3}"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16594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253D0B-0AC4-433E-9FB1-9D26421FD0A3}" type="datetimeFigureOut">
              <a:rPr lang="en-US" smtClean="0"/>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316203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253D0B-0AC4-433E-9FB1-9D26421FD0A3}"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145247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53D0B-0AC4-433E-9FB1-9D26421FD0A3}" type="datetimeFigureOut">
              <a:rPr lang="en-US" smtClean="0"/>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357797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253D0B-0AC4-433E-9FB1-9D26421FD0A3}"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57368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253D0B-0AC4-433E-9FB1-9D26421FD0A3}"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CACC-4C07-4761-8257-861D6EF74845}" type="slidenum">
              <a:rPr lang="en-US" smtClean="0"/>
              <a:t>‹#›</a:t>
            </a:fld>
            <a:endParaRPr lang="en-US"/>
          </a:p>
        </p:txBody>
      </p:sp>
    </p:spTree>
    <p:extLst>
      <p:ext uri="{BB962C8B-B14F-4D97-AF65-F5344CB8AC3E}">
        <p14:creationId xmlns:p14="http://schemas.microsoft.com/office/powerpoint/2010/main" val="109465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53D0B-0AC4-433E-9FB1-9D26421FD0A3}" type="datetimeFigureOut">
              <a:rPr lang="en-US" smtClean="0"/>
              <a:t>5/5/2018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1CACC-4C07-4761-8257-861D6EF74845}" type="slidenum">
              <a:rPr lang="en-US" smtClean="0"/>
              <a:t>‹#›</a:t>
            </a:fld>
            <a:endParaRPr lang="en-US"/>
          </a:p>
        </p:txBody>
      </p:sp>
    </p:spTree>
    <p:extLst>
      <p:ext uri="{BB962C8B-B14F-4D97-AF65-F5344CB8AC3E}">
        <p14:creationId xmlns:p14="http://schemas.microsoft.com/office/powerpoint/2010/main" val="139020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63889483"/>
              </p:ext>
            </p:extLst>
          </p:nvPr>
        </p:nvGraphicFramePr>
        <p:xfrm>
          <a:off x="0" y="1828801"/>
          <a:ext cx="4399722" cy="4109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698588" y="105186"/>
            <a:ext cx="4794824"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5400" b="1">
                <a:solidFill>
                  <a:srgbClr val="C3353E"/>
                </a:solidFill>
              </a:rPr>
              <a:t>Raspberry Pi</a:t>
            </a:r>
          </a:p>
        </p:txBody>
      </p:sp>
      <p:pic>
        <p:nvPicPr>
          <p:cNvPr id="1026" name="Picture 2" descr="Kết quả hình ảnh cho raspberrypi 3"/>
          <p:cNvPicPr>
            <a:picLocks noChangeAspect="1" noChangeArrowheads="1"/>
          </p:cNvPicPr>
          <p:nvPr/>
        </p:nvPicPr>
        <p:blipFill rotWithShape="1">
          <a:blip r:embed="rId7">
            <a:extLst>
              <a:ext uri="{28A0092B-C50C-407E-A947-70E740481C1C}">
                <a14:useLocalDpi xmlns:a14="http://schemas.microsoft.com/office/drawing/2010/main" val="0"/>
              </a:ext>
            </a:extLst>
          </a:blip>
          <a:srcRect t="11544" b="11098"/>
          <a:stretch/>
        </p:blipFill>
        <p:spPr bwMode="auto">
          <a:xfrm>
            <a:off x="4539030" y="1232453"/>
            <a:ext cx="7135003" cy="551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7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08"/>
          </a:xfrm>
          <a:prstGeom prst="rect">
            <a:avLst/>
          </a:prstGeom>
          <a:noFill/>
        </p:spPr>
        <p:txBody>
          <a:bodyPr wrap="square" rtlCol="0">
            <a:spAutoFit/>
          </a:bodyPr>
          <a:lstStyle/>
          <a:p>
            <a:r>
              <a:rPr lang="vi-VN"/>
              <a:t>1. ESP Station</a:t>
            </a:r>
          </a:p>
          <a:p>
            <a:r>
              <a:rPr lang="vi-VN"/>
              <a:t>ESP đóng vai trò máy trạm và gửi dữ liệu cảm biến về server đặt trên raspi</a:t>
            </a:r>
          </a:p>
          <a:p>
            <a:endParaRPr lang="vi-VN"/>
          </a:p>
          <a:p>
            <a:r>
              <a:rPr lang="vi-VN"/>
              <a:t>2. ESP Advanced Station</a:t>
            </a:r>
          </a:p>
          <a:p>
            <a:r>
              <a:rPr lang="vi-VN"/>
              <a:t>ESP đóng vai trò máy trạm thu thập dữ liệu cảm biến và gửi thẳng lên Cloud server</a:t>
            </a:r>
          </a:p>
          <a:p>
            <a:endParaRPr lang="vi-VN"/>
          </a:p>
          <a:p>
            <a:r>
              <a:rPr lang="vi-VN"/>
              <a:t>3. ESP server</a:t>
            </a:r>
          </a:p>
          <a:p>
            <a:r>
              <a:rPr lang="vi-VN"/>
              <a:t>ESP đóng vai trò là server và cung cấp một cổng giao tiếp để lấy dữ liệu cảm biến từ ESP</a:t>
            </a:r>
          </a:p>
          <a:p>
            <a:endParaRPr lang="vi-VN"/>
          </a:p>
          <a:p>
            <a:r>
              <a:rPr lang="vi-VN"/>
              <a:t>4. ESP Advanced Server</a:t>
            </a:r>
          </a:p>
          <a:p>
            <a:r>
              <a:rPr lang="vi-VN"/>
              <a:t>ESP đóng vai trò là server và cung cấp một cổng giao tiếp để lấy dữ liệu cảm biến từ ESP đồng thời gửi dữ liệu cảm biến lên Cloud server</a:t>
            </a:r>
          </a:p>
          <a:p>
            <a:endParaRPr lang="vi-VN"/>
          </a:p>
          <a:p>
            <a:r>
              <a:rPr lang="vi-VN"/>
              <a:t>5. ESP Soft AP</a:t>
            </a:r>
          </a:p>
          <a:p>
            <a:r>
              <a:rPr lang="vi-VN"/>
              <a:t>ESP Vừa phát wifi để trạm khác kết nối vừa kết nối vào mạng wifi gia đình. Các máy trong mạng có thể xem dữ liệu cảm biến của ESP.</a:t>
            </a:r>
          </a:p>
          <a:p>
            <a:endParaRPr lang="vi-VN"/>
          </a:p>
          <a:p>
            <a:r>
              <a:rPr lang="vi-VN"/>
              <a:t>6. Raspi Server</a:t>
            </a:r>
          </a:p>
          <a:p>
            <a:r>
              <a:rPr lang="vi-VN"/>
              <a:t>Raspi đóng vai trò là server nhận dữ liệu cảm biến từ ESP và đưa ra lệnh điều khiển thiết bị khác</a:t>
            </a:r>
          </a:p>
          <a:p>
            <a:endParaRPr lang="vi-VN"/>
          </a:p>
          <a:p>
            <a:r>
              <a:rPr lang="vi-VN"/>
              <a:t>7. Raspi Server (sync to Cloud)</a:t>
            </a:r>
          </a:p>
          <a:p>
            <a:r>
              <a:rPr lang="vi-VN"/>
              <a:t>Raspi đóng vai trò là server nhận dữ liệu cảm biến từ ESP và đưa ra lệnh điều khiển thiết bị khác, đồng thời gửi dữ liệu nhận được lên Cloud server</a:t>
            </a:r>
            <a:endParaRPr lang="en-US"/>
          </a:p>
        </p:txBody>
      </p:sp>
    </p:spTree>
    <p:extLst>
      <p:ext uri="{BB962C8B-B14F-4D97-AF65-F5344CB8AC3E}">
        <p14:creationId xmlns:p14="http://schemas.microsoft.com/office/powerpoint/2010/main" val="394494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365" y="914400"/>
            <a:ext cx="10787270" cy="4893647"/>
          </a:xfrm>
          <a:prstGeom prst="rect">
            <a:avLst/>
          </a:prstGeom>
          <a:noFill/>
        </p:spPr>
        <p:txBody>
          <a:bodyPr wrap="square" rtlCol="0">
            <a:spAutoFit/>
          </a:bodyPr>
          <a:lstStyle/>
          <a:p>
            <a:r>
              <a:rPr lang="vi-VN" sz="2400"/>
              <a:t>[Demo 1]</a:t>
            </a:r>
          </a:p>
          <a:p>
            <a:r>
              <a:rPr lang="vi-VN" sz="2400"/>
              <a:t>ESP Station + Raspi Server</a:t>
            </a:r>
          </a:p>
          <a:p>
            <a:r>
              <a:rPr lang="vi-VN" sz="2400"/>
              <a:t>(ESP thu thập dữ liệu cảm biến và gửi về Raspi qua wifi)</a:t>
            </a:r>
          </a:p>
          <a:p>
            <a:endParaRPr lang="vi-VN" sz="2400"/>
          </a:p>
          <a:p>
            <a:r>
              <a:rPr lang="vi-VN" sz="2400"/>
              <a:t>[Demo 2]</a:t>
            </a:r>
          </a:p>
          <a:p>
            <a:r>
              <a:rPr lang="vi-VN" sz="2400"/>
              <a:t>ESP Station + Raspi Server (sync to Cloud)</a:t>
            </a:r>
          </a:p>
          <a:p>
            <a:r>
              <a:rPr lang="vi-VN" sz="2400"/>
              <a:t>(ESP thu thập dữ liệu cảm biến và gửi về Raspi qua wifi; sau đó Raspi gửi dữ liệu này lên Cloud Server)</a:t>
            </a:r>
          </a:p>
          <a:p>
            <a:endParaRPr lang="vi-VN" sz="2400"/>
          </a:p>
          <a:p>
            <a:r>
              <a:rPr lang="vi-VN" sz="2400"/>
              <a:t>[Demo 3]</a:t>
            </a:r>
          </a:p>
          <a:p>
            <a:r>
              <a:rPr lang="vi-VN" sz="2400"/>
              <a:t>ESP server</a:t>
            </a:r>
          </a:p>
          <a:p>
            <a:r>
              <a:rPr lang="vi-VN" sz="2400"/>
              <a:t>(ESP tự tạo mạng wifi riêng, các máy kết nối vào mạng có thể lấy được dữ liệu của ESP)</a:t>
            </a:r>
            <a:endParaRPr lang="en-US" sz="2400"/>
          </a:p>
        </p:txBody>
      </p:sp>
    </p:spTree>
    <p:extLst>
      <p:ext uri="{BB962C8B-B14F-4D97-AF65-F5344CB8AC3E}">
        <p14:creationId xmlns:p14="http://schemas.microsoft.com/office/powerpoint/2010/main" val="103769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356" y="145773"/>
            <a:ext cx="4797287" cy="707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a:solidFill>
                  <a:srgbClr val="002060"/>
                </a:solidFill>
              </a:rPr>
              <a:t>Cấu Tạo</a:t>
            </a:r>
          </a:p>
        </p:txBody>
      </p:sp>
      <p:pic>
        <p:nvPicPr>
          <p:cNvPr id="2050" name="Picture 2" descr="Kết quả hình ảnh cho raspberrypi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260" y="1052442"/>
            <a:ext cx="9193477" cy="5805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21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356" y="145773"/>
            <a:ext cx="4797287" cy="707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a:solidFill>
                  <a:srgbClr val="002060"/>
                </a:solidFill>
              </a:rPr>
              <a:t>Cấu Tạo</a:t>
            </a:r>
          </a:p>
        </p:txBody>
      </p:sp>
      <p:pic>
        <p:nvPicPr>
          <p:cNvPr id="3074" name="Picture 2" descr="Kết quả hình ảnh cho composite video raspi"/>
          <p:cNvPicPr>
            <a:picLocks noChangeAspect="1" noChangeArrowheads="1"/>
          </p:cNvPicPr>
          <p:nvPr/>
        </p:nvPicPr>
        <p:blipFill rotWithShape="1">
          <a:blip r:embed="rId2">
            <a:extLst>
              <a:ext uri="{28A0092B-C50C-407E-A947-70E740481C1C}">
                <a14:useLocalDpi xmlns:a14="http://schemas.microsoft.com/office/drawing/2010/main" val="0"/>
              </a:ext>
            </a:extLst>
          </a:blip>
          <a:srcRect t="12725" b="12841"/>
          <a:stretch/>
        </p:blipFill>
        <p:spPr bwMode="auto">
          <a:xfrm>
            <a:off x="3697356" y="1033670"/>
            <a:ext cx="7450862" cy="55460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9026" y="1736035"/>
            <a:ext cx="3380926"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3600"/>
              <a:t>Composite Video</a:t>
            </a:r>
          </a:p>
        </p:txBody>
      </p:sp>
    </p:spTree>
    <p:extLst>
      <p:ext uri="{BB962C8B-B14F-4D97-AF65-F5344CB8AC3E}">
        <p14:creationId xmlns:p14="http://schemas.microsoft.com/office/powerpoint/2010/main" val="307253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356" y="145773"/>
            <a:ext cx="4797287" cy="707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a:solidFill>
                  <a:srgbClr val="002060"/>
                </a:solidFill>
              </a:rPr>
              <a:t>Cấu Tạo</a:t>
            </a:r>
          </a:p>
        </p:txBody>
      </p:sp>
      <p:sp>
        <p:nvSpPr>
          <p:cNvPr id="3" name="TextBox 2"/>
          <p:cNvSpPr txBox="1"/>
          <p:nvPr/>
        </p:nvSpPr>
        <p:spPr>
          <a:xfrm>
            <a:off x="832446" y="1736035"/>
            <a:ext cx="3132396"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3600"/>
              <a:t>DSI Display Port</a:t>
            </a:r>
          </a:p>
        </p:txBody>
      </p:sp>
      <p:pic>
        <p:nvPicPr>
          <p:cNvPr id="4098" name="Picture 2" descr="Kết quả hình ảnh cho raspberry pi 3 dsi display port"/>
          <p:cNvPicPr>
            <a:picLocks noChangeAspect="1" noChangeArrowheads="1"/>
          </p:cNvPicPr>
          <p:nvPr/>
        </p:nvPicPr>
        <p:blipFill rotWithShape="1">
          <a:blip r:embed="rId2">
            <a:extLst>
              <a:ext uri="{28A0092B-C50C-407E-A947-70E740481C1C}">
                <a14:useLocalDpi xmlns:a14="http://schemas.microsoft.com/office/drawing/2010/main" val="0"/>
              </a:ext>
            </a:extLst>
          </a:blip>
          <a:srcRect t="19820" b="16091"/>
          <a:stretch/>
        </p:blipFill>
        <p:spPr bwMode="auto">
          <a:xfrm>
            <a:off x="0" y="3783495"/>
            <a:ext cx="4797287" cy="30745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287" y="1736035"/>
            <a:ext cx="7105857" cy="47241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2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356" y="145773"/>
            <a:ext cx="4797287" cy="707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a:solidFill>
                  <a:srgbClr val="002060"/>
                </a:solidFill>
              </a:rPr>
              <a:t>Hệ Điều Hành</a:t>
            </a:r>
          </a:p>
        </p:txBody>
      </p:sp>
      <p:pic>
        <p:nvPicPr>
          <p:cNvPr id="4" name="Picture 3"/>
          <p:cNvPicPr>
            <a:picLocks noChangeAspect="1"/>
          </p:cNvPicPr>
          <p:nvPr/>
        </p:nvPicPr>
        <p:blipFill>
          <a:blip r:embed="rId2"/>
          <a:stretch>
            <a:fillRect/>
          </a:stretch>
        </p:blipFill>
        <p:spPr>
          <a:xfrm>
            <a:off x="257104" y="2134400"/>
            <a:ext cx="3440252" cy="33122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3"/>
          <a:stretch>
            <a:fillRect/>
          </a:stretch>
        </p:blipFill>
        <p:spPr>
          <a:xfrm>
            <a:off x="4028661" y="1048137"/>
            <a:ext cx="8163339" cy="5814620"/>
          </a:xfrm>
          <a:prstGeom prst="rect">
            <a:avLst/>
          </a:prstGeom>
        </p:spPr>
      </p:pic>
    </p:spTree>
    <p:extLst>
      <p:ext uri="{BB962C8B-B14F-4D97-AF65-F5344CB8AC3E}">
        <p14:creationId xmlns:p14="http://schemas.microsoft.com/office/powerpoint/2010/main" val="75943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356" y="145773"/>
            <a:ext cx="4797287" cy="707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a:solidFill>
                  <a:srgbClr val="002060"/>
                </a:solidFill>
              </a:rPr>
              <a:t>Hệ Điều Hành</a:t>
            </a:r>
          </a:p>
        </p:txBody>
      </p:sp>
      <p:sp>
        <p:nvSpPr>
          <p:cNvPr id="6" name="TextBox 5"/>
          <p:cNvSpPr txBox="1"/>
          <p:nvPr/>
        </p:nvSpPr>
        <p:spPr>
          <a:xfrm>
            <a:off x="5334957" y="3737113"/>
            <a:ext cx="1522083"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3600"/>
              <a:t>Cài Đặt</a:t>
            </a:r>
          </a:p>
        </p:txBody>
      </p:sp>
      <p:sp>
        <p:nvSpPr>
          <p:cNvPr id="8" name="TextBox 7"/>
          <p:cNvSpPr txBox="1"/>
          <p:nvPr/>
        </p:nvSpPr>
        <p:spPr>
          <a:xfrm>
            <a:off x="225286" y="4611231"/>
            <a:ext cx="11741427" cy="2246769"/>
          </a:xfrm>
          <a:prstGeom prst="rect">
            <a:avLst/>
          </a:prstGeom>
          <a:noFill/>
        </p:spPr>
        <p:txBody>
          <a:bodyPr wrap="square" rtlCol="0">
            <a:spAutoFit/>
          </a:bodyPr>
          <a:lstStyle/>
          <a:p>
            <a:pPr marL="342900" indent="-342900">
              <a:buFont typeface="+mj-lt"/>
              <a:buAutoNum type="arabicPeriod"/>
            </a:pPr>
            <a:r>
              <a:rPr lang="en-US" sz="2800">
                <a:latin typeface="Arial" panose="020B0604020202020204" pitchFamily="34" charset="0"/>
                <a:cs typeface="Arial" panose="020B0604020202020204" pitchFamily="34" charset="0"/>
              </a:rPr>
              <a:t>Ghi hệ điều hành lên thẻ nhớ với </a:t>
            </a:r>
            <a:r>
              <a:rPr lang="en-US" sz="2800">
                <a:solidFill>
                  <a:srgbClr val="002060"/>
                </a:solidFill>
                <a:latin typeface="Arial" panose="020B0604020202020204" pitchFamily="34" charset="0"/>
                <a:cs typeface="Arial" panose="020B0604020202020204" pitchFamily="34" charset="0"/>
              </a:rPr>
              <a:t>Win32 Disk Image</a:t>
            </a:r>
            <a:r>
              <a:rPr lang="en-US" sz="2800">
                <a:latin typeface="Arial" panose="020B0604020202020204" pitchFamily="34" charset="0"/>
                <a:cs typeface="Arial" panose="020B0604020202020204" pitchFamily="34" charset="0"/>
              </a:rPr>
              <a:t>.</a:t>
            </a:r>
          </a:p>
          <a:p>
            <a:pPr marL="342900" indent="-342900">
              <a:buFont typeface="+mj-lt"/>
              <a:buAutoNum type="arabicPeriod"/>
            </a:pPr>
            <a:r>
              <a:rPr lang="en-US" sz="2800">
                <a:latin typeface="Arial" panose="020B0604020202020204" pitchFamily="34" charset="0"/>
                <a:cs typeface="Arial" panose="020B0604020202020204" pitchFamily="34" charset="0"/>
              </a:rPr>
              <a:t>Vào th</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 mục boot trên thẻ nhớ tạo 1 file tên “ssh” để cho phép kết nối tới Raspi qua ssh (Nếu dùng dây cáp LAN).</a:t>
            </a:r>
          </a:p>
          <a:p>
            <a:pPr marL="342900" indent="-342900">
              <a:buFont typeface="+mj-lt"/>
              <a:buAutoNum type="arabicPeriod"/>
            </a:pPr>
            <a:r>
              <a:rPr lang="en-US" sz="2800">
                <a:latin typeface="Arial" panose="020B0604020202020204" pitchFamily="34" charset="0"/>
                <a:cs typeface="Arial" panose="020B0604020202020204" pitchFamily="34" charset="0"/>
              </a:rPr>
              <a:t>Kết nối tới raspi và cài đặt kết nối đến mạng wifi chung (Dùng </a:t>
            </a:r>
            <a:r>
              <a:rPr lang="en-US" sz="2800">
                <a:solidFill>
                  <a:srgbClr val="002060"/>
                </a:solidFill>
                <a:latin typeface="Arial" panose="020B0604020202020204" pitchFamily="34" charset="0"/>
                <a:cs typeface="Arial" panose="020B0604020202020204" pitchFamily="34" charset="0"/>
              </a:rPr>
              <a:t>Putty</a:t>
            </a:r>
            <a:r>
              <a:rPr lang="en-US" sz="2800">
                <a:latin typeface="Arial" panose="020B0604020202020204" pitchFamily="34" charset="0"/>
                <a:cs typeface="Arial" panose="020B0604020202020204" pitchFamily="34" charset="0"/>
              </a:rPr>
              <a:t> nếu sử dụng kết nối qua dây cáp LAN).</a:t>
            </a:r>
          </a:p>
        </p:txBody>
      </p:sp>
      <p:sp>
        <p:nvSpPr>
          <p:cNvPr id="9" name="TextBox 8"/>
          <p:cNvSpPr txBox="1"/>
          <p:nvPr/>
        </p:nvSpPr>
        <p:spPr>
          <a:xfrm>
            <a:off x="5175713" y="1211996"/>
            <a:ext cx="1840568"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3600"/>
              <a:t>Chuẩn Bị</a:t>
            </a:r>
          </a:p>
        </p:txBody>
      </p:sp>
      <p:sp>
        <p:nvSpPr>
          <p:cNvPr id="10" name="TextBox 9"/>
          <p:cNvSpPr txBox="1"/>
          <p:nvPr/>
        </p:nvSpPr>
        <p:spPr>
          <a:xfrm>
            <a:off x="225286" y="2086114"/>
            <a:ext cx="11741427" cy="1815882"/>
          </a:xfrm>
          <a:prstGeom prst="rect">
            <a:avLst/>
          </a:prstGeom>
          <a:noFill/>
        </p:spPr>
        <p:txBody>
          <a:bodyPr wrap="square" rtlCol="0">
            <a:spAutoFit/>
          </a:bodyPr>
          <a:lstStyle/>
          <a:p>
            <a:pPr marL="342900" indent="-342900">
              <a:buFont typeface="+mj-lt"/>
              <a:buAutoNum type="arabicPeriod"/>
            </a:pPr>
            <a:r>
              <a:rPr lang="en-US" sz="2800">
                <a:latin typeface="Arial" panose="020B0604020202020204" pitchFamily="34" charset="0"/>
                <a:cs typeface="Arial" panose="020B0604020202020204" pitchFamily="34" charset="0"/>
              </a:rPr>
              <a:t>Phần mềm </a:t>
            </a:r>
            <a:r>
              <a:rPr lang="en-US" sz="2800">
                <a:solidFill>
                  <a:srgbClr val="002060"/>
                </a:solidFill>
                <a:latin typeface="Arial" panose="020B0604020202020204" pitchFamily="34" charset="0"/>
                <a:cs typeface="Arial" panose="020B0604020202020204" pitchFamily="34" charset="0"/>
              </a:rPr>
              <a:t>Win32 Disk Image</a:t>
            </a:r>
            <a:r>
              <a:rPr lang="en-US" sz="2800">
                <a:latin typeface="Arial" panose="020B0604020202020204" pitchFamily="34" charset="0"/>
                <a:cs typeface="Arial" panose="020B0604020202020204" pitchFamily="34" charset="0"/>
              </a:rPr>
              <a:t>.</a:t>
            </a:r>
          </a:p>
          <a:p>
            <a:pPr marL="342900" indent="-342900">
              <a:buFont typeface="+mj-lt"/>
              <a:buAutoNum type="arabicPeriod"/>
            </a:pPr>
            <a:r>
              <a:rPr lang="en-US" sz="2800">
                <a:latin typeface="Arial" panose="020B0604020202020204" pitchFamily="34" charset="0"/>
                <a:cs typeface="Arial" panose="020B0604020202020204" pitchFamily="34" charset="0"/>
              </a:rPr>
              <a:t>Image file của hệ điều hành cần nạp</a:t>
            </a:r>
          </a:p>
          <a:p>
            <a:pPr marL="342900" indent="-342900">
              <a:buFont typeface="+mj-lt"/>
              <a:buAutoNum type="arabicPeriod"/>
            </a:pPr>
            <a:r>
              <a:rPr lang="en-US" sz="2800">
                <a:latin typeface="Arial" panose="020B0604020202020204" pitchFamily="34" charset="0"/>
                <a:cs typeface="Arial" panose="020B0604020202020204" pitchFamily="34" charset="0"/>
              </a:rPr>
              <a:t>Dây cáp LAN + </a:t>
            </a:r>
            <a:r>
              <a:rPr lang="en-US" sz="2800">
                <a:solidFill>
                  <a:srgbClr val="002060"/>
                </a:solidFill>
                <a:latin typeface="Arial" panose="020B0604020202020204" pitchFamily="34" charset="0"/>
                <a:cs typeface="Arial" panose="020B0604020202020204" pitchFamily="34" charset="0"/>
              </a:rPr>
              <a:t>Putty</a:t>
            </a:r>
            <a:r>
              <a:rPr lang="en-US" sz="2800">
                <a:latin typeface="Arial" panose="020B0604020202020204" pitchFamily="34" charset="0"/>
                <a:cs typeface="Arial" panose="020B0604020202020204" pitchFamily="34" charset="0"/>
              </a:rPr>
              <a:t> / Màn hình + chuột (bàn phím).</a:t>
            </a:r>
          </a:p>
          <a:p>
            <a:pPr marL="342900" indent="-342900">
              <a:buFont typeface="+mj-lt"/>
              <a:buAutoNum type="arabicPeriod"/>
            </a:pPr>
            <a:r>
              <a:rPr lang="en-US" sz="2800">
                <a:latin typeface="Arial" panose="020B0604020202020204" pitchFamily="34" charset="0"/>
                <a:cs typeface="Arial" panose="020B0604020202020204" pitchFamily="34" charset="0"/>
              </a:rPr>
              <a:t>Phần mềm </a:t>
            </a:r>
            <a:r>
              <a:rPr lang="en-US" sz="2800">
                <a:solidFill>
                  <a:srgbClr val="002060"/>
                </a:solidFill>
                <a:latin typeface="Arial" panose="020B0604020202020204" pitchFamily="34" charset="0"/>
                <a:cs typeface="Arial" panose="020B0604020202020204" pitchFamily="34" charset="0"/>
              </a:rPr>
              <a:t>VNC Viewer.</a:t>
            </a:r>
          </a:p>
        </p:txBody>
      </p:sp>
    </p:spTree>
    <p:extLst>
      <p:ext uri="{BB962C8B-B14F-4D97-AF65-F5344CB8AC3E}">
        <p14:creationId xmlns:p14="http://schemas.microsoft.com/office/powerpoint/2010/main" val="52092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356" y="145773"/>
            <a:ext cx="4797287" cy="707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a:solidFill>
                  <a:srgbClr val="002060"/>
                </a:solidFill>
              </a:rPr>
              <a:t>Hệ Điều Hành</a:t>
            </a:r>
          </a:p>
        </p:txBody>
      </p:sp>
      <p:pic>
        <p:nvPicPr>
          <p:cNvPr id="5122" name="Picture 2" descr="Kết quả hình ảnh cho cấu trúc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55" y="1843822"/>
            <a:ext cx="10585488" cy="50141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150869" y="1197491"/>
            <a:ext cx="1890261"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3600">
                <a:solidFill>
                  <a:srgbClr val="C3353E"/>
                </a:solidFill>
              </a:rPr>
              <a:t>Raspbian</a:t>
            </a:r>
          </a:p>
        </p:txBody>
      </p:sp>
    </p:spTree>
    <p:extLst>
      <p:ext uri="{BB962C8B-B14F-4D97-AF65-F5344CB8AC3E}">
        <p14:creationId xmlns:p14="http://schemas.microsoft.com/office/powerpoint/2010/main" val="397835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356" y="145773"/>
            <a:ext cx="4797287" cy="707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a:solidFill>
                  <a:srgbClr val="002060"/>
                </a:solidFill>
              </a:rPr>
              <a:t>Lập Trình</a:t>
            </a:r>
          </a:p>
        </p:txBody>
      </p:sp>
      <p:sp>
        <p:nvSpPr>
          <p:cNvPr id="3" name="TextBox 2"/>
          <p:cNvSpPr txBox="1"/>
          <p:nvPr/>
        </p:nvSpPr>
        <p:spPr>
          <a:xfrm>
            <a:off x="0" y="1366897"/>
            <a:ext cx="3714478" cy="2062103"/>
          </a:xfrm>
          <a:prstGeom prst="rect">
            <a:avLst/>
          </a:prstGeom>
          <a:noFill/>
        </p:spPr>
        <p:txBody>
          <a:bodyPr wrap="none" rtlCol="0">
            <a:spAutoFit/>
          </a:bodyPr>
          <a:lstStyle/>
          <a:p>
            <a:r>
              <a:rPr lang="en-US" sz="3200">
                <a:solidFill>
                  <a:srgbClr val="002060"/>
                </a:solidFill>
                <a:latin typeface="Arial" panose="020B0604020202020204" pitchFamily="34" charset="0"/>
                <a:cs typeface="Arial" panose="020B0604020202020204" pitchFamily="34" charset="0"/>
              </a:rPr>
              <a:t>Ngôn ngữ lập trình:</a:t>
            </a:r>
          </a:p>
          <a:p>
            <a:pPr marL="285750" indent="-28575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Python</a:t>
            </a:r>
          </a:p>
          <a:p>
            <a:pPr marL="285750" indent="-28575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C/C++</a:t>
            </a:r>
          </a:p>
          <a:p>
            <a:pPr marL="285750" indent="-28575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Java</a:t>
            </a:r>
          </a:p>
        </p:txBody>
      </p:sp>
      <p:sp>
        <p:nvSpPr>
          <p:cNvPr id="7" name="TextBox 6"/>
          <p:cNvSpPr txBox="1"/>
          <p:nvPr/>
        </p:nvSpPr>
        <p:spPr>
          <a:xfrm>
            <a:off x="4284066" y="1366897"/>
            <a:ext cx="7907934" cy="3539430"/>
          </a:xfrm>
          <a:prstGeom prst="rect">
            <a:avLst/>
          </a:prstGeom>
          <a:noFill/>
        </p:spPr>
        <p:txBody>
          <a:bodyPr wrap="none" rtlCol="0">
            <a:spAutoFit/>
          </a:bodyPr>
          <a:lstStyle/>
          <a:p>
            <a:r>
              <a:rPr lang="en-US" sz="3200">
                <a:solidFill>
                  <a:srgbClr val="002060"/>
                </a:solidFill>
                <a:latin typeface="Arial" panose="020B0604020202020204" pitchFamily="34" charset="0"/>
                <a:cs typeface="Arial" panose="020B0604020202020204" pitchFamily="34" charset="0"/>
              </a:rPr>
              <a:t>Khả năng lập trình:</a:t>
            </a:r>
          </a:p>
          <a:p>
            <a:pPr marL="457200" indent="-45720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Đọc cảm biến.</a:t>
            </a:r>
          </a:p>
          <a:p>
            <a:pPr marL="457200" indent="-45720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Điều khiển Relay bật tắt các thiết bị.</a:t>
            </a:r>
          </a:p>
          <a:p>
            <a:pPr marL="457200" indent="-45720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Giao tiếp với các vi mạch, module khác:</a:t>
            </a:r>
          </a:p>
          <a:p>
            <a:pPr marL="914400" lvl="1" indent="-45720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Arduino</a:t>
            </a:r>
          </a:p>
          <a:p>
            <a:pPr marL="914400" lvl="1" indent="-45720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Bluetooth, wifi, RF…</a:t>
            </a:r>
          </a:p>
          <a:p>
            <a:pPr marL="457200" indent="-457200">
              <a:buFont typeface="Arial" panose="020B0604020202020204" pitchFamily="34" charset="0"/>
              <a:buChar char="•"/>
            </a:pPr>
            <a:r>
              <a:rPr lang="en-US" sz="3200">
                <a:solidFill>
                  <a:srgbClr val="002060"/>
                </a:solidFill>
                <a:latin typeface="Arial" panose="020B0604020202020204" pitchFamily="34" charset="0"/>
                <a:cs typeface="Arial" panose="020B0604020202020204" pitchFamily="34" charset="0"/>
              </a:rPr>
              <a:t>Phát radio (Trực tiếp qua chân GPIO)</a:t>
            </a:r>
          </a:p>
        </p:txBody>
      </p:sp>
    </p:spTree>
    <p:extLst>
      <p:ext uri="{BB962C8B-B14F-4D97-AF65-F5344CB8AC3E}">
        <p14:creationId xmlns:p14="http://schemas.microsoft.com/office/powerpoint/2010/main" val="348586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www.cs.uaf.edu/2016/fall/cs301/lecture/pi2_pin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0"/>
            <a:ext cx="6356003" cy="6808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765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496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KID</dc:creator>
  <cp:lastModifiedBy>KID</cp:lastModifiedBy>
  <cp:revision>20</cp:revision>
  <dcterms:created xsi:type="dcterms:W3CDTF">2018-03-03T07:02:05Z</dcterms:created>
  <dcterms:modified xsi:type="dcterms:W3CDTF">2018-05-05T07:02:52Z</dcterms:modified>
</cp:coreProperties>
</file>