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8" r:id="rId11"/>
    <p:sldId id="261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dmin\Downloads\KPMG_VI_New_raw_data_update_fina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dmin\Downloads\KPMG_VI_New_raw_data_update_fina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[KPMG_VI_New_raw_data_update_final.xlsx]Sheet6!PivotTable7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3_years_bike_purchase</a:t>
            </a:r>
            <a:r>
              <a:rPr lang="en-US" baseline="0"/>
              <a:t> by age (OLD)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856334574944598"/>
          <c:y val="0.19027777777777777"/>
          <c:w val="0.74157103116601442"/>
          <c:h val="0.73111111111111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Sheet6!$A$21:$A$25</c:f>
              <c:strCache>
                <c:ptCount val="4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  <c:pt idx="3">
                  <c:v>(blank)</c:v>
                </c:pt>
              </c:strCache>
            </c:strRef>
          </c:cat>
          <c:val>
            <c:numRef>
              <c:f>Sheet6!$B$21:$B$25</c:f>
              <c:numCache>
                <c:formatCode>General</c:formatCode>
                <c:ptCount val="4"/>
                <c:pt idx="0">
                  <c:v>2039</c:v>
                </c:pt>
                <c:pt idx="1">
                  <c:v>1873</c:v>
                </c:pt>
                <c:pt idx="2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5501648"/>
        <c:axId val="1435502736"/>
      </c:barChart>
      <c:catAx>
        <c:axId val="143550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502736"/>
        <c:crosses val="autoZero"/>
        <c:auto val="1"/>
        <c:lblAlgn val="ctr"/>
        <c:lblOffset val="100"/>
        <c:noMultiLvlLbl val="0"/>
      </c:catAx>
      <c:valAx>
        <c:axId val="14355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50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[KPMG_VI_New_raw_data_update_final.xlsx]Sheet6!PivotTable6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3_years_bike_purchase</a:t>
            </a:r>
            <a:r>
              <a:rPr lang="en-US" baseline="0"/>
              <a:t> by age (NEW)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904199475065619"/>
          <c:y val="0.30962744240303297"/>
          <c:w val="0.76997156605424322"/>
          <c:h val="0.547967337416156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Sheet6!$A$4:$A$8</c:f>
              <c:strCache>
                <c:ptCount val="4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  <c:pt idx="3">
                  <c:v>(blank)</c:v>
                </c:pt>
              </c:strCache>
            </c:strRef>
          </c:cat>
          <c:val>
            <c:numRef>
              <c:f>Sheet6!$B$4:$B$8</c:f>
              <c:numCache>
                <c:formatCode>General</c:formatCode>
                <c:ptCount val="4"/>
                <c:pt idx="0">
                  <c:v>513</c:v>
                </c:pt>
                <c:pt idx="1">
                  <c:v>470</c:v>
                </c:pt>
                <c:pt idx="2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771936"/>
        <c:axId val="1432762688"/>
      </c:barChart>
      <c:catAx>
        <c:axId val="14327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762688"/>
        <c:crosses val="autoZero"/>
        <c:auto val="1"/>
        <c:lblAlgn val="ctr"/>
        <c:lblOffset val="100"/>
        <c:noMultiLvlLbl val="0"/>
      </c:catAx>
      <c:valAx>
        <c:axId val="143276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77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Industry</a:t>
            </a:r>
            <a:r>
              <a:rPr lang="en-US" baseline="0"/>
              <a:t> (</a:t>
            </a:r>
            <a:r>
              <a:rPr lang="en-US"/>
              <a:t>OLD)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Sheet6!$G$20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Sheet6!$F$21:$F$30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Sheet6!$G$21:$G$30</c:f>
              <c:numCache>
                <c:formatCode>General</c:formatCode>
                <c:ptCount val="9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267</c:v>
                </c:pt>
                <c:pt idx="7">
                  <c:v>358</c:v>
                </c:pt>
                <c:pt idx="8">
                  <c:v>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0095632"/>
        <c:axId val="1540090192"/>
      </c:barChart>
      <c:catAx>
        <c:axId val="154009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090192"/>
        <c:crosses val="autoZero"/>
        <c:auto val="1"/>
        <c:lblAlgn val="ctr"/>
        <c:lblOffset val="100"/>
        <c:noMultiLvlLbl val="0"/>
      </c:catAx>
      <c:valAx>
        <c:axId val="154009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09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Industry</a:t>
            </a:r>
            <a:r>
              <a:rPr lang="en-US" baseline="0"/>
              <a:t> (NEW)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Sheet6!$H$4:$H$13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Sheet6!$I$4:$I$13</c:f>
              <c:numCache>
                <c:formatCode>General</c:formatCode>
                <c:ptCount val="9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64</c:v>
                </c:pt>
                <c:pt idx="7">
                  <c:v>78</c:v>
                </c:pt>
                <c:pt idx="8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0096176"/>
        <c:axId val="1540091824"/>
      </c:barChart>
      <c:catAx>
        <c:axId val="154009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091824"/>
        <c:crosses val="autoZero"/>
        <c:auto val="1"/>
        <c:lblAlgn val="ctr"/>
        <c:lblOffset val="100"/>
        <c:noMultiLvlLbl val="0"/>
      </c:catAx>
      <c:valAx>
        <c:axId val="154009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09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[KPMG_VI_New_raw_data_update_final.xlsx]Sheet6!PivotTable13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Sheet6!$M$57:$M$58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Sheet6!$L$59:$L$67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Sheet6!$M$59:$M$67</c:f>
              <c:numCache>
                <c:formatCode>General</c:formatCode>
                <c:ptCount val="8"/>
                <c:pt idx="0">
                  <c:v>121</c:v>
                </c:pt>
                <c:pt idx="1">
                  <c:v>112</c:v>
                </c:pt>
                <c:pt idx="2">
                  <c:v>229</c:v>
                </c:pt>
                <c:pt idx="3">
                  <c:v>130</c:v>
                </c:pt>
                <c:pt idx="4">
                  <c:v>91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Sheet6!$N$57:$N$58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Sheet6!$L$59:$L$67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Sheet6!$N$59:$N$67</c:f>
              <c:numCache>
                <c:formatCode>General</c:formatCode>
                <c:ptCount val="8"/>
                <c:pt idx="0">
                  <c:v>110</c:v>
                </c:pt>
                <c:pt idx="1">
                  <c:v>135</c:v>
                </c:pt>
                <c:pt idx="2">
                  <c:v>245</c:v>
                </c:pt>
                <c:pt idx="3">
                  <c:v>125</c:v>
                </c:pt>
                <c:pt idx="4">
                  <c:v>94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Sheet6!$O$57:$O$58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Sheet6!$L$59:$L$67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Sheet6!$O$59:$O$67</c:f>
              <c:numCache>
                <c:formatCode>General</c:formatCode>
                <c:ptCount val="8"/>
                <c:pt idx="0">
                  <c:v>204</c:v>
                </c:pt>
                <c:pt idx="1">
                  <c:v>237</c:v>
                </c:pt>
                <c:pt idx="2">
                  <c:v>483</c:v>
                </c:pt>
                <c:pt idx="3">
                  <c:v>249</c:v>
                </c:pt>
                <c:pt idx="4">
                  <c:v>210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8896064"/>
        <c:axId val="1538895520"/>
      </c:barChart>
      <c:catAx>
        <c:axId val="15388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895520"/>
        <c:crosses val="autoZero"/>
        <c:auto val="1"/>
        <c:lblAlgn val="ctr"/>
        <c:lblOffset val="100"/>
        <c:noMultiLvlLbl val="0"/>
      </c:catAx>
      <c:valAx>
        <c:axId val="153889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89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[KPMG_VI_New_raw_data_update_final.xlsx]Sheet6!PivotTable12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640615893414335"/>
          <c:y val="0.13786833941915852"/>
          <c:w val="0.63938757655293088"/>
          <c:h val="0.66417104111986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Sheet6!$M$38:$M$39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Sheet6!$L$40:$L$47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Sheet6!$M$40:$M$47</c:f>
              <c:numCache>
                <c:formatCode>General</c:formatCode>
                <c:ptCount val="7"/>
                <c:pt idx="0">
                  <c:v>36</c:v>
                </c:pt>
                <c:pt idx="1">
                  <c:v>11</c:v>
                </c:pt>
                <c:pt idx="2">
                  <c:v>43</c:v>
                </c:pt>
                <c:pt idx="3">
                  <c:v>30</c:v>
                </c:pt>
                <c:pt idx="4">
                  <c:v>28</c:v>
                </c:pt>
                <c:pt idx="5">
                  <c:v>18</c:v>
                </c:pt>
                <c:pt idx="6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Sheet6!$N$38:$N$39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Sheet6!$L$40:$L$47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Sheet6!$N$40:$N$47</c:f>
              <c:numCache>
                <c:formatCode>General</c:formatCode>
                <c:ptCount val="7"/>
                <c:pt idx="0">
                  <c:v>28</c:v>
                </c:pt>
                <c:pt idx="1">
                  <c:v>25</c:v>
                </c:pt>
                <c:pt idx="2">
                  <c:v>42</c:v>
                </c:pt>
                <c:pt idx="3">
                  <c:v>23</c:v>
                </c:pt>
                <c:pt idx="4">
                  <c:v>34</c:v>
                </c:pt>
                <c:pt idx="5">
                  <c:v>20</c:v>
                </c:pt>
                <c:pt idx="6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Sheet6!$O$38:$O$39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Sheet6!$L$40:$L$47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Sheet6!$O$40:$O$47</c:f>
              <c:numCache>
                <c:formatCode>General</c:formatCode>
                <c:ptCount val="7"/>
                <c:pt idx="0">
                  <c:v>55</c:v>
                </c:pt>
                <c:pt idx="1">
                  <c:v>39</c:v>
                </c:pt>
                <c:pt idx="2">
                  <c:v>84</c:v>
                </c:pt>
                <c:pt idx="3">
                  <c:v>71</c:v>
                </c:pt>
                <c:pt idx="4">
                  <c:v>56</c:v>
                </c:pt>
                <c:pt idx="5">
                  <c:v>40</c:v>
                </c:pt>
                <c:pt idx="6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764864"/>
        <c:axId val="1432765408"/>
      </c:barChart>
      <c:catAx>
        <c:axId val="14327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765408"/>
        <c:crosses val="autoZero"/>
        <c:auto val="1"/>
        <c:lblAlgn val="ctr"/>
        <c:lblOffset val="100"/>
        <c:noMultiLvlLbl val="0"/>
      </c:catAx>
      <c:valAx>
        <c:axId val="14327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7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[KPMG_VI_New_raw_data_update_final.xlsx]Sheet6!PivotTable10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Sheet6!$B$39:$B$40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Sheet6!$A$41:$A$44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Sheet6!$B$41:$B$44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</c:ser>
        <c:ser>
          <c:idx val="1"/>
          <c:order val="1"/>
          <c:tx>
            <c:strRef>
              <c:f>Sheet6!$C$39:$C$40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Sheet6!$A$41:$A$44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Sheet6!$C$41:$C$44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0086928"/>
        <c:axId val="1540090736"/>
      </c:barChart>
      <c:catAx>
        <c:axId val="154008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090736"/>
        <c:crosses val="autoZero"/>
        <c:auto val="1"/>
        <c:lblAlgn val="ctr"/>
        <c:lblOffset val="100"/>
        <c:noMultiLvlLbl val="0"/>
      </c:catAx>
      <c:valAx>
        <c:axId val="154009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08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Count of R-Score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Broonze</c:v>
              </c:pt>
              <c:pt idx="1">
                <c:v>Gold</c:v>
              </c:pt>
              <c:pt idx="2">
                <c:v>Premium</c:v>
              </c:pt>
              <c:pt idx="3">
                <c:v>Silver</c:v>
              </c:pt>
            </c:strLit>
          </c:cat>
          <c:val>
            <c:numLit>
              <c:formatCode>General</c:formatCode>
              <c:ptCount val="4"/>
              <c:pt idx="0">
                <c:v>892</c:v>
              </c:pt>
              <c:pt idx="1">
                <c:v>1088</c:v>
              </c:pt>
              <c:pt idx="2">
                <c:v>652</c:v>
              </c:pt>
              <c:pt idx="3">
                <c:v>862</c:v>
              </c:pt>
            </c:numLit>
          </c:val>
        </c:ser>
        <c:ser>
          <c:idx val="1"/>
          <c:order val="1"/>
          <c:tx>
            <c:v>Count of F-Score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Broonze</c:v>
              </c:pt>
              <c:pt idx="1">
                <c:v>Gold</c:v>
              </c:pt>
              <c:pt idx="2">
                <c:v>Premium</c:v>
              </c:pt>
              <c:pt idx="3">
                <c:v>Silver</c:v>
              </c:pt>
            </c:strLit>
          </c:cat>
          <c:val>
            <c:numLit>
              <c:formatCode>General</c:formatCode>
              <c:ptCount val="4"/>
              <c:pt idx="0">
                <c:v>892</c:v>
              </c:pt>
              <c:pt idx="1">
                <c:v>1088</c:v>
              </c:pt>
              <c:pt idx="2">
                <c:v>652</c:v>
              </c:pt>
              <c:pt idx="3">
                <c:v>862</c:v>
              </c:pt>
            </c:numLit>
          </c:val>
        </c:ser>
        <c:ser>
          <c:idx val="2"/>
          <c:order val="2"/>
          <c:tx>
            <c:v>Count of M-Score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Broonze</c:v>
              </c:pt>
              <c:pt idx="1">
                <c:v>Gold</c:v>
              </c:pt>
              <c:pt idx="2">
                <c:v>Premium</c:v>
              </c:pt>
              <c:pt idx="3">
                <c:v>Silver</c:v>
              </c:pt>
            </c:strLit>
          </c:cat>
          <c:val>
            <c:numLit>
              <c:formatCode>General</c:formatCode>
              <c:ptCount val="4"/>
              <c:pt idx="0">
                <c:v>892</c:v>
              </c:pt>
              <c:pt idx="1">
                <c:v>1088</c:v>
              </c:pt>
              <c:pt idx="2">
                <c:v>652</c:v>
              </c:pt>
              <c:pt idx="3">
                <c:v>862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2757792"/>
        <c:axId val="1432772480"/>
      </c:barChart>
      <c:catAx>
        <c:axId val="1432757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772480"/>
        <c:crosses val="autoZero"/>
        <c:auto val="1"/>
        <c:lblAlgn val="ctr"/>
        <c:lblOffset val="100"/>
        <c:noMultiLvlLbl val="0"/>
      </c:catAx>
      <c:valAx>
        <c:axId val="1432772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75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2934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 smtClean="0"/>
              <a:t>[</a:t>
            </a:r>
            <a:r>
              <a:rPr lang="en-US" dirty="0" smtClean="0"/>
              <a:t>Minh Thu Nguyen</a:t>
            </a:r>
            <a:r>
              <a:rPr dirty="0" smtClean="0"/>
              <a:t>] </a:t>
            </a:r>
            <a:r>
              <a:rPr dirty="0"/>
              <a:t>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Classification – 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92987" y="1854578"/>
            <a:ext cx="8189675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sz="2400" dirty="0" smtClean="0"/>
              <a:t>Age between 40-50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Most of the high value customers are females compared to males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Working in Financial Services, Manufacturing and Health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Currently livening in New South Wales and Victoria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42012888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97400" y="1085214"/>
            <a:ext cx="8565600" cy="6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2400" dirty="0" smtClean="0"/>
              <a:t>High-Value Customer Summary Table</a:t>
            </a:r>
            <a:endParaRPr sz="24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64286"/>
              </p:ext>
            </p:extLst>
          </p:nvPr>
        </p:nvGraphicFramePr>
        <p:xfrm>
          <a:off x="469900" y="1974850"/>
          <a:ext cx="8393100" cy="2922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337"/>
                <a:gridCol w="1590595"/>
                <a:gridCol w="2777928"/>
                <a:gridCol w="1678620"/>
                <a:gridCol w="1678620"/>
              </a:tblGrid>
              <a:tr h="47188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Rank</a:t>
                      </a:r>
                      <a:endParaRPr lang="en-US" sz="1400" b="1" dirty="0"/>
                    </a:p>
                  </a:txBody>
                  <a:tcPr>
                    <a:gradFill>
                      <a:gsLst>
                        <a:gs pos="41000">
                          <a:srgbClr val="FFE2BC"/>
                        </a:gs>
                        <a:gs pos="37000">
                          <a:srgbClr val="FFEACF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Customer</a:t>
                      </a:r>
                      <a:r>
                        <a:rPr lang="en-US" sz="1400" b="1" baseline="0" dirty="0" smtClean="0"/>
                        <a:t> Category</a:t>
                      </a:r>
                      <a:endParaRPr lang="en-US" sz="1400" b="1" dirty="0"/>
                    </a:p>
                  </a:txBody>
                  <a:tcPr>
                    <a:gradFill>
                      <a:gsLst>
                        <a:gs pos="41000">
                          <a:srgbClr val="FFE2BC"/>
                        </a:gs>
                        <a:gs pos="37000">
                          <a:srgbClr val="FFEACF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Description</a:t>
                      </a:r>
                      <a:endParaRPr lang="en-US" sz="1400" b="1" dirty="0"/>
                    </a:p>
                  </a:txBody>
                  <a:tcPr>
                    <a:gradFill>
                      <a:gsLst>
                        <a:gs pos="41000">
                          <a:srgbClr val="FFE2BC"/>
                        </a:gs>
                        <a:gs pos="37000">
                          <a:srgbClr val="FFEACF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Number of Customers </a:t>
                      </a:r>
                      <a:endParaRPr lang="en-US" sz="1400" b="1" dirty="0"/>
                    </a:p>
                  </a:txBody>
                  <a:tcPr>
                    <a:gradFill>
                      <a:gsLst>
                        <a:gs pos="41000">
                          <a:srgbClr val="FFE2BC"/>
                        </a:gs>
                        <a:gs pos="37000">
                          <a:srgbClr val="FFEACF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Cumulative</a:t>
                      </a:r>
                      <a:endParaRPr lang="en-US" sz="1400" b="1" dirty="0"/>
                    </a:p>
                  </a:txBody>
                  <a:tcPr>
                    <a:gradFill>
                      <a:gsLst>
                        <a:gs pos="41000">
                          <a:srgbClr val="FFE2BC"/>
                        </a:gs>
                        <a:gs pos="37000">
                          <a:srgbClr val="FFEACF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042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recent buy, buy often, most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652</a:t>
                      </a:r>
                      <a:endParaRPr lang="en-US" dirty="0"/>
                    </a:p>
                  </a:txBody>
                  <a:tcPr/>
                </a:tc>
              </a:tr>
              <a:tr h="6981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Relatively</a:t>
                      </a:r>
                      <a:r>
                        <a:rPr lang="en-US" baseline="0" dirty="0" smtClean="0"/>
                        <a:t> recent, bought more than once, spends large amount of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1740</a:t>
                      </a:r>
                      <a:endParaRPr lang="en-US" dirty="0"/>
                    </a:p>
                  </a:txBody>
                  <a:tcPr/>
                </a:tc>
              </a:tr>
              <a:tr h="6981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Bought recently,</a:t>
                      </a:r>
                      <a:r>
                        <a:rPr lang="en-US" baseline="0" dirty="0" smtClean="0"/>
                        <a:t> not very often, average money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2602</a:t>
                      </a:r>
                      <a:endParaRPr lang="en-US" dirty="0"/>
                    </a:p>
                  </a:txBody>
                  <a:tcPr/>
                </a:tc>
              </a:tr>
              <a:tr h="504204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3054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Identify and Recommend Top 1000 Customer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4849450" y="1665233"/>
            <a:ext cx="4134600" cy="476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 smtClean="0"/>
              <a:t>Contents of Data Analysis</a:t>
            </a:r>
            <a:endParaRPr sz="1800" b="1"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0" y="2139334"/>
            <a:ext cx="3800704" cy="25545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en-US" dirty="0" smtClean="0"/>
              <a:t>Sprocket Central is a company that specializes in high-quality bikes and cycling accessories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- Their marketing team is looking to boost business sales by analyzing provided datasets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- Using the 3 datasets provided the aim is to analyze and recommend 1000 customers that Sprocket Central should target to drive higher value for the company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3"/>
          <p:cNvSpPr/>
          <p:nvPr/>
        </p:nvSpPr>
        <p:spPr>
          <a:xfrm>
            <a:off x="357425" y="1788552"/>
            <a:ext cx="4134600" cy="50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 smtClean="0"/>
              <a:t>Outline of Problem</a:t>
            </a:r>
            <a:endParaRPr sz="1800" b="1" dirty="0"/>
          </a:p>
        </p:txBody>
      </p:sp>
      <p:sp>
        <p:nvSpPr>
          <p:cNvPr id="11" name="Place any supporting images, graphs, data or extra text here."/>
          <p:cNvSpPr/>
          <p:nvPr/>
        </p:nvSpPr>
        <p:spPr>
          <a:xfrm>
            <a:off x="4673600" y="2363310"/>
            <a:ext cx="3800704" cy="1908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en-US" dirty="0" smtClean="0"/>
              <a:t>‘New’ and ‘Old’ Customer Age Distribution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Bike related purchases over the last 3 years by gender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Job industry distributions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Wealth segmentation by age category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Number of cars owned and not owned by state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RFM analysis and customer classification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6825" y="81441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Quality Assessment and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177548"/>
            <a:ext cx="4134600" cy="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Key Issues for Data Quality Assessment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2"/>
          <p:cNvSpPr/>
          <p:nvPr/>
        </p:nvSpPr>
        <p:spPr>
          <a:xfrm>
            <a:off x="205025" y="195787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1" name="Shape 82"/>
          <p:cNvSpPr/>
          <p:nvPr/>
        </p:nvSpPr>
        <p:spPr>
          <a:xfrm>
            <a:off x="56825" y="1515690"/>
            <a:ext cx="43733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dirty="0" smtClean="0"/>
              <a:t>Accuracy: Correct Value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Completeness: Data Fields with Values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Consistency: Values free from Contradiction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8" y="2659387"/>
            <a:ext cx="7318833" cy="21031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97400" y="152913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Currency: Values up to Date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Relevancy: Data items with Value Meta-data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Validity: Data containing allowable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Uniqueness: Records that are duplicated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68682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Analysis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2"/>
          <p:cNvSpPr/>
          <p:nvPr/>
        </p:nvSpPr>
        <p:spPr>
          <a:xfrm>
            <a:off x="205025" y="1377187"/>
            <a:ext cx="413460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dirty="0" smtClean="0"/>
              <a:t>Over the last 3 years, about 50% of the bike related purchases were made by females to 48% of purchases made by males. Approximately 2% were made by unknown gender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Females make up majority of bike related sales</a:t>
            </a:r>
            <a:endParaRPr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96554"/>
              </p:ext>
            </p:extLst>
          </p:nvPr>
        </p:nvGraphicFramePr>
        <p:xfrm>
          <a:off x="5455676" y="803843"/>
          <a:ext cx="3688324" cy="2404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31271"/>
              </p:ext>
            </p:extLst>
          </p:nvPr>
        </p:nvGraphicFramePr>
        <p:xfrm>
          <a:off x="5499100" y="3194050"/>
          <a:ext cx="3530600" cy="194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9520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68682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Analysis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725372"/>
              </p:ext>
            </p:extLst>
          </p:nvPr>
        </p:nvGraphicFramePr>
        <p:xfrm>
          <a:off x="1" y="2330450"/>
          <a:ext cx="4292600" cy="272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790760"/>
              </p:ext>
            </p:extLst>
          </p:nvPr>
        </p:nvGraphicFramePr>
        <p:xfrm>
          <a:off x="4207027" y="2362201"/>
          <a:ext cx="4936974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4436" y="1524000"/>
            <a:ext cx="863152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20% of New Customers are in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Manufacturing and Financial Services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baseline="0" dirty="0" smtClean="0"/>
              <a:t>The smallest</a:t>
            </a:r>
            <a:r>
              <a:rPr lang="en-US" dirty="0" smtClean="0"/>
              <a:t> number of customer are in Agriculture and Telecommunication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Similar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pattern to ‘Old’ customer list, 20% and 19% in Manufacturing and Financial Services respectively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105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68682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Analysis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436" y="1524000"/>
            <a:ext cx="8015975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all age range, the largest number of customers are classified as Mass Customer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baseline="0" dirty="0" smtClean="0"/>
              <a:t>The next category is the “high Net Worth’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 smtClean="0"/>
              <a:t>The “Affluent Customer” can outperforms the “High net Worth” customer in the 30-39 age group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53103"/>
              </p:ext>
            </p:extLst>
          </p:nvPr>
        </p:nvGraphicFramePr>
        <p:xfrm>
          <a:off x="395525" y="2355850"/>
          <a:ext cx="3858975" cy="278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524684"/>
              </p:ext>
            </p:extLst>
          </p:nvPr>
        </p:nvGraphicFramePr>
        <p:xfrm>
          <a:off x="4370074" y="2376962"/>
          <a:ext cx="4627489" cy="276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7945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68682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Analysis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336" y="1425344"/>
            <a:ext cx="8257264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 has the largest amount of people that DO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NOT own a car, NSW seems to have a higher number of people from which data was collected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baseline="0" dirty="0" smtClean="0"/>
              <a:t>Victoria is also split quite evenly. But both numbers are significantly lower than those of NSW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QLD has a relatively high number of customers owning a car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500384"/>
              </p:ext>
            </p:extLst>
          </p:nvPr>
        </p:nvGraphicFramePr>
        <p:xfrm>
          <a:off x="1079500" y="2400300"/>
          <a:ext cx="6070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55410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54578"/>
            <a:ext cx="413460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dirty="0" smtClean="0"/>
              <a:t>RFM analysis is used to determine which customers a business should target to increase revenue and value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The RFM (</a:t>
            </a:r>
            <a:r>
              <a:rPr lang="en-US" dirty="0" err="1" smtClean="0"/>
              <a:t>Recency</a:t>
            </a:r>
            <a:r>
              <a:rPr lang="en-US" dirty="0" smtClean="0"/>
              <a:t>, Frequency and Monetary) model shows customers that have displayed high levels of engagement with business in the three categories mentioned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572197"/>
              </p:ext>
            </p:extLst>
          </p:nvPr>
        </p:nvGraphicFramePr>
        <p:xfrm>
          <a:off x="4603901" y="21647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957</Words>
  <Application>Microsoft Office PowerPoint</Application>
  <PresentationFormat>On-screen Show (16:9)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Minh Thu</cp:lastModifiedBy>
  <cp:revision>8</cp:revision>
  <dcterms:modified xsi:type="dcterms:W3CDTF">2022-07-21T19:50:58Z</dcterms:modified>
</cp:coreProperties>
</file>