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8"/>
  </p:notesMasterIdLst>
  <p:sldIdLst>
    <p:sldId id="256" r:id="rId2"/>
    <p:sldId id="278" r:id="rId3"/>
    <p:sldId id="279" r:id="rId4"/>
    <p:sldId id="281" r:id="rId5"/>
    <p:sldId id="282" r:id="rId6"/>
    <p:sldId id="284" r:id="rId7"/>
    <p:sldId id="285" r:id="rId8"/>
    <p:sldId id="286" r:id="rId9"/>
    <p:sldId id="290" r:id="rId10"/>
    <p:sldId id="291" r:id="rId11"/>
    <p:sldId id="292" r:id="rId12"/>
    <p:sldId id="293" r:id="rId13"/>
    <p:sldId id="289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6" r:id="rId25"/>
    <p:sldId id="305" r:id="rId26"/>
    <p:sldId id="271" r:id="rId27"/>
  </p:sldIdLst>
  <p:sldSz cx="12192000" cy="6858000"/>
  <p:notesSz cx="6858000" cy="9144000"/>
  <p:embeddedFontLst>
    <p:embeddedFont>
      <p:font typeface="Abril Fatface" panose="02000503000000020003" pitchFamily="2" charset="0"/>
      <p:regular r:id="rId29"/>
    </p:embeddedFont>
    <p:embeddedFont>
      <p:font typeface="Bitter" panose="020B0604020202020204" charset="0"/>
      <p:regular r:id="rId30"/>
      <p:bold r:id="rId31"/>
      <p:italic r:id="rId32"/>
      <p:boldItalic r:id="rId33"/>
    </p:embeddedFont>
    <p:embeddedFont>
      <p:font typeface="Bitter SemiBold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ontserrat" panose="00000500000000000000" pitchFamily="2" charset="0"/>
      <p:regular r:id="rId42"/>
      <p:bold r:id="rId43"/>
      <p:italic r:id="rId44"/>
      <p:boldItalic r:id="rId45"/>
    </p:embeddedFont>
    <p:embeddedFont>
      <p:font typeface="Ubuntu" panose="020B0504030602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12BA4-0A07-4578-BE19-A8A6CA472127}">
  <a:tblStyle styleId="{62612BA4-0A07-4578-BE19-A8A6CA4721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172b07ab99_3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172b07ab99_3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63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306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411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730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35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89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742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964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29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83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194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28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820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733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88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77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418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89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6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87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00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44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52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384650" y="1546100"/>
            <a:ext cx="9575100" cy="3031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32250" y="1393800"/>
            <a:ext cx="9575100" cy="3031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32250" y="4877700"/>
            <a:ext cx="9727500" cy="586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11500" y="1646250"/>
            <a:ext cx="9369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10449102" y="1489860"/>
            <a:ext cx="257023" cy="262801"/>
            <a:chOff x="7909625" y="886625"/>
            <a:chExt cx="94525" cy="96650"/>
          </a:xfrm>
        </p:grpSpPr>
        <p:sp>
          <p:nvSpPr>
            <p:cNvPr id="17" name="Google Shape;17;p2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8" name="Google Shape;18;p2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9" name="Google Shape;19;p2"/>
          <p:cNvSpPr/>
          <p:nvPr/>
        </p:nvSpPr>
        <p:spPr>
          <a:xfrm>
            <a:off x="10959750" y="2658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1045974" y="5827713"/>
            <a:ext cx="701339" cy="586427"/>
            <a:chOff x="10601749" y="5193301"/>
            <a:chExt cx="701339" cy="586427"/>
          </a:xfrm>
        </p:grpSpPr>
        <p:sp>
          <p:nvSpPr>
            <p:cNvPr id="21" name="Google Shape;21;p2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0601749" y="5194688"/>
              <a:ext cx="701339" cy="78939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33450" y="5583900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 rot="2536583">
            <a:off x="441581" y="368393"/>
            <a:ext cx="577793" cy="1025388"/>
            <a:chOff x="441575" y="368400"/>
            <a:chExt cx="577800" cy="1025400"/>
          </a:xfrm>
        </p:grpSpPr>
        <p:sp>
          <p:nvSpPr>
            <p:cNvPr id="26" name="Google Shape;26;p2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4"/>
          <p:cNvGrpSpPr/>
          <p:nvPr/>
        </p:nvGrpSpPr>
        <p:grpSpPr>
          <a:xfrm>
            <a:off x="926255" y="530926"/>
            <a:ext cx="10339491" cy="5796147"/>
            <a:chOff x="926250" y="474400"/>
            <a:chExt cx="10339491" cy="5796147"/>
          </a:xfrm>
        </p:grpSpPr>
        <p:sp>
          <p:nvSpPr>
            <p:cNvPr id="52" name="Google Shape;52;p4"/>
            <p:cNvSpPr/>
            <p:nvPr/>
          </p:nvSpPr>
          <p:spPr>
            <a:xfrm>
              <a:off x="1088241" y="626800"/>
              <a:ext cx="10177500" cy="1067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926250" y="474400"/>
              <a:ext cx="10177500" cy="10671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>
              <a:off x="10908792" y="530352"/>
              <a:ext cx="137118" cy="140220"/>
              <a:chOff x="7909625" y="886625"/>
              <a:chExt cx="94525" cy="9665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7909625" y="886625"/>
                <a:ext cx="94525" cy="96650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866" extrusionOk="0">
                    <a:moveTo>
                      <a:pt x="0" y="0"/>
                    </a:moveTo>
                    <a:lnTo>
                      <a:pt x="807" y="0"/>
                    </a:lnTo>
                    <a:lnTo>
                      <a:pt x="3781" y="3866"/>
                    </a:lnTo>
                    <a:lnTo>
                      <a:pt x="2889" y="38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56" name="Google Shape;56;p4"/>
              <p:cNvSpPr/>
              <p:nvPr/>
            </p:nvSpPr>
            <p:spPr>
              <a:xfrm flipH="1">
                <a:off x="7909625" y="886625"/>
                <a:ext cx="94525" cy="96650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866" extrusionOk="0">
                    <a:moveTo>
                      <a:pt x="0" y="0"/>
                    </a:moveTo>
                    <a:lnTo>
                      <a:pt x="807" y="0"/>
                    </a:lnTo>
                    <a:lnTo>
                      <a:pt x="3781" y="3866"/>
                    </a:lnTo>
                    <a:lnTo>
                      <a:pt x="2889" y="38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</p:grpSp>
        <p:sp>
          <p:nvSpPr>
            <p:cNvPr id="57" name="Google Shape;57;p4"/>
            <p:cNvSpPr/>
            <p:nvPr/>
          </p:nvSpPr>
          <p:spPr>
            <a:xfrm>
              <a:off x="926250" y="1907650"/>
              <a:ext cx="10177500" cy="41925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088238" y="2078047"/>
              <a:ext cx="10177500" cy="41925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1239400" y="675675"/>
            <a:ext cx="96822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1239400" y="3076634"/>
            <a:ext cx="2880900" cy="10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2"/>
          </p:nvPr>
        </p:nvSpPr>
        <p:spPr>
          <a:xfrm>
            <a:off x="4700226" y="3076634"/>
            <a:ext cx="2880900" cy="10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3"/>
          </p:nvPr>
        </p:nvSpPr>
        <p:spPr>
          <a:xfrm>
            <a:off x="1239400" y="4757057"/>
            <a:ext cx="2880900" cy="10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4"/>
          </p:nvPr>
        </p:nvSpPr>
        <p:spPr>
          <a:xfrm>
            <a:off x="4700226" y="4757057"/>
            <a:ext cx="2880900" cy="10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 idx="5"/>
          </p:nvPr>
        </p:nvSpPr>
        <p:spPr>
          <a:xfrm>
            <a:off x="1239400" y="2503800"/>
            <a:ext cx="2880900" cy="572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title" idx="6"/>
          </p:nvPr>
        </p:nvSpPr>
        <p:spPr>
          <a:xfrm>
            <a:off x="4700226" y="2503800"/>
            <a:ext cx="2880900" cy="572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 idx="7"/>
          </p:nvPr>
        </p:nvSpPr>
        <p:spPr>
          <a:xfrm>
            <a:off x="1239400" y="4184223"/>
            <a:ext cx="2880900" cy="572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 idx="8"/>
          </p:nvPr>
        </p:nvSpPr>
        <p:spPr>
          <a:xfrm>
            <a:off x="4700226" y="4184223"/>
            <a:ext cx="2880900" cy="572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9"/>
          </p:nvPr>
        </p:nvSpPr>
        <p:spPr>
          <a:xfrm>
            <a:off x="8161053" y="3076634"/>
            <a:ext cx="2880900" cy="10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3"/>
          </p:nvPr>
        </p:nvSpPr>
        <p:spPr>
          <a:xfrm>
            <a:off x="8161053" y="4757057"/>
            <a:ext cx="2880900" cy="10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title" idx="14"/>
          </p:nvPr>
        </p:nvSpPr>
        <p:spPr>
          <a:xfrm>
            <a:off x="8161053" y="2503800"/>
            <a:ext cx="2880900" cy="572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 idx="15"/>
          </p:nvPr>
        </p:nvSpPr>
        <p:spPr>
          <a:xfrm>
            <a:off x="8161053" y="4184223"/>
            <a:ext cx="2880900" cy="572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34100" y="29077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11106700" y="5773113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1010194" y="980852"/>
            <a:ext cx="9416400" cy="4192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1207032" y="1227450"/>
            <a:ext cx="9416400" cy="419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207032" y="1227450"/>
            <a:ext cx="94164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1375575" y="1403100"/>
            <a:ext cx="822000" cy="212400"/>
            <a:chOff x="1367875" y="1812100"/>
            <a:chExt cx="822000" cy="212400"/>
          </a:xfrm>
        </p:grpSpPr>
        <p:sp>
          <p:nvSpPr>
            <p:cNvPr id="79" name="Google Shape;79;p5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486950" y="208825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486950" y="417190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8725750" y="225525"/>
            <a:ext cx="2710200" cy="30603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725754" y="225525"/>
            <a:ext cx="2710200" cy="391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5"/>
          <p:cNvGrpSpPr/>
          <p:nvPr/>
        </p:nvGrpSpPr>
        <p:grpSpPr>
          <a:xfrm>
            <a:off x="8861375" y="324975"/>
            <a:ext cx="822000" cy="212400"/>
            <a:chOff x="1367875" y="1812100"/>
            <a:chExt cx="822000" cy="212400"/>
          </a:xfrm>
        </p:grpSpPr>
        <p:sp>
          <p:nvSpPr>
            <p:cNvPr id="87" name="Google Shape;87;p5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5"/>
          <p:cNvSpPr/>
          <p:nvPr/>
        </p:nvSpPr>
        <p:spPr>
          <a:xfrm>
            <a:off x="8925400" y="835425"/>
            <a:ext cx="2310900" cy="22209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217125" y="29077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 rot="2536583">
            <a:off x="639406" y="5636018"/>
            <a:ext cx="577793" cy="1025388"/>
            <a:chOff x="441575" y="368400"/>
            <a:chExt cx="577800" cy="1025400"/>
          </a:xfrm>
        </p:grpSpPr>
        <p:sp>
          <p:nvSpPr>
            <p:cNvPr id="93" name="Google Shape;93;p5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10989725" y="5773113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1384650" y="732100"/>
            <a:ext cx="9575100" cy="10671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232250" y="579700"/>
            <a:ext cx="9575100" cy="1067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7"/>
          <p:cNvGrpSpPr/>
          <p:nvPr/>
        </p:nvGrpSpPr>
        <p:grpSpPr>
          <a:xfrm>
            <a:off x="10575901" y="657869"/>
            <a:ext cx="137118" cy="140220"/>
            <a:chOff x="7909625" y="886625"/>
            <a:chExt cx="94525" cy="96650"/>
          </a:xfrm>
        </p:grpSpPr>
        <p:sp>
          <p:nvSpPr>
            <p:cNvPr id="131" name="Google Shape;131;p7"/>
            <p:cNvSpPr/>
            <p:nvPr/>
          </p:nvSpPr>
          <p:spPr>
            <a:xfrm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32" name="Google Shape;132;p7"/>
            <p:cNvSpPr/>
            <p:nvPr/>
          </p:nvSpPr>
          <p:spPr>
            <a:xfrm flipH="1">
              <a:off x="7909625" y="886625"/>
              <a:ext cx="94525" cy="96650"/>
            </a:xfrm>
            <a:custGeom>
              <a:avLst/>
              <a:gdLst/>
              <a:ahLst/>
              <a:cxnLst/>
              <a:rect l="l" t="t" r="r" b="b"/>
              <a:pathLst>
                <a:path w="3781" h="3866" extrusionOk="0">
                  <a:moveTo>
                    <a:pt x="0" y="0"/>
                  </a:moveTo>
                  <a:lnTo>
                    <a:pt x="807" y="0"/>
                  </a:lnTo>
                  <a:lnTo>
                    <a:pt x="3781" y="3866"/>
                  </a:lnTo>
                  <a:lnTo>
                    <a:pt x="2889" y="38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33" name="Google Shape;133;p7"/>
          <p:cNvSpPr/>
          <p:nvPr/>
        </p:nvSpPr>
        <p:spPr>
          <a:xfrm>
            <a:off x="1232250" y="1915403"/>
            <a:ext cx="9575100" cy="4192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84650" y="2085800"/>
            <a:ext cx="9575100" cy="4192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1232250" y="734075"/>
            <a:ext cx="9575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1650625" y="2793500"/>
            <a:ext cx="9062400" cy="321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384650" y="2085800"/>
            <a:ext cx="95751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7"/>
          <p:cNvGrpSpPr/>
          <p:nvPr/>
        </p:nvGrpSpPr>
        <p:grpSpPr>
          <a:xfrm>
            <a:off x="9978475" y="2261450"/>
            <a:ext cx="822000" cy="212400"/>
            <a:chOff x="1367875" y="1812100"/>
            <a:chExt cx="822000" cy="212400"/>
          </a:xfrm>
        </p:grpSpPr>
        <p:sp>
          <p:nvSpPr>
            <p:cNvPr id="139" name="Google Shape;139;p7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7"/>
          <p:cNvSpPr/>
          <p:nvPr/>
        </p:nvSpPr>
        <p:spPr>
          <a:xfrm>
            <a:off x="203600" y="2828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7"/>
          <p:cNvGrpSpPr/>
          <p:nvPr/>
        </p:nvGrpSpPr>
        <p:grpSpPr>
          <a:xfrm>
            <a:off x="340738" y="5521463"/>
            <a:ext cx="701400" cy="586427"/>
            <a:chOff x="10601688" y="5193301"/>
            <a:chExt cx="701400" cy="586427"/>
          </a:xfrm>
        </p:grpSpPr>
        <p:sp>
          <p:nvSpPr>
            <p:cNvPr id="144" name="Google Shape;144;p7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7"/>
          <p:cNvGrpSpPr/>
          <p:nvPr/>
        </p:nvGrpSpPr>
        <p:grpSpPr>
          <a:xfrm rot="2536583">
            <a:off x="11344456" y="3002218"/>
            <a:ext cx="577793" cy="1025388"/>
            <a:chOff x="441575" y="368400"/>
            <a:chExt cx="577800" cy="1025400"/>
          </a:xfrm>
        </p:grpSpPr>
        <p:sp>
          <p:nvSpPr>
            <p:cNvPr id="148" name="Google Shape;148;p7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 flipH="1">
            <a:off x="942456" y="476250"/>
            <a:ext cx="10002300" cy="5600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flipH="1">
            <a:off x="1094856" y="628650"/>
            <a:ext cx="10002300" cy="5600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flipH="1">
            <a:off x="1094844" y="628650"/>
            <a:ext cx="10002300" cy="5886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 flipH="1">
            <a:off x="1221013" y="804750"/>
            <a:ext cx="822000" cy="212400"/>
            <a:chOff x="1367875" y="1812100"/>
            <a:chExt cx="822000" cy="212400"/>
          </a:xfrm>
        </p:grpSpPr>
        <p:sp>
          <p:nvSpPr>
            <p:cNvPr id="174" name="Google Shape;174;p9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1470902" y="37920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2"/>
          </p:nvPr>
        </p:nvSpPr>
        <p:spPr>
          <a:xfrm>
            <a:off x="4766552" y="37920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3"/>
          </p:nvPr>
        </p:nvSpPr>
        <p:spPr>
          <a:xfrm>
            <a:off x="8062202" y="37920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1242300" y="127445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4"/>
          </p:nvPr>
        </p:nvSpPr>
        <p:spPr>
          <a:xfrm>
            <a:off x="1470900" y="4357782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5"/>
          </p:nvPr>
        </p:nvSpPr>
        <p:spPr>
          <a:xfrm>
            <a:off x="4766550" y="4357782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body" idx="6"/>
          </p:nvPr>
        </p:nvSpPr>
        <p:spPr>
          <a:xfrm>
            <a:off x="8062200" y="4357782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98175" y="1888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9"/>
          <p:cNvGrpSpPr/>
          <p:nvPr/>
        </p:nvGrpSpPr>
        <p:grpSpPr>
          <a:xfrm rot="2536583">
            <a:off x="639406" y="5636018"/>
            <a:ext cx="577793" cy="1025388"/>
            <a:chOff x="441575" y="368400"/>
            <a:chExt cx="577800" cy="1025400"/>
          </a:xfrm>
        </p:grpSpPr>
        <p:sp>
          <p:nvSpPr>
            <p:cNvPr id="186" name="Google Shape;186;p9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9"/>
          <p:cNvGrpSpPr/>
          <p:nvPr/>
        </p:nvGrpSpPr>
        <p:grpSpPr>
          <a:xfrm rot="-2561650">
            <a:off x="11103561" y="2155171"/>
            <a:ext cx="577813" cy="1025423"/>
            <a:chOff x="441575" y="368400"/>
            <a:chExt cx="577800" cy="1025400"/>
          </a:xfrm>
        </p:grpSpPr>
        <p:sp>
          <p:nvSpPr>
            <p:cNvPr id="189" name="Google Shape;189;p9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10"/>
          <p:cNvSpPr>
            <a:spLocks noGrp="1"/>
          </p:cNvSpPr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/>
          <p:nvPr/>
        </p:nvSpPr>
        <p:spPr>
          <a:xfrm flipH="1">
            <a:off x="394279" y="298225"/>
            <a:ext cx="11232300" cy="60930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flipH="1">
            <a:off x="565421" y="464023"/>
            <a:ext cx="11232300" cy="60930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 flipH="1">
            <a:off x="565407" y="464023"/>
            <a:ext cx="11232300" cy="640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17"/>
          <p:cNvGrpSpPr/>
          <p:nvPr/>
        </p:nvGrpSpPr>
        <p:grpSpPr>
          <a:xfrm flipH="1">
            <a:off x="702388" y="677925"/>
            <a:ext cx="822000" cy="212400"/>
            <a:chOff x="1367875" y="1812100"/>
            <a:chExt cx="822000" cy="212400"/>
          </a:xfrm>
        </p:grpSpPr>
        <p:sp>
          <p:nvSpPr>
            <p:cNvPr id="334" name="Google Shape;334;p17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7"/>
          <p:cNvSpPr txBox="1">
            <a:spLocks noGrp="1"/>
          </p:cNvSpPr>
          <p:nvPr>
            <p:ph type="title"/>
          </p:nvPr>
        </p:nvSpPr>
        <p:spPr>
          <a:xfrm>
            <a:off x="603750" y="483350"/>
            <a:ext cx="11161800" cy="64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11178750" y="545925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17"/>
          <p:cNvGrpSpPr/>
          <p:nvPr/>
        </p:nvGrpSpPr>
        <p:grpSpPr>
          <a:xfrm rot="-2536583" flipH="1">
            <a:off x="11344450" y="5686993"/>
            <a:ext cx="577793" cy="1025388"/>
            <a:chOff x="441575" y="368400"/>
            <a:chExt cx="577800" cy="1025400"/>
          </a:xfrm>
        </p:grpSpPr>
        <p:sp>
          <p:nvSpPr>
            <p:cNvPr id="340" name="Google Shape;340;p17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012 Title and text righ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1289381" y="980852"/>
            <a:ext cx="9613238" cy="4439098"/>
            <a:chOff x="1451593" y="980852"/>
            <a:chExt cx="9613238" cy="4439098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1648431" y="980852"/>
              <a:ext cx="9416400" cy="41925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>
              <a:off x="1451593" y="1227450"/>
              <a:ext cx="9416400" cy="41925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1451593" y="1227450"/>
              <a:ext cx="9416400" cy="5637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3"/>
            <p:cNvGrpSpPr/>
            <p:nvPr/>
          </p:nvGrpSpPr>
          <p:grpSpPr>
            <a:xfrm flipH="1">
              <a:off x="9877450" y="1403100"/>
              <a:ext cx="822000" cy="212400"/>
              <a:chOff x="1367875" y="1812100"/>
              <a:chExt cx="822000" cy="212400"/>
            </a:xfrm>
          </p:grpSpPr>
          <p:sp>
            <p:nvSpPr>
              <p:cNvPr id="238" name="Google Shape;238;p13"/>
              <p:cNvSpPr/>
              <p:nvPr/>
            </p:nvSpPr>
            <p:spPr>
              <a:xfrm>
                <a:off x="1367875" y="1812100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1672675" y="1812100"/>
                <a:ext cx="212400" cy="212400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1977475" y="1812100"/>
                <a:ext cx="212400" cy="21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3279525" y="1936175"/>
            <a:ext cx="7469400" cy="855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4009425" y="2936500"/>
            <a:ext cx="6739500" cy="223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/>
          <p:nvPr/>
        </p:nvSpPr>
        <p:spPr>
          <a:xfrm rot="10800000" flipH="1">
            <a:off x="187813" y="5898740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3"/>
          <p:cNvGrpSpPr/>
          <p:nvPr/>
        </p:nvGrpSpPr>
        <p:grpSpPr>
          <a:xfrm rot="8263417" flipH="1">
            <a:off x="610095" y="279309"/>
            <a:ext cx="577793" cy="1025388"/>
            <a:chOff x="441575" y="368400"/>
            <a:chExt cx="577800" cy="1025400"/>
          </a:xfrm>
        </p:grpSpPr>
        <p:sp>
          <p:nvSpPr>
            <p:cNvPr id="245" name="Google Shape;245;p13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 rot="10800000" flipH="1">
            <a:off x="10960413" y="416403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13"/>
          <p:cNvGrpSpPr/>
          <p:nvPr/>
        </p:nvGrpSpPr>
        <p:grpSpPr>
          <a:xfrm flipH="1">
            <a:off x="11156500" y="6135975"/>
            <a:ext cx="701400" cy="586427"/>
            <a:chOff x="10601688" y="5193301"/>
            <a:chExt cx="701400" cy="586427"/>
          </a:xfrm>
        </p:grpSpPr>
        <p:sp>
          <p:nvSpPr>
            <p:cNvPr id="249" name="Google Shape;249;p13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874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;p1"/>
          <p:cNvGraphicFramePr/>
          <p:nvPr/>
        </p:nvGraphicFramePr>
        <p:xfrm>
          <a:off x="0" y="-62"/>
          <a:ext cx="12192200" cy="6858125"/>
        </p:xfrm>
        <a:graphic>
          <a:graphicData uri="http://schemas.openxmlformats.org/drawingml/2006/table">
            <a:tbl>
              <a:tblPr>
                <a:noFill/>
                <a:tableStyleId>{62612BA4-0A07-4578-BE19-A8A6CA472127}</a:tableStyleId>
              </a:tblPr>
              <a:tblGrid>
                <a:gridCol w="5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1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itter"/>
              <a:buNone/>
              <a:defRPr sz="4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63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>
            <a:spLocks noGrp="1"/>
          </p:cNvSpPr>
          <p:nvPr>
            <p:ph type="subTitle" idx="1"/>
          </p:nvPr>
        </p:nvSpPr>
        <p:spPr>
          <a:xfrm>
            <a:off x="1232250" y="4877700"/>
            <a:ext cx="9727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NGƯỜI THỰC HIỆN: NGUYỄN MINH TIẾN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/>
          </p:nvPr>
        </p:nvSpPr>
        <p:spPr>
          <a:xfrm>
            <a:off x="1411500" y="1646250"/>
            <a:ext cx="93690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PHÂN LOẠI TÍN DỤNG CỦA KHÁCH HÀNG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7"/>
          <p:cNvSpPr txBox="1">
            <a:spLocks noGrp="1"/>
          </p:cNvSpPr>
          <p:nvPr>
            <p:ph type="title"/>
          </p:nvPr>
        </p:nvSpPr>
        <p:spPr>
          <a:xfrm>
            <a:off x="603750" y="483350"/>
            <a:ext cx="11161800" cy="64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LÀM SẠCH DỮ LIỆU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2195A7-A320-93BF-7A54-07286BB5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17" y="1295186"/>
            <a:ext cx="10588681" cy="3050782"/>
          </a:xfrm>
          <a:prstGeom prst="rect">
            <a:avLst/>
          </a:prstGeom>
        </p:spPr>
      </p:pic>
      <p:sp>
        <p:nvSpPr>
          <p:cNvPr id="3" name="Google Shape;467;p28">
            <a:extLst>
              <a:ext uri="{FF2B5EF4-FFF2-40B4-BE49-F238E27FC236}">
                <a16:creationId xmlns:a16="http://schemas.microsoft.com/office/drawing/2014/main" id="{B79129C0-C103-84B9-FB02-18CC5B947B79}"/>
              </a:ext>
            </a:extLst>
          </p:cNvPr>
          <p:cNvSpPr txBox="1">
            <a:spLocks/>
          </p:cNvSpPr>
          <p:nvPr/>
        </p:nvSpPr>
        <p:spPr>
          <a:xfrm>
            <a:off x="718317" y="4345968"/>
            <a:ext cx="10346950" cy="181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>
              <a:buFont typeface="Ubuntu"/>
              <a:buNone/>
            </a:pPr>
            <a:r>
              <a:rPr lang="en-US" sz="2400" b="1" dirty="0" err="1">
                <a:solidFill>
                  <a:srgbClr val="0070C0"/>
                </a:solidFill>
                <a:latin typeface="Ubuntu" panose="020B0504030602030204" pitchFamily="34" charset="0"/>
              </a:rPr>
              <a:t>Bước</a:t>
            </a:r>
            <a:r>
              <a:rPr lang="en-US" sz="2400" b="1" dirty="0">
                <a:solidFill>
                  <a:srgbClr val="0070C0"/>
                </a:solidFill>
                <a:latin typeface="Ubuntu" panose="020B0504030602030204" pitchFamily="34" charset="0"/>
              </a:rPr>
              <a:t> 2: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Sắp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xếp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lại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bảng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dữ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liệu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theo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quy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tắc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Numerical data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nằm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bên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trái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, Categorical data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nằm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bên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phải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.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Mục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tiêu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để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dễ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dàng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xử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dữ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liệu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fill null value</a:t>
            </a:r>
          </a:p>
        </p:txBody>
      </p:sp>
    </p:spTree>
    <p:extLst>
      <p:ext uri="{BB962C8B-B14F-4D97-AF65-F5344CB8AC3E}">
        <p14:creationId xmlns:p14="http://schemas.microsoft.com/office/powerpoint/2010/main" val="382828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8"/>
          <p:cNvGrpSpPr/>
          <p:nvPr/>
        </p:nvGrpSpPr>
        <p:grpSpPr>
          <a:xfrm>
            <a:off x="571450" y="1406247"/>
            <a:ext cx="5589884" cy="4403103"/>
            <a:chOff x="571450" y="1406247"/>
            <a:chExt cx="5589884" cy="4403103"/>
          </a:xfrm>
        </p:grpSpPr>
        <p:sp>
          <p:nvSpPr>
            <p:cNvPr id="459" name="Google Shape;459;p28"/>
            <p:cNvSpPr/>
            <p:nvPr/>
          </p:nvSpPr>
          <p:spPr>
            <a:xfrm>
              <a:off x="571450" y="1616850"/>
              <a:ext cx="5427300" cy="41925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734034" y="1406247"/>
              <a:ext cx="5427300" cy="41925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734034" y="1406247"/>
              <a:ext cx="5427300" cy="5637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" name="Google Shape;462;p28"/>
            <p:cNvGrpSpPr/>
            <p:nvPr/>
          </p:nvGrpSpPr>
          <p:grpSpPr>
            <a:xfrm>
              <a:off x="866350" y="1581900"/>
              <a:ext cx="822000" cy="212400"/>
              <a:chOff x="1367875" y="1812100"/>
              <a:chExt cx="822000" cy="212400"/>
            </a:xfrm>
          </p:grpSpPr>
          <p:sp>
            <p:nvSpPr>
              <p:cNvPr id="463" name="Google Shape;463;p28"/>
              <p:cNvSpPr/>
              <p:nvPr/>
            </p:nvSpPr>
            <p:spPr>
              <a:xfrm>
                <a:off x="1367875" y="1812100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1672675" y="1812100"/>
                <a:ext cx="212400" cy="212400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1977475" y="1812100"/>
                <a:ext cx="212400" cy="21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xfrm>
            <a:off x="849300" y="20984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7000"/>
            </a:pPr>
            <a:r>
              <a:rPr lang="en-US" dirty="0" err="1">
                <a:solidFill>
                  <a:srgbClr val="0070C0"/>
                </a:solidFill>
                <a:latin typeface="Montserrat" panose="00000500000000000000" pitchFamily="2" charset="0"/>
              </a:rPr>
              <a:t>Bước</a:t>
            </a:r>
            <a:r>
              <a:rPr lang="en-US" dirty="0">
                <a:solidFill>
                  <a:srgbClr val="0070C0"/>
                </a:solidFill>
                <a:latin typeface="Montserrat" panose="00000500000000000000" pitchFamily="2" charset="0"/>
              </a:rPr>
              <a:t> 3</a:t>
            </a:r>
            <a:endParaRPr dirty="0"/>
          </a:p>
        </p:txBody>
      </p:sp>
      <p:sp>
        <p:nvSpPr>
          <p:cNvPr id="467" name="Google Shape;467;p28"/>
          <p:cNvSpPr txBox="1">
            <a:spLocks noGrp="1"/>
          </p:cNvSpPr>
          <p:nvPr>
            <p:ph type="body" idx="4294967295"/>
          </p:nvPr>
        </p:nvSpPr>
        <p:spPr>
          <a:xfrm>
            <a:off x="849300" y="3001888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Dùng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method describe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để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tim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những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giá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trị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bất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thường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trong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bảng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dữ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liệu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342900" indent="-342900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Dấu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“_”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xuất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hiện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nhiều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trong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dữ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liệu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của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các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cột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numerical data</a:t>
            </a:r>
          </a:p>
          <a:p>
            <a:pPr marL="342900" indent="-342900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Dùng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replace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để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loại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bỏ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dấu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“_”</a:t>
            </a:r>
          </a:p>
        </p:txBody>
      </p:sp>
      <p:sp>
        <p:nvSpPr>
          <p:cNvPr id="469" name="Google Shape;469;p28"/>
          <p:cNvSpPr/>
          <p:nvPr/>
        </p:nvSpPr>
        <p:spPr>
          <a:xfrm>
            <a:off x="6508851" y="0"/>
            <a:ext cx="51705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	  LÀM SẠCH DỮ LIỆU</a:t>
            </a:r>
            <a:endParaRPr sz="2000" b="1" dirty="0"/>
          </a:p>
        </p:txBody>
      </p:sp>
      <p:grpSp>
        <p:nvGrpSpPr>
          <p:cNvPr id="470" name="Google Shape;470;p28"/>
          <p:cNvGrpSpPr/>
          <p:nvPr/>
        </p:nvGrpSpPr>
        <p:grpSpPr>
          <a:xfrm>
            <a:off x="6677400" y="175650"/>
            <a:ext cx="822000" cy="212400"/>
            <a:chOff x="1367875" y="1812100"/>
            <a:chExt cx="822000" cy="212400"/>
          </a:xfrm>
        </p:grpSpPr>
        <p:sp>
          <p:nvSpPr>
            <p:cNvPr id="471" name="Google Shape;471;p28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8"/>
          <p:cNvGrpSpPr/>
          <p:nvPr/>
        </p:nvGrpSpPr>
        <p:grpSpPr>
          <a:xfrm rot="3185812">
            <a:off x="980936" y="5743562"/>
            <a:ext cx="577835" cy="1025462"/>
            <a:chOff x="441575" y="368400"/>
            <a:chExt cx="577800" cy="1025400"/>
          </a:xfrm>
        </p:grpSpPr>
        <p:sp>
          <p:nvSpPr>
            <p:cNvPr id="475" name="Google Shape;475;p28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8"/>
          <p:cNvGrpSpPr/>
          <p:nvPr/>
        </p:nvGrpSpPr>
        <p:grpSpPr>
          <a:xfrm rot="-1179808">
            <a:off x="4939275" y="6019678"/>
            <a:ext cx="701411" cy="586436"/>
            <a:chOff x="10601688" y="5193301"/>
            <a:chExt cx="701400" cy="586427"/>
          </a:xfrm>
        </p:grpSpPr>
        <p:sp>
          <p:nvSpPr>
            <p:cNvPr id="478" name="Google Shape;478;p28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8"/>
          <p:cNvSpPr/>
          <p:nvPr/>
        </p:nvSpPr>
        <p:spPr>
          <a:xfrm>
            <a:off x="414075" y="302300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8"/>
          <p:cNvGrpSpPr/>
          <p:nvPr/>
        </p:nvGrpSpPr>
        <p:grpSpPr>
          <a:xfrm rot="-3281806">
            <a:off x="10578306" y="937609"/>
            <a:ext cx="577796" cy="1025394"/>
            <a:chOff x="441575" y="368400"/>
            <a:chExt cx="577800" cy="1025400"/>
          </a:xfrm>
        </p:grpSpPr>
        <p:sp>
          <p:nvSpPr>
            <p:cNvPr id="483" name="Google Shape;483;p28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8"/>
          <p:cNvSpPr/>
          <p:nvPr/>
        </p:nvSpPr>
        <p:spPr>
          <a:xfrm>
            <a:off x="6997075" y="1723900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12778-2757-4E10-856A-00B7C7C9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74" y="1057143"/>
            <a:ext cx="4960681" cy="49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8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/>
          <p:nvPr/>
        </p:nvSpPr>
        <p:spPr>
          <a:xfrm flipH="1">
            <a:off x="6770450" y="657788"/>
            <a:ext cx="4953000" cy="43515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"/>
          <p:cNvSpPr/>
          <p:nvPr/>
        </p:nvSpPr>
        <p:spPr>
          <a:xfrm flipH="1">
            <a:off x="6770442" y="657788"/>
            <a:ext cx="4953000" cy="5571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"/>
          <p:cNvSpPr/>
          <p:nvPr/>
        </p:nvSpPr>
        <p:spPr>
          <a:xfrm flipH="1">
            <a:off x="7015975" y="1446512"/>
            <a:ext cx="4461900" cy="3314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468450" y="501838"/>
            <a:ext cx="5790000" cy="4540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5"/>
          <p:cNvSpPr txBox="1">
            <a:spLocks noGrp="1"/>
          </p:cNvSpPr>
          <p:nvPr>
            <p:ph type="body" idx="4294967295"/>
          </p:nvPr>
        </p:nvSpPr>
        <p:spPr>
          <a:xfrm>
            <a:off x="468450" y="5381763"/>
            <a:ext cx="11255100" cy="9744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Bước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Dùng</a:t>
            </a:r>
            <a:r>
              <a:rPr lang="en-US" dirty="0"/>
              <a:t> method </a:t>
            </a:r>
            <a:r>
              <a:rPr lang="en-US" dirty="0" err="1"/>
              <a:t>astype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thiệt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3 </a:t>
            </a:r>
            <a:r>
              <a:rPr lang="en-US" dirty="0" err="1"/>
              <a:t>nhóm</a:t>
            </a:r>
            <a:r>
              <a:rPr lang="en-US" dirty="0"/>
              <a:t> “</a:t>
            </a:r>
            <a:r>
              <a:rPr lang="en-US" dirty="0" err="1"/>
              <a:t>int”,”float”,”category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425" name="Google Shape;425;p25"/>
          <p:cNvSpPr/>
          <p:nvPr/>
        </p:nvSpPr>
        <p:spPr>
          <a:xfrm>
            <a:off x="697050" y="690538"/>
            <a:ext cx="57900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25"/>
          <p:cNvGrpSpPr/>
          <p:nvPr/>
        </p:nvGrpSpPr>
        <p:grpSpPr>
          <a:xfrm>
            <a:off x="865600" y="866188"/>
            <a:ext cx="822000" cy="212400"/>
            <a:chOff x="1367875" y="1812100"/>
            <a:chExt cx="822000" cy="212400"/>
          </a:xfrm>
        </p:grpSpPr>
        <p:sp>
          <p:nvSpPr>
            <p:cNvPr id="427" name="Google Shape;427;p25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5"/>
          <p:cNvGrpSpPr/>
          <p:nvPr/>
        </p:nvGrpSpPr>
        <p:grpSpPr>
          <a:xfrm flipH="1">
            <a:off x="6854250" y="830138"/>
            <a:ext cx="822000" cy="212400"/>
            <a:chOff x="1367875" y="1812100"/>
            <a:chExt cx="822000" cy="212400"/>
          </a:xfrm>
        </p:grpSpPr>
        <p:sp>
          <p:nvSpPr>
            <p:cNvPr id="431" name="Google Shape;431;p25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5"/>
          <p:cNvGrpSpPr/>
          <p:nvPr/>
        </p:nvGrpSpPr>
        <p:grpSpPr>
          <a:xfrm rot="-3281806">
            <a:off x="10331806" y="5736309"/>
            <a:ext cx="577796" cy="1025394"/>
            <a:chOff x="441575" y="368400"/>
            <a:chExt cx="577800" cy="1025400"/>
          </a:xfrm>
        </p:grpSpPr>
        <p:sp>
          <p:nvSpPr>
            <p:cNvPr id="436" name="Google Shape;436;p25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7C6665C-432E-4AA2-DA42-61B1AF9D2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650" y="1480071"/>
            <a:ext cx="4385394" cy="5842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CD1923-CD3A-0065-9F54-E6709C04C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650" y="3046933"/>
            <a:ext cx="4385393" cy="7112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2654A8-CEF3-A451-1688-E9A51293A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650" y="2167211"/>
            <a:ext cx="4368050" cy="7810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AB87A7-76B4-1EF7-AE3D-ACCA8840D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43" y="1257211"/>
            <a:ext cx="5790000" cy="3948901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E8E2846-9432-5A92-140A-8678BF728E04}"/>
              </a:ext>
            </a:extLst>
          </p:cNvPr>
          <p:cNvSpPr/>
          <p:nvPr/>
        </p:nvSpPr>
        <p:spPr>
          <a:xfrm rot="10800000">
            <a:off x="6481243" y="2868328"/>
            <a:ext cx="508900" cy="272966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Google Shape;434;p25"/>
          <p:cNvSpPr/>
          <p:nvPr/>
        </p:nvSpPr>
        <p:spPr>
          <a:xfrm>
            <a:off x="5644700" y="1479200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80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95DE9-6669-6501-5959-8F513AF4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36" y="1326009"/>
            <a:ext cx="4988067" cy="1128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C9B285-0BBD-5CCB-FA1F-B611A482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782" y="3113108"/>
            <a:ext cx="4874218" cy="2493610"/>
          </a:xfrm>
          <a:prstGeom prst="rect">
            <a:avLst/>
          </a:prstGeom>
        </p:spPr>
      </p:pic>
      <p:sp>
        <p:nvSpPr>
          <p:cNvPr id="25" name="Google Shape;467;p28">
            <a:extLst>
              <a:ext uri="{FF2B5EF4-FFF2-40B4-BE49-F238E27FC236}">
                <a16:creationId xmlns:a16="http://schemas.microsoft.com/office/drawing/2014/main" id="{293C41EC-51A7-218D-46C4-A085EADBB730}"/>
              </a:ext>
            </a:extLst>
          </p:cNvPr>
          <p:cNvSpPr txBox="1">
            <a:spLocks/>
          </p:cNvSpPr>
          <p:nvPr/>
        </p:nvSpPr>
        <p:spPr>
          <a:xfrm>
            <a:off x="6124870" y="1203910"/>
            <a:ext cx="4765737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Bước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5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Xác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định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index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của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những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giá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trị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âm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xóa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chúng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/>
            <a:endParaRPr lang="en-US" sz="20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Google Shape;467;p28">
            <a:extLst>
              <a:ext uri="{FF2B5EF4-FFF2-40B4-BE49-F238E27FC236}">
                <a16:creationId xmlns:a16="http://schemas.microsoft.com/office/drawing/2014/main" id="{FC58BD77-3265-10BB-BCDF-6ED8D910601B}"/>
              </a:ext>
            </a:extLst>
          </p:cNvPr>
          <p:cNvSpPr txBox="1">
            <a:spLocks/>
          </p:cNvSpPr>
          <p:nvPr/>
        </p:nvSpPr>
        <p:spPr>
          <a:xfrm>
            <a:off x="6124870" y="3177321"/>
            <a:ext cx="4765737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>
              <a:buNone/>
            </a:pP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Bước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6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Xác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định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những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cột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giá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trị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null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để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hành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điền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dữ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lệu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4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25" name="Google Shape;467;p28">
            <a:extLst>
              <a:ext uri="{FF2B5EF4-FFF2-40B4-BE49-F238E27FC236}">
                <a16:creationId xmlns:a16="http://schemas.microsoft.com/office/drawing/2014/main" id="{293C41EC-51A7-218D-46C4-A085EADBB730}"/>
              </a:ext>
            </a:extLst>
          </p:cNvPr>
          <p:cNvSpPr txBox="1">
            <a:spLocks/>
          </p:cNvSpPr>
          <p:nvPr/>
        </p:nvSpPr>
        <p:spPr>
          <a:xfrm>
            <a:off x="1270382" y="3469491"/>
            <a:ext cx="612182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just"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Bước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7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Tạo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dictionary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theo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median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những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cột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numerial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, mode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các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cột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categorical</a:t>
            </a:r>
          </a:p>
          <a:p>
            <a:pPr marL="800100" lvl="1" indent="-342900" algn="just"/>
            <a:endParaRPr lang="en-US" sz="20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CCF84D-1431-427B-C8F8-903B5E3C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36" y="1326009"/>
            <a:ext cx="6363027" cy="17399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CB7A58-84BD-F269-E555-5C2F935B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266" y="1243455"/>
            <a:ext cx="3206915" cy="19050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C2964-98F1-7986-DC09-9C66AAFEA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266" y="3677695"/>
            <a:ext cx="3206915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6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25" name="Google Shape;467;p28">
            <a:extLst>
              <a:ext uri="{FF2B5EF4-FFF2-40B4-BE49-F238E27FC236}">
                <a16:creationId xmlns:a16="http://schemas.microsoft.com/office/drawing/2014/main" id="{293C41EC-51A7-218D-46C4-A085EADBB730}"/>
              </a:ext>
            </a:extLst>
          </p:cNvPr>
          <p:cNvSpPr txBox="1">
            <a:spLocks/>
          </p:cNvSpPr>
          <p:nvPr/>
        </p:nvSpPr>
        <p:spPr>
          <a:xfrm>
            <a:off x="1108737" y="3966171"/>
            <a:ext cx="5569466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Bước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7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Tạo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dict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để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ánh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giá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trị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Dùng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fillna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để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điền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giá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trị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ánh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null value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75E3EC-18A8-77BB-2BA9-91709AB6EB63}"/>
              </a:ext>
            </a:extLst>
          </p:cNvPr>
          <p:cNvGrpSpPr/>
          <p:nvPr/>
        </p:nvGrpSpPr>
        <p:grpSpPr>
          <a:xfrm>
            <a:off x="1108736" y="1346697"/>
            <a:ext cx="5312612" cy="2682656"/>
            <a:chOff x="1108736" y="1346697"/>
            <a:chExt cx="5651660" cy="26826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0D8328-16AB-9843-EEE5-22ABA22D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736" y="1346697"/>
              <a:ext cx="5651660" cy="11938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592067-F30A-7515-3FFC-947A3F461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6726" y="2702790"/>
              <a:ext cx="5552004" cy="64658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80839B-7310-AE96-3DE7-85A4B3BB2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8736" y="3508626"/>
              <a:ext cx="5639994" cy="52072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E1AC3BD-4031-5A62-3F51-5C2E1520B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197" y="1436135"/>
            <a:ext cx="4067406" cy="398573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EDDA9C-5E12-54DD-807F-F71F73617BC0}"/>
              </a:ext>
            </a:extLst>
          </p:cNvPr>
          <p:cNvSpPr/>
          <p:nvPr/>
        </p:nvSpPr>
        <p:spPr>
          <a:xfrm>
            <a:off x="6421348" y="2647910"/>
            <a:ext cx="581644" cy="520727"/>
          </a:xfrm>
          <a:prstGeom prst="rightArrow">
            <a:avLst>
              <a:gd name="adj1" fmla="val 50000"/>
              <a:gd name="adj2" fmla="val 52451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sp>
        <p:nvSpPr>
          <p:cNvPr id="25" name="Google Shape;467;p28">
            <a:extLst>
              <a:ext uri="{FF2B5EF4-FFF2-40B4-BE49-F238E27FC236}">
                <a16:creationId xmlns:a16="http://schemas.microsoft.com/office/drawing/2014/main" id="{293C41EC-51A7-218D-46C4-A085EADBB730}"/>
              </a:ext>
            </a:extLst>
          </p:cNvPr>
          <p:cNvSpPr txBox="1">
            <a:spLocks/>
          </p:cNvSpPr>
          <p:nvPr/>
        </p:nvSpPr>
        <p:spPr>
          <a:xfrm>
            <a:off x="7099443" y="1189270"/>
            <a:ext cx="3983821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342900" indent="-342900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Bước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8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Vẽ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boxplot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để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xác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định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outliner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Sau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thực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hiện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thể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thấy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tất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cả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các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biến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đều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outliner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Tiến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hành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remove outliner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đã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data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không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bị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nhiễu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BEF372-71A9-983F-5E19-8E755A99E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36" y="1324308"/>
            <a:ext cx="5990707" cy="421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4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932E0E-BA88-842E-A048-BC1F9362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36" y="1255333"/>
            <a:ext cx="6031803" cy="434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A9FC9-860B-B391-E27B-00C752353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39" y="1326009"/>
            <a:ext cx="3942725" cy="1865401"/>
          </a:xfrm>
          <a:prstGeom prst="rect">
            <a:avLst/>
          </a:prstGeom>
        </p:spPr>
      </p:pic>
      <p:sp>
        <p:nvSpPr>
          <p:cNvPr id="8" name="Google Shape;467;p28">
            <a:extLst>
              <a:ext uri="{FF2B5EF4-FFF2-40B4-BE49-F238E27FC236}">
                <a16:creationId xmlns:a16="http://schemas.microsoft.com/office/drawing/2014/main" id="{A27ED9CD-A266-DC5D-71A2-75D7BD8432DE}"/>
              </a:ext>
            </a:extLst>
          </p:cNvPr>
          <p:cNvSpPr txBox="1">
            <a:spLocks/>
          </p:cNvSpPr>
          <p:nvPr/>
        </p:nvSpPr>
        <p:spPr>
          <a:xfrm>
            <a:off x="7294435" y="3469491"/>
            <a:ext cx="3983821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Ghi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chú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Sau 11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lần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xóa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outliner,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dữ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liệu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đã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sạch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thể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bắt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đầu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dùng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việc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phân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tích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0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dirty="0"/>
          </a:p>
        </p:txBody>
      </p:sp>
      <p:sp>
        <p:nvSpPr>
          <p:cNvPr id="2" name="Google Shape;467;p28">
            <a:extLst>
              <a:ext uri="{FF2B5EF4-FFF2-40B4-BE49-F238E27FC236}">
                <a16:creationId xmlns:a16="http://schemas.microsoft.com/office/drawing/2014/main" id="{B8097F0B-7903-B2D2-F43D-08CF4D9F9B5E}"/>
              </a:ext>
            </a:extLst>
          </p:cNvPr>
          <p:cNvSpPr txBox="1">
            <a:spLocks/>
          </p:cNvSpPr>
          <p:nvPr/>
        </p:nvSpPr>
        <p:spPr>
          <a:xfrm>
            <a:off x="7740868" y="1326009"/>
            <a:ext cx="3342396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Nhận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xét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Annual Income: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phần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lớn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KH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mức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lương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hằng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năm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trong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khoảng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15k - &gt;35k USD/year.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Tương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đương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1.2k -&gt; 3k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hằng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tháng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Cả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3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phân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loại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đều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sự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phân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bổ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khách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hàng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tương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đối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giống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nhau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 algn="just"/>
            <a:endParaRPr lang="en-US" sz="14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 algn="just"/>
            <a:endParaRPr lang="en-US" sz="16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 algn="just"/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9949D-D5E3-EDC8-8812-7BCF94D1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74" y="1328441"/>
            <a:ext cx="3258147" cy="2518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58E1CB-9C5F-6EDC-31DF-979899E1B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187" y="1251861"/>
            <a:ext cx="3226558" cy="2552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AD4D7A-EF8F-8E86-F42C-B349381A2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110" y="3913907"/>
            <a:ext cx="3258147" cy="22462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AA9B3-8A3C-AEC6-5232-038A7C3AC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721" y="3913907"/>
            <a:ext cx="3226558" cy="224626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091B1E-C297-289F-9736-CB26BB941A79}"/>
              </a:ext>
            </a:extLst>
          </p:cNvPr>
          <p:cNvSpPr/>
          <p:nvPr/>
        </p:nvSpPr>
        <p:spPr>
          <a:xfrm rot="5400000" flipV="1">
            <a:off x="822548" y="4955807"/>
            <a:ext cx="851836" cy="45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C32CA-25AC-4AF6-9186-3BFB7AF0719B}"/>
              </a:ext>
            </a:extLst>
          </p:cNvPr>
          <p:cNvSpPr/>
          <p:nvPr/>
        </p:nvSpPr>
        <p:spPr>
          <a:xfrm rot="5400000">
            <a:off x="7401828" y="4600876"/>
            <a:ext cx="827772" cy="39463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4CD995-FDD4-9892-F928-47242822019C}"/>
              </a:ext>
            </a:extLst>
          </p:cNvPr>
          <p:cNvSpPr/>
          <p:nvPr/>
        </p:nvSpPr>
        <p:spPr>
          <a:xfrm rot="5400000">
            <a:off x="7249952" y="2557053"/>
            <a:ext cx="827772" cy="908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67;p28">
            <a:extLst>
              <a:ext uri="{FF2B5EF4-FFF2-40B4-BE49-F238E27FC236}">
                <a16:creationId xmlns:a16="http://schemas.microsoft.com/office/drawing/2014/main" id="{277D6BD1-63A7-017C-5B04-F876C5C40EFD}"/>
              </a:ext>
            </a:extLst>
          </p:cNvPr>
          <p:cNvSpPr txBox="1">
            <a:spLocks/>
          </p:cNvSpPr>
          <p:nvPr/>
        </p:nvSpPr>
        <p:spPr>
          <a:xfrm>
            <a:off x="7740868" y="3870652"/>
            <a:ext cx="3342396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Nhận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xét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Số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lượng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tài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khoản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NH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số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lượng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thẻ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sự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tương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đồng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với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nhau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. KH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tốt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thường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5 bank account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trở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xuống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cùng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với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tối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5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thẻ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đổ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lại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. Trong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chiều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hướng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ngược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lại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, KH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ấu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thì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lại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từ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6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tài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khoản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Nh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cũng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như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thẻ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đổ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lên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 algn="just"/>
            <a:endParaRPr lang="en-US" sz="16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 algn="just"/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6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832E6C-4D8F-9CCC-BFBB-270256410C2D}"/>
              </a:ext>
            </a:extLst>
          </p:cNvPr>
          <p:cNvGrpSpPr/>
          <p:nvPr/>
        </p:nvGrpSpPr>
        <p:grpSpPr>
          <a:xfrm>
            <a:off x="4484427" y="1326009"/>
            <a:ext cx="2774753" cy="2261808"/>
            <a:chOff x="4422582" y="1409977"/>
            <a:chExt cx="2381372" cy="19411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4996FB-703A-6163-81D5-366E48A22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2582" y="1426976"/>
              <a:ext cx="2381372" cy="192414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562073-8048-F986-B9D5-B403D417A978}"/>
                </a:ext>
              </a:extLst>
            </p:cNvPr>
            <p:cNvSpPr/>
            <p:nvPr/>
          </p:nvSpPr>
          <p:spPr>
            <a:xfrm rot="10800000" flipV="1">
              <a:off x="5052598" y="1409977"/>
              <a:ext cx="1121340" cy="4571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FD30B-8CCB-F386-5E85-2F7025C76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989" y="1391984"/>
            <a:ext cx="2842541" cy="2198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0D065A-D12B-A093-5F4C-3ECC61A1C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077" y="1379280"/>
            <a:ext cx="2821061" cy="2208537"/>
          </a:xfrm>
          <a:prstGeom prst="rect">
            <a:avLst/>
          </a:prstGeom>
        </p:spPr>
      </p:pic>
      <p:sp>
        <p:nvSpPr>
          <p:cNvPr id="14" name="Google Shape;467;p28">
            <a:extLst>
              <a:ext uri="{FF2B5EF4-FFF2-40B4-BE49-F238E27FC236}">
                <a16:creationId xmlns:a16="http://schemas.microsoft.com/office/drawing/2014/main" id="{26C5C026-F1BA-01A2-213D-64EBFB38179E}"/>
              </a:ext>
            </a:extLst>
          </p:cNvPr>
          <p:cNvSpPr txBox="1">
            <a:spLocks/>
          </p:cNvSpPr>
          <p:nvPr/>
        </p:nvSpPr>
        <p:spPr>
          <a:xfrm>
            <a:off x="1223246" y="3610364"/>
            <a:ext cx="6035934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Nhận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xét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Ở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nhóm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tớt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xấu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sự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phân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bổ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rõ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rệt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về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vấn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để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chậm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thanh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toán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số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lần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chậm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thanh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toán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Đối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với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nhóm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tốt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thời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gian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chậm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thanh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toán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phân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bổ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chủ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yếu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trong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khoảng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15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ngày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đổ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lại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số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lần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chậm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thanh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toán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cũng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từ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khoảng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10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lần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trở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lại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. Trong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nhóm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xấu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lại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thời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gian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chậm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thanh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toán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dài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hơn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trung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bình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25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ngày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số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lần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chậm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thanh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toán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nhiều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hơn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với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trung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bình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15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lần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 algn="just"/>
            <a:endParaRPr lang="en-US" sz="16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 algn="just"/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BD0C6-22CD-DEE4-BF94-0F2DB8CC5B83}"/>
              </a:ext>
            </a:extLst>
          </p:cNvPr>
          <p:cNvSpPr/>
          <p:nvPr/>
        </p:nvSpPr>
        <p:spPr>
          <a:xfrm rot="10800000" flipV="1">
            <a:off x="7524424" y="3587817"/>
            <a:ext cx="3074223" cy="2144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47302-B152-386D-76F9-B285E3FA9CC4}"/>
              </a:ext>
            </a:extLst>
          </p:cNvPr>
          <p:cNvSpPr/>
          <p:nvPr/>
        </p:nvSpPr>
        <p:spPr>
          <a:xfrm rot="10800000" flipV="1">
            <a:off x="4667140" y="3587818"/>
            <a:ext cx="2821060" cy="21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C1C6AE-B6C8-2112-69B3-66D5740EAC11}"/>
              </a:ext>
            </a:extLst>
          </p:cNvPr>
          <p:cNvSpPr/>
          <p:nvPr/>
        </p:nvSpPr>
        <p:spPr>
          <a:xfrm rot="13598225" flipV="1">
            <a:off x="7583997" y="3541846"/>
            <a:ext cx="390139" cy="1849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B7B22F-37AE-177C-4A77-C267CFC8C505}"/>
              </a:ext>
            </a:extLst>
          </p:cNvPr>
          <p:cNvSpPr/>
          <p:nvPr/>
        </p:nvSpPr>
        <p:spPr>
          <a:xfrm rot="10800000" flipV="1">
            <a:off x="1780674" y="1308274"/>
            <a:ext cx="8528586" cy="83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67;p28">
            <a:extLst>
              <a:ext uri="{FF2B5EF4-FFF2-40B4-BE49-F238E27FC236}">
                <a16:creationId xmlns:a16="http://schemas.microsoft.com/office/drawing/2014/main" id="{8A806E75-5687-30DB-C3A3-F1D85ACCB631}"/>
              </a:ext>
            </a:extLst>
          </p:cNvPr>
          <p:cNvSpPr txBox="1">
            <a:spLocks/>
          </p:cNvSpPr>
          <p:nvPr/>
        </p:nvSpPr>
        <p:spPr>
          <a:xfrm>
            <a:off x="7663077" y="3649834"/>
            <a:ext cx="3039997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Nhận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xét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Với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nhóm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tố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tiêu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chuẩn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công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nợ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chỉ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chiếm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mức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thấp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(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từ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1.5k$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trở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lại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). Trong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công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nợ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của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nhóm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nợ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xấu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rất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cao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chủ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yếu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nằm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trong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khoảng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1.5k -&gt; 2.5k $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0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>
            <a:spLocks noGrp="1"/>
          </p:cNvSpPr>
          <p:nvPr>
            <p:ph type="title"/>
          </p:nvPr>
        </p:nvSpPr>
        <p:spPr>
          <a:xfrm>
            <a:off x="1239400" y="675675"/>
            <a:ext cx="96822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LỤC</a:t>
            </a:r>
            <a:endParaRPr dirty="0"/>
          </a:p>
        </p:txBody>
      </p:sp>
      <p:sp>
        <p:nvSpPr>
          <p:cNvPr id="371" name="Google Shape;371;p21"/>
          <p:cNvSpPr txBox="1">
            <a:spLocks noGrp="1"/>
          </p:cNvSpPr>
          <p:nvPr>
            <p:ph type="body" idx="1"/>
          </p:nvPr>
        </p:nvSpPr>
        <p:spPr>
          <a:xfrm>
            <a:off x="2399253" y="3018871"/>
            <a:ext cx="2880900" cy="10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toán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BốI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cảnh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21"/>
          <p:cNvSpPr txBox="1">
            <a:spLocks noGrp="1"/>
          </p:cNvSpPr>
          <p:nvPr>
            <p:ph type="body" idx="2"/>
          </p:nvPr>
        </p:nvSpPr>
        <p:spPr>
          <a:xfrm>
            <a:off x="5612087" y="3006271"/>
            <a:ext cx="2880900" cy="10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Làm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sạch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Khai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phá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hóa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Xử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lý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mất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cân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bằng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Xây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dựng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mô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hình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Đánh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giá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kết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quả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5" name="Google Shape;375;p21"/>
          <p:cNvSpPr txBox="1">
            <a:spLocks noGrp="1"/>
          </p:cNvSpPr>
          <p:nvPr>
            <p:ph type="title" idx="5"/>
          </p:nvPr>
        </p:nvSpPr>
        <p:spPr>
          <a:xfrm>
            <a:off x="1687077" y="2310467"/>
            <a:ext cx="2880900" cy="572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GIỚI THIỆU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6" name="Google Shape;376;p21"/>
          <p:cNvSpPr txBox="1">
            <a:spLocks noGrp="1"/>
          </p:cNvSpPr>
          <p:nvPr>
            <p:ph type="title" idx="6"/>
          </p:nvPr>
        </p:nvSpPr>
        <p:spPr>
          <a:xfrm>
            <a:off x="4787963" y="2327299"/>
            <a:ext cx="2880900" cy="572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QUY TRÌNH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9" name="Google Shape;379;p21"/>
          <p:cNvSpPr txBox="1">
            <a:spLocks noGrp="1"/>
          </p:cNvSpPr>
          <p:nvPr>
            <p:ph type="body" idx="9"/>
          </p:nvPr>
        </p:nvSpPr>
        <p:spPr>
          <a:xfrm>
            <a:off x="8950549" y="3018871"/>
            <a:ext cx="3598044" cy="10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Trước khi xử lý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Sau khi xử lý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Kết luận chung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1" name="Google Shape;381;p21"/>
          <p:cNvSpPr txBox="1">
            <a:spLocks noGrp="1"/>
          </p:cNvSpPr>
          <p:nvPr>
            <p:ph type="title" idx="14"/>
          </p:nvPr>
        </p:nvSpPr>
        <p:spPr>
          <a:xfrm>
            <a:off x="8161052" y="2157739"/>
            <a:ext cx="3069537" cy="9201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KẾT QUẢ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3" name="Google Shape;383;p21"/>
          <p:cNvSpPr/>
          <p:nvPr/>
        </p:nvSpPr>
        <p:spPr>
          <a:xfrm>
            <a:off x="1357799" y="2218900"/>
            <a:ext cx="789499" cy="789499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rPr>
              <a:t>1</a:t>
            </a:r>
            <a:endParaRPr sz="1200" b="1" dirty="0">
              <a:solidFill>
                <a:schemeClr val="accent6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7766304" y="2229374"/>
            <a:ext cx="789497" cy="789497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rPr>
              <a:t>3</a:t>
            </a:r>
            <a:endParaRPr sz="1200" b="1">
              <a:solidFill>
                <a:schemeClr val="accent6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0999A8-0732-AD41-6708-4C079845FC95}"/>
              </a:ext>
            </a:extLst>
          </p:cNvPr>
          <p:cNvGrpSpPr/>
          <p:nvPr/>
        </p:nvGrpSpPr>
        <p:grpSpPr>
          <a:xfrm>
            <a:off x="2041098" y="3247467"/>
            <a:ext cx="212400" cy="1081313"/>
            <a:chOff x="1606926" y="3457171"/>
            <a:chExt cx="212400" cy="1081313"/>
          </a:xfrm>
        </p:grpSpPr>
        <p:sp>
          <p:nvSpPr>
            <p:cNvPr id="17" name="Google Shape;397;p22">
              <a:extLst>
                <a:ext uri="{FF2B5EF4-FFF2-40B4-BE49-F238E27FC236}">
                  <a16:creationId xmlns:a16="http://schemas.microsoft.com/office/drawing/2014/main" id="{D1B4408E-BDC6-B3F4-7773-12B422785E08}"/>
                </a:ext>
              </a:extLst>
            </p:cNvPr>
            <p:cNvSpPr/>
            <p:nvPr/>
          </p:nvSpPr>
          <p:spPr>
            <a:xfrm rot="-5400000">
              <a:off x="1606926" y="3916783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7;p22">
              <a:extLst>
                <a:ext uri="{FF2B5EF4-FFF2-40B4-BE49-F238E27FC236}">
                  <a16:creationId xmlns:a16="http://schemas.microsoft.com/office/drawing/2014/main" id="{FA22A5AE-E2FF-59A0-C13B-894C16FA72B4}"/>
                </a:ext>
              </a:extLst>
            </p:cNvPr>
            <p:cNvSpPr/>
            <p:nvPr/>
          </p:nvSpPr>
          <p:spPr>
            <a:xfrm rot="-5400000">
              <a:off x="1606926" y="4326084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7;p22">
              <a:extLst>
                <a:ext uri="{FF2B5EF4-FFF2-40B4-BE49-F238E27FC236}">
                  <a16:creationId xmlns:a16="http://schemas.microsoft.com/office/drawing/2014/main" id="{EB1C8BBD-0235-9876-4EE2-13E1D95131A7}"/>
                </a:ext>
              </a:extLst>
            </p:cNvPr>
            <p:cNvSpPr/>
            <p:nvPr/>
          </p:nvSpPr>
          <p:spPr>
            <a:xfrm rot="-5400000">
              <a:off x="1606926" y="3457171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21"/>
          <p:cNvSpPr/>
          <p:nvPr/>
        </p:nvSpPr>
        <p:spPr>
          <a:xfrm>
            <a:off x="4425028" y="2218901"/>
            <a:ext cx="789498" cy="789498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rPr>
              <a:t>2</a:t>
            </a:r>
            <a:endParaRPr sz="1200" b="1">
              <a:solidFill>
                <a:schemeClr val="accent6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3680C6-EBC4-FEA2-26EB-81A5546F1E3C}"/>
              </a:ext>
            </a:extLst>
          </p:cNvPr>
          <p:cNvGrpSpPr/>
          <p:nvPr/>
        </p:nvGrpSpPr>
        <p:grpSpPr>
          <a:xfrm>
            <a:off x="5153402" y="3247466"/>
            <a:ext cx="225319" cy="2443290"/>
            <a:chOff x="5153402" y="3247466"/>
            <a:chExt cx="225319" cy="2443290"/>
          </a:xfrm>
        </p:grpSpPr>
        <p:sp>
          <p:nvSpPr>
            <p:cNvPr id="21" name="Google Shape;396;p22">
              <a:extLst>
                <a:ext uri="{FF2B5EF4-FFF2-40B4-BE49-F238E27FC236}">
                  <a16:creationId xmlns:a16="http://schemas.microsoft.com/office/drawing/2014/main" id="{24910882-E682-D397-A529-33A78B066B67}"/>
                </a:ext>
              </a:extLst>
            </p:cNvPr>
            <p:cNvSpPr/>
            <p:nvPr/>
          </p:nvSpPr>
          <p:spPr>
            <a:xfrm rot="16200000">
              <a:off x="5166321" y="3737283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6;p22">
              <a:extLst>
                <a:ext uri="{FF2B5EF4-FFF2-40B4-BE49-F238E27FC236}">
                  <a16:creationId xmlns:a16="http://schemas.microsoft.com/office/drawing/2014/main" id="{7194DE57-802F-49FE-4B75-7F4BDC407366}"/>
                </a:ext>
              </a:extLst>
            </p:cNvPr>
            <p:cNvSpPr/>
            <p:nvPr/>
          </p:nvSpPr>
          <p:spPr>
            <a:xfrm rot="16200000">
              <a:off x="5166321" y="4608061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6;p22">
              <a:extLst>
                <a:ext uri="{FF2B5EF4-FFF2-40B4-BE49-F238E27FC236}">
                  <a16:creationId xmlns:a16="http://schemas.microsoft.com/office/drawing/2014/main" id="{FCAF5A41-56EB-D866-DC5E-9B15E9A330EB}"/>
                </a:ext>
              </a:extLst>
            </p:cNvPr>
            <p:cNvSpPr/>
            <p:nvPr/>
          </p:nvSpPr>
          <p:spPr>
            <a:xfrm rot="16200000">
              <a:off x="5166321" y="4162443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6;p22">
              <a:extLst>
                <a:ext uri="{FF2B5EF4-FFF2-40B4-BE49-F238E27FC236}">
                  <a16:creationId xmlns:a16="http://schemas.microsoft.com/office/drawing/2014/main" id="{B7E00E4A-5BA1-E7F8-3682-8F1F7382B180}"/>
                </a:ext>
              </a:extLst>
            </p:cNvPr>
            <p:cNvSpPr/>
            <p:nvPr/>
          </p:nvSpPr>
          <p:spPr>
            <a:xfrm rot="16200000">
              <a:off x="5166321" y="5478356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6;p22">
              <a:extLst>
                <a:ext uri="{FF2B5EF4-FFF2-40B4-BE49-F238E27FC236}">
                  <a16:creationId xmlns:a16="http://schemas.microsoft.com/office/drawing/2014/main" id="{E13B26B0-6019-06E7-8B20-EBA604C8651F}"/>
                </a:ext>
              </a:extLst>
            </p:cNvPr>
            <p:cNvSpPr/>
            <p:nvPr/>
          </p:nvSpPr>
          <p:spPr>
            <a:xfrm rot="16200000">
              <a:off x="5153402" y="5053617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6;p22">
              <a:extLst>
                <a:ext uri="{FF2B5EF4-FFF2-40B4-BE49-F238E27FC236}">
                  <a16:creationId xmlns:a16="http://schemas.microsoft.com/office/drawing/2014/main" id="{EDFEBABC-1E7A-45A9-89F7-27B1596B4E86}"/>
                </a:ext>
              </a:extLst>
            </p:cNvPr>
            <p:cNvSpPr/>
            <p:nvPr/>
          </p:nvSpPr>
          <p:spPr>
            <a:xfrm rot="16200000">
              <a:off x="5153402" y="3247466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95;p22">
            <a:extLst>
              <a:ext uri="{FF2B5EF4-FFF2-40B4-BE49-F238E27FC236}">
                <a16:creationId xmlns:a16="http://schemas.microsoft.com/office/drawing/2014/main" id="{9F30EFE4-28D8-4A32-5C98-8D9BB1BE937C}"/>
              </a:ext>
            </a:extLst>
          </p:cNvPr>
          <p:cNvSpPr/>
          <p:nvPr/>
        </p:nvSpPr>
        <p:spPr>
          <a:xfrm rot="-5400000">
            <a:off x="8615568" y="3284401"/>
            <a:ext cx="212400" cy="212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95;p22">
            <a:extLst>
              <a:ext uri="{FF2B5EF4-FFF2-40B4-BE49-F238E27FC236}">
                <a16:creationId xmlns:a16="http://schemas.microsoft.com/office/drawing/2014/main" id="{CC2FEAE5-1269-91DD-03D6-9F3E1B2F1443}"/>
              </a:ext>
            </a:extLst>
          </p:cNvPr>
          <p:cNvSpPr/>
          <p:nvPr/>
        </p:nvSpPr>
        <p:spPr>
          <a:xfrm rot="-5400000">
            <a:off x="8612521" y="3713266"/>
            <a:ext cx="212400" cy="212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95;p22">
            <a:extLst>
              <a:ext uri="{FF2B5EF4-FFF2-40B4-BE49-F238E27FC236}">
                <a16:creationId xmlns:a16="http://schemas.microsoft.com/office/drawing/2014/main" id="{07742A02-7406-4430-9DBD-01B9E7297DEE}"/>
              </a:ext>
            </a:extLst>
          </p:cNvPr>
          <p:cNvSpPr/>
          <p:nvPr/>
        </p:nvSpPr>
        <p:spPr>
          <a:xfrm rot="-5400000">
            <a:off x="8613110" y="4142131"/>
            <a:ext cx="212400" cy="212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834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dirty="0"/>
          </a:p>
        </p:txBody>
      </p:sp>
      <p:sp>
        <p:nvSpPr>
          <p:cNvPr id="14" name="Google Shape;467;p28">
            <a:extLst>
              <a:ext uri="{FF2B5EF4-FFF2-40B4-BE49-F238E27FC236}">
                <a16:creationId xmlns:a16="http://schemas.microsoft.com/office/drawing/2014/main" id="{26C5C026-F1BA-01A2-213D-64EBFB38179E}"/>
              </a:ext>
            </a:extLst>
          </p:cNvPr>
          <p:cNvSpPr txBox="1">
            <a:spLocks/>
          </p:cNvSpPr>
          <p:nvPr/>
        </p:nvSpPr>
        <p:spPr>
          <a:xfrm>
            <a:off x="1445620" y="4610011"/>
            <a:ext cx="5012932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Nhận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xét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xếp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hậng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tiêu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chuẩn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vẫn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chiến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phần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đông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với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hơn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60%.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Lượng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KH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tót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xấu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tương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đương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nhau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lần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lượt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sấp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xỉ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21%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18%</a:t>
            </a:r>
          </a:p>
          <a:p>
            <a:pPr marL="800100" lvl="1" indent="-342900" algn="just"/>
            <a:endParaRPr lang="en-US" sz="16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 algn="just"/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BD0C6-22CD-DEE4-BF94-0F2DB8CC5B83}"/>
              </a:ext>
            </a:extLst>
          </p:cNvPr>
          <p:cNvSpPr/>
          <p:nvPr/>
        </p:nvSpPr>
        <p:spPr>
          <a:xfrm rot="10800000" flipV="1">
            <a:off x="7524424" y="3587817"/>
            <a:ext cx="3074223" cy="2144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47302-B152-386D-76F9-B285E3FA9CC4}"/>
              </a:ext>
            </a:extLst>
          </p:cNvPr>
          <p:cNvSpPr/>
          <p:nvPr/>
        </p:nvSpPr>
        <p:spPr>
          <a:xfrm rot="10800000" flipV="1">
            <a:off x="4667140" y="3587818"/>
            <a:ext cx="2821060" cy="21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C1C6AE-B6C8-2112-69B3-66D5740EAC11}"/>
              </a:ext>
            </a:extLst>
          </p:cNvPr>
          <p:cNvSpPr/>
          <p:nvPr/>
        </p:nvSpPr>
        <p:spPr>
          <a:xfrm rot="13598225" flipV="1">
            <a:off x="7583997" y="3541846"/>
            <a:ext cx="390139" cy="1849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B7B22F-37AE-177C-4A77-C267CFC8C505}"/>
              </a:ext>
            </a:extLst>
          </p:cNvPr>
          <p:cNvSpPr/>
          <p:nvPr/>
        </p:nvSpPr>
        <p:spPr>
          <a:xfrm rot="10800000" flipV="1">
            <a:off x="1780674" y="1308274"/>
            <a:ext cx="8528586" cy="83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67;p28">
            <a:extLst>
              <a:ext uri="{FF2B5EF4-FFF2-40B4-BE49-F238E27FC236}">
                <a16:creationId xmlns:a16="http://schemas.microsoft.com/office/drawing/2014/main" id="{8A806E75-5687-30DB-C3A3-F1D85ACCB631}"/>
              </a:ext>
            </a:extLst>
          </p:cNvPr>
          <p:cNvSpPr txBox="1">
            <a:spLocks/>
          </p:cNvSpPr>
          <p:nvPr/>
        </p:nvSpPr>
        <p:spPr>
          <a:xfrm>
            <a:off x="6458552" y="1366500"/>
            <a:ext cx="459954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Nhận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xét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Trong dataset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hiện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15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nhóm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ngành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nghề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đang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sử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thẻ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tin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, Trong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,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những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KH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thuộc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nhóm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ngành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bác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sĩ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cơ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cơ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khí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chiếm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phần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đông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Tiếp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sau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văn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,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kĩ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sư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kiến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trúc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sự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.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Các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khoa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học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xu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hướng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xử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thẻ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tín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dụng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ít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nhất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với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chỉ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tầm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hơn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300 KH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0FE59E5-D07E-94A3-8600-76CE3292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08" y="1186105"/>
            <a:ext cx="5425820" cy="343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C9DD26C-C3CF-49A5-72CF-2F510F70C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52" y="3634300"/>
            <a:ext cx="2821060" cy="260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60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&amp;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BD0C6-22CD-DEE4-BF94-0F2DB8CC5B83}"/>
              </a:ext>
            </a:extLst>
          </p:cNvPr>
          <p:cNvSpPr/>
          <p:nvPr/>
        </p:nvSpPr>
        <p:spPr>
          <a:xfrm rot="10800000" flipV="1">
            <a:off x="7524424" y="3587817"/>
            <a:ext cx="3074223" cy="2144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47302-B152-386D-76F9-B285E3FA9CC4}"/>
              </a:ext>
            </a:extLst>
          </p:cNvPr>
          <p:cNvSpPr/>
          <p:nvPr/>
        </p:nvSpPr>
        <p:spPr>
          <a:xfrm rot="10800000" flipV="1">
            <a:off x="4667140" y="3587818"/>
            <a:ext cx="2821060" cy="21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C1C6AE-B6C8-2112-69B3-66D5740EAC11}"/>
              </a:ext>
            </a:extLst>
          </p:cNvPr>
          <p:cNvSpPr/>
          <p:nvPr/>
        </p:nvSpPr>
        <p:spPr>
          <a:xfrm rot="13598225" flipV="1">
            <a:off x="7583997" y="3541846"/>
            <a:ext cx="390139" cy="1849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B7B22F-37AE-177C-4A77-C267CFC8C505}"/>
              </a:ext>
            </a:extLst>
          </p:cNvPr>
          <p:cNvSpPr/>
          <p:nvPr/>
        </p:nvSpPr>
        <p:spPr>
          <a:xfrm rot="10800000" flipV="1">
            <a:off x="1780674" y="1308274"/>
            <a:ext cx="8528586" cy="83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D0B7A-6903-080F-3CE7-0A1FE75F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36" y="1286010"/>
            <a:ext cx="9844813" cy="1365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EFACB-C0CE-FCC9-6DA2-0FAA1BCBC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833" y="2538839"/>
            <a:ext cx="4597716" cy="3621898"/>
          </a:xfrm>
          <a:prstGeom prst="rect">
            <a:avLst/>
          </a:prstGeom>
        </p:spPr>
      </p:pic>
      <p:sp>
        <p:nvSpPr>
          <p:cNvPr id="7" name="Google Shape;467;p28">
            <a:extLst>
              <a:ext uri="{FF2B5EF4-FFF2-40B4-BE49-F238E27FC236}">
                <a16:creationId xmlns:a16="http://schemas.microsoft.com/office/drawing/2014/main" id="{C054E20F-8B7F-C6EE-E382-ACA60F7E8A37}"/>
              </a:ext>
            </a:extLst>
          </p:cNvPr>
          <p:cNvSpPr txBox="1">
            <a:spLocks/>
          </p:cNvSpPr>
          <p:nvPr/>
        </p:nvSpPr>
        <p:spPr>
          <a:xfrm>
            <a:off x="1238451" y="2673593"/>
            <a:ext cx="459954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●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Ubuntu"/>
              <a:buChar char="○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Ubuntu"/>
              <a:buChar char="■"/>
              <a:defRPr sz="19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Nhận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xét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Mã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hóa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các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cột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Categorical data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bằng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phương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pháp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label Encoder.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Dùng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method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corr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()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để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xem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sự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tương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quan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giữa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các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biến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với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biến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mục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tiêu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Credit_Score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Chọn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biến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X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các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cột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merical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data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các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cột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categorical data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đã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được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mã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hóa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. Y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là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biến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mục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tiêu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Credit Score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56199C-D142-4FB6-4F2E-4202601AF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674" y="5266122"/>
            <a:ext cx="5042159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2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BD0C6-22CD-DEE4-BF94-0F2DB8CC5B83}"/>
              </a:ext>
            </a:extLst>
          </p:cNvPr>
          <p:cNvSpPr/>
          <p:nvPr/>
        </p:nvSpPr>
        <p:spPr>
          <a:xfrm rot="10800000" flipV="1">
            <a:off x="7524424" y="3587817"/>
            <a:ext cx="3074223" cy="2144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47302-B152-386D-76F9-B285E3FA9CC4}"/>
              </a:ext>
            </a:extLst>
          </p:cNvPr>
          <p:cNvSpPr/>
          <p:nvPr/>
        </p:nvSpPr>
        <p:spPr>
          <a:xfrm rot="10800000" flipV="1">
            <a:off x="4667140" y="3587818"/>
            <a:ext cx="2821060" cy="2144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C1C6AE-B6C8-2112-69B3-66D5740EAC11}"/>
              </a:ext>
            </a:extLst>
          </p:cNvPr>
          <p:cNvSpPr/>
          <p:nvPr/>
        </p:nvSpPr>
        <p:spPr>
          <a:xfrm rot="13598225" flipV="1">
            <a:off x="7583997" y="3541846"/>
            <a:ext cx="390139" cy="1849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B7B22F-37AE-177C-4A77-C267CFC8C505}"/>
              </a:ext>
            </a:extLst>
          </p:cNvPr>
          <p:cNvSpPr/>
          <p:nvPr/>
        </p:nvSpPr>
        <p:spPr>
          <a:xfrm rot="10800000" flipV="1">
            <a:off x="1780674" y="1308274"/>
            <a:ext cx="8528586" cy="83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34275-2B40-1749-C223-903EC575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50" y="1484826"/>
            <a:ext cx="9531840" cy="1085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5D3A6-B1E4-E9D5-8D09-F1243E4D0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750" y="2791485"/>
            <a:ext cx="9504386" cy="901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F20BA9-3FB0-31D4-03D0-DBF0C2BBC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750" y="3913984"/>
            <a:ext cx="9504386" cy="9271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E93227-BF1F-1D5C-07FA-BB59862A72D8}"/>
              </a:ext>
            </a:extLst>
          </p:cNvPr>
          <p:cNvSpPr txBox="1"/>
          <p:nvPr/>
        </p:nvSpPr>
        <p:spPr>
          <a:xfrm>
            <a:off x="1279047" y="5211173"/>
            <a:ext cx="953184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Nhận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xét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Xây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dựng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3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mô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hình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dự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báo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cơ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bản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để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kiểm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tra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với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dataset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hiện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tại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thì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mô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hình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nào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sẽ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phụ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hợp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để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dự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báo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4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>
            <a:spLocks noGrp="1"/>
          </p:cNvSpPr>
          <p:nvPr>
            <p:ph type="title"/>
          </p:nvPr>
        </p:nvSpPr>
        <p:spPr>
          <a:xfrm>
            <a:off x="1486950" y="208825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KẾT QUẢ</a:t>
            </a:r>
            <a:endParaRPr dirty="0"/>
          </a:p>
        </p:txBody>
      </p:sp>
      <p:sp>
        <p:nvSpPr>
          <p:cNvPr id="407" name="Google Shape;407;p23"/>
          <p:cNvSpPr/>
          <p:nvPr/>
        </p:nvSpPr>
        <p:spPr>
          <a:xfrm>
            <a:off x="9754850" y="1312126"/>
            <a:ext cx="703109" cy="11852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Bitter"/>
              </a:rPr>
              <a:t>3</a:t>
            </a:r>
            <a:endParaRPr b="1" i="0" dirty="0"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6"/>
              </a:solidFill>
              <a:latin typeface="Bitter"/>
            </a:endParaRPr>
          </a:p>
        </p:txBody>
      </p:sp>
    </p:spTree>
    <p:extLst>
      <p:ext uri="{BB962C8B-B14F-4D97-AF65-F5344CB8AC3E}">
        <p14:creationId xmlns:p14="http://schemas.microsoft.com/office/powerpoint/2010/main" val="409515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589999" y="586629"/>
            <a:ext cx="332851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Trước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BD0C6-22CD-DEE4-BF94-0F2DB8CC5B83}"/>
              </a:ext>
            </a:extLst>
          </p:cNvPr>
          <p:cNvSpPr/>
          <p:nvPr/>
        </p:nvSpPr>
        <p:spPr>
          <a:xfrm rot="10800000" flipV="1">
            <a:off x="7524424" y="3587817"/>
            <a:ext cx="3074223" cy="2144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C1C6AE-B6C8-2112-69B3-66D5740EAC11}"/>
              </a:ext>
            </a:extLst>
          </p:cNvPr>
          <p:cNvSpPr/>
          <p:nvPr/>
        </p:nvSpPr>
        <p:spPr>
          <a:xfrm rot="13598225" flipV="1">
            <a:off x="7583997" y="3541846"/>
            <a:ext cx="390139" cy="1849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496;p30">
            <a:extLst>
              <a:ext uri="{FF2B5EF4-FFF2-40B4-BE49-F238E27FC236}">
                <a16:creationId xmlns:a16="http://schemas.microsoft.com/office/drawing/2014/main" id="{8F368FED-760C-B79B-5670-B8B63A363105}"/>
              </a:ext>
            </a:extLst>
          </p:cNvPr>
          <p:cNvSpPr txBox="1">
            <a:spLocks/>
          </p:cNvSpPr>
          <p:nvPr/>
        </p:nvSpPr>
        <p:spPr>
          <a:xfrm>
            <a:off x="7397280" y="544773"/>
            <a:ext cx="332851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Sau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08B8CD-9AEE-14E7-D564-2EC46070C3AC}"/>
              </a:ext>
            </a:extLst>
          </p:cNvPr>
          <p:cNvCxnSpPr>
            <a:cxnSpLocks/>
          </p:cNvCxnSpPr>
          <p:nvPr/>
        </p:nvCxnSpPr>
        <p:spPr>
          <a:xfrm flipV="1">
            <a:off x="6096000" y="1183907"/>
            <a:ext cx="0" cy="5024388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E08298-18FA-C485-0B73-5AD1CBB8D641}"/>
              </a:ext>
            </a:extLst>
          </p:cNvPr>
          <p:cNvSpPr/>
          <p:nvPr/>
        </p:nvSpPr>
        <p:spPr>
          <a:xfrm>
            <a:off x="1307031" y="1343978"/>
            <a:ext cx="4531349" cy="2326575"/>
          </a:xfrm>
          <a:prstGeom prst="roundRect">
            <a:avLst/>
          </a:prstGeom>
          <a:noFill/>
          <a:ln cap="rnd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A4A091-1C25-6A06-8F1F-5F46FED9C05A}"/>
              </a:ext>
            </a:extLst>
          </p:cNvPr>
          <p:cNvSpPr/>
          <p:nvPr/>
        </p:nvSpPr>
        <p:spPr>
          <a:xfrm>
            <a:off x="1307745" y="3798926"/>
            <a:ext cx="4531349" cy="2326575"/>
          </a:xfrm>
          <a:prstGeom prst="roundRect">
            <a:avLst/>
          </a:prstGeom>
          <a:noFill/>
          <a:ln cap="rnd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D7154A-C328-1FCA-32D3-B69B796788E6}"/>
              </a:ext>
            </a:extLst>
          </p:cNvPr>
          <p:cNvSpPr/>
          <p:nvPr/>
        </p:nvSpPr>
        <p:spPr>
          <a:xfrm>
            <a:off x="6353620" y="1364166"/>
            <a:ext cx="4531349" cy="2326575"/>
          </a:xfrm>
          <a:prstGeom prst="roundRect">
            <a:avLst/>
          </a:prstGeom>
          <a:noFill/>
          <a:ln cap="rnd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4D1FB6-35A0-2273-83D4-6F07BFB75287}"/>
              </a:ext>
            </a:extLst>
          </p:cNvPr>
          <p:cNvSpPr/>
          <p:nvPr/>
        </p:nvSpPr>
        <p:spPr>
          <a:xfrm>
            <a:off x="6362674" y="3798926"/>
            <a:ext cx="4531349" cy="2326575"/>
          </a:xfrm>
          <a:prstGeom prst="roundRect">
            <a:avLst/>
          </a:prstGeom>
          <a:noFill/>
          <a:ln cap="rnd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E8489-839F-6453-E2B8-AA9159CB2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40" y="1619937"/>
            <a:ext cx="3037968" cy="1774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0C9C0C-8789-3780-F4D5-7F6B5CE10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896" y="1540449"/>
            <a:ext cx="3155380" cy="18710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EF53B2-1A0A-B6A7-D0AF-D6CA8B7DD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849" y="3937234"/>
            <a:ext cx="4127712" cy="20321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3D6325-18BE-562F-1E97-27D5030B4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891" y="3965810"/>
            <a:ext cx="4083260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4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589999" y="586629"/>
            <a:ext cx="332851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Trước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BD0C6-22CD-DEE4-BF94-0F2DB8CC5B83}"/>
              </a:ext>
            </a:extLst>
          </p:cNvPr>
          <p:cNvSpPr/>
          <p:nvPr/>
        </p:nvSpPr>
        <p:spPr>
          <a:xfrm rot="10800000" flipV="1">
            <a:off x="7524424" y="3587817"/>
            <a:ext cx="3074223" cy="2144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C1C6AE-B6C8-2112-69B3-66D5740EAC11}"/>
              </a:ext>
            </a:extLst>
          </p:cNvPr>
          <p:cNvSpPr/>
          <p:nvPr/>
        </p:nvSpPr>
        <p:spPr>
          <a:xfrm rot="13598225" flipV="1">
            <a:off x="7583997" y="3541846"/>
            <a:ext cx="390139" cy="1849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496;p30">
            <a:extLst>
              <a:ext uri="{FF2B5EF4-FFF2-40B4-BE49-F238E27FC236}">
                <a16:creationId xmlns:a16="http://schemas.microsoft.com/office/drawing/2014/main" id="{8F368FED-760C-B79B-5670-B8B63A363105}"/>
              </a:ext>
            </a:extLst>
          </p:cNvPr>
          <p:cNvSpPr txBox="1">
            <a:spLocks/>
          </p:cNvSpPr>
          <p:nvPr/>
        </p:nvSpPr>
        <p:spPr>
          <a:xfrm>
            <a:off x="7397280" y="544773"/>
            <a:ext cx="332851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Sau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08B8CD-9AEE-14E7-D564-2EC46070C3AC}"/>
              </a:ext>
            </a:extLst>
          </p:cNvPr>
          <p:cNvCxnSpPr>
            <a:cxnSpLocks/>
          </p:cNvCxnSpPr>
          <p:nvPr/>
        </p:nvCxnSpPr>
        <p:spPr>
          <a:xfrm flipV="1">
            <a:off x="6096000" y="1183907"/>
            <a:ext cx="0" cy="5024388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25942-E033-A5FF-DEE8-217BFE171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12" y="1474165"/>
            <a:ext cx="4151785" cy="2032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1595E1-68C8-E172-BF79-CB8369F4C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811" y="3933460"/>
            <a:ext cx="4151786" cy="2057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6DE760-7577-C6F2-FAC1-EADD0887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644" y="1474165"/>
            <a:ext cx="4102311" cy="2032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9B2131-48DB-08D8-5239-82C1B9979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720" y="3921149"/>
            <a:ext cx="4099915" cy="199400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E08298-18FA-C485-0B73-5AD1CBB8D641}"/>
              </a:ext>
            </a:extLst>
          </p:cNvPr>
          <p:cNvSpPr/>
          <p:nvPr/>
        </p:nvSpPr>
        <p:spPr>
          <a:xfrm>
            <a:off x="1307031" y="1343978"/>
            <a:ext cx="4531349" cy="2326575"/>
          </a:xfrm>
          <a:prstGeom prst="roundRect">
            <a:avLst/>
          </a:prstGeom>
          <a:noFill/>
          <a:ln cap="rnd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A4A091-1C25-6A06-8F1F-5F46FED9C05A}"/>
              </a:ext>
            </a:extLst>
          </p:cNvPr>
          <p:cNvSpPr/>
          <p:nvPr/>
        </p:nvSpPr>
        <p:spPr>
          <a:xfrm>
            <a:off x="1307745" y="3798926"/>
            <a:ext cx="4531349" cy="2326575"/>
          </a:xfrm>
          <a:prstGeom prst="roundRect">
            <a:avLst/>
          </a:prstGeom>
          <a:noFill/>
          <a:ln cap="rnd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D7154A-C328-1FCA-32D3-B69B796788E6}"/>
              </a:ext>
            </a:extLst>
          </p:cNvPr>
          <p:cNvSpPr/>
          <p:nvPr/>
        </p:nvSpPr>
        <p:spPr>
          <a:xfrm>
            <a:off x="6353620" y="1364166"/>
            <a:ext cx="4531349" cy="2326575"/>
          </a:xfrm>
          <a:prstGeom prst="roundRect">
            <a:avLst/>
          </a:prstGeom>
          <a:noFill/>
          <a:ln cap="rnd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4D1FB6-35A0-2273-83D4-6F07BFB75287}"/>
              </a:ext>
            </a:extLst>
          </p:cNvPr>
          <p:cNvSpPr/>
          <p:nvPr/>
        </p:nvSpPr>
        <p:spPr>
          <a:xfrm>
            <a:off x="6362674" y="3798926"/>
            <a:ext cx="4531349" cy="2326575"/>
          </a:xfrm>
          <a:prstGeom prst="roundRect">
            <a:avLst/>
          </a:prstGeom>
          <a:noFill/>
          <a:ln cap="rnd">
            <a:solidFill>
              <a:schemeClr val="bg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5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4"/>
          <p:cNvSpPr txBox="1">
            <a:spLocks noGrp="1"/>
          </p:cNvSpPr>
          <p:nvPr>
            <p:ph type="title"/>
          </p:nvPr>
        </p:nvSpPr>
        <p:spPr>
          <a:xfrm>
            <a:off x="3305200" y="188451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you!</a:t>
            </a:r>
            <a:endParaRPr sz="6000" dirty="0"/>
          </a:p>
        </p:txBody>
      </p:sp>
      <p:sp>
        <p:nvSpPr>
          <p:cNvPr id="630" name="Google Shape;630;p34"/>
          <p:cNvSpPr/>
          <p:nvPr/>
        </p:nvSpPr>
        <p:spPr>
          <a:xfrm>
            <a:off x="5990015" y="4784603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1" name="Google Shape;631;p34"/>
          <p:cNvGrpSpPr/>
          <p:nvPr/>
        </p:nvGrpSpPr>
        <p:grpSpPr>
          <a:xfrm>
            <a:off x="6523118" y="4774951"/>
            <a:ext cx="411849" cy="411917"/>
            <a:chOff x="5162200" y="4097750"/>
            <a:chExt cx="338385" cy="338414"/>
          </a:xfrm>
        </p:grpSpPr>
        <p:sp>
          <p:nvSpPr>
            <p:cNvPr id="632" name="Google Shape;632;p34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5" name="Google Shape;635;p34"/>
          <p:cNvSpPr/>
          <p:nvPr/>
        </p:nvSpPr>
        <p:spPr>
          <a:xfrm>
            <a:off x="5257125" y="4825986"/>
            <a:ext cx="380848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>
            <a:spLocks noGrp="1"/>
          </p:cNvSpPr>
          <p:nvPr>
            <p:ph type="title"/>
          </p:nvPr>
        </p:nvSpPr>
        <p:spPr>
          <a:xfrm>
            <a:off x="1486950" y="208825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 THIỆU</a:t>
            </a:r>
            <a:endParaRPr dirty="0"/>
          </a:p>
        </p:txBody>
      </p:sp>
      <p:sp>
        <p:nvSpPr>
          <p:cNvPr id="407" name="Google Shape;407;p23"/>
          <p:cNvSpPr/>
          <p:nvPr/>
        </p:nvSpPr>
        <p:spPr>
          <a:xfrm>
            <a:off x="9754850" y="1312126"/>
            <a:ext cx="703109" cy="11852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Bitter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312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>
            <a:spLocks noGrp="1"/>
          </p:cNvSpPr>
          <p:nvPr>
            <p:ph type="title"/>
          </p:nvPr>
        </p:nvSpPr>
        <p:spPr>
          <a:xfrm>
            <a:off x="1232250" y="734075"/>
            <a:ext cx="9575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BỐI CẢNH</a:t>
            </a:r>
            <a:endParaRPr dirty="0"/>
          </a:p>
        </p:txBody>
      </p:sp>
      <p:sp>
        <p:nvSpPr>
          <p:cNvPr id="413" name="Google Shape;413;p24"/>
          <p:cNvSpPr txBox="1">
            <a:spLocks noGrp="1"/>
          </p:cNvSpPr>
          <p:nvPr>
            <p:ph type="body" idx="1"/>
          </p:nvPr>
        </p:nvSpPr>
        <p:spPr>
          <a:xfrm>
            <a:off x="1650625" y="2793500"/>
            <a:ext cx="9062400" cy="321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Bạn đang làm việc như một nhà khoa học dữ liệu trong một công ty tài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chính toàn cầu. Trong suốt những năm qua, công ty đã thu thập thông tin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cơ bản về ngân hàng và tổng hợp rất nhiều thông tin liên quan đến tín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dụng.Ban quản lý muốn xây dựng một hệ thống thông minh để phân loại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người dân vào các mức điểm tín dụng khác nhau nhằm giảm thiểu công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việc thủ công.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Nhiệm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vụ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: 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Xây dựng một mô hình học máy có thể phân loại điểm tín dụng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dựa trên thông tin liên quan đến tín dụng của một người.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Google Shape;849;p39">
            <a:extLst>
              <a:ext uri="{FF2B5EF4-FFF2-40B4-BE49-F238E27FC236}">
                <a16:creationId xmlns:a16="http://schemas.microsoft.com/office/drawing/2014/main" id="{8A45CE06-FDB2-4AE0-6F13-A41E2F4CC0C5}"/>
              </a:ext>
            </a:extLst>
          </p:cNvPr>
          <p:cNvSpPr/>
          <p:nvPr/>
        </p:nvSpPr>
        <p:spPr>
          <a:xfrm>
            <a:off x="2108534" y="2988709"/>
            <a:ext cx="369169" cy="253623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49;p39">
            <a:extLst>
              <a:ext uri="{FF2B5EF4-FFF2-40B4-BE49-F238E27FC236}">
                <a16:creationId xmlns:a16="http://schemas.microsoft.com/office/drawing/2014/main" id="{A5B90679-99A2-F78C-0EF4-39CC7F43F4A0}"/>
              </a:ext>
            </a:extLst>
          </p:cNvPr>
          <p:cNvSpPr/>
          <p:nvPr/>
        </p:nvSpPr>
        <p:spPr>
          <a:xfrm>
            <a:off x="2108533" y="5288408"/>
            <a:ext cx="369169" cy="253623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25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>
            <a:spLocks noGrp="1"/>
          </p:cNvSpPr>
          <p:nvPr>
            <p:ph type="title"/>
          </p:nvPr>
        </p:nvSpPr>
        <p:spPr>
          <a:xfrm>
            <a:off x="1232250" y="734075"/>
            <a:ext cx="95751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TOÁN</a:t>
            </a:r>
            <a:endParaRPr dirty="0"/>
          </a:p>
        </p:txBody>
      </p:sp>
      <p:sp>
        <p:nvSpPr>
          <p:cNvPr id="413" name="Google Shape;413;p24"/>
          <p:cNvSpPr txBox="1">
            <a:spLocks noGrp="1"/>
          </p:cNvSpPr>
          <p:nvPr>
            <p:ph type="body" idx="1"/>
          </p:nvPr>
        </p:nvSpPr>
        <p:spPr>
          <a:xfrm>
            <a:off x="1650625" y="2793500"/>
            <a:ext cx="9062400" cy="321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toán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phân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loại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Xây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dựng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3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mô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hình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để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dự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báo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Logistic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Gaussian Naive Bayes (GNB)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Random Forest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Phương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pháp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đánh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giá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Accuracy 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đánh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giá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chính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xác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mô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hình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dự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báo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Classification report 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đánh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giá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precision, recall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F1-score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từng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nhóm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giá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trị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3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0E42D4-DD14-6223-3A96-75EE02F35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35" y="1326009"/>
            <a:ext cx="9781872" cy="43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8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>
            <a:spLocks noGrp="1"/>
          </p:cNvSpPr>
          <p:nvPr>
            <p:ph type="title"/>
          </p:nvPr>
        </p:nvSpPr>
        <p:spPr>
          <a:xfrm>
            <a:off x="1108736" y="562509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5A85AE-12FB-7A21-E07D-2D44FDBE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8" y="1326009"/>
            <a:ext cx="9707400" cy="44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>
            <a:spLocks noGrp="1"/>
          </p:cNvSpPr>
          <p:nvPr>
            <p:ph type="title"/>
          </p:nvPr>
        </p:nvSpPr>
        <p:spPr>
          <a:xfrm>
            <a:off x="1486950" y="208825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QUY TRÌNH</a:t>
            </a:r>
            <a:endParaRPr dirty="0"/>
          </a:p>
        </p:txBody>
      </p:sp>
      <p:sp>
        <p:nvSpPr>
          <p:cNvPr id="407" name="Google Shape;407;p23"/>
          <p:cNvSpPr/>
          <p:nvPr/>
        </p:nvSpPr>
        <p:spPr>
          <a:xfrm>
            <a:off x="9754850" y="1312126"/>
            <a:ext cx="703109" cy="11852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6"/>
                </a:solidFill>
                <a:latin typeface="Bitter"/>
              </a:rPr>
              <a:t>2</a:t>
            </a:r>
            <a:endParaRPr b="1" i="0" dirty="0"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6"/>
              </a:solidFill>
              <a:latin typeface="Bitter"/>
            </a:endParaRPr>
          </a:p>
        </p:txBody>
      </p:sp>
    </p:spTree>
    <p:extLst>
      <p:ext uri="{BB962C8B-B14F-4D97-AF65-F5344CB8AC3E}">
        <p14:creationId xmlns:p14="http://schemas.microsoft.com/office/powerpoint/2010/main" val="341678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8"/>
          <p:cNvGrpSpPr/>
          <p:nvPr/>
        </p:nvGrpSpPr>
        <p:grpSpPr>
          <a:xfrm>
            <a:off x="571450" y="1406247"/>
            <a:ext cx="5589884" cy="4403103"/>
            <a:chOff x="571450" y="1406247"/>
            <a:chExt cx="5589884" cy="4403103"/>
          </a:xfrm>
        </p:grpSpPr>
        <p:sp>
          <p:nvSpPr>
            <p:cNvPr id="459" name="Google Shape;459;p28"/>
            <p:cNvSpPr/>
            <p:nvPr/>
          </p:nvSpPr>
          <p:spPr>
            <a:xfrm>
              <a:off x="571450" y="1616850"/>
              <a:ext cx="5427300" cy="41925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734034" y="1406247"/>
              <a:ext cx="5427300" cy="41925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734034" y="1406247"/>
              <a:ext cx="5427300" cy="563700"/>
            </a:xfrm>
            <a:prstGeom prst="rect">
              <a:avLst/>
            </a:pr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" name="Google Shape;462;p28"/>
            <p:cNvGrpSpPr/>
            <p:nvPr/>
          </p:nvGrpSpPr>
          <p:grpSpPr>
            <a:xfrm>
              <a:off x="866350" y="1581900"/>
              <a:ext cx="822000" cy="212400"/>
              <a:chOff x="1367875" y="1812100"/>
              <a:chExt cx="822000" cy="212400"/>
            </a:xfrm>
          </p:grpSpPr>
          <p:sp>
            <p:nvSpPr>
              <p:cNvPr id="463" name="Google Shape;463;p28"/>
              <p:cNvSpPr/>
              <p:nvPr/>
            </p:nvSpPr>
            <p:spPr>
              <a:xfrm>
                <a:off x="1367875" y="1812100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1672675" y="1812100"/>
                <a:ext cx="212400" cy="212400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1977475" y="1812100"/>
                <a:ext cx="212400" cy="21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xfrm>
            <a:off x="849300" y="20984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7000"/>
            </a:pPr>
            <a:r>
              <a:rPr lang="en-US" sz="4000" dirty="0">
                <a:solidFill>
                  <a:srgbClr val="0070C0"/>
                </a:solidFill>
                <a:latin typeface="Montserrat" panose="00000500000000000000" pitchFamily="2" charset="0"/>
              </a:rPr>
              <a:t>BƯỚC 1</a:t>
            </a:r>
            <a:endParaRPr dirty="0"/>
          </a:p>
        </p:txBody>
      </p:sp>
      <p:sp>
        <p:nvSpPr>
          <p:cNvPr id="467" name="Google Shape;467;p28"/>
          <p:cNvSpPr txBox="1">
            <a:spLocks noGrp="1"/>
          </p:cNvSpPr>
          <p:nvPr>
            <p:ph type="body" idx="4294967295"/>
          </p:nvPr>
        </p:nvSpPr>
        <p:spPr>
          <a:xfrm>
            <a:off x="849300" y="3001888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Xóa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những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cột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không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cần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thiết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</a:p>
          <a:p>
            <a:pPr marL="342900" indent="-342900"/>
            <a:endParaRPr lang="en-US" sz="20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  <a:p>
            <a:pPr marL="342900" indent="-342900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Ghi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chú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:Dataset ban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đầu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28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cột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sau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tìm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hiểu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hết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ý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nghĩa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của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tất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cả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các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cột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thì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quyết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định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loại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bỏ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6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cột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không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có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tác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động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tới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bài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toán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469" name="Google Shape;469;p28"/>
          <p:cNvSpPr/>
          <p:nvPr/>
        </p:nvSpPr>
        <p:spPr>
          <a:xfrm>
            <a:off x="6508851" y="0"/>
            <a:ext cx="5170500" cy="563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	  LÀM SẠCH DỮ LIỆU</a:t>
            </a:r>
            <a:endParaRPr sz="2000" b="1" dirty="0"/>
          </a:p>
        </p:txBody>
      </p:sp>
      <p:grpSp>
        <p:nvGrpSpPr>
          <p:cNvPr id="470" name="Google Shape;470;p28"/>
          <p:cNvGrpSpPr/>
          <p:nvPr/>
        </p:nvGrpSpPr>
        <p:grpSpPr>
          <a:xfrm>
            <a:off x="6677400" y="175650"/>
            <a:ext cx="822000" cy="212400"/>
            <a:chOff x="1367875" y="1812100"/>
            <a:chExt cx="822000" cy="212400"/>
          </a:xfrm>
        </p:grpSpPr>
        <p:sp>
          <p:nvSpPr>
            <p:cNvPr id="471" name="Google Shape;471;p28"/>
            <p:cNvSpPr/>
            <p:nvPr/>
          </p:nvSpPr>
          <p:spPr>
            <a:xfrm>
              <a:off x="1367875" y="1812100"/>
              <a:ext cx="212400" cy="21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672675" y="1812100"/>
              <a:ext cx="212400" cy="212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977475" y="1812100"/>
              <a:ext cx="212400" cy="212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8"/>
          <p:cNvGrpSpPr/>
          <p:nvPr/>
        </p:nvGrpSpPr>
        <p:grpSpPr>
          <a:xfrm rot="3185812">
            <a:off x="980936" y="5743562"/>
            <a:ext cx="577835" cy="1025462"/>
            <a:chOff x="441575" y="368400"/>
            <a:chExt cx="577800" cy="1025400"/>
          </a:xfrm>
        </p:grpSpPr>
        <p:sp>
          <p:nvSpPr>
            <p:cNvPr id="475" name="Google Shape;475;p28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28"/>
          <p:cNvGrpSpPr/>
          <p:nvPr/>
        </p:nvGrpSpPr>
        <p:grpSpPr>
          <a:xfrm rot="-1179808">
            <a:off x="4939275" y="6019678"/>
            <a:ext cx="701411" cy="586436"/>
            <a:chOff x="10601688" y="5193301"/>
            <a:chExt cx="701400" cy="586427"/>
          </a:xfrm>
        </p:grpSpPr>
        <p:sp>
          <p:nvSpPr>
            <p:cNvPr id="478" name="Google Shape;478;p28"/>
            <p:cNvSpPr/>
            <p:nvPr/>
          </p:nvSpPr>
          <p:spPr>
            <a:xfrm rot="5400000">
              <a:off x="10407392" y="5389351"/>
              <a:ext cx="585600" cy="193500"/>
            </a:xfrm>
            <a:prstGeom prst="parallelogram">
              <a:avLst>
                <a:gd name="adj" fmla="val 39866"/>
              </a:avLst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 flipH="1">
              <a:off x="10601688" y="5194688"/>
              <a:ext cx="701400" cy="78900"/>
            </a:xfrm>
            <a:prstGeom prst="parallelogram">
              <a:avLst>
                <a:gd name="adj" fmla="val 250065"/>
              </a:avLst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0796943" y="5273628"/>
              <a:ext cx="506100" cy="506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8"/>
          <p:cNvSpPr/>
          <p:nvPr/>
        </p:nvSpPr>
        <p:spPr>
          <a:xfrm>
            <a:off x="414075" y="302300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8"/>
          <p:cNvGrpSpPr/>
          <p:nvPr/>
        </p:nvGrpSpPr>
        <p:grpSpPr>
          <a:xfrm rot="-3281806">
            <a:off x="10578306" y="937609"/>
            <a:ext cx="577796" cy="1025394"/>
            <a:chOff x="441575" y="368400"/>
            <a:chExt cx="577800" cy="1025400"/>
          </a:xfrm>
        </p:grpSpPr>
        <p:sp>
          <p:nvSpPr>
            <p:cNvPr id="483" name="Google Shape;483;p28"/>
            <p:cNvSpPr/>
            <p:nvPr/>
          </p:nvSpPr>
          <p:spPr>
            <a:xfrm>
              <a:off x="441575" y="368400"/>
              <a:ext cx="577800" cy="909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41575" y="1189800"/>
              <a:ext cx="577800" cy="2040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8"/>
          <p:cNvSpPr/>
          <p:nvPr/>
        </p:nvSpPr>
        <p:spPr>
          <a:xfrm>
            <a:off x="6997075" y="1723900"/>
            <a:ext cx="751200" cy="751200"/>
          </a:xfrm>
          <a:prstGeom prst="star4">
            <a:avLst>
              <a:gd name="adj" fmla="val 125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B1F601-4118-5119-9AA4-48F9A8AB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35" y="1081244"/>
            <a:ext cx="5150115" cy="5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6817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DF7E7"/>
      </a:lt1>
      <a:dk2>
        <a:srgbClr val="000000"/>
      </a:dk2>
      <a:lt2>
        <a:srgbClr val="EEEEEE"/>
      </a:lt2>
      <a:accent1>
        <a:srgbClr val="89B6DD"/>
      </a:accent1>
      <a:accent2>
        <a:srgbClr val="FDD2CB"/>
      </a:accent2>
      <a:accent3>
        <a:srgbClr val="FCC218"/>
      </a:accent3>
      <a:accent4>
        <a:srgbClr val="C4D2D7"/>
      </a:accent4>
      <a:accent5>
        <a:srgbClr val="000000"/>
      </a:accent5>
      <a:accent6>
        <a:srgbClr val="FFFFFF"/>
      </a:accent6>
      <a:hlink>
        <a:srgbClr val="6685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1027</Words>
  <Application>Microsoft Office PowerPoint</Application>
  <PresentationFormat>Widescreen</PresentationFormat>
  <Paragraphs>108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Bitter SemiBold</vt:lpstr>
      <vt:lpstr>Montserrat</vt:lpstr>
      <vt:lpstr>Bitter</vt:lpstr>
      <vt:lpstr>Aldrich</vt:lpstr>
      <vt:lpstr>Calibri</vt:lpstr>
      <vt:lpstr>Wingdings</vt:lpstr>
      <vt:lpstr>Ubuntu</vt:lpstr>
      <vt:lpstr>Abril Fatface</vt:lpstr>
      <vt:lpstr>Arial</vt:lpstr>
      <vt:lpstr>SlidesMania</vt:lpstr>
      <vt:lpstr>PHÂN LOẠI TÍN DỤNG CỦA KHÁCH HÀNG</vt:lpstr>
      <vt:lpstr>MỤC LỤC</vt:lpstr>
      <vt:lpstr>GIỚI  THIỆU</vt:lpstr>
      <vt:lpstr>BỐI CẢNH</vt:lpstr>
      <vt:lpstr>BÀI TOÁN</vt:lpstr>
      <vt:lpstr>DATASET</vt:lpstr>
      <vt:lpstr>DATASET</vt:lpstr>
      <vt:lpstr>QUY TRÌNH</vt:lpstr>
      <vt:lpstr>BƯỚC 1</vt:lpstr>
      <vt:lpstr>LÀM SẠCH DỮ LIỆU</vt:lpstr>
      <vt:lpstr>Bước 3</vt:lpstr>
      <vt:lpstr>PowerPoint Presentation</vt:lpstr>
      <vt:lpstr>Làm sạch dữ liệu</vt:lpstr>
      <vt:lpstr>Làm sạch dữ liệu</vt:lpstr>
      <vt:lpstr>Làm sạch dữ liệu</vt:lpstr>
      <vt:lpstr>Làm sạch dữ liệu</vt:lpstr>
      <vt:lpstr>Làm sạch dữ liệu</vt:lpstr>
      <vt:lpstr>Khai phá</vt:lpstr>
      <vt:lpstr>Khai phá</vt:lpstr>
      <vt:lpstr>Khai phá</vt:lpstr>
      <vt:lpstr>Mã hóa &amp; chọn biến đầu vào</vt:lpstr>
      <vt:lpstr>Xây dựng mô hình dự báo</vt:lpstr>
      <vt:lpstr>KẾT QUẢ</vt:lpstr>
      <vt:lpstr>Trước</vt:lpstr>
      <vt:lpstr>Trước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TÍN DỤNG CỦA KHÁCH HÀNG</dc:title>
  <dc:creator>DAV Minh TIen O8L</dc:creator>
  <cp:lastModifiedBy>DAV Minh TIen O8L</cp:lastModifiedBy>
  <cp:revision>8</cp:revision>
  <dcterms:modified xsi:type="dcterms:W3CDTF">2023-07-09T06:51:15Z</dcterms:modified>
</cp:coreProperties>
</file>