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heme/themeOverride1.xml" ContentType="application/vnd.openxmlformats-officedocument.themeOverride+xml"/>
  <Override PartName="/ppt/notesSlides/notesSlide10.xml" ContentType="application/vnd.openxmlformats-officedocument.presentationml.notesSlide+xml"/>
  <Override PartName="/ppt/theme/themeOverride2.xml" ContentType="application/vnd.openxmlformats-officedocument.themeOverr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3" r:id="rId1"/>
  </p:sldMasterIdLst>
  <p:notesMasterIdLst>
    <p:notesMasterId r:id="rId23"/>
  </p:notesMasterIdLst>
  <p:sldIdLst>
    <p:sldId id="256" r:id="rId2"/>
    <p:sldId id="258" r:id="rId3"/>
    <p:sldId id="266" r:id="rId4"/>
    <p:sldId id="347" r:id="rId5"/>
    <p:sldId id="348" r:id="rId6"/>
    <p:sldId id="349" r:id="rId7"/>
    <p:sldId id="365" r:id="rId8"/>
    <p:sldId id="350" r:id="rId9"/>
    <p:sldId id="351" r:id="rId10"/>
    <p:sldId id="352" r:id="rId11"/>
    <p:sldId id="353" r:id="rId12"/>
    <p:sldId id="360" r:id="rId13"/>
    <p:sldId id="355" r:id="rId14"/>
    <p:sldId id="366" r:id="rId15"/>
    <p:sldId id="356" r:id="rId16"/>
    <p:sldId id="367" r:id="rId17"/>
    <p:sldId id="361" r:id="rId18"/>
    <p:sldId id="357" r:id="rId19"/>
    <p:sldId id="362" r:id="rId20"/>
    <p:sldId id="363" r:id="rId21"/>
    <p:sldId id="359" r:id="rId22"/>
  </p:sldIdLst>
  <p:sldSz cx="9144000" cy="5143500" type="screen16x9"/>
  <p:notesSz cx="6858000" cy="9144000"/>
  <p:embeddedFontLst>
    <p:embeddedFont>
      <p:font typeface="Calibri" panose="020F0502020204030204" pitchFamily="34" charset="0"/>
      <p:regular r:id="rId24"/>
      <p:bold r:id="rId25"/>
      <p:italic r:id="rId26"/>
      <p:boldItalic r:id="rId27"/>
    </p:embeddedFont>
    <p:embeddedFont>
      <p:font typeface="Montserrat" panose="00000500000000000000" pitchFamily="2" charset="0"/>
      <p:regular r:id="rId28"/>
      <p:bold r:id="rId29"/>
      <p:italic r:id="rId30"/>
      <p:boldItalic r:id="rId31"/>
    </p:embeddedFont>
    <p:embeddedFont>
      <p:font typeface="Segoe UI" panose="020B0502040204020203" pitchFamily="34" charset="0"/>
      <p:regular r:id="rId32"/>
      <p:bold r:id="rId33"/>
      <p:italic r:id="rId34"/>
      <p:boldItalic r:id="rId35"/>
    </p:embeddedFont>
    <p:embeddedFont>
      <p:font typeface="Vidaloka" panose="020B0604020202020204" charset="0"/>
      <p:regular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360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ADE01FC-F5EE-473A-B377-2E81132F806A}">
  <a:tblStyle styleId="{1ADE01FC-F5EE-473A-B377-2E81132F806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cc7554a049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cc7554a049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115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cc7554a049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cc7554a049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00961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cc7554a049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cc7554a049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0887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cc7554a049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cc7554a049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28153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cc7554a049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cc7554a049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84415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cc7554a049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cc7554a049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0153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cc7554a049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cc7554a049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17496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cc7554a049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cc7554a049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53198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cc7554a049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cc7554a049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95698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cc7554a049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cc7554a049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01201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cc7554a049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cc7554a049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59620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cc7554a049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cc7554a049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18959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cc7554a049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cc7554a049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2897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cc7554a049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cc7554a049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3246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48484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5"/>
        <p:cNvGrpSpPr/>
        <p:nvPr/>
      </p:nvGrpSpPr>
      <p:grpSpPr>
        <a:xfrm>
          <a:off x="0" y="0"/>
          <a:ext cx="0" cy="0"/>
          <a:chOff x="0" y="0"/>
          <a:chExt cx="0" cy="0"/>
        </a:xfrm>
      </p:grpSpPr>
      <p:sp>
        <p:nvSpPr>
          <p:cNvPr id="966" name="Google Shape;966;g107aaa41fe9_0_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7" name="Google Shape;967;g107aaa41fe9_0_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68106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04370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cc7554a049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cc7554a049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96486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040000" y="3377100"/>
            <a:ext cx="7064100" cy="4419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11" name="Google Shape;11;p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 name="Google Shape;12;p2"/>
          <p:cNvCxnSpPr/>
          <p:nvPr/>
        </p:nvCxnSpPr>
        <p:spPr>
          <a:xfrm flipH="1">
            <a:off x="-257975"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 name="Google Shape;13;p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 name="Google Shape;14;p2"/>
          <p:cNvCxnSpPr/>
          <p:nvPr/>
        </p:nvCxnSpPr>
        <p:spPr>
          <a:xfrm flipH="1">
            <a:off x="6467450"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3">
  <p:cSld name="CUSTOM_30">
    <p:spTree>
      <p:nvGrpSpPr>
        <p:cNvPr id="1" name="Shape 461"/>
        <p:cNvGrpSpPr/>
        <p:nvPr/>
      </p:nvGrpSpPr>
      <p:grpSpPr>
        <a:xfrm>
          <a:off x="0" y="0"/>
          <a:ext cx="0" cy="0"/>
          <a:chOff x="0" y="0"/>
          <a:chExt cx="0" cy="0"/>
        </a:xfrm>
      </p:grpSpPr>
      <p:cxnSp>
        <p:nvCxnSpPr>
          <p:cNvPr id="462" name="Google Shape;462;p5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3" name="Google Shape;463;p5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4" name="Google Shape;464;p53"/>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5" name="Google Shape;465;p53"/>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6" name="Google Shape;466;p53"/>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7" name="Google Shape;467;p53"/>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2714550" y="2366272"/>
            <a:ext cx="3714900" cy="8184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accent4"/>
              </a:buClr>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3746550" y="1339163"/>
            <a:ext cx="1650900" cy="978300"/>
          </a:xfrm>
          <a:prstGeom prst="rect">
            <a:avLst/>
          </a:prstGeom>
        </p:spPr>
        <p:txBody>
          <a:bodyPr spcFirstLastPara="1" wrap="square" lIns="91425" tIns="91425" rIns="91425" bIns="91425" anchor="t" anchorCtr="0">
            <a:noAutofit/>
          </a:bodyPr>
          <a:lstStyle>
            <a:lvl1pPr lvl="0" rtl="0">
              <a:spcBef>
                <a:spcPts val="0"/>
              </a:spcBef>
              <a:spcAft>
                <a:spcPts val="0"/>
              </a:spcAft>
              <a:buSzPts val="6000"/>
              <a:buNone/>
              <a:defRPr sz="7000">
                <a:solidFill>
                  <a:schemeClr val="accent1"/>
                </a:solidFill>
              </a:defRPr>
            </a:lvl1pPr>
            <a:lvl2pPr lvl="1" algn="ctr" rtl="0">
              <a:spcBef>
                <a:spcPts val="0"/>
              </a:spcBef>
              <a:spcAft>
                <a:spcPts val="0"/>
              </a:spcAft>
              <a:buSzPts val="6000"/>
              <a:buNone/>
              <a:defRPr sz="6000" b="1"/>
            </a:lvl2pPr>
            <a:lvl3pPr lvl="2" algn="ctr" rtl="0">
              <a:spcBef>
                <a:spcPts val="0"/>
              </a:spcBef>
              <a:spcAft>
                <a:spcPts val="0"/>
              </a:spcAft>
              <a:buSzPts val="6000"/>
              <a:buNone/>
              <a:defRPr sz="6000" b="1"/>
            </a:lvl3pPr>
            <a:lvl4pPr lvl="3" algn="ctr" rtl="0">
              <a:spcBef>
                <a:spcPts val="0"/>
              </a:spcBef>
              <a:spcAft>
                <a:spcPts val="0"/>
              </a:spcAft>
              <a:buSzPts val="6000"/>
              <a:buNone/>
              <a:defRPr sz="6000" b="1"/>
            </a:lvl4pPr>
            <a:lvl5pPr lvl="4" algn="ctr" rtl="0">
              <a:spcBef>
                <a:spcPts val="0"/>
              </a:spcBef>
              <a:spcAft>
                <a:spcPts val="0"/>
              </a:spcAft>
              <a:buSzPts val="6000"/>
              <a:buNone/>
              <a:defRPr sz="6000" b="1"/>
            </a:lvl5pPr>
            <a:lvl6pPr lvl="5" algn="ctr" rtl="0">
              <a:spcBef>
                <a:spcPts val="0"/>
              </a:spcBef>
              <a:spcAft>
                <a:spcPts val="0"/>
              </a:spcAft>
              <a:buSzPts val="6000"/>
              <a:buNone/>
              <a:defRPr sz="6000" b="1"/>
            </a:lvl6pPr>
            <a:lvl7pPr lvl="6" algn="ctr" rtl="0">
              <a:spcBef>
                <a:spcPts val="0"/>
              </a:spcBef>
              <a:spcAft>
                <a:spcPts val="0"/>
              </a:spcAft>
              <a:buSzPts val="6000"/>
              <a:buNone/>
              <a:defRPr sz="6000" b="1"/>
            </a:lvl7pPr>
            <a:lvl8pPr lvl="7" algn="ctr" rtl="0">
              <a:spcBef>
                <a:spcPts val="0"/>
              </a:spcBef>
              <a:spcAft>
                <a:spcPts val="0"/>
              </a:spcAft>
              <a:buSzPts val="6000"/>
              <a:buNone/>
              <a:defRPr sz="6000" b="1"/>
            </a:lvl8pPr>
            <a:lvl9pPr lvl="8" algn="ctr" rtl="0">
              <a:spcBef>
                <a:spcPts val="0"/>
              </a:spcBef>
              <a:spcAft>
                <a:spcPts val="0"/>
              </a:spcAft>
              <a:buSzPts val="6000"/>
              <a:buNone/>
              <a:defRPr sz="6000" b="1"/>
            </a:lvl9pPr>
          </a:lstStyle>
          <a:p>
            <a:r>
              <a:t>xx%</a:t>
            </a:r>
          </a:p>
        </p:txBody>
      </p:sp>
      <p:sp>
        <p:nvSpPr>
          <p:cNvPr id="18" name="Google Shape;18;p3"/>
          <p:cNvSpPr txBox="1">
            <a:spLocks noGrp="1"/>
          </p:cNvSpPr>
          <p:nvPr>
            <p:ph type="subTitle" idx="1"/>
          </p:nvPr>
        </p:nvSpPr>
        <p:spPr>
          <a:xfrm>
            <a:off x="2291400" y="3076675"/>
            <a:ext cx="4561200" cy="39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9" name="Google Shape;19;p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0" name="Google Shape;20;p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1" name="Google Shape;21;p3"/>
          <p:cNvCxnSpPr/>
          <p:nvPr/>
        </p:nvCxnSpPr>
        <p:spPr>
          <a:xfrm flipH="1">
            <a:off x="7948925" y="3979775"/>
            <a:ext cx="1378500" cy="12363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 name="Google Shape;22;p3"/>
          <p:cNvCxnSpPr/>
          <p:nvPr/>
        </p:nvCxnSpPr>
        <p:spPr>
          <a:xfrm flipH="1">
            <a:off x="-112875" y="-88700"/>
            <a:ext cx="1418700" cy="1064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73"/>
        <p:cNvGrpSpPr/>
        <p:nvPr/>
      </p:nvGrpSpPr>
      <p:grpSpPr>
        <a:xfrm>
          <a:off x="0" y="0"/>
          <a:ext cx="0" cy="0"/>
          <a:chOff x="0" y="0"/>
          <a:chExt cx="0" cy="0"/>
        </a:xfrm>
      </p:grpSpPr>
      <p:sp>
        <p:nvSpPr>
          <p:cNvPr id="74" name="Google Shape;74;p13"/>
          <p:cNvSpPr txBox="1">
            <a:spLocks noGrp="1"/>
          </p:cNvSpPr>
          <p:nvPr>
            <p:ph type="title"/>
          </p:nvPr>
        </p:nvSpPr>
        <p:spPr>
          <a:xfrm>
            <a:off x="713225" y="445025"/>
            <a:ext cx="35838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75" name="Google Shape;75;p13"/>
          <p:cNvSpPr txBox="1">
            <a:spLocks noGrp="1"/>
          </p:cNvSpPr>
          <p:nvPr>
            <p:ph type="subTitle" idx="1"/>
          </p:nvPr>
        </p:nvSpPr>
        <p:spPr>
          <a:xfrm>
            <a:off x="5001000" y="19429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76" name="Google Shape;76;p13"/>
          <p:cNvSpPr txBox="1">
            <a:spLocks noGrp="1"/>
          </p:cNvSpPr>
          <p:nvPr>
            <p:ph type="subTitle" idx="2"/>
          </p:nvPr>
        </p:nvSpPr>
        <p:spPr>
          <a:xfrm>
            <a:off x="5001000" y="2255100"/>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7" name="Google Shape;77;p13"/>
          <p:cNvSpPr txBox="1">
            <a:spLocks noGrp="1"/>
          </p:cNvSpPr>
          <p:nvPr>
            <p:ph type="subTitle" idx="3"/>
          </p:nvPr>
        </p:nvSpPr>
        <p:spPr>
          <a:xfrm>
            <a:off x="1655200" y="19429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78" name="Google Shape;78;p13"/>
          <p:cNvSpPr txBox="1">
            <a:spLocks noGrp="1"/>
          </p:cNvSpPr>
          <p:nvPr>
            <p:ph type="subTitle" idx="4"/>
          </p:nvPr>
        </p:nvSpPr>
        <p:spPr>
          <a:xfrm>
            <a:off x="1655200" y="2255100"/>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9" name="Google Shape;79;p13"/>
          <p:cNvSpPr txBox="1">
            <a:spLocks noGrp="1"/>
          </p:cNvSpPr>
          <p:nvPr>
            <p:ph type="subTitle" idx="5"/>
          </p:nvPr>
        </p:nvSpPr>
        <p:spPr>
          <a:xfrm>
            <a:off x="5001000" y="372395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80" name="Google Shape;80;p13"/>
          <p:cNvSpPr txBox="1">
            <a:spLocks noGrp="1"/>
          </p:cNvSpPr>
          <p:nvPr>
            <p:ph type="subTitle" idx="6"/>
          </p:nvPr>
        </p:nvSpPr>
        <p:spPr>
          <a:xfrm>
            <a:off x="5001000" y="403612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1" name="Google Shape;81;p13"/>
          <p:cNvSpPr txBox="1">
            <a:spLocks noGrp="1"/>
          </p:cNvSpPr>
          <p:nvPr>
            <p:ph type="subTitle" idx="7"/>
          </p:nvPr>
        </p:nvSpPr>
        <p:spPr>
          <a:xfrm>
            <a:off x="1655200" y="372395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82" name="Google Shape;82;p13"/>
          <p:cNvSpPr txBox="1">
            <a:spLocks noGrp="1"/>
          </p:cNvSpPr>
          <p:nvPr>
            <p:ph type="subTitle" idx="8"/>
          </p:nvPr>
        </p:nvSpPr>
        <p:spPr>
          <a:xfrm>
            <a:off x="1655250" y="403612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3" name="Google Shape;83;p13"/>
          <p:cNvSpPr txBox="1">
            <a:spLocks noGrp="1"/>
          </p:cNvSpPr>
          <p:nvPr>
            <p:ph type="title" idx="9" hasCustomPrompt="1"/>
          </p:nvPr>
        </p:nvSpPr>
        <p:spPr>
          <a:xfrm>
            <a:off x="2378650" y="130358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4" name="Google Shape;84;p13"/>
          <p:cNvSpPr txBox="1">
            <a:spLocks noGrp="1"/>
          </p:cNvSpPr>
          <p:nvPr>
            <p:ph type="title" idx="13" hasCustomPrompt="1"/>
          </p:nvPr>
        </p:nvSpPr>
        <p:spPr>
          <a:xfrm>
            <a:off x="5724450" y="130358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5" name="Google Shape;85;p13"/>
          <p:cNvSpPr txBox="1">
            <a:spLocks noGrp="1"/>
          </p:cNvSpPr>
          <p:nvPr>
            <p:ph type="title" idx="14" hasCustomPrompt="1"/>
          </p:nvPr>
        </p:nvSpPr>
        <p:spPr>
          <a:xfrm>
            <a:off x="2378700" y="308273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6" name="Google Shape;86;p13"/>
          <p:cNvSpPr txBox="1">
            <a:spLocks noGrp="1"/>
          </p:cNvSpPr>
          <p:nvPr>
            <p:ph type="title" idx="15" hasCustomPrompt="1"/>
          </p:nvPr>
        </p:nvSpPr>
        <p:spPr>
          <a:xfrm>
            <a:off x="5724450" y="308273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cxnSp>
        <p:nvCxnSpPr>
          <p:cNvPr id="87" name="Google Shape;87;p1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88" name="Google Shape;88;p1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1">
  <p:cSld name="CUSTOM_3">
    <p:spTree>
      <p:nvGrpSpPr>
        <p:cNvPr id="1" name="Shape 132"/>
        <p:cNvGrpSpPr/>
        <p:nvPr/>
      </p:nvGrpSpPr>
      <p:grpSpPr>
        <a:xfrm>
          <a:off x="0" y="0"/>
          <a:ext cx="0" cy="0"/>
          <a:chOff x="0" y="0"/>
          <a:chExt cx="0" cy="0"/>
        </a:xfrm>
      </p:grpSpPr>
      <p:sp>
        <p:nvSpPr>
          <p:cNvPr id="133" name="Google Shape;133;p18"/>
          <p:cNvSpPr txBox="1">
            <a:spLocks noGrp="1"/>
          </p:cNvSpPr>
          <p:nvPr>
            <p:ph type="title"/>
          </p:nvPr>
        </p:nvSpPr>
        <p:spPr>
          <a:xfrm>
            <a:off x="1994850" y="1482825"/>
            <a:ext cx="5154300" cy="129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9000"/>
              <a:buNone/>
              <a:defRPr sz="9000"/>
            </a:lvl1pPr>
            <a:lvl2pPr lvl="1" algn="ctr" rtl="0">
              <a:spcBef>
                <a:spcPts val="0"/>
              </a:spcBef>
              <a:spcAft>
                <a:spcPts val="0"/>
              </a:spcAft>
              <a:buSzPts val="9000"/>
              <a:buNone/>
              <a:defRPr sz="9000"/>
            </a:lvl2pPr>
            <a:lvl3pPr lvl="2" algn="ctr" rtl="0">
              <a:spcBef>
                <a:spcPts val="0"/>
              </a:spcBef>
              <a:spcAft>
                <a:spcPts val="0"/>
              </a:spcAft>
              <a:buSzPts val="9000"/>
              <a:buNone/>
              <a:defRPr sz="9000"/>
            </a:lvl3pPr>
            <a:lvl4pPr lvl="3" algn="ctr" rtl="0">
              <a:spcBef>
                <a:spcPts val="0"/>
              </a:spcBef>
              <a:spcAft>
                <a:spcPts val="0"/>
              </a:spcAft>
              <a:buSzPts val="9000"/>
              <a:buNone/>
              <a:defRPr sz="9000"/>
            </a:lvl4pPr>
            <a:lvl5pPr lvl="4" algn="ctr" rtl="0">
              <a:spcBef>
                <a:spcPts val="0"/>
              </a:spcBef>
              <a:spcAft>
                <a:spcPts val="0"/>
              </a:spcAft>
              <a:buSzPts val="9000"/>
              <a:buNone/>
              <a:defRPr sz="9000"/>
            </a:lvl5pPr>
            <a:lvl6pPr lvl="5" algn="ctr" rtl="0">
              <a:spcBef>
                <a:spcPts val="0"/>
              </a:spcBef>
              <a:spcAft>
                <a:spcPts val="0"/>
              </a:spcAft>
              <a:buSzPts val="9000"/>
              <a:buNone/>
              <a:defRPr sz="9000"/>
            </a:lvl6pPr>
            <a:lvl7pPr lvl="6" algn="ctr" rtl="0">
              <a:spcBef>
                <a:spcPts val="0"/>
              </a:spcBef>
              <a:spcAft>
                <a:spcPts val="0"/>
              </a:spcAft>
              <a:buSzPts val="9000"/>
              <a:buNone/>
              <a:defRPr sz="9000"/>
            </a:lvl7pPr>
            <a:lvl8pPr lvl="7" algn="ctr" rtl="0">
              <a:spcBef>
                <a:spcPts val="0"/>
              </a:spcBef>
              <a:spcAft>
                <a:spcPts val="0"/>
              </a:spcAft>
              <a:buSzPts val="9000"/>
              <a:buNone/>
              <a:defRPr sz="9000"/>
            </a:lvl8pPr>
            <a:lvl9pPr lvl="8" algn="ctr" rtl="0">
              <a:spcBef>
                <a:spcPts val="0"/>
              </a:spcBef>
              <a:spcAft>
                <a:spcPts val="0"/>
              </a:spcAft>
              <a:buSzPts val="9000"/>
              <a:buNone/>
              <a:defRPr sz="9000"/>
            </a:lvl9pPr>
          </a:lstStyle>
          <a:p>
            <a:endParaRPr/>
          </a:p>
        </p:txBody>
      </p:sp>
      <p:sp>
        <p:nvSpPr>
          <p:cNvPr id="134" name="Google Shape;134;p18"/>
          <p:cNvSpPr txBox="1">
            <a:spLocks noGrp="1"/>
          </p:cNvSpPr>
          <p:nvPr>
            <p:ph type="subTitle" idx="1"/>
          </p:nvPr>
        </p:nvSpPr>
        <p:spPr>
          <a:xfrm>
            <a:off x="2299500" y="2972150"/>
            <a:ext cx="4545000" cy="55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cxnSp>
        <p:nvCxnSpPr>
          <p:cNvPr id="135" name="Google Shape;135;p18"/>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36" name="Google Shape;136;p18"/>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1">
  <p:cSld name="CUSTOM_16">
    <p:spTree>
      <p:nvGrpSpPr>
        <p:cNvPr id="1" name="Shape 159"/>
        <p:cNvGrpSpPr/>
        <p:nvPr/>
      </p:nvGrpSpPr>
      <p:grpSpPr>
        <a:xfrm>
          <a:off x="0" y="0"/>
          <a:ext cx="0" cy="0"/>
          <a:chOff x="0" y="0"/>
          <a:chExt cx="0" cy="0"/>
        </a:xfrm>
      </p:grpSpPr>
      <p:cxnSp>
        <p:nvCxnSpPr>
          <p:cNvPr id="160" name="Google Shape;160;p2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61" name="Google Shape;161;p2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62" name="Google Shape;162;p22"/>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63" name="Google Shape;163;p22"/>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64" name="Google Shape;164;p22"/>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65" name="Google Shape;165;p22"/>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166" name="Google Shape;166;p22"/>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449"/>
        <p:cNvGrpSpPr/>
        <p:nvPr/>
      </p:nvGrpSpPr>
      <p:grpSpPr>
        <a:xfrm>
          <a:off x="0" y="0"/>
          <a:ext cx="0" cy="0"/>
          <a:chOff x="0" y="0"/>
          <a:chExt cx="0" cy="0"/>
        </a:xfrm>
      </p:grpSpPr>
      <p:cxnSp>
        <p:nvCxnSpPr>
          <p:cNvPr id="450" name="Google Shape;450;p5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1" name="Google Shape;451;p5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452"/>
        <p:cNvGrpSpPr/>
        <p:nvPr/>
      </p:nvGrpSpPr>
      <p:grpSpPr>
        <a:xfrm>
          <a:off x="0" y="0"/>
          <a:ext cx="0" cy="0"/>
          <a:chOff x="0" y="0"/>
          <a:chExt cx="0" cy="0"/>
        </a:xfrm>
      </p:grpSpPr>
      <p:cxnSp>
        <p:nvCxnSpPr>
          <p:cNvPr id="453" name="Google Shape;453;p5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4" name="Google Shape;454;p5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5" name="Google Shape;455;p51"/>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56" name="Google Shape;456;p51"/>
          <p:cNvCxnSpPr/>
          <p:nvPr/>
        </p:nvCxnSpPr>
        <p:spPr>
          <a:xfrm>
            <a:off x="-147275" y="3943475"/>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2">
  <p:cSld name="CUSTOM_10_1_1">
    <p:spTree>
      <p:nvGrpSpPr>
        <p:cNvPr id="1" name="Shape 457"/>
        <p:cNvGrpSpPr/>
        <p:nvPr/>
      </p:nvGrpSpPr>
      <p:grpSpPr>
        <a:xfrm>
          <a:off x="0" y="0"/>
          <a:ext cx="0" cy="0"/>
          <a:chOff x="0" y="0"/>
          <a:chExt cx="0" cy="0"/>
        </a:xfrm>
      </p:grpSpPr>
      <p:cxnSp>
        <p:nvCxnSpPr>
          <p:cNvPr id="458" name="Google Shape;458;p5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9" name="Google Shape;459;p5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0" name="Google Shape;460;p52"/>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sz="3000" i="1">
                <a:solidFill>
                  <a:schemeClr val="dk1"/>
                </a:solidFill>
              </a:defRPr>
            </a:lvl2pPr>
            <a:lvl3pPr lvl="2">
              <a:spcBef>
                <a:spcPts val="0"/>
              </a:spcBef>
              <a:spcAft>
                <a:spcPts val="0"/>
              </a:spcAft>
              <a:buClr>
                <a:schemeClr val="dk1"/>
              </a:buClr>
              <a:buSzPts val="3000"/>
              <a:buNone/>
              <a:defRPr sz="3000" i="1">
                <a:solidFill>
                  <a:schemeClr val="dk1"/>
                </a:solidFill>
              </a:defRPr>
            </a:lvl3pPr>
            <a:lvl4pPr lvl="3">
              <a:spcBef>
                <a:spcPts val="0"/>
              </a:spcBef>
              <a:spcAft>
                <a:spcPts val="0"/>
              </a:spcAft>
              <a:buClr>
                <a:schemeClr val="dk1"/>
              </a:buClr>
              <a:buSzPts val="3000"/>
              <a:buNone/>
              <a:defRPr sz="3000" i="1">
                <a:solidFill>
                  <a:schemeClr val="dk1"/>
                </a:solidFill>
              </a:defRPr>
            </a:lvl4pPr>
            <a:lvl5pPr lvl="4">
              <a:spcBef>
                <a:spcPts val="0"/>
              </a:spcBef>
              <a:spcAft>
                <a:spcPts val="0"/>
              </a:spcAft>
              <a:buClr>
                <a:schemeClr val="dk1"/>
              </a:buClr>
              <a:buSzPts val="3000"/>
              <a:buNone/>
              <a:defRPr sz="3000" i="1">
                <a:solidFill>
                  <a:schemeClr val="dk1"/>
                </a:solidFill>
              </a:defRPr>
            </a:lvl5pPr>
            <a:lvl6pPr lvl="5">
              <a:spcBef>
                <a:spcPts val="0"/>
              </a:spcBef>
              <a:spcAft>
                <a:spcPts val="0"/>
              </a:spcAft>
              <a:buClr>
                <a:schemeClr val="dk1"/>
              </a:buClr>
              <a:buSzPts val="3000"/>
              <a:buNone/>
              <a:defRPr sz="3000" i="1">
                <a:solidFill>
                  <a:schemeClr val="dk1"/>
                </a:solidFill>
              </a:defRPr>
            </a:lvl6pPr>
            <a:lvl7pPr lvl="6">
              <a:spcBef>
                <a:spcPts val="0"/>
              </a:spcBef>
              <a:spcAft>
                <a:spcPts val="0"/>
              </a:spcAft>
              <a:buClr>
                <a:schemeClr val="dk1"/>
              </a:buClr>
              <a:buSzPts val="3000"/>
              <a:buNone/>
              <a:defRPr sz="3000" i="1">
                <a:solidFill>
                  <a:schemeClr val="dk1"/>
                </a:solidFill>
              </a:defRPr>
            </a:lvl7pPr>
            <a:lvl8pPr lvl="7">
              <a:spcBef>
                <a:spcPts val="0"/>
              </a:spcBef>
              <a:spcAft>
                <a:spcPts val="0"/>
              </a:spcAft>
              <a:buClr>
                <a:schemeClr val="dk1"/>
              </a:buClr>
              <a:buSzPts val="3000"/>
              <a:buNone/>
              <a:defRPr sz="3000" i="1">
                <a:solidFill>
                  <a:schemeClr val="dk1"/>
                </a:solidFill>
              </a:defRPr>
            </a:lvl8pPr>
            <a:lvl9pPr lvl="8">
              <a:spcBef>
                <a:spcPts val="0"/>
              </a:spcBef>
              <a:spcAft>
                <a:spcPts val="0"/>
              </a:spcAft>
              <a:buClr>
                <a:schemeClr val="dk1"/>
              </a:buClr>
              <a:buSzPts val="3000"/>
              <a:buNone/>
              <a:defRPr sz="3000" i="1">
                <a:solidFill>
                  <a:schemeClr val="dk1"/>
                </a:solidFill>
              </a:defRPr>
            </a:lvl9pPr>
          </a:lstStyle>
          <a:p>
            <a:endParaRPr/>
          </a:p>
        </p:txBody>
      </p:sp>
      <p:sp>
        <p:nvSpPr>
          <p:cNvPr id="7" name="Google Shape;7;p1"/>
          <p:cNvSpPr txBox="1">
            <a:spLocks noGrp="1"/>
          </p:cNvSpPr>
          <p:nvPr>
            <p:ph type="body" idx="1"/>
          </p:nvPr>
        </p:nvSpPr>
        <p:spPr>
          <a:xfrm>
            <a:off x="713250"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8" r:id="rId3"/>
    <p:sldLayoutId id="2147483659" r:id="rId4"/>
    <p:sldLayoutId id="2147483664" r:id="rId5"/>
    <p:sldLayoutId id="2147483668" r:id="rId6"/>
    <p:sldLayoutId id="2147483696" r:id="rId7"/>
    <p:sldLayoutId id="2147483697" r:id="rId8"/>
    <p:sldLayoutId id="2147483698" r:id="rId9"/>
    <p:sldLayoutId id="214748369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notesSlide" Target="../notesSlides/notesSlide10.xml"/><Relationship Id="rId7" Type="http://schemas.openxmlformats.org/officeDocument/2006/relationships/image" Target="../media/image9.png"/><Relationship Id="rId2" Type="http://schemas.openxmlformats.org/officeDocument/2006/relationships/slideLayout" Target="../slideLayouts/slideLayout5.xml"/><Relationship Id="rId1" Type="http://schemas.openxmlformats.org/officeDocument/2006/relationships/themeOverride" Target="../theme/themeOverride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14.png"/><Relationship Id="rId2" Type="http://schemas.openxmlformats.org/officeDocument/2006/relationships/slideLayout" Target="../slideLayouts/slideLayout5.xml"/><Relationship Id="rId1" Type="http://schemas.openxmlformats.org/officeDocument/2006/relationships/themeOverride" Target="../theme/themeOverride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5.xml"/><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5.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5.xml"/><Relationship Id="rId5" Type="http://schemas.openxmlformats.org/officeDocument/2006/relationships/image" Target="../media/image34.pn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5.xml"/><Relationship Id="rId5" Type="http://schemas.openxmlformats.org/officeDocument/2006/relationships/image" Target="../media/image37.png"/><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59"/>
          <p:cNvSpPr txBox="1">
            <a:spLocks noGrp="1"/>
          </p:cNvSpPr>
          <p:nvPr>
            <p:ph type="ctrTitle"/>
          </p:nvPr>
        </p:nvSpPr>
        <p:spPr>
          <a:xfrm>
            <a:off x="1039950" y="1070500"/>
            <a:ext cx="70641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600" dirty="0">
                <a:solidFill>
                  <a:schemeClr val="bg1">
                    <a:lumMod val="25000"/>
                  </a:schemeClr>
                </a:solidFill>
              </a:rPr>
              <a:t>FINAL PROJECT</a:t>
            </a:r>
            <a:br>
              <a:rPr lang="en-US" sz="3600" dirty="0">
                <a:solidFill>
                  <a:schemeClr val="bg1">
                    <a:lumMod val="25000"/>
                  </a:schemeClr>
                </a:solidFill>
              </a:rPr>
            </a:br>
            <a:r>
              <a:rPr lang="en-US" sz="3600" dirty="0" err="1">
                <a:solidFill>
                  <a:schemeClr val="bg1">
                    <a:lumMod val="25000"/>
                  </a:schemeClr>
                </a:solidFill>
              </a:rPr>
              <a:t>Phân</a:t>
            </a:r>
            <a:r>
              <a:rPr lang="en-US" sz="3600" dirty="0">
                <a:solidFill>
                  <a:schemeClr val="bg1">
                    <a:lumMod val="25000"/>
                  </a:schemeClr>
                </a:solidFill>
              </a:rPr>
              <a:t> </a:t>
            </a:r>
            <a:r>
              <a:rPr lang="en-US" sz="3600" dirty="0" err="1">
                <a:solidFill>
                  <a:schemeClr val="bg1">
                    <a:lumMod val="25000"/>
                  </a:schemeClr>
                </a:solidFill>
              </a:rPr>
              <a:t>Tích</a:t>
            </a:r>
            <a:r>
              <a:rPr lang="en-US" sz="3600" dirty="0">
                <a:solidFill>
                  <a:schemeClr val="bg1">
                    <a:lumMod val="25000"/>
                  </a:schemeClr>
                </a:solidFill>
              </a:rPr>
              <a:t> </a:t>
            </a:r>
            <a:r>
              <a:rPr lang="en-US" sz="3600" dirty="0" err="1">
                <a:solidFill>
                  <a:schemeClr val="bg1">
                    <a:lumMod val="25000"/>
                  </a:schemeClr>
                </a:solidFill>
              </a:rPr>
              <a:t>Tình</a:t>
            </a:r>
            <a:r>
              <a:rPr lang="en-US" sz="3600" dirty="0">
                <a:solidFill>
                  <a:schemeClr val="bg1">
                    <a:lumMod val="25000"/>
                  </a:schemeClr>
                </a:solidFill>
              </a:rPr>
              <a:t> </a:t>
            </a:r>
            <a:r>
              <a:rPr lang="en-US" sz="3600" dirty="0" err="1">
                <a:solidFill>
                  <a:schemeClr val="bg1">
                    <a:lumMod val="25000"/>
                  </a:schemeClr>
                </a:solidFill>
              </a:rPr>
              <a:t>Hình</a:t>
            </a:r>
            <a:r>
              <a:rPr lang="en-US" sz="3600" dirty="0">
                <a:solidFill>
                  <a:schemeClr val="bg1">
                    <a:lumMod val="25000"/>
                  </a:schemeClr>
                </a:solidFill>
              </a:rPr>
              <a:t> </a:t>
            </a:r>
            <a:r>
              <a:rPr lang="en-US" sz="3600" dirty="0" err="1">
                <a:solidFill>
                  <a:schemeClr val="bg1">
                    <a:lumMod val="25000"/>
                  </a:schemeClr>
                </a:solidFill>
              </a:rPr>
              <a:t>Kinh</a:t>
            </a:r>
            <a:r>
              <a:rPr lang="en-US" sz="3600" dirty="0">
                <a:solidFill>
                  <a:schemeClr val="bg1">
                    <a:lumMod val="25000"/>
                  </a:schemeClr>
                </a:solidFill>
              </a:rPr>
              <a:t> </a:t>
            </a:r>
            <a:r>
              <a:rPr lang="en-US" sz="3600" dirty="0" err="1">
                <a:solidFill>
                  <a:schemeClr val="bg1">
                    <a:lumMod val="25000"/>
                  </a:schemeClr>
                </a:solidFill>
              </a:rPr>
              <a:t>Doanh</a:t>
            </a:r>
            <a:r>
              <a:rPr lang="en-US" sz="3600" dirty="0">
                <a:solidFill>
                  <a:schemeClr val="bg1">
                    <a:lumMod val="25000"/>
                  </a:schemeClr>
                </a:solidFill>
              </a:rPr>
              <a:t> </a:t>
            </a:r>
            <a:r>
              <a:rPr lang="en-US" sz="3600" dirty="0" err="1">
                <a:solidFill>
                  <a:schemeClr val="bg1">
                    <a:lumMod val="25000"/>
                  </a:schemeClr>
                </a:solidFill>
              </a:rPr>
              <a:t>và</a:t>
            </a:r>
            <a:r>
              <a:rPr lang="en-US" sz="3600" dirty="0">
                <a:solidFill>
                  <a:schemeClr val="bg1">
                    <a:lumMod val="25000"/>
                  </a:schemeClr>
                </a:solidFill>
              </a:rPr>
              <a:t> </a:t>
            </a:r>
            <a:r>
              <a:rPr lang="en-US" sz="3600" dirty="0" err="1">
                <a:solidFill>
                  <a:schemeClr val="bg1">
                    <a:lumMod val="25000"/>
                  </a:schemeClr>
                </a:solidFill>
              </a:rPr>
              <a:t>Vận</a:t>
            </a:r>
            <a:r>
              <a:rPr lang="en-US" sz="3600" dirty="0">
                <a:solidFill>
                  <a:schemeClr val="bg1">
                    <a:lumMod val="25000"/>
                  </a:schemeClr>
                </a:solidFill>
              </a:rPr>
              <a:t> </a:t>
            </a:r>
            <a:r>
              <a:rPr lang="en-US" sz="3600" dirty="0" err="1">
                <a:solidFill>
                  <a:schemeClr val="bg1">
                    <a:lumMod val="25000"/>
                  </a:schemeClr>
                </a:solidFill>
              </a:rPr>
              <a:t>Hành</a:t>
            </a:r>
            <a:r>
              <a:rPr lang="en-US" sz="3600" dirty="0">
                <a:solidFill>
                  <a:schemeClr val="bg1">
                    <a:lumMod val="25000"/>
                  </a:schemeClr>
                </a:solidFill>
              </a:rPr>
              <a:t> </a:t>
            </a:r>
            <a:r>
              <a:rPr lang="en-US" sz="3600" dirty="0" err="1">
                <a:solidFill>
                  <a:schemeClr val="bg1">
                    <a:lumMod val="25000"/>
                  </a:schemeClr>
                </a:solidFill>
              </a:rPr>
              <a:t>Của</a:t>
            </a:r>
            <a:r>
              <a:rPr lang="en-US" sz="3600" dirty="0">
                <a:solidFill>
                  <a:schemeClr val="bg1">
                    <a:lumMod val="25000"/>
                  </a:schemeClr>
                </a:solidFill>
              </a:rPr>
              <a:t> </a:t>
            </a:r>
            <a:r>
              <a:rPr lang="en-US" sz="3600" dirty="0" err="1">
                <a:solidFill>
                  <a:schemeClr val="bg1">
                    <a:lumMod val="25000"/>
                  </a:schemeClr>
                </a:solidFill>
              </a:rPr>
              <a:t>Một</a:t>
            </a:r>
            <a:r>
              <a:rPr lang="en-US" sz="3600" dirty="0">
                <a:solidFill>
                  <a:schemeClr val="bg1">
                    <a:lumMod val="25000"/>
                  </a:schemeClr>
                </a:solidFill>
              </a:rPr>
              <a:t> </a:t>
            </a:r>
            <a:r>
              <a:rPr lang="en-US" sz="3600" dirty="0" err="1">
                <a:solidFill>
                  <a:schemeClr val="bg1">
                    <a:lumMod val="25000"/>
                  </a:schemeClr>
                </a:solidFill>
              </a:rPr>
              <a:t>Công</a:t>
            </a:r>
            <a:r>
              <a:rPr lang="en-US" sz="3600" dirty="0">
                <a:solidFill>
                  <a:schemeClr val="bg1">
                    <a:lumMod val="25000"/>
                  </a:schemeClr>
                </a:solidFill>
              </a:rPr>
              <a:t> Ty TMDT </a:t>
            </a:r>
            <a:endParaRPr sz="3600" dirty="0">
              <a:solidFill>
                <a:schemeClr val="bg1">
                  <a:lumMod val="25000"/>
                </a:schemeClr>
              </a:solidFill>
            </a:endParaRPr>
          </a:p>
        </p:txBody>
      </p:sp>
      <p:sp>
        <p:nvSpPr>
          <p:cNvPr id="483" name="Google Shape;483;p59"/>
          <p:cNvSpPr txBox="1">
            <a:spLocks noGrp="1"/>
          </p:cNvSpPr>
          <p:nvPr>
            <p:ph type="subTitle" idx="1"/>
          </p:nvPr>
        </p:nvSpPr>
        <p:spPr>
          <a:xfrm>
            <a:off x="652600" y="3377100"/>
            <a:ext cx="7064100" cy="44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US" dirty="0" err="1">
                <a:solidFill>
                  <a:schemeClr val="accent1"/>
                </a:solidFill>
              </a:rPr>
              <a:t>Tên</a:t>
            </a:r>
            <a:r>
              <a:rPr lang="en-US" dirty="0">
                <a:solidFill>
                  <a:schemeClr val="accent1"/>
                </a:solidFill>
              </a:rPr>
              <a:t>: </a:t>
            </a:r>
            <a:r>
              <a:rPr lang="en-US" dirty="0" err="1">
                <a:solidFill>
                  <a:schemeClr val="accent1"/>
                </a:solidFill>
              </a:rPr>
              <a:t>Nguyễn</a:t>
            </a:r>
            <a:r>
              <a:rPr lang="en-US" dirty="0">
                <a:solidFill>
                  <a:schemeClr val="accent1"/>
                </a:solidFill>
              </a:rPr>
              <a:t> Minh </a:t>
            </a:r>
            <a:r>
              <a:rPr lang="en-US" dirty="0" err="1">
                <a:solidFill>
                  <a:schemeClr val="accent1"/>
                </a:solidFill>
              </a:rPr>
              <a:t>Tiến</a:t>
            </a:r>
            <a:endParaRPr lang="en-US" dirty="0">
              <a:solidFill>
                <a:schemeClr val="accent1"/>
              </a:solidFill>
            </a:endParaRPr>
          </a:p>
          <a:p>
            <a:pPr marL="0" lvl="0" indent="0" algn="r" rtl="0">
              <a:spcBef>
                <a:spcPts val="0"/>
              </a:spcBef>
              <a:spcAft>
                <a:spcPts val="0"/>
              </a:spcAft>
              <a:buClr>
                <a:schemeClr val="dk1"/>
              </a:buClr>
              <a:buSzPts val="1100"/>
              <a:buFont typeface="Arial"/>
              <a:buNone/>
            </a:pPr>
            <a:r>
              <a:rPr lang="en-US" dirty="0" err="1">
                <a:solidFill>
                  <a:schemeClr val="accent1"/>
                </a:solidFill>
              </a:rPr>
              <a:t>Khóa</a:t>
            </a:r>
            <a:r>
              <a:rPr lang="en-US" dirty="0">
                <a:solidFill>
                  <a:schemeClr val="accent1"/>
                </a:solidFill>
              </a:rPr>
              <a:t> : BI25</a:t>
            </a:r>
          </a:p>
          <a:p>
            <a:pPr marL="0" lvl="0" indent="0" algn="r" rtl="0">
              <a:spcBef>
                <a:spcPts val="0"/>
              </a:spcBef>
              <a:spcAft>
                <a:spcPts val="0"/>
              </a:spcAft>
              <a:buClr>
                <a:schemeClr val="dk1"/>
              </a:buClr>
              <a:buSzPts val="1100"/>
              <a:buFont typeface="Arial"/>
              <a:buNone/>
            </a:pPr>
            <a:r>
              <a:rPr lang="en-US" dirty="0" err="1">
                <a:solidFill>
                  <a:schemeClr val="accent1"/>
                </a:solidFill>
              </a:rPr>
              <a:t>Nhóm</a:t>
            </a:r>
            <a:r>
              <a:rPr lang="en-US" dirty="0">
                <a:solidFill>
                  <a:schemeClr val="accent1"/>
                </a:solidFill>
              </a:rPr>
              <a:t> : 7</a:t>
            </a:r>
          </a:p>
          <a:p>
            <a:pPr marL="0" lvl="0" indent="0" algn="r" rtl="0">
              <a:spcBef>
                <a:spcPts val="0"/>
              </a:spcBef>
              <a:spcAft>
                <a:spcPts val="0"/>
              </a:spcAft>
              <a:buClr>
                <a:schemeClr val="dk1"/>
              </a:buClr>
              <a:buSzPts val="1100"/>
              <a:buFont typeface="Arial"/>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82"/>
                                        </p:tgtEl>
                                        <p:attrNameLst>
                                          <p:attrName>style.visibility</p:attrName>
                                        </p:attrNameLst>
                                      </p:cBhvr>
                                      <p:to>
                                        <p:strVal val="visible"/>
                                      </p:to>
                                    </p:set>
                                    <p:anim calcmode="lin" valueType="num">
                                      <p:cBhvr additive="base">
                                        <p:cTn id="7" dur="1000"/>
                                        <p:tgtEl>
                                          <p:spTgt spid="482"/>
                                        </p:tgtEl>
                                        <p:attrNameLst>
                                          <p:attrName>ppt_x</p:attrName>
                                        </p:attrNameLst>
                                      </p:cBhvr>
                                      <p:tavLst>
                                        <p:tav tm="0">
                                          <p:val>
                                            <p:strVal val="#ppt_x-1"/>
                                          </p:val>
                                        </p:tav>
                                        <p:tav tm="100000">
                                          <p:val>
                                            <p:strVal val="#ppt_x"/>
                                          </p:val>
                                        </p:tav>
                                      </p:tavLst>
                                    </p:anim>
                                  </p:childTnLst>
                                </p:cTn>
                              </p:par>
                              <p:par>
                                <p:cTn id="8" presetID="2" presetClass="entr" presetSubtype="4" fill="hold" nodeType="withEffect">
                                  <p:stCondLst>
                                    <p:cond delay="0"/>
                                  </p:stCondLst>
                                  <p:childTnLst>
                                    <p:set>
                                      <p:cBhvr>
                                        <p:cTn id="9" dur="1" fill="hold">
                                          <p:stCondLst>
                                            <p:cond delay="0"/>
                                          </p:stCondLst>
                                        </p:cTn>
                                        <p:tgtEl>
                                          <p:spTgt spid="483"/>
                                        </p:tgtEl>
                                        <p:attrNameLst>
                                          <p:attrName>style.visibility</p:attrName>
                                        </p:attrNameLst>
                                      </p:cBhvr>
                                      <p:to>
                                        <p:strVal val="visible"/>
                                      </p:to>
                                    </p:set>
                                    <p:anim calcmode="lin" valueType="num">
                                      <p:cBhvr additive="base">
                                        <p:cTn id="10" dur="1000"/>
                                        <p:tgtEl>
                                          <p:spTgt spid="48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58"/>
        <p:cNvGrpSpPr/>
        <p:nvPr/>
      </p:nvGrpSpPr>
      <p:grpSpPr>
        <a:xfrm>
          <a:off x="0" y="0"/>
          <a:ext cx="0" cy="0"/>
          <a:chOff x="0" y="0"/>
          <a:chExt cx="0" cy="0"/>
        </a:xfrm>
      </p:grpSpPr>
      <p:sp>
        <p:nvSpPr>
          <p:cNvPr id="4" name="Google Shape;560;p67">
            <a:extLst>
              <a:ext uri="{FF2B5EF4-FFF2-40B4-BE49-F238E27FC236}">
                <a16:creationId xmlns:a16="http://schemas.microsoft.com/office/drawing/2014/main" id="{712FC27F-8531-9B69-660F-0D532C9E9EBD}"/>
              </a:ext>
            </a:extLst>
          </p:cNvPr>
          <p:cNvSpPr txBox="1">
            <a:spLocks/>
          </p:cNvSpPr>
          <p:nvPr/>
        </p:nvSpPr>
        <p:spPr>
          <a:xfrm>
            <a:off x="84150" y="-52750"/>
            <a:ext cx="4545000" cy="469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400" b="0" i="0" u="none" strike="noStrike" cap="none">
                <a:solidFill>
                  <a:schemeClr val="dk2"/>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9pPr>
          </a:lstStyle>
          <a:p>
            <a:pPr marL="0" indent="0" algn="l"/>
            <a:r>
              <a:rPr lang="en-US" sz="1600" b="1" dirty="0">
                <a:solidFill>
                  <a:schemeClr val="bg1">
                    <a:lumMod val="25000"/>
                  </a:schemeClr>
                </a:solidFill>
              </a:rPr>
              <a:t>DOANH THU THEO NGÀNH HÀNG</a:t>
            </a:r>
            <a:endParaRPr lang="vi-VN" sz="1600" b="1" dirty="0">
              <a:solidFill>
                <a:schemeClr val="bg1">
                  <a:lumMod val="25000"/>
                </a:schemeClr>
              </a:solidFill>
            </a:endParaRPr>
          </a:p>
        </p:txBody>
      </p:sp>
      <p:pic>
        <p:nvPicPr>
          <p:cNvPr id="3" name="Picture 2">
            <a:extLst>
              <a:ext uri="{FF2B5EF4-FFF2-40B4-BE49-F238E27FC236}">
                <a16:creationId xmlns:a16="http://schemas.microsoft.com/office/drawing/2014/main" id="{97C74D3E-D3E5-DE92-CAE9-F5B9A09D33F5}"/>
              </a:ext>
            </a:extLst>
          </p:cNvPr>
          <p:cNvPicPr>
            <a:picLocks noChangeAspect="1"/>
          </p:cNvPicPr>
          <p:nvPr/>
        </p:nvPicPr>
        <p:blipFill>
          <a:blip r:embed="rId4"/>
          <a:stretch>
            <a:fillRect/>
          </a:stretch>
        </p:blipFill>
        <p:spPr>
          <a:xfrm>
            <a:off x="211061" y="1706579"/>
            <a:ext cx="5700857" cy="260998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7" name="Picture 6">
            <a:extLst>
              <a:ext uri="{FF2B5EF4-FFF2-40B4-BE49-F238E27FC236}">
                <a16:creationId xmlns:a16="http://schemas.microsoft.com/office/drawing/2014/main" id="{9F759C26-FFFA-32DC-4213-EC87FF8FC599}"/>
              </a:ext>
            </a:extLst>
          </p:cNvPr>
          <p:cNvPicPr>
            <a:picLocks noChangeAspect="1"/>
          </p:cNvPicPr>
          <p:nvPr/>
        </p:nvPicPr>
        <p:blipFill>
          <a:blip r:embed="rId5"/>
          <a:stretch>
            <a:fillRect/>
          </a:stretch>
        </p:blipFill>
        <p:spPr>
          <a:xfrm>
            <a:off x="211061" y="627489"/>
            <a:ext cx="1358970" cy="800141"/>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11" name="Picture 10">
            <a:extLst>
              <a:ext uri="{FF2B5EF4-FFF2-40B4-BE49-F238E27FC236}">
                <a16:creationId xmlns:a16="http://schemas.microsoft.com/office/drawing/2014/main" id="{1789DEF6-B5DB-F83E-5619-05BDC13B85FB}"/>
              </a:ext>
            </a:extLst>
          </p:cNvPr>
          <p:cNvPicPr>
            <a:picLocks noChangeAspect="1"/>
          </p:cNvPicPr>
          <p:nvPr/>
        </p:nvPicPr>
        <p:blipFill>
          <a:blip r:embed="rId6"/>
          <a:stretch>
            <a:fillRect/>
          </a:stretch>
        </p:blipFill>
        <p:spPr>
          <a:xfrm>
            <a:off x="1689865" y="629423"/>
            <a:ext cx="1333569" cy="800141"/>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13" name="Picture 12">
            <a:extLst>
              <a:ext uri="{FF2B5EF4-FFF2-40B4-BE49-F238E27FC236}">
                <a16:creationId xmlns:a16="http://schemas.microsoft.com/office/drawing/2014/main" id="{9FA19424-A2CD-E877-93BD-5DC680F91DBC}"/>
              </a:ext>
            </a:extLst>
          </p:cNvPr>
          <p:cNvPicPr>
            <a:picLocks noChangeAspect="1"/>
          </p:cNvPicPr>
          <p:nvPr/>
        </p:nvPicPr>
        <p:blipFill>
          <a:blip r:embed="rId7"/>
          <a:stretch>
            <a:fillRect/>
          </a:stretch>
        </p:blipFill>
        <p:spPr>
          <a:xfrm>
            <a:off x="3143268" y="627488"/>
            <a:ext cx="1352620" cy="800141"/>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15" name="Picture 14">
            <a:extLst>
              <a:ext uri="{FF2B5EF4-FFF2-40B4-BE49-F238E27FC236}">
                <a16:creationId xmlns:a16="http://schemas.microsoft.com/office/drawing/2014/main" id="{D51EB998-7582-BF12-9D9F-CD1FD61AFB9B}"/>
              </a:ext>
            </a:extLst>
          </p:cNvPr>
          <p:cNvPicPr>
            <a:picLocks noChangeAspect="1"/>
          </p:cNvPicPr>
          <p:nvPr/>
        </p:nvPicPr>
        <p:blipFill>
          <a:blip r:embed="rId8"/>
          <a:stretch>
            <a:fillRect/>
          </a:stretch>
        </p:blipFill>
        <p:spPr>
          <a:xfrm>
            <a:off x="4615722" y="627487"/>
            <a:ext cx="1296196" cy="800141"/>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17" name="TextBox 16">
            <a:extLst>
              <a:ext uri="{FF2B5EF4-FFF2-40B4-BE49-F238E27FC236}">
                <a16:creationId xmlns:a16="http://schemas.microsoft.com/office/drawing/2014/main" id="{08EF0241-0A79-63D1-0D65-CDA00B216714}"/>
              </a:ext>
            </a:extLst>
          </p:cNvPr>
          <p:cNvSpPr txBox="1"/>
          <p:nvPr/>
        </p:nvSpPr>
        <p:spPr>
          <a:xfrm>
            <a:off x="6069125" y="627487"/>
            <a:ext cx="3069203" cy="3416320"/>
          </a:xfrm>
          <a:prstGeom prst="rect">
            <a:avLst/>
          </a:prstGeom>
          <a:noFill/>
        </p:spPr>
        <p:txBody>
          <a:bodyPr wrap="square" rtlCol="0">
            <a:spAutoFit/>
          </a:bodyPr>
          <a:lstStyle/>
          <a:p>
            <a:r>
              <a:rPr lang="en-US" sz="1600" dirty="0" err="1">
                <a:solidFill>
                  <a:srgbClr val="0070C0"/>
                </a:solidFill>
              </a:rPr>
              <a:t>Nhận</a:t>
            </a:r>
            <a:r>
              <a:rPr lang="en-US" sz="1600" dirty="0">
                <a:solidFill>
                  <a:srgbClr val="0070C0"/>
                </a:solidFill>
              </a:rPr>
              <a:t> </a:t>
            </a:r>
            <a:r>
              <a:rPr lang="en-US" sz="1600" dirty="0" err="1">
                <a:solidFill>
                  <a:srgbClr val="0070C0"/>
                </a:solidFill>
              </a:rPr>
              <a:t>xét</a:t>
            </a:r>
            <a:endParaRPr lang="en-US" sz="1600" dirty="0">
              <a:solidFill>
                <a:srgbClr val="0070C0"/>
              </a:solidFill>
            </a:endParaRPr>
          </a:p>
          <a:p>
            <a:endParaRPr lang="en-US" sz="1600" dirty="0">
              <a:solidFill>
                <a:srgbClr val="0070C0"/>
              </a:solidFill>
            </a:endParaRPr>
          </a:p>
          <a:p>
            <a:pPr marL="285750" indent="-285750">
              <a:buFont typeface="Arial" panose="020B0604020202020204" pitchFamily="34" charset="0"/>
              <a:buChar char="•"/>
            </a:pPr>
            <a:r>
              <a:rPr lang="en-US" sz="1200" dirty="0">
                <a:latin typeface="Montserrat" panose="00000500000000000000" pitchFamily="2" charset="0"/>
              </a:rPr>
              <a:t>Top 5 </a:t>
            </a:r>
            <a:r>
              <a:rPr lang="en-US" sz="1200" dirty="0" err="1">
                <a:latin typeface="Montserrat" panose="00000500000000000000" pitchFamily="2" charset="0"/>
              </a:rPr>
              <a:t>ngành</a:t>
            </a:r>
            <a:r>
              <a:rPr lang="en-US" sz="1200" dirty="0">
                <a:latin typeface="Montserrat" panose="00000500000000000000" pitchFamily="2" charset="0"/>
              </a:rPr>
              <a:t> </a:t>
            </a:r>
            <a:r>
              <a:rPr lang="en-US" sz="1200" dirty="0" err="1">
                <a:latin typeface="Montserrat" panose="00000500000000000000" pitchFamily="2" charset="0"/>
              </a:rPr>
              <a:t>hàng</a:t>
            </a:r>
            <a:r>
              <a:rPr lang="en-US" sz="1200" dirty="0">
                <a:latin typeface="Montserrat" panose="00000500000000000000" pitchFamily="2" charset="0"/>
              </a:rPr>
              <a:t> </a:t>
            </a:r>
            <a:r>
              <a:rPr lang="en-US" sz="1200" dirty="0" err="1">
                <a:latin typeface="Montserrat" panose="00000500000000000000" pitchFamily="2" charset="0"/>
              </a:rPr>
              <a:t>có</a:t>
            </a:r>
            <a:r>
              <a:rPr lang="en-US" sz="1200" dirty="0">
                <a:latin typeface="Montserrat" panose="00000500000000000000" pitchFamily="2" charset="0"/>
              </a:rPr>
              <a:t> </a:t>
            </a:r>
            <a:r>
              <a:rPr lang="en-US" sz="1200" dirty="0" err="1">
                <a:latin typeface="Montserrat" panose="00000500000000000000" pitchFamily="2" charset="0"/>
              </a:rPr>
              <a:t>doanh</a:t>
            </a:r>
            <a:r>
              <a:rPr lang="en-US" sz="1200" dirty="0">
                <a:latin typeface="Montserrat" panose="00000500000000000000" pitchFamily="2" charset="0"/>
              </a:rPr>
              <a:t> </a:t>
            </a:r>
            <a:r>
              <a:rPr lang="en-US" sz="1200" dirty="0" err="1">
                <a:latin typeface="Montserrat" panose="00000500000000000000" pitchFamily="2" charset="0"/>
              </a:rPr>
              <a:t>số</a:t>
            </a:r>
            <a:r>
              <a:rPr lang="en-US" sz="1200" dirty="0">
                <a:latin typeface="Montserrat" panose="00000500000000000000" pitchFamily="2" charset="0"/>
              </a:rPr>
              <a:t> </a:t>
            </a:r>
            <a:r>
              <a:rPr lang="en-US" sz="1200" dirty="0" err="1">
                <a:latin typeface="Montserrat" panose="00000500000000000000" pitchFamily="2" charset="0"/>
              </a:rPr>
              <a:t>nhiều</a:t>
            </a:r>
            <a:r>
              <a:rPr lang="en-US" sz="1200" dirty="0">
                <a:latin typeface="Montserrat" panose="00000500000000000000" pitchFamily="2" charset="0"/>
              </a:rPr>
              <a:t> </a:t>
            </a:r>
            <a:r>
              <a:rPr lang="en-US" sz="1200" dirty="0" err="1">
                <a:latin typeface="Montserrat" panose="00000500000000000000" pitchFamily="2" charset="0"/>
              </a:rPr>
              <a:t>nhất</a:t>
            </a:r>
            <a:endParaRPr lang="en-US" sz="1200" dirty="0">
              <a:latin typeface="Montserrat" panose="00000500000000000000" pitchFamily="2" charset="0"/>
            </a:endParaRPr>
          </a:p>
          <a:p>
            <a:pPr marL="342900" lvl="1" indent="-342900">
              <a:buFont typeface="+mj-lt"/>
              <a:buAutoNum type="arabicPeriod"/>
            </a:pPr>
            <a:r>
              <a:rPr lang="en-US" sz="1200" b="0" i="0" dirty="0" err="1">
                <a:solidFill>
                  <a:srgbClr val="252423"/>
                </a:solidFill>
                <a:effectLst/>
                <a:latin typeface="Montserrat" panose="00000500000000000000" pitchFamily="2" charset="0"/>
              </a:rPr>
              <a:t>Health_beauty</a:t>
            </a:r>
            <a:r>
              <a:rPr lang="en-US" sz="1200" b="0" i="0" dirty="0">
                <a:solidFill>
                  <a:srgbClr val="252423"/>
                </a:solidFill>
                <a:effectLst/>
                <a:latin typeface="Montserrat" panose="00000500000000000000" pitchFamily="2" charset="0"/>
              </a:rPr>
              <a:t> (1.26M)</a:t>
            </a:r>
          </a:p>
          <a:p>
            <a:pPr marL="342900" lvl="1" indent="-342900">
              <a:buFont typeface="+mj-lt"/>
              <a:buAutoNum type="arabicPeriod"/>
            </a:pPr>
            <a:r>
              <a:rPr lang="en-US" sz="1200" b="0" i="0" dirty="0" err="1">
                <a:solidFill>
                  <a:srgbClr val="252423"/>
                </a:solidFill>
                <a:effectLst/>
                <a:latin typeface="Montserrat" panose="00000500000000000000" pitchFamily="2" charset="0"/>
              </a:rPr>
              <a:t>Watches_gifts</a:t>
            </a:r>
            <a:r>
              <a:rPr lang="en-US" sz="1200" b="0" i="0" dirty="0">
                <a:solidFill>
                  <a:srgbClr val="252423"/>
                </a:solidFill>
                <a:effectLst/>
                <a:latin typeface="Montserrat" panose="00000500000000000000" pitchFamily="2" charset="0"/>
              </a:rPr>
              <a:t>(1.21M)</a:t>
            </a:r>
          </a:p>
          <a:p>
            <a:pPr marL="342900" lvl="1" indent="-342900">
              <a:buFont typeface="+mj-lt"/>
              <a:buAutoNum type="arabicPeriod"/>
            </a:pPr>
            <a:r>
              <a:rPr lang="en-US" sz="1200" b="0" i="0" dirty="0" err="1">
                <a:solidFill>
                  <a:srgbClr val="252423"/>
                </a:solidFill>
                <a:effectLst/>
                <a:latin typeface="Montserrat" panose="00000500000000000000" pitchFamily="2" charset="0"/>
              </a:rPr>
              <a:t>Bed_bad_table</a:t>
            </a:r>
            <a:r>
              <a:rPr lang="en-US" sz="1200" b="0" i="0" dirty="0">
                <a:solidFill>
                  <a:srgbClr val="252423"/>
                </a:solidFill>
                <a:effectLst/>
                <a:latin typeface="Montserrat" panose="00000500000000000000" pitchFamily="2" charset="0"/>
              </a:rPr>
              <a:t>(1.04M)</a:t>
            </a:r>
          </a:p>
          <a:p>
            <a:pPr marL="342900" lvl="1" indent="-342900">
              <a:buFont typeface="+mj-lt"/>
              <a:buAutoNum type="arabicPeriod"/>
            </a:pPr>
            <a:r>
              <a:rPr lang="en-US" sz="1200" b="0" i="0" dirty="0" err="1">
                <a:solidFill>
                  <a:srgbClr val="252423"/>
                </a:solidFill>
                <a:effectLst/>
                <a:latin typeface="Montserrat" panose="00000500000000000000" pitchFamily="2" charset="0"/>
              </a:rPr>
              <a:t>Sport_leisure</a:t>
            </a:r>
            <a:r>
              <a:rPr lang="en-US" sz="1200" b="0" i="0" dirty="0">
                <a:solidFill>
                  <a:srgbClr val="252423"/>
                </a:solidFill>
                <a:effectLst/>
                <a:latin typeface="Montserrat" panose="00000500000000000000" pitchFamily="2" charset="0"/>
              </a:rPr>
              <a:t>(0.99M)</a:t>
            </a:r>
          </a:p>
          <a:p>
            <a:pPr marL="342900" lvl="1" indent="-342900">
              <a:buFont typeface="+mj-lt"/>
              <a:buAutoNum type="arabicPeriod"/>
            </a:pPr>
            <a:r>
              <a:rPr lang="en-US" sz="1200" b="0" i="0" dirty="0" err="1">
                <a:solidFill>
                  <a:srgbClr val="252423"/>
                </a:solidFill>
                <a:effectLst/>
                <a:latin typeface="Montserrat" panose="00000500000000000000" pitchFamily="2" charset="0"/>
              </a:rPr>
              <a:t>Computer_accessories</a:t>
            </a:r>
            <a:r>
              <a:rPr lang="en-US" sz="1200" b="0" i="0" dirty="0">
                <a:solidFill>
                  <a:srgbClr val="252423"/>
                </a:solidFill>
                <a:effectLst/>
                <a:latin typeface="Montserrat" panose="00000500000000000000" pitchFamily="2" charset="0"/>
              </a:rPr>
              <a:t>(0.91M)</a:t>
            </a:r>
          </a:p>
          <a:p>
            <a:pPr algn="l"/>
            <a:endParaRPr lang="en-US" sz="1200" dirty="0">
              <a:solidFill>
                <a:srgbClr val="252423"/>
              </a:solidFill>
              <a:latin typeface="Montserrat" panose="00000500000000000000" pitchFamily="2" charset="0"/>
            </a:endParaRPr>
          </a:p>
          <a:p>
            <a:pPr marL="285750" indent="-285750" algn="l">
              <a:buFont typeface="Arial" panose="020B0604020202020204" pitchFamily="34" charset="0"/>
              <a:buChar char="•"/>
            </a:pPr>
            <a:r>
              <a:rPr lang="vi-VN" sz="1200" dirty="0">
                <a:solidFill>
                  <a:srgbClr val="252423"/>
                </a:solidFill>
                <a:latin typeface="Montserrat" panose="00000500000000000000" pitchFamily="2" charset="0"/>
              </a:rPr>
              <a:t>Doanh thu của t</a:t>
            </a:r>
            <a:r>
              <a:rPr lang="en-US" sz="1200" dirty="0" err="1">
                <a:solidFill>
                  <a:srgbClr val="252423"/>
                </a:solidFill>
                <a:latin typeface="Montserrat" panose="00000500000000000000" pitchFamily="2" charset="0"/>
              </a:rPr>
              <a:t>ổng</a:t>
            </a:r>
            <a:r>
              <a:rPr lang="vi-VN" sz="1200" dirty="0">
                <a:solidFill>
                  <a:srgbClr val="252423"/>
                </a:solidFill>
                <a:latin typeface="Montserrat" panose="00000500000000000000" pitchFamily="2" charset="0"/>
              </a:rPr>
              <a:t> 5 ngành hàng này là </a:t>
            </a:r>
            <a:r>
              <a:rPr lang="en-US" sz="1200" dirty="0">
                <a:solidFill>
                  <a:srgbClr val="252423"/>
                </a:solidFill>
                <a:latin typeface="Montserrat" panose="00000500000000000000" pitchFamily="2" charset="0"/>
              </a:rPr>
              <a:t>$</a:t>
            </a:r>
            <a:r>
              <a:rPr lang="vi-VN" sz="1200" dirty="0">
                <a:solidFill>
                  <a:srgbClr val="252423"/>
                </a:solidFill>
                <a:latin typeface="Montserrat" panose="00000500000000000000" pitchFamily="2" charset="0"/>
              </a:rPr>
              <a:t>5.4</a:t>
            </a:r>
            <a:r>
              <a:rPr lang="en-US" sz="1200" dirty="0">
                <a:solidFill>
                  <a:srgbClr val="252423"/>
                </a:solidFill>
                <a:latin typeface="Montserrat" panose="00000500000000000000" pitchFamily="2" charset="0"/>
              </a:rPr>
              <a:t>M</a:t>
            </a:r>
            <a:r>
              <a:rPr lang="vi-VN" sz="1200" dirty="0">
                <a:solidFill>
                  <a:srgbClr val="252423"/>
                </a:solidFill>
                <a:latin typeface="Montserrat" panose="00000500000000000000" pitchFamily="2" charset="0"/>
              </a:rPr>
              <a:t> tương đương với 39.7% , 69 ngành hàng còn lại chỉ chiếm khoảng 60.3%</a:t>
            </a:r>
            <a:r>
              <a:rPr lang="en-US" sz="1200" dirty="0">
                <a:solidFill>
                  <a:srgbClr val="252423"/>
                </a:solidFill>
                <a:latin typeface="Montserrat" panose="00000500000000000000" pitchFamily="2" charset="0"/>
              </a:rPr>
              <a:t> </a:t>
            </a:r>
            <a:r>
              <a:rPr lang="en-US" sz="1200" dirty="0" err="1">
                <a:solidFill>
                  <a:srgbClr val="252423"/>
                </a:solidFill>
                <a:latin typeface="Montserrat" panose="00000500000000000000" pitchFamily="2" charset="0"/>
              </a:rPr>
              <a:t>tổng</a:t>
            </a:r>
            <a:r>
              <a:rPr lang="en-US" sz="1200" dirty="0">
                <a:solidFill>
                  <a:srgbClr val="252423"/>
                </a:solidFill>
                <a:latin typeface="Montserrat" panose="00000500000000000000" pitchFamily="2" charset="0"/>
              </a:rPr>
              <a:t> </a:t>
            </a:r>
            <a:r>
              <a:rPr lang="en-US" sz="1200" dirty="0" err="1">
                <a:solidFill>
                  <a:srgbClr val="252423"/>
                </a:solidFill>
                <a:latin typeface="Montserrat" panose="00000500000000000000" pitchFamily="2" charset="0"/>
              </a:rPr>
              <a:t>doanh</a:t>
            </a:r>
            <a:r>
              <a:rPr lang="en-US" sz="1200" dirty="0">
                <a:solidFill>
                  <a:srgbClr val="252423"/>
                </a:solidFill>
                <a:latin typeface="Montserrat" panose="00000500000000000000" pitchFamily="2" charset="0"/>
              </a:rPr>
              <a:t> </a:t>
            </a:r>
            <a:r>
              <a:rPr lang="en-US" sz="1200" dirty="0" err="1">
                <a:solidFill>
                  <a:srgbClr val="252423"/>
                </a:solidFill>
                <a:latin typeface="Montserrat" panose="00000500000000000000" pitchFamily="2" charset="0"/>
              </a:rPr>
              <a:t>thu</a:t>
            </a:r>
            <a:endParaRPr lang="en-US" sz="1200" dirty="0">
              <a:solidFill>
                <a:srgbClr val="252423"/>
              </a:solidFill>
              <a:latin typeface="Montserrat" panose="00000500000000000000" pitchFamily="2" charset="0"/>
            </a:endParaRPr>
          </a:p>
          <a:p>
            <a:pPr algn="l"/>
            <a:endParaRPr lang="en-US" b="0" i="0" dirty="0">
              <a:solidFill>
                <a:srgbClr val="252423"/>
              </a:solidFill>
              <a:effectLst/>
              <a:latin typeface="Segoe UI" panose="020B0502040204020203" pitchFamily="34" charset="0"/>
            </a:endParaRPr>
          </a:p>
          <a:p>
            <a:endParaRPr lang="en-US" dirty="0"/>
          </a:p>
        </p:txBody>
      </p:sp>
    </p:spTree>
    <p:extLst>
      <p:ext uri="{BB962C8B-B14F-4D97-AF65-F5344CB8AC3E}">
        <p14:creationId xmlns:p14="http://schemas.microsoft.com/office/powerpoint/2010/main" val="2797163108"/>
      </p:ext>
    </p:extLst>
  </p:cSld>
  <p:clrMapOvr>
    <a:overrideClrMapping bg1="lt1" tx1="dk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58"/>
        <p:cNvGrpSpPr/>
        <p:nvPr/>
      </p:nvGrpSpPr>
      <p:grpSpPr>
        <a:xfrm>
          <a:off x="0" y="0"/>
          <a:ext cx="0" cy="0"/>
          <a:chOff x="0" y="0"/>
          <a:chExt cx="0" cy="0"/>
        </a:xfrm>
      </p:grpSpPr>
      <p:sp>
        <p:nvSpPr>
          <p:cNvPr id="4" name="Google Shape;560;p67">
            <a:extLst>
              <a:ext uri="{FF2B5EF4-FFF2-40B4-BE49-F238E27FC236}">
                <a16:creationId xmlns:a16="http://schemas.microsoft.com/office/drawing/2014/main" id="{712FC27F-8531-9B69-660F-0D532C9E9EBD}"/>
              </a:ext>
            </a:extLst>
          </p:cNvPr>
          <p:cNvSpPr txBox="1">
            <a:spLocks/>
          </p:cNvSpPr>
          <p:nvPr/>
        </p:nvSpPr>
        <p:spPr>
          <a:xfrm>
            <a:off x="84150" y="-52750"/>
            <a:ext cx="4545000" cy="469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400" b="0" i="0" u="none" strike="noStrike" cap="none">
                <a:solidFill>
                  <a:schemeClr val="dk2"/>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9pPr>
          </a:lstStyle>
          <a:p>
            <a:pPr marL="0" indent="0" algn="l"/>
            <a:r>
              <a:rPr lang="en-US" sz="1600" b="1" dirty="0">
                <a:solidFill>
                  <a:schemeClr val="bg1">
                    <a:lumMod val="25000"/>
                  </a:schemeClr>
                </a:solidFill>
              </a:rPr>
              <a:t>DOANH THU THEO NGÀNH HÀNG</a:t>
            </a:r>
            <a:endParaRPr lang="vi-VN" sz="1600" b="1" dirty="0">
              <a:solidFill>
                <a:schemeClr val="bg1">
                  <a:lumMod val="25000"/>
                </a:schemeClr>
              </a:solidFill>
            </a:endParaRPr>
          </a:p>
        </p:txBody>
      </p:sp>
      <p:sp>
        <p:nvSpPr>
          <p:cNvPr id="10" name="Rectangle: Rounded Corners 9">
            <a:extLst>
              <a:ext uri="{FF2B5EF4-FFF2-40B4-BE49-F238E27FC236}">
                <a16:creationId xmlns:a16="http://schemas.microsoft.com/office/drawing/2014/main" id="{8B108FFB-23C4-0F22-749B-50A3E728A16B}"/>
              </a:ext>
            </a:extLst>
          </p:cNvPr>
          <p:cNvSpPr/>
          <p:nvPr/>
        </p:nvSpPr>
        <p:spPr>
          <a:xfrm>
            <a:off x="84150" y="1069158"/>
            <a:ext cx="3410277" cy="319215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9334C8CE-EB46-7752-5C82-621E07EEA6BF}"/>
              </a:ext>
            </a:extLst>
          </p:cNvPr>
          <p:cNvSpPr/>
          <p:nvPr/>
        </p:nvSpPr>
        <p:spPr>
          <a:xfrm>
            <a:off x="3674161" y="417150"/>
            <a:ext cx="2518576" cy="128016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DC1E4391-3CEE-C7FF-037A-F203441018C7}"/>
              </a:ext>
            </a:extLst>
          </p:cNvPr>
          <p:cNvPicPr>
            <a:picLocks noChangeAspect="1"/>
          </p:cNvPicPr>
          <p:nvPr/>
        </p:nvPicPr>
        <p:blipFill>
          <a:blip r:embed="rId4"/>
          <a:stretch>
            <a:fillRect/>
          </a:stretch>
        </p:blipFill>
        <p:spPr>
          <a:xfrm>
            <a:off x="3751600" y="529380"/>
            <a:ext cx="2363698" cy="107955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16" name="Rectangle: Rounded Corners 15">
            <a:extLst>
              <a:ext uri="{FF2B5EF4-FFF2-40B4-BE49-F238E27FC236}">
                <a16:creationId xmlns:a16="http://schemas.microsoft.com/office/drawing/2014/main" id="{1B62E62C-DEE7-EEC7-7681-37C8E87B92F4}"/>
              </a:ext>
            </a:extLst>
          </p:cNvPr>
          <p:cNvSpPr/>
          <p:nvPr/>
        </p:nvSpPr>
        <p:spPr>
          <a:xfrm>
            <a:off x="3674161" y="1927108"/>
            <a:ext cx="2518576" cy="128016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FE6AF6E7-9961-1CD3-8EC7-B0EE8A3D50EC}"/>
              </a:ext>
            </a:extLst>
          </p:cNvPr>
          <p:cNvSpPr/>
          <p:nvPr/>
        </p:nvSpPr>
        <p:spPr>
          <a:xfrm>
            <a:off x="3674161" y="3389316"/>
            <a:ext cx="2518576" cy="128016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F9380A93-DB4A-D41B-6292-AC052103D37E}"/>
              </a:ext>
            </a:extLst>
          </p:cNvPr>
          <p:cNvSpPr txBox="1"/>
          <p:nvPr/>
        </p:nvSpPr>
        <p:spPr>
          <a:xfrm>
            <a:off x="6270176" y="353539"/>
            <a:ext cx="2789674" cy="1546577"/>
          </a:xfrm>
          <a:prstGeom prst="rect">
            <a:avLst/>
          </a:prstGeom>
          <a:noFill/>
        </p:spPr>
        <p:txBody>
          <a:bodyPr wrap="square" rtlCol="0">
            <a:spAutoFit/>
          </a:bodyPr>
          <a:lstStyle/>
          <a:p>
            <a:pPr algn="just"/>
            <a:r>
              <a:rPr lang="vi-VN" sz="1050" dirty="0">
                <a:solidFill>
                  <a:srgbClr val="C1360B"/>
                </a:solidFill>
                <a:effectLst/>
              </a:rPr>
              <a:t>Healthy_beauty</a:t>
            </a:r>
            <a:endParaRPr lang="vi-VN" sz="900" dirty="0">
              <a:solidFill>
                <a:srgbClr val="C1360B"/>
              </a:solidFill>
              <a:effectLst/>
            </a:endParaRPr>
          </a:p>
          <a:p>
            <a:pPr algn="just"/>
            <a:r>
              <a:rPr lang="vi-VN" sz="1050" dirty="0">
                <a:effectLst/>
                <a:latin typeface="Montserrat" panose="00000500000000000000" pitchFamily="2" charset="0"/>
              </a:rPr>
              <a:t>Chiếm 9.26% tổng doanh thu nhưng lại có đến 15.6% tổng người bán tham gia bán hàng =&gt; Doanh thu lớn là do nhiều người tham gia bán sản phẩm trong ngành hàng này</a:t>
            </a:r>
            <a:endParaRPr lang="vi-VN" sz="900" dirty="0">
              <a:effectLst/>
              <a:latin typeface="Montserrat" panose="00000500000000000000" pitchFamily="2" charset="0"/>
            </a:endParaRPr>
          </a:p>
          <a:p>
            <a:pPr algn="just"/>
            <a:r>
              <a:rPr lang="vi-VN" sz="1050" dirty="0">
                <a:effectLst/>
                <a:latin typeface="Montserrat" panose="00000500000000000000" pitchFamily="2" charset="0"/>
              </a:rPr>
              <a:t>Đồ thị theo thời gian vẫn có xu hướng tăng tiếp diễn chưa có dấu hiệu ngừng lại </a:t>
            </a:r>
            <a:endParaRPr lang="vi-VN" sz="900" dirty="0">
              <a:effectLst/>
              <a:latin typeface="Montserrat" panose="00000500000000000000" pitchFamily="2" charset="0"/>
            </a:endParaRPr>
          </a:p>
        </p:txBody>
      </p:sp>
      <p:pic>
        <p:nvPicPr>
          <p:cNvPr id="29" name="Picture 28">
            <a:extLst>
              <a:ext uri="{FF2B5EF4-FFF2-40B4-BE49-F238E27FC236}">
                <a16:creationId xmlns:a16="http://schemas.microsoft.com/office/drawing/2014/main" id="{B3A092BC-89F8-A921-1BF9-56B9A98733A6}"/>
              </a:ext>
            </a:extLst>
          </p:cNvPr>
          <p:cNvPicPr>
            <a:picLocks noChangeAspect="1"/>
          </p:cNvPicPr>
          <p:nvPr/>
        </p:nvPicPr>
        <p:blipFill>
          <a:blip r:embed="rId5"/>
          <a:stretch>
            <a:fillRect/>
          </a:stretch>
        </p:blipFill>
        <p:spPr>
          <a:xfrm>
            <a:off x="190831" y="1470991"/>
            <a:ext cx="3212327" cy="246490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31" name="Picture 30">
            <a:extLst>
              <a:ext uri="{FF2B5EF4-FFF2-40B4-BE49-F238E27FC236}">
                <a16:creationId xmlns:a16="http://schemas.microsoft.com/office/drawing/2014/main" id="{A97D890B-D8B0-D043-C1B4-7D1C35E2576C}"/>
              </a:ext>
            </a:extLst>
          </p:cNvPr>
          <p:cNvPicPr>
            <a:picLocks noChangeAspect="1"/>
          </p:cNvPicPr>
          <p:nvPr/>
        </p:nvPicPr>
        <p:blipFill>
          <a:blip r:embed="rId6"/>
          <a:stretch>
            <a:fillRect/>
          </a:stretch>
        </p:blipFill>
        <p:spPr>
          <a:xfrm>
            <a:off x="3751600" y="2074206"/>
            <a:ext cx="2363698" cy="985963"/>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32" name="TextBox 31">
            <a:extLst>
              <a:ext uri="{FF2B5EF4-FFF2-40B4-BE49-F238E27FC236}">
                <a16:creationId xmlns:a16="http://schemas.microsoft.com/office/drawing/2014/main" id="{FF917CAE-6CBC-C7AF-8E64-D69AE301F7E1}"/>
              </a:ext>
            </a:extLst>
          </p:cNvPr>
          <p:cNvSpPr txBox="1"/>
          <p:nvPr/>
        </p:nvSpPr>
        <p:spPr>
          <a:xfrm>
            <a:off x="6270176" y="2011680"/>
            <a:ext cx="2789674" cy="1600438"/>
          </a:xfrm>
          <a:prstGeom prst="rect">
            <a:avLst/>
          </a:prstGeom>
          <a:noFill/>
        </p:spPr>
        <p:txBody>
          <a:bodyPr wrap="square" rtlCol="0">
            <a:spAutoFit/>
          </a:bodyPr>
          <a:lstStyle/>
          <a:p>
            <a:pPr algn="just"/>
            <a:r>
              <a:rPr lang="en-US" sz="1050" dirty="0">
                <a:solidFill>
                  <a:srgbClr val="C1360B"/>
                </a:solidFill>
              </a:rPr>
              <a:t>Watch gift</a:t>
            </a:r>
          </a:p>
          <a:p>
            <a:pPr algn="just"/>
            <a:r>
              <a:rPr lang="vi-VN" sz="1050" dirty="0">
                <a:latin typeface="Montserrat" panose="00000500000000000000" pitchFamily="2" charset="0"/>
              </a:rPr>
              <a:t>Chiếm 8.87% tổng doanh thu nhưng lại chỉ có 3.29% tổng người tham gia bán hàng =&gt;Doanh thu cao là do giá trị đơn hàng của ngành hàng này cao</a:t>
            </a:r>
          </a:p>
          <a:p>
            <a:pPr algn="just"/>
            <a:r>
              <a:rPr lang="vi-VN" sz="1050" dirty="0">
                <a:latin typeface="Montserrat" panose="00000500000000000000" pitchFamily="2" charset="0"/>
              </a:rPr>
              <a:t>Đồ thị theo thời gian vẫn có xu hướng tăng tiếp diễn chưa có dấu hiệu ngừng lại </a:t>
            </a:r>
          </a:p>
          <a:p>
            <a:pPr algn="just"/>
            <a:endParaRPr lang="en-US" dirty="0"/>
          </a:p>
        </p:txBody>
      </p:sp>
      <p:sp>
        <p:nvSpPr>
          <p:cNvPr id="34" name="TextBox 33">
            <a:extLst>
              <a:ext uri="{FF2B5EF4-FFF2-40B4-BE49-F238E27FC236}">
                <a16:creationId xmlns:a16="http://schemas.microsoft.com/office/drawing/2014/main" id="{8B66C380-F90E-5CB3-BE34-FE9597A2C47F}"/>
              </a:ext>
            </a:extLst>
          </p:cNvPr>
          <p:cNvSpPr txBox="1"/>
          <p:nvPr/>
        </p:nvSpPr>
        <p:spPr>
          <a:xfrm>
            <a:off x="6276887" y="3473619"/>
            <a:ext cx="2867113" cy="1384995"/>
          </a:xfrm>
          <a:prstGeom prst="rect">
            <a:avLst/>
          </a:prstGeom>
          <a:noFill/>
        </p:spPr>
        <p:txBody>
          <a:bodyPr wrap="square">
            <a:spAutoFit/>
          </a:bodyPr>
          <a:lstStyle/>
          <a:p>
            <a:pPr algn="just"/>
            <a:r>
              <a:rPr lang="vi-VN" sz="1050" dirty="0">
                <a:solidFill>
                  <a:srgbClr val="C00000"/>
                </a:solidFill>
              </a:rPr>
              <a:t>Bed_bath</a:t>
            </a:r>
            <a:r>
              <a:rPr lang="en-US" sz="1050" dirty="0">
                <a:solidFill>
                  <a:srgbClr val="C00000"/>
                </a:solidFill>
              </a:rPr>
              <a:t>_table</a:t>
            </a:r>
            <a:endParaRPr lang="vi-VN" sz="1050" dirty="0">
              <a:solidFill>
                <a:srgbClr val="C00000"/>
              </a:solidFill>
            </a:endParaRPr>
          </a:p>
          <a:p>
            <a:pPr algn="just"/>
            <a:r>
              <a:rPr lang="vi-VN" sz="1050" dirty="0">
                <a:latin typeface="Montserrat" panose="00000500000000000000" pitchFamily="2" charset="0"/>
              </a:rPr>
              <a:t>Chiếm 7.65 % tổng doanh thu nhưng lại chỉ có 6.36% tổng người tham gia bán hàng =&gt; oanh thu lớn là do nhiều người tham gia bán sản phẩm trong ngành hàng này</a:t>
            </a:r>
          </a:p>
          <a:p>
            <a:pPr algn="just"/>
            <a:r>
              <a:rPr lang="vi-VN" sz="1050" dirty="0">
                <a:latin typeface="Montserrat" panose="00000500000000000000" pitchFamily="2" charset="0"/>
              </a:rPr>
              <a:t>Đồ thi theo thời gian có xu hướng chững lại từ tháng 1 năm 2018</a:t>
            </a:r>
          </a:p>
        </p:txBody>
      </p:sp>
      <p:pic>
        <p:nvPicPr>
          <p:cNvPr id="36" name="Picture 35">
            <a:extLst>
              <a:ext uri="{FF2B5EF4-FFF2-40B4-BE49-F238E27FC236}">
                <a16:creationId xmlns:a16="http://schemas.microsoft.com/office/drawing/2014/main" id="{7E4357CD-C64C-B5B1-173A-448E0D875959}"/>
              </a:ext>
            </a:extLst>
          </p:cNvPr>
          <p:cNvPicPr>
            <a:picLocks noChangeAspect="1"/>
          </p:cNvPicPr>
          <p:nvPr/>
        </p:nvPicPr>
        <p:blipFill>
          <a:blip r:embed="rId7"/>
          <a:stretch>
            <a:fillRect/>
          </a:stretch>
        </p:blipFill>
        <p:spPr>
          <a:xfrm>
            <a:off x="3751600" y="3505912"/>
            <a:ext cx="2363698" cy="985199"/>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2132110984"/>
      </p:ext>
    </p:extLst>
  </p:cSld>
  <p:clrMapOvr>
    <a:overrideClrMapping bg1="lt1" tx1="dk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4" name="Google Shape;560;p67">
            <a:extLst>
              <a:ext uri="{FF2B5EF4-FFF2-40B4-BE49-F238E27FC236}">
                <a16:creationId xmlns:a16="http://schemas.microsoft.com/office/drawing/2014/main" id="{712FC27F-8531-9B69-660F-0D532C9E9EBD}"/>
              </a:ext>
            </a:extLst>
          </p:cNvPr>
          <p:cNvSpPr txBox="1">
            <a:spLocks/>
          </p:cNvSpPr>
          <p:nvPr/>
        </p:nvSpPr>
        <p:spPr>
          <a:xfrm>
            <a:off x="84150" y="-52750"/>
            <a:ext cx="4545000" cy="469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400" b="0" i="0" u="none" strike="noStrike" cap="none">
                <a:solidFill>
                  <a:schemeClr val="dk2"/>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9pPr>
          </a:lstStyle>
          <a:p>
            <a:pPr marL="0" indent="0" algn="l"/>
            <a:r>
              <a:rPr lang="en-US" sz="1600" b="1" dirty="0">
                <a:solidFill>
                  <a:schemeClr val="bg1">
                    <a:lumMod val="25000"/>
                  </a:schemeClr>
                </a:solidFill>
              </a:rPr>
              <a:t>DOANH THU THEO NGÀNH HÀNG</a:t>
            </a:r>
            <a:endParaRPr lang="vi-VN" sz="1600" b="1" dirty="0">
              <a:solidFill>
                <a:schemeClr val="bg1">
                  <a:lumMod val="25000"/>
                </a:schemeClr>
              </a:solidFill>
            </a:endParaRPr>
          </a:p>
        </p:txBody>
      </p:sp>
      <p:sp>
        <p:nvSpPr>
          <p:cNvPr id="10" name="Rectangle: Rounded Corners 9">
            <a:extLst>
              <a:ext uri="{FF2B5EF4-FFF2-40B4-BE49-F238E27FC236}">
                <a16:creationId xmlns:a16="http://schemas.microsoft.com/office/drawing/2014/main" id="{8B108FFB-23C4-0F22-749B-50A3E728A16B}"/>
              </a:ext>
            </a:extLst>
          </p:cNvPr>
          <p:cNvSpPr/>
          <p:nvPr/>
        </p:nvSpPr>
        <p:spPr>
          <a:xfrm>
            <a:off x="84150" y="1069158"/>
            <a:ext cx="3410277" cy="319215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9334C8CE-EB46-7752-5C82-621E07EEA6BF}"/>
              </a:ext>
            </a:extLst>
          </p:cNvPr>
          <p:cNvSpPr/>
          <p:nvPr/>
        </p:nvSpPr>
        <p:spPr>
          <a:xfrm>
            <a:off x="3674161" y="474022"/>
            <a:ext cx="2518576" cy="194655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FE6AF6E7-9961-1CD3-8EC7-B0EE8A3D50EC}"/>
              </a:ext>
            </a:extLst>
          </p:cNvPr>
          <p:cNvSpPr/>
          <p:nvPr/>
        </p:nvSpPr>
        <p:spPr>
          <a:xfrm>
            <a:off x="3674161" y="2666052"/>
            <a:ext cx="2518576" cy="200342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B3A092BC-89F8-A921-1BF9-56B9A98733A6}"/>
              </a:ext>
            </a:extLst>
          </p:cNvPr>
          <p:cNvPicPr>
            <a:picLocks noChangeAspect="1"/>
          </p:cNvPicPr>
          <p:nvPr/>
        </p:nvPicPr>
        <p:blipFill>
          <a:blip r:embed="rId3"/>
          <a:stretch>
            <a:fillRect/>
          </a:stretch>
        </p:blipFill>
        <p:spPr>
          <a:xfrm>
            <a:off x="190831" y="1470991"/>
            <a:ext cx="3212327" cy="246490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3" name="Picture 2">
            <a:extLst>
              <a:ext uri="{FF2B5EF4-FFF2-40B4-BE49-F238E27FC236}">
                <a16:creationId xmlns:a16="http://schemas.microsoft.com/office/drawing/2014/main" id="{A7281A0F-3972-BBB2-36FF-A979F0D30D5D}"/>
              </a:ext>
            </a:extLst>
          </p:cNvPr>
          <p:cNvPicPr>
            <a:picLocks noChangeAspect="1"/>
          </p:cNvPicPr>
          <p:nvPr/>
        </p:nvPicPr>
        <p:blipFill>
          <a:blip r:embed="rId4"/>
          <a:stretch>
            <a:fillRect/>
          </a:stretch>
        </p:blipFill>
        <p:spPr>
          <a:xfrm>
            <a:off x="3768697" y="662626"/>
            <a:ext cx="2329954" cy="1563739"/>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7" name="Picture 6">
            <a:extLst>
              <a:ext uri="{FF2B5EF4-FFF2-40B4-BE49-F238E27FC236}">
                <a16:creationId xmlns:a16="http://schemas.microsoft.com/office/drawing/2014/main" id="{13178913-6816-7EFA-C8AD-896126B2CD9A}"/>
              </a:ext>
            </a:extLst>
          </p:cNvPr>
          <p:cNvPicPr>
            <a:picLocks noChangeAspect="1"/>
          </p:cNvPicPr>
          <p:nvPr/>
        </p:nvPicPr>
        <p:blipFill>
          <a:blip r:embed="rId5"/>
          <a:stretch>
            <a:fillRect/>
          </a:stretch>
        </p:blipFill>
        <p:spPr>
          <a:xfrm>
            <a:off x="3768472" y="2885895"/>
            <a:ext cx="2329953" cy="1563739"/>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9" name="TextBox 8">
            <a:extLst>
              <a:ext uri="{FF2B5EF4-FFF2-40B4-BE49-F238E27FC236}">
                <a16:creationId xmlns:a16="http://schemas.microsoft.com/office/drawing/2014/main" id="{525A30E2-235E-4D25-5DEA-3D90E40A8B83}"/>
              </a:ext>
            </a:extLst>
          </p:cNvPr>
          <p:cNvSpPr txBox="1"/>
          <p:nvPr/>
        </p:nvSpPr>
        <p:spPr>
          <a:xfrm>
            <a:off x="6287273" y="427769"/>
            <a:ext cx="2760432" cy="1731243"/>
          </a:xfrm>
          <a:prstGeom prst="rect">
            <a:avLst/>
          </a:prstGeom>
          <a:noFill/>
        </p:spPr>
        <p:txBody>
          <a:bodyPr wrap="square">
            <a:spAutoFit/>
          </a:bodyPr>
          <a:lstStyle/>
          <a:p>
            <a:r>
              <a:rPr lang="en-US" sz="1200" b="0" i="0" dirty="0">
                <a:solidFill>
                  <a:srgbClr val="C00000"/>
                </a:solidFill>
                <a:effectLst/>
                <a:latin typeface="Segoe UI" panose="020B0502040204020203" pitchFamily="34" charset="0"/>
              </a:rPr>
              <a:t>Sport leisure</a:t>
            </a:r>
            <a:endParaRPr lang="en-US" sz="1050" dirty="0">
              <a:solidFill>
                <a:srgbClr val="C00000"/>
              </a:solidFill>
              <a:effectLst/>
            </a:endParaRPr>
          </a:p>
          <a:p>
            <a:r>
              <a:rPr lang="vi-VN" sz="1050" dirty="0">
                <a:effectLst/>
              </a:rPr>
              <a:t>Chiếm 7.27 % tổng doanh thu nhưng lại có tới 15.58 % tổng người tham gia bán hàng=&gt; doanh thu ngành hàng cao là do có quá nhiều người bán tham gia vào lĩnh vực này mặc dù giá cả cho những sản phẩm của ngành hàng này ko cao, ham chí thấp </a:t>
            </a:r>
          </a:p>
          <a:p>
            <a:r>
              <a:rPr lang="vi-VN" sz="1050" dirty="0">
                <a:effectLst/>
              </a:rPr>
              <a:t>Đồ thi theo thời gian có xu hướng giảm từ tháng 1 2018</a:t>
            </a:r>
          </a:p>
        </p:txBody>
      </p:sp>
      <p:sp>
        <p:nvSpPr>
          <p:cNvPr id="12" name="TextBox 11">
            <a:extLst>
              <a:ext uri="{FF2B5EF4-FFF2-40B4-BE49-F238E27FC236}">
                <a16:creationId xmlns:a16="http://schemas.microsoft.com/office/drawing/2014/main" id="{14280B97-55E7-6CDC-07E6-9A9761B5E32B}"/>
              </a:ext>
            </a:extLst>
          </p:cNvPr>
          <p:cNvSpPr txBox="1"/>
          <p:nvPr/>
        </p:nvSpPr>
        <p:spPr>
          <a:xfrm>
            <a:off x="6256129" y="3013620"/>
            <a:ext cx="2822720" cy="1223412"/>
          </a:xfrm>
          <a:prstGeom prst="rect">
            <a:avLst/>
          </a:prstGeom>
          <a:noFill/>
        </p:spPr>
        <p:txBody>
          <a:bodyPr wrap="square">
            <a:spAutoFit/>
          </a:bodyPr>
          <a:lstStyle/>
          <a:p>
            <a:pPr algn="l"/>
            <a:r>
              <a:rPr lang="vi-VN" sz="1050" b="0" i="0" dirty="0">
                <a:solidFill>
                  <a:srgbClr val="C00000"/>
                </a:solidFill>
                <a:effectLst/>
                <a:latin typeface="Segoe UI" panose="020B0502040204020203" pitchFamily="34" charset="0"/>
              </a:rPr>
              <a:t>Computer accessories</a:t>
            </a:r>
          </a:p>
          <a:p>
            <a:pPr algn="l"/>
            <a:r>
              <a:rPr lang="vi-VN" sz="1050" b="0" i="0" dirty="0">
                <a:solidFill>
                  <a:srgbClr val="252423"/>
                </a:solidFill>
                <a:effectLst/>
                <a:latin typeface="Segoe UI" panose="020B0502040204020203" pitchFamily="34" charset="0"/>
              </a:rPr>
              <a:t>Chiếm 6.72 % tổng doanh thu nhưng lại có tới 9.32 % tổng người tham gia bán hàng=&gt; Doanh thu lớn là do nhiều người tham gia bán sản phẩm trong ngành hàng này</a:t>
            </a:r>
          </a:p>
          <a:p>
            <a:pPr algn="l"/>
            <a:r>
              <a:rPr lang="vi-VN" sz="1050" b="0" i="0" dirty="0">
                <a:solidFill>
                  <a:srgbClr val="252423"/>
                </a:solidFill>
                <a:effectLst/>
                <a:latin typeface="Segoe UI" panose="020B0502040204020203" pitchFamily="34" charset="0"/>
              </a:rPr>
              <a:t>Đồ thi theo thời gian có xu hướng giảm từ tháng 2 2018</a:t>
            </a:r>
          </a:p>
        </p:txBody>
      </p:sp>
    </p:spTree>
    <p:extLst>
      <p:ext uri="{BB962C8B-B14F-4D97-AF65-F5344CB8AC3E}">
        <p14:creationId xmlns:p14="http://schemas.microsoft.com/office/powerpoint/2010/main" val="3042746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611BC916-5DFC-0AC2-D6FC-E47ABDE06AB7}"/>
              </a:ext>
            </a:extLst>
          </p:cNvPr>
          <p:cNvSpPr/>
          <p:nvPr/>
        </p:nvSpPr>
        <p:spPr>
          <a:xfrm>
            <a:off x="4872160" y="2401294"/>
            <a:ext cx="4017397" cy="2260924"/>
          </a:xfrm>
          <a:prstGeom prst="roundRect">
            <a:avLst/>
          </a:prstGeom>
          <a:solidFill>
            <a:schemeClr val="bg1"/>
          </a:solidFill>
          <a:ln cap="flat">
            <a:miter lim="800000"/>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560;p67">
            <a:extLst>
              <a:ext uri="{FF2B5EF4-FFF2-40B4-BE49-F238E27FC236}">
                <a16:creationId xmlns:a16="http://schemas.microsoft.com/office/drawing/2014/main" id="{712FC27F-8531-9B69-660F-0D532C9E9EBD}"/>
              </a:ext>
            </a:extLst>
          </p:cNvPr>
          <p:cNvSpPr txBox="1">
            <a:spLocks/>
          </p:cNvSpPr>
          <p:nvPr/>
        </p:nvSpPr>
        <p:spPr>
          <a:xfrm>
            <a:off x="84149" y="-52750"/>
            <a:ext cx="5116003" cy="469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400" b="0" i="0" u="none" strike="noStrike" cap="none">
                <a:solidFill>
                  <a:schemeClr val="dk2"/>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9pPr>
          </a:lstStyle>
          <a:p>
            <a:pPr marL="0" indent="0" algn="l"/>
            <a:r>
              <a:rPr lang="en-US" sz="1600" b="1" dirty="0">
                <a:solidFill>
                  <a:schemeClr val="bg1">
                    <a:lumMod val="25000"/>
                  </a:schemeClr>
                </a:solidFill>
              </a:rPr>
              <a:t>DOANH THU THEO NHÀ CUNG CẤP (NCC)</a:t>
            </a:r>
            <a:endParaRPr lang="vi-VN" sz="1600" b="1" dirty="0">
              <a:solidFill>
                <a:schemeClr val="bg1">
                  <a:lumMod val="25000"/>
                </a:schemeClr>
              </a:solidFill>
            </a:endParaRPr>
          </a:p>
        </p:txBody>
      </p:sp>
      <p:sp>
        <p:nvSpPr>
          <p:cNvPr id="5" name="Rectangle: Rounded Corners 4">
            <a:extLst>
              <a:ext uri="{FF2B5EF4-FFF2-40B4-BE49-F238E27FC236}">
                <a16:creationId xmlns:a16="http://schemas.microsoft.com/office/drawing/2014/main" id="{92FD1820-3E87-9D94-5CF5-C0C6ED163F84}"/>
              </a:ext>
            </a:extLst>
          </p:cNvPr>
          <p:cNvSpPr/>
          <p:nvPr/>
        </p:nvSpPr>
        <p:spPr>
          <a:xfrm>
            <a:off x="151075" y="730090"/>
            <a:ext cx="4484536" cy="3932127"/>
          </a:xfrm>
          <a:prstGeom prst="roundRect">
            <a:avLst/>
          </a:prstGeom>
          <a:solidFill>
            <a:schemeClr val="bg1"/>
          </a:solidFill>
          <a:ln cap="flat">
            <a:miter lim="800000"/>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936B9C3D-ABC6-464F-C4A6-1B07D174851E}"/>
              </a:ext>
            </a:extLst>
          </p:cNvPr>
          <p:cNvPicPr>
            <a:picLocks noChangeAspect="1"/>
          </p:cNvPicPr>
          <p:nvPr/>
        </p:nvPicPr>
        <p:blipFill>
          <a:blip r:embed="rId3"/>
          <a:stretch>
            <a:fillRect/>
          </a:stretch>
        </p:blipFill>
        <p:spPr>
          <a:xfrm>
            <a:off x="332296" y="932621"/>
            <a:ext cx="4144290" cy="3480788"/>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7" name="TextBox 6">
            <a:extLst>
              <a:ext uri="{FF2B5EF4-FFF2-40B4-BE49-F238E27FC236}">
                <a16:creationId xmlns:a16="http://schemas.microsoft.com/office/drawing/2014/main" id="{CEB15A57-58AF-3392-0BF5-A623AD0F010A}"/>
              </a:ext>
            </a:extLst>
          </p:cNvPr>
          <p:cNvSpPr txBox="1"/>
          <p:nvPr/>
        </p:nvSpPr>
        <p:spPr>
          <a:xfrm>
            <a:off x="4802587" y="978900"/>
            <a:ext cx="4086970" cy="1323439"/>
          </a:xfrm>
          <a:prstGeom prst="rect">
            <a:avLst/>
          </a:prstGeom>
          <a:noFill/>
        </p:spPr>
        <p:txBody>
          <a:bodyPr wrap="square">
            <a:spAutoFit/>
          </a:bodyPr>
          <a:lstStyle/>
          <a:p>
            <a:r>
              <a:rPr lang="en-US" sz="1600" b="0" i="0" dirty="0" err="1">
                <a:solidFill>
                  <a:srgbClr val="0070C0"/>
                </a:solidFill>
                <a:effectLst/>
                <a:latin typeface="Montserrat" panose="00000500000000000000" pitchFamily="2" charset="0"/>
              </a:rPr>
              <a:t>Nhận</a:t>
            </a:r>
            <a:r>
              <a:rPr lang="en-US" sz="1600" b="0" i="0" dirty="0">
                <a:solidFill>
                  <a:srgbClr val="0070C0"/>
                </a:solidFill>
                <a:effectLst/>
                <a:latin typeface="Montserrat" panose="00000500000000000000" pitchFamily="2" charset="0"/>
              </a:rPr>
              <a:t> </a:t>
            </a:r>
            <a:r>
              <a:rPr lang="en-US" sz="1600" b="0" i="0" dirty="0" err="1">
                <a:solidFill>
                  <a:srgbClr val="0070C0"/>
                </a:solidFill>
                <a:effectLst/>
                <a:latin typeface="Montserrat" panose="00000500000000000000" pitchFamily="2" charset="0"/>
              </a:rPr>
              <a:t>xét</a:t>
            </a:r>
            <a:endParaRPr lang="en-US" sz="1600" b="0" i="0" dirty="0">
              <a:solidFill>
                <a:srgbClr val="0070C0"/>
              </a:solidFill>
              <a:effectLst/>
              <a:latin typeface="Montserrat" panose="00000500000000000000" pitchFamily="2" charset="0"/>
            </a:endParaRPr>
          </a:p>
          <a:p>
            <a:endParaRPr lang="en-US" sz="1600" b="0" i="0" dirty="0">
              <a:solidFill>
                <a:srgbClr val="0070C0"/>
              </a:solidFill>
              <a:effectLst/>
              <a:latin typeface="Montserrat" panose="00000500000000000000" pitchFamily="2" charset="0"/>
            </a:endParaRPr>
          </a:p>
          <a:p>
            <a:r>
              <a:rPr lang="en-US" sz="1200" b="0" i="0" dirty="0">
                <a:solidFill>
                  <a:srgbClr val="252423"/>
                </a:solidFill>
                <a:effectLst/>
                <a:latin typeface="Montserrat" panose="00000500000000000000" pitchFamily="2" charset="0"/>
              </a:rPr>
              <a:t>Trong top 20 seller </a:t>
            </a:r>
            <a:r>
              <a:rPr lang="en-US" sz="1200" b="0" i="0" dirty="0" err="1">
                <a:solidFill>
                  <a:srgbClr val="252423"/>
                </a:solidFill>
                <a:effectLst/>
                <a:latin typeface="Montserrat" panose="00000500000000000000" pitchFamily="2" charset="0"/>
              </a:rPr>
              <a:t>có</a:t>
            </a:r>
            <a:r>
              <a:rPr lang="en-US" sz="1200" b="0" i="0" dirty="0">
                <a:solidFill>
                  <a:srgbClr val="252423"/>
                </a:solidFill>
                <a:effectLst/>
                <a:latin typeface="Montserrat" panose="00000500000000000000" pitchFamily="2" charset="0"/>
              </a:rPr>
              <a:t> </a:t>
            </a:r>
            <a:r>
              <a:rPr lang="en-US" sz="1200" b="0" i="0" dirty="0" err="1">
                <a:solidFill>
                  <a:srgbClr val="252423"/>
                </a:solidFill>
                <a:effectLst/>
                <a:latin typeface="Montserrat" panose="00000500000000000000" pitchFamily="2" charset="0"/>
              </a:rPr>
              <a:t>doanh</a:t>
            </a:r>
            <a:r>
              <a:rPr lang="en-US" sz="1200" b="0" i="0" dirty="0">
                <a:solidFill>
                  <a:srgbClr val="252423"/>
                </a:solidFill>
                <a:effectLst/>
                <a:latin typeface="Montserrat" panose="00000500000000000000" pitchFamily="2" charset="0"/>
              </a:rPr>
              <a:t> </a:t>
            </a:r>
            <a:r>
              <a:rPr lang="en-US" sz="1200" b="0" i="0" dirty="0" err="1">
                <a:solidFill>
                  <a:srgbClr val="252423"/>
                </a:solidFill>
                <a:effectLst/>
                <a:latin typeface="Montserrat" panose="00000500000000000000" pitchFamily="2" charset="0"/>
              </a:rPr>
              <a:t>thu</a:t>
            </a:r>
            <a:r>
              <a:rPr lang="en-US" sz="1200" b="0" i="0" dirty="0">
                <a:solidFill>
                  <a:srgbClr val="252423"/>
                </a:solidFill>
                <a:effectLst/>
                <a:latin typeface="Montserrat" panose="00000500000000000000" pitchFamily="2" charset="0"/>
              </a:rPr>
              <a:t> </a:t>
            </a:r>
            <a:r>
              <a:rPr lang="en-US" sz="1200" b="0" i="0" dirty="0" err="1">
                <a:solidFill>
                  <a:srgbClr val="252423"/>
                </a:solidFill>
                <a:effectLst/>
                <a:latin typeface="Montserrat" panose="00000500000000000000" pitchFamily="2" charset="0"/>
              </a:rPr>
              <a:t>cao</a:t>
            </a:r>
            <a:r>
              <a:rPr lang="en-US" sz="1200" b="0" i="0" dirty="0">
                <a:solidFill>
                  <a:srgbClr val="252423"/>
                </a:solidFill>
                <a:effectLst/>
                <a:latin typeface="Montserrat" panose="00000500000000000000" pitchFamily="2" charset="0"/>
              </a:rPr>
              <a:t> </a:t>
            </a:r>
            <a:r>
              <a:rPr lang="en-US" sz="1200" b="0" i="0" dirty="0" err="1">
                <a:solidFill>
                  <a:srgbClr val="252423"/>
                </a:solidFill>
                <a:effectLst/>
                <a:latin typeface="Montserrat" panose="00000500000000000000" pitchFamily="2" charset="0"/>
              </a:rPr>
              <a:t>nhất</a:t>
            </a:r>
            <a:r>
              <a:rPr lang="en-US" sz="1200" b="0" i="0" dirty="0">
                <a:solidFill>
                  <a:srgbClr val="252423"/>
                </a:solidFill>
                <a:effectLst/>
                <a:latin typeface="Montserrat" panose="00000500000000000000" pitchFamily="2" charset="0"/>
              </a:rPr>
              <a:t> </a:t>
            </a:r>
            <a:r>
              <a:rPr lang="en-US" sz="1200" b="0" i="0" dirty="0" err="1">
                <a:solidFill>
                  <a:srgbClr val="252423"/>
                </a:solidFill>
                <a:effectLst/>
                <a:latin typeface="Montserrat" panose="00000500000000000000" pitchFamily="2" charset="0"/>
              </a:rPr>
              <a:t>thì</a:t>
            </a:r>
            <a:r>
              <a:rPr lang="en-US" sz="1200" b="0" i="0" dirty="0">
                <a:solidFill>
                  <a:srgbClr val="252423"/>
                </a:solidFill>
                <a:effectLst/>
                <a:latin typeface="Montserrat" panose="00000500000000000000" pitchFamily="2" charset="0"/>
              </a:rPr>
              <a:t> </a:t>
            </a:r>
            <a:r>
              <a:rPr lang="en-US" sz="1200" b="0" i="0" dirty="0" err="1">
                <a:solidFill>
                  <a:srgbClr val="252423"/>
                </a:solidFill>
                <a:effectLst/>
                <a:latin typeface="Montserrat" panose="00000500000000000000" pitchFamily="2" charset="0"/>
              </a:rPr>
              <a:t>có</a:t>
            </a:r>
            <a:r>
              <a:rPr lang="en-US" sz="1200" b="0" i="0" dirty="0">
                <a:solidFill>
                  <a:srgbClr val="252423"/>
                </a:solidFill>
                <a:effectLst/>
                <a:latin typeface="Montserrat" panose="00000500000000000000" pitchFamily="2" charset="0"/>
              </a:rPr>
              <a:t> 10 seller </a:t>
            </a:r>
            <a:r>
              <a:rPr lang="en-US" sz="1200" b="0" i="0" dirty="0" err="1">
                <a:solidFill>
                  <a:srgbClr val="252423"/>
                </a:solidFill>
                <a:effectLst/>
                <a:latin typeface="Montserrat" panose="00000500000000000000" pitchFamily="2" charset="0"/>
              </a:rPr>
              <a:t>đang</a:t>
            </a:r>
            <a:r>
              <a:rPr lang="en-US" sz="1200" b="0" i="0" dirty="0">
                <a:solidFill>
                  <a:srgbClr val="252423"/>
                </a:solidFill>
                <a:effectLst/>
                <a:latin typeface="Montserrat" panose="00000500000000000000" pitchFamily="2" charset="0"/>
              </a:rPr>
              <a:t> </a:t>
            </a:r>
            <a:r>
              <a:rPr lang="en-US" sz="1200" b="0" i="0" dirty="0" err="1">
                <a:solidFill>
                  <a:srgbClr val="252423"/>
                </a:solidFill>
                <a:effectLst/>
                <a:latin typeface="Montserrat" panose="00000500000000000000" pitchFamily="2" charset="0"/>
              </a:rPr>
              <a:t>kinh</a:t>
            </a:r>
            <a:r>
              <a:rPr lang="en-US" sz="1200" b="0" i="0" dirty="0">
                <a:solidFill>
                  <a:srgbClr val="252423"/>
                </a:solidFill>
                <a:effectLst/>
                <a:latin typeface="Montserrat" panose="00000500000000000000" pitchFamily="2" charset="0"/>
              </a:rPr>
              <a:t> </a:t>
            </a:r>
            <a:r>
              <a:rPr lang="en-US" sz="1200" b="0" i="0" dirty="0" err="1">
                <a:solidFill>
                  <a:srgbClr val="252423"/>
                </a:solidFill>
                <a:effectLst/>
                <a:latin typeface="Montserrat" panose="00000500000000000000" pitchFamily="2" charset="0"/>
              </a:rPr>
              <a:t>doanh</a:t>
            </a:r>
            <a:r>
              <a:rPr lang="en-US" sz="1200" b="0" i="0" dirty="0">
                <a:solidFill>
                  <a:srgbClr val="252423"/>
                </a:solidFill>
                <a:effectLst/>
                <a:latin typeface="Montserrat" panose="00000500000000000000" pitchFamily="2" charset="0"/>
              </a:rPr>
              <a:t> </a:t>
            </a:r>
            <a:r>
              <a:rPr lang="en-US" sz="1200" b="0" i="0" dirty="0" err="1">
                <a:solidFill>
                  <a:srgbClr val="252423"/>
                </a:solidFill>
                <a:effectLst/>
                <a:latin typeface="Montserrat" panose="00000500000000000000" pitchFamily="2" charset="0"/>
              </a:rPr>
              <a:t>những</a:t>
            </a:r>
            <a:r>
              <a:rPr lang="en-US" sz="1200" b="0" i="0" dirty="0">
                <a:solidFill>
                  <a:srgbClr val="252423"/>
                </a:solidFill>
                <a:effectLst/>
                <a:latin typeface="Montserrat" panose="00000500000000000000" pitchFamily="2" charset="0"/>
              </a:rPr>
              <a:t> </a:t>
            </a:r>
            <a:r>
              <a:rPr lang="en-US" sz="1200" b="0" i="0" dirty="0" err="1">
                <a:solidFill>
                  <a:srgbClr val="252423"/>
                </a:solidFill>
                <a:effectLst/>
                <a:latin typeface="Montserrat" panose="00000500000000000000" pitchFamily="2" charset="0"/>
              </a:rPr>
              <a:t>mặt</a:t>
            </a:r>
            <a:r>
              <a:rPr lang="en-US" sz="1200" b="0" i="0" dirty="0">
                <a:solidFill>
                  <a:srgbClr val="252423"/>
                </a:solidFill>
                <a:effectLst/>
                <a:latin typeface="Montserrat" panose="00000500000000000000" pitchFamily="2" charset="0"/>
              </a:rPr>
              <a:t> </a:t>
            </a:r>
            <a:r>
              <a:rPr lang="en-US" sz="1200" b="0" i="0" dirty="0" err="1">
                <a:solidFill>
                  <a:srgbClr val="252423"/>
                </a:solidFill>
                <a:effectLst/>
                <a:latin typeface="Montserrat" panose="00000500000000000000" pitchFamily="2" charset="0"/>
              </a:rPr>
              <a:t>hàng</a:t>
            </a:r>
            <a:r>
              <a:rPr lang="en-US" sz="1200" b="0" i="0" dirty="0">
                <a:solidFill>
                  <a:srgbClr val="252423"/>
                </a:solidFill>
                <a:effectLst/>
                <a:latin typeface="Montserrat" panose="00000500000000000000" pitchFamily="2" charset="0"/>
              </a:rPr>
              <a:t> </a:t>
            </a:r>
            <a:r>
              <a:rPr lang="en-US" sz="1200" b="0" i="0" dirty="0" err="1">
                <a:solidFill>
                  <a:srgbClr val="252423"/>
                </a:solidFill>
                <a:effectLst/>
                <a:latin typeface="Montserrat" panose="00000500000000000000" pitchFamily="2" charset="0"/>
              </a:rPr>
              <a:t>nằm</a:t>
            </a:r>
            <a:r>
              <a:rPr lang="en-US" sz="1200" b="0" i="0" dirty="0">
                <a:solidFill>
                  <a:srgbClr val="252423"/>
                </a:solidFill>
                <a:effectLst/>
                <a:latin typeface="Montserrat" panose="00000500000000000000" pitchFamily="2" charset="0"/>
              </a:rPr>
              <a:t> </a:t>
            </a:r>
            <a:r>
              <a:rPr lang="en-US" sz="1200" b="0" i="0" dirty="0" err="1">
                <a:solidFill>
                  <a:srgbClr val="252423"/>
                </a:solidFill>
                <a:effectLst/>
                <a:latin typeface="Montserrat" panose="00000500000000000000" pitchFamily="2" charset="0"/>
              </a:rPr>
              <a:t>trong</a:t>
            </a:r>
            <a:r>
              <a:rPr lang="en-US" sz="1200" b="0" i="0" dirty="0">
                <a:solidFill>
                  <a:srgbClr val="252423"/>
                </a:solidFill>
                <a:effectLst/>
                <a:latin typeface="Montserrat" panose="00000500000000000000" pitchFamily="2" charset="0"/>
              </a:rPr>
              <a:t> top 5 </a:t>
            </a:r>
            <a:r>
              <a:rPr lang="en-US" sz="1200" b="0" i="0" dirty="0" err="1">
                <a:solidFill>
                  <a:srgbClr val="252423"/>
                </a:solidFill>
                <a:effectLst/>
                <a:latin typeface="Montserrat" panose="00000500000000000000" pitchFamily="2" charset="0"/>
              </a:rPr>
              <a:t>mặt</a:t>
            </a:r>
            <a:r>
              <a:rPr lang="en-US" sz="1200" b="0" i="0" dirty="0">
                <a:solidFill>
                  <a:srgbClr val="252423"/>
                </a:solidFill>
                <a:effectLst/>
                <a:latin typeface="Montserrat" panose="00000500000000000000" pitchFamily="2" charset="0"/>
              </a:rPr>
              <a:t> </a:t>
            </a:r>
            <a:r>
              <a:rPr lang="en-US" sz="1200" b="0" i="0" dirty="0" err="1">
                <a:solidFill>
                  <a:srgbClr val="252423"/>
                </a:solidFill>
                <a:effectLst/>
                <a:latin typeface="Montserrat" panose="00000500000000000000" pitchFamily="2" charset="0"/>
              </a:rPr>
              <a:t>hàng</a:t>
            </a:r>
            <a:r>
              <a:rPr lang="en-US" sz="1200" b="0" i="0" dirty="0">
                <a:solidFill>
                  <a:srgbClr val="252423"/>
                </a:solidFill>
                <a:effectLst/>
                <a:latin typeface="Montserrat" panose="00000500000000000000" pitchFamily="2" charset="0"/>
              </a:rPr>
              <a:t> </a:t>
            </a:r>
            <a:r>
              <a:rPr lang="en-US" sz="1200" b="0" i="0" dirty="0" err="1">
                <a:solidFill>
                  <a:srgbClr val="252423"/>
                </a:solidFill>
                <a:effectLst/>
                <a:latin typeface="Montserrat" panose="00000500000000000000" pitchFamily="2" charset="0"/>
              </a:rPr>
              <a:t>có</a:t>
            </a:r>
            <a:r>
              <a:rPr lang="en-US" sz="1200" b="0" i="0" dirty="0">
                <a:solidFill>
                  <a:srgbClr val="252423"/>
                </a:solidFill>
                <a:effectLst/>
                <a:latin typeface="Montserrat" panose="00000500000000000000" pitchFamily="2" charset="0"/>
              </a:rPr>
              <a:t> </a:t>
            </a:r>
            <a:r>
              <a:rPr lang="en-US" sz="1200" b="0" i="0" dirty="0" err="1">
                <a:solidFill>
                  <a:srgbClr val="252423"/>
                </a:solidFill>
                <a:effectLst/>
                <a:latin typeface="Montserrat" panose="00000500000000000000" pitchFamily="2" charset="0"/>
              </a:rPr>
              <a:t>doanh</a:t>
            </a:r>
            <a:r>
              <a:rPr lang="en-US" sz="1200" b="0" i="0" dirty="0">
                <a:solidFill>
                  <a:srgbClr val="252423"/>
                </a:solidFill>
                <a:effectLst/>
                <a:latin typeface="Montserrat" panose="00000500000000000000" pitchFamily="2" charset="0"/>
              </a:rPr>
              <a:t> </a:t>
            </a:r>
            <a:r>
              <a:rPr lang="en-US" sz="1200" b="0" i="0" dirty="0" err="1">
                <a:solidFill>
                  <a:srgbClr val="252423"/>
                </a:solidFill>
                <a:effectLst/>
                <a:latin typeface="Montserrat" panose="00000500000000000000" pitchFamily="2" charset="0"/>
              </a:rPr>
              <a:t>thu</a:t>
            </a:r>
            <a:r>
              <a:rPr lang="en-US" sz="1200" b="0" i="0" dirty="0">
                <a:solidFill>
                  <a:srgbClr val="252423"/>
                </a:solidFill>
                <a:effectLst/>
                <a:latin typeface="Montserrat" panose="00000500000000000000" pitchFamily="2" charset="0"/>
              </a:rPr>
              <a:t> </a:t>
            </a:r>
            <a:r>
              <a:rPr lang="en-US" sz="1200" b="0" i="0" dirty="0" err="1">
                <a:solidFill>
                  <a:srgbClr val="252423"/>
                </a:solidFill>
                <a:effectLst/>
                <a:latin typeface="Montserrat" panose="00000500000000000000" pitchFamily="2" charset="0"/>
              </a:rPr>
              <a:t>tốt</a:t>
            </a:r>
            <a:r>
              <a:rPr lang="en-US" sz="1200" b="0" i="0" dirty="0">
                <a:solidFill>
                  <a:srgbClr val="252423"/>
                </a:solidFill>
                <a:effectLst/>
                <a:latin typeface="Montserrat" panose="00000500000000000000" pitchFamily="2" charset="0"/>
              </a:rPr>
              <a:t> </a:t>
            </a:r>
            <a:r>
              <a:rPr lang="en-US" sz="1200" b="0" i="0" dirty="0" err="1">
                <a:solidFill>
                  <a:srgbClr val="252423"/>
                </a:solidFill>
                <a:effectLst/>
                <a:latin typeface="Montserrat" panose="00000500000000000000" pitchFamily="2" charset="0"/>
              </a:rPr>
              <a:t>nhất</a:t>
            </a:r>
            <a:r>
              <a:rPr lang="en-US" sz="1200" b="0" i="0" dirty="0">
                <a:solidFill>
                  <a:srgbClr val="252423"/>
                </a:solidFill>
                <a:effectLst/>
                <a:latin typeface="Montserrat" panose="00000500000000000000" pitchFamily="2" charset="0"/>
              </a:rPr>
              <a:t>=&gt; </a:t>
            </a:r>
            <a:r>
              <a:rPr lang="en-US" sz="1200" b="0" i="0" dirty="0" err="1">
                <a:solidFill>
                  <a:srgbClr val="252423"/>
                </a:solidFill>
                <a:effectLst/>
                <a:latin typeface="Montserrat" panose="00000500000000000000" pitchFamily="2" charset="0"/>
              </a:rPr>
              <a:t>đó</a:t>
            </a:r>
            <a:r>
              <a:rPr lang="en-US" sz="1200" b="0" i="0" dirty="0">
                <a:solidFill>
                  <a:srgbClr val="252423"/>
                </a:solidFill>
                <a:effectLst/>
                <a:latin typeface="Montserrat" panose="00000500000000000000" pitchFamily="2" charset="0"/>
              </a:rPr>
              <a:t> </a:t>
            </a:r>
            <a:r>
              <a:rPr lang="en-US" sz="1200" b="0" i="0" dirty="0" err="1">
                <a:solidFill>
                  <a:srgbClr val="252423"/>
                </a:solidFill>
                <a:effectLst/>
                <a:latin typeface="Montserrat" panose="00000500000000000000" pitchFamily="2" charset="0"/>
              </a:rPr>
              <a:t>là</a:t>
            </a:r>
            <a:r>
              <a:rPr lang="en-US" sz="1200" b="0" i="0" dirty="0">
                <a:solidFill>
                  <a:srgbClr val="252423"/>
                </a:solidFill>
                <a:effectLst/>
                <a:latin typeface="Montserrat" panose="00000500000000000000" pitchFamily="2" charset="0"/>
              </a:rPr>
              <a:t>  seller #1,3,4,6,7,12,13,17,18, 20</a:t>
            </a:r>
            <a:endParaRPr lang="en-US" sz="1200" dirty="0">
              <a:latin typeface="Montserrat" panose="00000500000000000000" pitchFamily="2" charset="0"/>
            </a:endParaRPr>
          </a:p>
        </p:txBody>
      </p:sp>
      <p:pic>
        <p:nvPicPr>
          <p:cNvPr id="9" name="Picture 8">
            <a:extLst>
              <a:ext uri="{FF2B5EF4-FFF2-40B4-BE49-F238E27FC236}">
                <a16:creationId xmlns:a16="http://schemas.microsoft.com/office/drawing/2014/main" id="{4B05BD8C-4E3B-C1D6-5C00-DBF19A8DE9E2}"/>
              </a:ext>
            </a:extLst>
          </p:cNvPr>
          <p:cNvPicPr>
            <a:picLocks noChangeAspect="1"/>
          </p:cNvPicPr>
          <p:nvPr/>
        </p:nvPicPr>
        <p:blipFill>
          <a:blip r:embed="rId4"/>
          <a:stretch>
            <a:fillRect/>
          </a:stretch>
        </p:blipFill>
        <p:spPr>
          <a:xfrm>
            <a:off x="4930431" y="2571751"/>
            <a:ext cx="3881273" cy="1887938"/>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3776792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611BC916-5DFC-0AC2-D6FC-E47ABDE06AB7}"/>
              </a:ext>
            </a:extLst>
          </p:cNvPr>
          <p:cNvSpPr/>
          <p:nvPr/>
        </p:nvSpPr>
        <p:spPr>
          <a:xfrm>
            <a:off x="4872160" y="2401294"/>
            <a:ext cx="4017397" cy="2260924"/>
          </a:xfrm>
          <a:prstGeom prst="roundRect">
            <a:avLst/>
          </a:prstGeom>
          <a:solidFill>
            <a:schemeClr val="bg1"/>
          </a:solidFill>
          <a:ln cap="flat">
            <a:miter lim="800000"/>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560;p67">
            <a:extLst>
              <a:ext uri="{FF2B5EF4-FFF2-40B4-BE49-F238E27FC236}">
                <a16:creationId xmlns:a16="http://schemas.microsoft.com/office/drawing/2014/main" id="{712FC27F-8531-9B69-660F-0D532C9E9EBD}"/>
              </a:ext>
            </a:extLst>
          </p:cNvPr>
          <p:cNvSpPr txBox="1">
            <a:spLocks/>
          </p:cNvSpPr>
          <p:nvPr/>
        </p:nvSpPr>
        <p:spPr>
          <a:xfrm>
            <a:off x="84149" y="-52750"/>
            <a:ext cx="5116003" cy="469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400" b="0" i="0" u="none" strike="noStrike" cap="none">
                <a:solidFill>
                  <a:schemeClr val="dk2"/>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9pPr>
          </a:lstStyle>
          <a:p>
            <a:pPr marL="0" indent="0" algn="l"/>
            <a:r>
              <a:rPr lang="en-US" sz="1600" b="1" dirty="0">
                <a:solidFill>
                  <a:schemeClr val="bg1">
                    <a:lumMod val="25000"/>
                  </a:schemeClr>
                </a:solidFill>
              </a:rPr>
              <a:t>DOANH THU THEO THÀNH PHỐ </a:t>
            </a:r>
            <a:endParaRPr lang="vi-VN" sz="1600" b="1" dirty="0">
              <a:solidFill>
                <a:schemeClr val="bg1">
                  <a:lumMod val="25000"/>
                </a:schemeClr>
              </a:solidFill>
            </a:endParaRPr>
          </a:p>
        </p:txBody>
      </p:sp>
      <p:sp>
        <p:nvSpPr>
          <p:cNvPr id="5" name="Rectangle: Rounded Corners 4">
            <a:extLst>
              <a:ext uri="{FF2B5EF4-FFF2-40B4-BE49-F238E27FC236}">
                <a16:creationId xmlns:a16="http://schemas.microsoft.com/office/drawing/2014/main" id="{92FD1820-3E87-9D94-5CF5-C0C6ED163F84}"/>
              </a:ext>
            </a:extLst>
          </p:cNvPr>
          <p:cNvSpPr/>
          <p:nvPr/>
        </p:nvSpPr>
        <p:spPr>
          <a:xfrm>
            <a:off x="151075" y="730090"/>
            <a:ext cx="4484536" cy="3932127"/>
          </a:xfrm>
          <a:prstGeom prst="roundRect">
            <a:avLst/>
          </a:prstGeom>
          <a:solidFill>
            <a:schemeClr val="bg1"/>
          </a:solidFill>
          <a:ln cap="flat">
            <a:miter lim="800000"/>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CEB15A57-58AF-3392-0BF5-A623AD0F010A}"/>
              </a:ext>
            </a:extLst>
          </p:cNvPr>
          <p:cNvSpPr txBox="1"/>
          <p:nvPr/>
        </p:nvSpPr>
        <p:spPr>
          <a:xfrm>
            <a:off x="4802587" y="730090"/>
            <a:ext cx="4086970" cy="1492716"/>
          </a:xfrm>
          <a:prstGeom prst="rect">
            <a:avLst/>
          </a:prstGeom>
          <a:noFill/>
        </p:spPr>
        <p:txBody>
          <a:bodyPr wrap="square">
            <a:spAutoFit/>
          </a:bodyPr>
          <a:lstStyle/>
          <a:p>
            <a:r>
              <a:rPr lang="en-US" b="0" i="0" dirty="0" err="1">
                <a:solidFill>
                  <a:srgbClr val="0070C0"/>
                </a:solidFill>
                <a:effectLst/>
                <a:latin typeface="Montserrat" panose="00000500000000000000" pitchFamily="2" charset="0"/>
              </a:rPr>
              <a:t>Nhận</a:t>
            </a:r>
            <a:r>
              <a:rPr lang="en-US" b="0" i="0" dirty="0">
                <a:solidFill>
                  <a:srgbClr val="0070C0"/>
                </a:solidFill>
                <a:effectLst/>
                <a:latin typeface="Montserrat" panose="00000500000000000000" pitchFamily="2" charset="0"/>
              </a:rPr>
              <a:t> </a:t>
            </a:r>
            <a:r>
              <a:rPr lang="en-US" b="0" i="0" dirty="0" err="1">
                <a:solidFill>
                  <a:srgbClr val="0070C0"/>
                </a:solidFill>
                <a:effectLst/>
                <a:latin typeface="Montserrat" panose="00000500000000000000" pitchFamily="2" charset="0"/>
              </a:rPr>
              <a:t>xét</a:t>
            </a:r>
            <a:endParaRPr lang="en-US" b="0" i="0" dirty="0">
              <a:solidFill>
                <a:srgbClr val="0070C0"/>
              </a:solidFill>
              <a:effectLst/>
              <a:latin typeface="Montserrat" panose="00000500000000000000" pitchFamily="2" charset="0"/>
            </a:endParaRPr>
          </a:p>
          <a:p>
            <a:r>
              <a:rPr lang="vi-VN" sz="1100" dirty="0">
                <a:solidFill>
                  <a:srgbClr val="252423"/>
                </a:solidFill>
                <a:latin typeface="Montserrat" panose="00000500000000000000" pitchFamily="2" charset="0"/>
              </a:rPr>
              <a:t>Sàn TMDT này tuy có trụ sở tại Mỹ nhưng doanh thu ở Brazil mới là lớn nhất, với lần lượt 2 thành phố đang chiếm tỉ trong rất cao là Sao Paolo ( 14.1%) tổng doanh thu và Rio De Janeiro ( 7.3%). Các thanh phố còn lại chiếm tỉ trọng nhỏ nhưng chủ yếu vẫn tập trung ở Mỹ và brazil là chủ Yếu. Một lượng nhỏ doanh thu đến từ thị trường Châu Phi và Châu Âu</a:t>
            </a:r>
            <a:endParaRPr lang="en-US" sz="1100" dirty="0">
              <a:latin typeface="Montserrat" panose="00000500000000000000" pitchFamily="2" charset="0"/>
            </a:endParaRPr>
          </a:p>
        </p:txBody>
      </p:sp>
      <p:pic>
        <p:nvPicPr>
          <p:cNvPr id="6" name="Picture 5">
            <a:extLst>
              <a:ext uri="{FF2B5EF4-FFF2-40B4-BE49-F238E27FC236}">
                <a16:creationId xmlns:a16="http://schemas.microsoft.com/office/drawing/2014/main" id="{BCF4B927-B934-A42C-214E-638802DB85C2}"/>
              </a:ext>
            </a:extLst>
          </p:cNvPr>
          <p:cNvPicPr>
            <a:picLocks noChangeAspect="1"/>
          </p:cNvPicPr>
          <p:nvPr/>
        </p:nvPicPr>
        <p:blipFill>
          <a:blip r:embed="rId3"/>
          <a:stretch>
            <a:fillRect/>
          </a:stretch>
        </p:blipFill>
        <p:spPr>
          <a:xfrm>
            <a:off x="403411" y="860378"/>
            <a:ext cx="3825688" cy="3671549"/>
          </a:xfrm>
          <a:prstGeom prst="rect">
            <a:avLst/>
          </a:prstGeom>
        </p:spPr>
      </p:pic>
      <p:pic>
        <p:nvPicPr>
          <p:cNvPr id="11" name="Picture 10">
            <a:extLst>
              <a:ext uri="{FF2B5EF4-FFF2-40B4-BE49-F238E27FC236}">
                <a16:creationId xmlns:a16="http://schemas.microsoft.com/office/drawing/2014/main" id="{1983CF0B-CDF7-CC16-426A-3BD30133E1BE}"/>
              </a:ext>
            </a:extLst>
          </p:cNvPr>
          <p:cNvPicPr>
            <a:picLocks noChangeAspect="1"/>
          </p:cNvPicPr>
          <p:nvPr/>
        </p:nvPicPr>
        <p:blipFill>
          <a:blip r:embed="rId4"/>
          <a:stretch>
            <a:fillRect/>
          </a:stretch>
        </p:blipFill>
        <p:spPr>
          <a:xfrm>
            <a:off x="5123474" y="2497791"/>
            <a:ext cx="3562231" cy="2090467"/>
          </a:xfrm>
          <a:prstGeom prst="rect">
            <a:avLst/>
          </a:prstGeom>
        </p:spPr>
      </p:pic>
    </p:spTree>
    <p:extLst>
      <p:ext uri="{BB962C8B-B14F-4D97-AF65-F5344CB8AC3E}">
        <p14:creationId xmlns:p14="http://schemas.microsoft.com/office/powerpoint/2010/main" val="9315207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24" name="Rectangle 23">
            <a:extLst>
              <a:ext uri="{FF2B5EF4-FFF2-40B4-BE49-F238E27FC236}">
                <a16:creationId xmlns:a16="http://schemas.microsoft.com/office/drawing/2014/main" id="{735464E1-AA10-536C-7ABA-C4522373D0D6}"/>
              </a:ext>
            </a:extLst>
          </p:cNvPr>
          <p:cNvSpPr/>
          <p:nvPr/>
        </p:nvSpPr>
        <p:spPr>
          <a:xfrm>
            <a:off x="143121" y="393250"/>
            <a:ext cx="4545001" cy="19762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79D1FAD-F291-4178-76B6-27CB12BB563E}"/>
              </a:ext>
            </a:extLst>
          </p:cNvPr>
          <p:cNvSpPr/>
          <p:nvPr/>
        </p:nvSpPr>
        <p:spPr>
          <a:xfrm>
            <a:off x="143122" y="2519570"/>
            <a:ext cx="4545000" cy="21785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560;p67">
            <a:extLst>
              <a:ext uri="{FF2B5EF4-FFF2-40B4-BE49-F238E27FC236}">
                <a16:creationId xmlns:a16="http://schemas.microsoft.com/office/drawing/2014/main" id="{712FC27F-8531-9B69-660F-0D532C9E9EBD}"/>
              </a:ext>
            </a:extLst>
          </p:cNvPr>
          <p:cNvSpPr txBox="1">
            <a:spLocks/>
          </p:cNvSpPr>
          <p:nvPr/>
        </p:nvSpPr>
        <p:spPr>
          <a:xfrm>
            <a:off x="84150" y="-52750"/>
            <a:ext cx="4545000" cy="469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400" b="0" i="0" u="none" strike="noStrike" cap="none">
                <a:solidFill>
                  <a:schemeClr val="dk2"/>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9pPr>
          </a:lstStyle>
          <a:p>
            <a:pPr marL="0" indent="0" algn="l"/>
            <a:r>
              <a:rPr lang="en-US" sz="1600" b="1" dirty="0">
                <a:solidFill>
                  <a:schemeClr val="bg1">
                    <a:lumMod val="25000"/>
                  </a:schemeClr>
                </a:solidFill>
              </a:rPr>
              <a:t>PHÂN TÍCH HÀNH VI KHÁCH HÀNG</a:t>
            </a:r>
            <a:endParaRPr lang="vi-VN" sz="1600" b="1" dirty="0">
              <a:solidFill>
                <a:schemeClr val="bg1">
                  <a:lumMod val="25000"/>
                </a:schemeClr>
              </a:solidFill>
            </a:endParaRPr>
          </a:p>
        </p:txBody>
      </p:sp>
      <p:pic>
        <p:nvPicPr>
          <p:cNvPr id="10" name="Picture 9">
            <a:extLst>
              <a:ext uri="{FF2B5EF4-FFF2-40B4-BE49-F238E27FC236}">
                <a16:creationId xmlns:a16="http://schemas.microsoft.com/office/drawing/2014/main" id="{2C5287DE-2CA5-2A0D-F528-263BEDC5E5E6}"/>
              </a:ext>
            </a:extLst>
          </p:cNvPr>
          <p:cNvPicPr>
            <a:picLocks noChangeAspect="1"/>
          </p:cNvPicPr>
          <p:nvPr/>
        </p:nvPicPr>
        <p:blipFill>
          <a:blip r:embed="rId3"/>
          <a:stretch>
            <a:fillRect/>
          </a:stretch>
        </p:blipFill>
        <p:spPr>
          <a:xfrm>
            <a:off x="246490" y="509946"/>
            <a:ext cx="4382660" cy="1787981"/>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12" name="TextBox 11">
            <a:extLst>
              <a:ext uri="{FF2B5EF4-FFF2-40B4-BE49-F238E27FC236}">
                <a16:creationId xmlns:a16="http://schemas.microsoft.com/office/drawing/2014/main" id="{791A23E2-D6E1-DA0F-DF5F-9B5FE4DA6A66}"/>
              </a:ext>
            </a:extLst>
          </p:cNvPr>
          <p:cNvSpPr txBox="1"/>
          <p:nvPr/>
        </p:nvSpPr>
        <p:spPr>
          <a:xfrm>
            <a:off x="4896016" y="434519"/>
            <a:ext cx="4001494" cy="1631216"/>
          </a:xfrm>
          <a:prstGeom prst="rect">
            <a:avLst/>
          </a:prstGeom>
          <a:noFill/>
        </p:spPr>
        <p:txBody>
          <a:bodyPr wrap="square">
            <a:spAutoFit/>
          </a:bodyPr>
          <a:lstStyle/>
          <a:p>
            <a:pPr algn="just"/>
            <a:r>
              <a:rPr lang="en-US" sz="1600" dirty="0" err="1">
                <a:solidFill>
                  <a:srgbClr val="0070C0"/>
                </a:solidFill>
                <a:latin typeface="Montserrat" panose="00000500000000000000" pitchFamily="2" charset="0"/>
              </a:rPr>
              <a:t>Nhận</a:t>
            </a:r>
            <a:r>
              <a:rPr lang="en-US" sz="1600" dirty="0">
                <a:solidFill>
                  <a:srgbClr val="0070C0"/>
                </a:solidFill>
                <a:latin typeface="Montserrat" panose="00000500000000000000" pitchFamily="2" charset="0"/>
              </a:rPr>
              <a:t> </a:t>
            </a:r>
            <a:r>
              <a:rPr lang="en-US" sz="1600" dirty="0" err="1">
                <a:solidFill>
                  <a:srgbClr val="0070C0"/>
                </a:solidFill>
                <a:latin typeface="Montserrat" panose="00000500000000000000" pitchFamily="2" charset="0"/>
              </a:rPr>
              <a:t>xét</a:t>
            </a:r>
            <a:endParaRPr lang="en-US" sz="1600" dirty="0">
              <a:solidFill>
                <a:srgbClr val="0070C0"/>
              </a:solidFill>
              <a:latin typeface="Montserrat" panose="00000500000000000000" pitchFamily="2" charset="0"/>
            </a:endParaRPr>
          </a:p>
          <a:p>
            <a:pPr algn="just"/>
            <a:br>
              <a:rPr lang="vi-VN" sz="1200" dirty="0">
                <a:effectLst/>
                <a:latin typeface="Montserrat" panose="00000500000000000000" pitchFamily="2" charset="0"/>
              </a:rPr>
            </a:br>
            <a:r>
              <a:rPr lang="vi-VN" sz="1200" dirty="0">
                <a:effectLst/>
                <a:latin typeface="Montserrat" panose="00000500000000000000" pitchFamily="2" charset="0"/>
              </a:rPr>
              <a:t>Khách hàng có xu hướng thanh toán online, cụ thể là thanh toán bằng thẻ tín dụng</a:t>
            </a:r>
          </a:p>
          <a:p>
            <a:pPr algn="just"/>
            <a:r>
              <a:rPr lang="vi-VN" sz="1200" dirty="0">
                <a:effectLst/>
                <a:latin typeface="Montserrat" panose="00000500000000000000" pitchFamily="2" charset="0"/>
              </a:rPr>
              <a:t>86.4k đơn hàng được thanh toán bằng thẻ tín dụng (credit card) </a:t>
            </a:r>
          </a:p>
          <a:p>
            <a:pPr algn="just"/>
            <a:r>
              <a:rPr lang="vi-VN" sz="1200" dirty="0">
                <a:effectLst/>
                <a:latin typeface="Montserrat" panose="00000500000000000000" pitchFamily="2" charset="0"/>
              </a:rPr>
              <a:t>22.87k đơn hàng được thanh toán bằng tiền mặt</a:t>
            </a:r>
            <a:r>
              <a:rPr lang="en-US" sz="1200" dirty="0">
                <a:effectLst/>
                <a:latin typeface="Montserrat" panose="00000500000000000000" pitchFamily="2" charset="0"/>
              </a:rPr>
              <a:t>.</a:t>
            </a:r>
            <a:endParaRPr lang="vi-VN" sz="1200" dirty="0">
              <a:effectLst/>
              <a:latin typeface="Montserrat" panose="00000500000000000000" pitchFamily="2" charset="0"/>
            </a:endParaRPr>
          </a:p>
          <a:p>
            <a:pPr algn="just"/>
            <a:r>
              <a:rPr lang="en-US" sz="1200" dirty="0">
                <a:latin typeface="Montserrat" panose="00000500000000000000" pitchFamily="2" charset="0"/>
              </a:rPr>
              <a:t>Vo</a:t>
            </a:r>
            <a:r>
              <a:rPr lang="vi-VN" sz="1200" dirty="0">
                <a:effectLst/>
                <a:latin typeface="Montserrat" panose="00000500000000000000" pitchFamily="2" charset="0"/>
              </a:rPr>
              <a:t>ucher và thẻ ghi nợ được sử dụn</a:t>
            </a:r>
            <a:r>
              <a:rPr lang="en-US" sz="1200" dirty="0">
                <a:effectLst/>
                <a:latin typeface="Montserrat" panose="00000500000000000000" pitchFamily="2" charset="0"/>
              </a:rPr>
              <a:t>g</a:t>
            </a:r>
            <a:r>
              <a:rPr lang="vi-VN" sz="1200" dirty="0">
                <a:effectLst/>
                <a:latin typeface="Montserrat" panose="00000500000000000000" pitchFamily="2" charset="0"/>
              </a:rPr>
              <a:t> rất ít</a:t>
            </a:r>
          </a:p>
        </p:txBody>
      </p:sp>
      <p:pic>
        <p:nvPicPr>
          <p:cNvPr id="15" name="Picture 14">
            <a:extLst>
              <a:ext uri="{FF2B5EF4-FFF2-40B4-BE49-F238E27FC236}">
                <a16:creationId xmlns:a16="http://schemas.microsoft.com/office/drawing/2014/main" id="{6B4D3A42-2EBE-BC19-D46C-44E137D4642F}"/>
              </a:ext>
            </a:extLst>
          </p:cNvPr>
          <p:cNvPicPr>
            <a:picLocks noChangeAspect="1"/>
          </p:cNvPicPr>
          <p:nvPr/>
        </p:nvPicPr>
        <p:blipFill>
          <a:blip r:embed="rId4"/>
          <a:stretch>
            <a:fillRect/>
          </a:stretch>
        </p:blipFill>
        <p:spPr>
          <a:xfrm>
            <a:off x="246490" y="2571750"/>
            <a:ext cx="1908820" cy="206180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22" name="Picture 21">
            <a:extLst>
              <a:ext uri="{FF2B5EF4-FFF2-40B4-BE49-F238E27FC236}">
                <a16:creationId xmlns:a16="http://schemas.microsoft.com/office/drawing/2014/main" id="{713B35CC-1297-FD45-769E-EE14C047F86D}"/>
              </a:ext>
            </a:extLst>
          </p:cNvPr>
          <p:cNvPicPr>
            <a:picLocks noChangeAspect="1"/>
          </p:cNvPicPr>
          <p:nvPr/>
        </p:nvPicPr>
        <p:blipFill>
          <a:blip r:embed="rId5"/>
          <a:stretch>
            <a:fillRect/>
          </a:stretch>
        </p:blipFill>
        <p:spPr>
          <a:xfrm>
            <a:off x="2448252" y="2571751"/>
            <a:ext cx="2180898" cy="206180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cxnSp>
        <p:nvCxnSpPr>
          <p:cNvPr id="26" name="Straight Connector 25">
            <a:extLst>
              <a:ext uri="{FF2B5EF4-FFF2-40B4-BE49-F238E27FC236}">
                <a16:creationId xmlns:a16="http://schemas.microsoft.com/office/drawing/2014/main" id="{9DCAC441-533D-267E-A4B8-E7E23F3924C6}"/>
              </a:ext>
            </a:extLst>
          </p:cNvPr>
          <p:cNvCxnSpPr>
            <a:cxnSpLocks/>
          </p:cNvCxnSpPr>
          <p:nvPr/>
        </p:nvCxnSpPr>
        <p:spPr>
          <a:xfrm>
            <a:off x="2305878" y="2519570"/>
            <a:ext cx="0" cy="2178501"/>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ACF5904C-17CB-29A1-2C21-B6DB80EE9E7D}"/>
              </a:ext>
            </a:extLst>
          </p:cNvPr>
          <p:cNvSpPr txBox="1"/>
          <p:nvPr/>
        </p:nvSpPr>
        <p:spPr>
          <a:xfrm>
            <a:off x="4896016" y="2510444"/>
            <a:ext cx="4104862" cy="1938992"/>
          </a:xfrm>
          <a:prstGeom prst="rect">
            <a:avLst/>
          </a:prstGeom>
          <a:noFill/>
        </p:spPr>
        <p:txBody>
          <a:bodyPr wrap="square">
            <a:spAutoFit/>
          </a:bodyPr>
          <a:lstStyle/>
          <a:p>
            <a:pPr algn="just"/>
            <a:r>
              <a:rPr lang="vi-VN" sz="1200" dirty="0">
                <a:effectLst/>
                <a:latin typeface="Montserrat" panose="00000500000000000000" pitchFamily="2" charset="0"/>
              </a:rPr>
              <a:t>Nhìn chung, Tỉ lệ trả thẳng và trả góp gần như là tương đương nhau với 49 % trả thẳng và 51% trả góp</a:t>
            </a:r>
          </a:p>
          <a:p>
            <a:pPr algn="just"/>
            <a:r>
              <a:rPr lang="vi-VN" sz="1200" dirty="0">
                <a:effectLst/>
                <a:latin typeface="Montserrat" panose="00000500000000000000" pitchFamily="2" charset="0"/>
              </a:rPr>
              <a:t>credit card =&gt; có 33% có xu hướng trả thẳng và 67% có xu hướng trả góp và số tháng thường trả góp nhiều nhất là từ 2 tới 10 tháng</a:t>
            </a:r>
          </a:p>
          <a:p>
            <a:pPr algn="just"/>
            <a:r>
              <a:rPr lang="vi-VN" sz="1200" dirty="0">
                <a:effectLst/>
                <a:latin typeface="Montserrat" panose="00000500000000000000" pitchFamily="2" charset="0"/>
              </a:rPr>
              <a:t>cash, debit, voucher chỉ trả thẳng</a:t>
            </a:r>
          </a:p>
          <a:p>
            <a:pPr algn="just"/>
            <a:r>
              <a:rPr lang="en-US" sz="1200" dirty="0">
                <a:latin typeface="Montserrat" panose="00000500000000000000" pitchFamily="2" charset="0"/>
              </a:rPr>
              <a:t>KL: </a:t>
            </a:r>
            <a:r>
              <a:rPr lang="en-US" sz="1200" dirty="0" err="1">
                <a:effectLst/>
                <a:latin typeface="Montserrat" panose="00000500000000000000" pitchFamily="2" charset="0"/>
              </a:rPr>
              <a:t>khách</a:t>
            </a:r>
            <a:r>
              <a:rPr lang="en-US" sz="1200" dirty="0">
                <a:effectLst/>
                <a:latin typeface="Montserrat" panose="00000500000000000000" pitchFamily="2" charset="0"/>
              </a:rPr>
              <a:t> </a:t>
            </a:r>
            <a:r>
              <a:rPr lang="en-US" sz="1200" dirty="0" err="1">
                <a:effectLst/>
                <a:latin typeface="Montserrat" panose="00000500000000000000" pitchFamily="2" charset="0"/>
              </a:rPr>
              <a:t>hàng</a:t>
            </a:r>
            <a:r>
              <a:rPr lang="en-US" sz="1200" dirty="0">
                <a:effectLst/>
                <a:latin typeface="Montserrat" panose="00000500000000000000" pitchFamily="2" charset="0"/>
              </a:rPr>
              <a:t> </a:t>
            </a:r>
            <a:r>
              <a:rPr lang="vi-VN" sz="1200" dirty="0">
                <a:effectLst/>
                <a:latin typeface="Montserrat" panose="00000500000000000000" pitchFamily="2" charset="0"/>
              </a:rPr>
              <a:t>chọn xu hướng dùng thẻ tín dụng là vì có thể chia nhỏ số tiền thanh toán ra nhiều tháng thay vì phải trả 1 cuc tiền lớn</a:t>
            </a:r>
          </a:p>
        </p:txBody>
      </p:sp>
    </p:spTree>
    <p:extLst>
      <p:ext uri="{BB962C8B-B14F-4D97-AF65-F5344CB8AC3E}">
        <p14:creationId xmlns:p14="http://schemas.microsoft.com/office/powerpoint/2010/main" val="21970974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24" name="Rectangle 23">
            <a:extLst>
              <a:ext uri="{FF2B5EF4-FFF2-40B4-BE49-F238E27FC236}">
                <a16:creationId xmlns:a16="http://schemas.microsoft.com/office/drawing/2014/main" id="{735464E1-AA10-536C-7ABA-C4522373D0D6}"/>
              </a:ext>
            </a:extLst>
          </p:cNvPr>
          <p:cNvSpPr/>
          <p:nvPr/>
        </p:nvSpPr>
        <p:spPr>
          <a:xfrm>
            <a:off x="143121" y="393250"/>
            <a:ext cx="4545001" cy="19762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79D1FAD-F291-4178-76B6-27CB12BB563E}"/>
              </a:ext>
            </a:extLst>
          </p:cNvPr>
          <p:cNvSpPr/>
          <p:nvPr/>
        </p:nvSpPr>
        <p:spPr>
          <a:xfrm>
            <a:off x="143122" y="2519570"/>
            <a:ext cx="4545000" cy="21785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560;p67">
            <a:extLst>
              <a:ext uri="{FF2B5EF4-FFF2-40B4-BE49-F238E27FC236}">
                <a16:creationId xmlns:a16="http://schemas.microsoft.com/office/drawing/2014/main" id="{712FC27F-8531-9B69-660F-0D532C9E9EBD}"/>
              </a:ext>
            </a:extLst>
          </p:cNvPr>
          <p:cNvSpPr txBox="1">
            <a:spLocks/>
          </p:cNvSpPr>
          <p:nvPr/>
        </p:nvSpPr>
        <p:spPr>
          <a:xfrm>
            <a:off x="84150" y="-52750"/>
            <a:ext cx="4545000" cy="469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400" b="0" i="0" u="none" strike="noStrike" cap="none">
                <a:solidFill>
                  <a:schemeClr val="dk2"/>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9pPr>
          </a:lstStyle>
          <a:p>
            <a:pPr marL="0" indent="0" algn="l"/>
            <a:r>
              <a:rPr lang="en-US" sz="1600" b="1" dirty="0">
                <a:solidFill>
                  <a:schemeClr val="bg1">
                    <a:lumMod val="25000"/>
                  </a:schemeClr>
                </a:solidFill>
              </a:rPr>
              <a:t>PHÂN TÍCH HÀNH VI KHÁCH HÀNG</a:t>
            </a:r>
            <a:endParaRPr lang="vi-VN" sz="1600" b="1" dirty="0">
              <a:solidFill>
                <a:schemeClr val="bg1">
                  <a:lumMod val="25000"/>
                </a:schemeClr>
              </a:solidFill>
            </a:endParaRPr>
          </a:p>
        </p:txBody>
      </p:sp>
      <p:sp>
        <p:nvSpPr>
          <p:cNvPr id="12" name="TextBox 11">
            <a:extLst>
              <a:ext uri="{FF2B5EF4-FFF2-40B4-BE49-F238E27FC236}">
                <a16:creationId xmlns:a16="http://schemas.microsoft.com/office/drawing/2014/main" id="{791A23E2-D6E1-DA0F-DF5F-9B5FE4DA6A66}"/>
              </a:ext>
            </a:extLst>
          </p:cNvPr>
          <p:cNvSpPr txBox="1"/>
          <p:nvPr/>
        </p:nvSpPr>
        <p:spPr>
          <a:xfrm>
            <a:off x="4896016" y="434519"/>
            <a:ext cx="4001494" cy="2185214"/>
          </a:xfrm>
          <a:prstGeom prst="rect">
            <a:avLst/>
          </a:prstGeom>
          <a:noFill/>
        </p:spPr>
        <p:txBody>
          <a:bodyPr wrap="square">
            <a:spAutoFit/>
          </a:bodyPr>
          <a:lstStyle/>
          <a:p>
            <a:pPr algn="just"/>
            <a:r>
              <a:rPr lang="en-US" sz="1600" dirty="0" err="1">
                <a:solidFill>
                  <a:srgbClr val="0070C0"/>
                </a:solidFill>
                <a:latin typeface="Montserrat" panose="00000500000000000000" pitchFamily="2" charset="0"/>
              </a:rPr>
              <a:t>Nhận</a:t>
            </a:r>
            <a:r>
              <a:rPr lang="en-US" sz="1600" dirty="0">
                <a:solidFill>
                  <a:srgbClr val="0070C0"/>
                </a:solidFill>
                <a:latin typeface="Montserrat" panose="00000500000000000000" pitchFamily="2" charset="0"/>
              </a:rPr>
              <a:t> </a:t>
            </a:r>
            <a:r>
              <a:rPr lang="en-US" sz="1600" dirty="0" err="1">
                <a:solidFill>
                  <a:srgbClr val="0070C0"/>
                </a:solidFill>
                <a:latin typeface="Montserrat" panose="00000500000000000000" pitchFamily="2" charset="0"/>
              </a:rPr>
              <a:t>xét</a:t>
            </a:r>
            <a:endParaRPr lang="en-US" sz="1600" dirty="0">
              <a:solidFill>
                <a:srgbClr val="0070C0"/>
              </a:solidFill>
              <a:latin typeface="Montserrat" panose="00000500000000000000" pitchFamily="2" charset="0"/>
            </a:endParaRPr>
          </a:p>
          <a:p>
            <a:pPr algn="just"/>
            <a:br>
              <a:rPr lang="vi-VN" sz="1200" dirty="0">
                <a:effectLst/>
                <a:latin typeface="Montserrat" panose="00000500000000000000" pitchFamily="2" charset="0"/>
              </a:rPr>
            </a:br>
            <a:r>
              <a:rPr lang="vi-VN" sz="1200" dirty="0">
                <a:effectLst/>
                <a:latin typeface="Montserrat" panose="00000500000000000000" pitchFamily="2" charset="0"/>
              </a:rPr>
              <a:t>Vì là 1 công ty thương mại điện tử nên phần lớn khách hàng có xu hướng mua hàng trong khoảng thời gian trong tuần thay vì là mua hàng vào những ngày cuối tuần như những kênh bán hàng truyển thông</a:t>
            </a:r>
          </a:p>
          <a:p>
            <a:pPr algn="just"/>
            <a:r>
              <a:rPr lang="vi-VN" sz="1200" dirty="0">
                <a:effectLst/>
                <a:latin typeface="Montserrat" panose="00000500000000000000" pitchFamily="2" charset="0"/>
              </a:rPr>
              <a:t>Nhìn vào biểu đồ có thể thấy phần lớn doanh thu đến từ các ngày trong tuần cao nhất là ngày </a:t>
            </a:r>
            <a:r>
              <a:rPr lang="en-US" sz="1200" dirty="0">
                <a:effectLst/>
                <a:latin typeface="Montserrat" panose="00000500000000000000" pitchFamily="2" charset="0"/>
              </a:rPr>
              <a:t>Mon </a:t>
            </a:r>
            <a:r>
              <a:rPr lang="en-US" sz="1200" dirty="0" err="1">
                <a:effectLst/>
                <a:latin typeface="Montserrat" panose="00000500000000000000" pitchFamily="2" charset="0"/>
              </a:rPr>
              <a:t>và</a:t>
            </a:r>
            <a:r>
              <a:rPr lang="en-US" sz="1200" dirty="0">
                <a:effectLst/>
                <a:latin typeface="Montserrat" panose="00000500000000000000" pitchFamily="2" charset="0"/>
              </a:rPr>
              <a:t> Tues </a:t>
            </a:r>
            <a:r>
              <a:rPr lang="vi-VN" sz="1200" dirty="0">
                <a:effectLst/>
                <a:latin typeface="Montserrat" panose="00000500000000000000" pitchFamily="2" charset="0"/>
              </a:rPr>
              <a:t>với khoảng 2.2M, thiếp theo là </a:t>
            </a:r>
            <a:r>
              <a:rPr lang="en-US" sz="1200" dirty="0">
                <a:effectLst/>
                <a:latin typeface="Montserrat" panose="00000500000000000000" pitchFamily="2" charset="0"/>
              </a:rPr>
              <a:t>Wed</a:t>
            </a:r>
            <a:r>
              <a:rPr lang="vi-VN" sz="1200" dirty="0">
                <a:effectLst/>
                <a:latin typeface="Montserrat" panose="00000500000000000000" pitchFamily="2" charset="0"/>
              </a:rPr>
              <a:t> với 2.1M và </a:t>
            </a:r>
            <a:r>
              <a:rPr lang="en-US" sz="1200" dirty="0">
                <a:effectLst/>
                <a:latin typeface="Montserrat" panose="00000500000000000000" pitchFamily="2" charset="0"/>
              </a:rPr>
              <a:t>Thurs</a:t>
            </a:r>
            <a:r>
              <a:rPr lang="vi-VN" sz="1200" dirty="0">
                <a:effectLst/>
                <a:latin typeface="Montserrat" panose="00000500000000000000" pitchFamily="2" charset="0"/>
              </a:rPr>
              <a:t> là 2M</a:t>
            </a:r>
          </a:p>
        </p:txBody>
      </p:sp>
      <p:sp>
        <p:nvSpPr>
          <p:cNvPr id="29" name="TextBox 28">
            <a:extLst>
              <a:ext uri="{FF2B5EF4-FFF2-40B4-BE49-F238E27FC236}">
                <a16:creationId xmlns:a16="http://schemas.microsoft.com/office/drawing/2014/main" id="{ACF5904C-17CB-29A1-2C21-B6DB80EE9E7D}"/>
              </a:ext>
            </a:extLst>
          </p:cNvPr>
          <p:cNvSpPr txBox="1"/>
          <p:nvPr/>
        </p:nvSpPr>
        <p:spPr>
          <a:xfrm>
            <a:off x="4896016" y="2748994"/>
            <a:ext cx="4104862" cy="1938992"/>
          </a:xfrm>
          <a:prstGeom prst="rect">
            <a:avLst/>
          </a:prstGeom>
          <a:noFill/>
        </p:spPr>
        <p:txBody>
          <a:bodyPr wrap="square">
            <a:spAutoFit/>
          </a:bodyPr>
          <a:lstStyle/>
          <a:p>
            <a:pPr algn="just"/>
            <a:r>
              <a:rPr lang="vi-VN" sz="1200" dirty="0">
                <a:effectLst/>
                <a:latin typeface="Montserrat" panose="00000500000000000000" pitchFamily="2" charset="0"/>
              </a:rPr>
              <a:t>Dựa theo</a:t>
            </a:r>
            <a:r>
              <a:rPr lang="en-US" sz="1200" dirty="0">
                <a:effectLst/>
                <a:latin typeface="Montserrat" panose="00000500000000000000" pitchFamily="2" charset="0"/>
              </a:rPr>
              <a:t> </a:t>
            </a:r>
            <a:r>
              <a:rPr lang="en-US" sz="1200" dirty="0" err="1">
                <a:effectLst/>
                <a:latin typeface="Montserrat" panose="00000500000000000000" pitchFamily="2" charset="0"/>
              </a:rPr>
              <a:t>biểu</a:t>
            </a:r>
            <a:r>
              <a:rPr lang="en-US" sz="1200" dirty="0">
                <a:effectLst/>
                <a:latin typeface="Montserrat" panose="00000500000000000000" pitchFamily="2" charset="0"/>
              </a:rPr>
              <a:t> </a:t>
            </a:r>
            <a:r>
              <a:rPr lang="en-US" sz="1200" dirty="0" err="1">
                <a:effectLst/>
                <a:latin typeface="Montserrat" panose="00000500000000000000" pitchFamily="2" charset="0"/>
              </a:rPr>
              <a:t>đồ</a:t>
            </a:r>
            <a:r>
              <a:rPr lang="en-US" sz="1200" dirty="0">
                <a:effectLst/>
                <a:latin typeface="Montserrat" panose="00000500000000000000" pitchFamily="2" charset="0"/>
              </a:rPr>
              <a:t> </a:t>
            </a:r>
            <a:r>
              <a:rPr lang="en-US" sz="1200" dirty="0" err="1">
                <a:effectLst/>
                <a:latin typeface="Montserrat" panose="00000500000000000000" pitchFamily="2" charset="0"/>
              </a:rPr>
              <a:t>phân</a:t>
            </a:r>
            <a:r>
              <a:rPr lang="en-US" sz="1200" dirty="0">
                <a:effectLst/>
                <a:latin typeface="Montserrat" panose="00000500000000000000" pitchFamily="2" charset="0"/>
              </a:rPr>
              <a:t> </a:t>
            </a:r>
            <a:r>
              <a:rPr lang="en-US" sz="1200" dirty="0" err="1">
                <a:effectLst/>
                <a:latin typeface="Montserrat" panose="00000500000000000000" pitchFamily="2" charset="0"/>
              </a:rPr>
              <a:t>bổ</a:t>
            </a:r>
            <a:r>
              <a:rPr lang="vi-VN" sz="1200" dirty="0">
                <a:effectLst/>
                <a:latin typeface="Montserrat" panose="00000500000000000000" pitchFamily="2" charset="0"/>
              </a:rPr>
              <a:t> thời gian đặt hàng, </a:t>
            </a:r>
            <a:r>
              <a:rPr lang="en-US" sz="1200" dirty="0" err="1">
                <a:effectLst/>
                <a:latin typeface="Montserrat" panose="00000500000000000000" pitchFamily="2" charset="0"/>
              </a:rPr>
              <a:t>thời</a:t>
            </a:r>
            <a:r>
              <a:rPr lang="en-US" sz="1200" dirty="0">
                <a:effectLst/>
                <a:latin typeface="Montserrat" panose="00000500000000000000" pitchFamily="2" charset="0"/>
              </a:rPr>
              <a:t> </a:t>
            </a:r>
            <a:r>
              <a:rPr lang="en-US" sz="1200" dirty="0" err="1">
                <a:effectLst/>
                <a:latin typeface="Montserrat" panose="00000500000000000000" pitchFamily="2" charset="0"/>
              </a:rPr>
              <a:t>gian</a:t>
            </a:r>
            <a:r>
              <a:rPr lang="en-US" sz="1200" dirty="0">
                <a:effectLst/>
                <a:latin typeface="Montserrat" panose="00000500000000000000" pitchFamily="2" charset="0"/>
              </a:rPr>
              <a:t> </a:t>
            </a:r>
            <a:r>
              <a:rPr lang="vi-VN" sz="1200" dirty="0">
                <a:effectLst/>
                <a:latin typeface="Montserrat" panose="00000500000000000000" pitchFamily="2" charset="0"/>
              </a:rPr>
              <a:t>đặt hàng trải dài đều từ 10h sáng tới 10h tối. Những khung giờ còn lại</a:t>
            </a:r>
            <a:r>
              <a:rPr lang="en-US" sz="1200" dirty="0">
                <a:effectLst/>
                <a:latin typeface="Montserrat" panose="00000500000000000000" pitchFamily="2" charset="0"/>
              </a:rPr>
              <a:t> ( 1h </a:t>
            </a:r>
            <a:r>
              <a:rPr lang="en-US" sz="1200" dirty="0" err="1">
                <a:effectLst/>
                <a:latin typeface="Montserrat" panose="00000500000000000000" pitchFamily="2" charset="0"/>
              </a:rPr>
              <a:t>tới</a:t>
            </a:r>
            <a:r>
              <a:rPr lang="en-US" sz="1200" dirty="0">
                <a:effectLst/>
                <a:latin typeface="Montserrat" panose="00000500000000000000" pitchFamily="2" charset="0"/>
              </a:rPr>
              <a:t> 9h </a:t>
            </a:r>
            <a:r>
              <a:rPr lang="en-US" sz="1200" dirty="0" err="1">
                <a:effectLst/>
                <a:latin typeface="Montserrat" panose="00000500000000000000" pitchFamily="2" charset="0"/>
              </a:rPr>
              <a:t>sáng</a:t>
            </a:r>
            <a:r>
              <a:rPr lang="en-US" sz="1200" dirty="0">
                <a:effectLst/>
                <a:latin typeface="Montserrat" panose="00000500000000000000" pitchFamily="2" charset="0"/>
              </a:rPr>
              <a:t>) </a:t>
            </a:r>
            <a:r>
              <a:rPr lang="vi-VN" sz="1200" dirty="0">
                <a:effectLst/>
                <a:latin typeface="Montserrat" panose="00000500000000000000" pitchFamily="2" charset="0"/>
              </a:rPr>
              <a:t>lượng đặt hàng có phần ít hơn</a:t>
            </a:r>
            <a:r>
              <a:rPr lang="en-US" sz="1200" dirty="0">
                <a:latin typeface="Montserrat" panose="00000500000000000000" pitchFamily="2" charset="0"/>
              </a:rPr>
              <a:t> </a:t>
            </a:r>
            <a:r>
              <a:rPr lang="en-US" sz="1200" dirty="0" err="1">
                <a:effectLst/>
                <a:latin typeface="Montserrat" panose="00000500000000000000" pitchFamily="2" charset="0"/>
              </a:rPr>
              <a:t>nguyên</a:t>
            </a:r>
            <a:r>
              <a:rPr lang="en-US" sz="1200" dirty="0">
                <a:effectLst/>
                <a:latin typeface="Montserrat" panose="00000500000000000000" pitchFamily="2" charset="0"/>
              </a:rPr>
              <a:t> </a:t>
            </a:r>
            <a:r>
              <a:rPr lang="en-US" sz="1200" dirty="0" err="1">
                <a:effectLst/>
                <a:latin typeface="Montserrat" panose="00000500000000000000" pitchFamily="2" charset="0"/>
              </a:rPr>
              <a:t>nhân</a:t>
            </a:r>
            <a:r>
              <a:rPr lang="en-US" sz="1200" dirty="0">
                <a:effectLst/>
                <a:latin typeface="Montserrat" panose="00000500000000000000" pitchFamily="2" charset="0"/>
              </a:rPr>
              <a:t> </a:t>
            </a:r>
            <a:r>
              <a:rPr lang="en-US" sz="1200" dirty="0" err="1">
                <a:effectLst/>
                <a:latin typeface="Montserrat" panose="00000500000000000000" pitchFamily="2" charset="0"/>
              </a:rPr>
              <a:t>có</a:t>
            </a:r>
            <a:r>
              <a:rPr lang="en-US" sz="1200" dirty="0">
                <a:effectLst/>
                <a:latin typeface="Montserrat" panose="00000500000000000000" pitchFamily="2" charset="0"/>
              </a:rPr>
              <a:t> </a:t>
            </a:r>
            <a:r>
              <a:rPr lang="en-US" sz="1200" dirty="0" err="1">
                <a:effectLst/>
                <a:latin typeface="Montserrat" panose="00000500000000000000" pitchFamily="2" charset="0"/>
              </a:rPr>
              <a:t>thể</a:t>
            </a:r>
            <a:r>
              <a:rPr lang="en-US" sz="1200" dirty="0">
                <a:effectLst/>
                <a:latin typeface="Montserrat" panose="00000500000000000000" pitchFamily="2" charset="0"/>
              </a:rPr>
              <a:t> </a:t>
            </a:r>
            <a:r>
              <a:rPr lang="en-US" sz="1200" dirty="0" err="1">
                <a:effectLst/>
                <a:latin typeface="Montserrat" panose="00000500000000000000" pitchFamily="2" charset="0"/>
              </a:rPr>
              <a:t>là</a:t>
            </a:r>
            <a:r>
              <a:rPr lang="en-US" sz="1200" dirty="0">
                <a:effectLst/>
                <a:latin typeface="Montserrat" panose="00000500000000000000" pitchFamily="2" charset="0"/>
              </a:rPr>
              <a:t> do </a:t>
            </a:r>
            <a:r>
              <a:rPr lang="vi-VN" sz="1200" dirty="0">
                <a:effectLst/>
                <a:latin typeface="Montserrat" panose="00000500000000000000" pitchFamily="2" charset="0"/>
              </a:rPr>
              <a:t>vướng vào giờ sinh hoạt như cá nhân </a:t>
            </a:r>
            <a:endParaRPr lang="en-US" sz="1200" dirty="0">
              <a:effectLst/>
              <a:latin typeface="Montserrat" panose="00000500000000000000" pitchFamily="2" charset="0"/>
            </a:endParaRPr>
          </a:p>
          <a:p>
            <a:pPr algn="just"/>
            <a:r>
              <a:rPr lang="vi-VN" sz="1200" dirty="0">
                <a:effectLst/>
                <a:latin typeface="Montserrat" panose="00000500000000000000" pitchFamily="2" charset="0"/>
              </a:rPr>
              <a:t> =&gt; </a:t>
            </a:r>
            <a:r>
              <a:rPr lang="en-US" sz="1200" dirty="0" err="1">
                <a:effectLst/>
                <a:latin typeface="Montserrat" panose="00000500000000000000" pitchFamily="2" charset="0"/>
              </a:rPr>
              <a:t>Có</a:t>
            </a:r>
            <a:r>
              <a:rPr lang="en-US" sz="1200" dirty="0">
                <a:effectLst/>
                <a:latin typeface="Montserrat" panose="00000500000000000000" pitchFamily="2" charset="0"/>
              </a:rPr>
              <a:t> </a:t>
            </a:r>
            <a:r>
              <a:rPr lang="en-US" sz="1200" dirty="0" err="1">
                <a:effectLst/>
                <a:latin typeface="Montserrat" panose="00000500000000000000" pitchFamily="2" charset="0"/>
              </a:rPr>
              <a:t>thể</a:t>
            </a:r>
            <a:r>
              <a:rPr lang="en-US" sz="1200" dirty="0">
                <a:effectLst/>
                <a:latin typeface="Montserrat" panose="00000500000000000000" pitchFamily="2" charset="0"/>
              </a:rPr>
              <a:t> </a:t>
            </a:r>
            <a:r>
              <a:rPr lang="en-US" sz="1200" dirty="0" err="1">
                <a:effectLst/>
                <a:latin typeface="Montserrat" panose="00000500000000000000" pitchFamily="2" charset="0"/>
              </a:rPr>
              <a:t>chạy</a:t>
            </a:r>
            <a:r>
              <a:rPr lang="en-US" sz="1200" dirty="0">
                <a:effectLst/>
                <a:latin typeface="Montserrat" panose="00000500000000000000" pitchFamily="2" charset="0"/>
              </a:rPr>
              <a:t> </a:t>
            </a:r>
            <a:r>
              <a:rPr lang="en-US" sz="1200" dirty="0" err="1">
                <a:effectLst/>
                <a:latin typeface="Montserrat" panose="00000500000000000000" pitchFamily="2" charset="0"/>
              </a:rPr>
              <a:t>cac</a:t>
            </a:r>
            <a:r>
              <a:rPr lang="en-US" sz="1200" dirty="0">
                <a:effectLst/>
                <a:latin typeface="Montserrat" panose="00000500000000000000" pitchFamily="2" charset="0"/>
              </a:rPr>
              <a:t> </a:t>
            </a:r>
            <a:r>
              <a:rPr lang="en-US" sz="1200" dirty="0" err="1">
                <a:effectLst/>
                <a:latin typeface="Montserrat" panose="00000500000000000000" pitchFamily="2" charset="0"/>
              </a:rPr>
              <a:t>chiến</a:t>
            </a:r>
            <a:r>
              <a:rPr lang="en-US" sz="1200" dirty="0">
                <a:effectLst/>
                <a:latin typeface="Montserrat" panose="00000500000000000000" pitchFamily="2" charset="0"/>
              </a:rPr>
              <a:t> </a:t>
            </a:r>
            <a:r>
              <a:rPr lang="en-US" sz="1200" dirty="0" err="1">
                <a:effectLst/>
                <a:latin typeface="Montserrat" panose="00000500000000000000" pitchFamily="2" charset="0"/>
              </a:rPr>
              <a:t>dịch</a:t>
            </a:r>
            <a:r>
              <a:rPr lang="en-US" sz="1200" dirty="0">
                <a:effectLst/>
                <a:latin typeface="Montserrat" panose="00000500000000000000" pitchFamily="2" charset="0"/>
              </a:rPr>
              <a:t> marketin</a:t>
            </a:r>
            <a:r>
              <a:rPr lang="en-US" sz="1200" dirty="0">
                <a:latin typeface="Montserrat" panose="00000500000000000000" pitchFamily="2" charset="0"/>
              </a:rPr>
              <a:t>g </a:t>
            </a:r>
            <a:r>
              <a:rPr lang="en-US" sz="1200" dirty="0" err="1">
                <a:latin typeface="Montserrat" panose="00000500000000000000" pitchFamily="2" charset="0"/>
              </a:rPr>
              <a:t>trong</a:t>
            </a:r>
            <a:r>
              <a:rPr lang="en-US" sz="1200" dirty="0">
                <a:latin typeface="Montserrat" panose="00000500000000000000" pitchFamily="2" charset="0"/>
              </a:rPr>
              <a:t> </a:t>
            </a:r>
            <a:r>
              <a:rPr lang="en-US" sz="1200" dirty="0" err="1">
                <a:latin typeface="Montserrat" panose="00000500000000000000" pitchFamily="2" charset="0"/>
              </a:rPr>
              <a:t>những</a:t>
            </a:r>
            <a:r>
              <a:rPr lang="en-US" sz="1200" dirty="0">
                <a:latin typeface="Montserrat" panose="00000500000000000000" pitchFamily="2" charset="0"/>
              </a:rPr>
              <a:t> </a:t>
            </a:r>
            <a:r>
              <a:rPr lang="en-US" sz="1200" dirty="0" err="1">
                <a:latin typeface="Montserrat" panose="00000500000000000000" pitchFamily="2" charset="0"/>
              </a:rPr>
              <a:t>khung</a:t>
            </a:r>
            <a:r>
              <a:rPr lang="en-US" sz="1200" dirty="0">
                <a:latin typeface="Montserrat" panose="00000500000000000000" pitchFamily="2" charset="0"/>
              </a:rPr>
              <a:t> </a:t>
            </a:r>
            <a:r>
              <a:rPr lang="en-US" sz="1200" dirty="0" err="1">
                <a:latin typeface="Montserrat" panose="00000500000000000000" pitchFamily="2" charset="0"/>
              </a:rPr>
              <a:t>giờ</a:t>
            </a:r>
            <a:r>
              <a:rPr lang="en-US" sz="1200" dirty="0">
                <a:latin typeface="Montserrat" panose="00000500000000000000" pitchFamily="2" charset="0"/>
              </a:rPr>
              <a:t> </a:t>
            </a:r>
            <a:r>
              <a:rPr lang="en-US" sz="1200" dirty="0" err="1">
                <a:latin typeface="Montserrat" panose="00000500000000000000" pitchFamily="2" charset="0"/>
              </a:rPr>
              <a:t>mà</a:t>
            </a:r>
            <a:r>
              <a:rPr lang="en-US" sz="1200" dirty="0">
                <a:latin typeface="Montserrat" panose="00000500000000000000" pitchFamily="2" charset="0"/>
              </a:rPr>
              <a:t> </a:t>
            </a:r>
            <a:r>
              <a:rPr lang="en-US" sz="1200" dirty="0" err="1">
                <a:latin typeface="Montserrat" panose="00000500000000000000" pitchFamily="2" charset="0"/>
              </a:rPr>
              <a:t>khách</a:t>
            </a:r>
            <a:r>
              <a:rPr lang="en-US" sz="1200" dirty="0">
                <a:latin typeface="Montserrat" panose="00000500000000000000" pitchFamily="2" charset="0"/>
              </a:rPr>
              <a:t> </a:t>
            </a:r>
            <a:r>
              <a:rPr lang="en-US" sz="1200" dirty="0" err="1">
                <a:latin typeface="Montserrat" panose="00000500000000000000" pitchFamily="2" charset="0"/>
              </a:rPr>
              <a:t>hàng</a:t>
            </a:r>
            <a:r>
              <a:rPr lang="en-US" sz="1200" dirty="0">
                <a:latin typeface="Montserrat" panose="00000500000000000000" pitchFamily="2" charset="0"/>
              </a:rPr>
              <a:t> </a:t>
            </a:r>
            <a:r>
              <a:rPr lang="en-US" sz="1200" dirty="0" err="1">
                <a:latin typeface="Montserrat" panose="00000500000000000000" pitchFamily="2" charset="0"/>
              </a:rPr>
              <a:t>thực</a:t>
            </a:r>
            <a:r>
              <a:rPr lang="en-US" sz="1200" dirty="0">
                <a:latin typeface="Montserrat" panose="00000500000000000000" pitchFamily="2" charset="0"/>
              </a:rPr>
              <a:t> </a:t>
            </a:r>
            <a:r>
              <a:rPr lang="en-US" sz="1200" dirty="0" err="1">
                <a:latin typeface="Montserrat" panose="00000500000000000000" pitchFamily="2" charset="0"/>
              </a:rPr>
              <a:t>hiện</a:t>
            </a:r>
            <a:r>
              <a:rPr lang="en-US" sz="1200" dirty="0">
                <a:latin typeface="Montserrat" panose="00000500000000000000" pitchFamily="2" charset="0"/>
              </a:rPr>
              <a:t> </a:t>
            </a:r>
            <a:r>
              <a:rPr lang="en-US" sz="1200" dirty="0" err="1">
                <a:latin typeface="Montserrat" panose="00000500000000000000" pitchFamily="2" charset="0"/>
              </a:rPr>
              <a:t>hành</a:t>
            </a:r>
            <a:r>
              <a:rPr lang="en-US" sz="1200" dirty="0">
                <a:latin typeface="Montserrat" panose="00000500000000000000" pitchFamily="2" charset="0"/>
              </a:rPr>
              <a:t> </a:t>
            </a:r>
            <a:r>
              <a:rPr lang="en-US" sz="1200" dirty="0" err="1">
                <a:latin typeface="Montserrat" panose="00000500000000000000" pitchFamily="2" charset="0"/>
              </a:rPr>
              <a:t>vì</a:t>
            </a:r>
            <a:r>
              <a:rPr lang="en-US" sz="1200" dirty="0">
                <a:latin typeface="Montserrat" panose="00000500000000000000" pitchFamily="2" charset="0"/>
              </a:rPr>
              <a:t> </a:t>
            </a:r>
            <a:r>
              <a:rPr lang="en-US" sz="1200" dirty="0" err="1">
                <a:latin typeface="Montserrat" panose="00000500000000000000" pitchFamily="2" charset="0"/>
              </a:rPr>
              <a:t>mua</a:t>
            </a:r>
            <a:r>
              <a:rPr lang="en-US" sz="1200" dirty="0">
                <a:latin typeface="Montserrat" panose="00000500000000000000" pitchFamily="2" charset="0"/>
              </a:rPr>
              <a:t> </a:t>
            </a:r>
            <a:r>
              <a:rPr lang="en-US" sz="1200" dirty="0" err="1">
                <a:latin typeface="Montserrat" panose="00000500000000000000" pitchFamily="2" charset="0"/>
              </a:rPr>
              <a:t>hàng</a:t>
            </a:r>
            <a:r>
              <a:rPr lang="en-US" sz="1200" dirty="0">
                <a:latin typeface="Montserrat" panose="00000500000000000000" pitchFamily="2" charset="0"/>
              </a:rPr>
              <a:t> </a:t>
            </a:r>
            <a:r>
              <a:rPr lang="en-US" sz="1200" dirty="0" err="1">
                <a:latin typeface="Montserrat" panose="00000500000000000000" pitchFamily="2" charset="0"/>
              </a:rPr>
              <a:t>nhiều</a:t>
            </a:r>
            <a:r>
              <a:rPr lang="en-US" sz="1200" dirty="0">
                <a:latin typeface="Montserrat" panose="00000500000000000000" pitchFamily="2" charset="0"/>
              </a:rPr>
              <a:t> </a:t>
            </a:r>
            <a:r>
              <a:rPr lang="en-US" sz="1200" dirty="0" err="1">
                <a:latin typeface="Montserrat" panose="00000500000000000000" pitchFamily="2" charset="0"/>
              </a:rPr>
              <a:t>trên</a:t>
            </a:r>
            <a:r>
              <a:rPr lang="en-US" sz="1200" dirty="0">
                <a:latin typeface="Montserrat" panose="00000500000000000000" pitchFamily="2" charset="0"/>
              </a:rPr>
              <a:t> </a:t>
            </a:r>
            <a:r>
              <a:rPr lang="en-US" sz="1200" dirty="0" err="1">
                <a:latin typeface="Montserrat" panose="00000500000000000000" pitchFamily="2" charset="0"/>
              </a:rPr>
              <a:t>sàn</a:t>
            </a:r>
            <a:r>
              <a:rPr lang="en-US" sz="1200" dirty="0">
                <a:latin typeface="Montserrat" panose="00000500000000000000" pitchFamily="2" charset="0"/>
              </a:rPr>
              <a:t> TMDT </a:t>
            </a:r>
            <a:r>
              <a:rPr lang="en-US" sz="1200" dirty="0" err="1">
                <a:latin typeface="Montserrat" panose="00000500000000000000" pitchFamily="2" charset="0"/>
              </a:rPr>
              <a:t>để</a:t>
            </a:r>
            <a:r>
              <a:rPr lang="en-US" sz="1200" dirty="0">
                <a:latin typeface="Montserrat" panose="00000500000000000000" pitchFamily="2" charset="0"/>
              </a:rPr>
              <a:t> </a:t>
            </a:r>
            <a:r>
              <a:rPr lang="en-US" sz="1200" dirty="0" err="1">
                <a:latin typeface="Montserrat" panose="00000500000000000000" pitchFamily="2" charset="0"/>
              </a:rPr>
              <a:t>thu</a:t>
            </a:r>
            <a:r>
              <a:rPr lang="en-US" sz="1200" dirty="0">
                <a:latin typeface="Montserrat" panose="00000500000000000000" pitchFamily="2" charset="0"/>
              </a:rPr>
              <a:t> </a:t>
            </a:r>
            <a:r>
              <a:rPr lang="en-US" sz="1200" dirty="0" err="1">
                <a:latin typeface="Montserrat" panose="00000500000000000000" pitchFamily="2" charset="0"/>
              </a:rPr>
              <a:t>hút</a:t>
            </a:r>
            <a:r>
              <a:rPr lang="en-US" sz="1200" dirty="0">
                <a:latin typeface="Montserrat" panose="00000500000000000000" pitchFamily="2" charset="0"/>
              </a:rPr>
              <a:t> </a:t>
            </a:r>
            <a:r>
              <a:rPr lang="en-US" sz="1200" dirty="0" err="1">
                <a:latin typeface="Montserrat" panose="00000500000000000000" pitchFamily="2" charset="0"/>
              </a:rPr>
              <a:t>được</a:t>
            </a:r>
            <a:r>
              <a:rPr lang="en-US" sz="1200" dirty="0">
                <a:latin typeface="Montserrat" panose="00000500000000000000" pitchFamily="2" charset="0"/>
              </a:rPr>
              <a:t> </a:t>
            </a:r>
            <a:r>
              <a:rPr lang="en-US" sz="1200" dirty="0" err="1">
                <a:latin typeface="Montserrat" panose="00000500000000000000" pitchFamily="2" charset="0"/>
              </a:rPr>
              <a:t>nhiều</a:t>
            </a:r>
            <a:r>
              <a:rPr lang="en-US" sz="1200" dirty="0">
                <a:latin typeface="Montserrat" panose="00000500000000000000" pitchFamily="2" charset="0"/>
              </a:rPr>
              <a:t> user </a:t>
            </a:r>
            <a:r>
              <a:rPr lang="en-US" sz="1200" dirty="0" err="1">
                <a:latin typeface="Montserrat" panose="00000500000000000000" pitchFamily="2" charset="0"/>
              </a:rPr>
              <a:t>hơn</a:t>
            </a:r>
            <a:r>
              <a:rPr lang="en-US" sz="1200" dirty="0">
                <a:latin typeface="Montserrat" panose="00000500000000000000" pitchFamily="2" charset="0"/>
              </a:rPr>
              <a:t> </a:t>
            </a:r>
            <a:r>
              <a:rPr lang="en-US" sz="1200" dirty="0" err="1">
                <a:latin typeface="Montserrat" panose="00000500000000000000" pitchFamily="2" charset="0"/>
              </a:rPr>
              <a:t>từ</a:t>
            </a:r>
            <a:r>
              <a:rPr lang="en-US" sz="1200" dirty="0">
                <a:latin typeface="Montserrat" panose="00000500000000000000" pitchFamily="2" charset="0"/>
              </a:rPr>
              <a:t> </a:t>
            </a:r>
            <a:r>
              <a:rPr lang="en-US" sz="1200" dirty="0" err="1">
                <a:latin typeface="Montserrat" panose="00000500000000000000" pitchFamily="2" charset="0"/>
              </a:rPr>
              <a:t>đó</a:t>
            </a:r>
            <a:r>
              <a:rPr lang="en-US" sz="1200" dirty="0">
                <a:latin typeface="Montserrat" panose="00000500000000000000" pitchFamily="2" charset="0"/>
              </a:rPr>
              <a:t> </a:t>
            </a:r>
            <a:r>
              <a:rPr lang="en-US" sz="1200" dirty="0" err="1">
                <a:latin typeface="Montserrat" panose="00000500000000000000" pitchFamily="2" charset="0"/>
              </a:rPr>
              <a:t>tỉ</a:t>
            </a:r>
            <a:r>
              <a:rPr lang="en-US" sz="1200" dirty="0">
                <a:latin typeface="Montserrat" panose="00000500000000000000" pitchFamily="2" charset="0"/>
              </a:rPr>
              <a:t> </a:t>
            </a:r>
            <a:r>
              <a:rPr lang="en-US" sz="1200" dirty="0" err="1">
                <a:latin typeface="Montserrat" panose="00000500000000000000" pitchFamily="2" charset="0"/>
              </a:rPr>
              <a:t>lệ</a:t>
            </a:r>
            <a:r>
              <a:rPr lang="en-US" sz="1200" dirty="0">
                <a:latin typeface="Montserrat" panose="00000500000000000000" pitchFamily="2" charset="0"/>
              </a:rPr>
              <a:t> conversion rate </a:t>
            </a:r>
            <a:r>
              <a:rPr lang="en-US" sz="1200" dirty="0" err="1">
                <a:latin typeface="Montserrat" panose="00000500000000000000" pitchFamily="2" charset="0"/>
              </a:rPr>
              <a:t>cũng</a:t>
            </a:r>
            <a:r>
              <a:rPr lang="en-US" sz="1200" dirty="0">
                <a:latin typeface="Montserrat" panose="00000500000000000000" pitchFamily="2" charset="0"/>
              </a:rPr>
              <a:t> </a:t>
            </a:r>
            <a:r>
              <a:rPr lang="en-US" sz="1200" dirty="0" err="1">
                <a:latin typeface="Montserrat" panose="00000500000000000000" pitchFamily="2" charset="0"/>
              </a:rPr>
              <a:t>nâng</a:t>
            </a:r>
            <a:r>
              <a:rPr lang="en-US" sz="1200" dirty="0">
                <a:latin typeface="Montserrat" panose="00000500000000000000" pitchFamily="2" charset="0"/>
              </a:rPr>
              <a:t> </a:t>
            </a:r>
            <a:r>
              <a:rPr lang="en-US" sz="1200" dirty="0" err="1">
                <a:latin typeface="Montserrat" panose="00000500000000000000" pitchFamily="2" charset="0"/>
              </a:rPr>
              <a:t>cao</a:t>
            </a:r>
            <a:r>
              <a:rPr lang="en-US" sz="1200" dirty="0">
                <a:latin typeface="Montserrat" panose="00000500000000000000" pitchFamily="2" charset="0"/>
              </a:rPr>
              <a:t> </a:t>
            </a:r>
            <a:r>
              <a:rPr lang="en-US" sz="1200" dirty="0" err="1">
                <a:latin typeface="Montserrat" panose="00000500000000000000" pitchFamily="2" charset="0"/>
              </a:rPr>
              <a:t>hơn</a:t>
            </a:r>
            <a:endParaRPr lang="vi-VN" sz="1200" dirty="0">
              <a:effectLst/>
              <a:latin typeface="Montserrat" panose="00000500000000000000" pitchFamily="2" charset="0"/>
            </a:endParaRPr>
          </a:p>
        </p:txBody>
      </p:sp>
      <p:pic>
        <p:nvPicPr>
          <p:cNvPr id="3" name="Picture 2">
            <a:extLst>
              <a:ext uri="{FF2B5EF4-FFF2-40B4-BE49-F238E27FC236}">
                <a16:creationId xmlns:a16="http://schemas.microsoft.com/office/drawing/2014/main" id="{52167084-16E7-EBC9-7CCC-1B8934348200}"/>
              </a:ext>
            </a:extLst>
          </p:cNvPr>
          <p:cNvPicPr>
            <a:picLocks noChangeAspect="1"/>
          </p:cNvPicPr>
          <p:nvPr/>
        </p:nvPicPr>
        <p:blipFill>
          <a:blip r:embed="rId3"/>
          <a:stretch>
            <a:fillRect/>
          </a:stretch>
        </p:blipFill>
        <p:spPr>
          <a:xfrm>
            <a:off x="143121" y="393250"/>
            <a:ext cx="4545000" cy="1976240"/>
          </a:xfrm>
          <a:prstGeom prst="rect">
            <a:avLst/>
          </a:prstGeom>
        </p:spPr>
      </p:pic>
      <p:pic>
        <p:nvPicPr>
          <p:cNvPr id="6" name="Picture 5">
            <a:extLst>
              <a:ext uri="{FF2B5EF4-FFF2-40B4-BE49-F238E27FC236}">
                <a16:creationId xmlns:a16="http://schemas.microsoft.com/office/drawing/2014/main" id="{EF528FA0-EAF6-A5E4-DD0C-B568BF7DF60F}"/>
              </a:ext>
            </a:extLst>
          </p:cNvPr>
          <p:cNvPicPr>
            <a:picLocks noChangeAspect="1"/>
          </p:cNvPicPr>
          <p:nvPr/>
        </p:nvPicPr>
        <p:blipFill>
          <a:blip r:embed="rId4"/>
          <a:stretch>
            <a:fillRect/>
          </a:stretch>
        </p:blipFill>
        <p:spPr>
          <a:xfrm>
            <a:off x="143120" y="2519570"/>
            <a:ext cx="4545001" cy="2181308"/>
          </a:xfrm>
          <a:prstGeom prst="rect">
            <a:avLst/>
          </a:prstGeom>
        </p:spPr>
      </p:pic>
    </p:spTree>
    <p:extLst>
      <p:ext uri="{BB962C8B-B14F-4D97-AF65-F5344CB8AC3E}">
        <p14:creationId xmlns:p14="http://schemas.microsoft.com/office/powerpoint/2010/main" val="572366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24" name="Rectangle 23">
            <a:extLst>
              <a:ext uri="{FF2B5EF4-FFF2-40B4-BE49-F238E27FC236}">
                <a16:creationId xmlns:a16="http://schemas.microsoft.com/office/drawing/2014/main" id="{735464E1-AA10-536C-7ABA-C4522373D0D6}"/>
              </a:ext>
            </a:extLst>
          </p:cNvPr>
          <p:cNvSpPr/>
          <p:nvPr/>
        </p:nvSpPr>
        <p:spPr>
          <a:xfrm>
            <a:off x="143121" y="393250"/>
            <a:ext cx="4545001" cy="19762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79D1FAD-F291-4178-76B6-27CB12BB563E}"/>
              </a:ext>
            </a:extLst>
          </p:cNvPr>
          <p:cNvSpPr/>
          <p:nvPr/>
        </p:nvSpPr>
        <p:spPr>
          <a:xfrm>
            <a:off x="143121" y="2519570"/>
            <a:ext cx="4545001" cy="21785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560;p67">
            <a:extLst>
              <a:ext uri="{FF2B5EF4-FFF2-40B4-BE49-F238E27FC236}">
                <a16:creationId xmlns:a16="http://schemas.microsoft.com/office/drawing/2014/main" id="{712FC27F-8531-9B69-660F-0D532C9E9EBD}"/>
              </a:ext>
            </a:extLst>
          </p:cNvPr>
          <p:cNvSpPr txBox="1">
            <a:spLocks/>
          </p:cNvSpPr>
          <p:nvPr/>
        </p:nvSpPr>
        <p:spPr>
          <a:xfrm>
            <a:off x="84150" y="-52750"/>
            <a:ext cx="4545000" cy="469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400" b="0" i="0" u="none" strike="noStrike" cap="none">
                <a:solidFill>
                  <a:schemeClr val="dk2"/>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9pPr>
          </a:lstStyle>
          <a:p>
            <a:pPr marL="0" indent="0" algn="l"/>
            <a:r>
              <a:rPr lang="en-US" sz="1600" b="1" dirty="0">
                <a:solidFill>
                  <a:schemeClr val="bg1">
                    <a:lumMod val="25000"/>
                  </a:schemeClr>
                </a:solidFill>
              </a:rPr>
              <a:t>PHÂN TÍCH HÀNH VI KHÁCH HÀNG</a:t>
            </a:r>
            <a:endParaRPr lang="vi-VN" sz="1600" b="1" dirty="0">
              <a:solidFill>
                <a:schemeClr val="bg1">
                  <a:lumMod val="25000"/>
                </a:schemeClr>
              </a:solidFill>
            </a:endParaRPr>
          </a:p>
        </p:txBody>
      </p:sp>
      <p:sp>
        <p:nvSpPr>
          <p:cNvPr id="12" name="TextBox 11">
            <a:extLst>
              <a:ext uri="{FF2B5EF4-FFF2-40B4-BE49-F238E27FC236}">
                <a16:creationId xmlns:a16="http://schemas.microsoft.com/office/drawing/2014/main" id="{791A23E2-D6E1-DA0F-DF5F-9B5FE4DA6A66}"/>
              </a:ext>
            </a:extLst>
          </p:cNvPr>
          <p:cNvSpPr txBox="1"/>
          <p:nvPr/>
        </p:nvSpPr>
        <p:spPr>
          <a:xfrm>
            <a:off x="5142052" y="434519"/>
            <a:ext cx="3755458" cy="1631216"/>
          </a:xfrm>
          <a:prstGeom prst="rect">
            <a:avLst/>
          </a:prstGeom>
          <a:noFill/>
        </p:spPr>
        <p:txBody>
          <a:bodyPr wrap="square">
            <a:spAutoFit/>
          </a:bodyPr>
          <a:lstStyle/>
          <a:p>
            <a:pPr algn="just"/>
            <a:r>
              <a:rPr lang="en-US" sz="1600" dirty="0" err="1">
                <a:solidFill>
                  <a:srgbClr val="0070C0"/>
                </a:solidFill>
                <a:latin typeface="Montserrat" panose="00000500000000000000" pitchFamily="2" charset="0"/>
              </a:rPr>
              <a:t>Nhận</a:t>
            </a:r>
            <a:r>
              <a:rPr lang="en-US" sz="1600" dirty="0">
                <a:solidFill>
                  <a:srgbClr val="0070C0"/>
                </a:solidFill>
                <a:latin typeface="Montserrat" panose="00000500000000000000" pitchFamily="2" charset="0"/>
              </a:rPr>
              <a:t> </a:t>
            </a:r>
            <a:r>
              <a:rPr lang="en-US" sz="1600" dirty="0" err="1">
                <a:solidFill>
                  <a:srgbClr val="0070C0"/>
                </a:solidFill>
                <a:latin typeface="Montserrat" panose="00000500000000000000" pitchFamily="2" charset="0"/>
              </a:rPr>
              <a:t>xét</a:t>
            </a:r>
            <a:endParaRPr lang="en-US" sz="1600" dirty="0">
              <a:solidFill>
                <a:srgbClr val="0070C0"/>
              </a:solidFill>
              <a:latin typeface="Montserrat" panose="00000500000000000000" pitchFamily="2" charset="0"/>
            </a:endParaRPr>
          </a:p>
          <a:p>
            <a:pPr algn="just"/>
            <a:br>
              <a:rPr lang="vi-VN" sz="1200" dirty="0">
                <a:effectLst/>
                <a:latin typeface="Montserrat" panose="00000500000000000000" pitchFamily="2" charset="0"/>
              </a:rPr>
            </a:br>
            <a:r>
              <a:rPr lang="en-US" sz="1200" dirty="0" err="1">
                <a:effectLst/>
                <a:latin typeface="Montserrat" panose="00000500000000000000" pitchFamily="2" charset="0"/>
              </a:rPr>
              <a:t>Biểu</a:t>
            </a:r>
            <a:r>
              <a:rPr lang="en-US" sz="1200" dirty="0">
                <a:effectLst/>
                <a:latin typeface="Montserrat" panose="00000500000000000000" pitchFamily="2" charset="0"/>
              </a:rPr>
              <a:t> </a:t>
            </a:r>
            <a:r>
              <a:rPr lang="en-US" sz="1200" dirty="0" err="1">
                <a:effectLst/>
                <a:latin typeface="Montserrat" panose="00000500000000000000" pitchFamily="2" charset="0"/>
              </a:rPr>
              <a:t>đồ</a:t>
            </a:r>
            <a:r>
              <a:rPr lang="en-US" sz="1200" dirty="0">
                <a:effectLst/>
                <a:latin typeface="Montserrat" panose="00000500000000000000" pitchFamily="2" charset="0"/>
              </a:rPr>
              <a:t> </a:t>
            </a:r>
            <a:r>
              <a:rPr lang="en-US" sz="1200" dirty="0" err="1">
                <a:effectLst/>
                <a:latin typeface="Montserrat" panose="00000500000000000000" pitchFamily="2" charset="0"/>
              </a:rPr>
              <a:t>thể</a:t>
            </a:r>
            <a:r>
              <a:rPr lang="en-US" sz="1200" dirty="0">
                <a:effectLst/>
                <a:latin typeface="Montserrat" panose="00000500000000000000" pitchFamily="2" charset="0"/>
              </a:rPr>
              <a:t> </a:t>
            </a:r>
            <a:r>
              <a:rPr lang="en-US" sz="1200" dirty="0" err="1">
                <a:effectLst/>
                <a:latin typeface="Montserrat" panose="00000500000000000000" pitchFamily="2" charset="0"/>
              </a:rPr>
              <a:t>hiện</a:t>
            </a:r>
            <a:r>
              <a:rPr lang="en-US" sz="1200" dirty="0">
                <a:effectLst/>
                <a:latin typeface="Montserrat" panose="00000500000000000000" pitchFamily="2" charset="0"/>
              </a:rPr>
              <a:t> </a:t>
            </a:r>
            <a:r>
              <a:rPr lang="en-US" sz="1200" dirty="0" err="1">
                <a:effectLst/>
                <a:latin typeface="Montserrat" panose="00000500000000000000" pitchFamily="2" charset="0"/>
              </a:rPr>
              <a:t>sự</a:t>
            </a:r>
            <a:r>
              <a:rPr lang="en-US" sz="1200" dirty="0">
                <a:effectLst/>
                <a:latin typeface="Montserrat" panose="00000500000000000000" pitchFamily="2" charset="0"/>
              </a:rPr>
              <a:t> </a:t>
            </a:r>
            <a:r>
              <a:rPr lang="en-US" sz="1200" dirty="0" err="1">
                <a:effectLst/>
                <a:latin typeface="Montserrat" panose="00000500000000000000" pitchFamily="2" charset="0"/>
              </a:rPr>
              <a:t>phân</a:t>
            </a:r>
            <a:r>
              <a:rPr lang="en-US" sz="1200" dirty="0">
                <a:effectLst/>
                <a:latin typeface="Montserrat" panose="00000500000000000000" pitchFamily="2" charset="0"/>
              </a:rPr>
              <a:t> </a:t>
            </a:r>
            <a:r>
              <a:rPr lang="en-US" sz="1200" dirty="0" err="1">
                <a:effectLst/>
                <a:latin typeface="Montserrat" panose="00000500000000000000" pitchFamily="2" charset="0"/>
              </a:rPr>
              <a:t>bổ</a:t>
            </a:r>
            <a:r>
              <a:rPr lang="en-US" sz="1200" dirty="0">
                <a:effectLst/>
                <a:latin typeface="Montserrat" panose="00000500000000000000" pitchFamily="2" charset="0"/>
              </a:rPr>
              <a:t> </a:t>
            </a:r>
            <a:r>
              <a:rPr lang="en-US" sz="1200" dirty="0" err="1">
                <a:effectLst/>
                <a:latin typeface="Montserrat" panose="00000500000000000000" pitchFamily="2" charset="0"/>
              </a:rPr>
              <a:t>của</a:t>
            </a:r>
            <a:r>
              <a:rPr lang="en-US" sz="1200" dirty="0">
                <a:effectLst/>
                <a:latin typeface="Montserrat" panose="00000500000000000000" pitchFamily="2" charset="0"/>
              </a:rPr>
              <a:t> </a:t>
            </a:r>
            <a:r>
              <a:rPr lang="en-US" sz="1200" dirty="0" err="1">
                <a:effectLst/>
                <a:latin typeface="Montserrat" panose="00000500000000000000" pitchFamily="2" charset="0"/>
              </a:rPr>
              <a:t>tỉ</a:t>
            </a:r>
            <a:r>
              <a:rPr lang="en-US" sz="1200" dirty="0">
                <a:effectLst/>
                <a:latin typeface="Montserrat" panose="00000500000000000000" pitchFamily="2" charset="0"/>
              </a:rPr>
              <a:t> </a:t>
            </a:r>
            <a:r>
              <a:rPr lang="en-US" sz="1200" dirty="0" err="1">
                <a:effectLst/>
                <a:latin typeface="Montserrat" panose="00000500000000000000" pitchFamily="2" charset="0"/>
              </a:rPr>
              <a:t>lệ</a:t>
            </a:r>
            <a:r>
              <a:rPr lang="en-US" sz="1200" dirty="0">
                <a:effectLst/>
                <a:latin typeface="Montserrat" panose="00000500000000000000" pitchFamily="2" charset="0"/>
              </a:rPr>
              <a:t> </a:t>
            </a:r>
            <a:r>
              <a:rPr lang="en-US" sz="1200" dirty="0" err="1">
                <a:effectLst/>
                <a:latin typeface="Montserrat" panose="00000500000000000000" pitchFamily="2" charset="0"/>
              </a:rPr>
              <a:t>giá</a:t>
            </a:r>
            <a:r>
              <a:rPr lang="en-US" sz="1200" dirty="0">
                <a:effectLst/>
                <a:latin typeface="Montserrat" panose="00000500000000000000" pitchFamily="2" charset="0"/>
              </a:rPr>
              <a:t> </a:t>
            </a:r>
            <a:r>
              <a:rPr lang="en-US" sz="1200" dirty="0" err="1">
                <a:effectLst/>
                <a:latin typeface="Montserrat" panose="00000500000000000000" pitchFamily="2" charset="0"/>
              </a:rPr>
              <a:t>cước</a:t>
            </a:r>
            <a:r>
              <a:rPr lang="en-US" sz="1200" dirty="0">
                <a:effectLst/>
                <a:latin typeface="Montserrat" panose="00000500000000000000" pitchFamily="2" charset="0"/>
              </a:rPr>
              <a:t> so </a:t>
            </a:r>
            <a:r>
              <a:rPr lang="en-US" sz="1200" dirty="0" err="1">
                <a:effectLst/>
                <a:latin typeface="Montserrat" panose="00000500000000000000" pitchFamily="2" charset="0"/>
              </a:rPr>
              <a:t>với</a:t>
            </a:r>
            <a:r>
              <a:rPr lang="en-US" sz="1200" dirty="0">
                <a:effectLst/>
                <a:latin typeface="Montserrat" panose="00000500000000000000" pitchFamily="2" charset="0"/>
              </a:rPr>
              <a:t> </a:t>
            </a:r>
            <a:r>
              <a:rPr lang="en-US" sz="1200" dirty="0" err="1">
                <a:effectLst/>
                <a:latin typeface="Montserrat" panose="00000500000000000000" pitchFamily="2" charset="0"/>
              </a:rPr>
              <a:t>giái</a:t>
            </a:r>
            <a:r>
              <a:rPr lang="en-US" sz="1200" dirty="0">
                <a:effectLst/>
                <a:latin typeface="Montserrat" panose="00000500000000000000" pitchFamily="2" charset="0"/>
              </a:rPr>
              <a:t> </a:t>
            </a:r>
            <a:r>
              <a:rPr lang="en-US" sz="1200" dirty="0" err="1">
                <a:effectLst/>
                <a:latin typeface="Montserrat" panose="00000500000000000000" pitchFamily="2" charset="0"/>
              </a:rPr>
              <a:t>sản</a:t>
            </a:r>
            <a:r>
              <a:rPr lang="en-US" sz="1200" dirty="0">
                <a:effectLst/>
                <a:latin typeface="Montserrat" panose="00000500000000000000" pitchFamily="2" charset="0"/>
              </a:rPr>
              <a:t> </a:t>
            </a:r>
            <a:r>
              <a:rPr lang="en-US" sz="1200" dirty="0" err="1">
                <a:effectLst/>
                <a:latin typeface="Montserrat" panose="00000500000000000000" pitchFamily="2" charset="0"/>
              </a:rPr>
              <a:t>phẩm</a:t>
            </a:r>
            <a:r>
              <a:rPr lang="en-US" sz="1200" dirty="0">
                <a:effectLst/>
                <a:latin typeface="Montserrat" panose="00000500000000000000" pitchFamily="2" charset="0"/>
              </a:rPr>
              <a:t> </a:t>
            </a:r>
            <a:r>
              <a:rPr lang="vi-VN" sz="1200" dirty="0">
                <a:latin typeface="Montserrat" panose="00000500000000000000" pitchFamily="2" charset="0"/>
              </a:rPr>
              <a:t>Dựa vào biểu đồ</a:t>
            </a:r>
            <a:r>
              <a:rPr lang="en-US" sz="1200" dirty="0">
                <a:latin typeface="Montserrat" panose="00000500000000000000" pitchFamily="2" charset="0"/>
              </a:rPr>
              <a:t> </a:t>
            </a:r>
            <a:r>
              <a:rPr lang="vi-VN" sz="1200" dirty="0">
                <a:latin typeface="Montserrat" panose="00000500000000000000" pitchFamily="2" charset="0"/>
              </a:rPr>
              <a:t>có thể thấy </a:t>
            </a:r>
            <a:r>
              <a:rPr lang="en-US" sz="1200" dirty="0" err="1">
                <a:latin typeface="Montserrat" panose="00000500000000000000" pitchFamily="2" charset="0"/>
              </a:rPr>
              <a:t>tỉ</a:t>
            </a:r>
            <a:r>
              <a:rPr lang="en-US" sz="1200" dirty="0">
                <a:latin typeface="Montserrat" panose="00000500000000000000" pitchFamily="2" charset="0"/>
              </a:rPr>
              <a:t> </a:t>
            </a:r>
            <a:r>
              <a:rPr lang="en-US" sz="1200" dirty="0" err="1">
                <a:latin typeface="Montserrat" panose="00000500000000000000" pitchFamily="2" charset="0"/>
              </a:rPr>
              <a:t>lệ</a:t>
            </a:r>
            <a:r>
              <a:rPr lang="en-US" sz="1200" dirty="0">
                <a:latin typeface="Montserrat" panose="00000500000000000000" pitchFamily="2" charset="0"/>
              </a:rPr>
              <a:t> </a:t>
            </a:r>
            <a:r>
              <a:rPr lang="en-US" sz="1200" dirty="0" err="1">
                <a:latin typeface="Montserrat" panose="00000500000000000000" pitchFamily="2" charset="0"/>
              </a:rPr>
              <a:t>cước</a:t>
            </a:r>
            <a:r>
              <a:rPr lang="en-US" sz="1200" dirty="0">
                <a:latin typeface="Montserrat" panose="00000500000000000000" pitchFamily="2" charset="0"/>
              </a:rPr>
              <a:t> </a:t>
            </a:r>
            <a:r>
              <a:rPr lang="en-US" sz="1200" dirty="0" err="1">
                <a:latin typeface="Montserrat" panose="00000500000000000000" pitchFamily="2" charset="0"/>
              </a:rPr>
              <a:t>trung</a:t>
            </a:r>
            <a:r>
              <a:rPr lang="en-US" sz="1200" dirty="0">
                <a:latin typeface="Montserrat" panose="00000500000000000000" pitchFamily="2" charset="0"/>
              </a:rPr>
              <a:t> </a:t>
            </a:r>
            <a:r>
              <a:rPr lang="en-US" sz="1200" dirty="0" err="1">
                <a:latin typeface="Montserrat" panose="00000500000000000000" pitchFamily="2" charset="0"/>
              </a:rPr>
              <a:t>bình</a:t>
            </a:r>
            <a:r>
              <a:rPr lang="en-US" sz="1200" dirty="0">
                <a:latin typeface="Montserrat" panose="00000500000000000000" pitchFamily="2" charset="0"/>
              </a:rPr>
              <a:t> </a:t>
            </a:r>
            <a:r>
              <a:rPr lang="en-US" sz="1200" dirty="0" err="1">
                <a:latin typeface="Montserrat" panose="00000500000000000000" pitchFamily="2" charset="0"/>
              </a:rPr>
              <a:t>của</a:t>
            </a:r>
            <a:r>
              <a:rPr lang="en-US" sz="1200" dirty="0">
                <a:latin typeface="Montserrat" panose="00000500000000000000" pitchFamily="2" charset="0"/>
              </a:rPr>
              <a:t> </a:t>
            </a:r>
            <a:r>
              <a:rPr lang="en-US" sz="1200" dirty="0" err="1">
                <a:latin typeface="Montserrat" panose="00000500000000000000" pitchFamily="2" charset="0"/>
              </a:rPr>
              <a:t>tất</a:t>
            </a:r>
            <a:r>
              <a:rPr lang="en-US" sz="1200" dirty="0">
                <a:latin typeface="Montserrat" panose="00000500000000000000" pitchFamily="2" charset="0"/>
              </a:rPr>
              <a:t> </a:t>
            </a:r>
            <a:r>
              <a:rPr lang="en-US" sz="1200" dirty="0" err="1">
                <a:latin typeface="Montserrat" panose="00000500000000000000" pitchFamily="2" charset="0"/>
              </a:rPr>
              <a:t>cả</a:t>
            </a:r>
            <a:r>
              <a:rPr lang="en-US" sz="1200" dirty="0">
                <a:latin typeface="Montserrat" panose="00000500000000000000" pitchFamily="2" charset="0"/>
              </a:rPr>
              <a:t> </a:t>
            </a:r>
            <a:r>
              <a:rPr lang="en-US" sz="1200" dirty="0" err="1">
                <a:latin typeface="Montserrat" panose="00000500000000000000" pitchFamily="2" charset="0"/>
              </a:rPr>
              <a:t>các</a:t>
            </a:r>
            <a:r>
              <a:rPr lang="en-US" sz="1200" dirty="0">
                <a:latin typeface="Montserrat" panose="00000500000000000000" pitchFamily="2" charset="0"/>
              </a:rPr>
              <a:t> </a:t>
            </a:r>
            <a:r>
              <a:rPr lang="en-US" sz="1200" dirty="0" err="1">
                <a:latin typeface="Montserrat" panose="00000500000000000000" pitchFamily="2" charset="0"/>
              </a:rPr>
              <a:t>ngành</a:t>
            </a:r>
            <a:r>
              <a:rPr lang="en-US" sz="1200" dirty="0">
                <a:latin typeface="Montserrat" panose="00000500000000000000" pitchFamily="2" charset="0"/>
              </a:rPr>
              <a:t> </a:t>
            </a:r>
            <a:r>
              <a:rPr lang="en-US" sz="1200" dirty="0" err="1">
                <a:latin typeface="Montserrat" panose="00000500000000000000" pitchFamily="2" charset="0"/>
              </a:rPr>
              <a:t>hàng</a:t>
            </a:r>
            <a:r>
              <a:rPr lang="en-US" sz="1200" dirty="0">
                <a:latin typeface="Montserrat" panose="00000500000000000000" pitchFamily="2" charset="0"/>
              </a:rPr>
              <a:t> </a:t>
            </a:r>
            <a:r>
              <a:rPr lang="en-US" sz="1200" dirty="0" err="1">
                <a:latin typeface="Montserrat" panose="00000500000000000000" pitchFamily="2" charset="0"/>
              </a:rPr>
              <a:t>dao</a:t>
            </a:r>
            <a:r>
              <a:rPr lang="en-US" sz="1200" dirty="0">
                <a:latin typeface="Montserrat" panose="00000500000000000000" pitchFamily="2" charset="0"/>
              </a:rPr>
              <a:t> </a:t>
            </a:r>
            <a:r>
              <a:rPr lang="en-US" sz="1200" dirty="0" err="1">
                <a:latin typeface="Montserrat" panose="00000500000000000000" pitchFamily="2" charset="0"/>
              </a:rPr>
              <a:t>động</a:t>
            </a:r>
            <a:r>
              <a:rPr lang="en-US" sz="1200" dirty="0">
                <a:latin typeface="Montserrat" panose="00000500000000000000" pitchFamily="2" charset="0"/>
              </a:rPr>
              <a:t> </a:t>
            </a:r>
            <a:r>
              <a:rPr lang="en-US" sz="1200" dirty="0" err="1">
                <a:latin typeface="Montserrat" panose="00000500000000000000" pitchFamily="2" charset="0"/>
              </a:rPr>
              <a:t>từ</a:t>
            </a:r>
            <a:r>
              <a:rPr lang="en-US" sz="1200" dirty="0">
                <a:latin typeface="Montserrat" panose="00000500000000000000" pitchFamily="2" charset="0"/>
              </a:rPr>
              <a:t> 10% </a:t>
            </a:r>
            <a:r>
              <a:rPr lang="en-US" sz="1200" dirty="0" err="1">
                <a:latin typeface="Montserrat" panose="00000500000000000000" pitchFamily="2" charset="0"/>
              </a:rPr>
              <a:t>đến</a:t>
            </a:r>
            <a:r>
              <a:rPr lang="en-US" sz="1200" dirty="0">
                <a:latin typeface="Montserrat" panose="00000500000000000000" pitchFamily="2" charset="0"/>
              </a:rPr>
              <a:t> 30% </a:t>
            </a:r>
            <a:r>
              <a:rPr lang="en-US" sz="1200" dirty="0" err="1">
                <a:latin typeface="Montserrat" panose="00000500000000000000" pitchFamily="2" charset="0"/>
              </a:rPr>
              <a:t>là</a:t>
            </a:r>
            <a:r>
              <a:rPr lang="en-US" sz="1200" dirty="0">
                <a:latin typeface="Montserrat" panose="00000500000000000000" pitchFamily="2" charset="0"/>
              </a:rPr>
              <a:t> </a:t>
            </a:r>
            <a:r>
              <a:rPr lang="en-US" sz="1200" dirty="0" err="1">
                <a:latin typeface="Montserrat" panose="00000500000000000000" pitchFamily="2" charset="0"/>
              </a:rPr>
              <a:t>phổ</a:t>
            </a:r>
            <a:r>
              <a:rPr lang="en-US" sz="1200" dirty="0">
                <a:latin typeface="Montserrat" panose="00000500000000000000" pitchFamily="2" charset="0"/>
              </a:rPr>
              <a:t> </a:t>
            </a:r>
            <a:r>
              <a:rPr lang="en-US" sz="1200" dirty="0" err="1">
                <a:latin typeface="Montserrat" panose="00000500000000000000" pitchFamily="2" charset="0"/>
              </a:rPr>
              <a:t>biến</a:t>
            </a:r>
            <a:r>
              <a:rPr lang="en-US" sz="1200" dirty="0">
                <a:latin typeface="Montserrat" panose="00000500000000000000" pitchFamily="2" charset="0"/>
              </a:rPr>
              <a:t> </a:t>
            </a:r>
            <a:r>
              <a:rPr lang="en-US" sz="1200" dirty="0" err="1">
                <a:latin typeface="Montserrat" panose="00000500000000000000" pitchFamily="2" charset="0"/>
              </a:rPr>
              <a:t>nhất</a:t>
            </a:r>
            <a:r>
              <a:rPr lang="en-US" sz="1200" dirty="0">
                <a:latin typeface="Montserrat" panose="00000500000000000000" pitchFamily="2" charset="0"/>
              </a:rPr>
              <a:t>. Trong </a:t>
            </a:r>
            <a:r>
              <a:rPr lang="en-US" sz="1200" dirty="0" err="1">
                <a:latin typeface="Montserrat" panose="00000500000000000000" pitchFamily="2" charset="0"/>
              </a:rPr>
              <a:t>đó</a:t>
            </a:r>
            <a:r>
              <a:rPr lang="en-US" sz="1200" dirty="0">
                <a:latin typeface="Montserrat" panose="00000500000000000000" pitchFamily="2" charset="0"/>
              </a:rPr>
              <a:t> , % </a:t>
            </a:r>
            <a:r>
              <a:rPr lang="en-US" sz="1200" dirty="0" err="1">
                <a:latin typeface="Montserrat" panose="00000500000000000000" pitchFamily="2" charset="0"/>
              </a:rPr>
              <a:t>phí</a:t>
            </a:r>
            <a:r>
              <a:rPr lang="en-US" sz="1200" dirty="0">
                <a:latin typeface="Montserrat" panose="00000500000000000000" pitchFamily="2" charset="0"/>
              </a:rPr>
              <a:t> </a:t>
            </a:r>
            <a:r>
              <a:rPr lang="en-US" sz="1200" dirty="0" err="1">
                <a:latin typeface="Montserrat" panose="00000500000000000000" pitchFamily="2" charset="0"/>
              </a:rPr>
              <a:t>vận</a:t>
            </a:r>
            <a:r>
              <a:rPr lang="en-US" sz="1200" dirty="0">
                <a:latin typeface="Montserrat" panose="00000500000000000000" pitchFamily="2" charset="0"/>
              </a:rPr>
              <a:t> </a:t>
            </a:r>
            <a:r>
              <a:rPr lang="en-US" sz="1200" dirty="0" err="1">
                <a:latin typeface="Montserrat" panose="00000500000000000000" pitchFamily="2" charset="0"/>
              </a:rPr>
              <a:t>chuyển</a:t>
            </a:r>
            <a:r>
              <a:rPr lang="en-US" sz="1200" dirty="0">
                <a:latin typeface="Montserrat" panose="00000500000000000000" pitchFamily="2" charset="0"/>
              </a:rPr>
              <a:t>  </a:t>
            </a:r>
            <a:r>
              <a:rPr lang="en-US" sz="1200" dirty="0" err="1">
                <a:latin typeface="Montserrat" panose="00000500000000000000" pitchFamily="2" charset="0"/>
              </a:rPr>
              <a:t>từ</a:t>
            </a:r>
            <a:r>
              <a:rPr lang="en-US" sz="1200" dirty="0">
                <a:latin typeface="Montserrat" panose="00000500000000000000" pitchFamily="2" charset="0"/>
              </a:rPr>
              <a:t> 10% </a:t>
            </a:r>
            <a:r>
              <a:rPr lang="en-US" sz="1200" dirty="0" err="1">
                <a:latin typeface="Montserrat" panose="00000500000000000000" pitchFamily="2" charset="0"/>
              </a:rPr>
              <a:t>tới</a:t>
            </a:r>
            <a:r>
              <a:rPr lang="en-US" sz="1200" dirty="0">
                <a:latin typeface="Montserrat" panose="00000500000000000000" pitchFamily="2" charset="0"/>
              </a:rPr>
              <a:t> 20% </a:t>
            </a:r>
            <a:r>
              <a:rPr lang="en-US" sz="1200" dirty="0" err="1">
                <a:latin typeface="Montserrat" panose="00000500000000000000" pitchFamily="2" charset="0"/>
              </a:rPr>
              <a:t>là</a:t>
            </a:r>
            <a:r>
              <a:rPr lang="en-US" sz="1200" dirty="0">
                <a:latin typeface="Montserrat" panose="00000500000000000000" pitchFamily="2" charset="0"/>
              </a:rPr>
              <a:t> </a:t>
            </a:r>
            <a:r>
              <a:rPr lang="en-US" sz="1200" dirty="0" err="1">
                <a:latin typeface="Montserrat" panose="00000500000000000000" pitchFamily="2" charset="0"/>
              </a:rPr>
              <a:t>cao</a:t>
            </a:r>
            <a:r>
              <a:rPr lang="en-US" sz="1200" dirty="0">
                <a:latin typeface="Montserrat" panose="00000500000000000000" pitchFamily="2" charset="0"/>
              </a:rPr>
              <a:t> </a:t>
            </a:r>
            <a:r>
              <a:rPr lang="en-US" sz="1200" dirty="0" err="1">
                <a:latin typeface="Montserrat" panose="00000500000000000000" pitchFamily="2" charset="0"/>
              </a:rPr>
              <a:t>nhất</a:t>
            </a:r>
            <a:endParaRPr lang="vi-VN" sz="1200" dirty="0">
              <a:latin typeface="Montserrat" panose="00000500000000000000" pitchFamily="2" charset="0"/>
            </a:endParaRPr>
          </a:p>
        </p:txBody>
      </p:sp>
      <p:cxnSp>
        <p:nvCxnSpPr>
          <p:cNvPr id="26" name="Straight Connector 25">
            <a:extLst>
              <a:ext uri="{FF2B5EF4-FFF2-40B4-BE49-F238E27FC236}">
                <a16:creationId xmlns:a16="http://schemas.microsoft.com/office/drawing/2014/main" id="{9DCAC441-533D-267E-A4B8-E7E23F3924C6}"/>
              </a:ext>
            </a:extLst>
          </p:cNvPr>
          <p:cNvCxnSpPr>
            <a:cxnSpLocks/>
          </p:cNvCxnSpPr>
          <p:nvPr/>
        </p:nvCxnSpPr>
        <p:spPr>
          <a:xfrm>
            <a:off x="2300991" y="2519570"/>
            <a:ext cx="0" cy="2178501"/>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BAD4E8D1-160C-A571-F9B7-20004BCA55D4}"/>
              </a:ext>
            </a:extLst>
          </p:cNvPr>
          <p:cNvPicPr>
            <a:picLocks noChangeAspect="1"/>
          </p:cNvPicPr>
          <p:nvPr/>
        </p:nvPicPr>
        <p:blipFill>
          <a:blip r:embed="rId3"/>
          <a:stretch>
            <a:fillRect/>
          </a:stretch>
        </p:blipFill>
        <p:spPr>
          <a:xfrm>
            <a:off x="246490" y="434520"/>
            <a:ext cx="4382660" cy="1839554"/>
          </a:xfrm>
          <a:prstGeom prst="rect">
            <a:avLst/>
          </a:prstGeom>
        </p:spPr>
      </p:pic>
      <p:pic>
        <p:nvPicPr>
          <p:cNvPr id="8" name="Picture 7">
            <a:extLst>
              <a:ext uri="{FF2B5EF4-FFF2-40B4-BE49-F238E27FC236}">
                <a16:creationId xmlns:a16="http://schemas.microsoft.com/office/drawing/2014/main" id="{7C419A5B-2E54-069A-36AD-722E72111835}"/>
              </a:ext>
            </a:extLst>
          </p:cNvPr>
          <p:cNvPicPr>
            <a:picLocks noChangeAspect="1"/>
          </p:cNvPicPr>
          <p:nvPr/>
        </p:nvPicPr>
        <p:blipFill>
          <a:blip r:embed="rId4"/>
          <a:stretch>
            <a:fillRect/>
          </a:stretch>
        </p:blipFill>
        <p:spPr>
          <a:xfrm>
            <a:off x="2409079" y="2545659"/>
            <a:ext cx="2220071" cy="2126321"/>
          </a:xfrm>
          <a:prstGeom prst="rect">
            <a:avLst/>
          </a:prstGeom>
        </p:spPr>
      </p:pic>
      <p:pic>
        <p:nvPicPr>
          <p:cNvPr id="11" name="Picture 10">
            <a:extLst>
              <a:ext uri="{FF2B5EF4-FFF2-40B4-BE49-F238E27FC236}">
                <a16:creationId xmlns:a16="http://schemas.microsoft.com/office/drawing/2014/main" id="{9FAF53DC-17C7-D6B3-384C-1E296F54CE8F}"/>
              </a:ext>
            </a:extLst>
          </p:cNvPr>
          <p:cNvPicPr>
            <a:picLocks noChangeAspect="1"/>
          </p:cNvPicPr>
          <p:nvPr/>
        </p:nvPicPr>
        <p:blipFill>
          <a:blip r:embed="rId5"/>
          <a:stretch>
            <a:fillRect/>
          </a:stretch>
        </p:blipFill>
        <p:spPr>
          <a:xfrm>
            <a:off x="4041747" y="2541587"/>
            <a:ext cx="1060505" cy="409661"/>
          </a:xfrm>
          <a:prstGeom prst="rect">
            <a:avLst/>
          </a:prstGeom>
        </p:spPr>
      </p:pic>
      <p:sp>
        <p:nvSpPr>
          <p:cNvPr id="13" name="Left Bracket 12">
            <a:extLst>
              <a:ext uri="{FF2B5EF4-FFF2-40B4-BE49-F238E27FC236}">
                <a16:creationId xmlns:a16="http://schemas.microsoft.com/office/drawing/2014/main" id="{8F551D18-2505-5C1B-C1CE-F10F0AB8C058}"/>
              </a:ext>
            </a:extLst>
          </p:cNvPr>
          <p:cNvSpPr/>
          <p:nvPr/>
        </p:nvSpPr>
        <p:spPr>
          <a:xfrm rot="5400000">
            <a:off x="908917" y="483956"/>
            <a:ext cx="170697" cy="587691"/>
          </a:xfrm>
          <a:prstGeom prst="lef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5" name="Picture 24">
            <a:extLst>
              <a:ext uri="{FF2B5EF4-FFF2-40B4-BE49-F238E27FC236}">
                <a16:creationId xmlns:a16="http://schemas.microsoft.com/office/drawing/2014/main" id="{30D037C1-53D5-ED64-00BC-16B9A82E7486}"/>
              </a:ext>
            </a:extLst>
          </p:cNvPr>
          <p:cNvPicPr>
            <a:picLocks noChangeAspect="1"/>
          </p:cNvPicPr>
          <p:nvPr/>
        </p:nvPicPr>
        <p:blipFill>
          <a:blip r:embed="rId6"/>
          <a:stretch>
            <a:fillRect/>
          </a:stretch>
        </p:blipFill>
        <p:spPr>
          <a:xfrm>
            <a:off x="143120" y="2571750"/>
            <a:ext cx="2029490" cy="2135447"/>
          </a:xfrm>
          <a:prstGeom prst="rect">
            <a:avLst/>
          </a:prstGeom>
        </p:spPr>
      </p:pic>
      <p:sp>
        <p:nvSpPr>
          <p:cNvPr id="29" name="TextBox 28">
            <a:extLst>
              <a:ext uri="{FF2B5EF4-FFF2-40B4-BE49-F238E27FC236}">
                <a16:creationId xmlns:a16="http://schemas.microsoft.com/office/drawing/2014/main" id="{ACF5904C-17CB-29A1-2C21-B6DB80EE9E7D}"/>
              </a:ext>
            </a:extLst>
          </p:cNvPr>
          <p:cNvSpPr txBox="1"/>
          <p:nvPr/>
        </p:nvSpPr>
        <p:spPr>
          <a:xfrm>
            <a:off x="5102252" y="2369490"/>
            <a:ext cx="3898626" cy="2492990"/>
          </a:xfrm>
          <a:prstGeom prst="rect">
            <a:avLst/>
          </a:prstGeom>
          <a:noFill/>
        </p:spPr>
        <p:txBody>
          <a:bodyPr wrap="square">
            <a:spAutoFit/>
          </a:bodyPr>
          <a:lstStyle/>
          <a:p>
            <a:pPr algn="just"/>
            <a:r>
              <a:rPr lang="vi-VN" sz="1200" dirty="0">
                <a:effectLst/>
                <a:latin typeface="Montserrat" panose="00000500000000000000" pitchFamily="2" charset="0"/>
              </a:rPr>
              <a:t>khách hàng đánh giá tương đối tốt về các mặt hàng được bày bán trên sàn thương mại điện tử của công ty</a:t>
            </a:r>
          </a:p>
          <a:p>
            <a:pPr algn="just"/>
            <a:r>
              <a:rPr lang="vi-VN" sz="1200" dirty="0">
                <a:effectLst/>
                <a:latin typeface="Montserrat" panose="00000500000000000000" pitchFamily="2" charset="0"/>
              </a:rPr>
              <a:t>Vối số điểm trung bình là 4.07 /5</a:t>
            </a:r>
            <a:endParaRPr lang="en-US" sz="1200" dirty="0">
              <a:effectLst/>
              <a:latin typeface="Montserrat" panose="00000500000000000000" pitchFamily="2" charset="0"/>
            </a:endParaRPr>
          </a:p>
          <a:p>
            <a:pPr algn="just"/>
            <a:endParaRPr lang="en-US" sz="1200" dirty="0">
              <a:latin typeface="Montserrat" panose="00000500000000000000" pitchFamily="2" charset="0"/>
            </a:endParaRPr>
          </a:p>
          <a:p>
            <a:pPr algn="just"/>
            <a:r>
              <a:rPr lang="en-US" sz="1200" dirty="0">
                <a:latin typeface="Montserrat" panose="00000500000000000000" pitchFamily="2" charset="0"/>
              </a:rPr>
              <a:t>T</a:t>
            </a:r>
            <a:r>
              <a:rPr lang="vi-VN" sz="1200" dirty="0">
                <a:effectLst/>
                <a:latin typeface="Montserrat" panose="00000500000000000000" pitchFamily="2" charset="0"/>
              </a:rPr>
              <a:t>op 5 ngành hàng có doanh thu cao nhất cũng nhận được các lượt đánh giá tương đối tốt cụ thể là :</a:t>
            </a:r>
          </a:p>
          <a:p>
            <a:pPr algn="just"/>
            <a:r>
              <a:rPr lang="vi-VN" sz="1200" dirty="0">
                <a:effectLst/>
                <a:latin typeface="Montserrat" panose="00000500000000000000" pitchFamily="2" charset="0"/>
              </a:rPr>
              <a:t>healthy beauty 4.17</a:t>
            </a:r>
          </a:p>
          <a:p>
            <a:pPr algn="just"/>
            <a:r>
              <a:rPr lang="vi-VN" sz="1200" dirty="0">
                <a:effectLst/>
                <a:latin typeface="Montserrat" panose="00000500000000000000" pitchFamily="2" charset="0"/>
              </a:rPr>
              <a:t>watches_gifts 4.05</a:t>
            </a:r>
          </a:p>
          <a:p>
            <a:pPr algn="just"/>
            <a:r>
              <a:rPr lang="vi-VN" sz="1200" dirty="0">
                <a:effectLst/>
                <a:latin typeface="Montserrat" panose="00000500000000000000" pitchFamily="2" charset="0"/>
              </a:rPr>
              <a:t>bad_bath_value 3.95 ( dưới điểm trung bình)</a:t>
            </a:r>
          </a:p>
          <a:p>
            <a:pPr algn="just"/>
            <a:r>
              <a:rPr lang="vi-VN" sz="1200" dirty="0">
                <a:effectLst/>
                <a:latin typeface="Montserrat" panose="00000500000000000000" pitchFamily="2" charset="0"/>
              </a:rPr>
              <a:t>computer accessories 4.01</a:t>
            </a:r>
          </a:p>
          <a:p>
            <a:pPr algn="just"/>
            <a:r>
              <a:rPr lang="en-US" sz="1200" dirty="0" err="1">
                <a:latin typeface="Montserrat" panose="00000500000000000000" pitchFamily="2" charset="0"/>
              </a:rPr>
              <a:t>Sport_leisure</a:t>
            </a:r>
            <a:r>
              <a:rPr lang="vi-VN" sz="1200" dirty="0">
                <a:effectLst/>
                <a:latin typeface="Montserrat" panose="00000500000000000000" pitchFamily="2" charset="0"/>
              </a:rPr>
              <a:t> </a:t>
            </a:r>
            <a:r>
              <a:rPr lang="en-US" sz="1200" dirty="0">
                <a:effectLst/>
                <a:latin typeface="Montserrat" panose="00000500000000000000" pitchFamily="2" charset="0"/>
              </a:rPr>
              <a:t>4.15</a:t>
            </a:r>
            <a:endParaRPr lang="vi-VN" sz="1200" dirty="0">
              <a:effectLst/>
              <a:latin typeface="Montserrat" panose="00000500000000000000" pitchFamily="2" charset="0"/>
            </a:endParaRPr>
          </a:p>
        </p:txBody>
      </p:sp>
    </p:spTree>
    <p:extLst>
      <p:ext uri="{BB962C8B-B14F-4D97-AF65-F5344CB8AC3E}">
        <p14:creationId xmlns:p14="http://schemas.microsoft.com/office/powerpoint/2010/main" val="16770268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13" name="Rectangle 12">
            <a:extLst>
              <a:ext uri="{FF2B5EF4-FFF2-40B4-BE49-F238E27FC236}">
                <a16:creationId xmlns:a16="http://schemas.microsoft.com/office/drawing/2014/main" id="{493F19C0-DDB3-5120-AC29-D5268C0C35BA}"/>
              </a:ext>
            </a:extLst>
          </p:cNvPr>
          <p:cNvSpPr/>
          <p:nvPr/>
        </p:nvSpPr>
        <p:spPr>
          <a:xfrm>
            <a:off x="143122" y="2679142"/>
            <a:ext cx="4519612" cy="211822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AE7B553-B162-9E07-B126-B90C4BB55C81}"/>
              </a:ext>
            </a:extLst>
          </p:cNvPr>
          <p:cNvSpPr/>
          <p:nvPr/>
        </p:nvSpPr>
        <p:spPr>
          <a:xfrm>
            <a:off x="143121" y="393250"/>
            <a:ext cx="4545001" cy="21785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560;p67">
            <a:extLst>
              <a:ext uri="{FF2B5EF4-FFF2-40B4-BE49-F238E27FC236}">
                <a16:creationId xmlns:a16="http://schemas.microsoft.com/office/drawing/2014/main" id="{712FC27F-8531-9B69-660F-0D532C9E9EBD}"/>
              </a:ext>
            </a:extLst>
          </p:cNvPr>
          <p:cNvSpPr txBox="1">
            <a:spLocks/>
          </p:cNvSpPr>
          <p:nvPr/>
        </p:nvSpPr>
        <p:spPr>
          <a:xfrm>
            <a:off x="84149" y="-52750"/>
            <a:ext cx="5004685" cy="469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400" b="0" i="0" u="none" strike="noStrike" cap="none">
                <a:solidFill>
                  <a:schemeClr val="dk2"/>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9pPr>
          </a:lstStyle>
          <a:p>
            <a:pPr marL="0" indent="0" algn="l"/>
            <a:r>
              <a:rPr lang="en-US" sz="1600" b="1" dirty="0">
                <a:solidFill>
                  <a:schemeClr val="bg1">
                    <a:lumMod val="25000"/>
                  </a:schemeClr>
                </a:solidFill>
              </a:rPr>
              <a:t>PHÂN TÍCH SỰ HÀI LÒNG CỦA KHÁCH HÀNG</a:t>
            </a:r>
            <a:endParaRPr lang="vi-VN" sz="1600" b="1" dirty="0">
              <a:solidFill>
                <a:schemeClr val="bg1">
                  <a:lumMod val="25000"/>
                </a:schemeClr>
              </a:solidFill>
            </a:endParaRPr>
          </a:p>
        </p:txBody>
      </p:sp>
      <p:pic>
        <p:nvPicPr>
          <p:cNvPr id="3" name="Picture 2">
            <a:extLst>
              <a:ext uri="{FF2B5EF4-FFF2-40B4-BE49-F238E27FC236}">
                <a16:creationId xmlns:a16="http://schemas.microsoft.com/office/drawing/2014/main" id="{0436C1FF-B84C-F8D5-D54B-2F2219BA870A}"/>
              </a:ext>
            </a:extLst>
          </p:cNvPr>
          <p:cNvPicPr>
            <a:picLocks noChangeAspect="1"/>
          </p:cNvPicPr>
          <p:nvPr/>
        </p:nvPicPr>
        <p:blipFill>
          <a:blip r:embed="rId3"/>
          <a:stretch>
            <a:fillRect/>
          </a:stretch>
        </p:blipFill>
        <p:spPr>
          <a:xfrm>
            <a:off x="222637" y="417151"/>
            <a:ext cx="4440097" cy="2087510"/>
          </a:xfrm>
          <a:prstGeom prst="rect">
            <a:avLst/>
          </a:prstGeom>
        </p:spPr>
      </p:pic>
      <p:sp>
        <p:nvSpPr>
          <p:cNvPr id="7" name="Rectangle 6">
            <a:extLst>
              <a:ext uri="{FF2B5EF4-FFF2-40B4-BE49-F238E27FC236}">
                <a16:creationId xmlns:a16="http://schemas.microsoft.com/office/drawing/2014/main" id="{B03E6342-2A15-008A-426C-F83687CB5E22}"/>
              </a:ext>
            </a:extLst>
          </p:cNvPr>
          <p:cNvSpPr/>
          <p:nvPr/>
        </p:nvSpPr>
        <p:spPr>
          <a:xfrm>
            <a:off x="222637" y="1288110"/>
            <a:ext cx="4349363" cy="37371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BA4F5B1-9D5E-8AA6-41C5-3B1BC0FEC142}"/>
              </a:ext>
            </a:extLst>
          </p:cNvPr>
          <p:cNvSpPr txBox="1"/>
          <p:nvPr/>
        </p:nvSpPr>
        <p:spPr>
          <a:xfrm>
            <a:off x="4919869" y="365127"/>
            <a:ext cx="4001494" cy="4216539"/>
          </a:xfrm>
          <a:prstGeom prst="rect">
            <a:avLst/>
          </a:prstGeom>
          <a:noFill/>
        </p:spPr>
        <p:txBody>
          <a:bodyPr wrap="square">
            <a:spAutoFit/>
          </a:bodyPr>
          <a:lstStyle/>
          <a:p>
            <a:pPr algn="just"/>
            <a:r>
              <a:rPr lang="en-US" sz="1600" dirty="0" err="1">
                <a:solidFill>
                  <a:srgbClr val="0070C0"/>
                </a:solidFill>
                <a:latin typeface="Montserrat" panose="00000500000000000000" pitchFamily="2" charset="0"/>
              </a:rPr>
              <a:t>Nhận</a:t>
            </a:r>
            <a:r>
              <a:rPr lang="en-US" sz="1600" dirty="0">
                <a:solidFill>
                  <a:srgbClr val="0070C0"/>
                </a:solidFill>
                <a:latin typeface="Montserrat" panose="00000500000000000000" pitchFamily="2" charset="0"/>
              </a:rPr>
              <a:t> </a:t>
            </a:r>
            <a:r>
              <a:rPr lang="en-US" sz="1600" dirty="0" err="1">
                <a:solidFill>
                  <a:srgbClr val="0070C0"/>
                </a:solidFill>
                <a:latin typeface="Montserrat" panose="00000500000000000000" pitchFamily="2" charset="0"/>
              </a:rPr>
              <a:t>xét</a:t>
            </a:r>
            <a:endParaRPr lang="en-US" sz="1600" dirty="0">
              <a:solidFill>
                <a:srgbClr val="0070C0"/>
              </a:solidFill>
              <a:latin typeface="Montserrat" panose="00000500000000000000" pitchFamily="2" charset="0"/>
            </a:endParaRPr>
          </a:p>
          <a:p>
            <a:pPr algn="just"/>
            <a:br>
              <a:rPr lang="vi-VN" sz="1200" dirty="0">
                <a:effectLst/>
                <a:latin typeface="Montserrat" panose="00000500000000000000" pitchFamily="2" charset="0"/>
              </a:rPr>
            </a:br>
            <a:r>
              <a:rPr lang="en-US" sz="1200" dirty="0" err="1">
                <a:effectLst/>
                <a:latin typeface="Montserrat" panose="00000500000000000000" pitchFamily="2" charset="0"/>
              </a:rPr>
              <a:t>Bên</a:t>
            </a:r>
            <a:r>
              <a:rPr lang="en-US" sz="1200" dirty="0">
                <a:effectLst/>
                <a:latin typeface="Montserrat" panose="00000500000000000000" pitchFamily="2" charset="0"/>
              </a:rPr>
              <a:t> </a:t>
            </a:r>
            <a:r>
              <a:rPr lang="en-US" sz="1200" dirty="0" err="1">
                <a:effectLst/>
                <a:latin typeface="Montserrat" panose="00000500000000000000" pitchFamily="2" charset="0"/>
              </a:rPr>
              <a:t>cạnh</a:t>
            </a:r>
            <a:r>
              <a:rPr lang="en-US" sz="1200" dirty="0">
                <a:effectLst/>
                <a:latin typeface="Montserrat" panose="00000500000000000000" pitchFamily="2" charset="0"/>
              </a:rPr>
              <a:t> </a:t>
            </a:r>
            <a:r>
              <a:rPr lang="en-US" sz="1200" dirty="0" err="1">
                <a:effectLst/>
                <a:latin typeface="Montserrat" panose="00000500000000000000" pitchFamily="2" charset="0"/>
              </a:rPr>
              <a:t>những</a:t>
            </a:r>
            <a:r>
              <a:rPr lang="en-US" sz="1200" dirty="0">
                <a:effectLst/>
                <a:latin typeface="Montserrat" panose="00000500000000000000" pitchFamily="2" charset="0"/>
              </a:rPr>
              <a:t> </a:t>
            </a:r>
            <a:r>
              <a:rPr lang="en-US" sz="1200" dirty="0" err="1">
                <a:effectLst/>
                <a:latin typeface="Montserrat" panose="00000500000000000000" pitchFamily="2" charset="0"/>
              </a:rPr>
              <a:t>ngành</a:t>
            </a:r>
            <a:r>
              <a:rPr lang="en-US" sz="1200" dirty="0">
                <a:effectLst/>
                <a:latin typeface="Montserrat" panose="00000500000000000000" pitchFamily="2" charset="0"/>
              </a:rPr>
              <a:t> </a:t>
            </a:r>
            <a:r>
              <a:rPr lang="en-US" sz="1200" dirty="0" err="1">
                <a:effectLst/>
                <a:latin typeface="Montserrat" panose="00000500000000000000" pitchFamily="2" charset="0"/>
              </a:rPr>
              <a:t>hàng</a:t>
            </a:r>
            <a:r>
              <a:rPr lang="en-US" sz="1200" dirty="0">
                <a:effectLst/>
                <a:latin typeface="Montserrat" panose="00000500000000000000" pitchFamily="2" charset="0"/>
              </a:rPr>
              <a:t> </a:t>
            </a:r>
            <a:r>
              <a:rPr lang="en-US" sz="1200" dirty="0" err="1">
                <a:effectLst/>
                <a:latin typeface="Montserrat" panose="00000500000000000000" pitchFamily="2" charset="0"/>
              </a:rPr>
              <a:t>được</a:t>
            </a:r>
            <a:r>
              <a:rPr lang="en-US" sz="1200" dirty="0">
                <a:effectLst/>
                <a:latin typeface="Montserrat" panose="00000500000000000000" pitchFamily="2" charset="0"/>
              </a:rPr>
              <a:t> KH </a:t>
            </a:r>
            <a:r>
              <a:rPr lang="en-US" sz="1200" dirty="0" err="1">
                <a:effectLst/>
                <a:latin typeface="Montserrat" panose="00000500000000000000" pitchFamily="2" charset="0"/>
              </a:rPr>
              <a:t>đánh</a:t>
            </a:r>
            <a:r>
              <a:rPr lang="en-US" sz="1200" dirty="0">
                <a:effectLst/>
                <a:latin typeface="Montserrat" panose="00000500000000000000" pitchFamily="2" charset="0"/>
              </a:rPr>
              <a:t> </a:t>
            </a:r>
            <a:r>
              <a:rPr lang="en-US" sz="1200" dirty="0" err="1">
                <a:effectLst/>
                <a:latin typeface="Montserrat" panose="00000500000000000000" pitchFamily="2" charset="0"/>
              </a:rPr>
              <a:t>giá</a:t>
            </a:r>
            <a:r>
              <a:rPr lang="en-US" sz="1200" dirty="0">
                <a:effectLst/>
                <a:latin typeface="Montserrat" panose="00000500000000000000" pitchFamily="2" charset="0"/>
              </a:rPr>
              <a:t> </a:t>
            </a:r>
            <a:r>
              <a:rPr lang="en-US" sz="1200" dirty="0" err="1">
                <a:effectLst/>
                <a:latin typeface="Montserrat" panose="00000500000000000000" pitchFamily="2" charset="0"/>
              </a:rPr>
              <a:t>cao</a:t>
            </a:r>
            <a:r>
              <a:rPr lang="en-US" sz="1200" dirty="0">
                <a:effectLst/>
                <a:latin typeface="Montserrat" panose="00000500000000000000" pitchFamily="2" charset="0"/>
              </a:rPr>
              <a:t> </a:t>
            </a:r>
            <a:r>
              <a:rPr lang="en-US" sz="1200" dirty="0" err="1">
                <a:effectLst/>
                <a:latin typeface="Montserrat" panose="00000500000000000000" pitchFamily="2" charset="0"/>
              </a:rPr>
              <a:t>thì</a:t>
            </a:r>
            <a:r>
              <a:rPr lang="en-US" sz="1200" dirty="0">
                <a:effectLst/>
                <a:latin typeface="Montserrat" panose="00000500000000000000" pitchFamily="2" charset="0"/>
              </a:rPr>
              <a:t> </a:t>
            </a:r>
            <a:r>
              <a:rPr lang="en-US" sz="1200" dirty="0" err="1">
                <a:effectLst/>
                <a:latin typeface="Montserrat" panose="00000500000000000000" pitchFamily="2" charset="0"/>
              </a:rPr>
              <a:t>ngoài</a:t>
            </a:r>
            <a:r>
              <a:rPr lang="en-US" sz="1200" dirty="0">
                <a:effectLst/>
                <a:latin typeface="Montserrat" panose="00000500000000000000" pitchFamily="2" charset="0"/>
              </a:rPr>
              <a:t> </a:t>
            </a:r>
            <a:r>
              <a:rPr lang="en-US" sz="1200" dirty="0" err="1">
                <a:effectLst/>
                <a:latin typeface="Montserrat" panose="00000500000000000000" pitchFamily="2" charset="0"/>
              </a:rPr>
              <a:t>ra</a:t>
            </a:r>
            <a:r>
              <a:rPr lang="en-US" sz="1200" dirty="0">
                <a:effectLst/>
                <a:latin typeface="Montserrat" panose="00000500000000000000" pitchFamily="2" charset="0"/>
              </a:rPr>
              <a:t> </a:t>
            </a:r>
            <a:r>
              <a:rPr lang="en-US" sz="1200" dirty="0" err="1">
                <a:effectLst/>
                <a:latin typeface="Montserrat" panose="00000500000000000000" pitchFamily="2" charset="0"/>
              </a:rPr>
              <a:t>cũng</a:t>
            </a:r>
            <a:r>
              <a:rPr lang="en-US" sz="1200" dirty="0">
                <a:effectLst/>
                <a:latin typeface="Montserrat" panose="00000500000000000000" pitchFamily="2" charset="0"/>
              </a:rPr>
              <a:t> </a:t>
            </a:r>
            <a:r>
              <a:rPr lang="en-US" sz="1200" dirty="0" err="1">
                <a:effectLst/>
                <a:latin typeface="Montserrat" panose="00000500000000000000" pitchFamily="2" charset="0"/>
              </a:rPr>
              <a:t>có</a:t>
            </a:r>
            <a:r>
              <a:rPr lang="en-US" sz="1200" dirty="0">
                <a:effectLst/>
                <a:latin typeface="Montserrat" panose="00000500000000000000" pitchFamily="2" charset="0"/>
              </a:rPr>
              <a:t> </a:t>
            </a:r>
            <a:r>
              <a:rPr lang="en-US" sz="1200" dirty="0" err="1">
                <a:effectLst/>
                <a:latin typeface="Montserrat" panose="00000500000000000000" pitchFamily="2" charset="0"/>
              </a:rPr>
              <a:t>những</a:t>
            </a:r>
            <a:r>
              <a:rPr lang="en-US" sz="1200" dirty="0">
                <a:effectLst/>
                <a:latin typeface="Montserrat" panose="00000500000000000000" pitchFamily="2" charset="0"/>
              </a:rPr>
              <a:t> </a:t>
            </a:r>
            <a:r>
              <a:rPr lang="en-US" sz="1200" dirty="0" err="1">
                <a:effectLst/>
                <a:latin typeface="Montserrat" panose="00000500000000000000" pitchFamily="2" charset="0"/>
              </a:rPr>
              <a:t>ngành</a:t>
            </a:r>
            <a:r>
              <a:rPr lang="en-US" sz="1200" dirty="0">
                <a:effectLst/>
                <a:latin typeface="Montserrat" panose="00000500000000000000" pitchFamily="2" charset="0"/>
              </a:rPr>
              <a:t> </a:t>
            </a:r>
            <a:r>
              <a:rPr lang="en-US" sz="1200" dirty="0" err="1">
                <a:effectLst/>
                <a:latin typeface="Montserrat" panose="00000500000000000000" pitchFamily="2" charset="0"/>
              </a:rPr>
              <a:t>hàng</a:t>
            </a:r>
            <a:r>
              <a:rPr lang="en-US" sz="1200" dirty="0">
                <a:effectLst/>
                <a:latin typeface="Montserrat" panose="00000500000000000000" pitchFamily="2" charset="0"/>
              </a:rPr>
              <a:t> </a:t>
            </a:r>
            <a:r>
              <a:rPr lang="en-US" sz="1200" dirty="0" err="1">
                <a:effectLst/>
                <a:latin typeface="Montserrat" panose="00000500000000000000" pitchFamily="2" charset="0"/>
              </a:rPr>
              <a:t>chưa</a:t>
            </a:r>
            <a:r>
              <a:rPr lang="en-US" sz="1200" dirty="0">
                <a:effectLst/>
                <a:latin typeface="Montserrat" panose="00000500000000000000" pitchFamily="2" charset="0"/>
              </a:rPr>
              <a:t> </a:t>
            </a:r>
            <a:r>
              <a:rPr lang="en-US" sz="1200" dirty="0" err="1">
                <a:effectLst/>
                <a:latin typeface="Montserrat" panose="00000500000000000000" pitchFamily="2" charset="0"/>
              </a:rPr>
              <a:t>đáp</a:t>
            </a:r>
            <a:r>
              <a:rPr lang="en-US" sz="1200" dirty="0">
                <a:effectLst/>
                <a:latin typeface="Montserrat" panose="00000500000000000000" pitchFamily="2" charset="0"/>
              </a:rPr>
              <a:t> </a:t>
            </a:r>
            <a:r>
              <a:rPr lang="en-US" sz="1200" dirty="0" err="1">
                <a:effectLst/>
                <a:latin typeface="Montserrat" panose="00000500000000000000" pitchFamily="2" charset="0"/>
              </a:rPr>
              <a:t>ứng</a:t>
            </a:r>
            <a:r>
              <a:rPr lang="en-US" sz="1200" dirty="0">
                <a:effectLst/>
                <a:latin typeface="Montserrat" panose="00000500000000000000" pitchFamily="2" charset="0"/>
              </a:rPr>
              <a:t> </a:t>
            </a:r>
            <a:r>
              <a:rPr lang="en-US" sz="1200" dirty="0" err="1">
                <a:effectLst/>
                <a:latin typeface="Montserrat" panose="00000500000000000000" pitchFamily="2" charset="0"/>
              </a:rPr>
              <a:t>được</a:t>
            </a:r>
            <a:r>
              <a:rPr lang="en-US" sz="1200" dirty="0">
                <a:effectLst/>
                <a:latin typeface="Montserrat" panose="00000500000000000000" pitchFamily="2" charset="0"/>
              </a:rPr>
              <a:t> </a:t>
            </a:r>
            <a:r>
              <a:rPr lang="en-US" sz="1200" dirty="0" err="1">
                <a:effectLst/>
                <a:latin typeface="Montserrat" panose="00000500000000000000" pitchFamily="2" charset="0"/>
              </a:rPr>
              <a:t>kì</a:t>
            </a:r>
            <a:r>
              <a:rPr lang="en-US" sz="1200" dirty="0">
                <a:effectLst/>
                <a:latin typeface="Montserrat" panose="00000500000000000000" pitchFamily="2" charset="0"/>
              </a:rPr>
              <a:t> </a:t>
            </a:r>
            <a:r>
              <a:rPr lang="en-US" sz="1200" dirty="0" err="1">
                <a:effectLst/>
                <a:latin typeface="Montserrat" panose="00000500000000000000" pitchFamily="2" charset="0"/>
              </a:rPr>
              <a:t>vọng</a:t>
            </a:r>
            <a:r>
              <a:rPr lang="en-US" sz="1200" dirty="0">
                <a:effectLst/>
                <a:latin typeface="Montserrat" panose="00000500000000000000" pitchFamily="2" charset="0"/>
              </a:rPr>
              <a:t> </a:t>
            </a:r>
            <a:r>
              <a:rPr lang="en-US" sz="1200" dirty="0" err="1">
                <a:effectLst/>
                <a:latin typeface="Montserrat" panose="00000500000000000000" pitchFamily="2" charset="0"/>
              </a:rPr>
              <a:t>của</a:t>
            </a:r>
            <a:r>
              <a:rPr lang="en-US" sz="1200" dirty="0">
                <a:effectLst/>
                <a:latin typeface="Montserrat" panose="00000500000000000000" pitchFamily="2" charset="0"/>
              </a:rPr>
              <a:t> </a:t>
            </a:r>
            <a:r>
              <a:rPr lang="en-US" sz="1200" dirty="0" err="1">
                <a:effectLst/>
                <a:latin typeface="Montserrat" panose="00000500000000000000" pitchFamily="2" charset="0"/>
              </a:rPr>
              <a:t>khách</a:t>
            </a:r>
            <a:r>
              <a:rPr lang="en-US" sz="1200" dirty="0">
                <a:effectLst/>
                <a:latin typeface="Montserrat" panose="00000500000000000000" pitchFamily="2" charset="0"/>
              </a:rPr>
              <a:t> </a:t>
            </a:r>
            <a:r>
              <a:rPr lang="en-US" sz="1200" dirty="0" err="1">
                <a:effectLst/>
                <a:latin typeface="Montserrat" panose="00000500000000000000" pitchFamily="2" charset="0"/>
              </a:rPr>
              <a:t>hàng</a:t>
            </a:r>
            <a:r>
              <a:rPr lang="en-US" sz="1200" dirty="0">
                <a:effectLst/>
                <a:latin typeface="Montserrat" panose="00000500000000000000" pitchFamily="2" charset="0"/>
              </a:rPr>
              <a:t>. 2 </a:t>
            </a:r>
            <a:r>
              <a:rPr lang="en-US" sz="1200" dirty="0" err="1">
                <a:effectLst/>
                <a:latin typeface="Montserrat" panose="00000500000000000000" pitchFamily="2" charset="0"/>
              </a:rPr>
              <a:t>ngành</a:t>
            </a:r>
            <a:r>
              <a:rPr lang="en-US" sz="1200" dirty="0">
                <a:effectLst/>
                <a:latin typeface="Montserrat" panose="00000500000000000000" pitchFamily="2" charset="0"/>
              </a:rPr>
              <a:t> </a:t>
            </a:r>
            <a:r>
              <a:rPr lang="en-US" sz="1200" dirty="0" err="1">
                <a:effectLst/>
                <a:latin typeface="Montserrat" panose="00000500000000000000" pitchFamily="2" charset="0"/>
              </a:rPr>
              <a:t>hàng</a:t>
            </a:r>
            <a:r>
              <a:rPr lang="en-US" sz="1200" dirty="0">
                <a:effectLst/>
                <a:latin typeface="Montserrat" panose="00000500000000000000" pitchFamily="2" charset="0"/>
              </a:rPr>
              <a:t> </a:t>
            </a:r>
            <a:r>
              <a:rPr lang="en-US" sz="1200" dirty="0" err="1">
                <a:effectLst/>
                <a:latin typeface="Montserrat" panose="00000500000000000000" pitchFamily="2" charset="0"/>
              </a:rPr>
              <a:t>có</a:t>
            </a:r>
            <a:r>
              <a:rPr lang="en-US" sz="1200" dirty="0">
                <a:effectLst/>
                <a:latin typeface="Montserrat" panose="00000500000000000000" pitchFamily="2" charset="0"/>
              </a:rPr>
              <a:t> </a:t>
            </a:r>
            <a:r>
              <a:rPr lang="en-US" sz="1200" dirty="0" err="1">
                <a:effectLst/>
                <a:latin typeface="Montserrat" panose="00000500000000000000" pitchFamily="2" charset="0"/>
              </a:rPr>
              <a:t>thể</a:t>
            </a:r>
            <a:r>
              <a:rPr lang="en-US" sz="1200" dirty="0">
                <a:effectLst/>
                <a:latin typeface="Montserrat" panose="00000500000000000000" pitchFamily="2" charset="0"/>
              </a:rPr>
              <a:t> </a:t>
            </a:r>
            <a:r>
              <a:rPr lang="en-US" sz="1200" dirty="0" err="1">
                <a:effectLst/>
                <a:latin typeface="Montserrat" panose="00000500000000000000" pitchFamily="2" charset="0"/>
              </a:rPr>
              <a:t>xem</a:t>
            </a:r>
            <a:r>
              <a:rPr lang="en-US" sz="1200" dirty="0">
                <a:effectLst/>
                <a:latin typeface="Montserrat" panose="00000500000000000000" pitchFamily="2" charset="0"/>
              </a:rPr>
              <a:t> </a:t>
            </a:r>
            <a:r>
              <a:rPr lang="en-US" sz="1200" dirty="0" err="1">
                <a:effectLst/>
                <a:latin typeface="Montserrat" panose="00000500000000000000" pitchFamily="2" charset="0"/>
              </a:rPr>
              <a:t>xét</a:t>
            </a:r>
            <a:r>
              <a:rPr lang="en-US" sz="1200" dirty="0">
                <a:effectLst/>
                <a:latin typeface="Montserrat" panose="00000500000000000000" pitchFamily="2" charset="0"/>
              </a:rPr>
              <a:t> </a:t>
            </a:r>
            <a:r>
              <a:rPr lang="en-US" sz="1200" dirty="0" err="1">
                <a:effectLst/>
                <a:latin typeface="Montserrat" panose="00000500000000000000" pitchFamily="2" charset="0"/>
              </a:rPr>
              <a:t>phân</a:t>
            </a:r>
            <a:r>
              <a:rPr lang="en-US" sz="1200" dirty="0">
                <a:effectLst/>
                <a:latin typeface="Montserrat" panose="00000500000000000000" pitchFamily="2" charset="0"/>
              </a:rPr>
              <a:t> </a:t>
            </a:r>
            <a:r>
              <a:rPr lang="en-US" sz="1200" dirty="0" err="1">
                <a:effectLst/>
                <a:latin typeface="Montserrat" panose="00000500000000000000" pitchFamily="2" charset="0"/>
              </a:rPr>
              <a:t>tích</a:t>
            </a:r>
            <a:r>
              <a:rPr lang="en-US" sz="1200" dirty="0">
                <a:effectLst/>
                <a:latin typeface="Montserrat" panose="00000500000000000000" pitchFamily="2" charset="0"/>
              </a:rPr>
              <a:t> </a:t>
            </a:r>
            <a:r>
              <a:rPr lang="en-US" sz="1200" dirty="0" err="1">
                <a:effectLst/>
                <a:latin typeface="Montserrat" panose="00000500000000000000" pitchFamily="2" charset="0"/>
              </a:rPr>
              <a:t>là</a:t>
            </a:r>
            <a:r>
              <a:rPr lang="en-US" sz="1200" dirty="0">
                <a:effectLst/>
                <a:latin typeface="Montserrat" panose="00000500000000000000" pitchFamily="2" charset="0"/>
              </a:rPr>
              <a:t> </a:t>
            </a:r>
            <a:r>
              <a:rPr lang="en-US" sz="1200" dirty="0" err="1">
                <a:effectLst/>
                <a:latin typeface="Montserrat" panose="00000500000000000000" pitchFamily="2" charset="0"/>
              </a:rPr>
              <a:t>office_furniture</a:t>
            </a:r>
            <a:r>
              <a:rPr lang="en-US" sz="1200" dirty="0">
                <a:effectLst/>
                <a:latin typeface="Montserrat" panose="00000500000000000000" pitchFamily="2" charset="0"/>
              </a:rPr>
              <a:t> </a:t>
            </a:r>
            <a:r>
              <a:rPr lang="en-US" sz="1200" dirty="0" err="1">
                <a:effectLst/>
                <a:latin typeface="Montserrat" panose="00000500000000000000" pitchFamily="2" charset="0"/>
              </a:rPr>
              <a:t>và</a:t>
            </a:r>
            <a:r>
              <a:rPr lang="en-US" sz="1200" dirty="0">
                <a:effectLst/>
                <a:latin typeface="Montserrat" panose="00000500000000000000" pitchFamily="2" charset="0"/>
              </a:rPr>
              <a:t> </a:t>
            </a:r>
            <a:r>
              <a:rPr lang="en-US" sz="1200" dirty="0" err="1">
                <a:effectLst/>
                <a:latin typeface="Montserrat" panose="00000500000000000000" pitchFamily="2" charset="0"/>
              </a:rPr>
              <a:t>fashion_male_clothing</a:t>
            </a:r>
            <a:r>
              <a:rPr lang="en-US" sz="1200" dirty="0">
                <a:effectLst/>
                <a:latin typeface="Montserrat" panose="00000500000000000000" pitchFamily="2" charset="0"/>
              </a:rPr>
              <a:t> </a:t>
            </a:r>
            <a:r>
              <a:rPr lang="en-US" sz="1200" dirty="0" err="1">
                <a:effectLst/>
                <a:latin typeface="Montserrat" panose="00000500000000000000" pitchFamily="2" charset="0"/>
              </a:rPr>
              <a:t>vì</a:t>
            </a:r>
            <a:r>
              <a:rPr lang="en-US" sz="1200" dirty="0">
                <a:effectLst/>
                <a:latin typeface="Montserrat" panose="00000500000000000000" pitchFamily="2" charset="0"/>
              </a:rPr>
              <a:t> </a:t>
            </a:r>
            <a:r>
              <a:rPr lang="en-US" sz="1200" dirty="0" err="1">
                <a:effectLst/>
                <a:latin typeface="Montserrat" panose="00000500000000000000" pitchFamily="2" charset="0"/>
              </a:rPr>
              <a:t>lượng</a:t>
            </a:r>
            <a:r>
              <a:rPr lang="en-US" sz="1200" dirty="0">
                <a:effectLst/>
                <a:latin typeface="Montserrat" panose="00000500000000000000" pitchFamily="2" charset="0"/>
              </a:rPr>
              <a:t> </a:t>
            </a:r>
            <a:r>
              <a:rPr lang="en-US" sz="1200" dirty="0" err="1">
                <a:effectLst/>
                <a:latin typeface="Montserrat" panose="00000500000000000000" pitchFamily="2" charset="0"/>
              </a:rPr>
              <a:t>đơn</a:t>
            </a:r>
            <a:r>
              <a:rPr lang="en-US" sz="1200" dirty="0">
                <a:effectLst/>
                <a:latin typeface="Montserrat" panose="00000500000000000000" pitchFamily="2" charset="0"/>
              </a:rPr>
              <a:t> </a:t>
            </a:r>
            <a:r>
              <a:rPr lang="en-US" sz="1200" dirty="0" err="1">
                <a:effectLst/>
                <a:latin typeface="Montserrat" panose="00000500000000000000" pitchFamily="2" charset="0"/>
              </a:rPr>
              <a:t>hàng</a:t>
            </a:r>
            <a:r>
              <a:rPr lang="en-US" sz="1200" dirty="0">
                <a:effectLst/>
                <a:latin typeface="Montserrat" panose="00000500000000000000" pitchFamily="2" charset="0"/>
              </a:rPr>
              <a:t> </a:t>
            </a:r>
            <a:r>
              <a:rPr lang="en-US" sz="1200" dirty="0" err="1">
                <a:effectLst/>
                <a:latin typeface="Montserrat" panose="00000500000000000000" pitchFamily="2" charset="0"/>
              </a:rPr>
              <a:t>và</a:t>
            </a:r>
            <a:r>
              <a:rPr lang="en-US" sz="1200" dirty="0">
                <a:effectLst/>
                <a:latin typeface="Montserrat" panose="00000500000000000000" pitchFamily="2" charset="0"/>
              </a:rPr>
              <a:t> </a:t>
            </a:r>
            <a:r>
              <a:rPr lang="en-US" sz="1200" dirty="0" err="1">
                <a:effectLst/>
                <a:latin typeface="Montserrat" panose="00000500000000000000" pitchFamily="2" charset="0"/>
              </a:rPr>
              <a:t>doanh</a:t>
            </a:r>
            <a:r>
              <a:rPr lang="en-US" sz="1200" dirty="0">
                <a:effectLst/>
                <a:latin typeface="Montserrat" panose="00000500000000000000" pitchFamily="2" charset="0"/>
              </a:rPr>
              <a:t> </a:t>
            </a:r>
            <a:r>
              <a:rPr lang="en-US" sz="1200" dirty="0" err="1">
                <a:effectLst/>
                <a:latin typeface="Montserrat" panose="00000500000000000000" pitchFamily="2" charset="0"/>
              </a:rPr>
              <a:t>thu</a:t>
            </a:r>
            <a:r>
              <a:rPr lang="en-US" sz="1200" dirty="0">
                <a:effectLst/>
                <a:latin typeface="Montserrat" panose="00000500000000000000" pitchFamily="2" charset="0"/>
              </a:rPr>
              <a:t> </a:t>
            </a:r>
            <a:r>
              <a:rPr lang="en-US" sz="1200" dirty="0" err="1">
                <a:effectLst/>
                <a:latin typeface="Montserrat" panose="00000500000000000000" pitchFamily="2" charset="0"/>
              </a:rPr>
              <a:t>của</a:t>
            </a:r>
            <a:r>
              <a:rPr lang="en-US" sz="1200" dirty="0">
                <a:effectLst/>
                <a:latin typeface="Montserrat" panose="00000500000000000000" pitchFamily="2" charset="0"/>
              </a:rPr>
              <a:t> 2 </a:t>
            </a:r>
            <a:r>
              <a:rPr lang="en-US" sz="1200" dirty="0" err="1">
                <a:effectLst/>
                <a:latin typeface="Montserrat" panose="00000500000000000000" pitchFamily="2" charset="0"/>
              </a:rPr>
              <a:t>ngàn</a:t>
            </a:r>
            <a:r>
              <a:rPr lang="en-US" sz="1200" dirty="0" err="1">
                <a:latin typeface="Montserrat" panose="00000500000000000000" pitchFamily="2" charset="0"/>
              </a:rPr>
              <a:t>h</a:t>
            </a:r>
            <a:r>
              <a:rPr lang="en-US" sz="1200" dirty="0">
                <a:latin typeface="Montserrat" panose="00000500000000000000" pitchFamily="2" charset="0"/>
              </a:rPr>
              <a:t> </a:t>
            </a:r>
            <a:r>
              <a:rPr lang="en-US" sz="1200" dirty="0" err="1">
                <a:latin typeface="Montserrat" panose="00000500000000000000" pitchFamily="2" charset="0"/>
              </a:rPr>
              <a:t>này</a:t>
            </a:r>
            <a:r>
              <a:rPr lang="en-US" sz="1200" dirty="0">
                <a:latin typeface="Montserrat" panose="00000500000000000000" pitchFamily="2" charset="0"/>
              </a:rPr>
              <a:t> </a:t>
            </a:r>
            <a:r>
              <a:rPr lang="en-US" sz="1200" dirty="0" err="1">
                <a:latin typeface="Montserrat" panose="00000500000000000000" pitchFamily="2" charset="0"/>
              </a:rPr>
              <a:t>tương</a:t>
            </a:r>
            <a:r>
              <a:rPr lang="en-US" sz="1200" dirty="0">
                <a:latin typeface="Montserrat" panose="00000500000000000000" pitchFamily="2" charset="0"/>
              </a:rPr>
              <a:t> </a:t>
            </a:r>
            <a:r>
              <a:rPr lang="en-US" sz="1200" dirty="0" err="1">
                <a:latin typeface="Montserrat" panose="00000500000000000000" pitchFamily="2" charset="0"/>
              </a:rPr>
              <a:t>đối</a:t>
            </a:r>
            <a:r>
              <a:rPr lang="en-US" sz="1200" dirty="0">
                <a:latin typeface="Montserrat" panose="00000500000000000000" pitchFamily="2" charset="0"/>
              </a:rPr>
              <a:t> </a:t>
            </a:r>
            <a:r>
              <a:rPr lang="en-US" sz="1200" dirty="0" err="1">
                <a:latin typeface="Montserrat" panose="00000500000000000000" pitchFamily="2" charset="0"/>
              </a:rPr>
              <a:t>cao</a:t>
            </a:r>
            <a:r>
              <a:rPr lang="en-US" sz="1200" dirty="0">
                <a:latin typeface="Montserrat" panose="00000500000000000000" pitchFamily="2" charset="0"/>
              </a:rPr>
              <a:t> so </a:t>
            </a:r>
            <a:r>
              <a:rPr lang="en-US" sz="1200" dirty="0" err="1">
                <a:latin typeface="Montserrat" panose="00000500000000000000" pitchFamily="2" charset="0"/>
              </a:rPr>
              <a:t>với</a:t>
            </a:r>
            <a:r>
              <a:rPr lang="en-US" sz="1200" dirty="0">
                <a:latin typeface="Montserrat" panose="00000500000000000000" pitchFamily="2" charset="0"/>
              </a:rPr>
              <a:t> </a:t>
            </a:r>
            <a:r>
              <a:rPr lang="en-US" sz="1200" dirty="0" err="1">
                <a:latin typeface="Montserrat" panose="00000500000000000000" pitchFamily="2" charset="0"/>
              </a:rPr>
              <a:t>những</a:t>
            </a:r>
            <a:r>
              <a:rPr lang="en-US" sz="1200" dirty="0">
                <a:latin typeface="Montserrat" panose="00000500000000000000" pitchFamily="2" charset="0"/>
              </a:rPr>
              <a:t> </a:t>
            </a:r>
            <a:r>
              <a:rPr lang="en-US" sz="1200" dirty="0" err="1">
                <a:latin typeface="Montserrat" panose="00000500000000000000" pitchFamily="2" charset="0"/>
              </a:rPr>
              <a:t>ngành</a:t>
            </a:r>
            <a:r>
              <a:rPr lang="en-US" sz="1200" dirty="0">
                <a:latin typeface="Montserrat" panose="00000500000000000000" pitchFamily="2" charset="0"/>
              </a:rPr>
              <a:t> </a:t>
            </a:r>
            <a:r>
              <a:rPr lang="en-US" sz="1200" dirty="0" err="1">
                <a:latin typeface="Montserrat" panose="00000500000000000000" pitchFamily="2" charset="0"/>
              </a:rPr>
              <a:t>hàng</a:t>
            </a:r>
            <a:r>
              <a:rPr lang="en-US" sz="1200" dirty="0">
                <a:latin typeface="Montserrat" panose="00000500000000000000" pitchFamily="2" charset="0"/>
              </a:rPr>
              <a:t> </a:t>
            </a:r>
            <a:r>
              <a:rPr lang="en-US" sz="1200" dirty="0" err="1">
                <a:latin typeface="Montserrat" panose="00000500000000000000" pitchFamily="2" charset="0"/>
              </a:rPr>
              <a:t>còn</a:t>
            </a:r>
            <a:r>
              <a:rPr lang="en-US" sz="1200" dirty="0">
                <a:latin typeface="Montserrat" panose="00000500000000000000" pitchFamily="2" charset="0"/>
              </a:rPr>
              <a:t> </a:t>
            </a:r>
            <a:r>
              <a:rPr lang="en-US" sz="1200" dirty="0" err="1">
                <a:latin typeface="Montserrat" panose="00000500000000000000" pitchFamily="2" charset="0"/>
              </a:rPr>
              <a:t>lại</a:t>
            </a:r>
            <a:r>
              <a:rPr lang="en-US" sz="1200" dirty="0">
                <a:latin typeface="Montserrat" panose="00000500000000000000" pitchFamily="2" charset="0"/>
              </a:rPr>
              <a:t> =&gt; </a:t>
            </a:r>
            <a:r>
              <a:rPr lang="en-US" sz="1200" dirty="0" err="1">
                <a:latin typeface="Montserrat" panose="00000500000000000000" pitchFamily="2" charset="0"/>
              </a:rPr>
              <a:t>Tăng</a:t>
            </a:r>
            <a:r>
              <a:rPr lang="en-US" sz="1200" dirty="0">
                <a:latin typeface="Montserrat" panose="00000500000000000000" pitchFamily="2" charset="0"/>
              </a:rPr>
              <a:t> </a:t>
            </a:r>
            <a:r>
              <a:rPr lang="en-US" sz="1200" dirty="0" err="1">
                <a:latin typeface="Montserrat" panose="00000500000000000000" pitchFamily="2" charset="0"/>
              </a:rPr>
              <a:t>khả</a:t>
            </a:r>
            <a:r>
              <a:rPr lang="en-US" sz="1200" dirty="0">
                <a:latin typeface="Montserrat" panose="00000500000000000000" pitchFamily="2" charset="0"/>
              </a:rPr>
              <a:t> </a:t>
            </a:r>
            <a:r>
              <a:rPr lang="en-US" sz="1200" dirty="0" err="1">
                <a:latin typeface="Montserrat" panose="00000500000000000000" pitchFamily="2" charset="0"/>
              </a:rPr>
              <a:t>năng</a:t>
            </a:r>
            <a:r>
              <a:rPr lang="en-US" sz="1200" dirty="0">
                <a:latin typeface="Montserrat" panose="00000500000000000000" pitchFamily="2" charset="0"/>
              </a:rPr>
              <a:t> </a:t>
            </a:r>
            <a:r>
              <a:rPr lang="en-US" sz="1200" dirty="0" err="1">
                <a:latin typeface="Montserrat" panose="00000500000000000000" pitchFamily="2" charset="0"/>
              </a:rPr>
              <a:t>có</a:t>
            </a:r>
            <a:r>
              <a:rPr lang="en-US" sz="1200" dirty="0">
                <a:latin typeface="Montserrat" panose="00000500000000000000" pitchFamily="2" charset="0"/>
              </a:rPr>
              <a:t> </a:t>
            </a:r>
            <a:r>
              <a:rPr lang="en-US" sz="1200" dirty="0" err="1">
                <a:latin typeface="Montserrat" panose="00000500000000000000" pitchFamily="2" charset="0"/>
              </a:rPr>
              <a:t>doanh</a:t>
            </a:r>
            <a:r>
              <a:rPr lang="en-US" sz="1200" dirty="0">
                <a:latin typeface="Montserrat" panose="00000500000000000000" pitchFamily="2" charset="0"/>
              </a:rPr>
              <a:t> </a:t>
            </a:r>
            <a:r>
              <a:rPr lang="en-US" sz="1200" dirty="0" err="1">
                <a:latin typeface="Montserrat" panose="00000500000000000000" pitchFamily="2" charset="0"/>
              </a:rPr>
              <a:t>thu</a:t>
            </a:r>
            <a:r>
              <a:rPr lang="en-US" sz="1200" dirty="0">
                <a:latin typeface="Montserrat" panose="00000500000000000000" pitchFamily="2" charset="0"/>
              </a:rPr>
              <a:t> </a:t>
            </a:r>
            <a:r>
              <a:rPr lang="en-US" sz="1200" dirty="0" err="1">
                <a:latin typeface="Montserrat" panose="00000500000000000000" pitchFamily="2" charset="0"/>
              </a:rPr>
              <a:t>của</a:t>
            </a:r>
            <a:r>
              <a:rPr lang="en-US" sz="1200" dirty="0">
                <a:latin typeface="Montserrat" panose="00000500000000000000" pitchFamily="2" charset="0"/>
              </a:rPr>
              <a:t> </a:t>
            </a:r>
            <a:r>
              <a:rPr lang="en-US" sz="1200" dirty="0" err="1">
                <a:latin typeface="Montserrat" panose="00000500000000000000" pitchFamily="2" charset="0"/>
              </a:rPr>
              <a:t>công</a:t>
            </a:r>
            <a:r>
              <a:rPr lang="en-US" sz="1200" dirty="0">
                <a:latin typeface="Montserrat" panose="00000500000000000000" pitchFamily="2" charset="0"/>
              </a:rPr>
              <a:t> ty </a:t>
            </a:r>
            <a:r>
              <a:rPr lang="en-US" sz="1200" dirty="0" err="1">
                <a:latin typeface="Montserrat" panose="00000500000000000000" pitchFamily="2" charset="0"/>
              </a:rPr>
              <a:t>nếu</a:t>
            </a:r>
            <a:r>
              <a:rPr lang="en-US" sz="1200" dirty="0">
                <a:latin typeface="Montserrat" panose="00000500000000000000" pitchFamily="2" charset="0"/>
              </a:rPr>
              <a:t> </a:t>
            </a:r>
            <a:r>
              <a:rPr lang="en-US" sz="1200" dirty="0" err="1">
                <a:latin typeface="Montserrat" panose="00000500000000000000" pitchFamily="2" charset="0"/>
              </a:rPr>
              <a:t>như</a:t>
            </a:r>
            <a:r>
              <a:rPr lang="en-US" sz="1200" dirty="0">
                <a:latin typeface="Montserrat" panose="00000500000000000000" pitchFamily="2" charset="0"/>
              </a:rPr>
              <a:t> </a:t>
            </a:r>
            <a:r>
              <a:rPr lang="en-US" sz="1200" dirty="0" err="1">
                <a:latin typeface="Montserrat" panose="00000500000000000000" pitchFamily="2" charset="0"/>
              </a:rPr>
              <a:t>khách</a:t>
            </a:r>
            <a:r>
              <a:rPr lang="en-US" sz="1200" dirty="0">
                <a:latin typeface="Montserrat" panose="00000500000000000000" pitchFamily="2" charset="0"/>
              </a:rPr>
              <a:t> </a:t>
            </a:r>
            <a:r>
              <a:rPr lang="en-US" sz="1200" dirty="0" err="1">
                <a:latin typeface="Montserrat" panose="00000500000000000000" pitchFamily="2" charset="0"/>
              </a:rPr>
              <a:t>hàng</a:t>
            </a:r>
            <a:r>
              <a:rPr lang="en-US" sz="1200" dirty="0">
                <a:latin typeface="Montserrat" panose="00000500000000000000" pitchFamily="2" charset="0"/>
              </a:rPr>
              <a:t> </a:t>
            </a:r>
            <a:r>
              <a:rPr lang="en-US" sz="1200" dirty="0" err="1">
                <a:latin typeface="Montserrat" panose="00000500000000000000" pitchFamily="2" charset="0"/>
              </a:rPr>
              <a:t>hài</a:t>
            </a:r>
            <a:r>
              <a:rPr lang="en-US" sz="1200" dirty="0">
                <a:latin typeface="Montserrat" panose="00000500000000000000" pitchFamily="2" charset="0"/>
              </a:rPr>
              <a:t> long </a:t>
            </a:r>
            <a:r>
              <a:rPr lang="en-US" sz="1200" dirty="0" err="1">
                <a:latin typeface="Montserrat" panose="00000500000000000000" pitchFamily="2" charset="0"/>
              </a:rPr>
              <a:t>hơn</a:t>
            </a:r>
            <a:r>
              <a:rPr lang="en-US" sz="1200" dirty="0">
                <a:latin typeface="Montserrat" panose="00000500000000000000" pitchFamily="2" charset="0"/>
              </a:rPr>
              <a:t> </a:t>
            </a:r>
            <a:r>
              <a:rPr lang="en-US" sz="1200" dirty="0" err="1">
                <a:latin typeface="Montserrat" panose="00000500000000000000" pitchFamily="2" charset="0"/>
              </a:rPr>
              <a:t>vễ</a:t>
            </a:r>
            <a:r>
              <a:rPr lang="en-US" sz="1200" dirty="0">
                <a:latin typeface="Montserrat" panose="00000500000000000000" pitchFamily="2" charset="0"/>
              </a:rPr>
              <a:t> </a:t>
            </a:r>
            <a:r>
              <a:rPr lang="en-US" sz="1200" dirty="0" err="1">
                <a:latin typeface="Montserrat" panose="00000500000000000000" pitchFamily="2" charset="0"/>
              </a:rPr>
              <a:t>những</a:t>
            </a:r>
            <a:r>
              <a:rPr lang="en-US" sz="1200" dirty="0">
                <a:latin typeface="Montserrat" panose="00000500000000000000" pitchFamily="2" charset="0"/>
              </a:rPr>
              <a:t> </a:t>
            </a:r>
            <a:r>
              <a:rPr lang="en-US" sz="1200" dirty="0" err="1">
                <a:latin typeface="Montserrat" panose="00000500000000000000" pitchFamily="2" charset="0"/>
              </a:rPr>
              <a:t>sản</a:t>
            </a:r>
            <a:r>
              <a:rPr lang="en-US" sz="1200" dirty="0">
                <a:latin typeface="Montserrat" panose="00000500000000000000" pitchFamily="2" charset="0"/>
              </a:rPr>
              <a:t> </a:t>
            </a:r>
            <a:r>
              <a:rPr lang="en-US" sz="1200" dirty="0" err="1">
                <a:latin typeface="Montserrat" panose="00000500000000000000" pitchFamily="2" charset="0"/>
              </a:rPr>
              <a:t>phẩm</a:t>
            </a:r>
            <a:r>
              <a:rPr lang="en-US" sz="1200" dirty="0">
                <a:latin typeface="Montserrat" panose="00000500000000000000" pitchFamily="2" charset="0"/>
              </a:rPr>
              <a:t> </a:t>
            </a:r>
            <a:r>
              <a:rPr lang="en-US" sz="1200" dirty="0" err="1">
                <a:latin typeface="Montserrat" panose="00000500000000000000" pitchFamily="2" charset="0"/>
              </a:rPr>
              <a:t>trong</a:t>
            </a:r>
            <a:r>
              <a:rPr lang="en-US" sz="1200" dirty="0">
                <a:latin typeface="Montserrat" panose="00000500000000000000" pitchFamily="2" charset="0"/>
              </a:rPr>
              <a:t> 2 </a:t>
            </a:r>
            <a:r>
              <a:rPr lang="en-US" sz="1200" dirty="0" err="1">
                <a:latin typeface="Montserrat" panose="00000500000000000000" pitchFamily="2" charset="0"/>
              </a:rPr>
              <a:t>ngành</a:t>
            </a:r>
            <a:r>
              <a:rPr lang="en-US" sz="1200" dirty="0">
                <a:latin typeface="Montserrat" panose="00000500000000000000" pitchFamily="2" charset="0"/>
              </a:rPr>
              <a:t> </a:t>
            </a:r>
            <a:r>
              <a:rPr lang="en-US" sz="1200" dirty="0" err="1">
                <a:latin typeface="Montserrat" panose="00000500000000000000" pitchFamily="2" charset="0"/>
              </a:rPr>
              <a:t>hàng</a:t>
            </a:r>
            <a:r>
              <a:rPr lang="en-US" sz="1200" dirty="0">
                <a:latin typeface="Montserrat" panose="00000500000000000000" pitchFamily="2" charset="0"/>
              </a:rPr>
              <a:t> </a:t>
            </a:r>
            <a:r>
              <a:rPr lang="en-US" sz="1200" dirty="0" err="1">
                <a:latin typeface="Montserrat" panose="00000500000000000000" pitchFamily="2" charset="0"/>
              </a:rPr>
              <a:t>này</a:t>
            </a:r>
            <a:endParaRPr lang="en-US" sz="1200" dirty="0">
              <a:latin typeface="Montserrat" panose="00000500000000000000" pitchFamily="2" charset="0"/>
            </a:endParaRPr>
          </a:p>
          <a:p>
            <a:pPr algn="just"/>
            <a:endParaRPr lang="en-US" sz="1200" dirty="0">
              <a:latin typeface="Montserrat" panose="00000500000000000000" pitchFamily="2" charset="0"/>
            </a:endParaRPr>
          </a:p>
          <a:p>
            <a:pPr algn="just"/>
            <a:r>
              <a:rPr lang="en-US" sz="1200" dirty="0" err="1">
                <a:latin typeface="Montserrat" panose="00000500000000000000" pitchFamily="2" charset="0"/>
              </a:rPr>
              <a:t>Có</a:t>
            </a:r>
            <a:r>
              <a:rPr lang="en-US" sz="1200" dirty="0">
                <a:latin typeface="Montserrat" panose="00000500000000000000" pitchFamily="2" charset="0"/>
              </a:rPr>
              <a:t> </a:t>
            </a:r>
            <a:r>
              <a:rPr lang="en-US" sz="1200" dirty="0" err="1">
                <a:latin typeface="Montserrat" panose="00000500000000000000" pitchFamily="2" charset="0"/>
              </a:rPr>
              <a:t>rất</a:t>
            </a:r>
            <a:r>
              <a:rPr lang="en-US" sz="1200" dirty="0">
                <a:latin typeface="Montserrat" panose="00000500000000000000" pitchFamily="2" charset="0"/>
              </a:rPr>
              <a:t> </a:t>
            </a:r>
            <a:r>
              <a:rPr lang="en-US" sz="1200" dirty="0" err="1">
                <a:latin typeface="Montserrat" panose="00000500000000000000" pitchFamily="2" charset="0"/>
              </a:rPr>
              <a:t>nhiều</a:t>
            </a:r>
            <a:r>
              <a:rPr lang="en-US" sz="1200" dirty="0">
                <a:latin typeface="Montserrat" panose="00000500000000000000" pitchFamily="2" charset="0"/>
              </a:rPr>
              <a:t> </a:t>
            </a:r>
            <a:r>
              <a:rPr lang="en-US" sz="1200" dirty="0" err="1">
                <a:latin typeface="Montserrat" panose="00000500000000000000" pitchFamily="2" charset="0"/>
              </a:rPr>
              <a:t>các</a:t>
            </a:r>
            <a:r>
              <a:rPr lang="en-US" sz="1200" dirty="0">
                <a:latin typeface="Montserrat" panose="00000500000000000000" pitchFamily="2" charset="0"/>
              </a:rPr>
              <a:t> </a:t>
            </a:r>
            <a:r>
              <a:rPr lang="en-US" sz="1200" dirty="0" err="1">
                <a:latin typeface="Montserrat" panose="00000500000000000000" pitchFamily="2" charset="0"/>
              </a:rPr>
              <a:t>nguyên</a:t>
            </a:r>
            <a:r>
              <a:rPr lang="en-US" sz="1200" dirty="0">
                <a:latin typeface="Montserrat" panose="00000500000000000000" pitchFamily="2" charset="0"/>
              </a:rPr>
              <a:t> </a:t>
            </a:r>
            <a:r>
              <a:rPr lang="en-US" sz="1200" dirty="0" err="1">
                <a:latin typeface="Montserrat" panose="00000500000000000000" pitchFamily="2" charset="0"/>
              </a:rPr>
              <a:t>nhân</a:t>
            </a:r>
            <a:r>
              <a:rPr lang="en-US" sz="1200" dirty="0">
                <a:latin typeface="Montserrat" panose="00000500000000000000" pitchFamily="2" charset="0"/>
              </a:rPr>
              <a:t> </a:t>
            </a:r>
            <a:r>
              <a:rPr lang="en-US" sz="1200" dirty="0" err="1">
                <a:latin typeface="Montserrat" panose="00000500000000000000" pitchFamily="2" charset="0"/>
              </a:rPr>
              <a:t>hiên</a:t>
            </a:r>
            <a:r>
              <a:rPr lang="en-US" sz="1200" dirty="0">
                <a:latin typeface="Montserrat" panose="00000500000000000000" pitchFamily="2" charset="0"/>
              </a:rPr>
              <a:t> </a:t>
            </a:r>
            <a:r>
              <a:rPr lang="en-US" sz="1200" dirty="0" err="1">
                <a:latin typeface="Montserrat" panose="00000500000000000000" pitchFamily="2" charset="0"/>
              </a:rPr>
              <a:t>hành</a:t>
            </a:r>
            <a:r>
              <a:rPr lang="en-US" sz="1200" dirty="0">
                <a:latin typeface="Montserrat" panose="00000500000000000000" pitchFamily="2" charset="0"/>
              </a:rPr>
              <a:t> </a:t>
            </a:r>
            <a:r>
              <a:rPr lang="en-US" sz="1200" dirty="0" err="1">
                <a:latin typeface="Montserrat" panose="00000500000000000000" pitchFamily="2" charset="0"/>
              </a:rPr>
              <a:t>dẫn</a:t>
            </a:r>
            <a:r>
              <a:rPr lang="en-US" sz="1200" dirty="0">
                <a:latin typeface="Montserrat" panose="00000500000000000000" pitchFamily="2" charset="0"/>
              </a:rPr>
              <a:t> </a:t>
            </a:r>
            <a:r>
              <a:rPr lang="en-US" sz="1200" dirty="0" err="1">
                <a:latin typeface="Montserrat" panose="00000500000000000000" pitchFamily="2" charset="0"/>
              </a:rPr>
              <a:t>đến</a:t>
            </a:r>
            <a:r>
              <a:rPr lang="en-US" sz="1200" dirty="0">
                <a:latin typeface="Montserrat" panose="00000500000000000000" pitchFamily="2" charset="0"/>
              </a:rPr>
              <a:t> </a:t>
            </a:r>
            <a:r>
              <a:rPr lang="en-US" sz="1200" dirty="0" err="1">
                <a:latin typeface="Montserrat" panose="00000500000000000000" pitchFamily="2" charset="0"/>
              </a:rPr>
              <a:t>sự</a:t>
            </a:r>
            <a:r>
              <a:rPr lang="en-US" sz="1200" dirty="0">
                <a:latin typeface="Montserrat" panose="00000500000000000000" pitchFamily="2" charset="0"/>
              </a:rPr>
              <a:t> </a:t>
            </a:r>
            <a:r>
              <a:rPr lang="en-US" sz="1200" dirty="0" err="1">
                <a:latin typeface="Montserrat" panose="00000500000000000000" pitchFamily="2" charset="0"/>
              </a:rPr>
              <a:t>không</a:t>
            </a:r>
            <a:r>
              <a:rPr lang="en-US" sz="1200" dirty="0">
                <a:latin typeface="Montserrat" panose="00000500000000000000" pitchFamily="2" charset="0"/>
              </a:rPr>
              <a:t> </a:t>
            </a:r>
            <a:r>
              <a:rPr lang="en-US" sz="1200" dirty="0" err="1">
                <a:latin typeface="Montserrat" panose="00000500000000000000" pitchFamily="2" charset="0"/>
              </a:rPr>
              <a:t>hài</a:t>
            </a:r>
            <a:r>
              <a:rPr lang="en-US" sz="1200" dirty="0">
                <a:latin typeface="Montserrat" panose="00000500000000000000" pitchFamily="2" charset="0"/>
              </a:rPr>
              <a:t> long </a:t>
            </a:r>
            <a:r>
              <a:rPr lang="en-US" sz="1200" dirty="0" err="1">
                <a:latin typeface="Montserrat" panose="00000500000000000000" pitchFamily="2" charset="0"/>
              </a:rPr>
              <a:t>của</a:t>
            </a:r>
            <a:r>
              <a:rPr lang="en-US" sz="1200" dirty="0">
                <a:latin typeface="Montserrat" panose="00000500000000000000" pitchFamily="2" charset="0"/>
              </a:rPr>
              <a:t> </a:t>
            </a:r>
            <a:r>
              <a:rPr lang="en-US" sz="1200" dirty="0" err="1">
                <a:latin typeface="Montserrat" panose="00000500000000000000" pitchFamily="2" charset="0"/>
              </a:rPr>
              <a:t>khách</a:t>
            </a:r>
            <a:r>
              <a:rPr lang="en-US" sz="1200" dirty="0">
                <a:latin typeface="Montserrat" panose="00000500000000000000" pitchFamily="2" charset="0"/>
              </a:rPr>
              <a:t> </a:t>
            </a:r>
            <a:r>
              <a:rPr lang="en-US" sz="1200" dirty="0" err="1">
                <a:latin typeface="Montserrat" panose="00000500000000000000" pitchFamily="2" charset="0"/>
              </a:rPr>
              <a:t>hàng</a:t>
            </a:r>
            <a:r>
              <a:rPr lang="en-US" sz="1200" dirty="0">
                <a:latin typeface="Montserrat" panose="00000500000000000000" pitchFamily="2" charset="0"/>
              </a:rPr>
              <a:t>. VD: </a:t>
            </a:r>
            <a:r>
              <a:rPr lang="en-US" sz="1200" dirty="0" err="1">
                <a:latin typeface="Montserrat" panose="00000500000000000000" pitchFamily="2" charset="0"/>
              </a:rPr>
              <a:t>tỉ</a:t>
            </a:r>
            <a:r>
              <a:rPr lang="en-US" sz="1200" dirty="0">
                <a:latin typeface="Montserrat" panose="00000500000000000000" pitchFamily="2" charset="0"/>
              </a:rPr>
              <a:t> </a:t>
            </a:r>
            <a:r>
              <a:rPr lang="en-US" sz="1200" dirty="0" err="1">
                <a:latin typeface="Montserrat" panose="00000500000000000000" pitchFamily="2" charset="0"/>
              </a:rPr>
              <a:t>lệ</a:t>
            </a:r>
            <a:r>
              <a:rPr lang="en-US" sz="1200" dirty="0">
                <a:latin typeface="Montserrat" panose="00000500000000000000" pitchFamily="2" charset="0"/>
              </a:rPr>
              <a:t> </a:t>
            </a:r>
            <a:r>
              <a:rPr lang="en-US" sz="1200" dirty="0" err="1">
                <a:latin typeface="Montserrat" panose="00000500000000000000" pitchFamily="2" charset="0"/>
              </a:rPr>
              <a:t>giá</a:t>
            </a:r>
            <a:r>
              <a:rPr lang="en-US" sz="1200" dirty="0">
                <a:latin typeface="Montserrat" panose="00000500000000000000" pitchFamily="2" charset="0"/>
              </a:rPr>
              <a:t> </a:t>
            </a:r>
            <a:r>
              <a:rPr lang="en-US" sz="1200" dirty="0" err="1">
                <a:latin typeface="Montserrat" panose="00000500000000000000" pitchFamily="2" charset="0"/>
              </a:rPr>
              <a:t>vận</a:t>
            </a:r>
            <a:r>
              <a:rPr lang="en-US" sz="1200" dirty="0">
                <a:latin typeface="Montserrat" panose="00000500000000000000" pitchFamily="2" charset="0"/>
              </a:rPr>
              <a:t> </a:t>
            </a:r>
            <a:r>
              <a:rPr lang="en-US" sz="1200" dirty="0" err="1">
                <a:latin typeface="Montserrat" panose="00000500000000000000" pitchFamily="2" charset="0"/>
              </a:rPr>
              <a:t>chuyển</a:t>
            </a:r>
            <a:r>
              <a:rPr lang="en-US" sz="1200" dirty="0">
                <a:latin typeface="Montserrat" panose="00000500000000000000" pitchFamily="2" charset="0"/>
              </a:rPr>
              <a:t> / </a:t>
            </a:r>
            <a:r>
              <a:rPr lang="en-US" sz="1200" dirty="0" err="1">
                <a:latin typeface="Montserrat" panose="00000500000000000000" pitchFamily="2" charset="0"/>
              </a:rPr>
              <a:t>giá</a:t>
            </a:r>
            <a:r>
              <a:rPr lang="en-US" sz="1200" dirty="0">
                <a:latin typeface="Montserrat" panose="00000500000000000000" pitchFamily="2" charset="0"/>
              </a:rPr>
              <a:t> </a:t>
            </a:r>
            <a:r>
              <a:rPr lang="en-US" sz="1200" dirty="0" err="1">
                <a:latin typeface="Montserrat" panose="00000500000000000000" pitchFamily="2" charset="0"/>
              </a:rPr>
              <a:t>hàng</a:t>
            </a:r>
            <a:r>
              <a:rPr lang="en-US" sz="1200" dirty="0">
                <a:latin typeface="Montserrat" panose="00000500000000000000" pitchFamily="2" charset="0"/>
              </a:rPr>
              <a:t> </a:t>
            </a:r>
            <a:r>
              <a:rPr lang="en-US" sz="1200" dirty="0" err="1">
                <a:latin typeface="Montserrat" panose="00000500000000000000" pitchFamily="2" charset="0"/>
              </a:rPr>
              <a:t>cao</a:t>
            </a:r>
            <a:r>
              <a:rPr lang="en-US" sz="1200" dirty="0">
                <a:latin typeface="Montserrat" panose="00000500000000000000" pitchFamily="2" charset="0"/>
              </a:rPr>
              <a:t>, </a:t>
            </a:r>
            <a:r>
              <a:rPr lang="en-US" sz="1200" dirty="0" err="1">
                <a:latin typeface="Montserrat" panose="00000500000000000000" pitchFamily="2" charset="0"/>
              </a:rPr>
              <a:t>thời</a:t>
            </a:r>
            <a:r>
              <a:rPr lang="en-US" sz="1200" dirty="0">
                <a:latin typeface="Montserrat" panose="00000500000000000000" pitchFamily="2" charset="0"/>
              </a:rPr>
              <a:t> </a:t>
            </a:r>
            <a:r>
              <a:rPr lang="en-US" sz="1200" dirty="0" err="1">
                <a:latin typeface="Montserrat" panose="00000500000000000000" pitchFamily="2" charset="0"/>
              </a:rPr>
              <a:t>gian</a:t>
            </a:r>
            <a:r>
              <a:rPr lang="en-US" sz="1200" dirty="0">
                <a:latin typeface="Montserrat" panose="00000500000000000000" pitchFamily="2" charset="0"/>
              </a:rPr>
              <a:t> </a:t>
            </a:r>
            <a:r>
              <a:rPr lang="en-US" sz="1200" dirty="0" err="1">
                <a:latin typeface="Montserrat" panose="00000500000000000000" pitchFamily="2" charset="0"/>
              </a:rPr>
              <a:t>giao</a:t>
            </a:r>
            <a:r>
              <a:rPr lang="en-US" sz="1200" dirty="0">
                <a:latin typeface="Montserrat" panose="00000500000000000000" pitchFamily="2" charset="0"/>
              </a:rPr>
              <a:t> </a:t>
            </a:r>
            <a:r>
              <a:rPr lang="en-US" sz="1200" dirty="0" err="1">
                <a:latin typeface="Montserrat" panose="00000500000000000000" pitchFamily="2" charset="0"/>
              </a:rPr>
              <a:t>hàng</a:t>
            </a:r>
            <a:r>
              <a:rPr lang="en-US" sz="1200" dirty="0">
                <a:latin typeface="Montserrat" panose="00000500000000000000" pitchFamily="2" charset="0"/>
              </a:rPr>
              <a:t> </a:t>
            </a:r>
            <a:r>
              <a:rPr lang="en-US" sz="1200" dirty="0" err="1">
                <a:latin typeface="Montserrat" panose="00000500000000000000" pitchFamily="2" charset="0"/>
              </a:rPr>
              <a:t>lâu</a:t>
            </a:r>
            <a:r>
              <a:rPr lang="en-US" sz="1200" dirty="0">
                <a:latin typeface="Montserrat" panose="00000500000000000000" pitchFamily="2" charset="0"/>
              </a:rPr>
              <a:t>, </a:t>
            </a:r>
            <a:r>
              <a:rPr lang="en-US" sz="1200" dirty="0" err="1">
                <a:latin typeface="Montserrat" panose="00000500000000000000" pitchFamily="2" charset="0"/>
              </a:rPr>
              <a:t>sản</a:t>
            </a:r>
            <a:r>
              <a:rPr lang="en-US" sz="1200" dirty="0">
                <a:latin typeface="Montserrat" panose="00000500000000000000" pitchFamily="2" charset="0"/>
              </a:rPr>
              <a:t> </a:t>
            </a:r>
            <a:r>
              <a:rPr lang="en-US" sz="1200" dirty="0" err="1">
                <a:latin typeface="Montserrat" panose="00000500000000000000" pitchFamily="2" charset="0"/>
              </a:rPr>
              <a:t>phẩm</a:t>
            </a:r>
            <a:r>
              <a:rPr lang="en-US" sz="1200" dirty="0">
                <a:latin typeface="Montserrat" panose="00000500000000000000" pitchFamily="2" charset="0"/>
              </a:rPr>
              <a:t> </a:t>
            </a:r>
            <a:r>
              <a:rPr lang="en-US" sz="1200" dirty="0" err="1">
                <a:latin typeface="Montserrat" panose="00000500000000000000" pitchFamily="2" charset="0"/>
              </a:rPr>
              <a:t>không</a:t>
            </a:r>
            <a:r>
              <a:rPr lang="en-US" sz="1200" dirty="0">
                <a:latin typeface="Montserrat" panose="00000500000000000000" pitchFamily="2" charset="0"/>
              </a:rPr>
              <a:t> </a:t>
            </a:r>
            <a:r>
              <a:rPr lang="en-US" sz="1200" dirty="0" err="1">
                <a:latin typeface="Montserrat" panose="00000500000000000000" pitchFamily="2" charset="0"/>
              </a:rPr>
              <a:t>đạt</a:t>
            </a:r>
            <a:r>
              <a:rPr lang="en-US" sz="1200" dirty="0">
                <a:latin typeface="Montserrat" panose="00000500000000000000" pitchFamily="2" charset="0"/>
              </a:rPr>
              <a:t> </a:t>
            </a:r>
            <a:r>
              <a:rPr lang="en-US" sz="1200" dirty="0" err="1">
                <a:latin typeface="Montserrat" panose="00000500000000000000" pitchFamily="2" charset="0"/>
              </a:rPr>
              <a:t>chất</a:t>
            </a:r>
            <a:r>
              <a:rPr lang="en-US" sz="1200" dirty="0">
                <a:latin typeface="Montserrat" panose="00000500000000000000" pitchFamily="2" charset="0"/>
              </a:rPr>
              <a:t> </a:t>
            </a:r>
            <a:r>
              <a:rPr lang="en-US" sz="1200" dirty="0" err="1">
                <a:latin typeface="Montserrat" panose="00000500000000000000" pitchFamily="2" charset="0"/>
              </a:rPr>
              <a:t>lượng</a:t>
            </a:r>
            <a:r>
              <a:rPr lang="en-US" sz="1200" dirty="0">
                <a:latin typeface="Montserrat" panose="00000500000000000000" pitchFamily="2" charset="0"/>
              </a:rPr>
              <a:t>, </a:t>
            </a:r>
            <a:r>
              <a:rPr lang="en-US" sz="1200" dirty="0" err="1">
                <a:latin typeface="Montserrat" panose="00000500000000000000" pitchFamily="2" charset="0"/>
              </a:rPr>
              <a:t>đội</a:t>
            </a:r>
            <a:r>
              <a:rPr lang="en-US" sz="1200" dirty="0">
                <a:latin typeface="Montserrat" panose="00000500000000000000" pitchFamily="2" charset="0"/>
              </a:rPr>
              <a:t> </a:t>
            </a:r>
            <a:r>
              <a:rPr lang="en-US" sz="1200" dirty="0" err="1">
                <a:latin typeface="Montserrat" panose="00000500000000000000" pitchFamily="2" charset="0"/>
              </a:rPr>
              <a:t>ngũ</a:t>
            </a:r>
            <a:r>
              <a:rPr lang="en-US" sz="1200" dirty="0">
                <a:latin typeface="Montserrat" panose="00000500000000000000" pitchFamily="2" charset="0"/>
              </a:rPr>
              <a:t> </a:t>
            </a:r>
            <a:r>
              <a:rPr lang="en-US" sz="1200" dirty="0" err="1">
                <a:latin typeface="Montserrat" panose="00000500000000000000" pitchFamily="2" charset="0"/>
              </a:rPr>
              <a:t>hỗ</a:t>
            </a:r>
            <a:r>
              <a:rPr lang="en-US" sz="1200" dirty="0">
                <a:latin typeface="Montserrat" panose="00000500000000000000" pitchFamily="2" charset="0"/>
              </a:rPr>
              <a:t> </a:t>
            </a:r>
            <a:r>
              <a:rPr lang="en-US" sz="1200" dirty="0" err="1">
                <a:latin typeface="Montserrat" panose="00000500000000000000" pitchFamily="2" charset="0"/>
              </a:rPr>
              <a:t>trợ</a:t>
            </a:r>
            <a:r>
              <a:rPr lang="en-US" sz="1200" dirty="0">
                <a:latin typeface="Montserrat" panose="00000500000000000000" pitchFamily="2" charset="0"/>
              </a:rPr>
              <a:t> CSKH </a:t>
            </a:r>
            <a:r>
              <a:rPr lang="en-US" sz="1200" dirty="0" err="1">
                <a:latin typeface="Montserrat" panose="00000500000000000000" pitchFamily="2" charset="0"/>
              </a:rPr>
              <a:t>không</a:t>
            </a:r>
            <a:r>
              <a:rPr lang="en-US" sz="1200" dirty="0">
                <a:latin typeface="Montserrat" panose="00000500000000000000" pitchFamily="2" charset="0"/>
              </a:rPr>
              <a:t> </a:t>
            </a:r>
            <a:r>
              <a:rPr lang="en-US" sz="1200" dirty="0" err="1">
                <a:latin typeface="Montserrat" panose="00000500000000000000" pitchFamily="2" charset="0"/>
              </a:rPr>
              <a:t>tốt</a:t>
            </a:r>
            <a:r>
              <a:rPr lang="en-US" sz="1200" dirty="0">
                <a:latin typeface="Montserrat" panose="00000500000000000000" pitchFamily="2" charset="0"/>
              </a:rPr>
              <a:t> ,…</a:t>
            </a:r>
          </a:p>
          <a:p>
            <a:pPr algn="just"/>
            <a:endParaRPr lang="en-US" sz="1200" dirty="0">
              <a:latin typeface="Montserrat" panose="00000500000000000000" pitchFamily="2" charset="0"/>
            </a:endParaRPr>
          </a:p>
          <a:p>
            <a:pPr algn="just"/>
            <a:r>
              <a:rPr lang="en-US" sz="1200" dirty="0" err="1">
                <a:latin typeface="Montserrat" panose="00000500000000000000" pitchFamily="2" charset="0"/>
              </a:rPr>
              <a:t>Từ</a:t>
            </a:r>
            <a:r>
              <a:rPr lang="en-US" sz="1200" dirty="0">
                <a:latin typeface="Montserrat" panose="00000500000000000000" pitchFamily="2" charset="0"/>
              </a:rPr>
              <a:t> </a:t>
            </a:r>
            <a:r>
              <a:rPr lang="en-US" sz="1200" dirty="0" err="1">
                <a:latin typeface="Montserrat" panose="00000500000000000000" pitchFamily="2" charset="0"/>
              </a:rPr>
              <a:t>dữ</a:t>
            </a:r>
            <a:r>
              <a:rPr lang="en-US" sz="1200" dirty="0">
                <a:latin typeface="Montserrat" panose="00000500000000000000" pitchFamily="2" charset="0"/>
              </a:rPr>
              <a:t> </a:t>
            </a:r>
            <a:r>
              <a:rPr lang="en-US" sz="1200" dirty="0" err="1">
                <a:latin typeface="Montserrat" panose="00000500000000000000" pitchFamily="2" charset="0"/>
              </a:rPr>
              <a:t>liệu</a:t>
            </a:r>
            <a:r>
              <a:rPr lang="en-US" sz="1200" dirty="0">
                <a:latin typeface="Montserrat" panose="00000500000000000000" pitchFamily="2" charset="0"/>
              </a:rPr>
              <a:t> </a:t>
            </a:r>
            <a:r>
              <a:rPr lang="en-US" sz="1200" dirty="0" err="1">
                <a:latin typeface="Montserrat" panose="00000500000000000000" pitchFamily="2" charset="0"/>
              </a:rPr>
              <a:t>hiện</a:t>
            </a:r>
            <a:r>
              <a:rPr lang="en-US" sz="1200" dirty="0">
                <a:latin typeface="Montserrat" panose="00000500000000000000" pitchFamily="2" charset="0"/>
              </a:rPr>
              <a:t> </a:t>
            </a:r>
            <a:r>
              <a:rPr lang="en-US" sz="1200" dirty="0" err="1">
                <a:latin typeface="Montserrat" panose="00000500000000000000" pitchFamily="2" charset="0"/>
              </a:rPr>
              <a:t>có</a:t>
            </a:r>
            <a:r>
              <a:rPr lang="en-US" sz="1200" dirty="0">
                <a:latin typeface="Montserrat" panose="00000500000000000000" pitchFamily="2" charset="0"/>
              </a:rPr>
              <a:t>, </a:t>
            </a:r>
            <a:r>
              <a:rPr lang="en-US" sz="1200" dirty="0" err="1">
                <a:latin typeface="Montserrat" panose="00000500000000000000" pitchFamily="2" charset="0"/>
              </a:rPr>
              <a:t>chỉ</a:t>
            </a:r>
            <a:r>
              <a:rPr lang="en-US" sz="1200" dirty="0">
                <a:latin typeface="Montserrat" panose="00000500000000000000" pitchFamily="2" charset="0"/>
              </a:rPr>
              <a:t> </a:t>
            </a:r>
            <a:r>
              <a:rPr lang="en-US" sz="1200" dirty="0" err="1">
                <a:latin typeface="Montserrat" panose="00000500000000000000" pitchFamily="2" charset="0"/>
              </a:rPr>
              <a:t>có</a:t>
            </a:r>
            <a:r>
              <a:rPr lang="en-US" sz="1200" dirty="0">
                <a:latin typeface="Montserrat" panose="00000500000000000000" pitchFamily="2" charset="0"/>
              </a:rPr>
              <a:t> 2 </a:t>
            </a:r>
            <a:r>
              <a:rPr lang="en-US" sz="1200" dirty="0" err="1">
                <a:latin typeface="Montserrat" panose="00000500000000000000" pitchFamily="2" charset="0"/>
              </a:rPr>
              <a:t>khả</a:t>
            </a:r>
            <a:r>
              <a:rPr lang="en-US" sz="1200" dirty="0">
                <a:latin typeface="Montserrat" panose="00000500000000000000" pitchFamily="2" charset="0"/>
              </a:rPr>
              <a:t> </a:t>
            </a:r>
            <a:r>
              <a:rPr lang="en-US" sz="1200" dirty="0" err="1">
                <a:latin typeface="Montserrat" panose="00000500000000000000" pitchFamily="2" charset="0"/>
              </a:rPr>
              <a:t>năng</a:t>
            </a:r>
            <a:r>
              <a:rPr lang="en-US" sz="1200" dirty="0">
                <a:latin typeface="Montserrat" panose="00000500000000000000" pitchFamily="2" charset="0"/>
              </a:rPr>
              <a:t> </a:t>
            </a:r>
            <a:r>
              <a:rPr lang="en-US" sz="1200" dirty="0" err="1">
                <a:latin typeface="Montserrat" panose="00000500000000000000" pitchFamily="2" charset="0"/>
              </a:rPr>
              <a:t>có</a:t>
            </a:r>
            <a:r>
              <a:rPr lang="en-US" sz="1200" dirty="0">
                <a:latin typeface="Montserrat" panose="00000500000000000000" pitchFamily="2" charset="0"/>
              </a:rPr>
              <a:t> </a:t>
            </a:r>
            <a:r>
              <a:rPr lang="en-US" sz="1200" dirty="0" err="1">
                <a:latin typeface="Montserrat" panose="00000500000000000000" pitchFamily="2" charset="0"/>
              </a:rPr>
              <a:t>thể</a:t>
            </a:r>
            <a:r>
              <a:rPr lang="en-US" sz="1200" dirty="0">
                <a:latin typeface="Montserrat" panose="00000500000000000000" pitchFamily="2" charset="0"/>
              </a:rPr>
              <a:t> </a:t>
            </a:r>
            <a:r>
              <a:rPr lang="en-US" sz="1200" dirty="0" err="1">
                <a:latin typeface="Montserrat" panose="00000500000000000000" pitchFamily="2" charset="0"/>
              </a:rPr>
              <a:t>xảy</a:t>
            </a:r>
            <a:r>
              <a:rPr lang="en-US" sz="1200" dirty="0">
                <a:latin typeface="Montserrat" panose="00000500000000000000" pitchFamily="2" charset="0"/>
              </a:rPr>
              <a:t> </a:t>
            </a:r>
            <a:r>
              <a:rPr lang="en-US" sz="1200" dirty="0" err="1">
                <a:latin typeface="Montserrat" panose="00000500000000000000" pitchFamily="2" charset="0"/>
              </a:rPr>
              <a:t>ra</a:t>
            </a:r>
            <a:r>
              <a:rPr lang="en-US" sz="1200" dirty="0">
                <a:latin typeface="Montserrat" panose="00000500000000000000" pitchFamily="2" charset="0"/>
              </a:rPr>
              <a:t> </a:t>
            </a:r>
            <a:r>
              <a:rPr lang="en-US" sz="1200" dirty="0" err="1">
                <a:latin typeface="Montserrat" panose="00000500000000000000" pitchFamily="2" charset="0"/>
              </a:rPr>
              <a:t>là</a:t>
            </a:r>
            <a:r>
              <a:rPr lang="en-US" sz="1200" dirty="0">
                <a:latin typeface="Montserrat" panose="00000500000000000000" pitchFamily="2" charset="0"/>
              </a:rPr>
              <a:t> </a:t>
            </a:r>
            <a:r>
              <a:rPr lang="en-US" sz="1200" dirty="0" err="1">
                <a:latin typeface="Montserrat" panose="00000500000000000000" pitchFamily="2" charset="0"/>
              </a:rPr>
              <a:t>tỉ</a:t>
            </a:r>
            <a:r>
              <a:rPr lang="en-US" sz="1200" dirty="0">
                <a:latin typeface="Montserrat" panose="00000500000000000000" pitchFamily="2" charset="0"/>
              </a:rPr>
              <a:t> </a:t>
            </a:r>
            <a:r>
              <a:rPr lang="en-US" sz="1200" dirty="0" err="1">
                <a:latin typeface="Montserrat" panose="00000500000000000000" pitchFamily="2" charset="0"/>
              </a:rPr>
              <a:t>lệ</a:t>
            </a:r>
            <a:r>
              <a:rPr lang="en-US" sz="1200" dirty="0">
                <a:latin typeface="Montserrat" panose="00000500000000000000" pitchFamily="2" charset="0"/>
              </a:rPr>
              <a:t> </a:t>
            </a:r>
            <a:r>
              <a:rPr lang="en-US" sz="1200" dirty="0" err="1">
                <a:latin typeface="Montserrat" panose="00000500000000000000" pitchFamily="2" charset="0"/>
              </a:rPr>
              <a:t>giá</a:t>
            </a:r>
            <a:r>
              <a:rPr lang="en-US" sz="1200" dirty="0">
                <a:latin typeface="Montserrat" panose="00000500000000000000" pitchFamily="2" charset="0"/>
              </a:rPr>
              <a:t> </a:t>
            </a:r>
            <a:r>
              <a:rPr lang="en-US" sz="1200" dirty="0" err="1">
                <a:latin typeface="Montserrat" panose="00000500000000000000" pitchFamily="2" charset="0"/>
              </a:rPr>
              <a:t>vận</a:t>
            </a:r>
            <a:r>
              <a:rPr lang="en-US" sz="1200" dirty="0">
                <a:latin typeface="Montserrat" panose="00000500000000000000" pitchFamily="2" charset="0"/>
              </a:rPr>
              <a:t> </a:t>
            </a:r>
            <a:r>
              <a:rPr lang="en-US" sz="1200" dirty="0" err="1">
                <a:latin typeface="Montserrat" panose="00000500000000000000" pitchFamily="2" charset="0"/>
              </a:rPr>
              <a:t>chuyển</a:t>
            </a:r>
            <a:r>
              <a:rPr lang="en-US" sz="1200" dirty="0">
                <a:latin typeface="Montserrat" panose="00000500000000000000" pitchFamily="2" charset="0"/>
              </a:rPr>
              <a:t> / </a:t>
            </a:r>
            <a:r>
              <a:rPr lang="en-US" sz="1200" dirty="0" err="1">
                <a:latin typeface="Montserrat" panose="00000500000000000000" pitchFamily="2" charset="0"/>
              </a:rPr>
              <a:t>giá</a:t>
            </a:r>
            <a:r>
              <a:rPr lang="en-US" sz="1200" dirty="0">
                <a:latin typeface="Montserrat" panose="00000500000000000000" pitchFamily="2" charset="0"/>
              </a:rPr>
              <a:t> </a:t>
            </a:r>
            <a:r>
              <a:rPr lang="en-US" sz="1200" dirty="0" err="1">
                <a:latin typeface="Montserrat" panose="00000500000000000000" pitchFamily="2" charset="0"/>
              </a:rPr>
              <a:t>hàng</a:t>
            </a:r>
            <a:r>
              <a:rPr lang="en-US" sz="1200" dirty="0">
                <a:latin typeface="Montserrat" panose="00000500000000000000" pitchFamily="2" charset="0"/>
              </a:rPr>
              <a:t> </a:t>
            </a:r>
            <a:r>
              <a:rPr lang="en-US" sz="1200" dirty="0" err="1">
                <a:latin typeface="Montserrat" panose="00000500000000000000" pitchFamily="2" charset="0"/>
              </a:rPr>
              <a:t>cao</a:t>
            </a:r>
            <a:r>
              <a:rPr lang="en-US" sz="1200" dirty="0">
                <a:latin typeface="Montserrat" panose="00000500000000000000" pitchFamily="2" charset="0"/>
              </a:rPr>
              <a:t>, </a:t>
            </a:r>
            <a:r>
              <a:rPr lang="en-US" sz="1200" dirty="0" err="1">
                <a:latin typeface="Montserrat" panose="00000500000000000000" pitchFamily="2" charset="0"/>
              </a:rPr>
              <a:t>thời</a:t>
            </a:r>
            <a:r>
              <a:rPr lang="en-US" sz="1200" dirty="0">
                <a:latin typeface="Montserrat" panose="00000500000000000000" pitchFamily="2" charset="0"/>
              </a:rPr>
              <a:t> </a:t>
            </a:r>
            <a:r>
              <a:rPr lang="en-US" sz="1200" dirty="0" err="1">
                <a:latin typeface="Montserrat" panose="00000500000000000000" pitchFamily="2" charset="0"/>
              </a:rPr>
              <a:t>gian</a:t>
            </a:r>
            <a:r>
              <a:rPr lang="en-US" sz="1200" dirty="0">
                <a:latin typeface="Montserrat" panose="00000500000000000000" pitchFamily="2" charset="0"/>
              </a:rPr>
              <a:t> </a:t>
            </a:r>
            <a:r>
              <a:rPr lang="en-US" sz="1200" dirty="0" err="1">
                <a:latin typeface="Montserrat" panose="00000500000000000000" pitchFamily="2" charset="0"/>
              </a:rPr>
              <a:t>giao</a:t>
            </a:r>
            <a:r>
              <a:rPr lang="en-US" sz="1200" dirty="0">
                <a:latin typeface="Montserrat" panose="00000500000000000000" pitchFamily="2" charset="0"/>
              </a:rPr>
              <a:t> </a:t>
            </a:r>
            <a:r>
              <a:rPr lang="en-US" sz="1200" dirty="0" err="1">
                <a:latin typeface="Montserrat" panose="00000500000000000000" pitchFamily="2" charset="0"/>
              </a:rPr>
              <a:t>hàng</a:t>
            </a:r>
            <a:r>
              <a:rPr lang="en-US" sz="1200" dirty="0">
                <a:latin typeface="Montserrat" panose="00000500000000000000" pitchFamily="2" charset="0"/>
              </a:rPr>
              <a:t> </a:t>
            </a:r>
            <a:r>
              <a:rPr lang="en-US" sz="1200" dirty="0" err="1">
                <a:latin typeface="Montserrat" panose="00000500000000000000" pitchFamily="2" charset="0"/>
              </a:rPr>
              <a:t>chậm</a:t>
            </a:r>
            <a:endParaRPr lang="vi-VN" sz="1200" dirty="0">
              <a:latin typeface="Montserrat" panose="00000500000000000000" pitchFamily="2" charset="0"/>
            </a:endParaRPr>
          </a:p>
        </p:txBody>
      </p:sp>
      <p:pic>
        <p:nvPicPr>
          <p:cNvPr id="15" name="Picture 14">
            <a:extLst>
              <a:ext uri="{FF2B5EF4-FFF2-40B4-BE49-F238E27FC236}">
                <a16:creationId xmlns:a16="http://schemas.microsoft.com/office/drawing/2014/main" id="{21829D59-86A8-A179-EC0A-C60E0F2C90AD}"/>
              </a:ext>
            </a:extLst>
          </p:cNvPr>
          <p:cNvPicPr>
            <a:picLocks noChangeAspect="1"/>
          </p:cNvPicPr>
          <p:nvPr/>
        </p:nvPicPr>
        <p:blipFill>
          <a:blip r:embed="rId4"/>
          <a:stretch>
            <a:fillRect/>
          </a:stretch>
        </p:blipFill>
        <p:spPr>
          <a:xfrm>
            <a:off x="222637" y="2702627"/>
            <a:ext cx="4404253" cy="2118223"/>
          </a:xfrm>
          <a:prstGeom prst="rect">
            <a:avLst/>
          </a:prstGeom>
        </p:spPr>
      </p:pic>
    </p:spTree>
    <p:extLst>
      <p:ext uri="{BB962C8B-B14F-4D97-AF65-F5344CB8AC3E}">
        <p14:creationId xmlns:p14="http://schemas.microsoft.com/office/powerpoint/2010/main" val="17810648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13" name="Rectangle 12">
            <a:extLst>
              <a:ext uri="{FF2B5EF4-FFF2-40B4-BE49-F238E27FC236}">
                <a16:creationId xmlns:a16="http://schemas.microsoft.com/office/drawing/2014/main" id="{493F19C0-DDB3-5120-AC29-D5268C0C35BA}"/>
              </a:ext>
            </a:extLst>
          </p:cNvPr>
          <p:cNvSpPr/>
          <p:nvPr/>
        </p:nvSpPr>
        <p:spPr>
          <a:xfrm>
            <a:off x="166976" y="729974"/>
            <a:ext cx="4519612" cy="408969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560;p67">
            <a:extLst>
              <a:ext uri="{FF2B5EF4-FFF2-40B4-BE49-F238E27FC236}">
                <a16:creationId xmlns:a16="http://schemas.microsoft.com/office/drawing/2014/main" id="{712FC27F-8531-9B69-660F-0D532C9E9EBD}"/>
              </a:ext>
            </a:extLst>
          </p:cNvPr>
          <p:cNvSpPr txBox="1">
            <a:spLocks/>
          </p:cNvSpPr>
          <p:nvPr/>
        </p:nvSpPr>
        <p:spPr>
          <a:xfrm>
            <a:off x="84149" y="-52750"/>
            <a:ext cx="5004685" cy="469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400" b="0" i="0" u="none" strike="noStrike" cap="none">
                <a:solidFill>
                  <a:schemeClr val="dk2"/>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9pPr>
          </a:lstStyle>
          <a:p>
            <a:pPr marL="0" indent="0" algn="l"/>
            <a:r>
              <a:rPr lang="en-US" sz="1600" b="1" dirty="0">
                <a:solidFill>
                  <a:schemeClr val="bg1">
                    <a:lumMod val="25000"/>
                  </a:schemeClr>
                </a:solidFill>
              </a:rPr>
              <a:t>PHÂN TÍCH SỰ HÀI LÒNG CỦA KHÁCH HÀNG</a:t>
            </a:r>
            <a:endParaRPr lang="vi-VN" sz="1600" b="1" dirty="0">
              <a:solidFill>
                <a:schemeClr val="bg1">
                  <a:lumMod val="25000"/>
                </a:schemeClr>
              </a:solidFill>
            </a:endParaRPr>
          </a:p>
        </p:txBody>
      </p:sp>
      <p:sp>
        <p:nvSpPr>
          <p:cNvPr id="10" name="TextBox 9">
            <a:extLst>
              <a:ext uri="{FF2B5EF4-FFF2-40B4-BE49-F238E27FC236}">
                <a16:creationId xmlns:a16="http://schemas.microsoft.com/office/drawing/2014/main" id="{FBA4F5B1-9D5E-8AA6-41C5-3B1BC0FEC142}"/>
              </a:ext>
            </a:extLst>
          </p:cNvPr>
          <p:cNvSpPr txBox="1"/>
          <p:nvPr/>
        </p:nvSpPr>
        <p:spPr>
          <a:xfrm>
            <a:off x="4919869" y="365127"/>
            <a:ext cx="4001494" cy="4124206"/>
          </a:xfrm>
          <a:prstGeom prst="rect">
            <a:avLst/>
          </a:prstGeom>
          <a:noFill/>
        </p:spPr>
        <p:txBody>
          <a:bodyPr wrap="square">
            <a:spAutoFit/>
          </a:bodyPr>
          <a:lstStyle/>
          <a:p>
            <a:pPr algn="just"/>
            <a:r>
              <a:rPr lang="en-US" sz="1600" dirty="0" err="1">
                <a:solidFill>
                  <a:srgbClr val="0070C0"/>
                </a:solidFill>
                <a:latin typeface="Montserrat" panose="00000500000000000000" pitchFamily="2" charset="0"/>
              </a:rPr>
              <a:t>Nhận</a:t>
            </a:r>
            <a:r>
              <a:rPr lang="en-US" sz="1600" dirty="0">
                <a:solidFill>
                  <a:srgbClr val="0070C0"/>
                </a:solidFill>
                <a:latin typeface="Montserrat" panose="00000500000000000000" pitchFamily="2" charset="0"/>
              </a:rPr>
              <a:t> </a:t>
            </a:r>
            <a:r>
              <a:rPr lang="en-US" sz="1600" dirty="0" err="1">
                <a:solidFill>
                  <a:srgbClr val="0070C0"/>
                </a:solidFill>
                <a:latin typeface="Montserrat" panose="00000500000000000000" pitchFamily="2" charset="0"/>
              </a:rPr>
              <a:t>xét</a:t>
            </a:r>
            <a:endParaRPr lang="en-US" sz="1600" dirty="0">
              <a:solidFill>
                <a:srgbClr val="0070C0"/>
              </a:solidFill>
              <a:latin typeface="Montserrat" panose="00000500000000000000" pitchFamily="2" charset="0"/>
            </a:endParaRPr>
          </a:p>
          <a:p>
            <a:pPr algn="just"/>
            <a:br>
              <a:rPr lang="vi-VN" sz="1200" dirty="0">
                <a:effectLst/>
                <a:latin typeface="Montserrat" panose="00000500000000000000" pitchFamily="2" charset="0"/>
              </a:rPr>
            </a:br>
            <a:r>
              <a:rPr lang="en-US" sz="900" dirty="0">
                <a:effectLst/>
                <a:latin typeface="Montserrat" panose="00000500000000000000" pitchFamily="2" charset="0"/>
              </a:rPr>
              <a:t>T</a:t>
            </a:r>
            <a:r>
              <a:rPr lang="vi-VN" sz="900" dirty="0">
                <a:effectLst/>
                <a:latin typeface="Montserrat" panose="00000500000000000000" pitchFamily="2" charset="0"/>
              </a:rPr>
              <a:t>hời gian </a:t>
            </a:r>
            <a:r>
              <a:rPr lang="en-US" sz="900" dirty="0" err="1">
                <a:effectLst/>
                <a:latin typeface="Montserrat" panose="00000500000000000000" pitchFamily="2" charset="0"/>
              </a:rPr>
              <a:t>giao</a:t>
            </a:r>
            <a:r>
              <a:rPr lang="en-US" sz="900" dirty="0">
                <a:effectLst/>
                <a:latin typeface="Montserrat" panose="00000500000000000000" pitchFamily="2" charset="0"/>
              </a:rPr>
              <a:t> </a:t>
            </a:r>
            <a:r>
              <a:rPr lang="en-US" sz="900" dirty="0" err="1">
                <a:effectLst/>
                <a:latin typeface="Montserrat" panose="00000500000000000000" pitchFamily="2" charset="0"/>
              </a:rPr>
              <a:t>hàng</a:t>
            </a:r>
            <a:r>
              <a:rPr lang="en-US" sz="900" dirty="0">
                <a:effectLst/>
                <a:latin typeface="Montserrat" panose="00000500000000000000" pitchFamily="2" charset="0"/>
              </a:rPr>
              <a:t> </a:t>
            </a:r>
            <a:r>
              <a:rPr lang="vi-VN" sz="900" dirty="0">
                <a:effectLst/>
                <a:latin typeface="Montserrat" panose="00000500000000000000" pitchFamily="2" charset="0"/>
              </a:rPr>
              <a:t>trung bình cuả ngành hàng  office_ funiture là cao nhất với trung bình là 18.71 ngày từ ngày đặt mua cho tới ngày KH nhận được hàng</a:t>
            </a:r>
            <a:endParaRPr lang="en-US" sz="900" dirty="0">
              <a:effectLst/>
              <a:latin typeface="Montserrat" panose="00000500000000000000" pitchFamily="2" charset="0"/>
            </a:endParaRPr>
          </a:p>
          <a:p>
            <a:pPr algn="just"/>
            <a:endParaRPr lang="en-US" sz="900" dirty="0">
              <a:effectLst/>
              <a:latin typeface="Montserrat" panose="00000500000000000000" pitchFamily="2" charset="0"/>
            </a:endParaRPr>
          </a:p>
          <a:p>
            <a:pPr algn="just"/>
            <a:r>
              <a:rPr lang="vi-VN" sz="900" dirty="0">
                <a:latin typeface="Montserrat" panose="00000500000000000000" pitchFamily="2" charset="0"/>
              </a:rPr>
              <a:t>Tìm hiểu sâu vào ngành hàng này sẽ thấy </a:t>
            </a:r>
          </a:p>
          <a:p>
            <a:pPr algn="just"/>
            <a:endParaRPr lang="en-US" sz="900" dirty="0">
              <a:latin typeface="Montserrat" panose="00000500000000000000" pitchFamily="2" charset="0"/>
            </a:endParaRPr>
          </a:p>
          <a:p>
            <a:pPr algn="just"/>
            <a:r>
              <a:rPr lang="vi-VN" sz="900" dirty="0">
                <a:latin typeface="Montserrat" panose="00000500000000000000" pitchFamily="2" charset="0"/>
              </a:rPr>
              <a:t> Seller </a:t>
            </a:r>
            <a:r>
              <a:rPr lang="en-US" sz="900" dirty="0">
                <a:latin typeface="Montserrat" panose="00000500000000000000" pitchFamily="2" charset="0"/>
              </a:rPr>
              <a:t>*</a:t>
            </a:r>
            <a:r>
              <a:rPr lang="vi-VN" sz="900" dirty="0">
                <a:latin typeface="Montserrat" panose="00000500000000000000" pitchFamily="2" charset="0"/>
              </a:rPr>
              <a:t>6b010ab có số điểm trung bình là 3.51 sao trong đó tỉ lệ 1 sao và 2 sao chiếm khoảng 25% tổng đánh giá. Nguyên nhân là do thời gian giao hàng tới khách hàng khá l</a:t>
            </a:r>
            <a:r>
              <a:rPr lang="en-US" sz="900" dirty="0">
                <a:latin typeface="Montserrat" panose="00000500000000000000" pitchFamily="2" charset="0"/>
              </a:rPr>
              <a:t>â</a:t>
            </a:r>
            <a:r>
              <a:rPr lang="vi-VN" sz="900" dirty="0">
                <a:latin typeface="Montserrat" panose="00000500000000000000" pitchFamily="2" charset="0"/>
              </a:rPr>
              <a:t>u , trung bình là 19.86 ngày</a:t>
            </a:r>
            <a:endParaRPr lang="en-US" sz="900" dirty="0">
              <a:latin typeface="Montserrat" panose="00000500000000000000" pitchFamily="2" charset="0"/>
            </a:endParaRPr>
          </a:p>
          <a:p>
            <a:pPr algn="just"/>
            <a:endParaRPr lang="en-US" sz="900" dirty="0">
              <a:latin typeface="Montserrat" panose="00000500000000000000" pitchFamily="2" charset="0"/>
            </a:endParaRPr>
          </a:p>
          <a:p>
            <a:pPr algn="just"/>
            <a:r>
              <a:rPr lang="vi-VN" sz="900" dirty="0">
                <a:latin typeface="Montserrat" panose="00000500000000000000" pitchFamily="2" charset="0"/>
              </a:rPr>
              <a:t>Nhìn sâu hơn ta có thể thấy thời gian giao hàng tới nhà vận tải khá lâu so với thời gian nhà vận tải tới KH. Có 2 nguyên nhân dẫn đến thời gian giao hàng từ nhà cung cấp tới nhà vận tải lâu : do khoảng cách địa lý từ NCC tới NVT xa hoặc là năng lực của nhà vận tải có vấn đề dẫn tới việc họ đến lấy hàng chậm. Nhưng vì thời gian giao hàng từ NVT tới Kh nhanh hơn so với từ NCC tới NV</a:t>
            </a:r>
            <a:r>
              <a:rPr lang="en-US" sz="900" dirty="0">
                <a:latin typeface="Montserrat" panose="00000500000000000000" pitchFamily="2" charset="0"/>
              </a:rPr>
              <a:t>T</a:t>
            </a:r>
            <a:r>
              <a:rPr lang="vi-VN" sz="900" dirty="0">
                <a:latin typeface="Montserrat" panose="00000500000000000000" pitchFamily="2" charset="0"/>
              </a:rPr>
              <a:t> nên sẽ loại phương án là năng lực NVT kém dẫn tới lấy hàng chậm =&gt; giải pháp di dời kho của NCC vào những khu vực sát trung tâm hơn hoặc là sát tới những điểm nhận hàng của nhà vận chuyển để rút ngắn leadtime nhận hàng từ đó cải thiện tổng thể leadtime giao hàng cho khách hàng</a:t>
            </a:r>
            <a:endParaRPr lang="en-US" sz="900" dirty="0">
              <a:latin typeface="Montserrat" panose="00000500000000000000" pitchFamily="2" charset="0"/>
            </a:endParaRPr>
          </a:p>
          <a:p>
            <a:pPr algn="just"/>
            <a:endParaRPr lang="en-US" sz="900" dirty="0">
              <a:latin typeface="Montserrat" panose="00000500000000000000" pitchFamily="2" charset="0"/>
            </a:endParaRPr>
          </a:p>
          <a:p>
            <a:pPr algn="just"/>
            <a:r>
              <a:rPr lang="vi-VN" sz="900" dirty="0">
                <a:latin typeface="Montserrat" panose="00000500000000000000" pitchFamily="2" charset="0"/>
              </a:rPr>
              <a:t>Seller </a:t>
            </a:r>
            <a:r>
              <a:rPr lang="en-US" sz="900" dirty="0">
                <a:latin typeface="Montserrat" panose="00000500000000000000" pitchFamily="2" charset="0"/>
              </a:rPr>
              <a:t>*</a:t>
            </a:r>
            <a:r>
              <a:rPr lang="vi-VN" sz="900" dirty="0">
                <a:latin typeface="Montserrat" panose="00000500000000000000" pitchFamily="2" charset="0"/>
              </a:rPr>
              <a:t>7b063 c</a:t>
            </a:r>
            <a:r>
              <a:rPr lang="en-US" sz="900" dirty="0" err="1">
                <a:latin typeface="Montserrat" panose="00000500000000000000" pitchFamily="2" charset="0"/>
              </a:rPr>
              <a:t>ũng</a:t>
            </a:r>
            <a:r>
              <a:rPr lang="vi-VN" sz="900" dirty="0">
                <a:latin typeface="Montserrat" panose="00000500000000000000" pitchFamily="2" charset="0"/>
              </a:rPr>
              <a:t> gặp tình tranag tương tự </a:t>
            </a:r>
            <a:r>
              <a:rPr lang="en-US" sz="900" dirty="0" err="1">
                <a:latin typeface="Montserrat" panose="00000500000000000000" pitchFamily="2" charset="0"/>
              </a:rPr>
              <a:t>vì</a:t>
            </a:r>
            <a:r>
              <a:rPr lang="vi-VN" sz="900" dirty="0">
                <a:latin typeface="Montserrat" panose="00000500000000000000" pitchFamily="2" charset="0"/>
              </a:rPr>
              <a:t> leadtime giao hàng tới khách h</a:t>
            </a:r>
            <a:r>
              <a:rPr lang="en-US" sz="900" dirty="0" err="1">
                <a:latin typeface="Montserrat" panose="00000500000000000000" pitchFamily="2" charset="0"/>
              </a:rPr>
              <a:t>àng</a:t>
            </a:r>
            <a:r>
              <a:rPr lang="vi-VN" sz="900" dirty="0">
                <a:latin typeface="Montserrat" panose="00000500000000000000" pitchFamily="2" charset="0"/>
              </a:rPr>
              <a:t> lâu và nguyên nhân cũng là leadtime từ NCC tới NVT khá dài so với thời gian giao hàng của NVT</a:t>
            </a:r>
          </a:p>
        </p:txBody>
      </p:sp>
      <p:pic>
        <p:nvPicPr>
          <p:cNvPr id="6" name="Picture 5">
            <a:extLst>
              <a:ext uri="{FF2B5EF4-FFF2-40B4-BE49-F238E27FC236}">
                <a16:creationId xmlns:a16="http://schemas.microsoft.com/office/drawing/2014/main" id="{B5E63B0D-B419-F6C6-26FD-FD21EA57F4CE}"/>
              </a:ext>
            </a:extLst>
          </p:cNvPr>
          <p:cNvPicPr>
            <a:picLocks noChangeAspect="1"/>
          </p:cNvPicPr>
          <p:nvPr/>
        </p:nvPicPr>
        <p:blipFill>
          <a:blip r:embed="rId3"/>
          <a:stretch>
            <a:fillRect/>
          </a:stretch>
        </p:blipFill>
        <p:spPr>
          <a:xfrm>
            <a:off x="222637" y="793727"/>
            <a:ext cx="4349363" cy="1988459"/>
          </a:xfrm>
          <a:prstGeom prst="rect">
            <a:avLst/>
          </a:prstGeom>
        </p:spPr>
      </p:pic>
      <p:sp>
        <p:nvSpPr>
          <p:cNvPr id="8" name="Google Shape;560;p67">
            <a:extLst>
              <a:ext uri="{FF2B5EF4-FFF2-40B4-BE49-F238E27FC236}">
                <a16:creationId xmlns:a16="http://schemas.microsoft.com/office/drawing/2014/main" id="{3A324327-FEFC-9986-5859-47A7FFD31A9C}"/>
              </a:ext>
            </a:extLst>
          </p:cNvPr>
          <p:cNvSpPr txBox="1">
            <a:spLocks/>
          </p:cNvSpPr>
          <p:nvPr/>
        </p:nvSpPr>
        <p:spPr>
          <a:xfrm>
            <a:off x="84149" y="323827"/>
            <a:ext cx="5004685" cy="469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400" b="0" i="0" u="none" strike="noStrike" cap="none">
                <a:solidFill>
                  <a:schemeClr val="dk2"/>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9pPr>
          </a:lstStyle>
          <a:p>
            <a:pPr marL="0" indent="0" algn="l"/>
            <a:r>
              <a:rPr lang="en-US" sz="1600" b="1" dirty="0">
                <a:solidFill>
                  <a:schemeClr val="bg1">
                    <a:lumMod val="25000"/>
                  </a:schemeClr>
                </a:solidFill>
              </a:rPr>
              <a:t>OFFICE_FURNITURE</a:t>
            </a:r>
            <a:endParaRPr lang="vi-VN" sz="1600" b="1" dirty="0">
              <a:solidFill>
                <a:schemeClr val="bg1">
                  <a:lumMod val="25000"/>
                </a:schemeClr>
              </a:solidFill>
            </a:endParaRPr>
          </a:p>
        </p:txBody>
      </p:sp>
      <p:pic>
        <p:nvPicPr>
          <p:cNvPr id="11" name="Picture 10">
            <a:extLst>
              <a:ext uri="{FF2B5EF4-FFF2-40B4-BE49-F238E27FC236}">
                <a16:creationId xmlns:a16="http://schemas.microsoft.com/office/drawing/2014/main" id="{332C2CC4-014A-852F-EFC8-0D60C1410A5E}"/>
              </a:ext>
            </a:extLst>
          </p:cNvPr>
          <p:cNvPicPr>
            <a:picLocks noChangeAspect="1"/>
          </p:cNvPicPr>
          <p:nvPr/>
        </p:nvPicPr>
        <p:blipFill>
          <a:blip r:embed="rId4"/>
          <a:stretch>
            <a:fillRect/>
          </a:stretch>
        </p:blipFill>
        <p:spPr>
          <a:xfrm>
            <a:off x="222636" y="2953861"/>
            <a:ext cx="4349364" cy="1136708"/>
          </a:xfrm>
          <a:prstGeom prst="rect">
            <a:avLst/>
          </a:prstGeom>
        </p:spPr>
      </p:pic>
      <p:pic>
        <p:nvPicPr>
          <p:cNvPr id="17" name="Picture 16">
            <a:extLst>
              <a:ext uri="{FF2B5EF4-FFF2-40B4-BE49-F238E27FC236}">
                <a16:creationId xmlns:a16="http://schemas.microsoft.com/office/drawing/2014/main" id="{76B834C5-634F-A333-FDDE-66B4C4749D42}"/>
              </a:ext>
            </a:extLst>
          </p:cNvPr>
          <p:cNvPicPr>
            <a:picLocks noChangeAspect="1"/>
          </p:cNvPicPr>
          <p:nvPr/>
        </p:nvPicPr>
        <p:blipFill>
          <a:blip r:embed="rId5"/>
          <a:stretch>
            <a:fillRect/>
          </a:stretch>
        </p:blipFill>
        <p:spPr>
          <a:xfrm>
            <a:off x="222636" y="4071734"/>
            <a:ext cx="4349364" cy="381020"/>
          </a:xfrm>
          <a:prstGeom prst="rect">
            <a:avLst/>
          </a:prstGeom>
        </p:spPr>
      </p:pic>
      <p:sp>
        <p:nvSpPr>
          <p:cNvPr id="18" name="Rectangle 17">
            <a:extLst>
              <a:ext uri="{FF2B5EF4-FFF2-40B4-BE49-F238E27FC236}">
                <a16:creationId xmlns:a16="http://schemas.microsoft.com/office/drawing/2014/main" id="{6E404658-4419-C228-DA28-5C39A2C608B5}"/>
              </a:ext>
            </a:extLst>
          </p:cNvPr>
          <p:cNvSpPr/>
          <p:nvPr/>
        </p:nvSpPr>
        <p:spPr>
          <a:xfrm>
            <a:off x="2790909" y="2953861"/>
            <a:ext cx="572494" cy="1498893"/>
          </a:xfrm>
          <a:prstGeom prst="rect">
            <a:avLst/>
          </a:prstGeom>
          <a:no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B326C25-1C71-05C2-B3A8-4C102EC995F2}"/>
              </a:ext>
            </a:extLst>
          </p:cNvPr>
          <p:cNvSpPr/>
          <p:nvPr/>
        </p:nvSpPr>
        <p:spPr>
          <a:xfrm>
            <a:off x="4114094" y="2953861"/>
            <a:ext cx="513566" cy="1498893"/>
          </a:xfrm>
          <a:prstGeom prst="rect">
            <a:avLst/>
          </a:prstGeom>
          <a:no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7A29D0A-9F29-5E1C-2E31-B7E35EDE3F00}"/>
              </a:ext>
            </a:extLst>
          </p:cNvPr>
          <p:cNvSpPr/>
          <p:nvPr/>
        </p:nvSpPr>
        <p:spPr>
          <a:xfrm rot="5400000">
            <a:off x="1669388" y="15519"/>
            <a:ext cx="214684" cy="3046123"/>
          </a:xfrm>
          <a:prstGeom prst="rect">
            <a:avLst/>
          </a:prstGeom>
          <a:no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159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445025"/>
            <a:ext cx="3583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MỤC LỤC</a:t>
            </a:r>
            <a:endParaRPr dirty="0"/>
          </a:p>
        </p:txBody>
      </p:sp>
      <p:sp>
        <p:nvSpPr>
          <p:cNvPr id="495" name="Google Shape;495;p61"/>
          <p:cNvSpPr txBox="1">
            <a:spLocks noGrp="1"/>
          </p:cNvSpPr>
          <p:nvPr>
            <p:ph type="subTitle" idx="3"/>
          </p:nvPr>
        </p:nvSpPr>
        <p:spPr>
          <a:xfrm>
            <a:off x="1655200" y="1942925"/>
            <a:ext cx="248610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Giới Thiệu</a:t>
            </a:r>
            <a:endParaRPr dirty="0"/>
          </a:p>
        </p:txBody>
      </p:sp>
      <p:sp>
        <p:nvSpPr>
          <p:cNvPr id="496" name="Google Shape;496;p61"/>
          <p:cNvSpPr txBox="1">
            <a:spLocks noGrp="1"/>
          </p:cNvSpPr>
          <p:nvPr>
            <p:ph type="subTitle" idx="1"/>
          </p:nvPr>
        </p:nvSpPr>
        <p:spPr>
          <a:xfrm>
            <a:off x="4985050" y="2121425"/>
            <a:ext cx="248610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Các Bước Thực Hiện</a:t>
            </a:r>
            <a:endParaRPr dirty="0"/>
          </a:p>
        </p:txBody>
      </p:sp>
      <p:sp>
        <p:nvSpPr>
          <p:cNvPr id="498" name="Google Shape;498;p61"/>
          <p:cNvSpPr txBox="1">
            <a:spLocks noGrp="1"/>
          </p:cNvSpPr>
          <p:nvPr>
            <p:ph type="subTitle" idx="4"/>
          </p:nvPr>
        </p:nvSpPr>
        <p:spPr>
          <a:xfrm>
            <a:off x="1655200" y="2255100"/>
            <a:ext cx="2486100" cy="61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
        <p:nvSpPr>
          <p:cNvPr id="500" name="Google Shape;500;p61"/>
          <p:cNvSpPr txBox="1">
            <a:spLocks noGrp="1"/>
          </p:cNvSpPr>
          <p:nvPr>
            <p:ph type="subTitle" idx="6"/>
          </p:nvPr>
        </p:nvSpPr>
        <p:spPr>
          <a:xfrm>
            <a:off x="5001000" y="4036125"/>
            <a:ext cx="2486100" cy="61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
        <p:nvSpPr>
          <p:cNvPr id="501" name="Google Shape;501;p61"/>
          <p:cNvSpPr txBox="1">
            <a:spLocks noGrp="1"/>
          </p:cNvSpPr>
          <p:nvPr>
            <p:ph type="subTitle" idx="7"/>
          </p:nvPr>
        </p:nvSpPr>
        <p:spPr>
          <a:xfrm>
            <a:off x="1655199" y="3723950"/>
            <a:ext cx="2813433"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 Kết Quả Phân Tích</a:t>
            </a:r>
            <a:endParaRPr dirty="0"/>
          </a:p>
        </p:txBody>
      </p:sp>
      <p:sp>
        <p:nvSpPr>
          <p:cNvPr id="502" name="Google Shape;502;p61"/>
          <p:cNvSpPr txBox="1">
            <a:spLocks noGrp="1"/>
          </p:cNvSpPr>
          <p:nvPr>
            <p:ph type="subTitle" idx="8"/>
          </p:nvPr>
        </p:nvSpPr>
        <p:spPr>
          <a:xfrm>
            <a:off x="1655250" y="4036125"/>
            <a:ext cx="2486100" cy="61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
        <p:nvSpPr>
          <p:cNvPr id="503" name="Google Shape;503;p61"/>
          <p:cNvSpPr txBox="1">
            <a:spLocks noGrp="1"/>
          </p:cNvSpPr>
          <p:nvPr>
            <p:ph type="title" idx="9"/>
          </p:nvPr>
        </p:nvSpPr>
        <p:spPr>
          <a:xfrm>
            <a:off x="2378650" y="1303588"/>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504" name="Google Shape;504;p61"/>
          <p:cNvSpPr txBox="1">
            <a:spLocks noGrp="1"/>
          </p:cNvSpPr>
          <p:nvPr>
            <p:ph type="title" idx="13"/>
          </p:nvPr>
        </p:nvSpPr>
        <p:spPr>
          <a:xfrm>
            <a:off x="5724450" y="1303588"/>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505" name="Google Shape;505;p61"/>
          <p:cNvSpPr txBox="1">
            <a:spLocks noGrp="1"/>
          </p:cNvSpPr>
          <p:nvPr>
            <p:ph type="title" idx="14"/>
          </p:nvPr>
        </p:nvSpPr>
        <p:spPr>
          <a:xfrm>
            <a:off x="2378700" y="3082738"/>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5" name="Subtitle 4">
            <a:extLst>
              <a:ext uri="{FF2B5EF4-FFF2-40B4-BE49-F238E27FC236}">
                <a16:creationId xmlns:a16="http://schemas.microsoft.com/office/drawing/2014/main" id="{5E0B3F34-3DDC-6243-44CD-3FF3C82345A8}"/>
              </a:ext>
            </a:extLst>
          </p:cNvPr>
          <p:cNvSpPr>
            <a:spLocks noGrp="1"/>
          </p:cNvSpPr>
          <p:nvPr>
            <p:ph type="subTitle" idx="5"/>
          </p:nvPr>
        </p:nvSpPr>
        <p:spPr/>
        <p:txBody>
          <a:bodyPr/>
          <a:lstStyle/>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13" name="Rectangle 12">
            <a:extLst>
              <a:ext uri="{FF2B5EF4-FFF2-40B4-BE49-F238E27FC236}">
                <a16:creationId xmlns:a16="http://schemas.microsoft.com/office/drawing/2014/main" id="{493F19C0-DDB3-5120-AC29-D5268C0C35BA}"/>
              </a:ext>
            </a:extLst>
          </p:cNvPr>
          <p:cNvSpPr/>
          <p:nvPr/>
        </p:nvSpPr>
        <p:spPr>
          <a:xfrm>
            <a:off x="166976" y="729974"/>
            <a:ext cx="4519612" cy="408969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560;p67">
            <a:extLst>
              <a:ext uri="{FF2B5EF4-FFF2-40B4-BE49-F238E27FC236}">
                <a16:creationId xmlns:a16="http://schemas.microsoft.com/office/drawing/2014/main" id="{712FC27F-8531-9B69-660F-0D532C9E9EBD}"/>
              </a:ext>
            </a:extLst>
          </p:cNvPr>
          <p:cNvSpPr txBox="1">
            <a:spLocks/>
          </p:cNvSpPr>
          <p:nvPr/>
        </p:nvSpPr>
        <p:spPr>
          <a:xfrm>
            <a:off x="84149" y="-52750"/>
            <a:ext cx="5004685" cy="469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400" b="0" i="0" u="none" strike="noStrike" cap="none">
                <a:solidFill>
                  <a:schemeClr val="dk2"/>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9pPr>
          </a:lstStyle>
          <a:p>
            <a:pPr marL="0" indent="0" algn="l"/>
            <a:r>
              <a:rPr lang="en-US" sz="1600" b="1" dirty="0">
                <a:solidFill>
                  <a:schemeClr val="bg1">
                    <a:lumMod val="25000"/>
                  </a:schemeClr>
                </a:solidFill>
              </a:rPr>
              <a:t>PHÂN TÍCH SỰ HÀI LÒNG CỦA KHÁCH HÀNG</a:t>
            </a:r>
            <a:endParaRPr lang="vi-VN" sz="1600" b="1" dirty="0">
              <a:solidFill>
                <a:schemeClr val="bg1">
                  <a:lumMod val="25000"/>
                </a:schemeClr>
              </a:solidFill>
            </a:endParaRPr>
          </a:p>
        </p:txBody>
      </p:sp>
      <p:sp>
        <p:nvSpPr>
          <p:cNvPr id="10" name="TextBox 9">
            <a:extLst>
              <a:ext uri="{FF2B5EF4-FFF2-40B4-BE49-F238E27FC236}">
                <a16:creationId xmlns:a16="http://schemas.microsoft.com/office/drawing/2014/main" id="{FBA4F5B1-9D5E-8AA6-41C5-3B1BC0FEC142}"/>
              </a:ext>
            </a:extLst>
          </p:cNvPr>
          <p:cNvSpPr txBox="1"/>
          <p:nvPr/>
        </p:nvSpPr>
        <p:spPr>
          <a:xfrm>
            <a:off x="4919869" y="365127"/>
            <a:ext cx="4001494" cy="2923877"/>
          </a:xfrm>
          <a:prstGeom prst="rect">
            <a:avLst/>
          </a:prstGeom>
          <a:noFill/>
        </p:spPr>
        <p:txBody>
          <a:bodyPr wrap="square">
            <a:spAutoFit/>
          </a:bodyPr>
          <a:lstStyle/>
          <a:p>
            <a:pPr algn="just"/>
            <a:r>
              <a:rPr lang="en-US" sz="1600" dirty="0" err="1">
                <a:solidFill>
                  <a:srgbClr val="0070C0"/>
                </a:solidFill>
                <a:latin typeface="Montserrat" panose="00000500000000000000" pitchFamily="2" charset="0"/>
              </a:rPr>
              <a:t>Nhận</a:t>
            </a:r>
            <a:r>
              <a:rPr lang="en-US" sz="1600" dirty="0">
                <a:solidFill>
                  <a:srgbClr val="0070C0"/>
                </a:solidFill>
                <a:latin typeface="Montserrat" panose="00000500000000000000" pitchFamily="2" charset="0"/>
              </a:rPr>
              <a:t> </a:t>
            </a:r>
            <a:r>
              <a:rPr lang="en-US" sz="1600" dirty="0" err="1">
                <a:solidFill>
                  <a:srgbClr val="0070C0"/>
                </a:solidFill>
                <a:latin typeface="Montserrat" panose="00000500000000000000" pitchFamily="2" charset="0"/>
              </a:rPr>
              <a:t>xét</a:t>
            </a:r>
            <a:endParaRPr lang="en-US" sz="1600" dirty="0">
              <a:solidFill>
                <a:srgbClr val="0070C0"/>
              </a:solidFill>
              <a:latin typeface="Montserrat" panose="00000500000000000000" pitchFamily="2" charset="0"/>
            </a:endParaRPr>
          </a:p>
          <a:p>
            <a:pPr algn="just"/>
            <a:br>
              <a:rPr lang="vi-VN" sz="1200" dirty="0">
                <a:effectLst/>
                <a:latin typeface="Montserrat" panose="00000500000000000000" pitchFamily="2" charset="0"/>
              </a:rPr>
            </a:br>
            <a:r>
              <a:rPr lang="en-US" sz="1200" dirty="0" err="1">
                <a:latin typeface="Montserrat" panose="00000500000000000000" pitchFamily="2" charset="0"/>
              </a:rPr>
              <a:t>ĐốI</a:t>
            </a:r>
            <a:r>
              <a:rPr lang="en-US" sz="1200" dirty="0">
                <a:latin typeface="Montserrat" panose="00000500000000000000" pitchFamily="2" charset="0"/>
              </a:rPr>
              <a:t> </a:t>
            </a:r>
            <a:r>
              <a:rPr lang="en-US" sz="1200" dirty="0" err="1">
                <a:latin typeface="Montserrat" panose="00000500000000000000" pitchFamily="2" charset="0"/>
              </a:rPr>
              <a:t>với</a:t>
            </a:r>
            <a:r>
              <a:rPr lang="en-US" sz="1200" dirty="0">
                <a:latin typeface="Montserrat" panose="00000500000000000000" pitchFamily="2" charset="0"/>
              </a:rPr>
              <a:t> </a:t>
            </a:r>
            <a:r>
              <a:rPr lang="en-US" sz="1200" dirty="0" err="1">
                <a:latin typeface="Montserrat" panose="00000500000000000000" pitchFamily="2" charset="0"/>
              </a:rPr>
              <a:t>ngành</a:t>
            </a:r>
            <a:r>
              <a:rPr lang="en-US" sz="1200" dirty="0">
                <a:latin typeface="Montserrat" panose="00000500000000000000" pitchFamily="2" charset="0"/>
              </a:rPr>
              <a:t> </a:t>
            </a:r>
            <a:r>
              <a:rPr lang="en-US" sz="1200" dirty="0" err="1">
                <a:latin typeface="Montserrat" panose="00000500000000000000" pitchFamily="2" charset="0"/>
              </a:rPr>
              <a:t>hàng</a:t>
            </a:r>
            <a:r>
              <a:rPr lang="en-US" sz="1200" dirty="0">
                <a:latin typeface="Montserrat" panose="00000500000000000000" pitchFamily="2" charset="0"/>
              </a:rPr>
              <a:t> Fashion Male Clothing, </a:t>
            </a:r>
            <a:r>
              <a:rPr lang="en-US" sz="1200" dirty="0" err="1">
                <a:latin typeface="Montserrat" panose="00000500000000000000" pitchFamily="2" charset="0"/>
              </a:rPr>
              <a:t>tình</a:t>
            </a:r>
            <a:r>
              <a:rPr lang="en-US" sz="1200" dirty="0">
                <a:latin typeface="Montserrat" panose="00000500000000000000" pitchFamily="2" charset="0"/>
              </a:rPr>
              <a:t> </a:t>
            </a:r>
            <a:r>
              <a:rPr lang="en-US" sz="1200" dirty="0" err="1">
                <a:latin typeface="Montserrat" panose="00000500000000000000" pitchFamily="2" charset="0"/>
              </a:rPr>
              <a:t>trang</a:t>
            </a:r>
            <a:r>
              <a:rPr lang="en-US" sz="1200" dirty="0">
                <a:latin typeface="Montserrat" panose="00000500000000000000" pitchFamily="2" charset="0"/>
              </a:rPr>
              <a:t> </a:t>
            </a:r>
            <a:r>
              <a:rPr lang="en-US" sz="1200" dirty="0" err="1">
                <a:latin typeface="Montserrat" panose="00000500000000000000" pitchFamily="2" charset="0"/>
              </a:rPr>
              <a:t>tương</a:t>
            </a:r>
            <a:r>
              <a:rPr lang="en-US" sz="1200" dirty="0">
                <a:latin typeface="Montserrat" panose="00000500000000000000" pitchFamily="2" charset="0"/>
              </a:rPr>
              <a:t> </a:t>
            </a:r>
            <a:r>
              <a:rPr lang="en-US" sz="1200" dirty="0" err="1">
                <a:latin typeface="Montserrat" panose="00000500000000000000" pitchFamily="2" charset="0"/>
              </a:rPr>
              <a:t>tự</a:t>
            </a:r>
            <a:r>
              <a:rPr lang="en-US" sz="1200" dirty="0">
                <a:latin typeface="Montserrat" panose="00000500000000000000" pitchFamily="2" charset="0"/>
              </a:rPr>
              <a:t> </a:t>
            </a:r>
            <a:r>
              <a:rPr lang="en-US" sz="1200" dirty="0" err="1">
                <a:latin typeface="Montserrat" panose="00000500000000000000" pitchFamily="2" charset="0"/>
              </a:rPr>
              <a:t>cũng</a:t>
            </a:r>
            <a:r>
              <a:rPr lang="en-US" sz="1200" dirty="0">
                <a:latin typeface="Montserrat" panose="00000500000000000000" pitchFamily="2" charset="0"/>
              </a:rPr>
              <a:t> </a:t>
            </a:r>
            <a:r>
              <a:rPr lang="en-US" sz="1200" dirty="0" err="1">
                <a:latin typeface="Montserrat" panose="00000500000000000000" pitchFamily="2" charset="0"/>
              </a:rPr>
              <a:t>xảy</a:t>
            </a:r>
            <a:r>
              <a:rPr lang="en-US" sz="1200" dirty="0">
                <a:latin typeface="Montserrat" panose="00000500000000000000" pitchFamily="2" charset="0"/>
              </a:rPr>
              <a:t> </a:t>
            </a:r>
            <a:r>
              <a:rPr lang="en-US" sz="1200" dirty="0" err="1">
                <a:latin typeface="Montserrat" panose="00000500000000000000" pitchFamily="2" charset="0"/>
              </a:rPr>
              <a:t>ra</a:t>
            </a:r>
            <a:r>
              <a:rPr lang="en-US" sz="1200" dirty="0">
                <a:latin typeface="Montserrat" panose="00000500000000000000" pitchFamily="2" charset="0"/>
              </a:rPr>
              <a:t> </a:t>
            </a:r>
            <a:r>
              <a:rPr lang="en-US" sz="1200" dirty="0" err="1">
                <a:latin typeface="Montserrat" panose="00000500000000000000" pitchFamily="2" charset="0"/>
              </a:rPr>
              <a:t>khi</a:t>
            </a:r>
            <a:r>
              <a:rPr lang="en-US" sz="1200" dirty="0">
                <a:latin typeface="Montserrat" panose="00000500000000000000" pitchFamily="2" charset="0"/>
              </a:rPr>
              <a:t> </a:t>
            </a:r>
            <a:r>
              <a:rPr lang="en-US" sz="1200" dirty="0" err="1">
                <a:latin typeface="Montserrat" panose="00000500000000000000" pitchFamily="2" charset="0"/>
              </a:rPr>
              <a:t>phải</a:t>
            </a:r>
            <a:r>
              <a:rPr lang="en-US" sz="1200" dirty="0">
                <a:latin typeface="Montserrat" panose="00000500000000000000" pitchFamily="2" charset="0"/>
              </a:rPr>
              <a:t> </a:t>
            </a:r>
            <a:r>
              <a:rPr lang="en-US" sz="1200" dirty="0" err="1">
                <a:latin typeface="Montserrat" panose="00000500000000000000" pitchFamily="2" charset="0"/>
              </a:rPr>
              <a:t>mất</a:t>
            </a:r>
            <a:r>
              <a:rPr lang="en-US" sz="1200" dirty="0">
                <a:latin typeface="Montserrat" panose="00000500000000000000" pitchFamily="2" charset="0"/>
              </a:rPr>
              <a:t> </a:t>
            </a:r>
            <a:r>
              <a:rPr lang="en-US" sz="1200" dirty="0" err="1">
                <a:latin typeface="Montserrat" panose="00000500000000000000" pitchFamily="2" charset="0"/>
              </a:rPr>
              <a:t>trung</a:t>
            </a:r>
            <a:r>
              <a:rPr lang="en-US" sz="1200" dirty="0">
                <a:latin typeface="Montserrat" panose="00000500000000000000" pitchFamily="2" charset="0"/>
              </a:rPr>
              <a:t> </a:t>
            </a:r>
            <a:r>
              <a:rPr lang="en-US" sz="1200" dirty="0" err="1">
                <a:latin typeface="Montserrat" panose="00000500000000000000" pitchFamily="2" charset="0"/>
              </a:rPr>
              <a:t>bình</a:t>
            </a:r>
            <a:r>
              <a:rPr lang="en-US" sz="1200" dirty="0">
                <a:latin typeface="Montserrat" panose="00000500000000000000" pitchFamily="2" charset="0"/>
              </a:rPr>
              <a:t> </a:t>
            </a:r>
            <a:r>
              <a:rPr lang="en-US" sz="1200" dirty="0" err="1">
                <a:latin typeface="Montserrat" panose="00000500000000000000" pitchFamily="2" charset="0"/>
              </a:rPr>
              <a:t>gần</a:t>
            </a:r>
            <a:r>
              <a:rPr lang="en-US" sz="1200" dirty="0">
                <a:latin typeface="Montserrat" panose="00000500000000000000" pitchFamily="2" charset="0"/>
              </a:rPr>
              <a:t> 11 </a:t>
            </a:r>
            <a:r>
              <a:rPr lang="en-US" sz="1200" dirty="0" err="1">
                <a:latin typeface="Montserrat" panose="00000500000000000000" pitchFamily="2" charset="0"/>
              </a:rPr>
              <a:t>ngày</a:t>
            </a:r>
            <a:r>
              <a:rPr lang="en-US" sz="1200" dirty="0">
                <a:latin typeface="Montserrat" panose="00000500000000000000" pitchFamily="2" charset="0"/>
              </a:rPr>
              <a:t> </a:t>
            </a:r>
            <a:r>
              <a:rPr lang="en-US" sz="1200" dirty="0" err="1">
                <a:latin typeface="Montserrat" panose="00000500000000000000" pitchFamily="2" charset="0"/>
              </a:rPr>
              <a:t>thì</a:t>
            </a:r>
            <a:r>
              <a:rPr lang="en-US" sz="1200" dirty="0">
                <a:latin typeface="Montserrat" panose="00000500000000000000" pitchFamily="2" charset="0"/>
              </a:rPr>
              <a:t> KH </a:t>
            </a:r>
            <a:r>
              <a:rPr lang="en-US" sz="1200" dirty="0" err="1">
                <a:latin typeface="Montserrat" panose="00000500000000000000" pitchFamily="2" charset="0"/>
              </a:rPr>
              <a:t>mới</a:t>
            </a:r>
            <a:r>
              <a:rPr lang="en-US" sz="1200" dirty="0">
                <a:latin typeface="Montserrat" panose="00000500000000000000" pitchFamily="2" charset="0"/>
              </a:rPr>
              <a:t> </a:t>
            </a:r>
            <a:r>
              <a:rPr lang="en-US" sz="1200" dirty="0" err="1">
                <a:latin typeface="Montserrat" panose="00000500000000000000" pitchFamily="2" charset="0"/>
              </a:rPr>
              <a:t>nhận</a:t>
            </a:r>
            <a:r>
              <a:rPr lang="en-US" sz="1200" dirty="0">
                <a:latin typeface="Montserrat" panose="00000500000000000000" pitchFamily="2" charset="0"/>
              </a:rPr>
              <a:t> </a:t>
            </a:r>
            <a:r>
              <a:rPr lang="en-US" sz="1200" dirty="0" err="1">
                <a:latin typeface="Montserrat" panose="00000500000000000000" pitchFamily="2" charset="0"/>
              </a:rPr>
              <a:t>được</a:t>
            </a:r>
            <a:r>
              <a:rPr lang="en-US" sz="1200" dirty="0">
                <a:latin typeface="Montserrat" panose="00000500000000000000" pitchFamily="2" charset="0"/>
              </a:rPr>
              <a:t> </a:t>
            </a:r>
            <a:r>
              <a:rPr lang="en-US" sz="1200" dirty="0" err="1">
                <a:latin typeface="Montserrat" panose="00000500000000000000" pitchFamily="2" charset="0"/>
              </a:rPr>
              <a:t>quần</a:t>
            </a:r>
            <a:r>
              <a:rPr lang="en-US" sz="1200" dirty="0">
                <a:latin typeface="Montserrat" panose="00000500000000000000" pitchFamily="2" charset="0"/>
              </a:rPr>
              <a:t> </a:t>
            </a:r>
            <a:r>
              <a:rPr lang="en-US" sz="1200" dirty="0" err="1">
                <a:latin typeface="Montserrat" panose="00000500000000000000" pitchFamily="2" charset="0"/>
              </a:rPr>
              <a:t>áo</a:t>
            </a:r>
            <a:r>
              <a:rPr lang="en-US" sz="1200" dirty="0">
                <a:latin typeface="Montserrat" panose="00000500000000000000" pitchFamily="2" charset="0"/>
              </a:rPr>
              <a:t>.</a:t>
            </a:r>
          </a:p>
          <a:p>
            <a:pPr algn="just"/>
            <a:endParaRPr lang="en-US" sz="1200" dirty="0">
              <a:latin typeface="Montserrat" panose="00000500000000000000" pitchFamily="2" charset="0"/>
            </a:endParaRPr>
          </a:p>
          <a:p>
            <a:pPr algn="just"/>
            <a:r>
              <a:rPr lang="en-US" sz="1200" dirty="0" err="1">
                <a:latin typeface="Montserrat" panose="00000500000000000000" pitchFamily="2" charset="0"/>
              </a:rPr>
              <a:t>Tìm</a:t>
            </a:r>
            <a:r>
              <a:rPr lang="en-US" sz="1200" dirty="0">
                <a:latin typeface="Montserrat" panose="00000500000000000000" pitchFamily="2" charset="0"/>
              </a:rPr>
              <a:t> </a:t>
            </a:r>
            <a:r>
              <a:rPr lang="en-US" sz="1200" dirty="0" err="1">
                <a:latin typeface="Montserrat" panose="00000500000000000000" pitchFamily="2" charset="0"/>
              </a:rPr>
              <a:t>hiểu</a:t>
            </a:r>
            <a:r>
              <a:rPr lang="en-US" sz="1200" dirty="0">
                <a:latin typeface="Montserrat" panose="00000500000000000000" pitchFamily="2" charset="0"/>
              </a:rPr>
              <a:t> </a:t>
            </a:r>
            <a:r>
              <a:rPr lang="en-US" sz="1200" dirty="0" err="1">
                <a:latin typeface="Montserrat" panose="00000500000000000000" pitchFamily="2" charset="0"/>
              </a:rPr>
              <a:t>sâu</a:t>
            </a:r>
            <a:r>
              <a:rPr lang="en-US" sz="1200" dirty="0">
                <a:latin typeface="Montserrat" panose="00000500000000000000" pitchFamily="2" charset="0"/>
              </a:rPr>
              <a:t> </a:t>
            </a:r>
            <a:r>
              <a:rPr lang="en-US" sz="1200" dirty="0" err="1">
                <a:latin typeface="Montserrat" panose="00000500000000000000" pitchFamily="2" charset="0"/>
              </a:rPr>
              <a:t>hơn</a:t>
            </a:r>
            <a:r>
              <a:rPr lang="en-US" sz="1200" dirty="0">
                <a:latin typeface="Montserrat" panose="00000500000000000000" pitchFamily="2" charset="0"/>
              </a:rPr>
              <a:t>, ta </a:t>
            </a:r>
            <a:r>
              <a:rPr lang="en-US" sz="1200" dirty="0" err="1">
                <a:latin typeface="Montserrat" panose="00000500000000000000" pitchFamily="2" charset="0"/>
              </a:rPr>
              <a:t>có</a:t>
            </a:r>
            <a:r>
              <a:rPr lang="en-US" sz="1200" dirty="0">
                <a:latin typeface="Montserrat" panose="00000500000000000000" pitchFamily="2" charset="0"/>
              </a:rPr>
              <a:t> </a:t>
            </a:r>
            <a:r>
              <a:rPr lang="en-US" sz="1200" dirty="0" err="1">
                <a:latin typeface="Montserrat" panose="00000500000000000000" pitchFamily="2" charset="0"/>
              </a:rPr>
              <a:t>thể</a:t>
            </a:r>
            <a:r>
              <a:rPr lang="en-US" sz="1200" dirty="0">
                <a:latin typeface="Montserrat" panose="00000500000000000000" pitchFamily="2" charset="0"/>
              </a:rPr>
              <a:t> </a:t>
            </a:r>
            <a:r>
              <a:rPr lang="en-US" sz="1200" dirty="0" err="1">
                <a:latin typeface="Montserrat" panose="00000500000000000000" pitchFamily="2" charset="0"/>
              </a:rPr>
              <a:t>thấy</a:t>
            </a:r>
            <a:r>
              <a:rPr lang="en-US" sz="1200" dirty="0">
                <a:latin typeface="Montserrat" panose="00000500000000000000" pitchFamily="2" charset="0"/>
              </a:rPr>
              <a:t> seller </a:t>
            </a:r>
            <a:r>
              <a:rPr lang="vi-VN" sz="1200" dirty="0">
                <a:latin typeface="Montserrat" panose="00000500000000000000" pitchFamily="2" charset="0"/>
              </a:rPr>
              <a:t>seller </a:t>
            </a:r>
            <a:r>
              <a:rPr lang="en-US" sz="1200" dirty="0">
                <a:latin typeface="Montserrat" panose="00000500000000000000" pitchFamily="2" charset="0"/>
              </a:rPr>
              <a:t>*</a:t>
            </a:r>
            <a:r>
              <a:rPr lang="vi-VN" sz="1200" dirty="0">
                <a:latin typeface="Montserrat" panose="00000500000000000000" pitchFamily="2" charset="0"/>
              </a:rPr>
              <a:t>c5616 đanh có đánh giá thấp vì thời gian giao hàng lâu so với ngành hàng thời trang và giá vận chuyển tương đối mắc chiếm 30%</a:t>
            </a:r>
          </a:p>
          <a:p>
            <a:pPr algn="just"/>
            <a:endParaRPr lang="vi-VN" sz="1200" dirty="0">
              <a:latin typeface="Montserrat" panose="00000500000000000000" pitchFamily="2" charset="0"/>
            </a:endParaRPr>
          </a:p>
          <a:p>
            <a:pPr algn="just"/>
            <a:r>
              <a:rPr lang="en-US" sz="1200" dirty="0">
                <a:latin typeface="Montserrat" panose="00000500000000000000" pitchFamily="2" charset="0"/>
              </a:rPr>
              <a:t>Seller *</a:t>
            </a:r>
            <a:r>
              <a:rPr lang="vi-VN" sz="1200" dirty="0">
                <a:latin typeface="Montserrat" panose="00000500000000000000" pitchFamily="2" charset="0"/>
              </a:rPr>
              <a:t>9dfcd thời gian giao hàng lâu mặc dù thời gian nhận hàng từ NVT sớm =&gt; năng lực nhận hàng của NVT có vấn đề =&gt; </a:t>
            </a:r>
            <a:r>
              <a:rPr lang="en-US" sz="1200" dirty="0" err="1">
                <a:latin typeface="Montserrat" panose="00000500000000000000" pitchFamily="2" charset="0"/>
              </a:rPr>
              <a:t>Giải</a:t>
            </a:r>
            <a:r>
              <a:rPr lang="en-US" sz="1200" dirty="0">
                <a:latin typeface="Montserrat" panose="00000500000000000000" pitchFamily="2" charset="0"/>
              </a:rPr>
              <a:t> </a:t>
            </a:r>
            <a:r>
              <a:rPr lang="en-US" sz="1200" dirty="0" err="1">
                <a:latin typeface="Montserrat" panose="00000500000000000000" pitchFamily="2" charset="0"/>
              </a:rPr>
              <a:t>pháp</a:t>
            </a:r>
            <a:r>
              <a:rPr lang="en-US" sz="1200" dirty="0">
                <a:latin typeface="Montserrat" panose="00000500000000000000" pitchFamily="2" charset="0"/>
              </a:rPr>
              <a:t> </a:t>
            </a:r>
            <a:r>
              <a:rPr lang="vi-VN" sz="1200" dirty="0">
                <a:latin typeface="Montserrat" panose="00000500000000000000" pitchFamily="2" charset="0"/>
              </a:rPr>
              <a:t>tìm kiếm NVT mới để cải thiện tốc độ giao hàng</a:t>
            </a:r>
            <a:endParaRPr lang="vi-VN" sz="900" dirty="0">
              <a:latin typeface="Montserrat" panose="00000500000000000000" pitchFamily="2" charset="0"/>
            </a:endParaRPr>
          </a:p>
        </p:txBody>
      </p:sp>
      <p:sp>
        <p:nvSpPr>
          <p:cNvPr id="8" name="Google Shape;560;p67">
            <a:extLst>
              <a:ext uri="{FF2B5EF4-FFF2-40B4-BE49-F238E27FC236}">
                <a16:creationId xmlns:a16="http://schemas.microsoft.com/office/drawing/2014/main" id="{3A324327-FEFC-9986-5859-47A7FFD31A9C}"/>
              </a:ext>
            </a:extLst>
          </p:cNvPr>
          <p:cNvSpPr txBox="1">
            <a:spLocks/>
          </p:cNvSpPr>
          <p:nvPr/>
        </p:nvSpPr>
        <p:spPr>
          <a:xfrm>
            <a:off x="84149" y="323827"/>
            <a:ext cx="5004685" cy="469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400" b="0" i="0" u="none" strike="noStrike" cap="none">
                <a:solidFill>
                  <a:schemeClr val="dk2"/>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9pPr>
          </a:lstStyle>
          <a:p>
            <a:pPr marL="0" indent="0" algn="l"/>
            <a:r>
              <a:rPr lang="en-US" sz="1600" b="1" dirty="0">
                <a:solidFill>
                  <a:schemeClr val="bg1">
                    <a:lumMod val="25000"/>
                  </a:schemeClr>
                </a:solidFill>
              </a:rPr>
              <a:t>FASHION MALE CLOTHING</a:t>
            </a:r>
            <a:endParaRPr lang="vi-VN" sz="1600" b="1" dirty="0">
              <a:solidFill>
                <a:schemeClr val="bg1">
                  <a:lumMod val="25000"/>
                </a:schemeClr>
              </a:solidFill>
            </a:endParaRPr>
          </a:p>
        </p:txBody>
      </p:sp>
      <p:pic>
        <p:nvPicPr>
          <p:cNvPr id="3" name="Picture 2">
            <a:extLst>
              <a:ext uri="{FF2B5EF4-FFF2-40B4-BE49-F238E27FC236}">
                <a16:creationId xmlns:a16="http://schemas.microsoft.com/office/drawing/2014/main" id="{DAE0FF7A-B6D5-7080-B42E-1D53BD156ED0}"/>
              </a:ext>
            </a:extLst>
          </p:cNvPr>
          <p:cNvPicPr>
            <a:picLocks noChangeAspect="1"/>
          </p:cNvPicPr>
          <p:nvPr/>
        </p:nvPicPr>
        <p:blipFill>
          <a:blip r:embed="rId3"/>
          <a:stretch>
            <a:fillRect/>
          </a:stretch>
        </p:blipFill>
        <p:spPr>
          <a:xfrm>
            <a:off x="278295" y="820970"/>
            <a:ext cx="4293705" cy="1087343"/>
          </a:xfrm>
          <a:prstGeom prst="rect">
            <a:avLst/>
          </a:prstGeom>
        </p:spPr>
      </p:pic>
      <p:sp>
        <p:nvSpPr>
          <p:cNvPr id="22" name="Rectangle 21">
            <a:extLst>
              <a:ext uri="{FF2B5EF4-FFF2-40B4-BE49-F238E27FC236}">
                <a16:creationId xmlns:a16="http://schemas.microsoft.com/office/drawing/2014/main" id="{C7A29D0A-9F29-5E1C-2E31-B7E35EDE3F00}"/>
              </a:ext>
            </a:extLst>
          </p:cNvPr>
          <p:cNvSpPr/>
          <p:nvPr/>
        </p:nvSpPr>
        <p:spPr>
          <a:xfrm rot="5400000">
            <a:off x="1694014" y="39260"/>
            <a:ext cx="214684" cy="3046123"/>
          </a:xfrm>
          <a:prstGeom prst="rect">
            <a:avLst/>
          </a:prstGeom>
          <a:no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80BBE2CE-C4DA-2F76-CFF3-E333241AF397}"/>
              </a:ext>
            </a:extLst>
          </p:cNvPr>
          <p:cNvPicPr>
            <a:picLocks noChangeAspect="1"/>
          </p:cNvPicPr>
          <p:nvPr/>
        </p:nvPicPr>
        <p:blipFill>
          <a:blip r:embed="rId4"/>
          <a:stretch>
            <a:fillRect/>
          </a:stretch>
        </p:blipFill>
        <p:spPr>
          <a:xfrm>
            <a:off x="211469" y="2693343"/>
            <a:ext cx="4360531" cy="869995"/>
          </a:xfrm>
          <a:prstGeom prst="rect">
            <a:avLst/>
          </a:prstGeom>
        </p:spPr>
      </p:pic>
      <p:pic>
        <p:nvPicPr>
          <p:cNvPr id="12" name="Picture 11">
            <a:extLst>
              <a:ext uri="{FF2B5EF4-FFF2-40B4-BE49-F238E27FC236}">
                <a16:creationId xmlns:a16="http://schemas.microsoft.com/office/drawing/2014/main" id="{56F7FBE5-608C-6150-7BD7-215E0AA52DC1}"/>
              </a:ext>
            </a:extLst>
          </p:cNvPr>
          <p:cNvPicPr>
            <a:picLocks noChangeAspect="1"/>
          </p:cNvPicPr>
          <p:nvPr/>
        </p:nvPicPr>
        <p:blipFill>
          <a:blip r:embed="rId5"/>
          <a:stretch>
            <a:fillRect/>
          </a:stretch>
        </p:blipFill>
        <p:spPr>
          <a:xfrm>
            <a:off x="250465" y="3535142"/>
            <a:ext cx="4242022" cy="341020"/>
          </a:xfrm>
          <a:prstGeom prst="rect">
            <a:avLst/>
          </a:prstGeom>
        </p:spPr>
      </p:pic>
    </p:spTree>
    <p:extLst>
      <p:ext uri="{BB962C8B-B14F-4D97-AF65-F5344CB8AC3E}">
        <p14:creationId xmlns:p14="http://schemas.microsoft.com/office/powerpoint/2010/main" val="13268651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4" name="Google Shape;560;p67">
            <a:extLst>
              <a:ext uri="{FF2B5EF4-FFF2-40B4-BE49-F238E27FC236}">
                <a16:creationId xmlns:a16="http://schemas.microsoft.com/office/drawing/2014/main" id="{712FC27F-8531-9B69-660F-0D532C9E9EBD}"/>
              </a:ext>
            </a:extLst>
          </p:cNvPr>
          <p:cNvSpPr txBox="1">
            <a:spLocks/>
          </p:cNvSpPr>
          <p:nvPr/>
        </p:nvSpPr>
        <p:spPr>
          <a:xfrm>
            <a:off x="3185158" y="2022539"/>
            <a:ext cx="4545000" cy="469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400" b="0" i="0" u="none" strike="noStrike" cap="none">
                <a:solidFill>
                  <a:schemeClr val="dk2"/>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9pPr>
          </a:lstStyle>
          <a:p>
            <a:pPr marL="0" indent="0" algn="l"/>
            <a:r>
              <a:rPr lang="en-US" sz="3600" b="1" dirty="0">
                <a:solidFill>
                  <a:schemeClr val="bg1">
                    <a:lumMod val="25000"/>
                  </a:schemeClr>
                </a:solidFill>
              </a:rPr>
              <a:t>THANK YOU!</a:t>
            </a:r>
            <a:endParaRPr lang="vi-VN" sz="3600" b="1" dirty="0">
              <a:solidFill>
                <a:schemeClr val="bg1">
                  <a:lumMod val="25000"/>
                </a:schemeClr>
              </a:solidFill>
            </a:endParaRPr>
          </a:p>
        </p:txBody>
      </p:sp>
    </p:spTree>
    <p:extLst>
      <p:ext uri="{BB962C8B-B14F-4D97-AF65-F5344CB8AC3E}">
        <p14:creationId xmlns:p14="http://schemas.microsoft.com/office/powerpoint/2010/main" val="1003206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9"/>
          <p:cNvSpPr txBox="1">
            <a:spLocks noGrp="1"/>
          </p:cNvSpPr>
          <p:nvPr>
            <p:ph type="title"/>
          </p:nvPr>
        </p:nvSpPr>
        <p:spPr>
          <a:xfrm>
            <a:off x="2714550" y="2366272"/>
            <a:ext cx="3714900"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Giới</a:t>
            </a:r>
            <a:r>
              <a:rPr lang="en-US" dirty="0"/>
              <a:t> </a:t>
            </a:r>
            <a:r>
              <a:rPr lang="en-US" dirty="0" err="1"/>
              <a:t>Thiệu</a:t>
            </a:r>
            <a:endParaRPr dirty="0"/>
          </a:p>
        </p:txBody>
      </p:sp>
      <p:sp>
        <p:nvSpPr>
          <p:cNvPr id="573" name="Google Shape;573;p69"/>
          <p:cNvSpPr txBox="1">
            <a:spLocks noGrp="1"/>
          </p:cNvSpPr>
          <p:nvPr>
            <p:ph type="title" idx="2"/>
          </p:nvPr>
        </p:nvSpPr>
        <p:spPr>
          <a:xfrm>
            <a:off x="3746550" y="1339163"/>
            <a:ext cx="1650900" cy="97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01</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60" name="Google Shape;560;p67"/>
          <p:cNvSpPr txBox="1">
            <a:spLocks noGrp="1"/>
          </p:cNvSpPr>
          <p:nvPr>
            <p:ph type="subTitle" idx="1"/>
          </p:nvPr>
        </p:nvSpPr>
        <p:spPr>
          <a:xfrm>
            <a:off x="508800" y="883000"/>
            <a:ext cx="5244300" cy="554400"/>
          </a:xfrm>
          <a:prstGeom prst="rect">
            <a:avLst/>
          </a:prstGeom>
        </p:spPr>
        <p:txBody>
          <a:bodyPr spcFirstLastPara="1" wrap="square" lIns="91425" tIns="91425" rIns="91425" bIns="91425" anchor="t" anchorCtr="0">
            <a:noAutofit/>
          </a:bodyPr>
          <a:lstStyle/>
          <a:p>
            <a:pPr marL="285750" lvl="0" indent="-285750" algn="just" rtl="0">
              <a:spcBef>
                <a:spcPts val="0"/>
              </a:spcBef>
              <a:spcAft>
                <a:spcPts val="0"/>
              </a:spcAft>
              <a:buFont typeface="Arial" panose="020B0604020202020204" pitchFamily="34" charset="0"/>
              <a:buChar char="•"/>
            </a:pPr>
            <a:r>
              <a:rPr lang="en-US" dirty="0" err="1"/>
              <a:t>Loại</a:t>
            </a:r>
            <a:r>
              <a:rPr lang="en-US" dirty="0"/>
              <a:t> </a:t>
            </a:r>
            <a:r>
              <a:rPr lang="en-US" dirty="0" err="1"/>
              <a:t>hình</a:t>
            </a:r>
            <a:r>
              <a:rPr lang="en-US" dirty="0"/>
              <a:t> </a:t>
            </a:r>
            <a:r>
              <a:rPr lang="en-US" dirty="0" err="1"/>
              <a:t>công</a:t>
            </a:r>
            <a:r>
              <a:rPr lang="en-US" dirty="0"/>
              <a:t> ty: </a:t>
            </a:r>
            <a:r>
              <a:rPr lang="en-US" dirty="0" err="1"/>
              <a:t>Thương</a:t>
            </a:r>
            <a:r>
              <a:rPr lang="en-US" dirty="0"/>
              <a:t> </a:t>
            </a:r>
            <a:r>
              <a:rPr lang="en-US" dirty="0" err="1"/>
              <a:t>mai</a:t>
            </a:r>
            <a:r>
              <a:rPr lang="en-US" dirty="0"/>
              <a:t> </a:t>
            </a:r>
            <a:r>
              <a:rPr lang="en-US" dirty="0" err="1"/>
              <a:t>điện</a:t>
            </a:r>
            <a:r>
              <a:rPr lang="en-US" dirty="0"/>
              <a:t> </a:t>
            </a:r>
            <a:r>
              <a:rPr lang="en-US" dirty="0" err="1"/>
              <a:t>tử</a:t>
            </a:r>
            <a:endParaRPr lang="en-US" dirty="0"/>
          </a:p>
          <a:p>
            <a:pPr marL="285750" lvl="0" indent="-285750" algn="just" rtl="0">
              <a:spcBef>
                <a:spcPts val="0"/>
              </a:spcBef>
              <a:spcAft>
                <a:spcPts val="0"/>
              </a:spcAft>
              <a:buFont typeface="Arial" panose="020B0604020202020204" pitchFamily="34" charset="0"/>
              <a:buChar char="•"/>
            </a:pPr>
            <a:endParaRPr lang="en-US" dirty="0"/>
          </a:p>
          <a:p>
            <a:pPr marL="285750" lvl="0" indent="-285750" algn="just" rtl="0">
              <a:spcBef>
                <a:spcPts val="0"/>
              </a:spcBef>
              <a:spcAft>
                <a:spcPts val="0"/>
              </a:spcAft>
              <a:buFont typeface="Arial" panose="020B0604020202020204" pitchFamily="34" charset="0"/>
              <a:buChar char="•"/>
            </a:pPr>
            <a:r>
              <a:rPr lang="en-US" dirty="0" err="1"/>
              <a:t>Nhiệm</a:t>
            </a:r>
            <a:r>
              <a:rPr lang="en-US" dirty="0"/>
              <a:t> </a:t>
            </a:r>
            <a:r>
              <a:rPr lang="en-US" dirty="0" err="1"/>
              <a:t>vụ</a:t>
            </a:r>
            <a:r>
              <a:rPr lang="en-US" dirty="0"/>
              <a:t>: </a:t>
            </a:r>
            <a:r>
              <a:rPr lang="en-US" dirty="0" err="1"/>
              <a:t>Phân</a:t>
            </a:r>
            <a:r>
              <a:rPr lang="en-US" dirty="0"/>
              <a:t> </a:t>
            </a:r>
            <a:r>
              <a:rPr lang="en-US" dirty="0" err="1"/>
              <a:t>tích</a:t>
            </a:r>
            <a:r>
              <a:rPr lang="en-US" dirty="0"/>
              <a:t> </a:t>
            </a:r>
            <a:r>
              <a:rPr lang="en-US" dirty="0" err="1"/>
              <a:t>tình</a:t>
            </a:r>
            <a:r>
              <a:rPr lang="en-US" dirty="0"/>
              <a:t> </a:t>
            </a:r>
            <a:r>
              <a:rPr lang="en-US" dirty="0" err="1"/>
              <a:t>hình</a:t>
            </a:r>
            <a:r>
              <a:rPr lang="en-US" dirty="0"/>
              <a:t> </a:t>
            </a:r>
            <a:r>
              <a:rPr lang="en-US" dirty="0" err="1"/>
              <a:t>kinh</a:t>
            </a:r>
            <a:r>
              <a:rPr lang="en-US" dirty="0"/>
              <a:t> </a:t>
            </a:r>
            <a:r>
              <a:rPr lang="en-US" dirty="0" err="1"/>
              <a:t>doanh</a:t>
            </a:r>
            <a:r>
              <a:rPr lang="en-US" dirty="0"/>
              <a:t>, </a:t>
            </a:r>
            <a:r>
              <a:rPr lang="en-US" dirty="0" err="1"/>
              <a:t>vận</a:t>
            </a:r>
            <a:r>
              <a:rPr lang="en-US" dirty="0"/>
              <a:t> </a:t>
            </a:r>
            <a:r>
              <a:rPr lang="en-US" dirty="0" err="1"/>
              <a:t>hành</a:t>
            </a:r>
            <a:r>
              <a:rPr lang="en-US" dirty="0"/>
              <a:t> </a:t>
            </a:r>
            <a:r>
              <a:rPr lang="en-US" dirty="0" err="1"/>
              <a:t>và</a:t>
            </a:r>
            <a:r>
              <a:rPr lang="en-US" dirty="0"/>
              <a:t> </a:t>
            </a:r>
            <a:r>
              <a:rPr lang="en-US" dirty="0" err="1"/>
              <a:t>mức</a:t>
            </a:r>
            <a:r>
              <a:rPr lang="en-US" dirty="0"/>
              <a:t> </a:t>
            </a:r>
            <a:r>
              <a:rPr lang="en-US" dirty="0" err="1"/>
              <a:t>đô</a:t>
            </a:r>
            <a:r>
              <a:rPr lang="en-US" dirty="0"/>
              <a:t> </a:t>
            </a:r>
            <a:r>
              <a:rPr lang="en-US" dirty="0" err="1"/>
              <a:t>hài</a:t>
            </a:r>
            <a:r>
              <a:rPr lang="en-US" dirty="0"/>
              <a:t> </a:t>
            </a:r>
            <a:r>
              <a:rPr lang="en-US" dirty="0" err="1"/>
              <a:t>lòng</a:t>
            </a:r>
            <a:r>
              <a:rPr lang="en-US" dirty="0"/>
              <a:t> </a:t>
            </a:r>
            <a:r>
              <a:rPr lang="en-US" dirty="0" err="1"/>
              <a:t>của</a:t>
            </a:r>
            <a:r>
              <a:rPr lang="en-US" dirty="0"/>
              <a:t> </a:t>
            </a:r>
            <a:r>
              <a:rPr lang="en-US" dirty="0" err="1"/>
              <a:t>khách</a:t>
            </a:r>
            <a:r>
              <a:rPr lang="en-US" dirty="0"/>
              <a:t> </a:t>
            </a:r>
            <a:r>
              <a:rPr lang="en-US" dirty="0" err="1"/>
              <a:t>hàng</a:t>
            </a:r>
            <a:endParaRPr lang="en-US" dirty="0"/>
          </a:p>
          <a:p>
            <a:pPr marL="285750" lvl="0" indent="-285750" algn="just" rtl="0">
              <a:spcBef>
                <a:spcPts val="0"/>
              </a:spcBef>
              <a:spcAft>
                <a:spcPts val="0"/>
              </a:spcAft>
              <a:buFont typeface="Arial" panose="020B0604020202020204" pitchFamily="34" charset="0"/>
              <a:buChar char="•"/>
            </a:pPr>
            <a:endParaRPr lang="en-US" dirty="0"/>
          </a:p>
          <a:p>
            <a:pPr marL="285750" lvl="0" indent="-285750" algn="just" rtl="0">
              <a:spcBef>
                <a:spcPts val="0"/>
              </a:spcBef>
              <a:spcAft>
                <a:spcPts val="0"/>
              </a:spcAft>
              <a:buFont typeface="Arial" panose="020B0604020202020204" pitchFamily="34" charset="0"/>
              <a:buChar char="•"/>
            </a:pPr>
            <a:r>
              <a:rPr lang="en-US" dirty="0" err="1"/>
              <a:t>Mục</a:t>
            </a:r>
            <a:r>
              <a:rPr lang="en-US" dirty="0"/>
              <a:t> </a:t>
            </a:r>
            <a:r>
              <a:rPr lang="en-US" dirty="0" err="1"/>
              <a:t>tiêu</a:t>
            </a:r>
            <a:r>
              <a:rPr lang="en-US" dirty="0"/>
              <a:t>:</a:t>
            </a:r>
          </a:p>
          <a:p>
            <a:pPr marL="285750" lvl="0" indent="-285750" algn="just" rtl="0">
              <a:spcBef>
                <a:spcPts val="0"/>
              </a:spcBef>
              <a:spcAft>
                <a:spcPts val="0"/>
              </a:spcAft>
              <a:buFont typeface="Arial" panose="020B0604020202020204" pitchFamily="34" charset="0"/>
              <a:buChar char="•"/>
            </a:pPr>
            <a:endParaRPr lang="en-US" dirty="0"/>
          </a:p>
          <a:p>
            <a:pPr marL="800100" lvl="1" indent="-342900" algn="just">
              <a:buFont typeface="Wingdings" panose="05000000000000000000" pitchFamily="2" charset="2"/>
              <a:buChar char="ü"/>
            </a:pPr>
            <a:r>
              <a:rPr lang="en-US" sz="1400" dirty="0" err="1"/>
              <a:t>Xác</a:t>
            </a:r>
            <a:r>
              <a:rPr lang="en-US" sz="1400" dirty="0"/>
              <a:t> </a:t>
            </a:r>
            <a:r>
              <a:rPr lang="en-US" sz="1400" dirty="0" err="1"/>
              <a:t>đinh</a:t>
            </a:r>
            <a:r>
              <a:rPr lang="en-US" sz="1400" dirty="0"/>
              <a:t> </a:t>
            </a:r>
            <a:r>
              <a:rPr lang="en-US" sz="1400" dirty="0" err="1"/>
              <a:t>doanh</a:t>
            </a:r>
            <a:r>
              <a:rPr lang="en-US" sz="1400" dirty="0"/>
              <a:t> </a:t>
            </a:r>
            <a:r>
              <a:rPr lang="en-US" sz="1400" dirty="0" err="1"/>
              <a:t>thu</a:t>
            </a:r>
            <a:r>
              <a:rPr lang="en-US" sz="1400" dirty="0"/>
              <a:t> </a:t>
            </a:r>
            <a:r>
              <a:rPr lang="en-US" sz="1400" dirty="0" err="1"/>
              <a:t>theo</a:t>
            </a:r>
            <a:r>
              <a:rPr lang="en-US" sz="1400" dirty="0"/>
              <a:t> </a:t>
            </a:r>
            <a:r>
              <a:rPr lang="en-US" sz="1400" dirty="0" err="1"/>
              <a:t>thời</a:t>
            </a:r>
            <a:r>
              <a:rPr lang="en-US" sz="1400" dirty="0"/>
              <a:t> </a:t>
            </a:r>
            <a:r>
              <a:rPr lang="en-US" sz="1400" dirty="0" err="1"/>
              <a:t>gian</a:t>
            </a:r>
            <a:r>
              <a:rPr lang="en-US" sz="1400" dirty="0"/>
              <a:t>, </a:t>
            </a:r>
            <a:r>
              <a:rPr lang="en-US" sz="1400" dirty="0" err="1"/>
              <a:t>ngành</a:t>
            </a:r>
            <a:r>
              <a:rPr lang="en-US" sz="1400" dirty="0"/>
              <a:t> </a:t>
            </a:r>
            <a:r>
              <a:rPr lang="en-US" sz="1400" dirty="0" err="1"/>
              <a:t>hàng</a:t>
            </a:r>
            <a:r>
              <a:rPr lang="en-US" sz="1400" dirty="0"/>
              <a:t>, </a:t>
            </a:r>
            <a:r>
              <a:rPr lang="en-US" sz="1400" dirty="0" err="1"/>
              <a:t>nhà</a:t>
            </a:r>
            <a:r>
              <a:rPr lang="en-US" sz="1400" dirty="0"/>
              <a:t> </a:t>
            </a:r>
            <a:r>
              <a:rPr lang="en-US" sz="1400" dirty="0" err="1"/>
              <a:t>cung</a:t>
            </a:r>
            <a:r>
              <a:rPr lang="en-US" sz="1400" dirty="0"/>
              <a:t> </a:t>
            </a:r>
            <a:r>
              <a:rPr lang="en-US" sz="1400" dirty="0" err="1"/>
              <a:t>cấp</a:t>
            </a:r>
            <a:endParaRPr lang="en-US" sz="1400" dirty="0"/>
          </a:p>
          <a:p>
            <a:pPr marL="800100" lvl="1" indent="-342900" algn="just">
              <a:buFont typeface="Wingdings" panose="05000000000000000000" pitchFamily="2" charset="2"/>
              <a:buChar char="ü"/>
            </a:pPr>
            <a:r>
              <a:rPr lang="en-US" sz="1400" dirty="0" err="1"/>
              <a:t>Xác</a:t>
            </a:r>
            <a:r>
              <a:rPr lang="en-US" sz="1400" dirty="0"/>
              <a:t> </a:t>
            </a:r>
            <a:r>
              <a:rPr lang="en-US" sz="1400" dirty="0" err="1"/>
              <a:t>định</a:t>
            </a:r>
            <a:r>
              <a:rPr lang="en-US" sz="1400" dirty="0"/>
              <a:t> </a:t>
            </a:r>
            <a:r>
              <a:rPr lang="en-US" sz="1400" dirty="0" err="1"/>
              <a:t>hình</a:t>
            </a:r>
            <a:r>
              <a:rPr lang="en-US" sz="1400" dirty="0"/>
              <a:t> </a:t>
            </a:r>
            <a:r>
              <a:rPr lang="en-US" sz="1400" dirty="0" err="1"/>
              <a:t>thức</a:t>
            </a:r>
            <a:r>
              <a:rPr lang="en-US" sz="1400" dirty="0"/>
              <a:t> </a:t>
            </a:r>
            <a:r>
              <a:rPr lang="en-US" sz="1400" dirty="0" err="1"/>
              <a:t>thanh</a:t>
            </a:r>
            <a:r>
              <a:rPr lang="en-US" sz="1400" dirty="0"/>
              <a:t> </a:t>
            </a:r>
            <a:r>
              <a:rPr lang="en-US" sz="1400" dirty="0" err="1"/>
              <a:t>toán</a:t>
            </a:r>
            <a:r>
              <a:rPr lang="en-US" sz="1400" dirty="0"/>
              <a:t> , </a:t>
            </a:r>
            <a:r>
              <a:rPr lang="en-US" sz="1400" dirty="0" err="1"/>
              <a:t>trả</a:t>
            </a:r>
            <a:r>
              <a:rPr lang="en-US" sz="1400" dirty="0"/>
              <a:t> </a:t>
            </a:r>
            <a:r>
              <a:rPr lang="en-US" sz="1400" dirty="0" err="1"/>
              <a:t>góp</a:t>
            </a:r>
            <a:r>
              <a:rPr lang="en-US" sz="1400" dirty="0"/>
              <a:t> hay </a:t>
            </a:r>
            <a:r>
              <a:rPr lang="en-US" sz="1400" dirty="0" err="1"/>
              <a:t>trả</a:t>
            </a:r>
            <a:r>
              <a:rPr lang="en-US" sz="1400" dirty="0"/>
              <a:t> </a:t>
            </a:r>
            <a:r>
              <a:rPr lang="en-US" sz="1400" dirty="0" err="1"/>
              <a:t>thẳng</a:t>
            </a:r>
            <a:endParaRPr lang="en-US" sz="1400" dirty="0"/>
          </a:p>
          <a:p>
            <a:pPr marL="800100" lvl="1" indent="-342900" algn="just">
              <a:buFont typeface="Wingdings" panose="05000000000000000000" pitchFamily="2" charset="2"/>
              <a:buChar char="ü"/>
            </a:pPr>
            <a:r>
              <a:rPr lang="en-US" sz="1400" dirty="0" err="1"/>
              <a:t>Tỉ</a:t>
            </a:r>
            <a:r>
              <a:rPr lang="en-US" sz="1400" dirty="0"/>
              <a:t> </a:t>
            </a:r>
            <a:r>
              <a:rPr lang="en-US" sz="1400" dirty="0" err="1"/>
              <a:t>lệ</a:t>
            </a:r>
            <a:r>
              <a:rPr lang="en-US" sz="1400" dirty="0"/>
              <a:t> </a:t>
            </a:r>
            <a:r>
              <a:rPr lang="en-US" sz="1400" dirty="0" err="1"/>
              <a:t>giá</a:t>
            </a:r>
            <a:r>
              <a:rPr lang="en-US" sz="1400" dirty="0"/>
              <a:t> </a:t>
            </a:r>
            <a:r>
              <a:rPr lang="en-US" sz="1400" dirty="0" err="1"/>
              <a:t>vận</a:t>
            </a:r>
            <a:r>
              <a:rPr lang="en-US" sz="1400" dirty="0"/>
              <a:t> </a:t>
            </a:r>
            <a:r>
              <a:rPr lang="en-US" sz="1400" dirty="0" err="1"/>
              <a:t>chuyển</a:t>
            </a:r>
            <a:r>
              <a:rPr lang="en-US" sz="1400" dirty="0"/>
              <a:t> so </a:t>
            </a:r>
            <a:r>
              <a:rPr lang="en-US" sz="1400" dirty="0" err="1"/>
              <a:t>với</a:t>
            </a:r>
            <a:r>
              <a:rPr lang="en-US" sz="1400" dirty="0"/>
              <a:t> </a:t>
            </a:r>
            <a:r>
              <a:rPr lang="en-US" sz="1400" dirty="0" err="1"/>
              <a:t>giá</a:t>
            </a:r>
            <a:r>
              <a:rPr lang="en-US" sz="1400" dirty="0"/>
              <a:t> </a:t>
            </a:r>
            <a:r>
              <a:rPr lang="en-US" sz="1400" dirty="0" err="1"/>
              <a:t>trị</a:t>
            </a:r>
            <a:r>
              <a:rPr lang="en-US" sz="1400" dirty="0"/>
              <a:t> </a:t>
            </a:r>
            <a:r>
              <a:rPr lang="en-US" sz="1400" dirty="0" err="1"/>
              <a:t>đơn</a:t>
            </a:r>
            <a:r>
              <a:rPr lang="en-US" sz="1400" dirty="0"/>
              <a:t> </a:t>
            </a:r>
            <a:r>
              <a:rPr lang="en-US" sz="1400" dirty="0" err="1"/>
              <a:t>hàng</a:t>
            </a:r>
            <a:endParaRPr lang="en-US" sz="1400" dirty="0"/>
          </a:p>
          <a:p>
            <a:pPr marL="800100" lvl="1" indent="-342900" algn="just">
              <a:buFont typeface="Wingdings" panose="05000000000000000000" pitchFamily="2" charset="2"/>
              <a:buChar char="ü"/>
            </a:pPr>
            <a:r>
              <a:rPr lang="en-US" sz="1400" dirty="0" err="1"/>
              <a:t>Mức</a:t>
            </a:r>
            <a:r>
              <a:rPr lang="en-US" sz="1400" dirty="0"/>
              <a:t> </a:t>
            </a:r>
            <a:r>
              <a:rPr lang="en-US" sz="1400" dirty="0" err="1"/>
              <a:t>độ</a:t>
            </a:r>
            <a:r>
              <a:rPr lang="en-US" sz="1400" dirty="0"/>
              <a:t> </a:t>
            </a:r>
            <a:r>
              <a:rPr lang="en-US" sz="1400" dirty="0" err="1"/>
              <a:t>hài</a:t>
            </a:r>
            <a:r>
              <a:rPr lang="en-US" sz="1400" dirty="0"/>
              <a:t> </a:t>
            </a:r>
            <a:r>
              <a:rPr lang="en-US" sz="1400" dirty="0" err="1"/>
              <a:t>lòng</a:t>
            </a:r>
            <a:r>
              <a:rPr lang="en-US" sz="1400" dirty="0"/>
              <a:t> </a:t>
            </a:r>
            <a:r>
              <a:rPr lang="en-US" sz="1400" dirty="0" err="1"/>
              <a:t>của</a:t>
            </a:r>
            <a:r>
              <a:rPr lang="en-US" sz="1400" dirty="0"/>
              <a:t> </a:t>
            </a:r>
            <a:r>
              <a:rPr lang="en-US" sz="1400" dirty="0" err="1"/>
              <a:t>khách</a:t>
            </a:r>
            <a:r>
              <a:rPr lang="en-US" sz="1400" dirty="0"/>
              <a:t> </a:t>
            </a:r>
            <a:r>
              <a:rPr lang="en-US" sz="1400" dirty="0" err="1"/>
              <a:t>hàng</a:t>
            </a:r>
            <a:endParaRPr lang="en-US" sz="1400" dirty="0"/>
          </a:p>
          <a:p>
            <a:pPr marL="800100" lvl="1" indent="-342900" algn="just">
              <a:buFont typeface="Wingdings" panose="05000000000000000000" pitchFamily="2" charset="2"/>
              <a:buChar char="ü"/>
            </a:pPr>
            <a:r>
              <a:rPr lang="en-US" sz="1400" dirty="0" err="1"/>
              <a:t>Nguyên</a:t>
            </a:r>
            <a:r>
              <a:rPr lang="en-US" sz="1400" dirty="0"/>
              <a:t> </a:t>
            </a:r>
            <a:r>
              <a:rPr lang="en-US" sz="1400" dirty="0" err="1"/>
              <a:t>nhân</a:t>
            </a:r>
            <a:r>
              <a:rPr lang="en-US" sz="1400" dirty="0"/>
              <a:t> </a:t>
            </a:r>
            <a:r>
              <a:rPr lang="en-US" sz="1400" dirty="0" err="1"/>
              <a:t>dẫn</a:t>
            </a:r>
            <a:r>
              <a:rPr lang="en-US" sz="1400" dirty="0"/>
              <a:t> </a:t>
            </a:r>
            <a:r>
              <a:rPr lang="en-US" sz="1400" dirty="0" err="1"/>
              <a:t>đến</a:t>
            </a:r>
            <a:r>
              <a:rPr lang="en-US" sz="1400" dirty="0"/>
              <a:t> </a:t>
            </a:r>
            <a:r>
              <a:rPr lang="en-US" sz="1400" dirty="0" err="1"/>
              <a:t>những</a:t>
            </a:r>
            <a:r>
              <a:rPr lang="en-US" sz="1400" dirty="0"/>
              <a:t> </a:t>
            </a:r>
            <a:r>
              <a:rPr lang="en-US" sz="1400" dirty="0" err="1"/>
              <a:t>đánh</a:t>
            </a:r>
            <a:r>
              <a:rPr lang="en-US" sz="1400" dirty="0"/>
              <a:t> </a:t>
            </a:r>
            <a:r>
              <a:rPr lang="en-US" sz="1400" dirty="0" err="1"/>
              <a:t>giá</a:t>
            </a:r>
            <a:r>
              <a:rPr lang="en-US" sz="1400" dirty="0"/>
              <a:t> </a:t>
            </a:r>
            <a:r>
              <a:rPr lang="en-US" sz="1400" dirty="0" err="1"/>
              <a:t>tiêu</a:t>
            </a:r>
            <a:r>
              <a:rPr lang="en-US" sz="1400" dirty="0"/>
              <a:t> </a:t>
            </a:r>
            <a:r>
              <a:rPr lang="en-US" sz="1400" dirty="0" err="1"/>
              <a:t>cực</a:t>
            </a:r>
            <a:endParaRPr lang="en-US" sz="1400" dirty="0"/>
          </a:p>
          <a:p>
            <a:pPr marL="800100" lvl="1" indent="-342900" algn="just">
              <a:buFont typeface="Wingdings" panose="05000000000000000000" pitchFamily="2" charset="2"/>
              <a:buChar char="ü"/>
            </a:pPr>
            <a:r>
              <a:rPr lang="en-US" sz="1400" dirty="0" err="1"/>
              <a:t>Biên</a:t>
            </a:r>
            <a:r>
              <a:rPr lang="en-US" sz="1400" dirty="0"/>
              <a:t> </a:t>
            </a:r>
            <a:r>
              <a:rPr lang="en-US" sz="1400" dirty="0" err="1"/>
              <a:t>pháp</a:t>
            </a:r>
            <a:r>
              <a:rPr lang="en-US" sz="1400" dirty="0"/>
              <a:t> </a:t>
            </a:r>
            <a:r>
              <a:rPr lang="en-US" sz="1400" dirty="0" err="1"/>
              <a:t>khắc</a:t>
            </a:r>
            <a:r>
              <a:rPr lang="en-US" sz="1400" dirty="0"/>
              <a:t> </a:t>
            </a:r>
            <a:r>
              <a:rPr lang="en-US" sz="1400" dirty="0" err="1"/>
              <a:t>phục</a:t>
            </a:r>
            <a:r>
              <a:rPr lang="en-US" sz="1400" dirty="0"/>
              <a:t> </a:t>
            </a:r>
            <a:r>
              <a:rPr lang="en-US" sz="1400" dirty="0" err="1"/>
              <a:t>và</a:t>
            </a:r>
            <a:r>
              <a:rPr lang="en-US" sz="1400" dirty="0"/>
              <a:t> </a:t>
            </a:r>
            <a:r>
              <a:rPr lang="en-US" sz="1400" dirty="0" err="1"/>
              <a:t>cải</a:t>
            </a:r>
            <a:r>
              <a:rPr lang="en-US" sz="1400" dirty="0"/>
              <a:t> </a:t>
            </a:r>
            <a:r>
              <a:rPr lang="en-US" sz="1400" dirty="0" err="1"/>
              <a:t>thiện</a:t>
            </a:r>
            <a:r>
              <a:rPr lang="en-US" sz="1400" dirty="0"/>
              <a:t> </a:t>
            </a:r>
          </a:p>
          <a:p>
            <a:pPr marL="0" lvl="0" indent="0" algn="l" rtl="0">
              <a:spcBef>
                <a:spcPts val="0"/>
              </a:spcBef>
              <a:spcAft>
                <a:spcPts val="0"/>
              </a:spcAft>
              <a:buNone/>
            </a:pPr>
            <a:endParaRPr dirty="0"/>
          </a:p>
        </p:txBody>
      </p:sp>
      <p:sp>
        <p:nvSpPr>
          <p:cNvPr id="4" name="Google Shape;560;p67">
            <a:extLst>
              <a:ext uri="{FF2B5EF4-FFF2-40B4-BE49-F238E27FC236}">
                <a16:creationId xmlns:a16="http://schemas.microsoft.com/office/drawing/2014/main" id="{712FC27F-8531-9B69-660F-0D532C9E9EBD}"/>
              </a:ext>
            </a:extLst>
          </p:cNvPr>
          <p:cNvSpPr txBox="1">
            <a:spLocks/>
          </p:cNvSpPr>
          <p:nvPr/>
        </p:nvSpPr>
        <p:spPr>
          <a:xfrm>
            <a:off x="84150" y="-52750"/>
            <a:ext cx="4545000" cy="469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400" b="0" i="0" u="none" strike="noStrike" cap="none">
                <a:solidFill>
                  <a:schemeClr val="dk2"/>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9pPr>
          </a:lstStyle>
          <a:p>
            <a:pPr marL="0" indent="0" algn="l"/>
            <a:r>
              <a:rPr lang="en-US" sz="1600" b="1" dirty="0">
                <a:solidFill>
                  <a:schemeClr val="bg1">
                    <a:lumMod val="25000"/>
                  </a:schemeClr>
                </a:solidFill>
              </a:rPr>
              <a:t>BỐI CẢNH</a:t>
            </a:r>
            <a:endParaRPr lang="vi-VN" sz="1600" b="1" dirty="0">
              <a:solidFill>
                <a:schemeClr val="bg1">
                  <a:lumMod val="25000"/>
                </a:schemeClr>
              </a:solidFill>
            </a:endParaRPr>
          </a:p>
        </p:txBody>
      </p:sp>
      <p:sp>
        <p:nvSpPr>
          <p:cNvPr id="6" name="Google Shape;7226;p144">
            <a:extLst>
              <a:ext uri="{FF2B5EF4-FFF2-40B4-BE49-F238E27FC236}">
                <a16:creationId xmlns:a16="http://schemas.microsoft.com/office/drawing/2014/main" id="{D0AF4CA9-D7F6-FE82-35D8-DEFA80C239EC}"/>
              </a:ext>
            </a:extLst>
          </p:cNvPr>
          <p:cNvSpPr/>
          <p:nvPr/>
        </p:nvSpPr>
        <p:spPr>
          <a:xfrm>
            <a:off x="5900487" y="531253"/>
            <a:ext cx="2866329" cy="1402041"/>
          </a:xfrm>
          <a:custGeom>
            <a:avLst/>
            <a:gdLst/>
            <a:ahLst/>
            <a:cxnLst/>
            <a:rect l="l" t="t" r="r" b="b"/>
            <a:pathLst>
              <a:path w="12697" h="12666" extrusionOk="0">
                <a:moveTo>
                  <a:pt x="6301" y="1356"/>
                </a:moveTo>
                <a:cubicBezTo>
                  <a:pt x="6522" y="1356"/>
                  <a:pt x="6711" y="1576"/>
                  <a:pt x="6711" y="1797"/>
                </a:cubicBezTo>
                <a:lnTo>
                  <a:pt x="6711" y="2269"/>
                </a:lnTo>
                <a:cubicBezTo>
                  <a:pt x="7656" y="2458"/>
                  <a:pt x="8349" y="3309"/>
                  <a:pt x="8349" y="4285"/>
                </a:cubicBezTo>
                <a:cubicBezTo>
                  <a:pt x="8349" y="4538"/>
                  <a:pt x="8160" y="4727"/>
                  <a:pt x="7971" y="4727"/>
                </a:cubicBezTo>
                <a:cubicBezTo>
                  <a:pt x="7719" y="4727"/>
                  <a:pt x="7530" y="4538"/>
                  <a:pt x="7530" y="4285"/>
                </a:cubicBezTo>
                <a:cubicBezTo>
                  <a:pt x="7530" y="3624"/>
                  <a:pt x="6994" y="3057"/>
                  <a:pt x="6301" y="3057"/>
                </a:cubicBezTo>
                <a:cubicBezTo>
                  <a:pt x="5640" y="3057"/>
                  <a:pt x="5073" y="3624"/>
                  <a:pt x="5073" y="4285"/>
                </a:cubicBezTo>
                <a:cubicBezTo>
                  <a:pt x="5073" y="4947"/>
                  <a:pt x="5829" y="5483"/>
                  <a:pt x="6585" y="6018"/>
                </a:cubicBezTo>
                <a:cubicBezTo>
                  <a:pt x="7435" y="6648"/>
                  <a:pt x="8412" y="7310"/>
                  <a:pt x="8412" y="8413"/>
                </a:cubicBezTo>
                <a:cubicBezTo>
                  <a:pt x="8412" y="9421"/>
                  <a:pt x="7687" y="10271"/>
                  <a:pt x="6742" y="10429"/>
                </a:cubicBezTo>
                <a:lnTo>
                  <a:pt x="6742" y="10901"/>
                </a:lnTo>
                <a:cubicBezTo>
                  <a:pt x="6742" y="11154"/>
                  <a:pt x="6553" y="11311"/>
                  <a:pt x="6364" y="11311"/>
                </a:cubicBezTo>
                <a:cubicBezTo>
                  <a:pt x="6144" y="11311"/>
                  <a:pt x="5955" y="11091"/>
                  <a:pt x="5955" y="10901"/>
                </a:cubicBezTo>
                <a:lnTo>
                  <a:pt x="5955" y="10429"/>
                </a:lnTo>
                <a:cubicBezTo>
                  <a:pt x="5010" y="10240"/>
                  <a:pt x="4316" y="9421"/>
                  <a:pt x="4316" y="8413"/>
                </a:cubicBezTo>
                <a:cubicBezTo>
                  <a:pt x="4316" y="8192"/>
                  <a:pt x="4505" y="8035"/>
                  <a:pt x="4694" y="8035"/>
                </a:cubicBezTo>
                <a:cubicBezTo>
                  <a:pt x="4884" y="8035"/>
                  <a:pt x="5136" y="8224"/>
                  <a:pt x="5136" y="8413"/>
                </a:cubicBezTo>
                <a:cubicBezTo>
                  <a:pt x="5136" y="9106"/>
                  <a:pt x="5671" y="9641"/>
                  <a:pt x="6364" y="9641"/>
                </a:cubicBezTo>
                <a:cubicBezTo>
                  <a:pt x="7026" y="9641"/>
                  <a:pt x="7561" y="9106"/>
                  <a:pt x="7561" y="8413"/>
                </a:cubicBezTo>
                <a:cubicBezTo>
                  <a:pt x="7561" y="7751"/>
                  <a:pt x="6868" y="7247"/>
                  <a:pt x="6081" y="6680"/>
                </a:cubicBezTo>
                <a:cubicBezTo>
                  <a:pt x="5199" y="6050"/>
                  <a:pt x="4253" y="5388"/>
                  <a:pt x="4253" y="4285"/>
                </a:cubicBezTo>
                <a:cubicBezTo>
                  <a:pt x="4253" y="3309"/>
                  <a:pt x="4978" y="2427"/>
                  <a:pt x="5923" y="2269"/>
                </a:cubicBezTo>
                <a:lnTo>
                  <a:pt x="5923" y="1797"/>
                </a:lnTo>
                <a:cubicBezTo>
                  <a:pt x="5923" y="1576"/>
                  <a:pt x="6112" y="1356"/>
                  <a:pt x="6301" y="1356"/>
                </a:cubicBezTo>
                <a:close/>
                <a:moveTo>
                  <a:pt x="6333" y="1"/>
                </a:moveTo>
                <a:cubicBezTo>
                  <a:pt x="2836" y="1"/>
                  <a:pt x="0" y="2836"/>
                  <a:pt x="0" y="6333"/>
                </a:cubicBezTo>
                <a:cubicBezTo>
                  <a:pt x="0" y="9830"/>
                  <a:pt x="2836" y="12666"/>
                  <a:pt x="6333" y="12666"/>
                </a:cubicBezTo>
                <a:cubicBezTo>
                  <a:pt x="9861" y="12666"/>
                  <a:pt x="12697" y="9830"/>
                  <a:pt x="12697" y="6333"/>
                </a:cubicBezTo>
                <a:cubicBezTo>
                  <a:pt x="12697" y="2836"/>
                  <a:pt x="9861" y="1"/>
                  <a:pt x="633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 name="Google Shape;7270;p144">
            <a:extLst>
              <a:ext uri="{FF2B5EF4-FFF2-40B4-BE49-F238E27FC236}">
                <a16:creationId xmlns:a16="http://schemas.microsoft.com/office/drawing/2014/main" id="{40E4AE44-4249-E975-7FB3-2719D58AAB0C}"/>
              </a:ext>
            </a:extLst>
          </p:cNvPr>
          <p:cNvGrpSpPr/>
          <p:nvPr/>
        </p:nvGrpSpPr>
        <p:grpSpPr>
          <a:xfrm>
            <a:off x="5900487" y="2270881"/>
            <a:ext cx="2780271" cy="777224"/>
            <a:chOff x="-64781025" y="3361050"/>
            <a:chExt cx="317425" cy="315200"/>
          </a:xfrm>
        </p:grpSpPr>
        <p:sp>
          <p:nvSpPr>
            <p:cNvPr id="8" name="Google Shape;7271;p144">
              <a:extLst>
                <a:ext uri="{FF2B5EF4-FFF2-40B4-BE49-F238E27FC236}">
                  <a16:creationId xmlns:a16="http://schemas.microsoft.com/office/drawing/2014/main" id="{8F0AAAE1-D02A-4641-9AEC-5944ED0935C8}"/>
                </a:ext>
              </a:extLst>
            </p:cNvPr>
            <p:cNvSpPr/>
            <p:nvPr/>
          </p:nvSpPr>
          <p:spPr>
            <a:xfrm>
              <a:off x="-64764500" y="3388725"/>
              <a:ext cx="272550" cy="272550"/>
            </a:xfrm>
            <a:custGeom>
              <a:avLst/>
              <a:gdLst/>
              <a:ahLst/>
              <a:cxnLst/>
              <a:rect l="l" t="t" r="r" b="b"/>
              <a:pathLst>
                <a:path w="10902" h="10902" extrusionOk="0">
                  <a:moveTo>
                    <a:pt x="6554" y="2647"/>
                  </a:moveTo>
                  <a:cubicBezTo>
                    <a:pt x="6979" y="2647"/>
                    <a:pt x="7404" y="2805"/>
                    <a:pt x="7719" y="3120"/>
                  </a:cubicBezTo>
                  <a:cubicBezTo>
                    <a:pt x="8381" y="3782"/>
                    <a:pt x="8381" y="4821"/>
                    <a:pt x="7751" y="5483"/>
                  </a:cubicBezTo>
                  <a:cubicBezTo>
                    <a:pt x="7436" y="5798"/>
                    <a:pt x="7058" y="5955"/>
                    <a:pt x="6585" y="5955"/>
                  </a:cubicBezTo>
                  <a:cubicBezTo>
                    <a:pt x="6144" y="5955"/>
                    <a:pt x="5703" y="5798"/>
                    <a:pt x="5388" y="5483"/>
                  </a:cubicBezTo>
                  <a:cubicBezTo>
                    <a:pt x="5073" y="5168"/>
                    <a:pt x="4915" y="4758"/>
                    <a:pt x="4915" y="4286"/>
                  </a:cubicBezTo>
                  <a:cubicBezTo>
                    <a:pt x="4915" y="3813"/>
                    <a:pt x="5073" y="3435"/>
                    <a:pt x="5388" y="3120"/>
                  </a:cubicBezTo>
                  <a:cubicBezTo>
                    <a:pt x="5703" y="2805"/>
                    <a:pt x="6128" y="2647"/>
                    <a:pt x="6554" y="2647"/>
                  </a:cubicBezTo>
                  <a:close/>
                  <a:moveTo>
                    <a:pt x="2175" y="6901"/>
                  </a:moveTo>
                  <a:lnTo>
                    <a:pt x="4065" y="8791"/>
                  </a:lnTo>
                  <a:lnTo>
                    <a:pt x="3592" y="9484"/>
                  </a:lnTo>
                  <a:lnTo>
                    <a:pt x="1418" y="7342"/>
                  </a:lnTo>
                  <a:lnTo>
                    <a:pt x="2175" y="6901"/>
                  </a:lnTo>
                  <a:close/>
                  <a:moveTo>
                    <a:pt x="6907" y="1"/>
                  </a:moveTo>
                  <a:cubicBezTo>
                    <a:pt x="6851" y="1"/>
                    <a:pt x="6795" y="11"/>
                    <a:pt x="6743" y="33"/>
                  </a:cubicBezTo>
                  <a:cubicBezTo>
                    <a:pt x="5546" y="663"/>
                    <a:pt x="4474" y="1576"/>
                    <a:pt x="3655" y="2616"/>
                  </a:cubicBezTo>
                  <a:cubicBezTo>
                    <a:pt x="3025" y="3341"/>
                    <a:pt x="2553" y="4223"/>
                    <a:pt x="2175" y="5136"/>
                  </a:cubicBezTo>
                  <a:cubicBezTo>
                    <a:pt x="2048" y="5451"/>
                    <a:pt x="1922" y="5766"/>
                    <a:pt x="1859" y="6050"/>
                  </a:cubicBezTo>
                  <a:lnTo>
                    <a:pt x="505" y="6838"/>
                  </a:lnTo>
                  <a:cubicBezTo>
                    <a:pt x="379" y="6932"/>
                    <a:pt x="316" y="7058"/>
                    <a:pt x="316" y="7184"/>
                  </a:cubicBezTo>
                  <a:cubicBezTo>
                    <a:pt x="316" y="7279"/>
                    <a:pt x="347" y="7405"/>
                    <a:pt x="442" y="7531"/>
                  </a:cubicBezTo>
                  <a:lnTo>
                    <a:pt x="1072" y="8161"/>
                  </a:lnTo>
                  <a:cubicBezTo>
                    <a:pt x="631" y="8696"/>
                    <a:pt x="1" y="9673"/>
                    <a:pt x="1" y="10272"/>
                  </a:cubicBezTo>
                  <a:cubicBezTo>
                    <a:pt x="1" y="10524"/>
                    <a:pt x="64" y="10681"/>
                    <a:pt x="158" y="10744"/>
                  </a:cubicBezTo>
                  <a:cubicBezTo>
                    <a:pt x="221" y="10839"/>
                    <a:pt x="379" y="10902"/>
                    <a:pt x="631" y="10902"/>
                  </a:cubicBezTo>
                  <a:cubicBezTo>
                    <a:pt x="1229" y="10902"/>
                    <a:pt x="2238" y="10240"/>
                    <a:pt x="2742" y="9830"/>
                  </a:cubicBezTo>
                  <a:lnTo>
                    <a:pt x="3372" y="10461"/>
                  </a:lnTo>
                  <a:cubicBezTo>
                    <a:pt x="3466" y="10555"/>
                    <a:pt x="3592" y="10587"/>
                    <a:pt x="3655" y="10587"/>
                  </a:cubicBezTo>
                  <a:lnTo>
                    <a:pt x="3687" y="10587"/>
                  </a:lnTo>
                  <a:cubicBezTo>
                    <a:pt x="3813" y="10587"/>
                    <a:pt x="3939" y="10524"/>
                    <a:pt x="4002" y="10398"/>
                  </a:cubicBezTo>
                  <a:lnTo>
                    <a:pt x="4789" y="9074"/>
                  </a:lnTo>
                  <a:cubicBezTo>
                    <a:pt x="5104" y="8980"/>
                    <a:pt x="5420" y="8854"/>
                    <a:pt x="5735" y="8759"/>
                  </a:cubicBezTo>
                  <a:cubicBezTo>
                    <a:pt x="6648" y="8381"/>
                    <a:pt x="7530" y="7877"/>
                    <a:pt x="8255" y="7279"/>
                  </a:cubicBezTo>
                  <a:cubicBezTo>
                    <a:pt x="9295" y="6459"/>
                    <a:pt x="10208" y="5388"/>
                    <a:pt x="10838" y="4223"/>
                  </a:cubicBezTo>
                  <a:cubicBezTo>
                    <a:pt x="10901" y="4065"/>
                    <a:pt x="10870" y="3876"/>
                    <a:pt x="10744" y="3750"/>
                  </a:cubicBezTo>
                  <a:lnTo>
                    <a:pt x="7215" y="127"/>
                  </a:lnTo>
                  <a:cubicBezTo>
                    <a:pt x="7131" y="43"/>
                    <a:pt x="7019" y="1"/>
                    <a:pt x="690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7272;p144">
              <a:extLst>
                <a:ext uri="{FF2B5EF4-FFF2-40B4-BE49-F238E27FC236}">
                  <a16:creationId xmlns:a16="http://schemas.microsoft.com/office/drawing/2014/main" id="{62EB9E8D-A353-FD5B-4577-1A19D9DAF6FA}"/>
                </a:ext>
              </a:extLst>
            </p:cNvPr>
            <p:cNvSpPr/>
            <p:nvPr/>
          </p:nvSpPr>
          <p:spPr>
            <a:xfrm>
              <a:off x="-64568375" y="3361050"/>
              <a:ext cx="104775" cy="105675"/>
            </a:xfrm>
            <a:custGeom>
              <a:avLst/>
              <a:gdLst/>
              <a:ahLst/>
              <a:cxnLst/>
              <a:rect l="l" t="t" r="r" b="b"/>
              <a:pathLst>
                <a:path w="4191" h="4227" extrusionOk="0">
                  <a:moveTo>
                    <a:pt x="2941" y="1"/>
                  </a:moveTo>
                  <a:cubicBezTo>
                    <a:pt x="2906" y="1"/>
                    <a:pt x="2871" y="2"/>
                    <a:pt x="2836" y="5"/>
                  </a:cubicBezTo>
                  <a:cubicBezTo>
                    <a:pt x="1828" y="100"/>
                    <a:pt x="883" y="320"/>
                    <a:pt x="0" y="667"/>
                  </a:cubicBezTo>
                  <a:lnTo>
                    <a:pt x="3529" y="4227"/>
                  </a:lnTo>
                  <a:cubicBezTo>
                    <a:pt x="3876" y="3313"/>
                    <a:pt x="4128" y="2368"/>
                    <a:pt x="4191" y="1392"/>
                  </a:cubicBezTo>
                  <a:cubicBezTo>
                    <a:pt x="4191" y="982"/>
                    <a:pt x="4033" y="635"/>
                    <a:pt x="3812" y="352"/>
                  </a:cubicBezTo>
                  <a:cubicBezTo>
                    <a:pt x="3558" y="125"/>
                    <a:pt x="3252" y="1"/>
                    <a:pt x="294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273;p144">
              <a:extLst>
                <a:ext uri="{FF2B5EF4-FFF2-40B4-BE49-F238E27FC236}">
                  <a16:creationId xmlns:a16="http://schemas.microsoft.com/office/drawing/2014/main" id="{6D4A5C22-2D37-F867-F5DB-D26D201CB522}"/>
                </a:ext>
              </a:extLst>
            </p:cNvPr>
            <p:cNvSpPr/>
            <p:nvPr/>
          </p:nvSpPr>
          <p:spPr>
            <a:xfrm>
              <a:off x="-64645575" y="3596675"/>
              <a:ext cx="85100" cy="79575"/>
            </a:xfrm>
            <a:custGeom>
              <a:avLst/>
              <a:gdLst/>
              <a:ahLst/>
              <a:cxnLst/>
              <a:rect l="l" t="t" r="r" b="b"/>
              <a:pathLst>
                <a:path w="3404" h="3183" extrusionOk="0">
                  <a:moveTo>
                    <a:pt x="3403" y="0"/>
                  </a:moveTo>
                  <a:lnTo>
                    <a:pt x="3403" y="0"/>
                  </a:lnTo>
                  <a:cubicBezTo>
                    <a:pt x="2710" y="473"/>
                    <a:pt x="2017" y="819"/>
                    <a:pt x="1261" y="1134"/>
                  </a:cubicBezTo>
                  <a:cubicBezTo>
                    <a:pt x="1041" y="1292"/>
                    <a:pt x="726" y="1386"/>
                    <a:pt x="442" y="1449"/>
                  </a:cubicBezTo>
                  <a:cubicBezTo>
                    <a:pt x="347" y="1859"/>
                    <a:pt x="253" y="2237"/>
                    <a:pt x="95" y="2584"/>
                  </a:cubicBezTo>
                  <a:cubicBezTo>
                    <a:pt x="1" y="2741"/>
                    <a:pt x="32" y="2930"/>
                    <a:pt x="158" y="3056"/>
                  </a:cubicBezTo>
                  <a:cubicBezTo>
                    <a:pt x="253" y="3151"/>
                    <a:pt x="347" y="3182"/>
                    <a:pt x="442" y="3182"/>
                  </a:cubicBezTo>
                  <a:cubicBezTo>
                    <a:pt x="505" y="3182"/>
                    <a:pt x="568" y="3182"/>
                    <a:pt x="600" y="3151"/>
                  </a:cubicBezTo>
                  <a:cubicBezTo>
                    <a:pt x="1135" y="2867"/>
                    <a:pt x="1671" y="2521"/>
                    <a:pt x="2080" y="2080"/>
                  </a:cubicBezTo>
                  <a:cubicBezTo>
                    <a:pt x="2679" y="1481"/>
                    <a:pt x="3151" y="756"/>
                    <a:pt x="340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274;p144">
              <a:extLst>
                <a:ext uri="{FF2B5EF4-FFF2-40B4-BE49-F238E27FC236}">
                  <a16:creationId xmlns:a16="http://schemas.microsoft.com/office/drawing/2014/main" id="{692E0E13-E194-FAA6-346B-D88E9BFA446D}"/>
                </a:ext>
              </a:extLst>
            </p:cNvPr>
            <p:cNvSpPr/>
            <p:nvPr/>
          </p:nvSpPr>
          <p:spPr>
            <a:xfrm>
              <a:off x="-64781025" y="3456475"/>
              <a:ext cx="80350" cy="85075"/>
            </a:xfrm>
            <a:custGeom>
              <a:avLst/>
              <a:gdLst/>
              <a:ahLst/>
              <a:cxnLst/>
              <a:rect l="l" t="t" r="r" b="b"/>
              <a:pathLst>
                <a:path w="3214" h="3403" extrusionOk="0">
                  <a:moveTo>
                    <a:pt x="3214" y="0"/>
                  </a:moveTo>
                  <a:cubicBezTo>
                    <a:pt x="2426" y="252"/>
                    <a:pt x="1733" y="725"/>
                    <a:pt x="1134" y="1324"/>
                  </a:cubicBezTo>
                  <a:cubicBezTo>
                    <a:pt x="693" y="1733"/>
                    <a:pt x="347" y="2269"/>
                    <a:pt x="63" y="2804"/>
                  </a:cubicBezTo>
                  <a:cubicBezTo>
                    <a:pt x="0" y="2962"/>
                    <a:pt x="32" y="3151"/>
                    <a:pt x="158" y="3277"/>
                  </a:cubicBezTo>
                  <a:cubicBezTo>
                    <a:pt x="221" y="3371"/>
                    <a:pt x="347" y="3403"/>
                    <a:pt x="410" y="3403"/>
                  </a:cubicBezTo>
                  <a:cubicBezTo>
                    <a:pt x="504" y="3403"/>
                    <a:pt x="536" y="3403"/>
                    <a:pt x="630" y="3371"/>
                  </a:cubicBezTo>
                  <a:cubicBezTo>
                    <a:pt x="977" y="3214"/>
                    <a:pt x="1355" y="3088"/>
                    <a:pt x="1764" y="2993"/>
                  </a:cubicBezTo>
                  <a:cubicBezTo>
                    <a:pt x="1827" y="2678"/>
                    <a:pt x="1953" y="2426"/>
                    <a:pt x="2079" y="2143"/>
                  </a:cubicBezTo>
                  <a:cubicBezTo>
                    <a:pt x="2394" y="1387"/>
                    <a:pt x="2741" y="694"/>
                    <a:pt x="321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7367;p144">
            <a:extLst>
              <a:ext uri="{FF2B5EF4-FFF2-40B4-BE49-F238E27FC236}">
                <a16:creationId xmlns:a16="http://schemas.microsoft.com/office/drawing/2014/main" id="{8024D79C-D4D3-27B0-18BB-1BEC53AB41E6}"/>
              </a:ext>
            </a:extLst>
          </p:cNvPr>
          <p:cNvGrpSpPr/>
          <p:nvPr/>
        </p:nvGrpSpPr>
        <p:grpSpPr>
          <a:xfrm>
            <a:off x="5900487" y="3523945"/>
            <a:ext cx="2658944" cy="782774"/>
            <a:chOff x="-62154300" y="3743950"/>
            <a:chExt cx="318200" cy="317450"/>
          </a:xfrm>
        </p:grpSpPr>
        <p:sp>
          <p:nvSpPr>
            <p:cNvPr id="13" name="Google Shape;7368;p144">
              <a:extLst>
                <a:ext uri="{FF2B5EF4-FFF2-40B4-BE49-F238E27FC236}">
                  <a16:creationId xmlns:a16="http://schemas.microsoft.com/office/drawing/2014/main" id="{6804521B-0843-3460-FA2D-DEBBBA00D33D}"/>
                </a:ext>
              </a:extLst>
            </p:cNvPr>
            <p:cNvSpPr/>
            <p:nvPr/>
          </p:nvSpPr>
          <p:spPr>
            <a:xfrm>
              <a:off x="-61992850" y="3743950"/>
              <a:ext cx="63825" cy="69150"/>
            </a:xfrm>
            <a:custGeom>
              <a:avLst/>
              <a:gdLst/>
              <a:ahLst/>
              <a:cxnLst/>
              <a:rect l="l" t="t" r="r" b="b"/>
              <a:pathLst>
                <a:path w="2553" h="2766" extrusionOk="0">
                  <a:moveTo>
                    <a:pt x="1261" y="1"/>
                  </a:moveTo>
                  <a:cubicBezTo>
                    <a:pt x="1009" y="1"/>
                    <a:pt x="851" y="221"/>
                    <a:pt x="851" y="410"/>
                  </a:cubicBezTo>
                  <a:lnTo>
                    <a:pt x="851" y="1355"/>
                  </a:lnTo>
                  <a:lnTo>
                    <a:pt x="725" y="1229"/>
                  </a:lnTo>
                  <a:cubicBezTo>
                    <a:pt x="646" y="1151"/>
                    <a:pt x="544" y="1111"/>
                    <a:pt x="442" y="1111"/>
                  </a:cubicBezTo>
                  <a:cubicBezTo>
                    <a:pt x="339" y="1111"/>
                    <a:pt x="237" y="1151"/>
                    <a:pt x="158" y="1229"/>
                  </a:cubicBezTo>
                  <a:cubicBezTo>
                    <a:pt x="1" y="1387"/>
                    <a:pt x="1" y="1670"/>
                    <a:pt x="158" y="1828"/>
                  </a:cubicBezTo>
                  <a:lnTo>
                    <a:pt x="977" y="2647"/>
                  </a:lnTo>
                  <a:cubicBezTo>
                    <a:pt x="1056" y="2726"/>
                    <a:pt x="1166" y="2765"/>
                    <a:pt x="1277" y="2765"/>
                  </a:cubicBezTo>
                  <a:cubicBezTo>
                    <a:pt x="1387" y="2765"/>
                    <a:pt x="1497" y="2726"/>
                    <a:pt x="1576" y="2647"/>
                  </a:cubicBezTo>
                  <a:lnTo>
                    <a:pt x="2395" y="1828"/>
                  </a:lnTo>
                  <a:cubicBezTo>
                    <a:pt x="2553" y="1670"/>
                    <a:pt x="2553" y="1387"/>
                    <a:pt x="2395" y="1229"/>
                  </a:cubicBezTo>
                  <a:cubicBezTo>
                    <a:pt x="2316" y="1151"/>
                    <a:pt x="2206" y="1111"/>
                    <a:pt x="2096" y="1111"/>
                  </a:cubicBezTo>
                  <a:cubicBezTo>
                    <a:pt x="1985" y="1111"/>
                    <a:pt x="1875" y="1151"/>
                    <a:pt x="1796" y="1229"/>
                  </a:cubicBezTo>
                  <a:lnTo>
                    <a:pt x="1670" y="1355"/>
                  </a:lnTo>
                  <a:lnTo>
                    <a:pt x="1670" y="410"/>
                  </a:lnTo>
                  <a:cubicBezTo>
                    <a:pt x="1670" y="221"/>
                    <a:pt x="1481" y="1"/>
                    <a:pt x="126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369;p144">
              <a:extLst>
                <a:ext uri="{FF2B5EF4-FFF2-40B4-BE49-F238E27FC236}">
                  <a16:creationId xmlns:a16="http://schemas.microsoft.com/office/drawing/2014/main" id="{FBEED584-958C-81E3-90DB-BC2041C8517C}"/>
                </a:ext>
              </a:extLst>
            </p:cNvPr>
            <p:cNvSpPr/>
            <p:nvPr/>
          </p:nvSpPr>
          <p:spPr>
            <a:xfrm>
              <a:off x="-62154300" y="3785700"/>
              <a:ext cx="318200" cy="275700"/>
            </a:xfrm>
            <a:custGeom>
              <a:avLst/>
              <a:gdLst/>
              <a:ahLst/>
              <a:cxnLst/>
              <a:rect l="l" t="t" r="r" b="b"/>
              <a:pathLst>
                <a:path w="12728" h="11028" extrusionOk="0">
                  <a:moveTo>
                    <a:pt x="5261" y="3560"/>
                  </a:moveTo>
                  <a:cubicBezTo>
                    <a:pt x="5513" y="3560"/>
                    <a:pt x="5671" y="3781"/>
                    <a:pt x="5671" y="4002"/>
                  </a:cubicBezTo>
                  <a:lnTo>
                    <a:pt x="5671" y="5671"/>
                  </a:lnTo>
                  <a:cubicBezTo>
                    <a:pt x="5671" y="5892"/>
                    <a:pt x="5450" y="6112"/>
                    <a:pt x="5261" y="6112"/>
                  </a:cubicBezTo>
                  <a:cubicBezTo>
                    <a:pt x="5072" y="6112"/>
                    <a:pt x="4820" y="5892"/>
                    <a:pt x="4820" y="5671"/>
                  </a:cubicBezTo>
                  <a:lnTo>
                    <a:pt x="4820" y="4002"/>
                  </a:lnTo>
                  <a:cubicBezTo>
                    <a:pt x="4820" y="3781"/>
                    <a:pt x="5041" y="3560"/>
                    <a:pt x="5261" y="3560"/>
                  </a:cubicBezTo>
                  <a:close/>
                  <a:moveTo>
                    <a:pt x="7719" y="3560"/>
                  </a:moveTo>
                  <a:cubicBezTo>
                    <a:pt x="7908" y="3560"/>
                    <a:pt x="8128" y="3781"/>
                    <a:pt x="8128" y="4002"/>
                  </a:cubicBezTo>
                  <a:lnTo>
                    <a:pt x="8128" y="5671"/>
                  </a:lnTo>
                  <a:cubicBezTo>
                    <a:pt x="8128" y="5892"/>
                    <a:pt x="7939" y="6112"/>
                    <a:pt x="7719" y="6112"/>
                  </a:cubicBezTo>
                  <a:cubicBezTo>
                    <a:pt x="7467" y="6112"/>
                    <a:pt x="7309" y="5892"/>
                    <a:pt x="7309" y="5671"/>
                  </a:cubicBezTo>
                  <a:lnTo>
                    <a:pt x="7309" y="4002"/>
                  </a:lnTo>
                  <a:cubicBezTo>
                    <a:pt x="7309" y="3781"/>
                    <a:pt x="7498" y="3560"/>
                    <a:pt x="7719" y="3560"/>
                  </a:cubicBezTo>
                  <a:close/>
                  <a:moveTo>
                    <a:pt x="10239" y="3560"/>
                  </a:moveTo>
                  <a:cubicBezTo>
                    <a:pt x="10460" y="3560"/>
                    <a:pt x="10617" y="3781"/>
                    <a:pt x="10617" y="4002"/>
                  </a:cubicBezTo>
                  <a:lnTo>
                    <a:pt x="10617" y="5671"/>
                  </a:lnTo>
                  <a:cubicBezTo>
                    <a:pt x="10617" y="5892"/>
                    <a:pt x="10428" y="6112"/>
                    <a:pt x="10239" y="6112"/>
                  </a:cubicBezTo>
                  <a:cubicBezTo>
                    <a:pt x="9987" y="6112"/>
                    <a:pt x="9798" y="5892"/>
                    <a:pt x="9798" y="5671"/>
                  </a:cubicBezTo>
                  <a:lnTo>
                    <a:pt x="9798" y="4002"/>
                  </a:lnTo>
                  <a:cubicBezTo>
                    <a:pt x="9798" y="3781"/>
                    <a:pt x="9987" y="3560"/>
                    <a:pt x="10239" y="3560"/>
                  </a:cubicBezTo>
                  <a:close/>
                  <a:moveTo>
                    <a:pt x="5230" y="9357"/>
                  </a:moveTo>
                  <a:cubicBezTo>
                    <a:pt x="5450" y="9357"/>
                    <a:pt x="5608" y="9578"/>
                    <a:pt x="5608" y="9767"/>
                  </a:cubicBezTo>
                  <a:cubicBezTo>
                    <a:pt x="5608" y="9987"/>
                    <a:pt x="5419" y="10208"/>
                    <a:pt x="5230" y="10208"/>
                  </a:cubicBezTo>
                  <a:cubicBezTo>
                    <a:pt x="5041" y="10208"/>
                    <a:pt x="4789" y="9987"/>
                    <a:pt x="4789" y="9767"/>
                  </a:cubicBezTo>
                  <a:cubicBezTo>
                    <a:pt x="4820" y="9578"/>
                    <a:pt x="5041" y="9357"/>
                    <a:pt x="5230" y="9357"/>
                  </a:cubicBezTo>
                  <a:close/>
                  <a:moveTo>
                    <a:pt x="9924" y="9357"/>
                  </a:moveTo>
                  <a:cubicBezTo>
                    <a:pt x="10145" y="9357"/>
                    <a:pt x="10302" y="9578"/>
                    <a:pt x="10302" y="9767"/>
                  </a:cubicBezTo>
                  <a:cubicBezTo>
                    <a:pt x="10302" y="9987"/>
                    <a:pt x="10113" y="10208"/>
                    <a:pt x="9924" y="10208"/>
                  </a:cubicBezTo>
                  <a:cubicBezTo>
                    <a:pt x="9704" y="10208"/>
                    <a:pt x="9515" y="9987"/>
                    <a:pt x="9515" y="9767"/>
                  </a:cubicBezTo>
                  <a:cubicBezTo>
                    <a:pt x="9515" y="9578"/>
                    <a:pt x="9704" y="9357"/>
                    <a:pt x="9924" y="9357"/>
                  </a:cubicBezTo>
                  <a:close/>
                  <a:moveTo>
                    <a:pt x="441" y="0"/>
                  </a:moveTo>
                  <a:cubicBezTo>
                    <a:pt x="189" y="0"/>
                    <a:pt x="0" y="189"/>
                    <a:pt x="0" y="378"/>
                  </a:cubicBezTo>
                  <a:cubicBezTo>
                    <a:pt x="0" y="599"/>
                    <a:pt x="347" y="820"/>
                    <a:pt x="536" y="820"/>
                  </a:cubicBezTo>
                  <a:lnTo>
                    <a:pt x="2111" y="820"/>
                  </a:lnTo>
                  <a:cubicBezTo>
                    <a:pt x="2174" y="1103"/>
                    <a:pt x="3245" y="6711"/>
                    <a:pt x="3308" y="6994"/>
                  </a:cubicBezTo>
                  <a:cubicBezTo>
                    <a:pt x="2867" y="7184"/>
                    <a:pt x="2584" y="7625"/>
                    <a:pt x="2584" y="8097"/>
                  </a:cubicBezTo>
                  <a:cubicBezTo>
                    <a:pt x="2584" y="8759"/>
                    <a:pt x="3151" y="9326"/>
                    <a:pt x="3812" y="9326"/>
                  </a:cubicBezTo>
                  <a:lnTo>
                    <a:pt x="4001" y="9326"/>
                  </a:lnTo>
                  <a:cubicBezTo>
                    <a:pt x="3970" y="9452"/>
                    <a:pt x="3938" y="9609"/>
                    <a:pt x="3938" y="9767"/>
                  </a:cubicBezTo>
                  <a:cubicBezTo>
                    <a:pt x="3938" y="10429"/>
                    <a:pt x="4474" y="11027"/>
                    <a:pt x="5167" y="11027"/>
                  </a:cubicBezTo>
                  <a:cubicBezTo>
                    <a:pt x="5829" y="11027"/>
                    <a:pt x="6364" y="10460"/>
                    <a:pt x="6364" y="9767"/>
                  </a:cubicBezTo>
                  <a:cubicBezTo>
                    <a:pt x="6364" y="9609"/>
                    <a:pt x="6333" y="9483"/>
                    <a:pt x="6301" y="9326"/>
                  </a:cubicBezTo>
                  <a:lnTo>
                    <a:pt x="8664" y="9326"/>
                  </a:lnTo>
                  <a:cubicBezTo>
                    <a:pt x="8632" y="9452"/>
                    <a:pt x="8569" y="9609"/>
                    <a:pt x="8569" y="9767"/>
                  </a:cubicBezTo>
                  <a:cubicBezTo>
                    <a:pt x="8569" y="10429"/>
                    <a:pt x="9137" y="11027"/>
                    <a:pt x="9798" y="11027"/>
                  </a:cubicBezTo>
                  <a:cubicBezTo>
                    <a:pt x="10460" y="11027"/>
                    <a:pt x="11027" y="10460"/>
                    <a:pt x="11027" y="9767"/>
                  </a:cubicBezTo>
                  <a:cubicBezTo>
                    <a:pt x="11027" y="9609"/>
                    <a:pt x="10995" y="9483"/>
                    <a:pt x="10932" y="9357"/>
                  </a:cubicBezTo>
                  <a:lnTo>
                    <a:pt x="11562" y="9357"/>
                  </a:lnTo>
                  <a:cubicBezTo>
                    <a:pt x="11814" y="9357"/>
                    <a:pt x="12003" y="9168"/>
                    <a:pt x="12003" y="8979"/>
                  </a:cubicBezTo>
                  <a:cubicBezTo>
                    <a:pt x="12003" y="8727"/>
                    <a:pt x="11814" y="8538"/>
                    <a:pt x="11562" y="8538"/>
                  </a:cubicBezTo>
                  <a:lnTo>
                    <a:pt x="3749" y="8538"/>
                  </a:lnTo>
                  <a:cubicBezTo>
                    <a:pt x="3497" y="8538"/>
                    <a:pt x="3308" y="8349"/>
                    <a:pt x="3308" y="8160"/>
                  </a:cubicBezTo>
                  <a:cubicBezTo>
                    <a:pt x="3308" y="7940"/>
                    <a:pt x="3497" y="7719"/>
                    <a:pt x="3749" y="7719"/>
                  </a:cubicBezTo>
                  <a:lnTo>
                    <a:pt x="11468" y="7719"/>
                  </a:lnTo>
                  <a:cubicBezTo>
                    <a:pt x="11657" y="7719"/>
                    <a:pt x="11846" y="7562"/>
                    <a:pt x="11846" y="7373"/>
                  </a:cubicBezTo>
                  <a:lnTo>
                    <a:pt x="12665" y="2395"/>
                  </a:lnTo>
                  <a:cubicBezTo>
                    <a:pt x="12728" y="2143"/>
                    <a:pt x="12508" y="1922"/>
                    <a:pt x="12287" y="1922"/>
                  </a:cubicBezTo>
                  <a:lnTo>
                    <a:pt x="3056" y="1922"/>
                  </a:lnTo>
                  <a:lnTo>
                    <a:pt x="2741" y="347"/>
                  </a:lnTo>
                  <a:cubicBezTo>
                    <a:pt x="2710" y="158"/>
                    <a:pt x="2552" y="0"/>
                    <a:pt x="236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824103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4" name="Google Shape;560;p67">
            <a:extLst>
              <a:ext uri="{FF2B5EF4-FFF2-40B4-BE49-F238E27FC236}">
                <a16:creationId xmlns:a16="http://schemas.microsoft.com/office/drawing/2014/main" id="{712FC27F-8531-9B69-660F-0D532C9E9EBD}"/>
              </a:ext>
            </a:extLst>
          </p:cNvPr>
          <p:cNvSpPr txBox="1">
            <a:spLocks/>
          </p:cNvSpPr>
          <p:nvPr/>
        </p:nvSpPr>
        <p:spPr>
          <a:xfrm>
            <a:off x="84150" y="-52750"/>
            <a:ext cx="4545000" cy="469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400" b="0" i="0" u="none" strike="noStrike" cap="none">
                <a:solidFill>
                  <a:schemeClr val="dk2"/>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9pPr>
          </a:lstStyle>
          <a:p>
            <a:pPr marL="0" indent="0" algn="l"/>
            <a:r>
              <a:rPr lang="en-US" sz="1600" b="1" dirty="0">
                <a:solidFill>
                  <a:schemeClr val="bg1">
                    <a:lumMod val="25000"/>
                  </a:schemeClr>
                </a:solidFill>
              </a:rPr>
              <a:t>DỮ LIỆU</a:t>
            </a:r>
            <a:endParaRPr lang="vi-VN" sz="1600" b="1" dirty="0">
              <a:solidFill>
                <a:schemeClr val="bg1">
                  <a:lumMod val="25000"/>
                </a:schemeClr>
              </a:solidFill>
            </a:endParaRPr>
          </a:p>
        </p:txBody>
      </p:sp>
      <p:graphicFrame>
        <p:nvGraphicFramePr>
          <p:cNvPr id="5" name="Table 4">
            <a:extLst>
              <a:ext uri="{FF2B5EF4-FFF2-40B4-BE49-F238E27FC236}">
                <a16:creationId xmlns:a16="http://schemas.microsoft.com/office/drawing/2014/main" id="{7472BA67-BE41-F614-5708-4D014D57D762}"/>
              </a:ext>
            </a:extLst>
          </p:cNvPr>
          <p:cNvGraphicFramePr>
            <a:graphicFrameLocks noGrp="1"/>
          </p:cNvGraphicFramePr>
          <p:nvPr>
            <p:extLst>
              <p:ext uri="{D42A27DB-BD31-4B8C-83A1-F6EECF244321}">
                <p14:modId xmlns:p14="http://schemas.microsoft.com/office/powerpoint/2010/main" val="282795106"/>
              </p:ext>
            </p:extLst>
          </p:nvPr>
        </p:nvGraphicFramePr>
        <p:xfrm>
          <a:off x="222250" y="417150"/>
          <a:ext cx="4800600" cy="1941830"/>
        </p:xfrm>
        <a:graphic>
          <a:graphicData uri="http://schemas.openxmlformats.org/drawingml/2006/table">
            <a:tbl>
              <a:tblPr>
                <a:tableStyleId>{1ADE01FC-F5EE-473A-B377-2E81132F806A}</a:tableStyleId>
              </a:tblPr>
              <a:tblGrid>
                <a:gridCol w="1671320">
                  <a:extLst>
                    <a:ext uri="{9D8B030D-6E8A-4147-A177-3AD203B41FA5}">
                      <a16:colId xmlns:a16="http://schemas.microsoft.com/office/drawing/2014/main" val="1328743962"/>
                    </a:ext>
                  </a:extLst>
                </a:gridCol>
                <a:gridCol w="3129280">
                  <a:extLst>
                    <a:ext uri="{9D8B030D-6E8A-4147-A177-3AD203B41FA5}">
                      <a16:colId xmlns:a16="http://schemas.microsoft.com/office/drawing/2014/main" val="3752787260"/>
                    </a:ext>
                  </a:extLst>
                </a:gridCol>
              </a:tblGrid>
              <a:tr h="184150">
                <a:tc gridSpan="2">
                  <a:txBody>
                    <a:bodyPr/>
                    <a:lstStyle/>
                    <a:p>
                      <a:pPr algn="l" fontAlgn="ctr"/>
                      <a:r>
                        <a:rPr lang="en-US" sz="1100" u="none" strike="noStrike" dirty="0">
                          <a:effectLst/>
                        </a:rPr>
                        <a:t>Order_ dataset</a:t>
                      </a:r>
                      <a:endParaRPr lang="en-US" sz="1100" b="0" i="0" u="none" strike="noStrike" dirty="0">
                        <a:solidFill>
                          <a:srgbClr val="000000"/>
                        </a:solidFill>
                        <a:effectLst/>
                        <a:latin typeface="Calibri" panose="020F0502020204030204" pitchFamily="34" charset="0"/>
                      </a:endParaRPr>
                    </a:p>
                  </a:txBody>
                  <a:tcPr marL="6350" marR="6350" marT="6350" marB="0" anchor="ctr"/>
                </a:tc>
                <a:tc hMerge="1">
                  <a:txBody>
                    <a:bodyPr/>
                    <a:lstStyle/>
                    <a:p>
                      <a:endParaRPr lang="en-US"/>
                    </a:p>
                  </a:txBody>
                  <a:tcPr/>
                </a:tc>
                <a:extLst>
                  <a:ext uri="{0D108BD9-81ED-4DB2-BD59-A6C34878D82A}">
                    <a16:rowId xmlns:a16="http://schemas.microsoft.com/office/drawing/2014/main" val="2281772960"/>
                  </a:ext>
                </a:extLst>
              </a:tr>
              <a:tr h="184150">
                <a:tc>
                  <a:txBody>
                    <a:bodyPr/>
                    <a:lstStyle/>
                    <a:p>
                      <a:pPr algn="l" fontAlgn="b"/>
                      <a:r>
                        <a:rPr lang="en-US" sz="1100" u="none" strike="noStrike">
                          <a:effectLst/>
                        </a:rPr>
                        <a:t>Tên</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Mô Tả</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273065057"/>
                  </a:ext>
                </a:extLst>
              </a:tr>
              <a:tr h="184150">
                <a:tc>
                  <a:txBody>
                    <a:bodyPr/>
                    <a:lstStyle/>
                    <a:p>
                      <a:pPr algn="l" fontAlgn="b"/>
                      <a:r>
                        <a:rPr lang="en-US" sz="1000" u="none" strike="noStrike">
                          <a:effectLst/>
                        </a:rPr>
                        <a:t>order_id</a:t>
                      </a:r>
                      <a:endParaRPr lang="en-US"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1100" u="none" strike="noStrike">
                          <a:effectLst/>
                        </a:rPr>
                        <a:t>Unique Id Của Đơn Hàng</a:t>
                      </a:r>
                      <a:endParaRPr lang="en-US" sz="1100" b="0" i="0" u="none" strike="noStrike">
                        <a:solidFill>
                          <a:srgbClr val="474747"/>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577236854"/>
                  </a:ext>
                </a:extLst>
              </a:tr>
              <a:tr h="184150">
                <a:tc>
                  <a:txBody>
                    <a:bodyPr/>
                    <a:lstStyle/>
                    <a:p>
                      <a:pPr algn="l" fontAlgn="b"/>
                      <a:r>
                        <a:rPr lang="en-US" sz="1000" u="none" strike="noStrike">
                          <a:effectLst/>
                        </a:rPr>
                        <a:t>customer_id</a:t>
                      </a:r>
                      <a:endParaRPr lang="en-US"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1100" u="none" strike="noStrike">
                          <a:effectLst/>
                        </a:rPr>
                        <a:t>Unique Id Của Khách Hàng</a:t>
                      </a:r>
                      <a:endParaRPr lang="en-US" sz="1100" b="0" i="0" u="none" strike="noStrike">
                        <a:solidFill>
                          <a:srgbClr val="474747"/>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771923557"/>
                  </a:ext>
                </a:extLst>
              </a:tr>
              <a:tr h="184150">
                <a:tc>
                  <a:txBody>
                    <a:bodyPr/>
                    <a:lstStyle/>
                    <a:p>
                      <a:pPr algn="l" fontAlgn="b"/>
                      <a:r>
                        <a:rPr lang="en-US" sz="1000" u="none" strike="noStrike">
                          <a:effectLst/>
                        </a:rPr>
                        <a:t>order_status</a:t>
                      </a:r>
                      <a:endParaRPr lang="en-US"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1100" u="none" strike="noStrike">
                          <a:effectLst/>
                        </a:rPr>
                        <a:t>Trạng Thái Đơn Hàng</a:t>
                      </a:r>
                      <a:endParaRPr lang="en-US" sz="1100" b="0" i="0" u="none" strike="noStrike">
                        <a:solidFill>
                          <a:srgbClr val="474747"/>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171554501"/>
                  </a:ext>
                </a:extLst>
              </a:tr>
              <a:tr h="184150">
                <a:tc>
                  <a:txBody>
                    <a:bodyPr/>
                    <a:lstStyle/>
                    <a:p>
                      <a:pPr algn="l" fontAlgn="b"/>
                      <a:r>
                        <a:rPr lang="en-US" sz="1000" u="none" strike="noStrike">
                          <a:effectLst/>
                        </a:rPr>
                        <a:t>order_purchase_timestamp</a:t>
                      </a:r>
                      <a:endParaRPr lang="en-US"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1100" u="none" strike="noStrike">
                          <a:effectLst/>
                        </a:rPr>
                        <a:t>Thời Gian Đơn Hàng Được Đặt Mua</a:t>
                      </a:r>
                      <a:endParaRPr lang="en-US" sz="1100" b="0" i="0" u="none" strike="noStrike">
                        <a:solidFill>
                          <a:srgbClr val="474747"/>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038815855"/>
                  </a:ext>
                </a:extLst>
              </a:tr>
              <a:tr h="184150">
                <a:tc>
                  <a:txBody>
                    <a:bodyPr/>
                    <a:lstStyle/>
                    <a:p>
                      <a:pPr algn="l" fontAlgn="b"/>
                      <a:r>
                        <a:rPr lang="en-US" sz="1000" u="none" strike="noStrike">
                          <a:effectLst/>
                        </a:rPr>
                        <a:t>order_approved_at</a:t>
                      </a:r>
                      <a:endParaRPr lang="en-US"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1100" u="none" strike="noStrike">
                          <a:effectLst/>
                        </a:rPr>
                        <a:t>Thời Gian Đơn Hàng Được Phê Duyệt</a:t>
                      </a:r>
                      <a:endParaRPr lang="en-US" sz="1100" b="0" i="0" u="none" strike="noStrike">
                        <a:solidFill>
                          <a:srgbClr val="474747"/>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063762243"/>
                  </a:ext>
                </a:extLst>
              </a:tr>
              <a:tr h="184150">
                <a:tc>
                  <a:txBody>
                    <a:bodyPr/>
                    <a:lstStyle/>
                    <a:p>
                      <a:pPr algn="l" fontAlgn="b"/>
                      <a:r>
                        <a:rPr lang="en-US" sz="1000" u="none" strike="noStrike">
                          <a:effectLst/>
                        </a:rPr>
                        <a:t>order_delivered_carrier_date</a:t>
                      </a:r>
                      <a:endParaRPr lang="en-US"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1100" u="none" strike="noStrike">
                          <a:effectLst/>
                        </a:rPr>
                        <a:t>Thời Gian Hàng Được Đưa Đến Cho Đơn Vị Vận Chuyển</a:t>
                      </a:r>
                      <a:endParaRPr lang="en-US" sz="1100" b="0" i="0" u="none" strike="noStrike">
                        <a:solidFill>
                          <a:srgbClr val="474747"/>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469888831"/>
                  </a:ext>
                </a:extLst>
              </a:tr>
              <a:tr h="184150">
                <a:tc>
                  <a:txBody>
                    <a:bodyPr/>
                    <a:lstStyle/>
                    <a:p>
                      <a:pPr algn="l" fontAlgn="b"/>
                      <a:r>
                        <a:rPr lang="en-US" sz="1000" u="none" strike="noStrike">
                          <a:effectLst/>
                        </a:rPr>
                        <a:t>order_delivered_customer_date</a:t>
                      </a:r>
                      <a:endParaRPr lang="en-US"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1100" u="none" strike="noStrike" dirty="0" err="1">
                          <a:effectLst/>
                        </a:rPr>
                        <a:t>Thời</a:t>
                      </a:r>
                      <a:r>
                        <a:rPr lang="en-US" sz="1100" u="none" strike="noStrike" dirty="0">
                          <a:effectLst/>
                        </a:rPr>
                        <a:t> Gian </a:t>
                      </a:r>
                      <a:r>
                        <a:rPr lang="en-US" sz="1100" u="none" strike="noStrike" dirty="0" err="1">
                          <a:effectLst/>
                        </a:rPr>
                        <a:t>Hàng</a:t>
                      </a:r>
                      <a:r>
                        <a:rPr lang="en-US" sz="1100" u="none" strike="noStrike" dirty="0">
                          <a:effectLst/>
                        </a:rPr>
                        <a:t> </a:t>
                      </a:r>
                      <a:r>
                        <a:rPr lang="en-US" sz="1100" u="none" strike="noStrike" dirty="0" err="1">
                          <a:effectLst/>
                        </a:rPr>
                        <a:t>Được</a:t>
                      </a:r>
                      <a:r>
                        <a:rPr lang="en-US" sz="1100" u="none" strike="noStrike" dirty="0">
                          <a:effectLst/>
                        </a:rPr>
                        <a:t> </a:t>
                      </a:r>
                      <a:r>
                        <a:rPr lang="en-US" sz="1100" u="none" strike="noStrike" dirty="0" err="1">
                          <a:effectLst/>
                        </a:rPr>
                        <a:t>Đưa</a:t>
                      </a:r>
                      <a:r>
                        <a:rPr lang="en-US" sz="1100" u="none" strike="noStrike" dirty="0">
                          <a:effectLst/>
                        </a:rPr>
                        <a:t> </a:t>
                      </a:r>
                      <a:r>
                        <a:rPr lang="en-US" sz="1100" u="none" strike="noStrike" dirty="0" err="1">
                          <a:effectLst/>
                        </a:rPr>
                        <a:t>Đến</a:t>
                      </a:r>
                      <a:r>
                        <a:rPr lang="en-US" sz="1100" u="none" strike="noStrike" dirty="0">
                          <a:effectLst/>
                        </a:rPr>
                        <a:t> </a:t>
                      </a:r>
                      <a:r>
                        <a:rPr lang="en-US" sz="1100" u="none" strike="noStrike" dirty="0" err="1">
                          <a:effectLst/>
                        </a:rPr>
                        <a:t>Khách</a:t>
                      </a:r>
                      <a:r>
                        <a:rPr lang="en-US" sz="1100" u="none" strike="noStrike" dirty="0">
                          <a:effectLst/>
                        </a:rPr>
                        <a:t> </a:t>
                      </a:r>
                      <a:r>
                        <a:rPr lang="en-US" sz="1100" u="none" strike="noStrike" dirty="0" err="1">
                          <a:effectLst/>
                        </a:rPr>
                        <a:t>Hàng</a:t>
                      </a:r>
                      <a:endParaRPr lang="en-US" sz="1100" b="0" i="0" u="none" strike="noStrike" dirty="0">
                        <a:solidFill>
                          <a:srgbClr val="474747"/>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21402207"/>
                  </a:ext>
                </a:extLst>
              </a:tr>
            </a:tbl>
          </a:graphicData>
        </a:graphic>
      </p:graphicFrame>
      <p:graphicFrame>
        <p:nvGraphicFramePr>
          <p:cNvPr id="6" name="Table 5">
            <a:extLst>
              <a:ext uri="{FF2B5EF4-FFF2-40B4-BE49-F238E27FC236}">
                <a16:creationId xmlns:a16="http://schemas.microsoft.com/office/drawing/2014/main" id="{BAAF7A15-721C-B6E2-EF3F-442C68B29F38}"/>
              </a:ext>
            </a:extLst>
          </p:cNvPr>
          <p:cNvGraphicFramePr>
            <a:graphicFrameLocks noGrp="1"/>
          </p:cNvGraphicFramePr>
          <p:nvPr>
            <p:extLst>
              <p:ext uri="{D42A27DB-BD31-4B8C-83A1-F6EECF244321}">
                <p14:modId xmlns:p14="http://schemas.microsoft.com/office/powerpoint/2010/main" val="1235486245"/>
              </p:ext>
            </p:extLst>
          </p:nvPr>
        </p:nvGraphicFramePr>
        <p:xfrm>
          <a:off x="222250" y="2535055"/>
          <a:ext cx="4800600" cy="1301115"/>
        </p:xfrm>
        <a:graphic>
          <a:graphicData uri="http://schemas.openxmlformats.org/drawingml/2006/table">
            <a:tbl>
              <a:tblPr>
                <a:tableStyleId>{1ADE01FC-F5EE-473A-B377-2E81132F806A}</a:tableStyleId>
              </a:tblPr>
              <a:tblGrid>
                <a:gridCol w="1631950">
                  <a:extLst>
                    <a:ext uri="{9D8B030D-6E8A-4147-A177-3AD203B41FA5}">
                      <a16:colId xmlns:a16="http://schemas.microsoft.com/office/drawing/2014/main" val="330777811"/>
                    </a:ext>
                  </a:extLst>
                </a:gridCol>
                <a:gridCol w="3168650">
                  <a:extLst>
                    <a:ext uri="{9D8B030D-6E8A-4147-A177-3AD203B41FA5}">
                      <a16:colId xmlns:a16="http://schemas.microsoft.com/office/drawing/2014/main" val="2983215726"/>
                    </a:ext>
                  </a:extLst>
                </a:gridCol>
              </a:tblGrid>
              <a:tr h="257175">
                <a:tc gridSpan="2">
                  <a:txBody>
                    <a:bodyPr/>
                    <a:lstStyle/>
                    <a:p>
                      <a:pPr algn="l" fontAlgn="ctr"/>
                      <a:r>
                        <a:rPr lang="en-US" sz="1100" u="none" strike="noStrike" dirty="0" err="1">
                          <a:effectLst/>
                        </a:rPr>
                        <a:t>Order_Items</a:t>
                      </a:r>
                      <a:r>
                        <a:rPr lang="en-US" sz="1100" u="none" strike="noStrike" dirty="0">
                          <a:effectLst/>
                        </a:rPr>
                        <a:t>_ dataset</a:t>
                      </a:r>
                      <a:endParaRPr lang="en-US" sz="1100" b="0" i="0" u="none" strike="noStrike" dirty="0">
                        <a:solidFill>
                          <a:srgbClr val="000000"/>
                        </a:solidFill>
                        <a:effectLst/>
                        <a:latin typeface="Calibri" panose="020F0502020204030204" pitchFamily="34" charset="0"/>
                      </a:endParaRPr>
                    </a:p>
                  </a:txBody>
                  <a:tcPr marL="6350" marR="6350" marT="6350" marB="0" anchor="ctr"/>
                </a:tc>
                <a:tc hMerge="1">
                  <a:txBody>
                    <a:bodyPr/>
                    <a:lstStyle/>
                    <a:p>
                      <a:endParaRPr lang="en-US"/>
                    </a:p>
                  </a:txBody>
                  <a:tcPr/>
                </a:tc>
                <a:extLst>
                  <a:ext uri="{0D108BD9-81ED-4DB2-BD59-A6C34878D82A}">
                    <a16:rowId xmlns:a16="http://schemas.microsoft.com/office/drawing/2014/main" val="1597995181"/>
                  </a:ext>
                </a:extLst>
              </a:tr>
              <a:tr h="171450">
                <a:tc>
                  <a:txBody>
                    <a:bodyPr/>
                    <a:lstStyle/>
                    <a:p>
                      <a:pPr algn="l" fontAlgn="b"/>
                      <a:r>
                        <a:rPr lang="en-US" sz="1100" u="none" strike="noStrike">
                          <a:effectLst/>
                        </a:rPr>
                        <a:t>Tên</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Mô Tả</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264706311"/>
                  </a:ext>
                </a:extLst>
              </a:tr>
              <a:tr h="171450">
                <a:tc>
                  <a:txBody>
                    <a:bodyPr/>
                    <a:lstStyle/>
                    <a:p>
                      <a:pPr algn="l" fontAlgn="b"/>
                      <a:r>
                        <a:rPr lang="en-US" sz="1000" u="none" strike="noStrike">
                          <a:effectLst/>
                        </a:rPr>
                        <a:t>order_id</a:t>
                      </a:r>
                      <a:endParaRPr lang="en-US"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1100" u="none" strike="noStrike" dirty="0">
                          <a:effectLst/>
                        </a:rPr>
                        <a:t>Unique Id </a:t>
                      </a:r>
                      <a:r>
                        <a:rPr lang="en-US" sz="1100" u="none" strike="noStrike" dirty="0" err="1">
                          <a:effectLst/>
                        </a:rPr>
                        <a:t>Của</a:t>
                      </a:r>
                      <a:r>
                        <a:rPr lang="en-US" sz="1100" u="none" strike="noStrike" dirty="0">
                          <a:effectLst/>
                        </a:rPr>
                        <a:t> </a:t>
                      </a:r>
                      <a:r>
                        <a:rPr lang="en-US" sz="1100" u="none" strike="noStrike" dirty="0" err="1">
                          <a:effectLst/>
                        </a:rPr>
                        <a:t>Đơn</a:t>
                      </a:r>
                      <a:r>
                        <a:rPr lang="en-US" sz="1100" u="none" strike="noStrike" dirty="0">
                          <a:effectLst/>
                        </a:rPr>
                        <a:t> </a:t>
                      </a:r>
                      <a:r>
                        <a:rPr lang="en-US" sz="1100" u="none" strike="noStrike" dirty="0" err="1">
                          <a:effectLst/>
                        </a:rPr>
                        <a:t>Hàng</a:t>
                      </a:r>
                      <a:endParaRPr lang="en-US" sz="1100" b="0" i="0" u="none" strike="noStrike" dirty="0">
                        <a:solidFill>
                          <a:srgbClr val="474747"/>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297494828"/>
                  </a:ext>
                </a:extLst>
              </a:tr>
              <a:tr h="171450">
                <a:tc>
                  <a:txBody>
                    <a:bodyPr/>
                    <a:lstStyle/>
                    <a:p>
                      <a:pPr algn="l" fontAlgn="b"/>
                      <a:r>
                        <a:rPr lang="en-US" sz="1000" u="none" strike="noStrike">
                          <a:effectLst/>
                        </a:rPr>
                        <a:t>product_id</a:t>
                      </a:r>
                      <a:endParaRPr lang="en-US"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1100" u="none" strike="noStrike">
                          <a:effectLst/>
                        </a:rPr>
                        <a:t>Unique Id Của Sản Phẩm Nằm Trong Đơn Hàng</a:t>
                      </a:r>
                      <a:endParaRPr lang="en-US" sz="1100" b="0" i="0" u="none" strike="noStrike">
                        <a:solidFill>
                          <a:srgbClr val="474747"/>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290144580"/>
                  </a:ext>
                </a:extLst>
              </a:tr>
              <a:tr h="171450">
                <a:tc>
                  <a:txBody>
                    <a:bodyPr/>
                    <a:lstStyle/>
                    <a:p>
                      <a:pPr algn="l" fontAlgn="b"/>
                      <a:r>
                        <a:rPr lang="en-US" sz="1000" u="none" strike="noStrike">
                          <a:effectLst/>
                        </a:rPr>
                        <a:t>seller_id</a:t>
                      </a:r>
                      <a:endParaRPr lang="en-US"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1100" u="none" strike="noStrike">
                          <a:effectLst/>
                        </a:rPr>
                        <a:t>Unique Id Của Người Bán Hàng</a:t>
                      </a:r>
                      <a:endParaRPr lang="en-US" sz="1100" b="0" i="0" u="none" strike="noStrike">
                        <a:solidFill>
                          <a:srgbClr val="474747"/>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171263398"/>
                  </a:ext>
                </a:extLst>
              </a:tr>
              <a:tr h="171450">
                <a:tc>
                  <a:txBody>
                    <a:bodyPr/>
                    <a:lstStyle/>
                    <a:p>
                      <a:pPr algn="l" fontAlgn="b"/>
                      <a:r>
                        <a:rPr lang="en-US" sz="1000" u="none" strike="noStrike">
                          <a:effectLst/>
                        </a:rPr>
                        <a:t>price</a:t>
                      </a:r>
                      <a:endParaRPr lang="en-US"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1100" u="none" strike="noStrike">
                          <a:effectLst/>
                        </a:rPr>
                        <a:t>Giá Trị Hàng Hóa</a:t>
                      </a:r>
                      <a:endParaRPr lang="en-US" sz="1100" b="0" i="0" u="none" strike="noStrike">
                        <a:solidFill>
                          <a:srgbClr val="474747"/>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652946808"/>
                  </a:ext>
                </a:extLst>
              </a:tr>
              <a:tr h="171450">
                <a:tc>
                  <a:txBody>
                    <a:bodyPr/>
                    <a:lstStyle/>
                    <a:p>
                      <a:pPr algn="l" fontAlgn="b"/>
                      <a:r>
                        <a:rPr lang="en-US" sz="1000" u="none" strike="noStrike">
                          <a:effectLst/>
                        </a:rPr>
                        <a:t>freight_value</a:t>
                      </a:r>
                      <a:endParaRPr lang="en-US"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1100" u="none" strike="noStrike" dirty="0" err="1">
                          <a:effectLst/>
                        </a:rPr>
                        <a:t>Phí</a:t>
                      </a:r>
                      <a:r>
                        <a:rPr lang="en-US" sz="1100" u="none" strike="noStrike" dirty="0">
                          <a:effectLst/>
                        </a:rPr>
                        <a:t> </a:t>
                      </a:r>
                      <a:r>
                        <a:rPr lang="en-US" sz="1100" u="none" strike="noStrike" dirty="0" err="1">
                          <a:effectLst/>
                        </a:rPr>
                        <a:t>Vận</a:t>
                      </a:r>
                      <a:r>
                        <a:rPr lang="en-US" sz="1100" u="none" strike="noStrike" dirty="0">
                          <a:effectLst/>
                        </a:rPr>
                        <a:t> </a:t>
                      </a:r>
                      <a:r>
                        <a:rPr lang="en-US" sz="1100" u="none" strike="noStrike" dirty="0" err="1">
                          <a:effectLst/>
                        </a:rPr>
                        <a:t>Chuyển</a:t>
                      </a:r>
                      <a:endParaRPr lang="en-US" sz="1100" b="0" i="0" u="none" strike="noStrike" dirty="0">
                        <a:solidFill>
                          <a:srgbClr val="474747"/>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283357508"/>
                  </a:ext>
                </a:extLst>
              </a:tr>
            </a:tbl>
          </a:graphicData>
        </a:graphic>
      </p:graphicFrame>
      <p:graphicFrame>
        <p:nvGraphicFramePr>
          <p:cNvPr id="7" name="Table 6">
            <a:extLst>
              <a:ext uri="{FF2B5EF4-FFF2-40B4-BE49-F238E27FC236}">
                <a16:creationId xmlns:a16="http://schemas.microsoft.com/office/drawing/2014/main" id="{2D8A0CBF-DCAA-8A20-DBE8-7A954E339178}"/>
              </a:ext>
            </a:extLst>
          </p:cNvPr>
          <p:cNvGraphicFramePr>
            <a:graphicFrameLocks noGrp="1"/>
          </p:cNvGraphicFramePr>
          <p:nvPr>
            <p:extLst>
              <p:ext uri="{D42A27DB-BD31-4B8C-83A1-F6EECF244321}">
                <p14:modId xmlns:p14="http://schemas.microsoft.com/office/powerpoint/2010/main" val="3769407766"/>
              </p:ext>
            </p:extLst>
          </p:nvPr>
        </p:nvGraphicFramePr>
        <p:xfrm>
          <a:off x="5160950" y="417150"/>
          <a:ext cx="3898900" cy="1262380"/>
        </p:xfrm>
        <a:graphic>
          <a:graphicData uri="http://schemas.openxmlformats.org/drawingml/2006/table">
            <a:tbl>
              <a:tblPr>
                <a:tableStyleId>{1ADE01FC-F5EE-473A-B377-2E81132F806A}</a:tableStyleId>
              </a:tblPr>
              <a:tblGrid>
                <a:gridCol w="1039276">
                  <a:extLst>
                    <a:ext uri="{9D8B030D-6E8A-4147-A177-3AD203B41FA5}">
                      <a16:colId xmlns:a16="http://schemas.microsoft.com/office/drawing/2014/main" val="1031963926"/>
                    </a:ext>
                  </a:extLst>
                </a:gridCol>
                <a:gridCol w="2859624">
                  <a:extLst>
                    <a:ext uri="{9D8B030D-6E8A-4147-A177-3AD203B41FA5}">
                      <a16:colId xmlns:a16="http://schemas.microsoft.com/office/drawing/2014/main" val="3081611811"/>
                    </a:ext>
                  </a:extLst>
                </a:gridCol>
              </a:tblGrid>
              <a:tr h="184150">
                <a:tc gridSpan="2">
                  <a:txBody>
                    <a:bodyPr/>
                    <a:lstStyle/>
                    <a:p>
                      <a:pPr algn="l" fontAlgn="ctr"/>
                      <a:r>
                        <a:rPr lang="en-US" sz="1100" u="none" strike="noStrike" dirty="0" err="1">
                          <a:effectLst/>
                        </a:rPr>
                        <a:t>Order_payment</a:t>
                      </a:r>
                      <a:r>
                        <a:rPr lang="en-US" sz="1100" u="none" strike="noStrike" dirty="0">
                          <a:effectLst/>
                        </a:rPr>
                        <a:t>_ dataset</a:t>
                      </a:r>
                      <a:endParaRPr lang="en-US" sz="1100" b="0" i="0" u="none" strike="noStrike" dirty="0">
                        <a:solidFill>
                          <a:srgbClr val="000000"/>
                        </a:solidFill>
                        <a:effectLst/>
                        <a:latin typeface="Calibri" panose="020F0502020204030204" pitchFamily="34" charset="0"/>
                      </a:endParaRPr>
                    </a:p>
                  </a:txBody>
                  <a:tcPr marL="6350" marR="6350" marT="6350" marB="0" anchor="ctr"/>
                </a:tc>
                <a:tc hMerge="1">
                  <a:txBody>
                    <a:bodyPr/>
                    <a:lstStyle/>
                    <a:p>
                      <a:endParaRPr lang="en-US"/>
                    </a:p>
                  </a:txBody>
                  <a:tcPr/>
                </a:tc>
                <a:extLst>
                  <a:ext uri="{0D108BD9-81ED-4DB2-BD59-A6C34878D82A}">
                    <a16:rowId xmlns:a16="http://schemas.microsoft.com/office/drawing/2014/main" val="220518002"/>
                  </a:ext>
                </a:extLst>
              </a:tr>
              <a:tr h="184150">
                <a:tc>
                  <a:txBody>
                    <a:bodyPr/>
                    <a:lstStyle/>
                    <a:p>
                      <a:pPr algn="l" fontAlgn="b"/>
                      <a:r>
                        <a:rPr lang="en-US" sz="1100" u="none" strike="noStrike">
                          <a:effectLst/>
                        </a:rPr>
                        <a:t>Tên</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Mô Tả</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904500466"/>
                  </a:ext>
                </a:extLst>
              </a:tr>
              <a:tr h="184150">
                <a:tc>
                  <a:txBody>
                    <a:bodyPr/>
                    <a:lstStyle/>
                    <a:p>
                      <a:pPr algn="l" fontAlgn="b"/>
                      <a:r>
                        <a:rPr lang="en-US" sz="1000" u="none" strike="noStrike">
                          <a:effectLst/>
                        </a:rPr>
                        <a:t>order_id</a:t>
                      </a:r>
                      <a:endParaRPr lang="en-US"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1100" u="none" strike="noStrike">
                          <a:effectLst/>
                        </a:rPr>
                        <a:t>Unique Id Của Đơn Hàng</a:t>
                      </a:r>
                      <a:endParaRPr lang="en-US" sz="1100" b="0" i="0" u="none" strike="noStrike">
                        <a:solidFill>
                          <a:srgbClr val="474747"/>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561120918"/>
                  </a:ext>
                </a:extLst>
              </a:tr>
              <a:tr h="184150">
                <a:tc>
                  <a:txBody>
                    <a:bodyPr/>
                    <a:lstStyle/>
                    <a:p>
                      <a:pPr algn="l" fontAlgn="b"/>
                      <a:r>
                        <a:rPr lang="en-US" sz="1000" u="none" strike="noStrike">
                          <a:effectLst/>
                        </a:rPr>
                        <a:t>payment_type</a:t>
                      </a:r>
                      <a:endParaRPr lang="en-US"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1100" u="none" strike="noStrike">
                          <a:effectLst/>
                        </a:rPr>
                        <a:t>Hình Thức Thanh Toán</a:t>
                      </a:r>
                      <a:endParaRPr lang="en-US" sz="1100" b="0" i="0" u="none" strike="noStrike">
                        <a:solidFill>
                          <a:srgbClr val="474747"/>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944379019"/>
                  </a:ext>
                </a:extLst>
              </a:tr>
              <a:tr h="184150">
                <a:tc>
                  <a:txBody>
                    <a:bodyPr/>
                    <a:lstStyle/>
                    <a:p>
                      <a:pPr algn="l" fontAlgn="b"/>
                      <a:r>
                        <a:rPr lang="en-US" sz="1000" u="none" strike="noStrike">
                          <a:effectLst/>
                        </a:rPr>
                        <a:t>payment_installments</a:t>
                      </a:r>
                      <a:endParaRPr lang="en-US"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1100" u="none" strike="noStrike">
                          <a:effectLst/>
                        </a:rPr>
                        <a:t>Thanh Toán 1 Lần (Payment_Installments = 1) Hay Trả Góp (Payment_Installments &gt; 1)</a:t>
                      </a:r>
                      <a:endParaRPr lang="en-US" sz="1100" b="0" i="0" u="none" strike="noStrike">
                        <a:solidFill>
                          <a:srgbClr val="474747"/>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742654354"/>
                  </a:ext>
                </a:extLst>
              </a:tr>
              <a:tr h="184150">
                <a:tc>
                  <a:txBody>
                    <a:bodyPr/>
                    <a:lstStyle/>
                    <a:p>
                      <a:pPr algn="l" fontAlgn="b"/>
                      <a:r>
                        <a:rPr lang="en-US" sz="1000" u="none" strike="noStrike">
                          <a:effectLst/>
                        </a:rPr>
                        <a:t>payment_value</a:t>
                      </a:r>
                      <a:endParaRPr lang="en-US"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1100" u="none" strike="noStrike" dirty="0" err="1">
                          <a:effectLst/>
                        </a:rPr>
                        <a:t>Giá</a:t>
                      </a:r>
                      <a:r>
                        <a:rPr lang="en-US" sz="1100" u="none" strike="noStrike" dirty="0">
                          <a:effectLst/>
                        </a:rPr>
                        <a:t> </a:t>
                      </a:r>
                      <a:r>
                        <a:rPr lang="en-US" sz="1100" u="none" strike="noStrike" dirty="0" err="1">
                          <a:effectLst/>
                        </a:rPr>
                        <a:t>Trị</a:t>
                      </a:r>
                      <a:r>
                        <a:rPr lang="en-US" sz="1100" u="none" strike="noStrike" dirty="0">
                          <a:effectLst/>
                        </a:rPr>
                        <a:t> </a:t>
                      </a:r>
                      <a:r>
                        <a:rPr lang="en-US" sz="1100" u="none" strike="noStrike" dirty="0" err="1">
                          <a:effectLst/>
                        </a:rPr>
                        <a:t>Của</a:t>
                      </a:r>
                      <a:r>
                        <a:rPr lang="en-US" sz="1100" u="none" strike="noStrike" dirty="0">
                          <a:effectLst/>
                        </a:rPr>
                        <a:t> Thanh </a:t>
                      </a:r>
                      <a:r>
                        <a:rPr lang="en-US" sz="1100" u="none" strike="noStrike" dirty="0" err="1">
                          <a:effectLst/>
                        </a:rPr>
                        <a:t>Toán</a:t>
                      </a:r>
                      <a:endParaRPr lang="en-US" sz="1100" b="0" i="0" u="none" strike="noStrike" dirty="0">
                        <a:solidFill>
                          <a:srgbClr val="474747"/>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900159319"/>
                  </a:ext>
                </a:extLst>
              </a:tr>
            </a:tbl>
          </a:graphicData>
        </a:graphic>
      </p:graphicFrame>
      <p:graphicFrame>
        <p:nvGraphicFramePr>
          <p:cNvPr id="8" name="Table 7">
            <a:extLst>
              <a:ext uri="{FF2B5EF4-FFF2-40B4-BE49-F238E27FC236}">
                <a16:creationId xmlns:a16="http://schemas.microsoft.com/office/drawing/2014/main" id="{3CEFC2FD-BE8E-B520-8B9D-7F7E479CC3D3}"/>
              </a:ext>
            </a:extLst>
          </p:cNvPr>
          <p:cNvGraphicFramePr>
            <a:graphicFrameLocks noGrp="1"/>
          </p:cNvGraphicFramePr>
          <p:nvPr>
            <p:extLst>
              <p:ext uri="{D42A27DB-BD31-4B8C-83A1-F6EECF244321}">
                <p14:modId xmlns:p14="http://schemas.microsoft.com/office/powerpoint/2010/main" val="1976004373"/>
              </p:ext>
            </p:extLst>
          </p:nvPr>
        </p:nvGraphicFramePr>
        <p:xfrm>
          <a:off x="5160950" y="2020388"/>
          <a:ext cx="3898900" cy="869950"/>
        </p:xfrm>
        <a:graphic>
          <a:graphicData uri="http://schemas.openxmlformats.org/drawingml/2006/table">
            <a:tbl>
              <a:tblPr>
                <a:tableStyleId>{1ADE01FC-F5EE-473A-B377-2E81132F806A}</a:tableStyleId>
              </a:tblPr>
              <a:tblGrid>
                <a:gridCol w="1039276">
                  <a:extLst>
                    <a:ext uri="{9D8B030D-6E8A-4147-A177-3AD203B41FA5}">
                      <a16:colId xmlns:a16="http://schemas.microsoft.com/office/drawing/2014/main" val="3110383282"/>
                    </a:ext>
                  </a:extLst>
                </a:gridCol>
                <a:gridCol w="2859624">
                  <a:extLst>
                    <a:ext uri="{9D8B030D-6E8A-4147-A177-3AD203B41FA5}">
                      <a16:colId xmlns:a16="http://schemas.microsoft.com/office/drawing/2014/main" val="1971637610"/>
                    </a:ext>
                  </a:extLst>
                </a:gridCol>
              </a:tblGrid>
              <a:tr h="172720">
                <a:tc gridSpan="2">
                  <a:txBody>
                    <a:bodyPr/>
                    <a:lstStyle/>
                    <a:p>
                      <a:pPr algn="l" fontAlgn="ctr"/>
                      <a:r>
                        <a:rPr lang="en-US" sz="1100" u="none" strike="noStrike" dirty="0" err="1">
                          <a:effectLst/>
                        </a:rPr>
                        <a:t>Order_review</a:t>
                      </a:r>
                      <a:r>
                        <a:rPr lang="en-US" sz="1100" u="none" strike="noStrike" dirty="0">
                          <a:effectLst/>
                        </a:rPr>
                        <a:t>_ dataset</a:t>
                      </a:r>
                      <a:endParaRPr lang="en-US" sz="1100" b="0" i="0" u="none" strike="noStrike" dirty="0">
                        <a:solidFill>
                          <a:srgbClr val="000000"/>
                        </a:solidFill>
                        <a:effectLst/>
                        <a:latin typeface="Calibri" panose="020F0502020204030204" pitchFamily="34" charset="0"/>
                      </a:endParaRPr>
                    </a:p>
                  </a:txBody>
                  <a:tcPr marL="6350" marR="6350" marT="6350" marB="0" anchor="ctr"/>
                </a:tc>
                <a:tc hMerge="1">
                  <a:txBody>
                    <a:bodyPr/>
                    <a:lstStyle/>
                    <a:p>
                      <a:endParaRPr lang="en-US"/>
                    </a:p>
                  </a:txBody>
                  <a:tcPr/>
                </a:tc>
                <a:extLst>
                  <a:ext uri="{0D108BD9-81ED-4DB2-BD59-A6C34878D82A}">
                    <a16:rowId xmlns:a16="http://schemas.microsoft.com/office/drawing/2014/main" val="2316726745"/>
                  </a:ext>
                </a:extLst>
              </a:tr>
              <a:tr h="172720">
                <a:tc>
                  <a:txBody>
                    <a:bodyPr/>
                    <a:lstStyle/>
                    <a:p>
                      <a:pPr algn="l" fontAlgn="b"/>
                      <a:r>
                        <a:rPr lang="en-US" sz="1100" u="none" strike="noStrike">
                          <a:effectLst/>
                        </a:rPr>
                        <a:t>Tên</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Mô Tả</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944872886"/>
                  </a:ext>
                </a:extLst>
              </a:tr>
              <a:tr h="172720">
                <a:tc>
                  <a:txBody>
                    <a:bodyPr/>
                    <a:lstStyle/>
                    <a:p>
                      <a:pPr algn="l" fontAlgn="b"/>
                      <a:r>
                        <a:rPr lang="en-US" sz="1000" u="none" strike="noStrike">
                          <a:effectLst/>
                        </a:rPr>
                        <a:t>review_id</a:t>
                      </a:r>
                      <a:endParaRPr lang="en-US"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1100" u="none" strike="noStrike" dirty="0">
                          <a:effectLst/>
                        </a:rPr>
                        <a:t>Unique Id </a:t>
                      </a:r>
                      <a:r>
                        <a:rPr lang="en-US" sz="1100" u="none" strike="noStrike" dirty="0" err="1">
                          <a:effectLst/>
                        </a:rPr>
                        <a:t>Của</a:t>
                      </a:r>
                      <a:r>
                        <a:rPr lang="en-US" sz="1100" u="none" strike="noStrike" dirty="0">
                          <a:effectLst/>
                        </a:rPr>
                        <a:t> Review</a:t>
                      </a:r>
                      <a:endParaRPr lang="en-US" sz="1100" b="0" i="0" u="none" strike="noStrike" dirty="0">
                        <a:solidFill>
                          <a:srgbClr val="474747"/>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694217311"/>
                  </a:ext>
                </a:extLst>
              </a:tr>
              <a:tr h="172720">
                <a:tc>
                  <a:txBody>
                    <a:bodyPr/>
                    <a:lstStyle/>
                    <a:p>
                      <a:pPr algn="l" fontAlgn="b"/>
                      <a:r>
                        <a:rPr lang="en-US" sz="1000" u="none" strike="noStrike">
                          <a:effectLst/>
                        </a:rPr>
                        <a:t>order_id</a:t>
                      </a:r>
                      <a:endParaRPr lang="en-US"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1100" u="none" strike="noStrike">
                          <a:effectLst/>
                        </a:rPr>
                        <a:t>Unique Id Của Đơn Hàng</a:t>
                      </a:r>
                      <a:endParaRPr lang="en-US" sz="1100" b="0" i="0" u="none" strike="noStrike">
                        <a:solidFill>
                          <a:srgbClr val="474747"/>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089993550"/>
                  </a:ext>
                </a:extLst>
              </a:tr>
              <a:tr h="172720">
                <a:tc>
                  <a:txBody>
                    <a:bodyPr/>
                    <a:lstStyle/>
                    <a:p>
                      <a:pPr algn="l" fontAlgn="b"/>
                      <a:r>
                        <a:rPr lang="en-US" sz="1000" u="none" strike="noStrike">
                          <a:effectLst/>
                        </a:rPr>
                        <a:t>review_score</a:t>
                      </a:r>
                      <a:endParaRPr lang="en-US"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1100" u="none" strike="noStrike" dirty="0" err="1">
                          <a:effectLst/>
                        </a:rPr>
                        <a:t>Điểm</a:t>
                      </a:r>
                      <a:r>
                        <a:rPr lang="en-US" sz="1100" u="none" strike="noStrike" dirty="0">
                          <a:effectLst/>
                        </a:rPr>
                        <a:t> </a:t>
                      </a:r>
                      <a:r>
                        <a:rPr lang="en-US" sz="1100" u="none" strike="noStrike" dirty="0" err="1">
                          <a:effectLst/>
                        </a:rPr>
                        <a:t>Khách</a:t>
                      </a:r>
                      <a:r>
                        <a:rPr lang="en-US" sz="1100" u="none" strike="noStrike" dirty="0">
                          <a:effectLst/>
                        </a:rPr>
                        <a:t> </a:t>
                      </a:r>
                      <a:r>
                        <a:rPr lang="en-US" sz="1100" u="none" strike="noStrike" dirty="0" err="1">
                          <a:effectLst/>
                        </a:rPr>
                        <a:t>Hàng</a:t>
                      </a:r>
                      <a:r>
                        <a:rPr lang="en-US" sz="1100" u="none" strike="noStrike" dirty="0">
                          <a:effectLst/>
                        </a:rPr>
                        <a:t> </a:t>
                      </a:r>
                      <a:r>
                        <a:rPr lang="en-US" sz="1100" u="none" strike="noStrike" dirty="0" err="1">
                          <a:effectLst/>
                        </a:rPr>
                        <a:t>Đánh</a:t>
                      </a:r>
                      <a:r>
                        <a:rPr lang="en-US" sz="1100" u="none" strike="noStrike" dirty="0">
                          <a:effectLst/>
                        </a:rPr>
                        <a:t> </a:t>
                      </a:r>
                      <a:r>
                        <a:rPr lang="en-US" sz="1100" u="none" strike="noStrike" dirty="0" err="1">
                          <a:effectLst/>
                        </a:rPr>
                        <a:t>Giá</a:t>
                      </a:r>
                      <a:endParaRPr lang="en-US" sz="1100" b="0" i="0" u="none" strike="noStrike" dirty="0">
                        <a:solidFill>
                          <a:srgbClr val="474747"/>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786434764"/>
                  </a:ext>
                </a:extLst>
              </a:tr>
            </a:tbl>
          </a:graphicData>
        </a:graphic>
      </p:graphicFrame>
      <p:graphicFrame>
        <p:nvGraphicFramePr>
          <p:cNvPr id="9" name="Table 8">
            <a:extLst>
              <a:ext uri="{FF2B5EF4-FFF2-40B4-BE49-F238E27FC236}">
                <a16:creationId xmlns:a16="http://schemas.microsoft.com/office/drawing/2014/main" id="{7A9FDD30-5C70-41BE-E50F-E381F290722A}"/>
              </a:ext>
            </a:extLst>
          </p:cNvPr>
          <p:cNvGraphicFramePr>
            <a:graphicFrameLocks noGrp="1"/>
          </p:cNvGraphicFramePr>
          <p:nvPr>
            <p:extLst>
              <p:ext uri="{D42A27DB-BD31-4B8C-83A1-F6EECF244321}">
                <p14:modId xmlns:p14="http://schemas.microsoft.com/office/powerpoint/2010/main" val="2158089986"/>
              </p:ext>
            </p:extLst>
          </p:nvPr>
        </p:nvGraphicFramePr>
        <p:xfrm>
          <a:off x="222250" y="4012246"/>
          <a:ext cx="4800600" cy="736600"/>
        </p:xfrm>
        <a:graphic>
          <a:graphicData uri="http://schemas.openxmlformats.org/drawingml/2006/table">
            <a:tbl>
              <a:tblPr>
                <a:tableStyleId>{1ADE01FC-F5EE-473A-B377-2E81132F806A}</a:tableStyleId>
              </a:tblPr>
              <a:tblGrid>
                <a:gridCol w="1619250">
                  <a:extLst>
                    <a:ext uri="{9D8B030D-6E8A-4147-A177-3AD203B41FA5}">
                      <a16:colId xmlns:a16="http://schemas.microsoft.com/office/drawing/2014/main" val="3107104218"/>
                    </a:ext>
                  </a:extLst>
                </a:gridCol>
                <a:gridCol w="3181350">
                  <a:extLst>
                    <a:ext uri="{9D8B030D-6E8A-4147-A177-3AD203B41FA5}">
                      <a16:colId xmlns:a16="http://schemas.microsoft.com/office/drawing/2014/main" val="792575876"/>
                    </a:ext>
                  </a:extLst>
                </a:gridCol>
              </a:tblGrid>
              <a:tr h="184150">
                <a:tc gridSpan="2">
                  <a:txBody>
                    <a:bodyPr/>
                    <a:lstStyle/>
                    <a:p>
                      <a:pPr algn="l" fontAlgn="ctr"/>
                      <a:r>
                        <a:rPr lang="en-US" sz="1100" u="none" strike="noStrike" dirty="0">
                          <a:effectLst/>
                        </a:rPr>
                        <a:t>Product_ dataset</a:t>
                      </a:r>
                      <a:endParaRPr lang="en-US" sz="1100" b="0" i="0" u="none" strike="noStrike" dirty="0">
                        <a:solidFill>
                          <a:srgbClr val="000000"/>
                        </a:solidFill>
                        <a:effectLst/>
                        <a:latin typeface="Calibri" panose="020F0502020204030204" pitchFamily="34" charset="0"/>
                      </a:endParaRPr>
                    </a:p>
                  </a:txBody>
                  <a:tcPr marL="6350" marR="6350" marT="6350" marB="0" anchor="ctr"/>
                </a:tc>
                <a:tc hMerge="1">
                  <a:txBody>
                    <a:bodyPr/>
                    <a:lstStyle/>
                    <a:p>
                      <a:endParaRPr lang="en-US"/>
                    </a:p>
                  </a:txBody>
                  <a:tcPr/>
                </a:tc>
                <a:extLst>
                  <a:ext uri="{0D108BD9-81ED-4DB2-BD59-A6C34878D82A}">
                    <a16:rowId xmlns:a16="http://schemas.microsoft.com/office/drawing/2014/main" val="4030933411"/>
                  </a:ext>
                </a:extLst>
              </a:tr>
              <a:tr h="184150">
                <a:tc>
                  <a:txBody>
                    <a:bodyPr/>
                    <a:lstStyle/>
                    <a:p>
                      <a:pPr algn="l" fontAlgn="b"/>
                      <a:r>
                        <a:rPr lang="en-US" sz="1100" u="none" strike="noStrike">
                          <a:effectLst/>
                        </a:rPr>
                        <a:t>Tên</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Mô Tả</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014399045"/>
                  </a:ext>
                </a:extLst>
              </a:tr>
              <a:tr h="184150">
                <a:tc>
                  <a:txBody>
                    <a:bodyPr/>
                    <a:lstStyle/>
                    <a:p>
                      <a:pPr algn="l" fontAlgn="b"/>
                      <a:r>
                        <a:rPr lang="en-US" sz="1000" u="none" strike="noStrike">
                          <a:effectLst/>
                        </a:rPr>
                        <a:t>product_id</a:t>
                      </a:r>
                      <a:endParaRPr lang="en-US"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1100" u="none" strike="noStrike">
                          <a:effectLst/>
                        </a:rPr>
                        <a:t>Unique Id Sản Phẩm</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385708998"/>
                  </a:ext>
                </a:extLst>
              </a:tr>
              <a:tr h="184150">
                <a:tc>
                  <a:txBody>
                    <a:bodyPr/>
                    <a:lstStyle/>
                    <a:p>
                      <a:pPr algn="l" fontAlgn="b"/>
                      <a:r>
                        <a:rPr lang="en-US" sz="1000" u="none" strike="noStrike">
                          <a:effectLst/>
                        </a:rPr>
                        <a:t>product_category_name</a:t>
                      </a:r>
                      <a:endParaRPr lang="en-US"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1100" u="none" strike="noStrike" dirty="0" err="1">
                          <a:effectLst/>
                        </a:rPr>
                        <a:t>Tên</a:t>
                      </a:r>
                      <a:r>
                        <a:rPr lang="en-US" sz="1100" u="none" strike="noStrike" dirty="0">
                          <a:effectLst/>
                        </a:rPr>
                        <a:t> </a:t>
                      </a:r>
                      <a:r>
                        <a:rPr lang="en-US" sz="1100" u="none" strike="noStrike" dirty="0" err="1">
                          <a:effectLst/>
                        </a:rPr>
                        <a:t>Ngành</a:t>
                      </a:r>
                      <a:r>
                        <a:rPr lang="en-US" sz="1100" u="none" strike="noStrike" dirty="0">
                          <a:effectLst/>
                        </a:rPr>
                        <a:t> </a:t>
                      </a:r>
                      <a:r>
                        <a:rPr lang="en-US" sz="1100" u="none" strike="noStrike" dirty="0" err="1">
                          <a:effectLst/>
                        </a:rPr>
                        <a:t>Hàng</a:t>
                      </a:r>
                      <a:r>
                        <a:rPr lang="en-US" sz="1100" u="none" strike="noStrike" dirty="0">
                          <a:effectLst/>
                        </a:rPr>
                        <a:t>  </a:t>
                      </a:r>
                      <a:r>
                        <a:rPr lang="en-US" sz="1100" u="none" strike="noStrike" dirty="0" err="1">
                          <a:effectLst/>
                        </a:rPr>
                        <a:t>Tiếng</a:t>
                      </a:r>
                      <a:r>
                        <a:rPr lang="en-US" sz="1100" u="none" strike="noStrike" dirty="0">
                          <a:effectLst/>
                        </a:rPr>
                        <a:t> </a:t>
                      </a:r>
                      <a:r>
                        <a:rPr lang="en-US" sz="1100" u="none" strike="noStrike" dirty="0" err="1">
                          <a:effectLst/>
                        </a:rPr>
                        <a:t>Bồ</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179694781"/>
                  </a:ext>
                </a:extLst>
              </a:tr>
            </a:tbl>
          </a:graphicData>
        </a:graphic>
      </p:graphicFrame>
      <p:graphicFrame>
        <p:nvGraphicFramePr>
          <p:cNvPr id="10" name="Table 9">
            <a:extLst>
              <a:ext uri="{FF2B5EF4-FFF2-40B4-BE49-F238E27FC236}">
                <a16:creationId xmlns:a16="http://schemas.microsoft.com/office/drawing/2014/main" id="{DB303AA2-4159-B9BF-26B1-89C2AB17240D}"/>
              </a:ext>
            </a:extLst>
          </p:cNvPr>
          <p:cNvGraphicFramePr>
            <a:graphicFrameLocks noGrp="1"/>
          </p:cNvGraphicFramePr>
          <p:nvPr>
            <p:extLst>
              <p:ext uri="{D42A27DB-BD31-4B8C-83A1-F6EECF244321}">
                <p14:modId xmlns:p14="http://schemas.microsoft.com/office/powerpoint/2010/main" val="3766421034"/>
              </p:ext>
            </p:extLst>
          </p:nvPr>
        </p:nvGraphicFramePr>
        <p:xfrm>
          <a:off x="5160950" y="3256596"/>
          <a:ext cx="3898900" cy="990600"/>
        </p:xfrm>
        <a:graphic>
          <a:graphicData uri="http://schemas.openxmlformats.org/drawingml/2006/table">
            <a:tbl>
              <a:tblPr>
                <a:tableStyleId>{1ADE01FC-F5EE-473A-B377-2E81132F806A}</a:tableStyleId>
              </a:tblPr>
              <a:tblGrid>
                <a:gridCol w="1209688">
                  <a:extLst>
                    <a:ext uri="{9D8B030D-6E8A-4147-A177-3AD203B41FA5}">
                      <a16:colId xmlns:a16="http://schemas.microsoft.com/office/drawing/2014/main" val="3658457842"/>
                    </a:ext>
                  </a:extLst>
                </a:gridCol>
                <a:gridCol w="2689212">
                  <a:extLst>
                    <a:ext uri="{9D8B030D-6E8A-4147-A177-3AD203B41FA5}">
                      <a16:colId xmlns:a16="http://schemas.microsoft.com/office/drawing/2014/main" val="3485388490"/>
                    </a:ext>
                  </a:extLst>
                </a:gridCol>
              </a:tblGrid>
              <a:tr h="184150">
                <a:tc>
                  <a:txBody>
                    <a:bodyPr/>
                    <a:lstStyle/>
                    <a:p>
                      <a:pPr algn="l" fontAlgn="ctr"/>
                      <a:r>
                        <a:rPr lang="en-US" sz="1100" u="none" strike="noStrike">
                          <a:effectLst/>
                        </a:rPr>
                        <a:t>Product_ dataset</a:t>
                      </a:r>
                      <a:endParaRPr lang="en-US" sz="1100" b="0" i="0" u="none" strike="noStrike">
                        <a:solidFill>
                          <a:srgbClr val="000000"/>
                        </a:solidFill>
                        <a:effectLst/>
                        <a:latin typeface="Calibri" panose="020F0502020204030204" pitchFamily="34" charset="0"/>
                      </a:endParaRPr>
                    </a:p>
                  </a:txBody>
                  <a:tcPr marL="6350" marR="6350" marT="6350" marB="0" anchor="ctr"/>
                </a:tc>
                <a:tc>
                  <a:txBody>
                    <a:bodyPr/>
                    <a:lstStyle/>
                    <a:p>
                      <a:pPr algn="l"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574575003"/>
                  </a:ext>
                </a:extLst>
              </a:tr>
              <a:tr h="184150">
                <a:tc>
                  <a:txBody>
                    <a:bodyPr/>
                    <a:lstStyle/>
                    <a:p>
                      <a:pPr algn="l" fontAlgn="b"/>
                      <a:r>
                        <a:rPr lang="en-US" sz="1100" u="none" strike="noStrike">
                          <a:effectLst/>
                        </a:rPr>
                        <a:t>Tên</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dirty="0" err="1">
                          <a:effectLst/>
                        </a:rPr>
                        <a:t>Mô</a:t>
                      </a:r>
                      <a:r>
                        <a:rPr lang="en-US" sz="1100" u="none" strike="noStrike" dirty="0">
                          <a:effectLst/>
                        </a:rPr>
                        <a:t> </a:t>
                      </a:r>
                      <a:r>
                        <a:rPr lang="en-US" sz="1100" u="none" strike="noStrike" dirty="0" err="1">
                          <a:effectLst/>
                        </a:rPr>
                        <a:t>Tả</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647143459"/>
                  </a:ext>
                </a:extLst>
              </a:tr>
              <a:tr h="184150">
                <a:tc>
                  <a:txBody>
                    <a:bodyPr/>
                    <a:lstStyle/>
                    <a:p>
                      <a:pPr algn="l" fontAlgn="b"/>
                      <a:r>
                        <a:rPr lang="en-US" sz="1000" u="none" strike="noStrike">
                          <a:effectLst/>
                        </a:rPr>
                        <a:t>product_category_name</a:t>
                      </a:r>
                      <a:endParaRPr lang="en-US"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1100" u="none" strike="noStrike">
                          <a:effectLst/>
                        </a:rPr>
                        <a:t>Tên Ngành Hàng  Tiếng Bồ</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284565726"/>
                  </a:ext>
                </a:extLst>
              </a:tr>
              <a:tr h="184150">
                <a:tc>
                  <a:txBody>
                    <a:bodyPr/>
                    <a:lstStyle/>
                    <a:p>
                      <a:pPr algn="l" fontAlgn="b"/>
                      <a:r>
                        <a:rPr lang="en-US" sz="1000" u="none" strike="noStrike">
                          <a:effectLst/>
                        </a:rPr>
                        <a:t>product_category_name_english</a:t>
                      </a:r>
                      <a:endParaRPr lang="en-US"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1100" u="none" strike="noStrike" dirty="0" err="1">
                          <a:effectLst/>
                        </a:rPr>
                        <a:t>Tên</a:t>
                      </a:r>
                      <a:r>
                        <a:rPr lang="en-US" sz="1100" u="none" strike="noStrike" dirty="0">
                          <a:effectLst/>
                        </a:rPr>
                        <a:t> </a:t>
                      </a:r>
                      <a:r>
                        <a:rPr lang="en-US" sz="1100" u="none" strike="noStrike" dirty="0" err="1">
                          <a:effectLst/>
                        </a:rPr>
                        <a:t>Ngành</a:t>
                      </a:r>
                      <a:r>
                        <a:rPr lang="en-US" sz="1100" u="none" strike="noStrike" dirty="0">
                          <a:effectLst/>
                        </a:rPr>
                        <a:t> </a:t>
                      </a:r>
                      <a:r>
                        <a:rPr lang="en-US" sz="1100" u="none" strike="noStrike" dirty="0" err="1">
                          <a:effectLst/>
                        </a:rPr>
                        <a:t>Hàng</a:t>
                      </a:r>
                      <a:r>
                        <a:rPr lang="en-US" sz="1100" u="none" strike="noStrike" dirty="0">
                          <a:effectLst/>
                        </a:rPr>
                        <a:t> </a:t>
                      </a:r>
                      <a:r>
                        <a:rPr lang="en-US" sz="1100" u="none" strike="noStrike" dirty="0" err="1">
                          <a:effectLst/>
                        </a:rPr>
                        <a:t>Tiếng</a:t>
                      </a:r>
                      <a:r>
                        <a:rPr lang="en-US" sz="1100" u="none" strike="noStrike" dirty="0">
                          <a:effectLst/>
                        </a:rPr>
                        <a:t> Anh</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373780284"/>
                  </a:ext>
                </a:extLst>
              </a:tr>
            </a:tbl>
          </a:graphicData>
        </a:graphic>
      </p:graphicFrame>
    </p:spTree>
    <p:extLst>
      <p:ext uri="{BB962C8B-B14F-4D97-AF65-F5344CB8AC3E}">
        <p14:creationId xmlns:p14="http://schemas.microsoft.com/office/powerpoint/2010/main" val="500428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9"/>
          <p:cNvSpPr txBox="1">
            <a:spLocks noGrp="1"/>
          </p:cNvSpPr>
          <p:nvPr>
            <p:ph type="title"/>
          </p:nvPr>
        </p:nvSpPr>
        <p:spPr>
          <a:xfrm>
            <a:off x="2524050" y="2416838"/>
            <a:ext cx="3622750" cy="818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Các</a:t>
            </a:r>
            <a:r>
              <a:rPr lang="en-US" dirty="0"/>
              <a:t> </a:t>
            </a:r>
            <a:r>
              <a:rPr lang="en-US" dirty="0" err="1"/>
              <a:t>Bước</a:t>
            </a:r>
            <a:r>
              <a:rPr lang="en-US" dirty="0"/>
              <a:t> </a:t>
            </a:r>
            <a:r>
              <a:rPr lang="en-US" dirty="0" err="1"/>
              <a:t>Thực</a:t>
            </a:r>
            <a:r>
              <a:rPr lang="en-US" dirty="0"/>
              <a:t> </a:t>
            </a:r>
            <a:r>
              <a:rPr lang="en-US" dirty="0" err="1"/>
              <a:t>Hiện</a:t>
            </a:r>
            <a:endParaRPr dirty="0"/>
          </a:p>
        </p:txBody>
      </p:sp>
      <p:sp>
        <p:nvSpPr>
          <p:cNvPr id="573" name="Google Shape;573;p69"/>
          <p:cNvSpPr txBox="1">
            <a:spLocks noGrp="1"/>
          </p:cNvSpPr>
          <p:nvPr>
            <p:ph type="title" idx="2"/>
          </p:nvPr>
        </p:nvSpPr>
        <p:spPr>
          <a:xfrm>
            <a:off x="3746550" y="1339163"/>
            <a:ext cx="1650900" cy="97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02</a:t>
            </a:r>
            <a:endParaRPr dirty="0"/>
          </a:p>
        </p:txBody>
      </p:sp>
    </p:spTree>
    <p:extLst>
      <p:ext uri="{BB962C8B-B14F-4D97-AF65-F5344CB8AC3E}">
        <p14:creationId xmlns:p14="http://schemas.microsoft.com/office/powerpoint/2010/main" val="1011189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8"/>
        <p:cNvGrpSpPr/>
        <p:nvPr/>
      </p:nvGrpSpPr>
      <p:grpSpPr>
        <a:xfrm>
          <a:off x="0" y="0"/>
          <a:ext cx="0" cy="0"/>
          <a:chOff x="0" y="0"/>
          <a:chExt cx="0" cy="0"/>
        </a:xfrm>
      </p:grpSpPr>
      <p:cxnSp>
        <p:nvCxnSpPr>
          <p:cNvPr id="970" name="Google Shape;970;p92"/>
          <p:cNvCxnSpPr>
            <a:stCxn id="971" idx="3"/>
            <a:endCxn id="972" idx="1"/>
          </p:cNvCxnSpPr>
          <p:nvPr/>
        </p:nvCxnSpPr>
        <p:spPr>
          <a:xfrm>
            <a:off x="3346950" y="2937480"/>
            <a:ext cx="909300" cy="0"/>
          </a:xfrm>
          <a:prstGeom prst="straightConnector1">
            <a:avLst/>
          </a:prstGeom>
          <a:noFill/>
          <a:ln w="28575" cap="flat" cmpd="sng">
            <a:solidFill>
              <a:schemeClr val="accent1"/>
            </a:solidFill>
            <a:prstDash val="solid"/>
            <a:round/>
            <a:headEnd type="none" w="med" len="med"/>
            <a:tailEnd type="none" w="med" len="med"/>
          </a:ln>
        </p:spPr>
      </p:cxnSp>
      <p:sp>
        <p:nvSpPr>
          <p:cNvPr id="973" name="Google Shape;973;p92"/>
          <p:cNvSpPr txBox="1"/>
          <p:nvPr/>
        </p:nvSpPr>
        <p:spPr>
          <a:xfrm>
            <a:off x="3794142" y="1487668"/>
            <a:ext cx="1530000" cy="3456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2300" dirty="0">
                <a:solidFill>
                  <a:schemeClr val="accent1"/>
                </a:solidFill>
                <a:latin typeface="Vidaloka"/>
                <a:ea typeface="Vidaloka"/>
                <a:cs typeface="Vidaloka"/>
                <a:sym typeface="Vidaloka"/>
              </a:rPr>
              <a:t>Process</a:t>
            </a:r>
            <a:endParaRPr sz="2300" dirty="0">
              <a:solidFill>
                <a:schemeClr val="accent1"/>
              </a:solidFill>
              <a:latin typeface="Vidaloka"/>
              <a:ea typeface="Vidaloka"/>
              <a:cs typeface="Vidaloka"/>
              <a:sym typeface="Vidaloka"/>
            </a:endParaRPr>
          </a:p>
        </p:txBody>
      </p:sp>
      <p:cxnSp>
        <p:nvCxnSpPr>
          <p:cNvPr id="979" name="Google Shape;979;p92"/>
          <p:cNvCxnSpPr>
            <a:cxnSpLocks/>
            <a:stCxn id="972" idx="0"/>
          </p:cNvCxnSpPr>
          <p:nvPr/>
        </p:nvCxnSpPr>
        <p:spPr>
          <a:xfrm rot="10800000">
            <a:off x="4559142" y="2311453"/>
            <a:ext cx="0" cy="293700"/>
          </a:xfrm>
          <a:prstGeom prst="straightConnector1">
            <a:avLst/>
          </a:prstGeom>
          <a:noFill/>
          <a:ln w="28575" cap="flat" cmpd="sng">
            <a:solidFill>
              <a:schemeClr val="accent1"/>
            </a:solidFill>
            <a:prstDash val="solid"/>
            <a:round/>
            <a:headEnd type="none" w="med" len="med"/>
            <a:tailEnd type="none" w="med" len="med"/>
          </a:ln>
        </p:spPr>
      </p:cxnSp>
      <p:sp>
        <p:nvSpPr>
          <p:cNvPr id="981" name="Google Shape;981;p92"/>
          <p:cNvSpPr txBox="1"/>
          <p:nvPr/>
        </p:nvSpPr>
        <p:spPr>
          <a:xfrm>
            <a:off x="2250842" y="3472100"/>
            <a:ext cx="1620900" cy="317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2400" dirty="0">
                <a:solidFill>
                  <a:schemeClr val="accent1"/>
                </a:solidFill>
                <a:latin typeface="Vidaloka"/>
                <a:ea typeface="Vidaloka"/>
                <a:cs typeface="Vidaloka"/>
                <a:sym typeface="Vidaloka"/>
              </a:rPr>
              <a:t>Prepare</a:t>
            </a:r>
            <a:endParaRPr sz="2400" dirty="0">
              <a:solidFill>
                <a:schemeClr val="accent1"/>
              </a:solidFill>
              <a:latin typeface="Vidaloka"/>
              <a:ea typeface="Vidaloka"/>
              <a:cs typeface="Vidaloka"/>
              <a:sym typeface="Vidaloka"/>
            </a:endParaRPr>
          </a:p>
        </p:txBody>
      </p:sp>
      <p:cxnSp>
        <p:nvCxnSpPr>
          <p:cNvPr id="983" name="Google Shape;983;p92"/>
          <p:cNvCxnSpPr>
            <a:stCxn id="971" idx="2"/>
            <a:endCxn id="981" idx="0"/>
          </p:cNvCxnSpPr>
          <p:nvPr/>
        </p:nvCxnSpPr>
        <p:spPr>
          <a:xfrm>
            <a:off x="3061292" y="3214100"/>
            <a:ext cx="0" cy="258000"/>
          </a:xfrm>
          <a:prstGeom prst="straightConnector1">
            <a:avLst/>
          </a:prstGeom>
          <a:noFill/>
          <a:ln w="28575" cap="flat" cmpd="sng">
            <a:solidFill>
              <a:schemeClr val="accent1"/>
            </a:solidFill>
            <a:prstDash val="solid"/>
            <a:round/>
            <a:headEnd type="none" w="med" len="med"/>
            <a:tailEnd type="none" w="med" len="med"/>
          </a:ln>
        </p:spPr>
      </p:cxnSp>
      <p:cxnSp>
        <p:nvCxnSpPr>
          <p:cNvPr id="984" name="Google Shape;984;p92"/>
          <p:cNvCxnSpPr>
            <a:endCxn id="971" idx="1"/>
          </p:cNvCxnSpPr>
          <p:nvPr/>
        </p:nvCxnSpPr>
        <p:spPr>
          <a:xfrm>
            <a:off x="1848150" y="2927880"/>
            <a:ext cx="906000" cy="9600"/>
          </a:xfrm>
          <a:prstGeom prst="straightConnector1">
            <a:avLst/>
          </a:prstGeom>
          <a:noFill/>
          <a:ln w="28575" cap="flat" cmpd="sng">
            <a:solidFill>
              <a:schemeClr val="accent1"/>
            </a:solidFill>
            <a:prstDash val="solid"/>
            <a:round/>
            <a:headEnd type="none" w="med" len="med"/>
            <a:tailEnd type="none" w="med" len="med"/>
          </a:ln>
        </p:spPr>
      </p:cxnSp>
      <p:cxnSp>
        <p:nvCxnSpPr>
          <p:cNvPr id="985" name="Google Shape;985;p92"/>
          <p:cNvCxnSpPr>
            <a:stCxn id="986" idx="2"/>
            <a:endCxn id="987" idx="0"/>
          </p:cNvCxnSpPr>
          <p:nvPr/>
        </p:nvCxnSpPr>
        <p:spPr>
          <a:xfrm>
            <a:off x="6060178" y="3214125"/>
            <a:ext cx="0" cy="258000"/>
          </a:xfrm>
          <a:prstGeom prst="straightConnector1">
            <a:avLst/>
          </a:prstGeom>
          <a:noFill/>
          <a:ln w="28575" cap="flat" cmpd="sng">
            <a:solidFill>
              <a:schemeClr val="accent1"/>
            </a:solidFill>
            <a:prstDash val="solid"/>
            <a:round/>
            <a:headEnd type="none" w="med" len="med"/>
            <a:tailEnd type="none" w="med" len="med"/>
          </a:ln>
        </p:spPr>
      </p:cxnSp>
      <p:cxnSp>
        <p:nvCxnSpPr>
          <p:cNvPr id="988" name="Google Shape;988;p92"/>
          <p:cNvCxnSpPr>
            <a:stCxn id="972" idx="3"/>
            <a:endCxn id="986" idx="1"/>
          </p:cNvCxnSpPr>
          <p:nvPr/>
        </p:nvCxnSpPr>
        <p:spPr>
          <a:xfrm>
            <a:off x="4849162" y="2937480"/>
            <a:ext cx="921900" cy="0"/>
          </a:xfrm>
          <a:prstGeom prst="straightConnector1">
            <a:avLst/>
          </a:prstGeom>
          <a:noFill/>
          <a:ln w="28575" cap="flat" cmpd="sng">
            <a:solidFill>
              <a:schemeClr val="accent1"/>
            </a:solidFill>
            <a:prstDash val="solid"/>
            <a:round/>
            <a:headEnd type="none" w="med" len="med"/>
            <a:tailEnd type="none" w="med" len="med"/>
          </a:ln>
        </p:spPr>
      </p:cxnSp>
      <p:sp>
        <p:nvSpPr>
          <p:cNvPr id="987" name="Google Shape;987;p92"/>
          <p:cNvSpPr txBox="1"/>
          <p:nvPr/>
        </p:nvSpPr>
        <p:spPr>
          <a:xfrm>
            <a:off x="5255728" y="3472125"/>
            <a:ext cx="1608900" cy="317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2400" dirty="0">
                <a:solidFill>
                  <a:schemeClr val="accent1"/>
                </a:solidFill>
                <a:latin typeface="Vidaloka"/>
                <a:ea typeface="Vidaloka"/>
                <a:cs typeface="Vidaloka"/>
                <a:sym typeface="Vidaloka"/>
              </a:rPr>
              <a:t>Analyze</a:t>
            </a:r>
            <a:endParaRPr sz="2400" dirty="0">
              <a:solidFill>
                <a:schemeClr val="accent1"/>
              </a:solidFill>
              <a:latin typeface="Vidaloka"/>
              <a:ea typeface="Vidaloka"/>
              <a:cs typeface="Vidaloka"/>
              <a:sym typeface="Vidaloka"/>
            </a:endParaRPr>
          </a:p>
        </p:txBody>
      </p:sp>
      <p:cxnSp>
        <p:nvCxnSpPr>
          <p:cNvPr id="991" name="Google Shape;991;p92"/>
          <p:cNvCxnSpPr>
            <a:stCxn id="986" idx="3"/>
            <a:endCxn id="992" idx="1"/>
          </p:cNvCxnSpPr>
          <p:nvPr/>
        </p:nvCxnSpPr>
        <p:spPr>
          <a:xfrm>
            <a:off x="6363803" y="2937480"/>
            <a:ext cx="933900" cy="0"/>
          </a:xfrm>
          <a:prstGeom prst="straightConnector1">
            <a:avLst/>
          </a:prstGeom>
          <a:noFill/>
          <a:ln w="28575" cap="flat" cmpd="sng">
            <a:solidFill>
              <a:schemeClr val="accent1"/>
            </a:solidFill>
            <a:prstDash val="solid"/>
            <a:round/>
            <a:headEnd type="none" w="med" len="med"/>
            <a:tailEnd type="none" w="med" len="med"/>
          </a:ln>
        </p:spPr>
      </p:cxnSp>
      <p:sp>
        <p:nvSpPr>
          <p:cNvPr id="993" name="Google Shape;993;p92"/>
          <p:cNvSpPr txBox="1"/>
          <p:nvPr/>
        </p:nvSpPr>
        <p:spPr>
          <a:xfrm>
            <a:off x="6775776" y="1474296"/>
            <a:ext cx="1636500" cy="296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2400" dirty="0">
                <a:solidFill>
                  <a:schemeClr val="accent1"/>
                </a:solidFill>
                <a:latin typeface="Vidaloka"/>
                <a:ea typeface="Vidaloka"/>
                <a:cs typeface="Vidaloka"/>
                <a:sym typeface="Vidaloka"/>
              </a:rPr>
              <a:t>Share</a:t>
            </a:r>
            <a:endParaRPr sz="2400" dirty="0">
              <a:solidFill>
                <a:schemeClr val="accent1"/>
              </a:solidFill>
              <a:latin typeface="Vidaloka"/>
              <a:ea typeface="Vidaloka"/>
              <a:cs typeface="Vidaloka"/>
              <a:sym typeface="Vidaloka"/>
            </a:endParaRPr>
          </a:p>
        </p:txBody>
      </p:sp>
      <p:cxnSp>
        <p:nvCxnSpPr>
          <p:cNvPr id="995" name="Google Shape;995;p92"/>
          <p:cNvCxnSpPr>
            <a:cxnSpLocks/>
            <a:stCxn id="992" idx="0"/>
          </p:cNvCxnSpPr>
          <p:nvPr/>
        </p:nvCxnSpPr>
        <p:spPr>
          <a:xfrm rot="10800000">
            <a:off x="7594026" y="2389859"/>
            <a:ext cx="0" cy="270900"/>
          </a:xfrm>
          <a:prstGeom prst="straightConnector1">
            <a:avLst/>
          </a:prstGeom>
          <a:noFill/>
          <a:ln w="28575" cap="flat" cmpd="sng">
            <a:solidFill>
              <a:schemeClr val="accent1"/>
            </a:solidFill>
            <a:prstDash val="solid"/>
            <a:round/>
            <a:headEnd type="none" w="med" len="med"/>
            <a:tailEnd type="none" w="med" len="med"/>
          </a:ln>
        </p:spPr>
      </p:cxnSp>
      <p:sp>
        <p:nvSpPr>
          <p:cNvPr id="996" name="Google Shape;996;p92"/>
          <p:cNvSpPr txBox="1"/>
          <p:nvPr/>
        </p:nvSpPr>
        <p:spPr>
          <a:xfrm>
            <a:off x="722199" y="1473727"/>
            <a:ext cx="1633500" cy="296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2400" dirty="0">
                <a:solidFill>
                  <a:schemeClr val="accent1"/>
                </a:solidFill>
                <a:latin typeface="Vidaloka"/>
                <a:ea typeface="Vidaloka"/>
                <a:cs typeface="Vidaloka"/>
                <a:sym typeface="Vidaloka"/>
              </a:rPr>
              <a:t>Ask</a:t>
            </a:r>
            <a:endParaRPr sz="2400" dirty="0">
              <a:solidFill>
                <a:schemeClr val="accent1"/>
              </a:solidFill>
              <a:latin typeface="Vidaloka"/>
              <a:ea typeface="Vidaloka"/>
              <a:cs typeface="Vidaloka"/>
              <a:sym typeface="Vidaloka"/>
            </a:endParaRPr>
          </a:p>
        </p:txBody>
      </p:sp>
      <p:sp>
        <p:nvSpPr>
          <p:cNvPr id="997" name="Google Shape;997;p92"/>
          <p:cNvSpPr txBox="1"/>
          <p:nvPr/>
        </p:nvSpPr>
        <p:spPr>
          <a:xfrm>
            <a:off x="731649" y="1878711"/>
            <a:ext cx="1614600" cy="510600"/>
          </a:xfrm>
          <a:prstGeom prst="rect">
            <a:avLst/>
          </a:prstGeom>
          <a:noFill/>
          <a:ln>
            <a:noFill/>
          </a:ln>
        </p:spPr>
        <p:txBody>
          <a:bodyPr spcFirstLastPara="1" wrap="square" lIns="0" tIns="0" rIns="91425" bIns="91425" anchor="t" anchorCtr="0">
            <a:noAutofit/>
          </a:bodyPr>
          <a:lstStyle/>
          <a:p>
            <a:pPr marL="0" lvl="0" indent="0" algn="ctr" rtl="0">
              <a:spcBef>
                <a:spcPts val="0"/>
              </a:spcBef>
              <a:spcAft>
                <a:spcPts val="0"/>
              </a:spcAft>
              <a:buClr>
                <a:schemeClr val="dk2"/>
              </a:buClr>
              <a:buSzPts val="1100"/>
              <a:buFont typeface="Arial"/>
              <a:buNone/>
            </a:pPr>
            <a:endParaRPr sz="1600" dirty="0">
              <a:solidFill>
                <a:schemeClr val="dk1"/>
              </a:solidFill>
              <a:latin typeface="Montserrat"/>
              <a:ea typeface="Montserrat"/>
              <a:cs typeface="Montserrat"/>
              <a:sym typeface="Montserrat"/>
            </a:endParaRPr>
          </a:p>
        </p:txBody>
      </p:sp>
      <p:cxnSp>
        <p:nvCxnSpPr>
          <p:cNvPr id="1004" name="Google Shape;1004;p92"/>
          <p:cNvCxnSpPr>
            <a:stCxn id="1005" idx="0"/>
            <a:endCxn id="997" idx="2"/>
          </p:cNvCxnSpPr>
          <p:nvPr/>
        </p:nvCxnSpPr>
        <p:spPr>
          <a:xfrm rot="10800000">
            <a:off x="1538949" y="2389311"/>
            <a:ext cx="0" cy="271500"/>
          </a:xfrm>
          <a:prstGeom prst="straightConnector1">
            <a:avLst/>
          </a:prstGeom>
          <a:noFill/>
          <a:ln w="28575" cap="flat" cmpd="sng">
            <a:solidFill>
              <a:schemeClr val="accent1"/>
            </a:solidFill>
            <a:prstDash val="solid"/>
            <a:round/>
            <a:headEnd type="none" w="med" len="med"/>
            <a:tailEnd type="none" w="med" len="med"/>
          </a:ln>
        </p:spPr>
      </p:cxnSp>
      <p:sp>
        <p:nvSpPr>
          <p:cNvPr id="2" name="Google Shape;957;p91">
            <a:extLst>
              <a:ext uri="{FF2B5EF4-FFF2-40B4-BE49-F238E27FC236}">
                <a16:creationId xmlns:a16="http://schemas.microsoft.com/office/drawing/2014/main" id="{E76F2664-F63D-0264-D716-8CB0B3941647}"/>
              </a:ext>
            </a:extLst>
          </p:cNvPr>
          <p:cNvSpPr txBox="1"/>
          <p:nvPr/>
        </p:nvSpPr>
        <p:spPr>
          <a:xfrm>
            <a:off x="1205578" y="2801180"/>
            <a:ext cx="702837" cy="23241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accent1"/>
                </a:solidFill>
                <a:latin typeface="Vidaloka"/>
                <a:ea typeface="Vidaloka"/>
                <a:cs typeface="Vidaloka"/>
                <a:sym typeface="Vidaloka"/>
              </a:rPr>
              <a:t>1</a:t>
            </a:r>
            <a:endParaRPr sz="2400" dirty="0">
              <a:solidFill>
                <a:schemeClr val="accent1"/>
              </a:solidFill>
              <a:latin typeface="Vidaloka"/>
              <a:ea typeface="Vidaloka"/>
              <a:cs typeface="Vidaloka"/>
              <a:sym typeface="Vidaloka"/>
            </a:endParaRPr>
          </a:p>
        </p:txBody>
      </p:sp>
      <p:sp>
        <p:nvSpPr>
          <p:cNvPr id="4" name="Google Shape;957;p91">
            <a:extLst>
              <a:ext uri="{FF2B5EF4-FFF2-40B4-BE49-F238E27FC236}">
                <a16:creationId xmlns:a16="http://schemas.microsoft.com/office/drawing/2014/main" id="{18208887-E8DE-9C5F-AE3F-29FFAB5FAC72}"/>
              </a:ext>
            </a:extLst>
          </p:cNvPr>
          <p:cNvSpPr txBox="1"/>
          <p:nvPr/>
        </p:nvSpPr>
        <p:spPr>
          <a:xfrm>
            <a:off x="2701836" y="2801180"/>
            <a:ext cx="702837" cy="23241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accent1"/>
                </a:solidFill>
                <a:latin typeface="Vidaloka"/>
                <a:ea typeface="Vidaloka"/>
                <a:cs typeface="Vidaloka"/>
                <a:sym typeface="Vidaloka"/>
              </a:rPr>
              <a:t>2</a:t>
            </a:r>
            <a:endParaRPr sz="2400" dirty="0">
              <a:solidFill>
                <a:schemeClr val="accent1"/>
              </a:solidFill>
              <a:latin typeface="Vidaloka"/>
              <a:ea typeface="Vidaloka"/>
              <a:cs typeface="Vidaloka"/>
              <a:sym typeface="Vidaloka"/>
            </a:endParaRPr>
          </a:p>
        </p:txBody>
      </p:sp>
      <p:sp>
        <p:nvSpPr>
          <p:cNvPr id="5" name="Google Shape;957;p91">
            <a:extLst>
              <a:ext uri="{FF2B5EF4-FFF2-40B4-BE49-F238E27FC236}">
                <a16:creationId xmlns:a16="http://schemas.microsoft.com/office/drawing/2014/main" id="{D5484FF4-CA68-E82E-6991-90371EA7C6B3}"/>
              </a:ext>
            </a:extLst>
          </p:cNvPr>
          <p:cNvSpPr txBox="1"/>
          <p:nvPr/>
        </p:nvSpPr>
        <p:spPr>
          <a:xfrm>
            <a:off x="4220556" y="2801180"/>
            <a:ext cx="702837" cy="23241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accent1"/>
                </a:solidFill>
                <a:latin typeface="Vidaloka"/>
                <a:ea typeface="Vidaloka"/>
                <a:cs typeface="Vidaloka"/>
                <a:sym typeface="Vidaloka"/>
              </a:rPr>
              <a:t>3</a:t>
            </a:r>
            <a:endParaRPr sz="2400" dirty="0">
              <a:solidFill>
                <a:schemeClr val="accent1"/>
              </a:solidFill>
              <a:latin typeface="Vidaloka"/>
              <a:ea typeface="Vidaloka"/>
              <a:cs typeface="Vidaloka"/>
              <a:sym typeface="Vidaloka"/>
            </a:endParaRPr>
          </a:p>
        </p:txBody>
      </p:sp>
      <p:sp>
        <p:nvSpPr>
          <p:cNvPr id="6" name="Google Shape;957;p91">
            <a:extLst>
              <a:ext uri="{FF2B5EF4-FFF2-40B4-BE49-F238E27FC236}">
                <a16:creationId xmlns:a16="http://schemas.microsoft.com/office/drawing/2014/main" id="{0F3E582A-865A-317F-189E-6732A4F7D8E8}"/>
              </a:ext>
            </a:extLst>
          </p:cNvPr>
          <p:cNvSpPr txBox="1"/>
          <p:nvPr/>
        </p:nvSpPr>
        <p:spPr>
          <a:xfrm>
            <a:off x="5703559" y="2811673"/>
            <a:ext cx="702837" cy="23241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accent1"/>
                </a:solidFill>
                <a:latin typeface="Vidaloka"/>
                <a:ea typeface="Vidaloka"/>
                <a:cs typeface="Vidaloka"/>
                <a:sym typeface="Vidaloka"/>
              </a:rPr>
              <a:t>4</a:t>
            </a:r>
            <a:endParaRPr sz="2400" dirty="0">
              <a:solidFill>
                <a:schemeClr val="accent1"/>
              </a:solidFill>
              <a:latin typeface="Vidaloka"/>
              <a:ea typeface="Vidaloka"/>
              <a:cs typeface="Vidaloka"/>
              <a:sym typeface="Vidaloka"/>
            </a:endParaRPr>
          </a:p>
        </p:txBody>
      </p:sp>
      <p:sp>
        <p:nvSpPr>
          <p:cNvPr id="7" name="Google Shape;957;p91">
            <a:extLst>
              <a:ext uri="{FF2B5EF4-FFF2-40B4-BE49-F238E27FC236}">
                <a16:creationId xmlns:a16="http://schemas.microsoft.com/office/drawing/2014/main" id="{36C74E1D-B05C-6839-832E-12B93EBBD99A}"/>
              </a:ext>
            </a:extLst>
          </p:cNvPr>
          <p:cNvSpPr txBox="1"/>
          <p:nvPr/>
        </p:nvSpPr>
        <p:spPr>
          <a:xfrm>
            <a:off x="7242607" y="2821273"/>
            <a:ext cx="702837" cy="23241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accent1"/>
                </a:solidFill>
                <a:latin typeface="Vidaloka"/>
                <a:ea typeface="Vidaloka"/>
                <a:cs typeface="Vidaloka"/>
                <a:sym typeface="Vidaloka"/>
              </a:rPr>
              <a:t>5</a:t>
            </a:r>
            <a:endParaRPr sz="2400" dirty="0">
              <a:solidFill>
                <a:schemeClr val="accent1"/>
              </a:solidFill>
              <a:latin typeface="Vidaloka"/>
              <a:ea typeface="Vidaloka"/>
              <a:cs typeface="Vidaloka"/>
              <a:sym typeface="Vidaloka"/>
            </a:endParaRPr>
          </a:p>
        </p:txBody>
      </p:sp>
    </p:spTree>
    <p:extLst>
      <p:ext uri="{BB962C8B-B14F-4D97-AF65-F5344CB8AC3E}">
        <p14:creationId xmlns:p14="http://schemas.microsoft.com/office/powerpoint/2010/main" val="2576724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9"/>
          <p:cNvSpPr txBox="1">
            <a:spLocks noGrp="1"/>
          </p:cNvSpPr>
          <p:nvPr>
            <p:ph type="title"/>
          </p:nvPr>
        </p:nvSpPr>
        <p:spPr>
          <a:xfrm>
            <a:off x="2524050" y="2416838"/>
            <a:ext cx="3622750" cy="818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Kết</a:t>
            </a:r>
            <a:r>
              <a:rPr lang="en-US" dirty="0"/>
              <a:t> </a:t>
            </a:r>
            <a:r>
              <a:rPr lang="en-US" dirty="0" err="1"/>
              <a:t>Quả</a:t>
            </a:r>
            <a:r>
              <a:rPr lang="en-US" dirty="0"/>
              <a:t> </a:t>
            </a:r>
            <a:r>
              <a:rPr lang="en-US" dirty="0" err="1"/>
              <a:t>Phân</a:t>
            </a:r>
            <a:r>
              <a:rPr lang="en-US" dirty="0"/>
              <a:t> </a:t>
            </a:r>
            <a:r>
              <a:rPr lang="en-US" dirty="0" err="1"/>
              <a:t>Tích</a:t>
            </a:r>
            <a:endParaRPr dirty="0"/>
          </a:p>
        </p:txBody>
      </p:sp>
      <p:sp>
        <p:nvSpPr>
          <p:cNvPr id="573" name="Google Shape;573;p69"/>
          <p:cNvSpPr txBox="1">
            <a:spLocks noGrp="1"/>
          </p:cNvSpPr>
          <p:nvPr>
            <p:ph type="title" idx="2"/>
          </p:nvPr>
        </p:nvSpPr>
        <p:spPr>
          <a:xfrm>
            <a:off x="3746550" y="1339163"/>
            <a:ext cx="1650900" cy="97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03</a:t>
            </a:r>
            <a:endParaRPr dirty="0"/>
          </a:p>
        </p:txBody>
      </p:sp>
    </p:spTree>
    <p:extLst>
      <p:ext uri="{BB962C8B-B14F-4D97-AF65-F5344CB8AC3E}">
        <p14:creationId xmlns:p14="http://schemas.microsoft.com/office/powerpoint/2010/main" val="969202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4" name="Google Shape;560;p67">
            <a:extLst>
              <a:ext uri="{FF2B5EF4-FFF2-40B4-BE49-F238E27FC236}">
                <a16:creationId xmlns:a16="http://schemas.microsoft.com/office/drawing/2014/main" id="{712FC27F-8531-9B69-660F-0D532C9E9EBD}"/>
              </a:ext>
            </a:extLst>
          </p:cNvPr>
          <p:cNvSpPr txBox="1">
            <a:spLocks/>
          </p:cNvSpPr>
          <p:nvPr/>
        </p:nvSpPr>
        <p:spPr>
          <a:xfrm>
            <a:off x="84150" y="-52750"/>
            <a:ext cx="4545000" cy="469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400" b="0" i="0" u="none" strike="noStrike" cap="none">
                <a:solidFill>
                  <a:schemeClr val="dk2"/>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9pPr>
          </a:lstStyle>
          <a:p>
            <a:pPr marL="0" indent="0" algn="l"/>
            <a:r>
              <a:rPr lang="en-US" sz="1600" b="1" dirty="0">
                <a:solidFill>
                  <a:schemeClr val="bg1">
                    <a:lumMod val="25000"/>
                  </a:schemeClr>
                </a:solidFill>
              </a:rPr>
              <a:t>TỔNG QUAN DOANH THU</a:t>
            </a:r>
            <a:endParaRPr lang="vi-VN" sz="1600" b="1" dirty="0">
              <a:solidFill>
                <a:schemeClr val="bg1">
                  <a:lumMod val="25000"/>
                </a:schemeClr>
              </a:solidFill>
            </a:endParaRPr>
          </a:p>
        </p:txBody>
      </p:sp>
      <p:pic>
        <p:nvPicPr>
          <p:cNvPr id="6" name="Picture 5">
            <a:extLst>
              <a:ext uri="{FF2B5EF4-FFF2-40B4-BE49-F238E27FC236}">
                <a16:creationId xmlns:a16="http://schemas.microsoft.com/office/drawing/2014/main" id="{26EDAF73-2A09-EC1F-C71B-23357CD3C6A1}"/>
              </a:ext>
            </a:extLst>
          </p:cNvPr>
          <p:cNvPicPr>
            <a:picLocks noChangeAspect="1"/>
          </p:cNvPicPr>
          <p:nvPr/>
        </p:nvPicPr>
        <p:blipFill>
          <a:blip r:embed="rId3"/>
          <a:stretch>
            <a:fillRect/>
          </a:stretch>
        </p:blipFill>
        <p:spPr>
          <a:xfrm>
            <a:off x="84150" y="1752803"/>
            <a:ext cx="5827768" cy="260998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16" name="Picture 15">
            <a:extLst>
              <a:ext uri="{FF2B5EF4-FFF2-40B4-BE49-F238E27FC236}">
                <a16:creationId xmlns:a16="http://schemas.microsoft.com/office/drawing/2014/main" id="{FD68D52C-4ABE-5810-9EBA-534C47A1C28A}"/>
              </a:ext>
            </a:extLst>
          </p:cNvPr>
          <p:cNvPicPr>
            <a:picLocks noChangeAspect="1"/>
          </p:cNvPicPr>
          <p:nvPr/>
        </p:nvPicPr>
        <p:blipFill>
          <a:blip r:embed="rId4"/>
          <a:stretch>
            <a:fillRect/>
          </a:stretch>
        </p:blipFill>
        <p:spPr>
          <a:xfrm>
            <a:off x="1577939" y="821896"/>
            <a:ext cx="1339919" cy="78109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18" name="Picture 17">
            <a:extLst>
              <a:ext uri="{FF2B5EF4-FFF2-40B4-BE49-F238E27FC236}">
                <a16:creationId xmlns:a16="http://schemas.microsoft.com/office/drawing/2014/main" id="{F3CD0E31-DDB9-D3F5-3766-517ECD800D19}"/>
              </a:ext>
            </a:extLst>
          </p:cNvPr>
          <p:cNvPicPr>
            <a:picLocks noChangeAspect="1"/>
          </p:cNvPicPr>
          <p:nvPr/>
        </p:nvPicPr>
        <p:blipFill>
          <a:blip r:embed="rId5"/>
          <a:stretch>
            <a:fillRect/>
          </a:stretch>
        </p:blipFill>
        <p:spPr>
          <a:xfrm>
            <a:off x="3065443" y="796495"/>
            <a:ext cx="1358970" cy="806491"/>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20" name="Picture 19">
            <a:extLst>
              <a:ext uri="{FF2B5EF4-FFF2-40B4-BE49-F238E27FC236}">
                <a16:creationId xmlns:a16="http://schemas.microsoft.com/office/drawing/2014/main" id="{765C7BC1-E4FD-7257-D57C-BEF6AFE5DB8A}"/>
              </a:ext>
            </a:extLst>
          </p:cNvPr>
          <p:cNvPicPr>
            <a:picLocks noChangeAspect="1"/>
          </p:cNvPicPr>
          <p:nvPr/>
        </p:nvPicPr>
        <p:blipFill>
          <a:blip r:embed="rId6"/>
          <a:stretch>
            <a:fillRect/>
          </a:stretch>
        </p:blipFill>
        <p:spPr>
          <a:xfrm>
            <a:off x="4571998" y="818721"/>
            <a:ext cx="1339919" cy="78744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22" name="Picture 21">
            <a:extLst>
              <a:ext uri="{FF2B5EF4-FFF2-40B4-BE49-F238E27FC236}">
                <a16:creationId xmlns:a16="http://schemas.microsoft.com/office/drawing/2014/main" id="{0E4BBFB6-8E99-6C7C-6DA1-C7C22F87800C}"/>
              </a:ext>
            </a:extLst>
          </p:cNvPr>
          <p:cNvPicPr>
            <a:picLocks noChangeAspect="1"/>
          </p:cNvPicPr>
          <p:nvPr/>
        </p:nvPicPr>
        <p:blipFill>
          <a:blip r:embed="rId7"/>
          <a:stretch>
            <a:fillRect/>
          </a:stretch>
        </p:blipFill>
        <p:spPr>
          <a:xfrm>
            <a:off x="65034" y="796495"/>
            <a:ext cx="1365320" cy="806491"/>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25" name="TextBox 24">
            <a:extLst>
              <a:ext uri="{FF2B5EF4-FFF2-40B4-BE49-F238E27FC236}">
                <a16:creationId xmlns:a16="http://schemas.microsoft.com/office/drawing/2014/main" id="{59EED499-2E97-459A-6573-0D408C5C7BE7}"/>
              </a:ext>
            </a:extLst>
          </p:cNvPr>
          <p:cNvSpPr txBox="1"/>
          <p:nvPr/>
        </p:nvSpPr>
        <p:spPr>
          <a:xfrm>
            <a:off x="6087274" y="1191850"/>
            <a:ext cx="2919466" cy="2062103"/>
          </a:xfrm>
          <a:prstGeom prst="rect">
            <a:avLst/>
          </a:prstGeom>
          <a:noFill/>
        </p:spPr>
        <p:txBody>
          <a:bodyPr wrap="square" rtlCol="0">
            <a:spAutoFit/>
          </a:bodyPr>
          <a:lstStyle/>
          <a:p>
            <a:r>
              <a:rPr lang="en-US" sz="1600" dirty="0" err="1">
                <a:solidFill>
                  <a:srgbClr val="0070C0"/>
                </a:solidFill>
                <a:latin typeface="Montserrat" panose="00000500000000000000" pitchFamily="2" charset="0"/>
              </a:rPr>
              <a:t>Nhận</a:t>
            </a:r>
            <a:r>
              <a:rPr lang="en-US" sz="1600" dirty="0">
                <a:solidFill>
                  <a:srgbClr val="0070C0"/>
                </a:solidFill>
                <a:latin typeface="Montserrat" panose="00000500000000000000" pitchFamily="2" charset="0"/>
              </a:rPr>
              <a:t> </a:t>
            </a:r>
            <a:r>
              <a:rPr lang="en-US" sz="1600" dirty="0" err="1">
                <a:solidFill>
                  <a:srgbClr val="0070C0"/>
                </a:solidFill>
                <a:latin typeface="Montserrat" panose="00000500000000000000" pitchFamily="2" charset="0"/>
              </a:rPr>
              <a:t>xét</a:t>
            </a:r>
            <a:endParaRPr lang="en-US" sz="1600" dirty="0">
              <a:solidFill>
                <a:srgbClr val="0070C0"/>
              </a:solidFill>
              <a:latin typeface="Montserrat" panose="00000500000000000000" pitchFamily="2" charset="0"/>
            </a:endParaRPr>
          </a:p>
          <a:p>
            <a:endParaRPr lang="en-US" sz="1600" dirty="0">
              <a:solidFill>
                <a:srgbClr val="0070C0"/>
              </a:solidFill>
              <a:latin typeface="Montserrat" panose="00000500000000000000" pitchFamily="2" charset="0"/>
            </a:endParaRPr>
          </a:p>
          <a:p>
            <a:r>
              <a:rPr lang="en-US" sz="1200" dirty="0" err="1">
                <a:latin typeface="Montserrat" panose="00000500000000000000" pitchFamily="2" charset="0"/>
                <a:cs typeface="Arial" panose="020B0604020202020204" pitchFamily="34" charset="0"/>
              </a:rPr>
              <a:t>Dữ</a:t>
            </a:r>
            <a:r>
              <a:rPr lang="en-US" sz="1200" dirty="0">
                <a:latin typeface="Montserrat" panose="00000500000000000000" pitchFamily="2" charset="0"/>
                <a:cs typeface="Arial" panose="020B0604020202020204" pitchFamily="34" charset="0"/>
              </a:rPr>
              <a:t> </a:t>
            </a:r>
            <a:r>
              <a:rPr lang="en-US" sz="1200" dirty="0" err="1">
                <a:latin typeface="Montserrat" panose="00000500000000000000" pitchFamily="2" charset="0"/>
                <a:cs typeface="Arial" panose="020B0604020202020204" pitchFamily="34" charset="0"/>
              </a:rPr>
              <a:t>liệu</a:t>
            </a:r>
            <a:r>
              <a:rPr lang="en-US" sz="1200" dirty="0">
                <a:latin typeface="Montserrat" panose="00000500000000000000" pitchFamily="2" charset="0"/>
                <a:cs typeface="Arial" panose="020B0604020202020204" pitchFamily="34" charset="0"/>
              </a:rPr>
              <a:t> </a:t>
            </a:r>
            <a:r>
              <a:rPr lang="en-US" sz="1200" dirty="0" err="1">
                <a:latin typeface="Montserrat" panose="00000500000000000000" pitchFamily="2" charset="0"/>
                <a:cs typeface="Arial" panose="020B0604020202020204" pitchFamily="34" charset="0"/>
              </a:rPr>
              <a:t>từ</a:t>
            </a:r>
            <a:r>
              <a:rPr lang="en-US" sz="1200" dirty="0">
                <a:latin typeface="Montserrat" panose="00000500000000000000" pitchFamily="2" charset="0"/>
                <a:cs typeface="Arial" panose="020B0604020202020204" pitchFamily="34" charset="0"/>
              </a:rPr>
              <a:t> </a:t>
            </a:r>
            <a:r>
              <a:rPr lang="en-US" sz="1200" dirty="0" err="1">
                <a:latin typeface="Montserrat" panose="00000500000000000000" pitchFamily="2" charset="0"/>
                <a:cs typeface="Arial" panose="020B0604020202020204" pitchFamily="34" charset="0"/>
              </a:rPr>
              <a:t>đầu</a:t>
            </a:r>
            <a:r>
              <a:rPr lang="en-US" sz="1200" dirty="0">
                <a:latin typeface="Montserrat" panose="00000500000000000000" pitchFamily="2" charset="0"/>
                <a:cs typeface="Arial" panose="020B0604020202020204" pitchFamily="34" charset="0"/>
              </a:rPr>
              <a:t> </a:t>
            </a:r>
            <a:r>
              <a:rPr lang="en-US" sz="1200" dirty="0" err="1">
                <a:latin typeface="Montserrat" panose="00000500000000000000" pitchFamily="2" charset="0"/>
                <a:cs typeface="Arial" panose="020B0604020202020204" pitchFamily="34" charset="0"/>
              </a:rPr>
              <a:t>tháng</a:t>
            </a:r>
            <a:r>
              <a:rPr lang="en-US" sz="1200" dirty="0">
                <a:latin typeface="Montserrat" panose="00000500000000000000" pitchFamily="2" charset="0"/>
                <a:cs typeface="Arial" panose="020B0604020202020204" pitchFamily="34" charset="0"/>
              </a:rPr>
              <a:t> 09-2016 </a:t>
            </a:r>
            <a:r>
              <a:rPr lang="en-US" sz="1200" dirty="0" err="1">
                <a:latin typeface="Montserrat" panose="00000500000000000000" pitchFamily="2" charset="0"/>
                <a:cs typeface="Arial" panose="020B0604020202020204" pitchFamily="34" charset="0"/>
              </a:rPr>
              <a:t>đến</a:t>
            </a:r>
            <a:r>
              <a:rPr lang="en-US" sz="1200" dirty="0">
                <a:latin typeface="Montserrat" panose="00000500000000000000" pitchFamily="2" charset="0"/>
                <a:cs typeface="Arial" panose="020B0604020202020204" pitchFamily="34" charset="0"/>
              </a:rPr>
              <a:t> </a:t>
            </a:r>
            <a:r>
              <a:rPr lang="en-US" sz="1200" dirty="0" err="1">
                <a:latin typeface="Montserrat" panose="00000500000000000000" pitchFamily="2" charset="0"/>
                <a:cs typeface="Arial" panose="020B0604020202020204" pitchFamily="34" charset="0"/>
              </a:rPr>
              <a:t>cuối</a:t>
            </a:r>
            <a:r>
              <a:rPr lang="en-US" sz="1200" dirty="0">
                <a:latin typeface="Montserrat" panose="00000500000000000000" pitchFamily="2" charset="0"/>
                <a:cs typeface="Arial" panose="020B0604020202020204" pitchFamily="34" charset="0"/>
              </a:rPr>
              <a:t> </a:t>
            </a:r>
            <a:r>
              <a:rPr lang="en-US" sz="1200" dirty="0" err="1">
                <a:latin typeface="Montserrat" panose="00000500000000000000" pitchFamily="2" charset="0"/>
                <a:cs typeface="Arial" panose="020B0604020202020204" pitchFamily="34" charset="0"/>
              </a:rPr>
              <a:t>tháng</a:t>
            </a:r>
            <a:r>
              <a:rPr lang="en-US" sz="1200" dirty="0">
                <a:latin typeface="Montserrat" panose="00000500000000000000" pitchFamily="2" charset="0"/>
                <a:cs typeface="Arial" panose="020B0604020202020204" pitchFamily="34" charset="0"/>
              </a:rPr>
              <a:t> 08-2018 </a:t>
            </a:r>
            <a:r>
              <a:rPr lang="en-US" sz="1200" dirty="0" err="1">
                <a:latin typeface="Montserrat" panose="00000500000000000000" pitchFamily="2" charset="0"/>
                <a:cs typeface="Arial" panose="020B0604020202020204" pitchFamily="34" charset="0"/>
              </a:rPr>
              <a:t>có</a:t>
            </a:r>
            <a:r>
              <a:rPr lang="en-US" sz="1200" dirty="0">
                <a:latin typeface="Montserrat" panose="00000500000000000000" pitchFamily="2" charset="0"/>
                <a:cs typeface="Arial" panose="020B0604020202020204" pitchFamily="34" charset="0"/>
              </a:rPr>
              <a:t> </a:t>
            </a:r>
            <a:r>
              <a:rPr lang="en-US" sz="1200" dirty="0" err="1">
                <a:latin typeface="Montserrat" panose="00000500000000000000" pitchFamily="2" charset="0"/>
                <a:cs typeface="Arial" panose="020B0604020202020204" pitchFamily="34" charset="0"/>
              </a:rPr>
              <a:t>sự</a:t>
            </a:r>
            <a:r>
              <a:rPr lang="en-US" sz="1200" dirty="0">
                <a:latin typeface="Montserrat" panose="00000500000000000000" pitchFamily="2" charset="0"/>
                <a:cs typeface="Arial" panose="020B0604020202020204" pitchFamily="34" charset="0"/>
              </a:rPr>
              <a:t> </a:t>
            </a:r>
            <a:r>
              <a:rPr lang="en-US" sz="1200" dirty="0" err="1">
                <a:latin typeface="Montserrat" panose="00000500000000000000" pitchFamily="2" charset="0"/>
                <a:cs typeface="Arial" panose="020B0604020202020204" pitchFamily="34" charset="0"/>
              </a:rPr>
              <a:t>tăng</a:t>
            </a:r>
            <a:r>
              <a:rPr lang="en-US" sz="1200" dirty="0">
                <a:latin typeface="Montserrat" panose="00000500000000000000" pitchFamily="2" charset="0"/>
                <a:cs typeface="Arial" panose="020B0604020202020204" pitchFamily="34" charset="0"/>
              </a:rPr>
              <a:t> </a:t>
            </a:r>
            <a:r>
              <a:rPr lang="en-US" sz="1200" dirty="0" err="1">
                <a:latin typeface="Montserrat" panose="00000500000000000000" pitchFamily="2" charset="0"/>
                <a:cs typeface="Arial" panose="020B0604020202020204" pitchFamily="34" charset="0"/>
              </a:rPr>
              <a:t>trưởng</a:t>
            </a:r>
            <a:r>
              <a:rPr lang="en-US" sz="1200" dirty="0">
                <a:latin typeface="Montserrat" panose="00000500000000000000" pitchFamily="2" charset="0"/>
                <a:cs typeface="Arial" panose="020B0604020202020204" pitchFamily="34" charset="0"/>
              </a:rPr>
              <a:t> </a:t>
            </a:r>
            <a:r>
              <a:rPr lang="en-US" sz="1200" dirty="0" err="1">
                <a:latin typeface="Montserrat" panose="00000500000000000000" pitchFamily="2" charset="0"/>
                <a:cs typeface="Arial" panose="020B0604020202020204" pitchFamily="34" charset="0"/>
              </a:rPr>
              <a:t>đáng</a:t>
            </a:r>
            <a:r>
              <a:rPr lang="en-US" sz="1200" dirty="0">
                <a:latin typeface="Montserrat" panose="00000500000000000000" pitchFamily="2" charset="0"/>
                <a:cs typeface="Arial" panose="020B0604020202020204" pitchFamily="34" charset="0"/>
              </a:rPr>
              <a:t> </a:t>
            </a:r>
            <a:r>
              <a:rPr lang="en-US" sz="1200" dirty="0" err="1">
                <a:latin typeface="Montserrat" panose="00000500000000000000" pitchFamily="2" charset="0"/>
                <a:cs typeface="Arial" panose="020B0604020202020204" pitchFamily="34" charset="0"/>
              </a:rPr>
              <a:t>kinh</a:t>
            </a:r>
            <a:r>
              <a:rPr lang="en-US" sz="1200" dirty="0">
                <a:latin typeface="Montserrat" panose="00000500000000000000" pitchFamily="2" charset="0"/>
                <a:cs typeface="Arial" panose="020B0604020202020204" pitchFamily="34" charset="0"/>
              </a:rPr>
              <a:t> </a:t>
            </a:r>
            <a:r>
              <a:rPr lang="en-US" sz="1200" dirty="0" err="1">
                <a:latin typeface="Montserrat" panose="00000500000000000000" pitchFamily="2" charset="0"/>
                <a:cs typeface="Arial" panose="020B0604020202020204" pitchFamily="34" charset="0"/>
              </a:rPr>
              <a:t>ngạc</a:t>
            </a:r>
            <a:r>
              <a:rPr lang="en-US" sz="1200" dirty="0">
                <a:latin typeface="Montserrat" panose="00000500000000000000" pitchFamily="2" charset="0"/>
                <a:cs typeface="Arial" panose="020B0604020202020204" pitchFamily="34" charset="0"/>
              </a:rPr>
              <a:t>  </a:t>
            </a:r>
            <a:r>
              <a:rPr lang="en-US" sz="1200" dirty="0" err="1">
                <a:latin typeface="Montserrat" panose="00000500000000000000" pitchFamily="2" charset="0"/>
                <a:cs typeface="Arial" panose="020B0604020202020204" pitchFamily="34" charset="0"/>
              </a:rPr>
              <a:t>về</a:t>
            </a:r>
            <a:r>
              <a:rPr lang="en-US" sz="1200" dirty="0">
                <a:latin typeface="Montserrat" panose="00000500000000000000" pitchFamily="2" charset="0"/>
                <a:cs typeface="Arial" panose="020B0604020202020204" pitchFamily="34" charset="0"/>
              </a:rPr>
              <a:t> </a:t>
            </a:r>
            <a:r>
              <a:rPr lang="en-US" sz="1200" dirty="0" err="1">
                <a:latin typeface="Montserrat" panose="00000500000000000000" pitchFamily="2" charset="0"/>
                <a:cs typeface="Arial" panose="020B0604020202020204" pitchFamily="34" charset="0"/>
              </a:rPr>
              <a:t>doanh</a:t>
            </a:r>
            <a:r>
              <a:rPr lang="en-US" sz="1200" dirty="0">
                <a:latin typeface="Montserrat" panose="00000500000000000000" pitchFamily="2" charset="0"/>
                <a:cs typeface="Arial" panose="020B0604020202020204" pitchFamily="34" charset="0"/>
              </a:rPr>
              <a:t> </a:t>
            </a:r>
            <a:r>
              <a:rPr lang="en-US" sz="1200" dirty="0" err="1">
                <a:latin typeface="Montserrat" panose="00000500000000000000" pitchFamily="2" charset="0"/>
                <a:cs typeface="Arial" panose="020B0604020202020204" pitchFamily="34" charset="0"/>
              </a:rPr>
              <a:t>thu</a:t>
            </a:r>
            <a:r>
              <a:rPr lang="en-US" sz="1200" dirty="0">
                <a:latin typeface="Montserrat" panose="00000500000000000000" pitchFamily="2" charset="0"/>
                <a:cs typeface="Arial" panose="020B0604020202020204" pitchFamily="34" charset="0"/>
              </a:rPr>
              <a:t> </a:t>
            </a:r>
            <a:r>
              <a:rPr lang="en-US" sz="1200" dirty="0" err="1">
                <a:latin typeface="Montserrat" panose="00000500000000000000" pitchFamily="2" charset="0"/>
                <a:cs typeface="Arial" panose="020B0604020202020204" pitchFamily="34" charset="0"/>
              </a:rPr>
              <a:t>với</a:t>
            </a:r>
            <a:r>
              <a:rPr lang="en-US" sz="1200" dirty="0">
                <a:latin typeface="Montserrat" panose="00000500000000000000" pitchFamily="2" charset="0"/>
                <a:cs typeface="Arial" panose="020B0604020202020204" pitchFamily="34" charset="0"/>
              </a:rPr>
              <a:t> </a:t>
            </a:r>
            <a:r>
              <a:rPr lang="en-US" sz="1200" dirty="0" err="1">
                <a:latin typeface="Montserrat" panose="00000500000000000000" pitchFamily="2" charset="0"/>
                <a:cs typeface="Arial" panose="020B0604020202020204" pitchFamily="34" charset="0"/>
              </a:rPr>
              <a:t>tổng</a:t>
            </a:r>
            <a:r>
              <a:rPr lang="en-US" sz="1200" dirty="0">
                <a:latin typeface="Montserrat" panose="00000500000000000000" pitchFamily="2" charset="0"/>
                <a:cs typeface="Arial" panose="020B0604020202020204" pitchFamily="34" charset="0"/>
              </a:rPr>
              <a:t> </a:t>
            </a:r>
            <a:r>
              <a:rPr lang="en-US" sz="1200" dirty="0" err="1">
                <a:latin typeface="Montserrat" panose="00000500000000000000" pitchFamily="2" charset="0"/>
                <a:cs typeface="Arial" panose="020B0604020202020204" pitchFamily="34" charset="0"/>
              </a:rPr>
              <a:t>doanh</a:t>
            </a:r>
            <a:r>
              <a:rPr lang="en-US" sz="1200" dirty="0">
                <a:latin typeface="Montserrat" panose="00000500000000000000" pitchFamily="2" charset="0"/>
                <a:cs typeface="Arial" panose="020B0604020202020204" pitchFamily="34" charset="0"/>
              </a:rPr>
              <a:t> </a:t>
            </a:r>
            <a:r>
              <a:rPr lang="en-US" sz="1200" dirty="0" err="1">
                <a:latin typeface="Montserrat" panose="00000500000000000000" pitchFamily="2" charset="0"/>
                <a:cs typeface="Arial" panose="020B0604020202020204" pitchFamily="34" charset="0"/>
              </a:rPr>
              <a:t>thu</a:t>
            </a:r>
            <a:r>
              <a:rPr lang="en-US" sz="1200" dirty="0">
                <a:latin typeface="Montserrat" panose="00000500000000000000" pitchFamily="2" charset="0"/>
                <a:cs typeface="Arial" panose="020B0604020202020204" pitchFamily="34" charset="0"/>
              </a:rPr>
              <a:t> </a:t>
            </a:r>
            <a:r>
              <a:rPr lang="en-US" sz="1200" dirty="0" err="1">
                <a:latin typeface="Montserrat" panose="00000500000000000000" pitchFamily="2" charset="0"/>
                <a:cs typeface="Arial" panose="020B0604020202020204" pitchFamily="34" charset="0"/>
              </a:rPr>
              <a:t>là</a:t>
            </a:r>
            <a:r>
              <a:rPr lang="en-US" sz="1200" dirty="0">
                <a:latin typeface="Montserrat" panose="00000500000000000000" pitchFamily="2" charset="0"/>
                <a:cs typeface="Arial" panose="020B0604020202020204" pitchFamily="34" charset="0"/>
              </a:rPr>
              <a:t> $13.5 </a:t>
            </a:r>
            <a:r>
              <a:rPr lang="en-US" sz="1200" dirty="0" err="1">
                <a:latin typeface="Montserrat" panose="00000500000000000000" pitchFamily="2" charset="0"/>
                <a:cs typeface="Arial" panose="020B0604020202020204" pitchFamily="34" charset="0"/>
              </a:rPr>
              <a:t>mil.Tổng</a:t>
            </a:r>
            <a:r>
              <a:rPr lang="en-US" sz="1200" dirty="0">
                <a:latin typeface="Montserrat" panose="00000500000000000000" pitchFamily="2" charset="0"/>
                <a:cs typeface="Arial" panose="020B0604020202020204" pitchFamily="34" charset="0"/>
              </a:rPr>
              <a:t> </a:t>
            </a:r>
            <a:r>
              <a:rPr lang="en-US" sz="1200" dirty="0" err="1">
                <a:latin typeface="Montserrat" panose="00000500000000000000" pitchFamily="2" charset="0"/>
                <a:cs typeface="Arial" panose="020B0604020202020204" pitchFamily="34" charset="0"/>
              </a:rPr>
              <a:t>số</a:t>
            </a:r>
            <a:r>
              <a:rPr lang="en-US" sz="1200" dirty="0">
                <a:latin typeface="Montserrat" panose="00000500000000000000" pitchFamily="2" charset="0"/>
                <a:cs typeface="Arial" panose="020B0604020202020204" pitchFamily="34" charset="0"/>
              </a:rPr>
              <a:t> </a:t>
            </a:r>
            <a:r>
              <a:rPr lang="en-US" sz="1200" dirty="0" err="1">
                <a:latin typeface="Montserrat" panose="00000500000000000000" pitchFamily="2" charset="0"/>
                <a:cs typeface="Arial" panose="020B0604020202020204" pitchFamily="34" charset="0"/>
              </a:rPr>
              <a:t>đơn</a:t>
            </a:r>
            <a:r>
              <a:rPr lang="en-US" sz="1200" dirty="0">
                <a:latin typeface="Montserrat" panose="00000500000000000000" pitchFamily="2" charset="0"/>
                <a:cs typeface="Arial" panose="020B0604020202020204" pitchFamily="34" charset="0"/>
              </a:rPr>
              <a:t> </a:t>
            </a:r>
            <a:r>
              <a:rPr lang="en-US" sz="1200" dirty="0" err="1">
                <a:latin typeface="Montserrat" panose="00000500000000000000" pitchFamily="2" charset="0"/>
                <a:cs typeface="Arial" panose="020B0604020202020204" pitchFamily="34" charset="0"/>
              </a:rPr>
              <a:t>bán</a:t>
            </a:r>
            <a:r>
              <a:rPr lang="en-US" sz="1200" dirty="0">
                <a:latin typeface="Montserrat" panose="00000500000000000000" pitchFamily="2" charset="0"/>
                <a:cs typeface="Arial" panose="020B0604020202020204" pitchFamily="34" charset="0"/>
              </a:rPr>
              <a:t> </a:t>
            </a:r>
            <a:r>
              <a:rPr lang="en-US" sz="1200" dirty="0" err="1">
                <a:latin typeface="Montserrat" panose="00000500000000000000" pitchFamily="2" charset="0"/>
                <a:cs typeface="Arial" panose="020B0604020202020204" pitchFamily="34" charset="0"/>
              </a:rPr>
              <a:t>được</a:t>
            </a:r>
            <a:r>
              <a:rPr lang="en-US" sz="1200" dirty="0">
                <a:latin typeface="Montserrat" panose="00000500000000000000" pitchFamily="2" charset="0"/>
                <a:cs typeface="Arial" panose="020B0604020202020204" pitchFamily="34" charset="0"/>
              </a:rPr>
              <a:t> </a:t>
            </a:r>
            <a:r>
              <a:rPr lang="en-US" sz="1200" dirty="0" err="1">
                <a:latin typeface="Montserrat" panose="00000500000000000000" pitchFamily="2" charset="0"/>
                <a:cs typeface="Arial" panose="020B0604020202020204" pitchFamily="34" charset="0"/>
              </a:rPr>
              <a:t>trong</a:t>
            </a:r>
            <a:r>
              <a:rPr lang="en-US" sz="1200" dirty="0">
                <a:latin typeface="Montserrat" panose="00000500000000000000" pitchFamily="2" charset="0"/>
                <a:cs typeface="Arial" panose="020B0604020202020204" pitchFamily="34" charset="0"/>
              </a:rPr>
              <a:t> 2 </a:t>
            </a:r>
            <a:r>
              <a:rPr lang="en-US" sz="1200" dirty="0" err="1">
                <a:latin typeface="Montserrat" panose="00000500000000000000" pitchFamily="2" charset="0"/>
                <a:cs typeface="Arial" panose="020B0604020202020204" pitchFamily="34" charset="0"/>
              </a:rPr>
              <a:t>năm</a:t>
            </a:r>
            <a:r>
              <a:rPr lang="en-US" sz="1200" dirty="0">
                <a:latin typeface="Montserrat" panose="00000500000000000000" pitchFamily="2" charset="0"/>
                <a:cs typeface="Arial" panose="020B0604020202020204" pitchFamily="34" charset="0"/>
              </a:rPr>
              <a:t> </a:t>
            </a:r>
            <a:r>
              <a:rPr lang="en-US" sz="1200" dirty="0" err="1">
                <a:latin typeface="Montserrat" panose="00000500000000000000" pitchFamily="2" charset="0"/>
                <a:cs typeface="Arial" panose="020B0604020202020204" pitchFamily="34" charset="0"/>
              </a:rPr>
              <a:t>là</a:t>
            </a:r>
            <a:r>
              <a:rPr lang="en-US" sz="1200" dirty="0">
                <a:latin typeface="Montserrat" panose="00000500000000000000" pitchFamily="2" charset="0"/>
                <a:cs typeface="Arial" panose="020B0604020202020204" pitchFamily="34" charset="0"/>
              </a:rPr>
              <a:t> 99.42k </a:t>
            </a:r>
            <a:r>
              <a:rPr lang="en-US" sz="1200" dirty="0" err="1">
                <a:latin typeface="Montserrat" panose="00000500000000000000" pitchFamily="2" charset="0"/>
                <a:cs typeface="Arial" panose="020B0604020202020204" pitchFamily="34" charset="0"/>
              </a:rPr>
              <a:t>đơn</a:t>
            </a:r>
            <a:r>
              <a:rPr lang="en-US" sz="1200" dirty="0">
                <a:latin typeface="Montserrat" panose="00000500000000000000" pitchFamily="2" charset="0"/>
                <a:cs typeface="Arial" panose="020B0604020202020204" pitchFamily="34" charset="0"/>
              </a:rPr>
              <a:t>. Bao </a:t>
            </a:r>
            <a:r>
              <a:rPr lang="en-US" sz="1200" dirty="0" err="1">
                <a:latin typeface="Montserrat" panose="00000500000000000000" pitchFamily="2" charset="0"/>
                <a:cs typeface="Arial" panose="020B0604020202020204" pitchFamily="34" charset="0"/>
              </a:rPr>
              <a:t>gồm</a:t>
            </a:r>
            <a:r>
              <a:rPr lang="en-US" sz="1200" dirty="0">
                <a:latin typeface="Montserrat" panose="00000500000000000000" pitchFamily="2" charset="0"/>
                <a:cs typeface="Arial" panose="020B0604020202020204" pitchFamily="34" charset="0"/>
              </a:rPr>
              <a:t> 74 </a:t>
            </a:r>
            <a:r>
              <a:rPr lang="en-US" sz="1200" dirty="0" err="1">
                <a:latin typeface="Montserrat" panose="00000500000000000000" pitchFamily="2" charset="0"/>
                <a:cs typeface="Arial" panose="020B0604020202020204" pitchFamily="34" charset="0"/>
              </a:rPr>
              <a:t>ngành</a:t>
            </a:r>
            <a:r>
              <a:rPr lang="en-US" sz="1200" dirty="0">
                <a:latin typeface="Montserrat" panose="00000500000000000000" pitchFamily="2" charset="0"/>
                <a:cs typeface="Arial" panose="020B0604020202020204" pitchFamily="34" charset="0"/>
              </a:rPr>
              <a:t> </a:t>
            </a:r>
            <a:r>
              <a:rPr lang="en-US" sz="1200" dirty="0" err="1">
                <a:latin typeface="Montserrat" panose="00000500000000000000" pitchFamily="2" charset="0"/>
                <a:cs typeface="Arial" panose="020B0604020202020204" pitchFamily="34" charset="0"/>
              </a:rPr>
              <a:t>hàng</a:t>
            </a:r>
            <a:r>
              <a:rPr lang="en-US" sz="1200" dirty="0">
                <a:latin typeface="Montserrat" panose="00000500000000000000" pitchFamily="2" charset="0"/>
                <a:cs typeface="Arial" panose="020B0604020202020204" pitchFamily="34" charset="0"/>
              </a:rPr>
              <a:t> </a:t>
            </a:r>
            <a:r>
              <a:rPr lang="en-US" sz="1200" dirty="0" err="1">
                <a:latin typeface="Montserrat" panose="00000500000000000000" pitchFamily="2" charset="0"/>
                <a:cs typeface="Arial" panose="020B0604020202020204" pitchFamily="34" charset="0"/>
              </a:rPr>
              <a:t>được</a:t>
            </a:r>
            <a:r>
              <a:rPr lang="en-US" sz="1200" dirty="0">
                <a:latin typeface="Montserrat" panose="00000500000000000000" pitchFamily="2" charset="0"/>
                <a:cs typeface="Arial" panose="020B0604020202020204" pitchFamily="34" charset="0"/>
              </a:rPr>
              <a:t> </a:t>
            </a:r>
            <a:r>
              <a:rPr lang="en-US" sz="1200" dirty="0" err="1">
                <a:latin typeface="Montserrat" panose="00000500000000000000" pitchFamily="2" charset="0"/>
                <a:cs typeface="Arial" panose="020B0604020202020204" pitchFamily="34" charset="0"/>
              </a:rPr>
              <a:t>đăng</a:t>
            </a:r>
            <a:r>
              <a:rPr lang="en-US" sz="1200" dirty="0">
                <a:latin typeface="Montserrat" panose="00000500000000000000" pitchFamily="2" charset="0"/>
                <a:cs typeface="Arial" panose="020B0604020202020204" pitchFamily="34" charset="0"/>
              </a:rPr>
              <a:t> </a:t>
            </a:r>
            <a:r>
              <a:rPr lang="en-US" sz="1200" dirty="0" err="1">
                <a:latin typeface="Montserrat" panose="00000500000000000000" pitchFamily="2" charset="0"/>
                <a:cs typeface="Arial" panose="020B0604020202020204" pitchFamily="34" charset="0"/>
              </a:rPr>
              <a:t>kí</a:t>
            </a:r>
            <a:r>
              <a:rPr lang="en-US" sz="1200" dirty="0">
                <a:latin typeface="Montserrat" panose="00000500000000000000" pitchFamily="2" charset="0"/>
                <a:cs typeface="Arial" panose="020B0604020202020204" pitchFamily="34" charset="0"/>
              </a:rPr>
              <a:t> </a:t>
            </a:r>
            <a:r>
              <a:rPr lang="en-US" sz="1200" dirty="0" err="1">
                <a:latin typeface="Montserrat" panose="00000500000000000000" pitchFamily="2" charset="0"/>
                <a:cs typeface="Arial" panose="020B0604020202020204" pitchFamily="34" charset="0"/>
              </a:rPr>
              <a:t>bán</a:t>
            </a:r>
            <a:r>
              <a:rPr lang="en-US" sz="1200" dirty="0">
                <a:latin typeface="Montserrat" panose="00000500000000000000" pitchFamily="2" charset="0"/>
                <a:cs typeface="Arial" panose="020B0604020202020204" pitchFamily="34" charset="0"/>
              </a:rPr>
              <a:t> </a:t>
            </a:r>
            <a:r>
              <a:rPr lang="en-US" sz="1200" dirty="0" err="1">
                <a:latin typeface="Montserrat" panose="00000500000000000000" pitchFamily="2" charset="0"/>
                <a:cs typeface="Arial" panose="020B0604020202020204" pitchFamily="34" charset="0"/>
              </a:rPr>
              <a:t>với</a:t>
            </a:r>
            <a:r>
              <a:rPr lang="en-US" sz="1200" dirty="0">
                <a:latin typeface="Montserrat" panose="00000500000000000000" pitchFamily="2" charset="0"/>
                <a:cs typeface="Arial" panose="020B0604020202020204" pitchFamily="34" charset="0"/>
              </a:rPr>
              <a:t> </a:t>
            </a:r>
            <a:r>
              <a:rPr lang="en-US" sz="1200" dirty="0" err="1">
                <a:latin typeface="Montserrat" panose="00000500000000000000" pitchFamily="2" charset="0"/>
                <a:cs typeface="Arial" panose="020B0604020202020204" pitchFamily="34" charset="0"/>
              </a:rPr>
              <a:t>khoảng</a:t>
            </a:r>
            <a:r>
              <a:rPr lang="en-US" sz="1200" dirty="0">
                <a:latin typeface="Montserrat" panose="00000500000000000000" pitchFamily="2" charset="0"/>
                <a:cs typeface="Arial" panose="020B0604020202020204" pitchFamily="34" charset="0"/>
              </a:rPr>
              <a:t> 3095 </a:t>
            </a:r>
            <a:r>
              <a:rPr lang="en-US" sz="1200" dirty="0" err="1">
                <a:latin typeface="Montserrat" panose="00000500000000000000" pitchFamily="2" charset="0"/>
                <a:cs typeface="Arial" panose="020B0604020202020204" pitchFamily="34" charset="0"/>
              </a:rPr>
              <a:t>Nhà</a:t>
            </a:r>
            <a:r>
              <a:rPr lang="en-US" sz="1200" dirty="0">
                <a:latin typeface="Montserrat" panose="00000500000000000000" pitchFamily="2" charset="0"/>
                <a:cs typeface="Arial" panose="020B0604020202020204" pitchFamily="34" charset="0"/>
              </a:rPr>
              <a:t> </a:t>
            </a:r>
            <a:r>
              <a:rPr lang="en-US" sz="1200" dirty="0" err="1">
                <a:latin typeface="Montserrat" panose="00000500000000000000" pitchFamily="2" charset="0"/>
                <a:cs typeface="Arial" panose="020B0604020202020204" pitchFamily="34" charset="0"/>
              </a:rPr>
              <a:t>cung</a:t>
            </a:r>
            <a:r>
              <a:rPr lang="en-US" sz="1200" dirty="0">
                <a:latin typeface="Montserrat" panose="00000500000000000000" pitchFamily="2" charset="0"/>
                <a:cs typeface="Arial" panose="020B0604020202020204" pitchFamily="34" charset="0"/>
              </a:rPr>
              <a:t> </a:t>
            </a:r>
            <a:r>
              <a:rPr lang="en-US" sz="1200" dirty="0" err="1">
                <a:latin typeface="Montserrat" panose="00000500000000000000" pitchFamily="2" charset="0"/>
                <a:cs typeface="Arial" panose="020B0604020202020204" pitchFamily="34" charset="0"/>
              </a:rPr>
              <a:t>cấp</a:t>
            </a:r>
            <a:r>
              <a:rPr lang="en-US" sz="1200" dirty="0">
                <a:latin typeface="Montserrat" panose="00000500000000000000" pitchFamily="2" charset="0"/>
                <a:cs typeface="Arial" panose="020B0604020202020204" pitchFamily="34" charset="0"/>
              </a:rPr>
              <a:t> (NCC</a:t>
            </a:r>
            <a:r>
              <a:rPr lang="en-US" sz="1200" dirty="0">
                <a:latin typeface="Montserrat" panose="00000500000000000000" pitchFamily="2" charset="0"/>
              </a:rPr>
              <a:t>)</a:t>
            </a:r>
          </a:p>
        </p:txBody>
      </p:sp>
    </p:spTree>
    <p:extLst>
      <p:ext uri="{BB962C8B-B14F-4D97-AF65-F5344CB8AC3E}">
        <p14:creationId xmlns:p14="http://schemas.microsoft.com/office/powerpoint/2010/main" val="1565126297"/>
      </p:ext>
    </p:extLst>
  </p:cSld>
  <p:clrMapOvr>
    <a:masterClrMapping/>
  </p:clrMapOvr>
</p:sld>
</file>

<file path=ppt/theme/theme1.xml><?xml version="1.0" encoding="utf-8"?>
<a:theme xmlns:a="http://schemas.openxmlformats.org/drawingml/2006/main"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themeOverride>
</file>

<file path=ppt/theme/themeOverride2.xml><?xml version="1.0" encoding="utf-8"?>
<a:themeOverride xmlns:a="http://schemas.openxmlformats.org/drawingml/2006/main">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themeOverride>
</file>

<file path=docProps/app.xml><?xml version="1.0" encoding="utf-8"?>
<Properties xmlns="http://schemas.openxmlformats.org/officeDocument/2006/extended-properties" xmlns:vt="http://schemas.openxmlformats.org/officeDocument/2006/docPropsVTypes">
  <TotalTime>798</TotalTime>
  <Words>2139</Words>
  <Application>Microsoft Office PowerPoint</Application>
  <PresentationFormat>On-screen Show (16:9)</PresentationFormat>
  <Paragraphs>201</Paragraphs>
  <Slides>21</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Segoe UI</vt:lpstr>
      <vt:lpstr>Arial</vt:lpstr>
      <vt:lpstr>Calibri</vt:lpstr>
      <vt:lpstr>Wingdings</vt:lpstr>
      <vt:lpstr>Montserrat</vt:lpstr>
      <vt:lpstr>Vidaloka</vt:lpstr>
      <vt:lpstr>Minimalist Business Slides XL by Slidesgo</vt:lpstr>
      <vt:lpstr>FINAL PROJECT Phân Tích Tình Hình Kinh Doanh và Vận Hành Của Một Công Ty TMDT </vt:lpstr>
      <vt:lpstr>MỤC LỤC</vt:lpstr>
      <vt:lpstr>Giới Thiệu</vt:lpstr>
      <vt:lpstr>PowerPoint Presentation</vt:lpstr>
      <vt:lpstr>PowerPoint Presentation</vt:lpstr>
      <vt:lpstr>Các Bước Thực Hiện</vt:lpstr>
      <vt:lpstr>PowerPoint Presentation</vt:lpstr>
      <vt:lpstr>Kết Quả Phân Tích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Phân Tích Tình Hình Kinh Doanh và Vận Hành Của Một Công Ty TMDT </dc:title>
  <dc:creator>DAV Minh TIen O8L</dc:creator>
  <cp:lastModifiedBy>DAV Minh TIen O8L</cp:lastModifiedBy>
  <cp:revision>6</cp:revision>
  <dcterms:modified xsi:type="dcterms:W3CDTF">2023-04-30T15:47:57Z</dcterms:modified>
</cp:coreProperties>
</file>