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74" r:id="rId2"/>
  </p:sldMasterIdLst>
  <p:notesMasterIdLst>
    <p:notesMasterId r:id="rId12"/>
  </p:notesMasterIdLst>
  <p:sldIdLst>
    <p:sldId id="308" r:id="rId3"/>
    <p:sldId id="311" r:id="rId4"/>
    <p:sldId id="312" r:id="rId5"/>
    <p:sldId id="320" r:id="rId6"/>
    <p:sldId id="314" r:id="rId7"/>
    <p:sldId id="315" r:id="rId8"/>
    <p:sldId id="318" r:id="rId9"/>
    <p:sldId id="319" r:id="rId10"/>
    <p:sldId id="31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25281D-5FF8-4F61-816F-D487E8D27896}">
          <p14:sldIdLst>
            <p14:sldId id="308"/>
            <p14:sldId id="311"/>
            <p14:sldId id="312"/>
            <p14:sldId id="320"/>
            <p14:sldId id="314"/>
            <p14:sldId id="315"/>
          </p14:sldIdLst>
        </p14:section>
        <p14:section name="Practice" id="{B79FDC20-829F-42D2-9827-3B171D71F22D}">
          <p14:sldIdLst>
            <p14:sldId id="318"/>
            <p14:sldId id="319"/>
          </p14:sldIdLst>
        </p14:section>
        <p14:section name="Homework" id="{91BAE393-2B56-4B16-92A4-4DDBF09236A4}">
          <p14:sldIdLst>
            <p14:sldId id="310"/>
          </p14:sldIdLst>
        </p14:section>
        <p14:section name="Homework for higher Band score" id="{8D5EA575-07B0-4A86-84AC-934E5B56517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98"/>
    <a:srgbClr val="CDCDCD"/>
    <a:srgbClr val="B3B3B3"/>
    <a:srgbClr val="EAA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57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37EA0-BD15-4709-AE53-90FDD46DD63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5D0C-77AA-471B-A87E-90E582EF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3/15/2023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7420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0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09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3/15/2023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8285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86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FFFF"/>
                </a:solidFill>
              </a:rPr>
              <a:pPr/>
              <a:t>3/15/2023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9740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0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397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30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94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8681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17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26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3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FFFF"/>
                </a:solidFill>
              </a:rPr>
              <a:pPr/>
              <a:t>3/15/2023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2741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25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84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3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4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970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1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26573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442673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4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2">
            <a:extLst>
              <a:ext uri="{FF2B5EF4-FFF2-40B4-BE49-F238E27FC236}">
                <a16:creationId xmlns:a16="http://schemas.microsoft.com/office/drawing/2014/main" id="{D66D922A-D06C-4207-8E92-F6EE29071D89}"/>
              </a:ext>
            </a:extLst>
          </p:cNvPr>
          <p:cNvSpPr/>
          <p:nvPr/>
        </p:nvSpPr>
        <p:spPr>
          <a:xfrm>
            <a:off x="0" y="-152400"/>
            <a:ext cx="12198602" cy="5000625"/>
          </a:xfrm>
          <a:prstGeom prst="rect">
            <a:avLst/>
          </a:prstGeom>
          <a:solidFill>
            <a:srgbClr val="006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Hình chữ nhật 9">
            <a:extLst>
              <a:ext uri="{FF2B5EF4-FFF2-40B4-BE49-F238E27FC236}">
                <a16:creationId xmlns:a16="http://schemas.microsoft.com/office/drawing/2014/main" id="{268D7380-2543-4FA5-A17B-9AEFD2795705}"/>
              </a:ext>
            </a:extLst>
          </p:cNvPr>
          <p:cNvSpPr/>
          <p:nvPr/>
        </p:nvSpPr>
        <p:spPr>
          <a:xfrm>
            <a:off x="6602" y="2165596"/>
            <a:ext cx="12192000" cy="2532741"/>
          </a:xfrm>
          <a:prstGeom prst="rect">
            <a:avLst/>
          </a:prstGeom>
          <a:solidFill>
            <a:srgbClr val="006698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Hình chữ nhật 5">
            <a:extLst>
              <a:ext uri="{FF2B5EF4-FFF2-40B4-BE49-F238E27FC236}">
                <a16:creationId xmlns:a16="http://schemas.microsoft.com/office/drawing/2014/main" id="{2EF79ED1-4A83-4510-8C9A-F850C66D8A3E}"/>
              </a:ext>
            </a:extLst>
          </p:cNvPr>
          <p:cNvSpPr/>
          <p:nvPr/>
        </p:nvSpPr>
        <p:spPr>
          <a:xfrm>
            <a:off x="-658" y="2238829"/>
            <a:ext cx="12192000" cy="2380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" name="Hộp Văn bản 10">
            <a:extLst>
              <a:ext uri="{FF2B5EF4-FFF2-40B4-BE49-F238E27FC236}">
                <a16:creationId xmlns:a16="http://schemas.microsoft.com/office/drawing/2014/main" id="{592B7E12-4D80-4AE3-8DC7-C5875F316DDA}"/>
              </a:ext>
            </a:extLst>
          </p:cNvPr>
          <p:cNvSpPr txBox="1"/>
          <p:nvPr/>
        </p:nvSpPr>
        <p:spPr>
          <a:xfrm>
            <a:off x="3514926" y="2797826"/>
            <a:ext cx="83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00"/>
                </a:solidFill>
              </a:rPr>
              <a:t>PAST PERFECT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19" name="Hình chữ nhật 11">
            <a:extLst>
              <a:ext uri="{FF2B5EF4-FFF2-40B4-BE49-F238E27FC236}">
                <a16:creationId xmlns:a16="http://schemas.microsoft.com/office/drawing/2014/main" id="{151A9104-93F1-430B-B630-E7BD646A0D64}"/>
              </a:ext>
            </a:extLst>
          </p:cNvPr>
          <p:cNvSpPr/>
          <p:nvPr/>
        </p:nvSpPr>
        <p:spPr>
          <a:xfrm>
            <a:off x="8167575" y="2101105"/>
            <a:ext cx="3671454" cy="96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Hình chữ nhật 12">
            <a:extLst>
              <a:ext uri="{FF2B5EF4-FFF2-40B4-BE49-F238E27FC236}">
                <a16:creationId xmlns:a16="http://schemas.microsoft.com/office/drawing/2014/main" id="{E89211B6-72B8-40C3-A995-4AD873B7E79E}"/>
              </a:ext>
            </a:extLst>
          </p:cNvPr>
          <p:cNvSpPr/>
          <p:nvPr/>
        </p:nvSpPr>
        <p:spPr>
          <a:xfrm>
            <a:off x="242131" y="4650344"/>
            <a:ext cx="3671454" cy="96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5E8D8"/>
              </a:clrFrom>
              <a:clrTo>
                <a:srgbClr val="F5E8D8">
                  <a:alpha val="0"/>
                </a:srgbClr>
              </a:clrTo>
            </a:clrChange>
          </a:blip>
          <a:srcRect l="5474" t="373" r="8712" b="1344"/>
          <a:stretch/>
        </p:blipFill>
        <p:spPr>
          <a:xfrm>
            <a:off x="283367" y="721274"/>
            <a:ext cx="3469055" cy="3383280"/>
          </a:xfrm>
          <a:prstGeom prst="rect">
            <a:avLst/>
          </a:prstGeom>
        </p:spPr>
      </p:pic>
      <p:pic>
        <p:nvPicPr>
          <p:cNvPr id="21" name="Hình ảnh 14">
            <a:extLst>
              <a:ext uri="{FF2B5EF4-FFF2-40B4-BE49-F238E27FC236}">
                <a16:creationId xmlns:a16="http://schemas.microsoft.com/office/drawing/2014/main" id="{21DAF3B5-398A-44FF-8033-5661661FFD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76"/>
          <a:stretch/>
        </p:blipFill>
        <p:spPr>
          <a:xfrm>
            <a:off x="791289" y="1416509"/>
            <a:ext cx="2306030" cy="1730083"/>
          </a:xfrm>
          <a:prstGeom prst="rect">
            <a:avLst/>
          </a:prstGeom>
        </p:spPr>
      </p:pic>
      <p:sp>
        <p:nvSpPr>
          <p:cNvPr id="23" name="Hộp Văn bản 3">
            <a:extLst>
              <a:ext uri="{FF2B5EF4-FFF2-40B4-BE49-F238E27FC236}">
                <a16:creationId xmlns:a16="http://schemas.microsoft.com/office/drawing/2014/main" id="{171ACF05-1D59-4589-818C-92E76275940F}"/>
              </a:ext>
            </a:extLst>
          </p:cNvPr>
          <p:cNvSpPr txBox="1"/>
          <p:nvPr/>
        </p:nvSpPr>
        <p:spPr>
          <a:xfrm>
            <a:off x="5075128" y="163904"/>
            <a:ext cx="6763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HỌC VIỆN ĐÀO TẠO QUỐC TẾ </a:t>
            </a:r>
            <a:r>
              <a:rPr lang="en-US" sz="3600" b="1" dirty="0" err="1">
                <a:solidFill>
                  <a:schemeClr val="bg1"/>
                </a:solidFill>
              </a:rPr>
              <a:t>ANi</a:t>
            </a:r>
            <a:endParaRPr lang="en-US" sz="3600" b="1" dirty="0">
              <a:solidFill>
                <a:schemeClr val="bg1"/>
              </a:solidFill>
            </a:endParaRPr>
          </a:p>
          <a:p>
            <a:pPr algn="r"/>
            <a:r>
              <a:rPr lang="en-US" sz="2000" b="1" spc="400" dirty="0">
                <a:solidFill>
                  <a:schemeClr val="bg1"/>
                </a:solidFill>
              </a:rPr>
              <a:t>ACADEMY OF NETWORK AND INNOVATIONS</a:t>
            </a:r>
          </a:p>
        </p:txBody>
      </p:sp>
      <p:sp>
        <p:nvSpPr>
          <p:cNvPr id="24" name="Hình chữ nhật 4">
            <a:extLst>
              <a:ext uri="{FF2B5EF4-FFF2-40B4-BE49-F238E27FC236}">
                <a16:creationId xmlns:a16="http://schemas.microsoft.com/office/drawing/2014/main" id="{979AEA6D-8EF7-42D3-AB34-92EDB55285A1}"/>
              </a:ext>
            </a:extLst>
          </p:cNvPr>
          <p:cNvSpPr/>
          <p:nvPr/>
        </p:nvSpPr>
        <p:spPr>
          <a:xfrm rot="16200000">
            <a:off x="8362950" y="5556047"/>
            <a:ext cx="504825" cy="45719"/>
          </a:xfrm>
          <a:prstGeom prst="rect">
            <a:avLst/>
          </a:prstGeom>
          <a:solidFill>
            <a:srgbClr val="006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Hộp Văn bản 15">
            <a:extLst>
              <a:ext uri="{FF2B5EF4-FFF2-40B4-BE49-F238E27FC236}">
                <a16:creationId xmlns:a16="http://schemas.microsoft.com/office/drawing/2014/main" id="{29C0EFD4-CE08-4DD2-B009-5EAD3FB258FD}"/>
              </a:ext>
            </a:extLst>
          </p:cNvPr>
          <p:cNvSpPr txBox="1"/>
          <p:nvPr/>
        </p:nvSpPr>
        <p:spPr>
          <a:xfrm>
            <a:off x="7391151" y="5373243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</a:rPr>
              <a:t>TEACHER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Hộp Văn bản 1">
            <a:extLst>
              <a:ext uri="{FF2B5EF4-FFF2-40B4-BE49-F238E27FC236}">
                <a16:creationId xmlns:a16="http://schemas.microsoft.com/office/drawing/2014/main" id="{8F73B06E-BDE4-4649-9842-9FB117FD00F9}"/>
              </a:ext>
            </a:extLst>
          </p:cNvPr>
          <p:cNvSpPr txBox="1"/>
          <p:nvPr/>
        </p:nvSpPr>
        <p:spPr>
          <a:xfrm>
            <a:off x="8751196" y="5078754"/>
            <a:ext cx="16097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6698"/>
                </a:solidFill>
                <a:latin typeface="UTM Swiss Condensed" panose="02000500000000000000" pitchFamily="2" charset="0"/>
              </a:rPr>
              <a:t>Ms. </a:t>
            </a:r>
            <a:r>
              <a:rPr lang="en-US" sz="2000" dirty="0" err="1" smtClean="0">
                <a:solidFill>
                  <a:srgbClr val="006698"/>
                </a:solidFill>
                <a:latin typeface="UTM Swiss Condensed" panose="02000500000000000000" pitchFamily="2" charset="0"/>
              </a:rPr>
              <a:t>Linh</a:t>
            </a:r>
            <a:r>
              <a:rPr lang="en-US" sz="2000" dirty="0" smtClean="0">
                <a:solidFill>
                  <a:srgbClr val="006698"/>
                </a:solidFill>
                <a:latin typeface="UTM Swiss Condensed" panose="02000500000000000000" pitchFamily="2" charset="0"/>
              </a:rPr>
              <a:t> Chi</a:t>
            </a:r>
            <a:endParaRPr lang="en-US" sz="1600" i="1" dirty="0">
              <a:solidFill>
                <a:srgbClr val="006698"/>
              </a:solidFill>
              <a:latin typeface="UTM Swiss Condensed" panose="02000500000000000000" pitchFamily="2" charset="0"/>
            </a:endParaRPr>
          </a:p>
          <a:p>
            <a:endParaRPr lang="en-US" dirty="0">
              <a:solidFill>
                <a:srgbClr val="006698"/>
              </a:solidFill>
              <a:latin typeface="UTM Swiss Condense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25" y="1980616"/>
            <a:ext cx="9495656" cy="487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54125" y="1120877"/>
            <a:ext cx="96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When he </a:t>
            </a:r>
            <a:r>
              <a:rPr lang="en-US" sz="3600" b="1" dirty="0" smtClean="0"/>
              <a:t>arrived</a:t>
            </a:r>
            <a:r>
              <a:rPr lang="en-US" sz="3600" dirty="0" smtClean="0"/>
              <a:t> to the train station, the train </a:t>
            </a:r>
            <a:r>
              <a:rPr lang="en-US" sz="3600" b="1" dirty="0" smtClean="0"/>
              <a:t>had left</a:t>
            </a:r>
            <a:endParaRPr lang="en-US" sz="3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4153" y="-153677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0513" indent="-290513" algn="ctr">
              <a:lnSpc>
                <a:spcPct val="170000"/>
              </a:lnSpc>
            </a:pPr>
            <a:r>
              <a:rPr lang="en-US" u="sng" dirty="0" smtClean="0">
                <a:solidFill>
                  <a:srgbClr val="006698"/>
                </a:solidFill>
                <a:cs typeface="Calibri" panose="020F0502020204030204" pitchFamily="34" charset="0"/>
              </a:rPr>
              <a:t>FORM</a:t>
            </a:r>
            <a:endParaRPr lang="vi-VN" u="sng" dirty="0">
              <a:solidFill>
                <a:srgbClr val="006698"/>
              </a:solidFill>
              <a:cs typeface="Calibri" panose="020F0502020204030204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0051026" y="1767208"/>
            <a:ext cx="663678" cy="622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893277" y="2492478"/>
            <a:ext cx="2905433" cy="11798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S+had+pp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7003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17" y="1171886"/>
            <a:ext cx="10712553" cy="484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44153" y="-153677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0513" indent="-290513" algn="ctr">
              <a:lnSpc>
                <a:spcPct val="170000"/>
              </a:lnSpc>
            </a:pPr>
            <a:r>
              <a:rPr lang="en-US" u="sng" dirty="0" smtClean="0">
                <a:solidFill>
                  <a:srgbClr val="006698"/>
                </a:solidFill>
                <a:cs typeface="Calibri" panose="020F0502020204030204" pitchFamily="34" charset="0"/>
              </a:rPr>
              <a:t>FORM</a:t>
            </a:r>
            <a:endParaRPr lang="vi-VN" u="sng" dirty="0">
              <a:solidFill>
                <a:srgbClr val="006698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35" y="868004"/>
            <a:ext cx="10773453" cy="557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43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136" y="162233"/>
            <a:ext cx="3092115" cy="73742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/>
              <a:t>Usage 1</a:t>
            </a:r>
            <a:endParaRPr lang="en-US" sz="36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910" y="1085848"/>
            <a:ext cx="4508090" cy="1937571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 smtClean="0"/>
              <a:t>Diễn</a:t>
            </a:r>
            <a:r>
              <a:rPr lang="en-US" sz="3200" dirty="0" smtClean="0"/>
              <a:t> </a:t>
            </a:r>
            <a:r>
              <a:rPr lang="en-US" sz="3200" dirty="0" err="1" smtClean="0"/>
              <a:t>tả</a:t>
            </a:r>
            <a:r>
              <a:rPr lang="en-US" sz="3200" dirty="0" smtClean="0"/>
              <a:t> </a:t>
            </a:r>
            <a:r>
              <a:rPr lang="en-US" sz="3200" dirty="0" err="1" smtClean="0"/>
              <a:t>hành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xảy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ra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trước</a:t>
            </a:r>
            <a:r>
              <a:rPr lang="en-US" sz="3200" dirty="0" smtClean="0">
                <a:solidFill>
                  <a:schemeClr val="bg1"/>
                </a:solidFill>
              </a:rPr>
              <a:t> 1 </a:t>
            </a:r>
            <a:r>
              <a:rPr lang="en-US" sz="3200" b="1" dirty="0" err="1" smtClean="0">
                <a:solidFill>
                  <a:schemeClr val="accent1"/>
                </a:solidFill>
              </a:rPr>
              <a:t>hành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động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khác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trong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quá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khứ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just"/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683910" y="3008055"/>
            <a:ext cx="4508090" cy="3677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b="1" u="sng" dirty="0" smtClean="0"/>
              <a:t>Signals: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- When, as soon as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- </a:t>
            </a:r>
            <a:r>
              <a:rPr lang="en-US" sz="3200" b="1" dirty="0" smtClean="0">
                <a:solidFill>
                  <a:schemeClr val="accent1"/>
                </a:solidFill>
              </a:rPr>
              <a:t>By/prior to</a:t>
            </a:r>
            <a:r>
              <a:rPr lang="en-US" sz="3200" dirty="0" smtClean="0">
                <a:solidFill>
                  <a:schemeClr val="bg1"/>
                </a:solidFill>
              </a:rPr>
              <a:t> the time, </a:t>
            </a:r>
            <a:r>
              <a:rPr lang="en-US" sz="3200" b="1" dirty="0" smtClean="0">
                <a:solidFill>
                  <a:schemeClr val="accent1"/>
                </a:solidFill>
              </a:rPr>
              <a:t>by</a:t>
            </a:r>
            <a:r>
              <a:rPr lang="en-US" sz="3200" dirty="0" smtClean="0">
                <a:solidFill>
                  <a:schemeClr val="bg1"/>
                </a:solidFill>
              </a:rPr>
              <a:t> the end </a:t>
            </a:r>
            <a:r>
              <a:rPr lang="en-US" sz="3200" dirty="0" err="1" smtClean="0">
                <a:solidFill>
                  <a:schemeClr val="bg1"/>
                </a:solidFill>
              </a:rPr>
              <a:t>of+time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- Before/ After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- already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393" y="2109019"/>
            <a:ext cx="7079224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E.g. When I </a:t>
            </a:r>
            <a:r>
              <a:rPr lang="en-US" sz="2800" b="1" dirty="0" smtClean="0">
                <a:solidFill>
                  <a:srgbClr val="000000"/>
                </a:solidFill>
              </a:rPr>
              <a:t>came</a:t>
            </a:r>
            <a:r>
              <a:rPr lang="en-US" sz="2800" dirty="0" smtClean="0">
                <a:solidFill>
                  <a:srgbClr val="000000"/>
                </a:solidFill>
              </a:rPr>
              <a:t> home, they </a:t>
            </a:r>
            <a:r>
              <a:rPr lang="en-US" sz="2800" b="1" dirty="0" smtClean="0">
                <a:solidFill>
                  <a:srgbClr val="000000"/>
                </a:solidFill>
              </a:rPr>
              <a:t>had already eaten </a:t>
            </a:r>
            <a:r>
              <a:rPr lang="en-US" sz="2800" dirty="0" smtClean="0">
                <a:solidFill>
                  <a:srgbClr val="000000"/>
                </a:solidFill>
              </a:rPr>
              <a:t>the meal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By the time I </a:t>
            </a:r>
            <a:r>
              <a:rPr lang="en-US" sz="2800" b="1" dirty="0" smtClean="0">
                <a:solidFill>
                  <a:srgbClr val="000000"/>
                </a:solidFill>
              </a:rPr>
              <a:t>returned</a:t>
            </a:r>
            <a:r>
              <a:rPr lang="en-US" sz="2800" dirty="0" smtClean="0">
                <a:solidFill>
                  <a:srgbClr val="000000"/>
                </a:solidFill>
              </a:rPr>
              <a:t> home, he </a:t>
            </a:r>
            <a:r>
              <a:rPr lang="en-US" sz="2800" b="1" dirty="0" smtClean="0">
                <a:solidFill>
                  <a:srgbClr val="000000"/>
                </a:solidFill>
              </a:rPr>
              <a:t>had already left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She </a:t>
            </a:r>
            <a:r>
              <a:rPr lang="en-US" sz="2800" b="1" dirty="0" smtClean="0">
                <a:solidFill>
                  <a:srgbClr val="000000"/>
                </a:solidFill>
              </a:rPr>
              <a:t>had washed </a:t>
            </a:r>
            <a:r>
              <a:rPr lang="en-US" sz="2800" dirty="0" smtClean="0">
                <a:solidFill>
                  <a:srgbClr val="000000"/>
                </a:solidFill>
              </a:rPr>
              <a:t>her hands before she </a:t>
            </a:r>
            <a:r>
              <a:rPr lang="en-US" sz="2800" b="1" dirty="0" smtClean="0">
                <a:solidFill>
                  <a:srgbClr val="000000"/>
                </a:solidFill>
              </a:rPr>
              <a:t>cooked</a:t>
            </a:r>
            <a:r>
              <a:rPr lang="en-US" sz="2800" dirty="0" smtClean="0">
                <a:solidFill>
                  <a:srgbClr val="000000"/>
                </a:solidFill>
              </a:rPr>
              <a:t> the dinner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He </a:t>
            </a:r>
            <a:r>
              <a:rPr lang="en-US" sz="2800" b="1" dirty="0" smtClean="0">
                <a:solidFill>
                  <a:srgbClr val="000000"/>
                </a:solidFill>
              </a:rPr>
              <a:t>began </a:t>
            </a:r>
            <a:r>
              <a:rPr lang="en-US" sz="2800" dirty="0" smtClean="0">
                <a:solidFill>
                  <a:srgbClr val="000000"/>
                </a:solidFill>
              </a:rPr>
              <a:t>to run after he </a:t>
            </a:r>
            <a:r>
              <a:rPr lang="en-US" sz="2800" b="1" dirty="0" smtClean="0">
                <a:solidFill>
                  <a:srgbClr val="000000"/>
                </a:solidFill>
              </a:rPr>
              <a:t>had seen </a:t>
            </a:r>
            <a:r>
              <a:rPr lang="en-US" sz="2800" dirty="0" smtClean="0">
                <a:solidFill>
                  <a:srgbClr val="000000"/>
                </a:solidFill>
              </a:rPr>
              <a:t>the cat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7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136" y="162233"/>
            <a:ext cx="3092115" cy="73742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/>
              <a:t>Usage 2</a:t>
            </a:r>
            <a:endParaRPr lang="en-US" sz="36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910" y="1085848"/>
            <a:ext cx="4508090" cy="1937571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/>
              <a:t>Diễn</a:t>
            </a:r>
            <a:r>
              <a:rPr lang="en-US" sz="3200" dirty="0"/>
              <a:t> </a:t>
            </a:r>
            <a:r>
              <a:rPr lang="en-US" sz="3200" dirty="0" err="1"/>
              <a:t>tả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xảy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ra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trước</a:t>
            </a:r>
            <a:r>
              <a:rPr lang="en-US" sz="3200" dirty="0">
                <a:solidFill>
                  <a:schemeClr val="bg1"/>
                </a:solidFill>
              </a:rPr>
              <a:t> 1 </a:t>
            </a:r>
            <a:r>
              <a:rPr lang="en-US" sz="3200" b="1" dirty="0" err="1" smtClean="0">
                <a:solidFill>
                  <a:schemeClr val="accent1"/>
                </a:solidFill>
              </a:rPr>
              <a:t>thời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điểm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xác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định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trong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quá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khứ</a:t>
            </a:r>
            <a:endParaRPr lang="en-US" sz="3200" dirty="0">
              <a:solidFill>
                <a:schemeClr val="bg1"/>
              </a:solidFill>
            </a:endParaRPr>
          </a:p>
          <a:p>
            <a:pPr algn="just"/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683910" y="3037551"/>
            <a:ext cx="4508090" cy="275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b="1" u="sng" dirty="0" smtClean="0"/>
              <a:t>Signals: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- Before + </a:t>
            </a:r>
            <a:r>
              <a:rPr lang="en-US" sz="3200" dirty="0" err="1" smtClean="0">
                <a:solidFill>
                  <a:schemeClr val="bg1"/>
                </a:solidFill>
              </a:rPr>
              <a:t>thời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điểm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trong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qúa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khứ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just"/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453" y="3037551"/>
            <a:ext cx="707922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E.g. He </a:t>
            </a:r>
            <a:r>
              <a:rPr lang="en-US" sz="2800" b="1" dirty="0" smtClean="0">
                <a:solidFill>
                  <a:srgbClr val="000000"/>
                </a:solidFill>
              </a:rPr>
              <a:t>had came</a:t>
            </a:r>
            <a:r>
              <a:rPr lang="en-US" sz="2800" dirty="0" smtClean="0">
                <a:solidFill>
                  <a:srgbClr val="000000"/>
                </a:solidFill>
              </a:rPr>
              <a:t> back home before last night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She </a:t>
            </a:r>
            <a:r>
              <a:rPr lang="en-US" sz="2800" b="1" dirty="0" smtClean="0">
                <a:solidFill>
                  <a:srgbClr val="000000"/>
                </a:solidFill>
              </a:rPr>
              <a:t>had done </a:t>
            </a:r>
            <a:r>
              <a:rPr lang="en-US" sz="2800" dirty="0" smtClean="0">
                <a:solidFill>
                  <a:srgbClr val="000000"/>
                </a:solidFill>
              </a:rPr>
              <a:t>her homework before yesterday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48758" y="1041738"/>
            <a:ext cx="11127342" cy="50663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They (come) ………… back home after they (finish) ………………… their work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She said that she (meet) ………………. Mr. Bean before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Before he (go) ………… to bed, he (read) ……………….. a novel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He told me he (not/wear) ………………… such kind of clothes before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When I came to the stadium, the match (start)……………….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Last night, Peter (go)………...........to the supermarket before he (go) …………. home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1104900"/>
            <a:ext cx="173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came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4100" y="1104900"/>
            <a:ext cx="242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had finished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2362200"/>
            <a:ext cx="173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h</a:t>
            </a:r>
            <a:r>
              <a:rPr lang="en-US" sz="3200" dirty="0" smtClean="0">
                <a:solidFill>
                  <a:srgbClr val="FF0000"/>
                </a:solidFill>
              </a:rPr>
              <a:t>ad met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6576" y="3047999"/>
            <a:ext cx="173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went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8400" y="3047998"/>
            <a:ext cx="173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had read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3646046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h</a:t>
            </a:r>
            <a:r>
              <a:rPr lang="en-US" sz="3200" dirty="0" smtClean="0">
                <a:solidFill>
                  <a:srgbClr val="FF0000"/>
                </a:solidFill>
              </a:rPr>
              <a:t>adn’t worn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8400" y="4307021"/>
            <a:ext cx="236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had started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3700" y="4942596"/>
            <a:ext cx="173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had gone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200" y="5606475"/>
            <a:ext cx="173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went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62499" y="-73742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0513" indent="-290513" algn="just">
              <a:lnSpc>
                <a:spcPct val="170000"/>
              </a:lnSpc>
            </a:pPr>
            <a:r>
              <a:rPr lang="en-US" dirty="0" smtClean="0">
                <a:solidFill>
                  <a:srgbClr val="006698"/>
                </a:solidFill>
                <a:cs typeface="Calibri" panose="020F0502020204030204" pitchFamily="34" charset="0"/>
              </a:rPr>
              <a:t>PRACTICE</a:t>
            </a:r>
            <a:endParaRPr lang="vi-VN" dirty="0">
              <a:solidFill>
                <a:srgbClr val="006698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16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8724" y="928686"/>
            <a:ext cx="8729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Choose the correct answer:</a:t>
            </a:r>
          </a:p>
        </p:txBody>
      </p:sp>
      <p:sp>
        <p:nvSpPr>
          <p:cNvPr id="3" name="Pentagon 2"/>
          <p:cNvSpPr/>
          <p:nvPr/>
        </p:nvSpPr>
        <p:spPr>
          <a:xfrm>
            <a:off x="927100" y="203200"/>
            <a:ext cx="6343855" cy="711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BT DẠNG ĐỀ READING PLACEMENT TEST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27100" y="1710813"/>
            <a:ext cx="111153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1. Before hanging out with friends, Jim </a:t>
            </a:r>
            <a:r>
              <a:rPr lang="en-US" sz="2800" b="1" dirty="0">
                <a:solidFill>
                  <a:srgbClr val="000000"/>
                </a:solidFill>
              </a:rPr>
              <a:t>has done/had done/ did</a:t>
            </a:r>
            <a:r>
              <a:rPr lang="en-US" sz="2800" dirty="0">
                <a:solidFill>
                  <a:srgbClr val="000000"/>
                </a:solidFill>
              </a:rPr>
              <a:t> his homework.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2. Peter told me that he </a:t>
            </a:r>
            <a:r>
              <a:rPr lang="en-US" sz="2800" b="1" dirty="0">
                <a:solidFill>
                  <a:srgbClr val="000000"/>
                </a:solidFill>
              </a:rPr>
              <a:t>has already finished/ had already finished/ already finished</a:t>
            </a:r>
            <a:r>
              <a:rPr lang="en-US" sz="2800" dirty="0">
                <a:solidFill>
                  <a:srgbClr val="000000"/>
                </a:solidFill>
              </a:rPr>
              <a:t> reading ‘Harry Porter’.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3. Mary said she </a:t>
            </a:r>
            <a:r>
              <a:rPr lang="en-US" sz="2800" b="1" dirty="0">
                <a:solidFill>
                  <a:srgbClr val="000000"/>
                </a:solidFill>
              </a:rPr>
              <a:t>has never been/ had never been/ didn’t be</a:t>
            </a:r>
            <a:r>
              <a:rPr lang="en-US" sz="2800" dirty="0">
                <a:solidFill>
                  <a:srgbClr val="000000"/>
                </a:solidFill>
              </a:rPr>
              <a:t> to Paris before.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4. When we came to the movie theater, the film </a:t>
            </a:r>
            <a:r>
              <a:rPr lang="en-US" sz="2800" b="1" dirty="0">
                <a:solidFill>
                  <a:srgbClr val="000000"/>
                </a:solidFill>
              </a:rPr>
              <a:t>had started/ started/ has started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5. As soon as Jane </a:t>
            </a:r>
            <a:r>
              <a:rPr lang="en-US" sz="2800" b="1" dirty="0">
                <a:solidFill>
                  <a:srgbClr val="000000"/>
                </a:solidFill>
              </a:rPr>
              <a:t>saw/ had seen/ has been seeing</a:t>
            </a:r>
            <a:r>
              <a:rPr lang="en-US" sz="2800" dirty="0">
                <a:solidFill>
                  <a:srgbClr val="000000"/>
                </a:solidFill>
              </a:rPr>
              <a:t> Jim, she </a:t>
            </a:r>
            <a:r>
              <a:rPr lang="en-US" sz="2800" b="1" dirty="0">
                <a:solidFill>
                  <a:srgbClr val="000000"/>
                </a:solidFill>
              </a:rPr>
              <a:t>stormed/ has stormed/ had stormed</a:t>
            </a:r>
            <a:r>
              <a:rPr lang="en-US" sz="2800" dirty="0">
                <a:solidFill>
                  <a:srgbClr val="000000"/>
                </a:solidFill>
              </a:rPr>
              <a:t> out of the room.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639665" y="1710813"/>
            <a:ext cx="1504335" cy="58993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70955" y="2300748"/>
            <a:ext cx="3082413" cy="58993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93555" y="3279058"/>
            <a:ext cx="2444316" cy="58993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59446" y="3868993"/>
            <a:ext cx="1917290" cy="58993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98606" y="4871883"/>
            <a:ext cx="884904" cy="58993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87679" y="5299587"/>
            <a:ext cx="2015612" cy="58993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smtClean="0">
                <a:solidFill>
                  <a:schemeClr val="accent6">
                    <a:lumMod val="50000"/>
                  </a:schemeClr>
                </a:solidFill>
              </a:rPr>
              <a:t>Thank you </a:t>
            </a:r>
            <a:br>
              <a:rPr lang="en-US" sz="480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4800" smtClean="0">
                <a:solidFill>
                  <a:schemeClr val="accent6">
                    <a:lumMod val="50000"/>
                  </a:schemeClr>
                </a:solidFill>
              </a:rPr>
              <a:t>for your attention!</a:t>
            </a:r>
            <a:endParaRPr lang="en-US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3242930" y="4147795"/>
            <a:ext cx="7017488" cy="1963122"/>
          </a:xfrm>
        </p:spPr>
        <p:txBody>
          <a:bodyPr anchor="ctr">
            <a:normAutofit lnSpcReduction="10000"/>
          </a:bodyPr>
          <a:lstStyle/>
          <a:p>
            <a:pPr lvl="0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HỌC VIỆN ĐÀO TẠO QUỐC TẾ ANI</a:t>
            </a:r>
          </a:p>
          <a:p>
            <a:pPr lvl="0"/>
            <a:r>
              <a:rPr lang="en-US" cap="none" smtClean="0">
                <a:solidFill>
                  <a:schemeClr val="accent6">
                    <a:lumMod val="75000"/>
                  </a:schemeClr>
                </a:solidFill>
              </a:rPr>
              <a:t>103D Trường Chinh, Thành Phố Huế  </a:t>
            </a:r>
          </a:p>
          <a:p>
            <a:pPr lvl="0"/>
            <a:r>
              <a:rPr lang="en-US" cap="none" smtClean="0">
                <a:solidFill>
                  <a:schemeClr val="accent6">
                    <a:lumMod val="75000"/>
                  </a:schemeClr>
                </a:solidFill>
              </a:rPr>
              <a:t>Http://www.ani.edu.vn  </a:t>
            </a:r>
          </a:p>
          <a:p>
            <a:pPr lvl="0"/>
            <a:r>
              <a:rPr lang="en-US" cap="none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GB" cap="none" smtClean="0">
                <a:solidFill>
                  <a:schemeClr val="accent6">
                    <a:lumMod val="75000"/>
                  </a:schemeClr>
                </a:solidFill>
              </a:rPr>
              <a:t>upport@ani.edu.vn </a:t>
            </a:r>
          </a:p>
          <a:p>
            <a:pPr lvl="0"/>
            <a:r>
              <a:rPr lang="en-GB" cap="none" smtClean="0">
                <a:solidFill>
                  <a:schemeClr val="accent6">
                    <a:lumMod val="75000"/>
                  </a:schemeClr>
                </a:solidFill>
              </a:rPr>
              <a:t>(84)0234.3627999</a:t>
            </a:r>
            <a:endParaRPr lang="en-US" cap="none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Hình ảnh 14">
            <a:extLst>
              <a:ext uri="{FF2B5EF4-FFF2-40B4-BE49-F238E27FC236}">
                <a16:creationId xmlns:a16="http://schemas.microsoft.com/office/drawing/2014/main" id="{21DAF3B5-398A-44FF-8033-5661661FFD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76"/>
          <a:stretch/>
        </p:blipFill>
        <p:spPr>
          <a:xfrm>
            <a:off x="120169" y="2588181"/>
            <a:ext cx="182820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adge">
  <a:themeElements>
    <a:clrScheme name="Custom 1">
      <a:dk1>
        <a:srgbClr val="001722"/>
      </a:dk1>
      <a:lt1>
        <a:srgbClr val="FFFFFF"/>
      </a:lt1>
      <a:dk2>
        <a:srgbClr val="006599"/>
      </a:dk2>
      <a:lt2>
        <a:srgbClr val="FFFFFF"/>
      </a:lt2>
      <a:accent1>
        <a:srgbClr val="FFC000"/>
      </a:accent1>
      <a:accent2>
        <a:srgbClr val="FDE5A3"/>
      </a:accent2>
      <a:accent3>
        <a:srgbClr val="F5E8D8"/>
      </a:accent3>
      <a:accent4>
        <a:srgbClr val="EC7016"/>
      </a:accent4>
      <a:accent5>
        <a:srgbClr val="E64823"/>
      </a:accent5>
      <a:accent6>
        <a:srgbClr val="735503"/>
      </a:accent6>
      <a:hlink>
        <a:srgbClr val="FEF6E0"/>
      </a:hlink>
      <a:folHlink>
        <a:srgbClr val="FFFFFF"/>
      </a:folHlink>
    </a:clrScheme>
    <a:fontScheme name="Custom 3">
      <a:majorFont>
        <a:latin typeface="UTM Swiss 721 Black Condensed"/>
        <a:ea typeface=""/>
        <a:cs typeface=""/>
      </a:majorFont>
      <a:minorFont>
        <a:latin typeface="UTM Swiss Condensed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1_Badge">
  <a:themeElements>
    <a:clrScheme name="ANI - PARA">
      <a:dk1>
        <a:srgbClr val="006599"/>
      </a:dk1>
      <a:lt1>
        <a:srgbClr val="FFFFFF"/>
      </a:lt1>
      <a:dk2>
        <a:srgbClr val="006599"/>
      </a:dk2>
      <a:lt2>
        <a:srgbClr val="FFFFFF"/>
      </a:lt2>
      <a:accent1>
        <a:srgbClr val="FFC000"/>
      </a:accent1>
      <a:accent2>
        <a:srgbClr val="FDE5A3"/>
      </a:accent2>
      <a:accent3>
        <a:srgbClr val="F5E8D8"/>
      </a:accent3>
      <a:accent4>
        <a:srgbClr val="EC7016"/>
      </a:accent4>
      <a:accent5>
        <a:srgbClr val="E64823"/>
      </a:accent5>
      <a:accent6>
        <a:srgbClr val="735503"/>
      </a:accent6>
      <a:hlink>
        <a:srgbClr val="FEF6E0"/>
      </a:hlink>
      <a:folHlink>
        <a:srgbClr val="FFFFFF"/>
      </a:folHlink>
    </a:clrScheme>
    <a:fontScheme name="Custom 3">
      <a:majorFont>
        <a:latin typeface="UTM Swiss 721 Black Condensed"/>
        <a:ea typeface=""/>
        <a:cs typeface=""/>
      </a:majorFont>
      <a:minorFont>
        <a:latin typeface="UTM Swiss Condensed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ANI 02</Template>
  <TotalTime>2264</TotalTime>
  <Words>404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Gill Sans MT</vt:lpstr>
      <vt:lpstr>UTM Swiss 721 Black Condensed</vt:lpstr>
      <vt:lpstr>UTM Swiss Condensed</vt:lpstr>
      <vt:lpstr>Badge</vt:lpstr>
      <vt:lpstr>1_Badge</vt:lpstr>
      <vt:lpstr>think-cell Slide</vt:lpstr>
      <vt:lpstr>PowerPoint Presentation</vt:lpstr>
      <vt:lpstr>PowerPoint Presentation</vt:lpstr>
      <vt:lpstr>PowerPoint Presentation</vt:lpstr>
      <vt:lpstr>PowerPoint Presentation</vt:lpstr>
      <vt:lpstr>Usage 1</vt:lpstr>
      <vt:lpstr>Usage 2</vt:lpstr>
      <vt:lpstr>PowerPoint Presentation</vt:lpstr>
      <vt:lpstr>PowerPoint Presentation</vt:lpstr>
      <vt:lpstr>Thank you  for your attention!</vt:lpstr>
    </vt:vector>
  </TitlesOfParts>
  <Company>3977000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DISCUSSING ESSAY</dc:title>
  <dc:creator>PHILONG</dc:creator>
  <cp:lastModifiedBy>ASUS</cp:lastModifiedBy>
  <cp:revision>177</cp:revision>
  <dcterms:created xsi:type="dcterms:W3CDTF">2017-01-10T12:13:54Z</dcterms:created>
  <dcterms:modified xsi:type="dcterms:W3CDTF">2023-03-15T12:39:09Z</dcterms:modified>
</cp:coreProperties>
</file>