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20"/>
  </p:notesMasterIdLst>
  <p:sldIdLst>
    <p:sldId id="308" r:id="rId3"/>
    <p:sldId id="324" r:id="rId4"/>
    <p:sldId id="334" r:id="rId5"/>
    <p:sldId id="325" r:id="rId6"/>
    <p:sldId id="326" r:id="rId7"/>
    <p:sldId id="335" r:id="rId8"/>
    <p:sldId id="327" r:id="rId9"/>
    <p:sldId id="328" r:id="rId10"/>
    <p:sldId id="332" r:id="rId11"/>
    <p:sldId id="336" r:id="rId12"/>
    <p:sldId id="333" r:id="rId13"/>
    <p:sldId id="317" r:id="rId14"/>
    <p:sldId id="318" r:id="rId15"/>
    <p:sldId id="319" r:id="rId16"/>
    <p:sldId id="329" r:id="rId17"/>
    <p:sldId id="330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5281D-5FF8-4F61-816F-D487E8D27896}">
          <p14:sldIdLst>
            <p14:sldId id="308"/>
            <p14:sldId id="324"/>
            <p14:sldId id="334"/>
            <p14:sldId id="325"/>
            <p14:sldId id="326"/>
            <p14:sldId id="335"/>
            <p14:sldId id="327"/>
            <p14:sldId id="328"/>
            <p14:sldId id="332"/>
            <p14:sldId id="336"/>
            <p14:sldId id="333"/>
            <p14:sldId id="317"/>
            <p14:sldId id="318"/>
            <p14:sldId id="319"/>
            <p14:sldId id="329"/>
            <p14:sldId id="330"/>
          </p14:sldIdLst>
        </p14:section>
        <p14:section name="Practice" id="{B79FDC20-829F-42D2-9827-3B171D71F22D}">
          <p14:sldIdLst/>
        </p14:section>
        <p14:section name="Homework" id="{91BAE393-2B56-4B16-92A4-4DDBF09236A4}">
          <p14:sldIdLst>
            <p14:sldId id="310"/>
          </p14:sldIdLst>
        </p14:section>
        <p14:section name="Homework for higher Band score" id="{8D5EA575-07B0-4A86-84AC-934E5B5651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98"/>
    <a:srgbClr val="CDCDCD"/>
    <a:srgbClr val="B3B3B3"/>
    <a:srgbClr val="EA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3576" autoAdjust="0"/>
  </p:normalViewPr>
  <p:slideViewPr>
    <p:cSldViewPr snapToGrid="0">
      <p:cViewPr varScale="1">
        <p:scale>
          <a:sx n="88" d="100"/>
          <a:sy n="88" d="100"/>
        </p:scale>
        <p:origin x="42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7EA0-BD15-4709-AE53-90FDD46DD63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5D0C-77AA-471B-A87E-90E582EF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42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2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740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8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274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2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4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70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6573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4267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2">
            <a:extLst>
              <a:ext uri="{FF2B5EF4-FFF2-40B4-BE49-F238E27FC236}">
                <a16:creationId xmlns:a16="http://schemas.microsoft.com/office/drawing/2014/main" id="{D66D922A-D06C-4207-8E92-F6EE29071D89}"/>
              </a:ext>
            </a:extLst>
          </p:cNvPr>
          <p:cNvSpPr/>
          <p:nvPr/>
        </p:nvSpPr>
        <p:spPr>
          <a:xfrm>
            <a:off x="0" y="-152400"/>
            <a:ext cx="12198602" cy="5000625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Hình chữ nhật 9">
            <a:extLst>
              <a:ext uri="{FF2B5EF4-FFF2-40B4-BE49-F238E27FC236}">
                <a16:creationId xmlns:a16="http://schemas.microsoft.com/office/drawing/2014/main" id="{268D7380-2543-4FA5-A17B-9AEFD2795705}"/>
              </a:ext>
            </a:extLst>
          </p:cNvPr>
          <p:cNvSpPr/>
          <p:nvPr/>
        </p:nvSpPr>
        <p:spPr>
          <a:xfrm>
            <a:off x="6602" y="2165596"/>
            <a:ext cx="12192000" cy="2532741"/>
          </a:xfrm>
          <a:prstGeom prst="rect">
            <a:avLst/>
          </a:prstGeom>
          <a:solidFill>
            <a:srgbClr val="00669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Hình chữ nhật 5">
            <a:extLst>
              <a:ext uri="{FF2B5EF4-FFF2-40B4-BE49-F238E27FC236}">
                <a16:creationId xmlns:a16="http://schemas.microsoft.com/office/drawing/2014/main" id="{2EF79ED1-4A83-4510-8C9A-F850C66D8A3E}"/>
              </a:ext>
            </a:extLst>
          </p:cNvPr>
          <p:cNvSpPr/>
          <p:nvPr/>
        </p:nvSpPr>
        <p:spPr>
          <a:xfrm>
            <a:off x="-658" y="2238829"/>
            <a:ext cx="12192000" cy="2380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Hộp Văn bản 10">
            <a:extLst>
              <a:ext uri="{FF2B5EF4-FFF2-40B4-BE49-F238E27FC236}">
                <a16:creationId xmlns:a16="http://schemas.microsoft.com/office/drawing/2014/main" id="{592B7E12-4D80-4AE3-8DC7-C5875F316DDA}"/>
              </a:ext>
            </a:extLst>
          </p:cNvPr>
          <p:cNvSpPr txBox="1"/>
          <p:nvPr/>
        </p:nvSpPr>
        <p:spPr>
          <a:xfrm>
            <a:off x="3514926" y="2797826"/>
            <a:ext cx="83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00"/>
                </a:solidFill>
              </a:rPr>
              <a:t>PAST SIMPLE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151A9104-93F1-430B-B630-E7BD646A0D64}"/>
              </a:ext>
            </a:extLst>
          </p:cNvPr>
          <p:cNvSpPr/>
          <p:nvPr/>
        </p:nvSpPr>
        <p:spPr>
          <a:xfrm>
            <a:off x="8167575" y="2101105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Hình chữ nhật 12">
            <a:extLst>
              <a:ext uri="{FF2B5EF4-FFF2-40B4-BE49-F238E27FC236}">
                <a16:creationId xmlns:a16="http://schemas.microsoft.com/office/drawing/2014/main" id="{E89211B6-72B8-40C3-A995-4AD873B7E79E}"/>
              </a:ext>
            </a:extLst>
          </p:cNvPr>
          <p:cNvSpPr/>
          <p:nvPr/>
        </p:nvSpPr>
        <p:spPr>
          <a:xfrm>
            <a:off x="242131" y="4650344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E8D8"/>
              </a:clrFrom>
              <a:clrTo>
                <a:srgbClr val="F5E8D8">
                  <a:alpha val="0"/>
                </a:srgbClr>
              </a:clrTo>
            </a:clrChange>
          </a:blip>
          <a:srcRect l="5474" t="373" r="8712" b="1344"/>
          <a:stretch/>
        </p:blipFill>
        <p:spPr>
          <a:xfrm>
            <a:off x="283367" y="721274"/>
            <a:ext cx="3469055" cy="3383280"/>
          </a:xfrm>
          <a:prstGeom prst="rect">
            <a:avLst/>
          </a:prstGeom>
        </p:spPr>
      </p:pic>
      <p:pic>
        <p:nvPicPr>
          <p:cNvPr id="21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791289" y="1416509"/>
            <a:ext cx="2306030" cy="1730083"/>
          </a:xfrm>
          <a:prstGeom prst="rect">
            <a:avLst/>
          </a:prstGeom>
        </p:spPr>
      </p:pic>
      <p:sp>
        <p:nvSpPr>
          <p:cNvPr id="23" name="Hộp Văn bản 3">
            <a:extLst>
              <a:ext uri="{FF2B5EF4-FFF2-40B4-BE49-F238E27FC236}">
                <a16:creationId xmlns:a16="http://schemas.microsoft.com/office/drawing/2014/main" id="{171ACF05-1D59-4589-818C-92E76275940F}"/>
              </a:ext>
            </a:extLst>
          </p:cNvPr>
          <p:cNvSpPr txBox="1"/>
          <p:nvPr/>
        </p:nvSpPr>
        <p:spPr>
          <a:xfrm>
            <a:off x="5075128" y="163904"/>
            <a:ext cx="676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HỌC VIỆN ĐÀO TẠO QUỐC TẾ </a:t>
            </a:r>
            <a:r>
              <a:rPr lang="en-US" sz="3600" b="1" dirty="0" err="1">
                <a:solidFill>
                  <a:schemeClr val="bg1"/>
                </a:solidFill>
              </a:rPr>
              <a:t>ANi</a:t>
            </a:r>
            <a:endParaRPr lang="en-US" sz="3600" b="1" dirty="0">
              <a:solidFill>
                <a:schemeClr val="bg1"/>
              </a:solidFill>
            </a:endParaRPr>
          </a:p>
          <a:p>
            <a:pPr algn="r"/>
            <a:r>
              <a:rPr lang="en-US" sz="2000" b="1" spc="400" dirty="0">
                <a:solidFill>
                  <a:schemeClr val="bg1"/>
                </a:solidFill>
              </a:rPr>
              <a:t>ACADEMY OF NETWORK AND INNOVATIONS</a:t>
            </a:r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id="{979AEA6D-8EF7-42D3-AB34-92EDB55285A1}"/>
              </a:ext>
            </a:extLst>
          </p:cNvPr>
          <p:cNvSpPr/>
          <p:nvPr/>
        </p:nvSpPr>
        <p:spPr>
          <a:xfrm rot="16200000">
            <a:off x="8362950" y="5556047"/>
            <a:ext cx="504825" cy="45719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Hộp Văn bản 15">
            <a:extLst>
              <a:ext uri="{FF2B5EF4-FFF2-40B4-BE49-F238E27FC236}">
                <a16:creationId xmlns:a16="http://schemas.microsoft.com/office/drawing/2014/main" id="{29C0EFD4-CE08-4DD2-B009-5EAD3FB258FD}"/>
              </a:ext>
            </a:extLst>
          </p:cNvPr>
          <p:cNvSpPr txBox="1"/>
          <p:nvPr/>
        </p:nvSpPr>
        <p:spPr>
          <a:xfrm>
            <a:off x="7391151" y="537324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TEACHER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8F73B06E-BDE4-4649-9842-9FB117FD00F9}"/>
              </a:ext>
            </a:extLst>
          </p:cNvPr>
          <p:cNvSpPr txBox="1"/>
          <p:nvPr/>
        </p:nvSpPr>
        <p:spPr>
          <a:xfrm>
            <a:off x="8751196" y="5078754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Ms. </a:t>
            </a:r>
            <a:r>
              <a:rPr lang="en-US" sz="2000" dirty="0" err="1" smtClean="0">
                <a:solidFill>
                  <a:srgbClr val="006698"/>
                </a:solidFill>
                <a:latin typeface="UTM Swiss Condensed" panose="02000500000000000000" pitchFamily="2" charset="0"/>
              </a:rPr>
              <a:t>Linh</a:t>
            </a:r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 Chi</a:t>
            </a:r>
            <a:endParaRPr lang="en-US" dirty="0">
              <a:solidFill>
                <a:srgbClr val="006698"/>
              </a:solidFill>
              <a:latin typeface="UTM Swiss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2" y="3240459"/>
            <a:ext cx="2174980" cy="951135"/>
          </a:xfrm>
        </p:spPr>
        <p:txBody>
          <a:bodyPr>
            <a:noAutofit/>
          </a:bodyPr>
          <a:lstStyle/>
          <a:p>
            <a:r>
              <a:rPr lang="en-US" sz="2800" dirty="0" smtClean="0"/>
              <a:t>II.RULES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2994"/>
              </p:ext>
            </p:extLst>
          </p:nvPr>
        </p:nvGraphicFramePr>
        <p:xfrm>
          <a:off x="2963008" y="1159282"/>
          <a:ext cx="86516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Spelling rules</a:t>
                      </a:r>
                      <a:endParaRPr lang="vi-V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</a:t>
                      </a:r>
                      <a:r>
                        <a:rPr lang="en-US" sz="2000" baseline="0" dirty="0" smtClean="0"/>
                        <a:t>mple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1. V-e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ym typeface="Wingdings" pitchFamily="2" charset="2"/>
                        </a:rPr>
                        <a:t>Chỉ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d</a:t>
                      </a:r>
                      <a:endParaRPr lang="vi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Live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live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d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2. V-y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aseline="0" dirty="0" err="1" smtClean="0"/>
                        <a:t>Trước</a:t>
                      </a:r>
                      <a:r>
                        <a:rPr lang="en-US" sz="2000" baseline="0" dirty="0" smtClean="0"/>
                        <a:t> y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:</a:t>
                      </a:r>
                      <a:endParaRPr lang="en-US" sz="2000" baseline="0" dirty="0" smtClean="0"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aseline="0" dirty="0" err="1" smtClean="0"/>
                        <a:t>Trước</a:t>
                      </a:r>
                      <a:r>
                        <a:rPr lang="en-US" sz="2000" baseline="0" dirty="0" smtClean="0"/>
                        <a:t> y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: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ed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như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bình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thường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bỏ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y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ied</a:t>
                      </a:r>
                      <a:endParaRPr lang="vi-V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Stay 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 stay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Study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stud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ied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3. V </a:t>
                      </a:r>
                      <a:r>
                        <a:rPr lang="en-US" sz="2000" dirty="0" err="1" smtClean="0"/>
                        <a:t>có</a:t>
                      </a:r>
                      <a:r>
                        <a:rPr lang="en-US" sz="2000" dirty="0" smtClean="0"/>
                        <a:t>: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aseline="0" dirty="0" smtClean="0"/>
                        <a:t>1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tiết</a:t>
                      </a:r>
                      <a:endParaRPr lang="en-US" sz="2000" baseline="0" dirty="0" smtClean="0"/>
                    </a:p>
                    <a:p>
                      <a:pPr marL="342900" indent="-34290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aseline="0" dirty="0" smtClean="0"/>
                        <a:t>3 </a:t>
                      </a:r>
                      <a:r>
                        <a:rPr lang="en-US" sz="2000" baseline="0" dirty="0" err="1" smtClean="0"/>
                        <a:t>chữ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gồm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kẹp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phụ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(p-n-p)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gấp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đôi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phụ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âm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cuối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rồi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ed</a:t>
                      </a:r>
                      <a:endParaRPr lang="vi-VN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vi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Stop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stop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ped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4.</a:t>
                      </a:r>
                      <a:r>
                        <a:rPr lang="en-US" sz="2000" baseline="0" dirty="0" smtClean="0"/>
                        <a:t> V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: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smtClean="0"/>
                        <a:t>2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tiết</a:t>
                      </a:r>
                      <a:endParaRPr lang="en-US" sz="20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err="1" smtClean="0"/>
                        <a:t>nhấn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smtClean="0"/>
                        <a:t>3 </a:t>
                      </a:r>
                      <a:r>
                        <a:rPr lang="en-US" sz="2000" baseline="0" dirty="0" err="1" smtClean="0"/>
                        <a:t>chữ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gồm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kẹp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phụ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(p-n-p)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gấp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đôi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phụ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âm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cuối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rồi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ed</a:t>
                      </a:r>
                      <a:endParaRPr lang="vi-VN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vi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Refer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refer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red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48753" y="29361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cap="all" spc="800" dirty="0" smtClean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  <a:t>1. Regular verbs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74" y="3064613"/>
            <a:ext cx="1828800" cy="951135"/>
          </a:xfrm>
        </p:spPr>
        <p:txBody>
          <a:bodyPr>
            <a:noAutofit/>
          </a:bodyPr>
          <a:lstStyle/>
          <a:p>
            <a:r>
              <a:rPr lang="en-US" sz="4000" dirty="0" smtClean="0"/>
              <a:t>RULES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948753" y="346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cap="all" spc="800" dirty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  <a:t>2</a:t>
            </a:r>
            <a:r>
              <a:rPr lang="en-US" sz="4000" cap="all" spc="800" dirty="0" smtClean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  <a:t>. Common </a:t>
            </a:r>
            <a:r>
              <a:rPr lang="en-US" sz="4000" cap="all" spc="800" dirty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  <a:t/>
            </a:r>
            <a:br>
              <a:rPr lang="en-US" sz="4000" cap="all" spc="800" dirty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</a:br>
            <a:r>
              <a:rPr lang="en-US" sz="4000" cap="all" spc="800" dirty="0">
                <a:solidFill>
                  <a:srgbClr val="FFFFFF"/>
                </a:solidFill>
                <a:latin typeface="UTM Swiss 721 Black Condensed"/>
                <a:ea typeface="+mj-ea"/>
                <a:cs typeface="+mj-cs"/>
              </a:rPr>
              <a:t>irregular verbs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92427"/>
              </p:ext>
            </p:extLst>
          </p:nvPr>
        </p:nvGraphicFramePr>
        <p:xfrm>
          <a:off x="2919105" y="1398780"/>
          <a:ext cx="4382448" cy="583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Base</a:t>
                      </a:r>
                      <a:r>
                        <a:rPr lang="en-US" sz="2800" baseline="0" dirty="0" smtClean="0"/>
                        <a:t> form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Past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Was/were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Took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Got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Think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Thought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Bought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68946"/>
              </p:ext>
            </p:extLst>
          </p:nvPr>
        </p:nvGraphicFramePr>
        <p:xfrm>
          <a:off x="7616210" y="1408795"/>
          <a:ext cx="4382448" cy="583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Base</a:t>
                      </a:r>
                      <a:r>
                        <a:rPr lang="en-US" sz="2800" baseline="0" dirty="0" smtClean="0"/>
                        <a:t> form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Past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Become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Became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Begin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Began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Drink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Drank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1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đã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xảy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ra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và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kết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thúc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trong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khứ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3820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Yesterday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Last + time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Time + ago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in/on/at + time in the past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When + </a:t>
            </a:r>
            <a:r>
              <a:rPr lang="en-US" sz="3200" dirty="0" err="1" smtClean="0">
                <a:solidFill>
                  <a:schemeClr val="bg1"/>
                </a:solidFill>
              </a:rPr>
              <a:t>mệnh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điểm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trong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khứ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2" y="697599"/>
            <a:ext cx="7046654" cy="366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58603" y="3835021"/>
            <a:ext cx="2483893" cy="40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453" y="4534799"/>
            <a:ext cx="70792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E.g. I </a:t>
            </a:r>
            <a:r>
              <a:rPr lang="en-US" sz="2800" b="1" dirty="0" smtClean="0">
                <a:solidFill>
                  <a:srgbClr val="000000"/>
                </a:solidFill>
              </a:rPr>
              <a:t>went</a:t>
            </a:r>
            <a:r>
              <a:rPr lang="en-US" sz="2800" dirty="0" smtClean="0">
                <a:solidFill>
                  <a:srgbClr val="000000"/>
                </a:solidFill>
              </a:rPr>
              <a:t> to bed at 10 last night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I </a:t>
            </a:r>
            <a:r>
              <a:rPr lang="en-US" sz="2800" b="1" dirty="0" smtClean="0">
                <a:solidFill>
                  <a:srgbClr val="000000"/>
                </a:solidFill>
              </a:rPr>
              <a:t>traveled</a:t>
            </a:r>
            <a:r>
              <a:rPr lang="en-US" sz="2800" dirty="0" smtClean="0">
                <a:solidFill>
                  <a:srgbClr val="000000"/>
                </a:solidFill>
              </a:rPr>
              <a:t> to Paris 2 years ago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She </a:t>
            </a:r>
            <a:r>
              <a:rPr lang="en-US" sz="2800" b="1" dirty="0" smtClean="0">
                <a:solidFill>
                  <a:srgbClr val="000000"/>
                </a:solidFill>
              </a:rPr>
              <a:t>bought</a:t>
            </a:r>
            <a:r>
              <a:rPr lang="en-US" sz="2800" dirty="0" smtClean="0">
                <a:solidFill>
                  <a:srgbClr val="000000"/>
                </a:solidFill>
              </a:rPr>
              <a:t> a car in 1998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2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1 </a:t>
            </a:r>
            <a:r>
              <a:rPr lang="en-US" sz="3200" b="1" dirty="0" err="1" smtClean="0">
                <a:solidFill>
                  <a:schemeClr val="accent1"/>
                </a:solidFill>
              </a:rPr>
              <a:t>thói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quen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quá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khứ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và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đã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chấm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dứt</a:t>
            </a:r>
            <a:r>
              <a:rPr lang="en-US" sz="3200" b="1" dirty="0" smtClean="0">
                <a:solidFill>
                  <a:schemeClr val="accent1"/>
                </a:solidFill>
              </a:rPr>
              <a:t> ở </a:t>
            </a:r>
            <a:r>
              <a:rPr lang="en-US" sz="3200" b="1" dirty="0" err="1" smtClean="0">
                <a:solidFill>
                  <a:schemeClr val="accent1"/>
                </a:solidFill>
              </a:rPr>
              <a:t>hiện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tại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275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Adverbs of frequency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 smtClean="0">
                <a:solidFill>
                  <a:schemeClr val="bg1"/>
                </a:solidFill>
              </a:rPr>
              <a:t> When</a:t>
            </a: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031" y="781665"/>
            <a:ext cx="724145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E.g. </a:t>
            </a:r>
            <a:r>
              <a:rPr lang="en-US" sz="2800" dirty="0">
                <a:solidFill>
                  <a:srgbClr val="000000"/>
                </a:solidFill>
              </a:rPr>
              <a:t>I always </a:t>
            </a:r>
            <a:r>
              <a:rPr lang="en-US" sz="2800" b="1" dirty="0">
                <a:solidFill>
                  <a:srgbClr val="000000"/>
                </a:solidFill>
              </a:rPr>
              <a:t>played</a:t>
            </a:r>
            <a:r>
              <a:rPr lang="en-US" sz="2800" dirty="0">
                <a:solidFill>
                  <a:srgbClr val="000000"/>
                </a:solidFill>
              </a:rPr>
              <a:t> basketball when I was a child.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He often</a:t>
            </a:r>
            <a:r>
              <a:rPr lang="en-US" sz="2800" b="1" dirty="0">
                <a:solidFill>
                  <a:srgbClr val="000000"/>
                </a:solidFill>
              </a:rPr>
              <a:t> played </a:t>
            </a: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 smtClean="0">
                <a:solidFill>
                  <a:srgbClr val="000000"/>
                </a:solidFill>
              </a:rPr>
              <a:t>guitar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when he was 18.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30722" name="Picture 2" descr="Playing Basketball Kids, Clipart Basketball, Basketball Vector, Kids Vector  PNG Transparent Clipart Image and PSD File for Free Download | Kids vector,  Suprise birthday party, Basketb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11" y="2060812"/>
            <a:ext cx="3929546" cy="47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3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1 </a:t>
            </a:r>
            <a:r>
              <a:rPr lang="en-US" sz="3200" b="1" dirty="0" err="1" smtClean="0">
                <a:solidFill>
                  <a:schemeClr val="accent1"/>
                </a:solidFill>
              </a:rPr>
              <a:t>chuỗi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hành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xảy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liên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tiếp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khứ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284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030" y="2571994"/>
            <a:ext cx="72414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E.g. </a:t>
            </a:r>
            <a:r>
              <a:rPr lang="en-US" sz="2800" dirty="0">
                <a:solidFill>
                  <a:srgbClr val="000000"/>
                </a:solidFill>
              </a:rPr>
              <a:t>I </a:t>
            </a:r>
            <a:r>
              <a:rPr lang="en-US" sz="2800" b="1" dirty="0">
                <a:solidFill>
                  <a:srgbClr val="000000"/>
                </a:solidFill>
              </a:rPr>
              <a:t>went out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1" dirty="0">
                <a:solidFill>
                  <a:srgbClr val="000000"/>
                </a:solidFill>
              </a:rPr>
              <a:t>walke</a:t>
            </a:r>
            <a:r>
              <a:rPr lang="en-US" sz="2800" dirty="0">
                <a:solidFill>
                  <a:srgbClr val="000000"/>
                </a:solidFill>
              </a:rPr>
              <a:t>d to the park, and </a:t>
            </a:r>
            <a:r>
              <a:rPr lang="en-US" sz="2800" b="1" dirty="0">
                <a:solidFill>
                  <a:srgbClr val="000000"/>
                </a:solidFill>
              </a:rPr>
              <a:t>watched</a:t>
            </a:r>
            <a:r>
              <a:rPr lang="en-US" sz="2800" dirty="0">
                <a:solidFill>
                  <a:srgbClr val="000000"/>
                </a:solidFill>
              </a:rPr>
              <a:t> the sky silently.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He </a:t>
            </a:r>
            <a:r>
              <a:rPr lang="en-US" sz="2800" b="1" dirty="0">
                <a:solidFill>
                  <a:srgbClr val="000000"/>
                </a:solidFill>
              </a:rPr>
              <a:t>arrived</a:t>
            </a:r>
            <a:r>
              <a:rPr lang="en-US" sz="2800" dirty="0">
                <a:solidFill>
                  <a:srgbClr val="000000"/>
                </a:solidFill>
              </a:rPr>
              <a:t> from the airport at 11:00,</a:t>
            </a:r>
            <a:r>
              <a:rPr lang="en-US" sz="2800" b="1" dirty="0">
                <a:solidFill>
                  <a:srgbClr val="000000"/>
                </a:solidFill>
              </a:rPr>
              <a:t> looked</a:t>
            </a:r>
            <a:r>
              <a:rPr lang="en-US" sz="2800" dirty="0">
                <a:solidFill>
                  <a:srgbClr val="000000"/>
                </a:solidFill>
              </a:rPr>
              <a:t> for someone to ask the way, and </a:t>
            </a:r>
            <a:r>
              <a:rPr lang="en-US" sz="2800" b="1" dirty="0">
                <a:solidFill>
                  <a:srgbClr val="000000"/>
                </a:solidFill>
              </a:rPr>
              <a:t>called </a:t>
            </a:r>
            <a:r>
              <a:rPr lang="en-US" sz="2800" dirty="0">
                <a:solidFill>
                  <a:srgbClr val="000000"/>
                </a:solidFill>
              </a:rPr>
              <a:t>a taxi.</a:t>
            </a:r>
          </a:p>
        </p:txBody>
      </p:sp>
    </p:spTree>
    <p:extLst>
      <p:ext uri="{BB962C8B-B14F-4D97-AF65-F5344CB8AC3E}">
        <p14:creationId xmlns:p14="http://schemas.microsoft.com/office/powerpoint/2010/main" val="4151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46" y="-1"/>
            <a:ext cx="7607064" cy="68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6413" y="1951630"/>
            <a:ext cx="2606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 dialogue about simple past tense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57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1820" y="844238"/>
            <a:ext cx="1011299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I </a:t>
            </a:r>
            <a:r>
              <a:rPr lang="en-US" sz="2600" dirty="0" smtClean="0">
                <a:solidFill>
                  <a:srgbClr val="000000"/>
                </a:solidFill>
              </a:rPr>
              <a:t>…………. (listen) to </a:t>
            </a:r>
            <a:r>
              <a:rPr lang="en-US" sz="2600" dirty="0">
                <a:solidFill>
                  <a:srgbClr val="000000"/>
                </a:solidFill>
              </a:rPr>
              <a:t>the new pop album yesterday. It’s great.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She …………. </a:t>
            </a:r>
            <a:r>
              <a:rPr lang="en-US" sz="2600" smtClean="0">
                <a:solidFill>
                  <a:srgbClr val="000000"/>
                </a:solidFill>
              </a:rPr>
              <a:t>(like) </a:t>
            </a:r>
            <a:r>
              <a:rPr lang="en-US" sz="2600" dirty="0" smtClean="0">
                <a:solidFill>
                  <a:srgbClr val="000000"/>
                </a:solidFill>
              </a:rPr>
              <a:t>the </a:t>
            </a:r>
            <a:r>
              <a:rPr lang="en-US" sz="2600" dirty="0">
                <a:solidFill>
                  <a:srgbClr val="000000"/>
                </a:solidFill>
              </a:rPr>
              <a:t>film but she didn’t like the music.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There …………. </a:t>
            </a:r>
            <a:r>
              <a:rPr lang="en-US" sz="2600" dirty="0" smtClean="0">
                <a:solidFill>
                  <a:srgbClr val="000000"/>
                </a:solidFill>
              </a:rPr>
              <a:t>(be) a </a:t>
            </a:r>
            <a:r>
              <a:rPr lang="en-US" sz="2600" dirty="0">
                <a:solidFill>
                  <a:srgbClr val="000000"/>
                </a:solidFill>
              </a:rPr>
              <a:t>problem with the plug.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I …………. </a:t>
            </a:r>
            <a:r>
              <a:rPr lang="en-US" sz="2600" dirty="0" smtClean="0">
                <a:solidFill>
                  <a:srgbClr val="000000"/>
                </a:solidFill>
              </a:rPr>
              <a:t>(be) happy </a:t>
            </a:r>
            <a:r>
              <a:rPr lang="en-US" sz="2600" dirty="0">
                <a:solidFill>
                  <a:srgbClr val="000000"/>
                </a:solidFill>
              </a:rPr>
              <a:t>to see her with a smile in her face.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Her </a:t>
            </a:r>
            <a:r>
              <a:rPr lang="en-US" sz="2600" dirty="0" smtClean="0">
                <a:solidFill>
                  <a:srgbClr val="000000"/>
                </a:solidFill>
              </a:rPr>
              <a:t>parents </a:t>
            </a:r>
            <a:r>
              <a:rPr lang="en-US" sz="2600" dirty="0">
                <a:solidFill>
                  <a:srgbClr val="000000"/>
                </a:solidFill>
              </a:rPr>
              <a:t>…………. </a:t>
            </a:r>
            <a:r>
              <a:rPr lang="en-US" sz="2600" dirty="0" smtClean="0">
                <a:solidFill>
                  <a:srgbClr val="000000"/>
                </a:solidFill>
              </a:rPr>
              <a:t>(travel) by </a:t>
            </a:r>
            <a:r>
              <a:rPr lang="en-US" sz="2600" dirty="0">
                <a:solidFill>
                  <a:srgbClr val="000000"/>
                </a:solidFill>
              </a:rPr>
              <a:t>train from Istanbul to Moscow.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I …………. </a:t>
            </a:r>
            <a:r>
              <a:rPr lang="en-US" sz="2600" dirty="0" smtClean="0">
                <a:solidFill>
                  <a:srgbClr val="000000"/>
                </a:solidFill>
              </a:rPr>
              <a:t>(phone) you </a:t>
            </a:r>
            <a:r>
              <a:rPr lang="en-US" sz="2600" dirty="0">
                <a:solidFill>
                  <a:srgbClr val="000000"/>
                </a:solidFill>
              </a:rPr>
              <a:t>four times last night but you were out.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There …………. </a:t>
            </a:r>
            <a:r>
              <a:rPr lang="en-US" sz="2600" dirty="0" smtClean="0">
                <a:solidFill>
                  <a:srgbClr val="000000"/>
                </a:solidFill>
              </a:rPr>
              <a:t>(be) many </a:t>
            </a:r>
            <a:r>
              <a:rPr lang="en-US" sz="2600" dirty="0">
                <a:solidFill>
                  <a:srgbClr val="000000"/>
                </a:solidFill>
              </a:rPr>
              <a:t>workers waiting outside.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We …………. </a:t>
            </a:r>
            <a:r>
              <a:rPr lang="en-US" sz="2600" dirty="0" smtClean="0">
                <a:solidFill>
                  <a:srgbClr val="000000"/>
                </a:solidFill>
              </a:rPr>
              <a:t>(walk) along </a:t>
            </a:r>
            <a:r>
              <a:rPr lang="en-US" sz="2600" dirty="0">
                <a:solidFill>
                  <a:srgbClr val="000000"/>
                </a:solidFill>
              </a:rPr>
              <a:t>the beach yesterday. It was lovely.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I …………. </a:t>
            </a:r>
            <a:r>
              <a:rPr lang="en-US" sz="2600" dirty="0" smtClean="0">
                <a:solidFill>
                  <a:srgbClr val="000000"/>
                </a:solidFill>
              </a:rPr>
              <a:t>(have) a </a:t>
            </a:r>
            <a:r>
              <a:rPr lang="en-US" sz="2600" dirty="0">
                <a:solidFill>
                  <a:srgbClr val="000000"/>
                </a:solidFill>
              </a:rPr>
              <a:t>problem. So I asked to my mother about 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Last week I …………. </a:t>
            </a:r>
            <a:r>
              <a:rPr lang="en-US" sz="2600" dirty="0" smtClean="0">
                <a:solidFill>
                  <a:srgbClr val="000000"/>
                </a:solidFill>
              </a:rPr>
              <a:t>(be) in </a:t>
            </a:r>
            <a:r>
              <a:rPr lang="en-US" sz="2600" dirty="0">
                <a:solidFill>
                  <a:srgbClr val="000000"/>
                </a:solidFill>
              </a:rPr>
              <a:t>Paris. I stayed in a hotel.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629" y="-13649"/>
            <a:ext cx="10515600" cy="105538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PRACTICE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for your attention!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3242930" y="4147795"/>
            <a:ext cx="7017488" cy="196312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HỌC VIỆN ĐÀO TẠO QUỐC TẾ ANI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103D Trường Chinh, Thành Phố Huế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Http://www.ani.edu.vn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upport@ani.edu.vn </a:t>
            </a:r>
          </a:p>
          <a:p>
            <a:pPr lvl="0"/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(84)0234.3627999</a:t>
            </a:r>
            <a:endParaRPr lang="en-US" cap="none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120169" y="2588181"/>
            <a:ext cx="18282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3" y="1654411"/>
            <a:ext cx="41624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70" y="4893147"/>
            <a:ext cx="3867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73" y="1654411"/>
            <a:ext cx="41338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435" y="4893147"/>
            <a:ext cx="3895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95098" y="4931247"/>
            <a:ext cx="32385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5798" y="4948945"/>
            <a:ext cx="6477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6107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FORM: TO BE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842" y="3490544"/>
            <a:ext cx="5196255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(+) S + was/were + 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 - ) S + was/were + not + 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 ? ) Was/ were + S + O 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73683"/>
              </p:ext>
            </p:extLst>
          </p:nvPr>
        </p:nvGraphicFramePr>
        <p:xfrm>
          <a:off x="2404180" y="1387881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PRESENT SIMPLE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PAST</a:t>
                      </a:r>
                      <a:r>
                        <a:rPr lang="en-US" sz="2400" baseline="0" dirty="0" smtClean="0"/>
                        <a:t> SIMPLE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She</a:t>
                      </a:r>
                      <a:r>
                        <a:rPr lang="en-US" sz="2400" baseline="0" dirty="0" smtClean="0"/>
                        <a:t> is a student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She was</a:t>
                      </a:r>
                      <a:r>
                        <a:rPr lang="en-US" sz="2400" baseline="0" dirty="0" smtClean="0"/>
                        <a:t> a student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She</a:t>
                      </a:r>
                      <a:r>
                        <a:rPr lang="en-US" sz="2400" baseline="0" dirty="0" smtClean="0"/>
                        <a:t> is not a student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She was</a:t>
                      </a:r>
                      <a:r>
                        <a:rPr lang="en-US" sz="2400" baseline="0" dirty="0" smtClean="0"/>
                        <a:t> not a student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</a:t>
                      </a:r>
                      <a:r>
                        <a:rPr lang="en-US" sz="2400" baseline="0" dirty="0" smtClean="0"/>
                        <a:t> she a student?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Was</a:t>
                      </a:r>
                      <a:r>
                        <a:rPr lang="en-US" sz="2400" baseline="0" dirty="0" smtClean="0"/>
                        <a:t> she a student?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04180" y="5706208"/>
            <a:ext cx="7939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Am/is </a:t>
            </a:r>
            <a:r>
              <a:rPr lang="en-US" sz="2800" dirty="0" smtClean="0">
                <a:sym typeface="Wingdings" pitchFamily="2" charset="2"/>
              </a:rPr>
              <a:t> was</a:t>
            </a:r>
          </a:p>
          <a:p>
            <a:pPr algn="ctr"/>
            <a:r>
              <a:rPr lang="en-US" sz="2800" dirty="0" smtClean="0">
                <a:sym typeface="Wingdings" pitchFamily="2" charset="2"/>
              </a:rPr>
              <a:t>Are  Were</a:t>
            </a:r>
            <a:endParaRPr lang="vi-VN" sz="2800" dirty="0"/>
          </a:p>
        </p:txBody>
      </p:sp>
      <p:sp>
        <p:nvSpPr>
          <p:cNvPr id="13" name="Pentagon 12"/>
          <p:cNvSpPr/>
          <p:nvPr/>
        </p:nvSpPr>
        <p:spPr>
          <a:xfrm>
            <a:off x="984738" y="87923"/>
            <a:ext cx="1573824" cy="5748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I. FORM</a:t>
            </a:r>
            <a:endParaRPr lang="vi-V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4738" y="662781"/>
            <a:ext cx="230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To be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0620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48758" y="1041738"/>
            <a:ext cx="11127342" cy="50663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My computer …………… (be) broken yesterday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They …………… (not be) excited about the film last night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…………… (be) she tired of hearing her customer’s complaint yesterday?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They …………… (be) in London on their summer holiday last year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The girl …………… (be not) very happy last night because of having lost money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11239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was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0820" y="1861125"/>
            <a:ext cx="164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weren’t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842" y="2598300"/>
            <a:ext cx="164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Was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790" y="4070925"/>
            <a:ext cx="164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020" y="4807525"/>
            <a:ext cx="164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wasn’t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54629" y="-13649"/>
            <a:ext cx="10515600" cy="105538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PRACTICE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65" y="1765205"/>
            <a:ext cx="42386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50" y="1765205"/>
            <a:ext cx="4410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28" y="4905280"/>
            <a:ext cx="4457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88" y="4905280"/>
            <a:ext cx="5562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30589" y="5007351"/>
            <a:ext cx="869221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01090" y="4953847"/>
            <a:ext cx="11176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9688" y="11633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FORM: VERBS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842" y="3490544"/>
            <a:ext cx="5196255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(+) S + V2/</a:t>
            </a:r>
            <a:r>
              <a:rPr lang="en-US" sz="2800" dirty="0" err="1" smtClean="0"/>
              <a:t>ed</a:t>
            </a:r>
            <a:r>
              <a:rPr lang="en-US" sz="2800" dirty="0" smtClean="0"/>
              <a:t> + 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 - ) S + didn’t + V + 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 ? ) Did + S + V + O 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91052"/>
              </p:ext>
            </p:extLst>
          </p:nvPr>
        </p:nvGraphicFramePr>
        <p:xfrm>
          <a:off x="2404180" y="1387881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PRESENT SIMPLE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PAST</a:t>
                      </a:r>
                      <a:r>
                        <a:rPr lang="en-US" sz="2400" baseline="0" dirty="0" smtClean="0"/>
                        <a:t> SIMPLE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 </a:t>
                      </a:r>
                      <a:r>
                        <a:rPr lang="en-US" sz="2400" b="1" dirty="0" smtClean="0"/>
                        <a:t>plays</a:t>
                      </a:r>
                      <a:r>
                        <a:rPr lang="en-US" sz="2400" baseline="0" dirty="0" smtClean="0"/>
                        <a:t> football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 </a:t>
                      </a:r>
                      <a:r>
                        <a:rPr lang="en-US" sz="2400" b="1" dirty="0" smtClean="0"/>
                        <a:t>played</a:t>
                      </a:r>
                      <a:r>
                        <a:rPr lang="en-US" sz="2400" dirty="0" smtClean="0"/>
                        <a:t> football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 </a:t>
                      </a:r>
                      <a:r>
                        <a:rPr lang="en-US" sz="2400" b="1" dirty="0" smtClean="0"/>
                        <a:t>does</a:t>
                      </a:r>
                      <a:r>
                        <a:rPr lang="en-US" sz="2400" b="1" baseline="0" dirty="0" smtClean="0"/>
                        <a:t>n’t</a:t>
                      </a:r>
                      <a:r>
                        <a:rPr lang="en-US" sz="2400" baseline="0" dirty="0" smtClean="0"/>
                        <a:t> play football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 </a:t>
                      </a:r>
                      <a:r>
                        <a:rPr lang="en-US" sz="2400" b="1" dirty="0" smtClean="0"/>
                        <a:t>didn’t</a:t>
                      </a:r>
                      <a:r>
                        <a:rPr lang="en-US" sz="2400" dirty="0" smtClean="0"/>
                        <a:t> play</a:t>
                      </a:r>
                      <a:r>
                        <a:rPr lang="en-US" sz="2400" baseline="0" dirty="0" smtClean="0"/>
                        <a:t> football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Does</a:t>
                      </a:r>
                      <a:r>
                        <a:rPr lang="en-US" sz="2400" baseline="0" dirty="0" smtClean="0"/>
                        <a:t> he play football?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Did</a:t>
                      </a:r>
                      <a:r>
                        <a:rPr lang="en-US" sz="2400" baseline="0" dirty="0" smtClean="0"/>
                        <a:t> he play football?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04180" y="5706208"/>
            <a:ext cx="793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khứ</a:t>
            </a:r>
            <a:r>
              <a:rPr lang="en-US" sz="2400" dirty="0" smtClean="0"/>
              <a:t> chia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</a:t>
            </a:r>
            <a:endParaRPr lang="vi-VN" sz="2400" dirty="0"/>
          </a:p>
        </p:txBody>
      </p:sp>
      <p:sp>
        <p:nvSpPr>
          <p:cNvPr id="13" name="Pentagon 12"/>
          <p:cNvSpPr/>
          <p:nvPr/>
        </p:nvSpPr>
        <p:spPr>
          <a:xfrm>
            <a:off x="984738" y="87923"/>
            <a:ext cx="1573824" cy="5748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I. FORM</a:t>
            </a:r>
            <a:endParaRPr lang="vi-V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4738" y="662781"/>
            <a:ext cx="230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 Verb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16346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19526" y="1041737"/>
            <a:ext cx="10541226" cy="50663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They …………… (watch) TV late at night yesterday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I …………… (go) to the fitness class last night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What …………… you …………… (do) two days ago?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We ……………  (not see) …………… him at the cinema last night.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My father …………… (stop) smoking 2 years ago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4568" y="12445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watched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7018" y="20446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4568" y="28447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did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9268" y="2844798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2468" y="36575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3200" dirty="0" smtClean="0">
                <a:solidFill>
                  <a:srgbClr val="FF0000"/>
                </a:solidFill>
              </a:rPr>
              <a:t>idn’t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0907" y="3657598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see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4518" y="53720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stopped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54629" y="-13649"/>
            <a:ext cx="10515600" cy="105538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PRACTICE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9688" y="11633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u="sng" dirty="0" smtClean="0">
                <a:solidFill>
                  <a:schemeClr val="accent1"/>
                </a:solidFill>
                <a:cs typeface="Calibri" panose="020F0502020204030204" pitchFamily="34" charset="0"/>
              </a:rPr>
              <a:t>FORM</a:t>
            </a:r>
            <a:endParaRPr lang="vi-VN" u="sng" dirty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75" y="1110800"/>
            <a:ext cx="107156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74" y="3064613"/>
            <a:ext cx="1828800" cy="951135"/>
          </a:xfrm>
        </p:spPr>
        <p:txBody>
          <a:bodyPr>
            <a:noAutofit/>
          </a:bodyPr>
          <a:lstStyle/>
          <a:p>
            <a:r>
              <a:rPr lang="en-US" sz="4000" dirty="0" smtClean="0"/>
              <a:t>RULES</a:t>
            </a:r>
            <a:endParaRPr lang="en-US" sz="4000" dirty="0"/>
          </a:p>
        </p:txBody>
      </p:sp>
      <p:pic>
        <p:nvPicPr>
          <p:cNvPr id="34818" name="Picture 2" descr="TOMi.digital - Past Simple Tense-regular Ver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20" y="570383"/>
            <a:ext cx="9213065" cy="59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Custom 1">
      <a:dk1>
        <a:srgbClr val="001722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ANI - PARA">
      <a:dk1>
        <a:srgbClr val="006599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ANI 02</Template>
  <TotalTime>2646</TotalTime>
  <Words>828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Gill Sans MT</vt:lpstr>
      <vt:lpstr>UTM Swiss 721 Black Condensed</vt:lpstr>
      <vt:lpstr>UTM Swiss Condensed</vt:lpstr>
      <vt:lpstr>Wingdings</vt:lpstr>
      <vt:lpstr>Badge</vt:lpstr>
      <vt:lpstr>1_Badge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1</vt:lpstr>
      <vt:lpstr>Usage 2</vt:lpstr>
      <vt:lpstr>Usage 3</vt:lpstr>
      <vt:lpstr>PowerPoint Presentation</vt:lpstr>
      <vt:lpstr>PowerPoint Presentation</vt:lpstr>
      <vt:lpstr>Thank you  for your attention!</vt:lpstr>
    </vt:vector>
  </TitlesOfParts>
  <Company>3977000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ESSAY</dc:title>
  <dc:creator>PHILONG</dc:creator>
  <cp:lastModifiedBy>ASUS</cp:lastModifiedBy>
  <cp:revision>207</cp:revision>
  <dcterms:created xsi:type="dcterms:W3CDTF">2017-01-10T12:13:54Z</dcterms:created>
  <dcterms:modified xsi:type="dcterms:W3CDTF">2023-03-15T12:42:40Z</dcterms:modified>
</cp:coreProperties>
</file>