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13"/>
  </p:notesMasterIdLst>
  <p:sldIdLst>
    <p:sldId id="308" r:id="rId3"/>
    <p:sldId id="311" r:id="rId4"/>
    <p:sldId id="321" r:id="rId5"/>
    <p:sldId id="318" r:id="rId6"/>
    <p:sldId id="330" r:id="rId7"/>
    <p:sldId id="329" r:id="rId8"/>
    <p:sldId id="324" r:id="rId9"/>
    <p:sldId id="326" r:id="rId10"/>
    <p:sldId id="328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5281D-5FF8-4F61-816F-D487E8D27896}">
          <p14:sldIdLst>
            <p14:sldId id="308"/>
            <p14:sldId id="311"/>
            <p14:sldId id="321"/>
            <p14:sldId id="318"/>
            <p14:sldId id="330"/>
            <p14:sldId id="329"/>
            <p14:sldId id="324"/>
            <p14:sldId id="326"/>
            <p14:sldId id="328"/>
          </p14:sldIdLst>
        </p14:section>
        <p14:section name="Practice" id="{B79FDC20-829F-42D2-9827-3B171D71F22D}">
          <p14:sldIdLst/>
        </p14:section>
        <p14:section name="Homework" id="{91BAE393-2B56-4B16-92A4-4DDBF09236A4}">
          <p14:sldIdLst>
            <p14:sldId id="310"/>
          </p14:sldIdLst>
        </p14:section>
        <p14:section name="Homework for higher Band score" id="{8D5EA575-07B0-4A86-84AC-934E5B5651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98"/>
    <a:srgbClr val="CDCDCD"/>
    <a:srgbClr val="B3B3B3"/>
    <a:srgbClr val="EA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7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7EA0-BD15-4709-AE53-90FDD46DD63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5D0C-77AA-471B-A87E-90E582EF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42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2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740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8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274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2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4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70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6573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4267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2">
            <a:extLst>
              <a:ext uri="{FF2B5EF4-FFF2-40B4-BE49-F238E27FC236}">
                <a16:creationId xmlns:a16="http://schemas.microsoft.com/office/drawing/2014/main" id="{D66D922A-D06C-4207-8E92-F6EE29071D89}"/>
              </a:ext>
            </a:extLst>
          </p:cNvPr>
          <p:cNvSpPr/>
          <p:nvPr/>
        </p:nvSpPr>
        <p:spPr>
          <a:xfrm>
            <a:off x="0" y="-152400"/>
            <a:ext cx="12198602" cy="5000625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Hình chữ nhật 9">
            <a:extLst>
              <a:ext uri="{FF2B5EF4-FFF2-40B4-BE49-F238E27FC236}">
                <a16:creationId xmlns:a16="http://schemas.microsoft.com/office/drawing/2014/main" id="{268D7380-2543-4FA5-A17B-9AEFD2795705}"/>
              </a:ext>
            </a:extLst>
          </p:cNvPr>
          <p:cNvSpPr/>
          <p:nvPr/>
        </p:nvSpPr>
        <p:spPr>
          <a:xfrm>
            <a:off x="6602" y="2165596"/>
            <a:ext cx="12192000" cy="2532741"/>
          </a:xfrm>
          <a:prstGeom prst="rect">
            <a:avLst/>
          </a:prstGeom>
          <a:solidFill>
            <a:srgbClr val="00669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Hình chữ nhật 5">
            <a:extLst>
              <a:ext uri="{FF2B5EF4-FFF2-40B4-BE49-F238E27FC236}">
                <a16:creationId xmlns:a16="http://schemas.microsoft.com/office/drawing/2014/main" id="{2EF79ED1-4A83-4510-8C9A-F850C66D8A3E}"/>
              </a:ext>
            </a:extLst>
          </p:cNvPr>
          <p:cNvSpPr/>
          <p:nvPr/>
        </p:nvSpPr>
        <p:spPr>
          <a:xfrm>
            <a:off x="-658" y="2238829"/>
            <a:ext cx="12192000" cy="2380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Hộp Văn bản 10">
            <a:extLst>
              <a:ext uri="{FF2B5EF4-FFF2-40B4-BE49-F238E27FC236}">
                <a16:creationId xmlns:a16="http://schemas.microsoft.com/office/drawing/2014/main" id="{592B7E12-4D80-4AE3-8DC7-C5875F316DDA}"/>
              </a:ext>
            </a:extLst>
          </p:cNvPr>
          <p:cNvSpPr txBox="1"/>
          <p:nvPr/>
        </p:nvSpPr>
        <p:spPr>
          <a:xfrm>
            <a:off x="3514926" y="2797826"/>
            <a:ext cx="83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00"/>
                </a:solidFill>
              </a:rPr>
              <a:t>PRESENT CONTINUOUS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151A9104-93F1-430B-B630-E7BD646A0D64}"/>
              </a:ext>
            </a:extLst>
          </p:cNvPr>
          <p:cNvSpPr/>
          <p:nvPr/>
        </p:nvSpPr>
        <p:spPr>
          <a:xfrm>
            <a:off x="8167575" y="2101105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Hình chữ nhật 12">
            <a:extLst>
              <a:ext uri="{FF2B5EF4-FFF2-40B4-BE49-F238E27FC236}">
                <a16:creationId xmlns:a16="http://schemas.microsoft.com/office/drawing/2014/main" id="{E89211B6-72B8-40C3-A995-4AD873B7E79E}"/>
              </a:ext>
            </a:extLst>
          </p:cNvPr>
          <p:cNvSpPr/>
          <p:nvPr/>
        </p:nvSpPr>
        <p:spPr>
          <a:xfrm>
            <a:off x="242131" y="4650344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E8D8"/>
              </a:clrFrom>
              <a:clrTo>
                <a:srgbClr val="F5E8D8">
                  <a:alpha val="0"/>
                </a:srgbClr>
              </a:clrTo>
            </a:clrChange>
          </a:blip>
          <a:srcRect l="5474" t="373" r="8712" b="1344"/>
          <a:stretch/>
        </p:blipFill>
        <p:spPr>
          <a:xfrm>
            <a:off x="283367" y="721274"/>
            <a:ext cx="3469055" cy="3383280"/>
          </a:xfrm>
          <a:prstGeom prst="rect">
            <a:avLst/>
          </a:prstGeom>
        </p:spPr>
      </p:pic>
      <p:pic>
        <p:nvPicPr>
          <p:cNvPr id="21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791289" y="1416509"/>
            <a:ext cx="2306030" cy="1730083"/>
          </a:xfrm>
          <a:prstGeom prst="rect">
            <a:avLst/>
          </a:prstGeom>
        </p:spPr>
      </p:pic>
      <p:sp>
        <p:nvSpPr>
          <p:cNvPr id="23" name="Hộp Văn bản 3">
            <a:extLst>
              <a:ext uri="{FF2B5EF4-FFF2-40B4-BE49-F238E27FC236}">
                <a16:creationId xmlns:a16="http://schemas.microsoft.com/office/drawing/2014/main" id="{171ACF05-1D59-4589-818C-92E76275940F}"/>
              </a:ext>
            </a:extLst>
          </p:cNvPr>
          <p:cNvSpPr txBox="1"/>
          <p:nvPr/>
        </p:nvSpPr>
        <p:spPr>
          <a:xfrm>
            <a:off x="5075128" y="163904"/>
            <a:ext cx="676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HỌC VIỆN ĐÀO TẠO QUỐC TẾ </a:t>
            </a:r>
            <a:r>
              <a:rPr lang="en-US" sz="3600" b="1" dirty="0" err="1">
                <a:solidFill>
                  <a:schemeClr val="bg1"/>
                </a:solidFill>
              </a:rPr>
              <a:t>ANi</a:t>
            </a:r>
            <a:endParaRPr lang="en-US" sz="3600" b="1" dirty="0">
              <a:solidFill>
                <a:schemeClr val="bg1"/>
              </a:solidFill>
            </a:endParaRPr>
          </a:p>
          <a:p>
            <a:pPr algn="r"/>
            <a:r>
              <a:rPr lang="en-US" sz="2000" b="1" spc="400" dirty="0">
                <a:solidFill>
                  <a:schemeClr val="bg1"/>
                </a:solidFill>
              </a:rPr>
              <a:t>ACADEMY OF NETWORK AND INNOVATIONS</a:t>
            </a:r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id="{979AEA6D-8EF7-42D3-AB34-92EDB55285A1}"/>
              </a:ext>
            </a:extLst>
          </p:cNvPr>
          <p:cNvSpPr/>
          <p:nvPr/>
        </p:nvSpPr>
        <p:spPr>
          <a:xfrm rot="16200000">
            <a:off x="8362950" y="5556047"/>
            <a:ext cx="504825" cy="45719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Hộp Văn bản 15">
            <a:extLst>
              <a:ext uri="{FF2B5EF4-FFF2-40B4-BE49-F238E27FC236}">
                <a16:creationId xmlns:a16="http://schemas.microsoft.com/office/drawing/2014/main" id="{29C0EFD4-CE08-4DD2-B009-5EAD3FB258FD}"/>
              </a:ext>
            </a:extLst>
          </p:cNvPr>
          <p:cNvSpPr txBox="1"/>
          <p:nvPr/>
        </p:nvSpPr>
        <p:spPr>
          <a:xfrm>
            <a:off x="7391151" y="537324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TEACHER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8F73B06E-BDE4-4649-9842-9FB117FD00F9}"/>
              </a:ext>
            </a:extLst>
          </p:cNvPr>
          <p:cNvSpPr txBox="1"/>
          <p:nvPr/>
        </p:nvSpPr>
        <p:spPr>
          <a:xfrm>
            <a:off x="8751196" y="5078754"/>
            <a:ext cx="16097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Ms. </a:t>
            </a:r>
            <a:r>
              <a:rPr lang="en-US" sz="2000" dirty="0" err="1" smtClean="0">
                <a:solidFill>
                  <a:srgbClr val="006698"/>
                </a:solidFill>
                <a:latin typeface="UTM Swiss Condensed" panose="02000500000000000000" pitchFamily="2" charset="0"/>
              </a:rPr>
              <a:t>Linh</a:t>
            </a:r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 Chi</a:t>
            </a:r>
            <a:endParaRPr lang="en-US" sz="1600" i="1" dirty="0">
              <a:solidFill>
                <a:srgbClr val="006698"/>
              </a:solidFill>
              <a:latin typeface="UTM Swiss Condensed" panose="02000500000000000000" pitchFamily="2" charset="0"/>
            </a:endParaRPr>
          </a:p>
          <a:p>
            <a:endParaRPr lang="en-US" dirty="0">
              <a:solidFill>
                <a:srgbClr val="006698"/>
              </a:solidFill>
              <a:latin typeface="UTM Swiss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for your attention!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3242930" y="4147795"/>
            <a:ext cx="7017488" cy="196312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HỌC VIỆN ĐÀO TẠO QUỐC TẾ ANI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103D Trường Chinh, Thành Phố Huế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Http://www.ani.edu.vn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upport@ani.edu.vn </a:t>
            </a:r>
          </a:p>
          <a:p>
            <a:pPr lvl="0"/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(84)0234.3627999</a:t>
            </a:r>
            <a:endParaRPr lang="en-US" cap="none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120169" y="2588181"/>
            <a:ext cx="18282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esent continuous explained in pictures - Break Into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4" y="1374120"/>
            <a:ext cx="10642600" cy="50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49257" y="414086"/>
            <a:ext cx="4651393" cy="707886"/>
          </a:xfrm>
          <a:prstGeom prst="rect">
            <a:avLst/>
          </a:prstGeom>
          <a:noFill/>
          <a:ln w="22225"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What are you doing?</a:t>
            </a:r>
          </a:p>
        </p:txBody>
      </p:sp>
    </p:spTree>
    <p:extLst>
      <p:ext uri="{BB962C8B-B14F-4D97-AF65-F5344CB8AC3E}">
        <p14:creationId xmlns:p14="http://schemas.microsoft.com/office/powerpoint/2010/main" val="42031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31215" y="329938"/>
            <a:ext cx="2121031" cy="678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I. FORM</a:t>
            </a:r>
            <a:endParaRPr lang="vi-VN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5799"/>
              </p:ext>
            </p:extLst>
          </p:nvPr>
        </p:nvGraphicFramePr>
        <p:xfrm>
          <a:off x="1348034" y="1596357"/>
          <a:ext cx="10048972" cy="3607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744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 smtClean="0">
                          <a:solidFill>
                            <a:srgbClr val="FFFFFF"/>
                          </a:solidFill>
                          <a:effectLst/>
                        </a:rPr>
                        <a:t>Khẳng </a:t>
                      </a:r>
                      <a:r>
                        <a:rPr lang="vi-VN" b="1" dirty="0">
                          <a:solidFill>
                            <a:srgbClr val="FFFFFF"/>
                          </a:solidFill>
                          <a:effectLst/>
                        </a:rPr>
                        <a:t>định</a:t>
                      </a:r>
                      <a:endParaRPr lang="vi-VN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solidFill>
                            <a:srgbClr val="FFFFFF"/>
                          </a:solidFill>
                          <a:effectLst/>
                        </a:rPr>
                        <a:t>Phủ định</a:t>
                      </a:r>
                      <a:endParaRPr lang="vi-VN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solidFill>
                            <a:srgbClr val="FFFFFF"/>
                          </a:solidFill>
                          <a:effectLst/>
                        </a:rPr>
                        <a:t>Nghi vấn</a:t>
                      </a:r>
                      <a:endParaRPr lang="vi-VN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604">
                <a:tc>
                  <a:txBody>
                    <a:bodyPr/>
                    <a:lstStyle/>
                    <a:p>
                      <a:r>
                        <a:rPr lang="vi-VN" b="1" dirty="0">
                          <a:effectLst/>
                          <a:latin typeface="+mn-lt"/>
                        </a:rPr>
                        <a:t>Công thức</a:t>
                      </a:r>
                      <a:endParaRPr lang="vi-VN" dirty="0">
                        <a:effectLst/>
                        <a:latin typeface="+mn-lt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err="1" smtClean="0"/>
                        <a:t>S+be+Ving</a:t>
                      </a:r>
                      <a:endParaRPr lang="en-US" sz="2800" b="1" dirty="0" smtClean="0"/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S+be+not+Ving</a:t>
                      </a:r>
                      <a:endParaRPr lang="en-US" sz="2800" b="1" dirty="0">
                        <a:effectLst/>
                        <a:latin typeface="+mn-lt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dirty="0" err="1" smtClean="0"/>
                        <a:t>Be+S+Ving</a:t>
                      </a:r>
                      <a:r>
                        <a:rPr lang="en-US" sz="2800" b="1" dirty="0" smtClean="0"/>
                        <a:t>?</a:t>
                      </a:r>
                      <a:endParaRPr lang="vi-VN" sz="2800" b="1" dirty="0"/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890">
                <a:tc>
                  <a:txBody>
                    <a:bodyPr/>
                    <a:lstStyle/>
                    <a:p>
                      <a:r>
                        <a:rPr lang="vi-VN" b="1" dirty="0">
                          <a:effectLst/>
                          <a:latin typeface="+mn-lt"/>
                        </a:rPr>
                        <a:t>Ví dụ</a:t>
                      </a:r>
                      <a:endParaRPr lang="vi-VN" dirty="0">
                        <a:effectLst/>
                        <a:latin typeface="+mn-lt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800" b="0" dirty="0" err="1">
                          <a:effectLst/>
                          <a:latin typeface="+mn-lt"/>
                        </a:rPr>
                        <a:t>Hoa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is watching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TV now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My friend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is listening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to music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Tam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isn’t studying 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English now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It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isn’t raining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Is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she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going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out with her boyfriend?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  <a:latin typeface="+mn-lt"/>
                        </a:rPr>
                        <a:t>What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is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he 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doing</a:t>
                      </a:r>
                      <a:r>
                        <a:rPr lang="en-US" sz="1800" b="0" dirty="0">
                          <a:effectLst/>
                          <a:latin typeface="+mn-lt"/>
                        </a:rPr>
                        <a:t> right now?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47788"/>
            <a:ext cx="50387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347788"/>
            <a:ext cx="5048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586288"/>
            <a:ext cx="50863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entagon 5"/>
          <p:cNvSpPr/>
          <p:nvPr/>
        </p:nvSpPr>
        <p:spPr>
          <a:xfrm>
            <a:off x="1131215" y="329938"/>
            <a:ext cx="2121031" cy="678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II. RULES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8090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131215" y="329938"/>
            <a:ext cx="2121031" cy="678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II. RULES</a:t>
            </a:r>
            <a:endParaRPr lang="vi-VN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34469"/>
              </p:ext>
            </p:extLst>
          </p:nvPr>
        </p:nvGraphicFramePr>
        <p:xfrm>
          <a:off x="1539560" y="1140429"/>
          <a:ext cx="9687763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Spelling rules</a:t>
                      </a:r>
                      <a:endParaRPr lang="vi-VN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</a:t>
                      </a:r>
                      <a:r>
                        <a:rPr lang="en-US" sz="2000" baseline="0" dirty="0" smtClean="0"/>
                        <a:t>mple</a:t>
                      </a:r>
                      <a:endParaRPr lang="vi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1. V-y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ing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bình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thường</a:t>
                      </a:r>
                      <a:endParaRPr lang="vi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Play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play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baseline="0" dirty="0" smtClean="0">
                          <a:sym typeface="Wingdings" pitchFamily="2" charset="2"/>
                        </a:rPr>
                        <a:t>Study  study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2. V-e</a:t>
                      </a:r>
                      <a:endParaRPr lang="vi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/>
                        <a:t>Bỏ</a:t>
                      </a:r>
                      <a:r>
                        <a:rPr lang="en-US" sz="2000" b="0" dirty="0" smtClean="0"/>
                        <a:t> e </a:t>
                      </a:r>
                      <a:r>
                        <a:rPr lang="en-US" sz="2000" b="0" dirty="0" err="1" smtClean="0"/>
                        <a:t>thêm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err="1" smtClean="0"/>
                        <a:t>ing</a:t>
                      </a:r>
                      <a:endParaRPr lang="vi-VN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Dance 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 danc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3. V-</a:t>
                      </a:r>
                      <a:r>
                        <a:rPr lang="en-US" sz="2000" dirty="0" err="1" smtClean="0"/>
                        <a:t>ee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ing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bình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thường</a:t>
                      </a:r>
                      <a:endParaRPr lang="vi-V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See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see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4.</a:t>
                      </a:r>
                      <a:r>
                        <a:rPr lang="en-US" sz="2000" baseline="0" dirty="0" smtClean="0"/>
                        <a:t> V-</a:t>
                      </a:r>
                      <a:r>
                        <a:rPr lang="en-US" sz="2000" baseline="0" dirty="0" err="1" smtClean="0"/>
                        <a:t>ie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err="1" smtClean="0">
                          <a:sym typeface="Wingdings" pitchFamily="2" charset="2"/>
                        </a:rPr>
                        <a:t>Chuyển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="0" baseline="0" dirty="0" err="1" smtClean="0">
                          <a:sym typeface="Wingdings" pitchFamily="2" charset="2"/>
                        </a:rPr>
                        <a:t>ie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="0" baseline="0" dirty="0" err="1" smtClean="0">
                          <a:sym typeface="Wingdings" pitchFamily="2" charset="2"/>
                        </a:rPr>
                        <a:t>thành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 y </a:t>
                      </a:r>
                      <a:r>
                        <a:rPr lang="en-US" sz="2000" b="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="0" baseline="0" dirty="0" err="1" smtClean="0">
                          <a:sym typeface="Wingdings" pitchFamily="2" charset="2"/>
                        </a:rPr>
                        <a:t>ing</a:t>
                      </a:r>
                      <a:endParaRPr lang="vi-V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Die </a:t>
                      </a:r>
                      <a:r>
                        <a:rPr lang="en-US" sz="2000" dirty="0" smtClean="0">
                          <a:sym typeface="Wingdings" pitchFamily="2" charset="2"/>
                        </a:rPr>
                        <a:t> d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ying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aseline="0" dirty="0" smtClean="0"/>
                        <a:t>5.</a:t>
                      </a:r>
                      <a:r>
                        <a:rPr lang="en-US" sz="2000" dirty="0" smtClean="0"/>
                        <a:t> V </a:t>
                      </a:r>
                      <a:r>
                        <a:rPr lang="en-US" sz="2000" dirty="0" err="1" smtClean="0"/>
                        <a:t>có</a:t>
                      </a:r>
                      <a:r>
                        <a:rPr lang="en-US" sz="2000" dirty="0" smtClean="0"/>
                        <a:t>:</a:t>
                      </a:r>
                      <a:r>
                        <a:rPr lang="en-US" sz="2000" baseline="0" dirty="0" smtClean="0"/>
                        <a:t>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aseline="0" dirty="0" smtClean="0"/>
                        <a:t>1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tiết</a:t>
                      </a:r>
                      <a:endParaRPr lang="en-US" sz="2000" baseline="0" dirty="0" smtClean="0"/>
                    </a:p>
                    <a:p>
                      <a:pPr marL="342900" indent="-34290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aseline="0" dirty="0" smtClean="0"/>
                        <a:t>3 </a:t>
                      </a:r>
                      <a:r>
                        <a:rPr lang="en-US" sz="2000" baseline="0" dirty="0" err="1" smtClean="0"/>
                        <a:t>chữ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gồm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kẹp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phụ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(p-n-p)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gấp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đôi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phụ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âm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cuối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rồi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ing</a:t>
                      </a:r>
                      <a:endParaRPr lang="vi-V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/>
                        <a:t>Run </a:t>
                      </a:r>
                      <a:r>
                        <a:rPr lang="en-US" sz="2000" b="0" dirty="0" smtClean="0">
                          <a:sym typeface="Wingdings" pitchFamily="2" charset="2"/>
                        </a:rPr>
                        <a:t> run</a:t>
                      </a:r>
                      <a:r>
                        <a:rPr lang="en-US" sz="2000" b="1" dirty="0" smtClean="0">
                          <a:sym typeface="Wingdings" pitchFamily="2" charset="2"/>
                        </a:rPr>
                        <a:t>ning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ym typeface="Wingdings" pitchFamily="2" charset="2"/>
                        </a:rPr>
                        <a:t>Stop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  stop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ping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6. V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: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smtClean="0"/>
                        <a:t>2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tiết</a:t>
                      </a:r>
                      <a:endParaRPr lang="en-US" sz="20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err="1" smtClean="0"/>
                        <a:t>nhấn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aseline="0" dirty="0" smtClean="0"/>
                        <a:t>3 </a:t>
                      </a:r>
                      <a:r>
                        <a:rPr lang="en-US" sz="2000" baseline="0" dirty="0" err="1" smtClean="0"/>
                        <a:t>chữ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cuối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gồm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kẹp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phụ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âm</a:t>
                      </a:r>
                      <a:r>
                        <a:rPr lang="en-US" sz="2000" baseline="0" dirty="0" smtClean="0"/>
                        <a:t> (p-n-p)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ym typeface="Wingdings" pitchFamily="2" charset="2"/>
                        </a:rPr>
                        <a:t>gấp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đôi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phụ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âm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cuối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rồi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thêm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000" baseline="0" dirty="0" err="1" smtClean="0">
                          <a:sym typeface="Wingdings" pitchFamily="2" charset="2"/>
                        </a:rPr>
                        <a:t>ing</a:t>
                      </a:r>
                      <a:endParaRPr lang="vi-V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/>
                        <a:t>Begin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>
                          <a:sym typeface="Wingdings" pitchFamily="2" charset="2"/>
                        </a:rPr>
                        <a:t> begin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ning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baseline="0" dirty="0" smtClean="0">
                          <a:sym typeface="Wingdings" pitchFamily="2" charset="2"/>
                        </a:rPr>
                        <a:t>Control  control</a:t>
                      </a:r>
                      <a:r>
                        <a:rPr lang="en-US" sz="2000" b="1" baseline="0" dirty="0" smtClean="0">
                          <a:sym typeface="Wingdings" pitchFamily="2" charset="2"/>
                        </a:rPr>
                        <a:t>ling</a:t>
                      </a:r>
                      <a:endParaRPr lang="vi-V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7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82" y="1590626"/>
            <a:ext cx="81534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entagon 2"/>
          <p:cNvSpPr/>
          <p:nvPr/>
        </p:nvSpPr>
        <p:spPr>
          <a:xfrm>
            <a:off x="1131215" y="329938"/>
            <a:ext cx="2121031" cy="678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II. USAGES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30539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1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đang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xảy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ra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ngay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tại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thời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điểm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nói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3820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- Now</a:t>
            </a:r>
            <a:r>
              <a:rPr lang="en-US" sz="3200" dirty="0"/>
              <a:t>/ right now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- At </a:t>
            </a:r>
            <a:r>
              <a:rPr lang="en-US" sz="3200" dirty="0"/>
              <a:t>the moment/ at present/ at this time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- Look</a:t>
            </a:r>
            <a:r>
              <a:rPr lang="en-US" sz="3200" dirty="0"/>
              <a:t>! Listen! </a:t>
            </a:r>
            <a:r>
              <a:rPr lang="en-US" sz="3200" dirty="0" err="1"/>
              <a:t>Shh</a:t>
            </a:r>
            <a:r>
              <a:rPr lang="en-US" sz="3200" dirty="0"/>
              <a:t>!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8603" y="3835021"/>
            <a:ext cx="2483893" cy="40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7" y="871993"/>
            <a:ext cx="7069952" cy="301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311" y="3931580"/>
            <a:ext cx="6564123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Ken</a:t>
            </a:r>
            <a:r>
              <a:rPr lang="en-US" sz="2400" dirty="0"/>
              <a:t> </a:t>
            </a:r>
            <a:r>
              <a:rPr lang="en-US" sz="2400" b="1" dirty="0"/>
              <a:t>(study)</a:t>
            </a:r>
            <a:r>
              <a:rPr lang="en-US" sz="2400" dirty="0"/>
              <a:t> ______________ English now.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schoolboys </a:t>
            </a:r>
            <a:r>
              <a:rPr lang="en-US" sz="2400" b="1" dirty="0"/>
              <a:t>(have)</a:t>
            </a:r>
            <a:r>
              <a:rPr lang="en-US" sz="2400" dirty="0"/>
              <a:t> ______________ lunch at present.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Look</a:t>
            </a:r>
            <a:r>
              <a:rPr lang="en-US" sz="2400" dirty="0"/>
              <a:t>! That man </a:t>
            </a:r>
            <a:r>
              <a:rPr lang="en-US" sz="2400" b="1" dirty="0"/>
              <a:t>(read)</a:t>
            </a:r>
            <a:r>
              <a:rPr lang="en-US" sz="2400" dirty="0"/>
              <a:t> ______________ a Chinese novel by Ngo Minh.</a:t>
            </a:r>
          </a:p>
          <a:p>
            <a:pPr>
              <a:lnSpc>
                <a:spcPct val="150000"/>
              </a:lnSpc>
            </a:pPr>
            <a:r>
              <a:rPr lang="vi-VN" sz="2400" dirty="0"/>
              <a:t/>
            </a:r>
            <a:br>
              <a:rPr lang="vi-VN" sz="2400" dirty="0"/>
            </a:b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5029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Usage </a:t>
            </a:r>
            <a:r>
              <a:rPr lang="en-US" sz="3600" u="sng" dirty="0"/>
              <a:t>2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19375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1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khác</a:t>
            </a:r>
            <a:r>
              <a:rPr lang="en-US" sz="3200" dirty="0" smtClean="0"/>
              <a:t> so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thường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ngày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037551"/>
            <a:ext cx="4508090" cy="382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- (but) today/ these days…</a:t>
            </a:r>
            <a:endParaRPr lang="en-US" sz="32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19" y="410047"/>
            <a:ext cx="4693272" cy="37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0194" y="4286632"/>
            <a:ext cx="65780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Today </a:t>
            </a:r>
            <a:r>
              <a:rPr lang="en-US" sz="2400" b="1" dirty="0" smtClean="0"/>
              <a:t>I (wear)</a:t>
            </a:r>
            <a:r>
              <a:rPr lang="en-US" sz="2400" dirty="0" smtClean="0"/>
              <a:t>______________</a:t>
            </a:r>
            <a:r>
              <a:rPr lang="en-US" sz="2400" b="1" dirty="0" smtClean="0"/>
              <a:t> </a:t>
            </a:r>
            <a:r>
              <a:rPr lang="en-US" sz="2400" dirty="0" smtClean="0"/>
              <a:t>a yellow top, blue jeans and a black and white jacket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She </a:t>
            </a:r>
            <a:r>
              <a:rPr lang="en-US" sz="2400" dirty="0"/>
              <a:t>always </a:t>
            </a:r>
            <a:r>
              <a:rPr lang="en-US" sz="2400" dirty="0" smtClean="0"/>
              <a:t>goes </a:t>
            </a:r>
            <a:r>
              <a:rPr lang="en-US" sz="2400" dirty="0"/>
              <a:t>to school by bike, but today she </a:t>
            </a:r>
            <a:r>
              <a:rPr lang="en-US" sz="2400" b="1" dirty="0"/>
              <a:t>(walk)</a:t>
            </a:r>
            <a:r>
              <a:rPr lang="en-US" sz="2400" dirty="0"/>
              <a:t>____________ to school</a:t>
            </a:r>
          </a:p>
        </p:txBody>
      </p:sp>
    </p:spTree>
    <p:extLst>
      <p:ext uri="{BB962C8B-B14F-4D97-AF65-F5344CB8AC3E}">
        <p14:creationId xmlns:p14="http://schemas.microsoft.com/office/powerpoint/2010/main" val="8656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136" y="162233"/>
            <a:ext cx="3092115" cy="737420"/>
          </a:xfrm>
        </p:spPr>
        <p:txBody>
          <a:bodyPr>
            <a:normAutofit/>
          </a:bodyPr>
          <a:lstStyle/>
          <a:p>
            <a:pPr algn="ctr"/>
            <a:r>
              <a:rPr lang="en-US" sz="3600" u="sng" smtClean="0"/>
              <a:t>Usage </a:t>
            </a:r>
            <a:r>
              <a:rPr lang="en-US" sz="3600" u="sng" dirty="0"/>
              <a:t>3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910" y="1085848"/>
            <a:ext cx="4508090" cy="25455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vi-VN" sz="3200" dirty="0"/>
              <a:t>hành động </a:t>
            </a:r>
            <a:r>
              <a:rPr lang="vi-VN" sz="3200" b="1" dirty="0">
                <a:solidFill>
                  <a:schemeClr val="accent1"/>
                </a:solidFill>
              </a:rPr>
              <a:t>sắp xảy ra </a:t>
            </a:r>
            <a:r>
              <a:rPr lang="vi-VN" sz="3200" dirty="0"/>
              <a:t>trong </a:t>
            </a:r>
            <a:r>
              <a:rPr lang="vi-VN" sz="3200" b="1" dirty="0">
                <a:solidFill>
                  <a:schemeClr val="accent1"/>
                </a:solidFill>
              </a:rPr>
              <a:t>tương lai </a:t>
            </a:r>
            <a:r>
              <a:rPr lang="vi-VN" sz="3200" b="1" dirty="0" smtClean="0">
                <a:solidFill>
                  <a:schemeClr val="accent1"/>
                </a:solidFill>
              </a:rPr>
              <a:t>gần</a:t>
            </a:r>
            <a:r>
              <a:rPr lang="vi-VN" sz="3200" dirty="0" smtClean="0"/>
              <a:t>. </a:t>
            </a:r>
            <a:r>
              <a:rPr lang="vi-VN" sz="3200" dirty="0"/>
              <a:t>Thường diễn tả một </a:t>
            </a:r>
            <a:r>
              <a:rPr lang="vi-VN" sz="3200" b="1" dirty="0">
                <a:solidFill>
                  <a:schemeClr val="accent1"/>
                </a:solidFill>
              </a:rPr>
              <a:t>kế hoạch </a:t>
            </a:r>
            <a:r>
              <a:rPr lang="vi-VN" sz="3200" dirty="0"/>
              <a:t>đã được </a:t>
            </a:r>
            <a:r>
              <a:rPr lang="vi-VN" sz="3200" b="1" dirty="0">
                <a:solidFill>
                  <a:schemeClr val="accent1"/>
                </a:solidFill>
              </a:rPr>
              <a:t>lên lịch sẵn</a:t>
            </a:r>
            <a:r>
              <a:rPr lang="vi-VN" sz="3200" dirty="0"/>
              <a:t>. </a:t>
            </a:r>
            <a:endParaRPr lang="vi-VN" sz="3200" dirty="0" smtClean="0"/>
          </a:p>
          <a:p>
            <a:pPr algn="just"/>
            <a:r>
              <a:rPr lang="vi-VN" sz="3200" b="1" dirty="0" smtClean="0">
                <a:solidFill>
                  <a:schemeClr val="accent1"/>
                </a:solidFill>
                <a:sym typeface="Wingdings" pitchFamily="2" charset="2"/>
              </a:rPr>
              <a:t> A future plan</a:t>
            </a:r>
            <a:endParaRPr lang="vi-VN" sz="3200" b="1" dirty="0" smtClean="0">
              <a:solidFill>
                <a:schemeClr val="accent1"/>
              </a:solidFill>
            </a:endParaRPr>
          </a:p>
          <a:p>
            <a:pPr algn="just"/>
            <a:endParaRPr lang="vi-VN" sz="3200" b="1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683910" y="3631440"/>
            <a:ext cx="4508090" cy="382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 smtClean="0"/>
              <a:t>Signals:</a:t>
            </a:r>
          </a:p>
          <a:p>
            <a:pPr algn="just"/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tương</a:t>
            </a:r>
            <a:r>
              <a:rPr lang="en-US" sz="3200" dirty="0" smtClean="0"/>
              <a:t> </a:t>
            </a:r>
            <a:r>
              <a:rPr lang="en-US" sz="3200" dirty="0" err="1" smtClean="0"/>
              <a:t>lai</a:t>
            </a:r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90193" y="4060314"/>
            <a:ext cx="6578043" cy="2234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This afternoon I </a:t>
            </a:r>
            <a:r>
              <a:rPr lang="en-US" sz="2400" b="1" dirty="0"/>
              <a:t>(go)</a:t>
            </a:r>
            <a:r>
              <a:rPr lang="en-US" sz="2400" dirty="0"/>
              <a:t> ______________ to the library to review Math lessons.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We</a:t>
            </a:r>
            <a:r>
              <a:rPr lang="en-US" sz="2400" dirty="0"/>
              <a:t> </a:t>
            </a:r>
            <a:r>
              <a:rPr lang="en-US" sz="2400" b="1" dirty="0"/>
              <a:t>(visit)</a:t>
            </a:r>
            <a:r>
              <a:rPr lang="en-US" sz="2400" dirty="0"/>
              <a:t>______________our former teacher next Sunday morning.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7" y="763080"/>
            <a:ext cx="6905526" cy="295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Custom 1">
      <a:dk1>
        <a:srgbClr val="001722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ANI - PARA">
      <a:dk1>
        <a:srgbClr val="006599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ANI 02</Template>
  <TotalTime>2523</TotalTime>
  <Words>366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UTM Swiss 721 Black Condensed</vt:lpstr>
      <vt:lpstr>UTM Swiss Condensed</vt:lpstr>
      <vt:lpstr>Wingdings</vt:lpstr>
      <vt:lpstr>Badge</vt:lpstr>
      <vt:lpstr>1_Badge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1</vt:lpstr>
      <vt:lpstr>Usage 2</vt:lpstr>
      <vt:lpstr>Usage 3</vt:lpstr>
      <vt:lpstr>Thank you  for your attention!</vt:lpstr>
    </vt:vector>
  </TitlesOfParts>
  <Company>3977000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ESSAY</dc:title>
  <dc:creator>PHILONG</dc:creator>
  <cp:lastModifiedBy>ASUS</cp:lastModifiedBy>
  <cp:revision>189</cp:revision>
  <dcterms:created xsi:type="dcterms:W3CDTF">2017-01-10T12:13:54Z</dcterms:created>
  <dcterms:modified xsi:type="dcterms:W3CDTF">2023-03-15T12:40:53Z</dcterms:modified>
</cp:coreProperties>
</file>