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18"/>
  </p:notesMasterIdLst>
  <p:sldIdLst>
    <p:sldId id="308" r:id="rId3"/>
    <p:sldId id="312" r:id="rId4"/>
    <p:sldId id="313" r:id="rId5"/>
    <p:sldId id="314" r:id="rId6"/>
    <p:sldId id="315" r:id="rId7"/>
    <p:sldId id="327" r:id="rId8"/>
    <p:sldId id="316" r:id="rId9"/>
    <p:sldId id="317" r:id="rId10"/>
    <p:sldId id="318" r:id="rId11"/>
    <p:sldId id="320" r:id="rId12"/>
    <p:sldId id="328" r:id="rId13"/>
    <p:sldId id="319" r:id="rId14"/>
    <p:sldId id="323" r:id="rId15"/>
    <p:sldId id="32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5281D-5FF8-4F61-816F-D487E8D27896}">
          <p14:sldIdLst>
            <p14:sldId id="308"/>
            <p14:sldId id="312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8"/>
            <p14:sldId id="319"/>
            <p14:sldId id="323"/>
            <p14:sldId id="326"/>
          </p14:sldIdLst>
        </p14:section>
        <p14:section name="Practice" id="{B79FDC20-829F-42D2-9827-3B171D71F22D}">
          <p14:sldIdLst/>
        </p14:section>
        <p14:section name="Homework" id="{91BAE393-2B56-4B16-92A4-4DDBF09236A4}">
          <p14:sldIdLst>
            <p14:sldId id="310"/>
          </p14:sldIdLst>
        </p14:section>
        <p14:section name="Homework for higher Band score" id="{8D5EA575-07B0-4A86-84AC-934E5B5651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98"/>
    <a:srgbClr val="CDCDCD"/>
    <a:srgbClr val="B3B3B3"/>
    <a:srgbClr val="EA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7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7EA0-BD15-4709-AE53-90FDD46DD63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5D0C-77AA-471B-A87E-90E582EF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5D0C-77AA-471B-A87E-90E582EF0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42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28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740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0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9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8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2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274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2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4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70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6573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42673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2">
            <a:extLst>
              <a:ext uri="{FF2B5EF4-FFF2-40B4-BE49-F238E27FC236}">
                <a16:creationId xmlns:a16="http://schemas.microsoft.com/office/drawing/2014/main" id="{D66D922A-D06C-4207-8E92-F6EE29071D89}"/>
              </a:ext>
            </a:extLst>
          </p:cNvPr>
          <p:cNvSpPr/>
          <p:nvPr/>
        </p:nvSpPr>
        <p:spPr>
          <a:xfrm>
            <a:off x="0" y="-152400"/>
            <a:ext cx="12198602" cy="5000625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Hình chữ nhật 9">
            <a:extLst>
              <a:ext uri="{FF2B5EF4-FFF2-40B4-BE49-F238E27FC236}">
                <a16:creationId xmlns:a16="http://schemas.microsoft.com/office/drawing/2014/main" id="{268D7380-2543-4FA5-A17B-9AEFD2795705}"/>
              </a:ext>
            </a:extLst>
          </p:cNvPr>
          <p:cNvSpPr/>
          <p:nvPr/>
        </p:nvSpPr>
        <p:spPr>
          <a:xfrm>
            <a:off x="6602" y="2165596"/>
            <a:ext cx="12192000" cy="2532741"/>
          </a:xfrm>
          <a:prstGeom prst="rect">
            <a:avLst/>
          </a:prstGeom>
          <a:solidFill>
            <a:srgbClr val="00669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Hình chữ nhật 5">
            <a:extLst>
              <a:ext uri="{FF2B5EF4-FFF2-40B4-BE49-F238E27FC236}">
                <a16:creationId xmlns:a16="http://schemas.microsoft.com/office/drawing/2014/main" id="{2EF79ED1-4A83-4510-8C9A-F850C66D8A3E}"/>
              </a:ext>
            </a:extLst>
          </p:cNvPr>
          <p:cNvSpPr/>
          <p:nvPr/>
        </p:nvSpPr>
        <p:spPr>
          <a:xfrm>
            <a:off x="-658" y="2238829"/>
            <a:ext cx="12192000" cy="2380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Hộp Văn bản 10">
            <a:extLst>
              <a:ext uri="{FF2B5EF4-FFF2-40B4-BE49-F238E27FC236}">
                <a16:creationId xmlns:a16="http://schemas.microsoft.com/office/drawing/2014/main" id="{592B7E12-4D80-4AE3-8DC7-C5875F316DDA}"/>
              </a:ext>
            </a:extLst>
          </p:cNvPr>
          <p:cNvSpPr txBox="1"/>
          <p:nvPr/>
        </p:nvSpPr>
        <p:spPr>
          <a:xfrm>
            <a:off x="3514926" y="2797826"/>
            <a:ext cx="83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00"/>
                </a:solidFill>
              </a:rPr>
              <a:t>PRESENT SIMPLE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9" name="Hình chữ nhật 11">
            <a:extLst>
              <a:ext uri="{FF2B5EF4-FFF2-40B4-BE49-F238E27FC236}">
                <a16:creationId xmlns:a16="http://schemas.microsoft.com/office/drawing/2014/main" id="{151A9104-93F1-430B-B630-E7BD646A0D64}"/>
              </a:ext>
            </a:extLst>
          </p:cNvPr>
          <p:cNvSpPr/>
          <p:nvPr/>
        </p:nvSpPr>
        <p:spPr>
          <a:xfrm>
            <a:off x="8167575" y="2101105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Hình chữ nhật 12">
            <a:extLst>
              <a:ext uri="{FF2B5EF4-FFF2-40B4-BE49-F238E27FC236}">
                <a16:creationId xmlns:a16="http://schemas.microsoft.com/office/drawing/2014/main" id="{E89211B6-72B8-40C3-A995-4AD873B7E79E}"/>
              </a:ext>
            </a:extLst>
          </p:cNvPr>
          <p:cNvSpPr/>
          <p:nvPr/>
        </p:nvSpPr>
        <p:spPr>
          <a:xfrm>
            <a:off x="242131" y="4650344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E8D8"/>
              </a:clrFrom>
              <a:clrTo>
                <a:srgbClr val="F5E8D8">
                  <a:alpha val="0"/>
                </a:srgbClr>
              </a:clrTo>
            </a:clrChange>
          </a:blip>
          <a:srcRect l="5474" t="373" r="8712" b="1344"/>
          <a:stretch/>
        </p:blipFill>
        <p:spPr>
          <a:xfrm>
            <a:off x="283367" y="721274"/>
            <a:ext cx="3469055" cy="3383280"/>
          </a:xfrm>
          <a:prstGeom prst="rect">
            <a:avLst/>
          </a:prstGeom>
        </p:spPr>
      </p:pic>
      <p:pic>
        <p:nvPicPr>
          <p:cNvPr id="21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791289" y="1416509"/>
            <a:ext cx="2306030" cy="1730083"/>
          </a:xfrm>
          <a:prstGeom prst="rect">
            <a:avLst/>
          </a:prstGeom>
        </p:spPr>
      </p:pic>
      <p:sp>
        <p:nvSpPr>
          <p:cNvPr id="23" name="Hộp Văn bản 3">
            <a:extLst>
              <a:ext uri="{FF2B5EF4-FFF2-40B4-BE49-F238E27FC236}">
                <a16:creationId xmlns:a16="http://schemas.microsoft.com/office/drawing/2014/main" id="{171ACF05-1D59-4589-818C-92E76275940F}"/>
              </a:ext>
            </a:extLst>
          </p:cNvPr>
          <p:cNvSpPr txBox="1"/>
          <p:nvPr/>
        </p:nvSpPr>
        <p:spPr>
          <a:xfrm>
            <a:off x="5075128" y="163904"/>
            <a:ext cx="676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HỌC VIỆN ĐÀO TẠO QUỐC TẾ </a:t>
            </a:r>
            <a:r>
              <a:rPr lang="en-US" sz="3600" b="1" dirty="0" err="1">
                <a:solidFill>
                  <a:schemeClr val="bg1"/>
                </a:solidFill>
              </a:rPr>
              <a:t>ANi</a:t>
            </a:r>
            <a:endParaRPr lang="en-US" sz="3600" b="1" dirty="0">
              <a:solidFill>
                <a:schemeClr val="bg1"/>
              </a:solidFill>
            </a:endParaRPr>
          </a:p>
          <a:p>
            <a:pPr algn="r"/>
            <a:r>
              <a:rPr lang="en-US" sz="2000" b="1" spc="400" dirty="0">
                <a:solidFill>
                  <a:schemeClr val="bg1"/>
                </a:solidFill>
              </a:rPr>
              <a:t>ACADEMY OF NETWORK AND INNOVATIONS</a:t>
            </a:r>
          </a:p>
        </p:txBody>
      </p:sp>
      <p:sp>
        <p:nvSpPr>
          <p:cNvPr id="24" name="Hình chữ nhật 4">
            <a:extLst>
              <a:ext uri="{FF2B5EF4-FFF2-40B4-BE49-F238E27FC236}">
                <a16:creationId xmlns:a16="http://schemas.microsoft.com/office/drawing/2014/main" id="{979AEA6D-8EF7-42D3-AB34-92EDB55285A1}"/>
              </a:ext>
            </a:extLst>
          </p:cNvPr>
          <p:cNvSpPr/>
          <p:nvPr/>
        </p:nvSpPr>
        <p:spPr>
          <a:xfrm rot="16200000">
            <a:off x="8362950" y="5556047"/>
            <a:ext cx="504825" cy="45719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Hộp Văn bản 15">
            <a:extLst>
              <a:ext uri="{FF2B5EF4-FFF2-40B4-BE49-F238E27FC236}">
                <a16:creationId xmlns:a16="http://schemas.microsoft.com/office/drawing/2014/main" id="{29C0EFD4-CE08-4DD2-B009-5EAD3FB258FD}"/>
              </a:ext>
            </a:extLst>
          </p:cNvPr>
          <p:cNvSpPr txBox="1"/>
          <p:nvPr/>
        </p:nvSpPr>
        <p:spPr>
          <a:xfrm>
            <a:off x="7391151" y="537324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</a:rPr>
              <a:t>TEACHER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8F73B06E-BDE4-4649-9842-9FB117FD00F9}"/>
              </a:ext>
            </a:extLst>
          </p:cNvPr>
          <p:cNvSpPr txBox="1"/>
          <p:nvPr/>
        </p:nvSpPr>
        <p:spPr>
          <a:xfrm>
            <a:off x="8751196" y="5078754"/>
            <a:ext cx="16097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Ms. </a:t>
            </a:r>
            <a:r>
              <a:rPr lang="en-US" sz="2000" dirty="0" err="1" smtClean="0">
                <a:solidFill>
                  <a:srgbClr val="006698"/>
                </a:solidFill>
                <a:latin typeface="UTM Swiss Condensed" panose="02000500000000000000" pitchFamily="2" charset="0"/>
              </a:rPr>
              <a:t>Linh</a:t>
            </a:r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 Chi</a:t>
            </a:r>
            <a:endParaRPr lang="en-US" sz="1600" i="1" dirty="0">
              <a:solidFill>
                <a:srgbClr val="006698"/>
              </a:solidFill>
              <a:latin typeface="UTM Swiss Condensed" panose="02000500000000000000" pitchFamily="2" charset="0"/>
            </a:endParaRPr>
          </a:p>
          <a:p>
            <a:endParaRPr lang="en-US" dirty="0">
              <a:solidFill>
                <a:srgbClr val="006698"/>
              </a:solidFill>
              <a:latin typeface="UTM Swiss Condens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6154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smtClean="0">
                <a:solidFill>
                  <a:srgbClr val="006698"/>
                </a:solidFill>
                <a:cs typeface="Calibri" panose="020F0502020204030204" pitchFamily="34" charset="0"/>
              </a:rPr>
              <a:t>FORM: VERBS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4" y="1259579"/>
            <a:ext cx="8570333" cy="55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565750" y="4124270"/>
            <a:ext cx="3131458" cy="937586"/>
          </a:xfrm>
          <a:prstGeom prst="round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22437" y="4331453"/>
            <a:ext cx="396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Do/</a:t>
            </a:r>
            <a:r>
              <a:rPr lang="en-US" sz="2800" b="1" dirty="0" err="1" smtClean="0"/>
              <a:t>does+S+V+O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80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18452"/>
              </p:ext>
            </p:extLst>
          </p:nvPr>
        </p:nvGraphicFramePr>
        <p:xfrm>
          <a:off x="2309906" y="1708392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Form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I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go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to school</a:t>
                      </a:r>
                      <a:endParaRPr lang="vi-VN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(+) S + V(s/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es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+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I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don’t go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to school</a:t>
                      </a:r>
                      <a:endParaRPr lang="vi-VN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( - ) S + don’t/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doesn’t + V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 +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Do 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you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go 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to school?</a:t>
                      </a:r>
                      <a:endParaRPr lang="vi-VN" sz="2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( ? ) Do/does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+ S + V + O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39090" y="4134923"/>
            <a:ext cx="5665165" cy="195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0000"/>
                </a:solidFill>
              </a:rPr>
              <a:t>Notes: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S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ít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 	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Vs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es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	 does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S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nhiều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	 V		 do</a:t>
            </a:r>
            <a:endParaRPr lang="vi-VN" sz="2800" dirty="0">
              <a:solidFill>
                <a:srgbClr val="000000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984738" y="87923"/>
            <a:ext cx="1573824" cy="5748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I. FORM</a:t>
            </a:r>
            <a:endParaRPr lang="vi-V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4738" y="662781"/>
            <a:ext cx="230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 Verb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536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57376"/>
              </p:ext>
            </p:extLst>
          </p:nvPr>
        </p:nvGraphicFramePr>
        <p:xfrm>
          <a:off x="1131216" y="899546"/>
          <a:ext cx="10647859" cy="596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60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QUY</a:t>
                      </a:r>
                      <a:r>
                        <a:rPr lang="en-US" sz="2800" baseline="0" dirty="0" smtClean="0"/>
                        <a:t> TẮC THÊM S/ES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RULES</a:t>
                      </a:r>
                      <a:endParaRPr 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EXAMPLES</a:t>
                      </a:r>
                      <a:endParaRPr 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BUT</a:t>
                      </a:r>
                      <a:endParaRPr 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3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1.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Đa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động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từ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đều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thêm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Likes, circles,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starts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3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2.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Động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từ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có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đuôi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s,ss,x,sh,ch,z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+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es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Guesses, fixes, washes, watches,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buzzes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14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Động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từ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có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đuôi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o +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es</a:t>
                      </a:r>
                      <a:endParaRPr lang="en-US" sz="28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Do/does,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go/goes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14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4.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Động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từ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có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đuôi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y 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  <a:sym typeface="Wingdings" pitchFamily="2" charset="2"/>
                        </a:rPr>
                        <a:t>ies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Study 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sym typeface="Wingdings" pitchFamily="2" charset="2"/>
                        </a:rPr>
                        <a:t> studies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Play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  <a:sym typeface="Wingdings" pitchFamily="2" charset="2"/>
                        </a:rPr>
                        <a:t> plays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14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5.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Động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từ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bất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quy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0000"/>
                          </a:solidFill>
                        </a:rPr>
                        <a:t>tắc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sym typeface="Wingdings" pitchFamily="2" charset="2"/>
                        </a:rPr>
                        <a:t>Have  has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Pentagon 2"/>
          <p:cNvSpPr/>
          <p:nvPr/>
        </p:nvSpPr>
        <p:spPr>
          <a:xfrm>
            <a:off x="984738" y="87923"/>
            <a:ext cx="1573824" cy="5748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II. RULES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11485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39114" y="2706708"/>
            <a:ext cx="316613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sz="4800" dirty="0" smtClean="0">
                <a:solidFill>
                  <a:srgbClr val="006698"/>
                </a:solidFill>
                <a:cs typeface="Calibri" panose="020F0502020204030204" pitchFamily="34" charset="0"/>
              </a:rPr>
              <a:t>USAGE</a:t>
            </a:r>
            <a:endParaRPr lang="vi-VN" sz="4800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16" y="0"/>
            <a:ext cx="9364984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85788" y="1455576"/>
            <a:ext cx="4606212" cy="173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7992" y="2202873"/>
            <a:ext cx="3092117" cy="119667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SIGNALS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439775" y="919389"/>
            <a:ext cx="647364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222222"/>
                </a:solidFill>
              </a:rPr>
              <a:t>Always (luôn luôn) , usually (thường xuyên), often </a:t>
            </a:r>
            <a:r>
              <a:rPr lang="en-US" sz="2800" dirty="0" smtClean="0">
                <a:solidFill>
                  <a:srgbClr val="222222"/>
                </a:solidFill>
              </a:rPr>
              <a:t>= </a:t>
            </a:r>
            <a:r>
              <a:rPr lang="vi-VN" sz="2800" dirty="0" smtClean="0">
                <a:solidFill>
                  <a:srgbClr val="222222"/>
                </a:solidFill>
              </a:rPr>
              <a:t>frequently</a:t>
            </a:r>
            <a:r>
              <a:rPr lang="en-US" sz="2800" dirty="0" smtClean="0">
                <a:solidFill>
                  <a:srgbClr val="222222"/>
                </a:solidFill>
              </a:rPr>
              <a:t>= </a:t>
            </a:r>
            <a:r>
              <a:rPr lang="vi-VN" sz="2800" dirty="0" smtClean="0">
                <a:solidFill>
                  <a:srgbClr val="222222"/>
                </a:solidFill>
              </a:rPr>
              <a:t>generally</a:t>
            </a:r>
            <a:r>
              <a:rPr lang="en-US" sz="2800" dirty="0" smtClean="0">
                <a:solidFill>
                  <a:srgbClr val="222222"/>
                </a:solidFill>
              </a:rPr>
              <a:t> = </a:t>
            </a:r>
            <a:r>
              <a:rPr lang="vi-VN" sz="2800" dirty="0">
                <a:solidFill>
                  <a:srgbClr val="222222"/>
                </a:solidFill>
              </a:rPr>
              <a:t>regularly</a:t>
            </a:r>
            <a:r>
              <a:rPr lang="vi-VN" sz="2800" dirty="0" smtClean="0">
                <a:solidFill>
                  <a:srgbClr val="222222"/>
                </a:solidFill>
              </a:rPr>
              <a:t> </a:t>
            </a:r>
            <a:r>
              <a:rPr lang="vi-VN" sz="2800" dirty="0">
                <a:solidFill>
                  <a:srgbClr val="222222"/>
                </a:solidFill>
              </a:rPr>
              <a:t>(thường xuyên) , sometimes (thỉnh thoảng), seldom </a:t>
            </a:r>
            <a:r>
              <a:rPr lang="en-US" sz="2800" dirty="0" smtClean="0">
                <a:solidFill>
                  <a:srgbClr val="222222"/>
                </a:solidFill>
              </a:rPr>
              <a:t>= </a:t>
            </a:r>
            <a:r>
              <a:rPr lang="vi-VN" sz="2800" dirty="0" smtClean="0">
                <a:solidFill>
                  <a:srgbClr val="222222"/>
                </a:solidFill>
              </a:rPr>
              <a:t>rarely </a:t>
            </a:r>
            <a:r>
              <a:rPr lang="en-US" sz="2800" dirty="0" smtClean="0">
                <a:solidFill>
                  <a:srgbClr val="222222"/>
                </a:solidFill>
              </a:rPr>
              <a:t>= </a:t>
            </a:r>
            <a:r>
              <a:rPr lang="vi-VN" sz="2800" dirty="0" smtClean="0">
                <a:solidFill>
                  <a:srgbClr val="222222"/>
                </a:solidFill>
              </a:rPr>
              <a:t>hardly </a:t>
            </a:r>
            <a:r>
              <a:rPr lang="vi-VN" sz="2800" dirty="0">
                <a:solidFill>
                  <a:srgbClr val="222222"/>
                </a:solidFill>
              </a:rPr>
              <a:t>(hiếm khi) , never (không bao giờ</a:t>
            </a:r>
            <a:r>
              <a:rPr lang="vi-VN" sz="2800" dirty="0" smtClean="0">
                <a:solidFill>
                  <a:srgbClr val="222222"/>
                </a:solidFill>
              </a:rPr>
              <a:t>)</a:t>
            </a:r>
            <a:endParaRPr lang="en-US" sz="2800" dirty="0" smtClean="0">
              <a:solidFill>
                <a:srgbClr val="222222"/>
              </a:solidFill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800" dirty="0" smtClean="0">
                <a:solidFill>
                  <a:srgbClr val="222222"/>
                </a:solidFill>
              </a:rPr>
              <a:t> </a:t>
            </a:r>
            <a:r>
              <a:rPr lang="vi-VN" sz="2800" b="1" dirty="0" smtClean="0">
                <a:solidFill>
                  <a:srgbClr val="222222"/>
                </a:solidFill>
              </a:rPr>
              <a:t>Every</a:t>
            </a:r>
            <a:r>
              <a:rPr lang="en-US" sz="2800" dirty="0" smtClean="0">
                <a:solidFill>
                  <a:srgbClr val="222222"/>
                </a:solidFill>
              </a:rPr>
              <a:t>+time</a:t>
            </a:r>
          </a:p>
          <a:p>
            <a:pPr algn="just">
              <a:spcAft>
                <a:spcPts val="1200"/>
              </a:spcAft>
            </a:pPr>
            <a:r>
              <a:rPr lang="en-US" sz="2800" dirty="0" smtClean="0">
                <a:solidFill>
                  <a:srgbClr val="222222"/>
                </a:solidFill>
              </a:rPr>
              <a:t>Day/week/month/year</a:t>
            </a:r>
            <a:r>
              <a:rPr lang="vi-VN" sz="2800" dirty="0" smtClean="0">
                <a:solidFill>
                  <a:srgbClr val="222222"/>
                </a:solidFill>
              </a:rPr>
              <a:t> </a:t>
            </a:r>
            <a:endParaRPr lang="en-US" sz="2800" dirty="0" smtClean="0">
              <a:solidFill>
                <a:srgbClr val="222222"/>
              </a:solidFill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800" b="1" dirty="0" smtClean="0">
                <a:solidFill>
                  <a:srgbClr val="222222"/>
                </a:solidFill>
              </a:rPr>
              <a:t>Once</a:t>
            </a:r>
            <a:r>
              <a:rPr lang="vi-VN" sz="2800" b="1" dirty="0">
                <a:solidFill>
                  <a:srgbClr val="222222"/>
                </a:solidFill>
              </a:rPr>
              <a:t>/ twice/ three </a:t>
            </a:r>
            <a:r>
              <a:rPr lang="vi-VN" sz="2800" b="1" dirty="0" smtClean="0">
                <a:solidFill>
                  <a:srgbClr val="222222"/>
                </a:solidFill>
              </a:rPr>
              <a:t>times….. </a:t>
            </a:r>
            <a:r>
              <a:rPr lang="vi-VN" sz="2800" b="1" dirty="0">
                <a:solidFill>
                  <a:srgbClr val="222222"/>
                </a:solidFill>
              </a:rPr>
              <a:t>a day/ week/ month/ </a:t>
            </a:r>
            <a:r>
              <a:rPr lang="vi-VN" sz="2800" b="1" dirty="0" smtClean="0">
                <a:solidFill>
                  <a:srgbClr val="222222"/>
                </a:solidFill>
              </a:rPr>
              <a:t>year</a:t>
            </a:r>
            <a:r>
              <a:rPr lang="vi-VN" sz="2800" dirty="0" smtClean="0">
                <a:solidFill>
                  <a:srgbClr val="222222"/>
                </a:solidFill>
              </a:rPr>
              <a:t>……. </a:t>
            </a:r>
            <a:r>
              <a:rPr lang="vi-VN" sz="2800" dirty="0">
                <a:solidFill>
                  <a:srgbClr val="222222"/>
                </a:solidFill>
              </a:rPr>
              <a:t>(một lần / hai lần/ ba </a:t>
            </a:r>
            <a:r>
              <a:rPr lang="vi-VN" sz="2800" dirty="0" smtClean="0">
                <a:solidFill>
                  <a:srgbClr val="222222"/>
                </a:solidFill>
              </a:rPr>
              <a:t>lần……..</a:t>
            </a:r>
            <a:r>
              <a:rPr lang="vi-VN" sz="2800" dirty="0">
                <a:solidFill>
                  <a:srgbClr val="222222"/>
                </a:solidFill>
              </a:rPr>
              <a:t>một ngày/ tuần/ tháng/ năm)</a:t>
            </a:r>
            <a:endParaRPr lang="vi-VN" sz="28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8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Thank you </a:t>
            </a:r>
            <a:b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for your attention!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3242930" y="4147795"/>
            <a:ext cx="7017488" cy="196312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HỌC VIỆN ĐÀO TẠO QUỐC TẾ ANI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103D Trường Chinh, Thành Phố Huế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Http://www.ani.edu.vn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upport@ani.edu.vn </a:t>
            </a:r>
          </a:p>
          <a:p>
            <a:pPr lvl="0"/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(84)0234.3627999</a:t>
            </a:r>
            <a:endParaRPr lang="en-US" cap="none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120169" y="2588181"/>
            <a:ext cx="182820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CD373757-C334-4041-9970-9B8FBD54D368}"/>
              </a:ext>
            </a:extLst>
          </p:cNvPr>
          <p:cNvSpPr/>
          <p:nvPr/>
        </p:nvSpPr>
        <p:spPr>
          <a:xfrm>
            <a:off x="1345383" y="1378256"/>
            <a:ext cx="9734843" cy="584775"/>
          </a:xfrm>
          <a:prstGeom prst="roundRect">
            <a:avLst/>
          </a:prstGeom>
          <a:noFill/>
          <a:ln>
            <a:solidFill>
              <a:srgbClr val="EDA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0513" indent="-290513" algn="just">
              <a:lnSpc>
                <a:spcPct val="170000"/>
              </a:lnSpc>
              <a:buNone/>
            </a:pPr>
            <a:r>
              <a:rPr lang="vi-VN" sz="2000" dirty="0" smtClean="0">
                <a:solidFill>
                  <a:schemeClr val="tx2"/>
                </a:solidFill>
                <a:cs typeface="Calibri" panose="020F0502020204030204" pitchFamily="34" charset="0"/>
              </a:rPr>
              <a:t>FORM</a:t>
            </a:r>
            <a:r>
              <a:rPr lang="en-US" sz="2000" dirty="0" smtClean="0">
                <a:solidFill>
                  <a:schemeClr val="tx2"/>
                </a:solidFill>
                <a:cs typeface="Calibri" panose="020F0502020204030204" pitchFamily="34" charset="0"/>
              </a:rPr>
              <a:t> (TO BE &amp; VERB)</a:t>
            </a:r>
            <a:endParaRPr lang="vi-VN" sz="2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EC0DE871-5618-4C4A-AC9A-E717F41E36A9}"/>
              </a:ext>
            </a:extLst>
          </p:cNvPr>
          <p:cNvSpPr/>
          <p:nvPr/>
        </p:nvSpPr>
        <p:spPr>
          <a:xfrm>
            <a:off x="1357103" y="2217769"/>
            <a:ext cx="9734843" cy="584775"/>
          </a:xfrm>
          <a:prstGeom prst="roundRect">
            <a:avLst/>
          </a:prstGeom>
          <a:noFill/>
          <a:ln>
            <a:solidFill>
              <a:srgbClr val="EDA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0513" indent="-290513" algn="just">
              <a:lnSpc>
                <a:spcPct val="170000"/>
              </a:lnSpc>
              <a:buNone/>
            </a:pPr>
            <a:r>
              <a:rPr lang="vi-VN" sz="2000" dirty="0" smtClean="0">
                <a:solidFill>
                  <a:schemeClr val="tx2"/>
                </a:solidFill>
                <a:cs typeface="Calibri" panose="020F0502020204030204" pitchFamily="34" charset="0"/>
              </a:rPr>
              <a:t>USAGE</a:t>
            </a:r>
            <a:endParaRPr lang="vi-VN" sz="2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05F1FC89-9E81-4654-8FD2-888D8AE672D2}"/>
              </a:ext>
            </a:extLst>
          </p:cNvPr>
          <p:cNvSpPr/>
          <p:nvPr/>
        </p:nvSpPr>
        <p:spPr>
          <a:xfrm>
            <a:off x="1368823" y="3057282"/>
            <a:ext cx="9734843" cy="584775"/>
          </a:xfrm>
          <a:prstGeom prst="roundRect">
            <a:avLst/>
          </a:prstGeom>
          <a:noFill/>
          <a:ln>
            <a:solidFill>
              <a:srgbClr val="EDA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0513" indent="-290513" algn="just">
              <a:lnSpc>
                <a:spcPct val="170000"/>
              </a:lnSpc>
            </a:pPr>
            <a:r>
              <a:rPr lang="vi-VN" sz="2000" dirty="0" smtClean="0">
                <a:solidFill>
                  <a:schemeClr val="tx2"/>
                </a:solidFill>
                <a:cs typeface="Calibri" panose="020F0502020204030204" pitchFamily="34" charset="0"/>
              </a:rPr>
              <a:t>SIGNAL</a:t>
            </a:r>
            <a:endParaRPr lang="vi-VN" sz="2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2BEB1D42-A22C-4E8A-A838-5C343DE19A42}"/>
              </a:ext>
            </a:extLst>
          </p:cNvPr>
          <p:cNvSpPr/>
          <p:nvPr/>
        </p:nvSpPr>
        <p:spPr>
          <a:xfrm>
            <a:off x="1368823" y="3896795"/>
            <a:ext cx="9734843" cy="584775"/>
          </a:xfrm>
          <a:prstGeom prst="roundRect">
            <a:avLst/>
          </a:prstGeom>
          <a:noFill/>
          <a:ln>
            <a:solidFill>
              <a:srgbClr val="EDA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0513" indent="-290513" algn="just">
              <a:lnSpc>
                <a:spcPct val="170000"/>
              </a:lnSpc>
              <a:buNone/>
            </a:pPr>
            <a:r>
              <a:rPr lang="vi-VN" sz="2000" dirty="0" smtClean="0">
                <a:solidFill>
                  <a:schemeClr val="tx2"/>
                </a:solidFill>
                <a:cs typeface="Calibri" panose="020F0502020204030204" pitchFamily="34" charset="0"/>
              </a:rPr>
              <a:t>PRACTICE</a:t>
            </a:r>
            <a:endParaRPr lang="vi-VN" sz="2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4E48DC8C-FCB3-47AB-B87D-5293CA336DA9}"/>
              </a:ext>
            </a:extLst>
          </p:cNvPr>
          <p:cNvSpPr/>
          <p:nvPr/>
        </p:nvSpPr>
        <p:spPr>
          <a:xfrm>
            <a:off x="3468915" y="356136"/>
            <a:ext cx="5259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300" dirty="0" smtClean="0">
                <a:solidFill>
                  <a:srgbClr val="0066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CONTENT</a:t>
            </a:r>
            <a:endParaRPr lang="en-US" sz="4000" b="1" spc="300" dirty="0">
              <a:solidFill>
                <a:srgbClr val="0066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1" name="Straight Connector 73">
            <a:extLst>
              <a:ext uri="{FF2B5EF4-FFF2-40B4-BE49-F238E27FC236}">
                <a16:creationId xmlns:a16="http://schemas.microsoft.com/office/drawing/2014/main" id="{0C369FA0-C216-482B-B28F-DF1A04D4F10B}"/>
              </a:ext>
            </a:extLst>
          </p:cNvPr>
          <p:cNvCxnSpPr>
            <a:cxnSpLocks/>
          </p:cNvCxnSpPr>
          <p:nvPr/>
        </p:nvCxnSpPr>
        <p:spPr>
          <a:xfrm>
            <a:off x="4037737" y="929897"/>
            <a:ext cx="41220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0248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smtClean="0">
                <a:solidFill>
                  <a:srgbClr val="006698"/>
                </a:solidFill>
                <a:cs typeface="Calibri" panose="020F0502020204030204" pitchFamily="34" charset="0"/>
              </a:rPr>
              <a:t>FORM: TO BE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7841" y="1465589"/>
            <a:ext cx="64851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I </a:t>
            </a:r>
            <a:r>
              <a:rPr lang="en-US" sz="2800" dirty="0" smtClean="0">
                <a:solidFill>
                  <a:srgbClr val="000000"/>
                </a:solidFill>
              </a:rPr>
              <a:t>………...</a:t>
            </a:r>
            <a:r>
              <a:rPr lang="en-US" sz="2800" dirty="0">
                <a:solidFill>
                  <a:srgbClr val="000000"/>
                </a:solidFill>
              </a:rPr>
              <a:t> </a:t>
            </a:r>
            <a:r>
              <a:rPr lang="en-US" sz="2800" dirty="0" smtClean="0">
                <a:solidFill>
                  <a:srgbClr val="000000"/>
                </a:solidFill>
              </a:rPr>
              <a:t>a student.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The teacher </a:t>
            </a:r>
            <a:r>
              <a:rPr lang="en-US" sz="2800" dirty="0">
                <a:solidFill>
                  <a:srgbClr val="000000"/>
                </a:solidFill>
              </a:rPr>
              <a:t>………... </a:t>
            </a:r>
            <a:r>
              <a:rPr lang="en-US" sz="2800" dirty="0" smtClean="0">
                <a:solidFill>
                  <a:srgbClr val="000000"/>
                </a:solidFill>
              </a:rPr>
              <a:t>tall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dirty="0" smtClean="0">
                <a:solidFill>
                  <a:srgbClr val="000000"/>
                </a:solidFill>
              </a:rPr>
              <a:t>thin.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Her parents</a:t>
            </a:r>
            <a:r>
              <a:rPr lang="en-US" sz="2800" dirty="0">
                <a:solidFill>
                  <a:srgbClr val="000000"/>
                </a:solidFill>
              </a:rPr>
              <a:t> ………... </a:t>
            </a:r>
            <a:r>
              <a:rPr lang="en-US" sz="2800" dirty="0" smtClean="0">
                <a:solidFill>
                  <a:srgbClr val="000000"/>
                </a:solidFill>
              </a:rPr>
              <a:t>good </a:t>
            </a:r>
            <a:r>
              <a:rPr lang="en-US" sz="2800" dirty="0">
                <a:solidFill>
                  <a:srgbClr val="000000"/>
                </a:solidFill>
              </a:rPr>
              <a:t>cooks.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My </a:t>
            </a:r>
            <a:r>
              <a:rPr lang="en-US" sz="2800" dirty="0" smtClean="0">
                <a:solidFill>
                  <a:srgbClr val="000000"/>
                </a:solidFill>
              </a:rPr>
              <a:t>computer………... expensive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Comic </a:t>
            </a:r>
            <a:r>
              <a:rPr lang="en-US" sz="2800" dirty="0" smtClean="0">
                <a:solidFill>
                  <a:srgbClr val="000000"/>
                </a:solidFill>
              </a:rPr>
              <a:t>books</a:t>
            </a:r>
            <a:r>
              <a:rPr lang="en-US" sz="2800" dirty="0">
                <a:solidFill>
                  <a:srgbClr val="000000"/>
                </a:solidFill>
              </a:rPr>
              <a:t> ………... </a:t>
            </a:r>
            <a:r>
              <a:rPr lang="en-US" sz="2800" dirty="0" smtClean="0">
                <a:solidFill>
                  <a:srgbClr val="000000"/>
                </a:solidFill>
              </a:rPr>
              <a:t>interesting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959" y="1472265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4647" y="2191252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5036" y="2835194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6531" y="3413829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6531" y="4087504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76337" y="5002667"/>
            <a:ext cx="3606801" cy="1092724"/>
          </a:xfrm>
          <a:prstGeom prst="round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7890" y="5256641"/>
            <a:ext cx="725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S+am</a:t>
            </a:r>
            <a:r>
              <a:rPr lang="en-US" sz="3200" b="1" dirty="0" smtClean="0"/>
              <a:t>/is/</a:t>
            </a:r>
            <a:r>
              <a:rPr lang="en-US" sz="3200" b="1" dirty="0" err="1" smtClean="0"/>
              <a:t>are+O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0248" y="2748748"/>
            <a:ext cx="237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Affirmative: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08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066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smtClean="0">
                <a:solidFill>
                  <a:srgbClr val="006698"/>
                </a:solidFill>
                <a:cs typeface="Calibri" panose="020F0502020204030204" pitchFamily="34" charset="0"/>
              </a:rPr>
              <a:t>FORM: TO BE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0659" y="1465589"/>
            <a:ext cx="64851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I </a:t>
            </a:r>
            <a:r>
              <a:rPr lang="en-US" sz="2800" dirty="0" smtClean="0">
                <a:solidFill>
                  <a:srgbClr val="000000"/>
                </a:solidFill>
              </a:rPr>
              <a:t>………...</a:t>
            </a:r>
            <a:r>
              <a:rPr lang="en-US" sz="2800" dirty="0">
                <a:solidFill>
                  <a:srgbClr val="000000"/>
                </a:solidFill>
              </a:rPr>
              <a:t> </a:t>
            </a:r>
            <a:r>
              <a:rPr lang="en-US" sz="2800" dirty="0" smtClean="0">
                <a:solidFill>
                  <a:srgbClr val="000000"/>
                </a:solidFill>
              </a:rPr>
              <a:t>a student.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The teacher </a:t>
            </a:r>
            <a:r>
              <a:rPr lang="en-US" sz="2800" dirty="0">
                <a:solidFill>
                  <a:srgbClr val="000000"/>
                </a:solidFill>
              </a:rPr>
              <a:t>………... </a:t>
            </a:r>
            <a:r>
              <a:rPr lang="en-US" sz="2800" dirty="0" smtClean="0">
                <a:solidFill>
                  <a:srgbClr val="000000"/>
                </a:solidFill>
              </a:rPr>
              <a:t>tall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dirty="0" smtClean="0">
                <a:solidFill>
                  <a:srgbClr val="000000"/>
                </a:solidFill>
              </a:rPr>
              <a:t>thin.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Her parents</a:t>
            </a:r>
            <a:r>
              <a:rPr lang="en-US" sz="2800" dirty="0">
                <a:solidFill>
                  <a:srgbClr val="000000"/>
                </a:solidFill>
              </a:rPr>
              <a:t> ………... </a:t>
            </a:r>
            <a:r>
              <a:rPr lang="en-US" sz="2800" dirty="0" smtClean="0">
                <a:solidFill>
                  <a:srgbClr val="000000"/>
                </a:solidFill>
              </a:rPr>
              <a:t>good </a:t>
            </a:r>
            <a:r>
              <a:rPr lang="en-US" sz="2800" dirty="0">
                <a:solidFill>
                  <a:srgbClr val="000000"/>
                </a:solidFill>
              </a:rPr>
              <a:t>cooks.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My </a:t>
            </a:r>
            <a:r>
              <a:rPr lang="en-US" sz="2800" dirty="0" smtClean="0">
                <a:solidFill>
                  <a:srgbClr val="000000"/>
                </a:solidFill>
              </a:rPr>
              <a:t>computer………... expensive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Comic </a:t>
            </a:r>
            <a:r>
              <a:rPr lang="en-US" sz="2800" dirty="0" smtClean="0">
                <a:solidFill>
                  <a:srgbClr val="000000"/>
                </a:solidFill>
              </a:rPr>
              <a:t>books</a:t>
            </a:r>
            <a:r>
              <a:rPr lang="en-US" sz="2800" dirty="0">
                <a:solidFill>
                  <a:srgbClr val="000000"/>
                </a:solidFill>
              </a:rPr>
              <a:t> ………... </a:t>
            </a:r>
            <a:r>
              <a:rPr lang="en-US" sz="2800" dirty="0" smtClean="0">
                <a:solidFill>
                  <a:srgbClr val="000000"/>
                </a:solidFill>
              </a:rPr>
              <a:t>interesting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555" y="1504993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am not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4814" y="2159828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isn’t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5010" y="281489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aren‘t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4000" y="3413829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isn‘t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3949" y="407449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aren‘t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066" y="2748748"/>
            <a:ext cx="237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Negative:</a:t>
            </a:r>
            <a:endParaRPr lang="en-US" sz="3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143010" y="4979141"/>
            <a:ext cx="4063999" cy="1092724"/>
          </a:xfrm>
          <a:prstGeom prst="round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68562" y="5233115"/>
            <a:ext cx="725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S+am</a:t>
            </a:r>
            <a:r>
              <a:rPr lang="en-US" sz="3200" b="1" dirty="0" smtClean="0"/>
              <a:t>/is/</a:t>
            </a:r>
            <a:r>
              <a:rPr lang="en-US" sz="3200" b="1" dirty="0" err="1" smtClean="0"/>
              <a:t>are+not+O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08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5520" y="-1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FORM: TO BE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5293" y="1465589"/>
            <a:ext cx="100573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………... you a student?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………... </a:t>
            </a:r>
            <a:r>
              <a:rPr lang="en-US" sz="2800" dirty="0" smtClean="0">
                <a:solidFill>
                  <a:srgbClr val="000000"/>
                </a:solidFill>
              </a:rPr>
              <a:t>the teacher tall and thin?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………... her parents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good cooks?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………... your computer expensive? </a:t>
            </a: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………... c</a:t>
            </a:r>
            <a:r>
              <a:rPr lang="en-US" sz="2800" dirty="0" smtClean="0">
                <a:solidFill>
                  <a:srgbClr val="000000"/>
                </a:solidFill>
              </a:rPr>
              <a:t>omic books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interesting?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2690" y="1504993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2690" y="2172528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690" y="2851536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5722" y="3435427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8283" y="4071002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99791" y="5002667"/>
            <a:ext cx="4063999" cy="1092724"/>
          </a:xfrm>
          <a:prstGeom prst="round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343" y="5256641"/>
            <a:ext cx="725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Am/is/</a:t>
            </a:r>
            <a:r>
              <a:rPr lang="en-US" sz="3200" b="1" dirty="0" err="1" smtClean="0"/>
              <a:t>are+S+O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700" y="2748748"/>
            <a:ext cx="276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Interrogative: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34979"/>
              </p:ext>
            </p:extLst>
          </p:nvPr>
        </p:nvGraphicFramePr>
        <p:xfrm>
          <a:off x="2309906" y="170839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Form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She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00"/>
                          </a:solidFill>
                        </a:rPr>
                        <a:t>is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a student</a:t>
                      </a:r>
                      <a:endParaRPr lang="vi-VN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(+) S + am/is/are +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She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00"/>
                          </a:solidFill>
                        </a:rPr>
                        <a:t>is not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a student</a:t>
                      </a:r>
                      <a:endParaRPr lang="vi-VN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( - ) S + am/is/are + not +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Is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she a student?</a:t>
                      </a:r>
                      <a:endParaRPr lang="vi-VN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( ? ) Am/is/are + S + O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27246" y="3814412"/>
            <a:ext cx="4119169" cy="259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0000"/>
                </a:solidFill>
              </a:rPr>
              <a:t>Notes: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I 			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 am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He/she/it, S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sym typeface="Wingdings" pitchFamily="2" charset="2"/>
              </a:rPr>
              <a:t>ít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 	 is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We, you, they 	 are</a:t>
            </a:r>
            <a:endParaRPr lang="vi-VN" sz="2800" dirty="0">
              <a:solidFill>
                <a:srgbClr val="000000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984738" y="87923"/>
            <a:ext cx="1573824" cy="5748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I. FORM</a:t>
            </a:r>
            <a:endParaRPr lang="vi-V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4738" y="662781"/>
            <a:ext cx="230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To be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15242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6355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smtClean="0">
                <a:solidFill>
                  <a:srgbClr val="006698"/>
                </a:solidFill>
                <a:cs typeface="Calibri" panose="020F0502020204030204" pitchFamily="34" charset="0"/>
              </a:rPr>
              <a:t>PRACTICE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16733" y="827895"/>
            <a:ext cx="837710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 fontAlgn="base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</a:rPr>
              <a:t>Phong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dirty="0" err="1">
                <a:solidFill>
                  <a:srgbClr val="000000"/>
                </a:solidFill>
              </a:rPr>
              <a:t>Bao</a:t>
            </a:r>
            <a:r>
              <a:rPr lang="en-US" sz="2800" dirty="0">
                <a:solidFill>
                  <a:srgbClr val="000000"/>
                </a:solidFill>
              </a:rPr>
              <a:t> _________ students.</a:t>
            </a:r>
          </a:p>
          <a:p>
            <a:pPr marL="8001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_________ your father a doctor?</a:t>
            </a:r>
          </a:p>
          <a:p>
            <a:pPr marL="8001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Those _______ my cats.</a:t>
            </a:r>
          </a:p>
          <a:p>
            <a:pPr marL="8001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Ecotourism ______ very popular in Vietnam.</a:t>
            </a:r>
          </a:p>
          <a:p>
            <a:pPr marL="8001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Everyone </a:t>
            </a:r>
            <a:r>
              <a:rPr lang="en-US" sz="2800" dirty="0">
                <a:solidFill>
                  <a:srgbClr val="000000"/>
                </a:solidFill>
              </a:rPr>
              <a:t>________ beautiful in </a:t>
            </a:r>
            <a:r>
              <a:rPr lang="en-US" sz="2800" dirty="0" smtClean="0">
                <a:solidFill>
                  <a:srgbClr val="000000"/>
                </a:solidFill>
              </a:rPr>
              <a:t>their </a:t>
            </a:r>
            <a:r>
              <a:rPr lang="en-US" sz="2800" dirty="0">
                <a:solidFill>
                  <a:srgbClr val="000000"/>
                </a:solidFill>
              </a:rPr>
              <a:t>own way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457200" fontAlgn="base">
              <a:lnSpc>
                <a:spcPct val="200000"/>
              </a:lnSpc>
            </a:pPr>
            <a:endParaRPr lang="en-US" sz="2800" dirty="0">
              <a:solidFill>
                <a:srgbClr val="000000"/>
              </a:solidFill>
            </a:endParaRPr>
          </a:p>
          <a:p>
            <a:pPr marL="457200" fontAlgn="base">
              <a:lnSpc>
                <a:spcPct val="200000"/>
              </a:lnSpc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lnSpc>
                <a:spcPct val="200000"/>
              </a:lnSpc>
              <a:buFont typeface="+mj-lt"/>
              <a:buAutoNum type="arabicPeriod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511" y="1015924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9956" y="1917624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9511" y="2793924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5333" y="3597884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4612" y="4474184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71978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FORM: VERBS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1954" y="1298455"/>
            <a:ext cx="111700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We often _________ (get)  up at 5 every morning.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Ben _______ (live) in a big city.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The children ______ (go) to school every weekdays.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Tracy </a:t>
            </a:r>
            <a:r>
              <a:rPr lang="en-US" sz="2800" dirty="0">
                <a:solidFill>
                  <a:srgbClr val="000000"/>
                </a:solidFill>
              </a:rPr>
              <a:t>and her mom _______ (watch) TV together every night.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Tourism _____ (have) a large number of negative effects on the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2083" y="1528459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904" y="243083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lives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3263" y="3206669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9048" y="4098139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watch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265" y="495974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has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03942" y="5699660"/>
            <a:ext cx="3828496" cy="937586"/>
          </a:xfrm>
          <a:prstGeom prst="round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9493" y="5881519"/>
            <a:ext cx="683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S+V(s/</a:t>
            </a:r>
            <a:r>
              <a:rPr lang="en-US" sz="3200" b="1" dirty="0" err="1" smtClean="0"/>
              <a:t>es</a:t>
            </a:r>
            <a:r>
              <a:rPr lang="en-US" sz="3200" b="1" dirty="0" smtClean="0"/>
              <a:t>)+O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96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25911" y="0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FORM: VERBS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467" y="1435751"/>
            <a:ext cx="83555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He </a:t>
            </a:r>
            <a:r>
              <a:rPr lang="en-US" sz="2400" b="1" dirty="0">
                <a:solidFill>
                  <a:srgbClr val="000000"/>
                </a:solidFill>
              </a:rPr>
              <a:t>don’t stay/ </a:t>
            </a:r>
            <a:r>
              <a:rPr lang="en-US" sz="2400" b="1" dirty="0">
                <a:solidFill>
                  <a:srgbClr val="C00000"/>
                </a:solidFill>
              </a:rPr>
              <a:t>doesn’t stay</a:t>
            </a:r>
            <a:r>
              <a:rPr lang="en-US" sz="2400" dirty="0">
                <a:solidFill>
                  <a:srgbClr val="000000"/>
                </a:solidFill>
              </a:rPr>
              <a:t> at school.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They </a:t>
            </a:r>
            <a:r>
              <a:rPr lang="en-US" sz="2400" b="1" dirty="0">
                <a:solidFill>
                  <a:srgbClr val="C00000"/>
                </a:solidFill>
              </a:rPr>
              <a:t>don’t wash</a:t>
            </a:r>
            <a:r>
              <a:rPr lang="en-US" sz="2400" b="1" dirty="0">
                <a:solidFill>
                  <a:srgbClr val="000000"/>
                </a:solidFill>
              </a:rPr>
              <a:t>/ doesn’t wash</a:t>
            </a:r>
            <a:r>
              <a:rPr lang="en-US" sz="2400" dirty="0">
                <a:solidFill>
                  <a:srgbClr val="000000"/>
                </a:solidFill>
              </a:rPr>
              <a:t> the family car.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Adam </a:t>
            </a:r>
            <a:r>
              <a:rPr lang="en-US" sz="2400" b="1" dirty="0">
                <a:solidFill>
                  <a:srgbClr val="000000"/>
                </a:solidFill>
              </a:rPr>
              <a:t>don’t do/ </a:t>
            </a:r>
            <a:r>
              <a:rPr lang="en-US" sz="2400" b="1" dirty="0">
                <a:solidFill>
                  <a:srgbClr val="C00000"/>
                </a:solidFill>
              </a:rPr>
              <a:t>doesn’t do</a:t>
            </a:r>
            <a:r>
              <a:rPr lang="en-US" sz="2400" dirty="0">
                <a:solidFill>
                  <a:srgbClr val="000000"/>
                </a:solidFill>
              </a:rPr>
              <a:t> his homework.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I </a:t>
            </a:r>
            <a:r>
              <a:rPr lang="en-US" sz="2400" b="1" dirty="0">
                <a:solidFill>
                  <a:srgbClr val="C00000"/>
                </a:solidFill>
              </a:rPr>
              <a:t>don’t go</a:t>
            </a:r>
            <a:r>
              <a:rPr lang="en-US" sz="2400" b="1" dirty="0">
                <a:solidFill>
                  <a:srgbClr val="000000"/>
                </a:solidFill>
              </a:rPr>
              <a:t>/ doesn’t go</a:t>
            </a:r>
            <a:r>
              <a:rPr lang="en-US" sz="2400" dirty="0">
                <a:solidFill>
                  <a:srgbClr val="000000"/>
                </a:solidFill>
              </a:rPr>
              <a:t> to bed at 9.30 p.m.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Nam </a:t>
            </a:r>
            <a:r>
              <a:rPr lang="en-US" sz="2400" b="1" dirty="0">
                <a:solidFill>
                  <a:srgbClr val="000000"/>
                </a:solidFill>
              </a:rPr>
              <a:t>don’t close/ </a:t>
            </a:r>
            <a:r>
              <a:rPr lang="en-US" sz="2400" b="1" dirty="0">
                <a:solidFill>
                  <a:srgbClr val="C00000"/>
                </a:solidFill>
              </a:rPr>
              <a:t>doesn’t close</a:t>
            </a:r>
            <a:r>
              <a:rPr lang="en-US" sz="2400" dirty="0">
                <a:solidFill>
                  <a:srgbClr val="000000"/>
                </a:solidFill>
              </a:rPr>
              <a:t> his notes.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Our hamster </a:t>
            </a:r>
            <a:r>
              <a:rPr lang="en-US" sz="2400" b="1" dirty="0">
                <a:solidFill>
                  <a:srgbClr val="000000"/>
                </a:solidFill>
              </a:rPr>
              <a:t>don’t eat/ </a:t>
            </a:r>
            <a:r>
              <a:rPr lang="en-US" sz="2400" b="1" dirty="0">
                <a:solidFill>
                  <a:srgbClr val="C00000"/>
                </a:solidFill>
              </a:rPr>
              <a:t>doesn’t eat</a:t>
            </a:r>
            <a:r>
              <a:rPr lang="en-US" sz="24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leaves.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They </a:t>
            </a:r>
            <a:r>
              <a:rPr lang="en-US" sz="2400" b="1" dirty="0">
                <a:solidFill>
                  <a:srgbClr val="C00000"/>
                </a:solidFill>
              </a:rPr>
              <a:t>don’t chat</a:t>
            </a:r>
            <a:r>
              <a:rPr lang="en-US" sz="2400" b="1" dirty="0">
                <a:solidFill>
                  <a:srgbClr val="000000"/>
                </a:solidFill>
              </a:rPr>
              <a:t>/ doesn’t chat</a:t>
            </a:r>
            <a:r>
              <a:rPr lang="en-US" sz="2400" dirty="0">
                <a:solidFill>
                  <a:srgbClr val="000000"/>
                </a:solidFill>
              </a:rPr>
              <a:t> with your friends.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He </a:t>
            </a:r>
            <a:r>
              <a:rPr lang="en-US" sz="2400" b="1" dirty="0">
                <a:solidFill>
                  <a:srgbClr val="000000"/>
                </a:solidFill>
              </a:rPr>
              <a:t>don’t use/ </a:t>
            </a:r>
            <a:r>
              <a:rPr lang="en-US" sz="2400" b="1" dirty="0">
                <a:solidFill>
                  <a:srgbClr val="C00000"/>
                </a:solidFill>
              </a:rPr>
              <a:t>doesn’t use</a:t>
            </a:r>
            <a:r>
              <a:rPr lang="en-US" sz="24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a paper at the office.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Son </a:t>
            </a:r>
            <a:r>
              <a:rPr lang="en-US" sz="2400" b="1" dirty="0">
                <a:solidFill>
                  <a:srgbClr val="000000"/>
                </a:solidFill>
              </a:rPr>
              <a:t>don’t skate/ </a:t>
            </a:r>
            <a:r>
              <a:rPr lang="en-US" sz="2400" b="1" dirty="0">
                <a:solidFill>
                  <a:srgbClr val="C00000"/>
                </a:solidFill>
              </a:rPr>
              <a:t>doesn’t skate</a:t>
            </a:r>
            <a:r>
              <a:rPr lang="en-US" sz="2400" dirty="0">
                <a:solidFill>
                  <a:srgbClr val="000000"/>
                </a:solidFill>
              </a:rPr>
              <a:t> in the garden.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The girl</a:t>
            </a:r>
            <a:r>
              <a:rPr lang="en-US" sz="2400" b="1" dirty="0">
                <a:solidFill>
                  <a:srgbClr val="000000"/>
                </a:solidFill>
              </a:rPr>
              <a:t> don’t throw/ </a:t>
            </a:r>
            <a:r>
              <a:rPr lang="en-US" sz="2400" b="1" dirty="0">
                <a:solidFill>
                  <a:srgbClr val="C00000"/>
                </a:solidFill>
              </a:rPr>
              <a:t>doesn’t throw</a:t>
            </a:r>
            <a:r>
              <a:rPr lang="en-US" sz="2400" dirty="0">
                <a:solidFill>
                  <a:srgbClr val="000000"/>
                </a:solidFill>
              </a:rPr>
              <a:t> rocks.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00547" y="2956415"/>
            <a:ext cx="4735772" cy="937586"/>
          </a:xfrm>
          <a:prstGeom prst="round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5171" y="3138274"/>
            <a:ext cx="683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S+do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does+not+V+O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58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dge">
  <a:themeElements>
    <a:clrScheme name="Custom 1">
      <a:dk1>
        <a:srgbClr val="001722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1_Badge">
  <a:themeElements>
    <a:clrScheme name="ANI - PARA">
      <a:dk1>
        <a:srgbClr val="006599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ANI 02</Template>
  <TotalTime>2315</TotalTime>
  <Words>458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Gill Sans MT</vt:lpstr>
      <vt:lpstr>UTM Swiss 721 Black Condensed</vt:lpstr>
      <vt:lpstr>UTM Swiss Condensed</vt:lpstr>
      <vt:lpstr>Wingdings</vt:lpstr>
      <vt:lpstr>Badge</vt:lpstr>
      <vt:lpstr>1_Badge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</vt:lpstr>
      <vt:lpstr>Thank you  for your attention!</vt:lpstr>
    </vt:vector>
  </TitlesOfParts>
  <Company>3977000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ESSAY</dc:title>
  <dc:creator>PHILONG</dc:creator>
  <cp:lastModifiedBy>ASUS</cp:lastModifiedBy>
  <cp:revision>184</cp:revision>
  <dcterms:created xsi:type="dcterms:W3CDTF">2017-01-10T12:13:54Z</dcterms:created>
  <dcterms:modified xsi:type="dcterms:W3CDTF">2023-03-15T12:43:45Z</dcterms:modified>
</cp:coreProperties>
</file>