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74" r:id="rId2"/>
  </p:sldMasterIdLst>
  <p:notesMasterIdLst>
    <p:notesMasterId r:id="rId14"/>
  </p:notesMasterIdLst>
  <p:sldIdLst>
    <p:sldId id="308" r:id="rId3"/>
    <p:sldId id="311" r:id="rId4"/>
    <p:sldId id="319" r:id="rId5"/>
    <p:sldId id="320" r:id="rId6"/>
    <p:sldId id="321" r:id="rId7"/>
    <p:sldId id="322" r:id="rId8"/>
    <p:sldId id="323" r:id="rId9"/>
    <p:sldId id="316" r:id="rId10"/>
    <p:sldId id="313" r:id="rId11"/>
    <p:sldId id="318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25281D-5FF8-4F61-816F-D487E8D27896}">
          <p14:sldIdLst>
            <p14:sldId id="308"/>
            <p14:sldId id="311"/>
            <p14:sldId id="319"/>
            <p14:sldId id="320"/>
            <p14:sldId id="321"/>
            <p14:sldId id="322"/>
            <p14:sldId id="323"/>
            <p14:sldId id="316"/>
            <p14:sldId id="313"/>
            <p14:sldId id="318"/>
          </p14:sldIdLst>
        </p14:section>
        <p14:section name="Practice" id="{B79FDC20-829F-42D2-9827-3B171D71F22D}">
          <p14:sldIdLst/>
        </p14:section>
        <p14:section name="Homework" id="{91BAE393-2B56-4B16-92A4-4DDBF09236A4}">
          <p14:sldIdLst>
            <p14:sldId id="310"/>
          </p14:sldIdLst>
        </p14:section>
        <p14:section name="Homework for higher Band score" id="{8D5EA575-07B0-4A86-84AC-934E5B56517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98"/>
    <a:srgbClr val="CDCDCD"/>
    <a:srgbClr val="B3B3B3"/>
    <a:srgbClr val="EA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3576" autoAdjust="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37EA0-BD15-4709-AE53-90FDD46DD63E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5D0C-77AA-471B-A87E-90E582EF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420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0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9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3/15/2023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C000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28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8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740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0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97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30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94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8681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7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26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3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FFFFFF"/>
                </a:solidFill>
              </a:rPr>
              <a:pPr/>
              <a:t>3/15/2023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274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25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3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4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70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1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6573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42673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75B310-5023-4FF0-84B1-D829AC3B2B29}" type="datetimeFigureOut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3/15/2023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CB10C4-4CE0-4D71-9C85-A411492A1E37}" type="slidenum">
              <a:rPr lang="en-US" smtClean="0">
                <a:solidFill>
                  <a:srgbClr val="006599">
                    <a:lumMod val="65000"/>
                    <a:lumOff val="35000"/>
                  </a:srgbClr>
                </a:solidFill>
              </a:rPr>
              <a:pPr/>
              <a:t>‹#›</a:t>
            </a:fld>
            <a:endParaRPr lang="en-US">
              <a:solidFill>
                <a:srgbClr val="006599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2">
            <a:extLst>
              <a:ext uri="{FF2B5EF4-FFF2-40B4-BE49-F238E27FC236}">
                <a16:creationId xmlns:a16="http://schemas.microsoft.com/office/drawing/2014/main" id="{D66D922A-D06C-4207-8E92-F6EE29071D89}"/>
              </a:ext>
            </a:extLst>
          </p:cNvPr>
          <p:cNvSpPr/>
          <p:nvPr/>
        </p:nvSpPr>
        <p:spPr>
          <a:xfrm>
            <a:off x="0" y="-152400"/>
            <a:ext cx="12198602" cy="5000625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Hình chữ nhật 9">
            <a:extLst>
              <a:ext uri="{FF2B5EF4-FFF2-40B4-BE49-F238E27FC236}">
                <a16:creationId xmlns:a16="http://schemas.microsoft.com/office/drawing/2014/main" id="{268D7380-2543-4FA5-A17B-9AEFD2795705}"/>
              </a:ext>
            </a:extLst>
          </p:cNvPr>
          <p:cNvSpPr/>
          <p:nvPr/>
        </p:nvSpPr>
        <p:spPr>
          <a:xfrm>
            <a:off x="6602" y="2165596"/>
            <a:ext cx="12192000" cy="2532741"/>
          </a:xfrm>
          <a:prstGeom prst="rect">
            <a:avLst/>
          </a:prstGeom>
          <a:solidFill>
            <a:srgbClr val="006698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Hình chữ nhật 5">
            <a:extLst>
              <a:ext uri="{FF2B5EF4-FFF2-40B4-BE49-F238E27FC236}">
                <a16:creationId xmlns:a16="http://schemas.microsoft.com/office/drawing/2014/main" id="{2EF79ED1-4A83-4510-8C9A-F850C66D8A3E}"/>
              </a:ext>
            </a:extLst>
          </p:cNvPr>
          <p:cNvSpPr/>
          <p:nvPr/>
        </p:nvSpPr>
        <p:spPr>
          <a:xfrm>
            <a:off x="-658" y="2238829"/>
            <a:ext cx="12192000" cy="2380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Hộp Văn bản 10">
            <a:extLst>
              <a:ext uri="{FF2B5EF4-FFF2-40B4-BE49-F238E27FC236}">
                <a16:creationId xmlns:a16="http://schemas.microsoft.com/office/drawing/2014/main" id="{592B7E12-4D80-4AE3-8DC7-C5875F316DDA}"/>
              </a:ext>
            </a:extLst>
          </p:cNvPr>
          <p:cNvSpPr txBox="1"/>
          <p:nvPr/>
        </p:nvSpPr>
        <p:spPr>
          <a:xfrm>
            <a:off x="3514926" y="2797826"/>
            <a:ext cx="83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0000"/>
                </a:solidFill>
              </a:rPr>
              <a:t>THE FUTURE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9" name="Hình chữ nhật 11">
            <a:extLst>
              <a:ext uri="{FF2B5EF4-FFF2-40B4-BE49-F238E27FC236}">
                <a16:creationId xmlns:a16="http://schemas.microsoft.com/office/drawing/2014/main" id="{151A9104-93F1-430B-B630-E7BD646A0D64}"/>
              </a:ext>
            </a:extLst>
          </p:cNvPr>
          <p:cNvSpPr/>
          <p:nvPr/>
        </p:nvSpPr>
        <p:spPr>
          <a:xfrm>
            <a:off x="8167575" y="2101105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Hình chữ nhật 12">
            <a:extLst>
              <a:ext uri="{FF2B5EF4-FFF2-40B4-BE49-F238E27FC236}">
                <a16:creationId xmlns:a16="http://schemas.microsoft.com/office/drawing/2014/main" id="{E89211B6-72B8-40C3-A995-4AD873B7E79E}"/>
              </a:ext>
            </a:extLst>
          </p:cNvPr>
          <p:cNvSpPr/>
          <p:nvPr/>
        </p:nvSpPr>
        <p:spPr>
          <a:xfrm>
            <a:off x="242131" y="4650344"/>
            <a:ext cx="3671454" cy="96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5E8D8"/>
              </a:clrFrom>
              <a:clrTo>
                <a:srgbClr val="F5E8D8">
                  <a:alpha val="0"/>
                </a:srgbClr>
              </a:clrTo>
            </a:clrChange>
          </a:blip>
          <a:srcRect l="5474" t="373" r="8712" b="1344"/>
          <a:stretch/>
        </p:blipFill>
        <p:spPr>
          <a:xfrm>
            <a:off x="283367" y="721274"/>
            <a:ext cx="3469055" cy="3383280"/>
          </a:xfrm>
          <a:prstGeom prst="rect">
            <a:avLst/>
          </a:prstGeom>
        </p:spPr>
      </p:pic>
      <p:pic>
        <p:nvPicPr>
          <p:cNvPr id="21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791289" y="1416509"/>
            <a:ext cx="2306030" cy="1730083"/>
          </a:xfrm>
          <a:prstGeom prst="rect">
            <a:avLst/>
          </a:prstGeom>
        </p:spPr>
      </p:pic>
      <p:sp>
        <p:nvSpPr>
          <p:cNvPr id="23" name="Hộp Văn bản 3">
            <a:extLst>
              <a:ext uri="{FF2B5EF4-FFF2-40B4-BE49-F238E27FC236}">
                <a16:creationId xmlns:a16="http://schemas.microsoft.com/office/drawing/2014/main" id="{171ACF05-1D59-4589-818C-92E76275940F}"/>
              </a:ext>
            </a:extLst>
          </p:cNvPr>
          <p:cNvSpPr txBox="1"/>
          <p:nvPr/>
        </p:nvSpPr>
        <p:spPr>
          <a:xfrm>
            <a:off x="5075128" y="163904"/>
            <a:ext cx="6763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HỌC VIỆN ĐÀO TẠO QUỐC TẾ </a:t>
            </a:r>
            <a:r>
              <a:rPr lang="en-US" sz="3600" b="1" dirty="0" err="1">
                <a:solidFill>
                  <a:schemeClr val="bg1"/>
                </a:solidFill>
              </a:rPr>
              <a:t>ANi</a:t>
            </a:r>
            <a:endParaRPr lang="en-US" sz="3600" b="1" dirty="0">
              <a:solidFill>
                <a:schemeClr val="bg1"/>
              </a:solidFill>
            </a:endParaRPr>
          </a:p>
          <a:p>
            <a:pPr algn="r"/>
            <a:r>
              <a:rPr lang="en-US" sz="2000" b="1" spc="400" dirty="0">
                <a:solidFill>
                  <a:schemeClr val="bg1"/>
                </a:solidFill>
              </a:rPr>
              <a:t>ACADEMY OF NETWORK AND INNOVATIONS</a:t>
            </a:r>
          </a:p>
        </p:txBody>
      </p:sp>
      <p:sp>
        <p:nvSpPr>
          <p:cNvPr id="24" name="Hình chữ nhật 4">
            <a:extLst>
              <a:ext uri="{FF2B5EF4-FFF2-40B4-BE49-F238E27FC236}">
                <a16:creationId xmlns:a16="http://schemas.microsoft.com/office/drawing/2014/main" id="{979AEA6D-8EF7-42D3-AB34-92EDB55285A1}"/>
              </a:ext>
            </a:extLst>
          </p:cNvPr>
          <p:cNvSpPr/>
          <p:nvPr/>
        </p:nvSpPr>
        <p:spPr>
          <a:xfrm rot="16200000">
            <a:off x="8362950" y="5556047"/>
            <a:ext cx="504825" cy="45719"/>
          </a:xfrm>
          <a:prstGeom prst="rect">
            <a:avLst/>
          </a:prstGeom>
          <a:solidFill>
            <a:srgbClr val="00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Hộp Văn bản 15">
            <a:extLst>
              <a:ext uri="{FF2B5EF4-FFF2-40B4-BE49-F238E27FC236}">
                <a16:creationId xmlns:a16="http://schemas.microsoft.com/office/drawing/2014/main" id="{29C0EFD4-CE08-4DD2-B009-5EAD3FB258FD}"/>
              </a:ext>
            </a:extLst>
          </p:cNvPr>
          <p:cNvSpPr txBox="1"/>
          <p:nvPr/>
        </p:nvSpPr>
        <p:spPr>
          <a:xfrm>
            <a:off x="7391151" y="537324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</a:rPr>
              <a:t>TEACHER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Hộp Văn bản 1">
            <a:extLst>
              <a:ext uri="{FF2B5EF4-FFF2-40B4-BE49-F238E27FC236}">
                <a16:creationId xmlns:a16="http://schemas.microsoft.com/office/drawing/2014/main" id="{8F73B06E-BDE4-4649-9842-9FB117FD00F9}"/>
              </a:ext>
            </a:extLst>
          </p:cNvPr>
          <p:cNvSpPr txBox="1"/>
          <p:nvPr/>
        </p:nvSpPr>
        <p:spPr>
          <a:xfrm>
            <a:off x="8751196" y="5078754"/>
            <a:ext cx="16097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Ms. </a:t>
            </a:r>
            <a:r>
              <a:rPr lang="en-US" sz="2000" dirty="0" err="1" smtClean="0">
                <a:solidFill>
                  <a:srgbClr val="006698"/>
                </a:solidFill>
                <a:latin typeface="UTM Swiss Condensed" panose="02000500000000000000" pitchFamily="2" charset="0"/>
              </a:rPr>
              <a:t>Linh</a:t>
            </a:r>
            <a:r>
              <a:rPr lang="en-US" sz="2000" dirty="0" smtClean="0">
                <a:solidFill>
                  <a:srgbClr val="006698"/>
                </a:solidFill>
                <a:latin typeface="UTM Swiss Condensed" panose="02000500000000000000" pitchFamily="2" charset="0"/>
              </a:rPr>
              <a:t> Chi</a:t>
            </a:r>
            <a:endParaRPr lang="en-US" sz="1600" i="1" dirty="0">
              <a:solidFill>
                <a:srgbClr val="006698"/>
              </a:solidFill>
              <a:latin typeface="UTM Swiss Condensed" panose="02000500000000000000" pitchFamily="2" charset="0"/>
            </a:endParaRPr>
          </a:p>
          <a:p>
            <a:endParaRPr lang="en-US" dirty="0">
              <a:solidFill>
                <a:srgbClr val="006698"/>
              </a:solidFill>
              <a:latin typeface="UTM Swiss Condens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PHÂN BIỆT </a:t>
            </a:r>
            <a:br>
              <a:rPr lang="en-US" sz="8000" dirty="0" smtClean="0"/>
            </a:br>
            <a:r>
              <a:rPr lang="en-US" sz="8000" dirty="0" smtClean="0"/>
              <a:t>CÁC THÌ TƯƠNG LAI</a:t>
            </a:r>
            <a:endParaRPr lang="vi-VN" sz="8000" dirty="0"/>
          </a:p>
        </p:txBody>
      </p:sp>
    </p:spTree>
    <p:extLst>
      <p:ext uri="{BB962C8B-B14F-4D97-AF65-F5344CB8AC3E}">
        <p14:creationId xmlns:p14="http://schemas.microsoft.com/office/powerpoint/2010/main" val="294717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Thank you </a:t>
            </a:r>
            <a:b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800" smtClean="0">
                <a:solidFill>
                  <a:schemeClr val="accent6">
                    <a:lumMod val="50000"/>
                  </a:schemeClr>
                </a:solidFill>
              </a:rPr>
              <a:t>for your attention!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3242930" y="4147795"/>
            <a:ext cx="7017488" cy="1963122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HỌC VIỆN ĐÀO TẠO QUỐC TẾ ANI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103D Trường Chinh, Thành Phố Huế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Http://www.ani.edu.vn  </a:t>
            </a:r>
          </a:p>
          <a:p>
            <a:pPr lvl="0"/>
            <a:r>
              <a:rPr lang="en-US" cap="none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upport@ani.edu.vn </a:t>
            </a:r>
          </a:p>
          <a:p>
            <a:pPr lvl="0"/>
            <a:r>
              <a:rPr lang="en-GB" cap="none" smtClean="0">
                <a:solidFill>
                  <a:schemeClr val="accent6">
                    <a:lumMod val="75000"/>
                  </a:schemeClr>
                </a:solidFill>
              </a:rPr>
              <a:t>(84)0234.3627999</a:t>
            </a:r>
            <a:endParaRPr lang="en-US" cap="none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Hình ảnh 14">
            <a:extLst>
              <a:ext uri="{FF2B5EF4-FFF2-40B4-BE49-F238E27FC236}">
                <a16:creationId xmlns:a16="http://schemas.microsoft.com/office/drawing/2014/main" id="{21DAF3B5-398A-44FF-8033-5661661FFD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6"/>
          <a:stretch/>
        </p:blipFill>
        <p:spPr>
          <a:xfrm>
            <a:off x="120169" y="2588181"/>
            <a:ext cx="182820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1400" y="1310815"/>
            <a:ext cx="915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I …………… (play) football tomorrow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397250" y="2063088"/>
            <a:ext cx="4984750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Will + V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1400" y="3038015"/>
            <a:ext cx="915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I …………… (play) football tomorrow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7250" y="3790288"/>
            <a:ext cx="4984750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Won’t + V</a:t>
            </a:r>
            <a:endParaRPr 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3799" y="4930315"/>
            <a:ext cx="10202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………you……… </a:t>
            </a:r>
            <a:r>
              <a:rPr lang="en-US" sz="4000" dirty="0"/>
              <a:t>(play) football </a:t>
            </a:r>
            <a:r>
              <a:rPr lang="en-US" sz="4000" dirty="0" smtClean="0"/>
              <a:t>tomorrow?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50" y="5682588"/>
            <a:ext cx="4984750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Will + S + V?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89423" y="1310815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will play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9423" y="3013624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won‘t play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5661" y="4930315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Will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6372" y="4930315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play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1002323" y="158262"/>
            <a:ext cx="2224454" cy="5890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WILL</a:t>
            </a:r>
            <a:endParaRPr lang="vi-V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05076" y="545124"/>
            <a:ext cx="312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tx2"/>
                </a:solidFill>
              </a:rPr>
              <a:t>FORM</a:t>
            </a:r>
            <a:endParaRPr lang="vi-VN" sz="36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8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046" y="374469"/>
            <a:ext cx="9805851" cy="6209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 will go home after finishing the work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 will come home with my brother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 will prepare the table for the dinner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bữa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 will visit my grandfather this weekend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6711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0423" y="740229"/>
            <a:ext cx="9718766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</a:rPr>
              <a:t>Diễn tả 1 dự đoán không có căn cứ rõ ràng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Ví dụ: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I guess Jim won’t tell the truth (Tôi nghĩ Jim sẽ không nói sự thật đâu.)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I think he won’t come back (Tôi nghĩ anh ấy sẽ không quay lại.)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I think she won’t join our party (Tôi nghĩ cô ấy sẽ không tham gia bữa tiệc của chúng ta đâu)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I think he will get a better job (Tôi tin anh ấy sẽ có 1 công việc tốt hơn.)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2114" y="400594"/>
            <a:ext cx="10511246" cy="6139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</a:rPr>
              <a:t>Dùng để đưa ra lời mời hoặc yêu cầu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Ví dụ: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Will you go out for dinner with us? (Bạn sẽ ra ngoài ăn tối với chúng tôi chứ?)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Will you go to the zoo with me? (Bạn sẽ đi sở thú với tớ chứ?)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Will you bring me a cup of tea? (Bạn có thể đem cho tôi 1 tách trà được không?)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Will you join the party tonight? (Bạn sẽ tham gia buổi tiệc tối mai chứ?)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2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452846"/>
            <a:ext cx="10058400" cy="6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400" dirty="0">
                <a:solidFill>
                  <a:schemeClr val="tx1"/>
                </a:solidFill>
              </a:rPr>
              <a:t> Đưa ra một lời hứa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Ví dụ: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I promise I will be home on time (Tôi hứa là tôi se về nhà đúng giờ.)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I promise I will write to her everyday (Tôi hứa tôi sẽ viết thư cho cô ấy mỗi ngày.)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r>
              <a:rPr lang="vi-VN" sz="2400" dirty="0">
                <a:solidFill>
                  <a:schemeClr val="tx1"/>
                </a:solidFill>
              </a:rPr>
              <a:t>- My friend will never tell anyone about this (Bạn tôi sẽ không nói với ai về việc này đâu.)</a:t>
            </a:r>
          </a:p>
          <a:p>
            <a:endParaRPr lang="vi-VN" sz="24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vi-VN" sz="2400" dirty="0" smtClean="0">
                <a:solidFill>
                  <a:schemeClr val="tx1"/>
                </a:solidFill>
              </a:rPr>
              <a:t>I </a:t>
            </a:r>
            <a:r>
              <a:rPr lang="vi-VN" sz="2400" dirty="0">
                <a:solidFill>
                  <a:schemeClr val="tx1"/>
                </a:solidFill>
              </a:rPr>
              <a:t>promise I will tell the truth (Tôi hứa tôi sẽ nói sự thật</a:t>
            </a:r>
            <a:r>
              <a:rPr lang="vi-VN" sz="2400" dirty="0" smtClean="0">
                <a:solidFill>
                  <a:schemeClr val="tx1"/>
                </a:solidFill>
              </a:rPr>
              <a:t>.)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vi-VN" sz="2400" dirty="0">
              <a:solidFill>
                <a:schemeClr val="tx1"/>
              </a:solidFill>
            </a:endParaRPr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8260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9166" y="330926"/>
            <a:ext cx="10276114" cy="620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Trong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câu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có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gian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“in” + </a:t>
            </a:r>
            <a:r>
              <a:rPr lang="en-US" sz="2400" dirty="0" err="1">
                <a:solidFill>
                  <a:schemeClr val="tx1"/>
                </a:solidFill>
              </a:rPr>
              <a:t>thời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gian</a:t>
            </a:r>
            <a:r>
              <a:rPr lang="en-US" sz="2400" dirty="0">
                <a:solidFill>
                  <a:schemeClr val="tx1"/>
                </a:solidFill>
              </a:rPr>
              <a:t>: in 5 minutes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 Next day/week/month/year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Tomorrow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Trong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câu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có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những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động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từ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chỉ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khả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năng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xảy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ra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 Think/ suppose/ believe/ guess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Promise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Probably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Perhaps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Hope, expect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6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04940"/>
              </p:ext>
            </p:extLst>
          </p:nvPr>
        </p:nvGraphicFramePr>
        <p:xfrm>
          <a:off x="2" y="-3"/>
          <a:ext cx="12191998" cy="746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1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Simple</a:t>
                      </a:r>
                      <a:r>
                        <a:rPr lang="en-US" sz="2400" baseline="0" dirty="0" smtClean="0"/>
                        <a:t> future: </a:t>
                      </a:r>
                    </a:p>
                    <a:p>
                      <a:pPr algn="ctr"/>
                      <a:r>
                        <a:rPr lang="en-US" sz="2400" dirty="0" smtClean="0"/>
                        <a:t>Will</a:t>
                      </a:r>
                      <a:r>
                        <a:rPr lang="en-US" sz="2400" baseline="0" dirty="0" smtClean="0"/>
                        <a:t> + V: </a:t>
                      </a:r>
                      <a:r>
                        <a:rPr lang="en-US" sz="2400" baseline="0" dirty="0" err="1" smtClean="0"/>
                        <a:t>sẽ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làm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gì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Be </a:t>
                      </a:r>
                      <a:r>
                        <a:rPr lang="en-US" sz="2400" dirty="0" smtClean="0"/>
                        <a:t>going to + V: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dự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định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làm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gì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Present Continuous: </a:t>
                      </a:r>
                    </a:p>
                    <a:p>
                      <a:pPr algn="ctr"/>
                      <a:r>
                        <a:rPr lang="en-US" sz="2400" dirty="0" smtClean="0"/>
                        <a:t>Be + </a:t>
                      </a:r>
                      <a:r>
                        <a:rPr lang="en-US" sz="2400" dirty="0" err="1" smtClean="0"/>
                        <a:t>Ving</a:t>
                      </a:r>
                      <a:r>
                        <a:rPr lang="en-US" sz="2400" dirty="0" smtClean="0"/>
                        <a:t> -&gt; future plan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498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/>
                        <a:t>This</a:t>
                      </a:r>
                      <a:r>
                        <a:rPr lang="en-US" sz="2200" i="1" baseline="0" dirty="0" smtClean="0"/>
                        <a:t> car is nice. </a:t>
                      </a:r>
                      <a:r>
                        <a:rPr lang="en-US" sz="2200" i="1" dirty="0" smtClean="0"/>
                        <a:t>I</a:t>
                      </a:r>
                      <a:r>
                        <a:rPr lang="en-US" sz="2200" i="1" baseline="0" dirty="0" smtClean="0"/>
                        <a:t> will buy it</a:t>
                      </a:r>
                    </a:p>
                    <a:p>
                      <a:pPr algn="ctr"/>
                      <a:r>
                        <a:rPr lang="en-US" sz="2200" i="1" baseline="0" dirty="0" smtClean="0"/>
                        <a:t>(50%)</a:t>
                      </a:r>
                    </a:p>
                    <a:p>
                      <a:pPr marL="342900" indent="-342900" algn="just">
                        <a:buFont typeface="Wingdings" pitchFamily="2" charset="2"/>
                        <a:buChar char="à"/>
                      </a:pPr>
                      <a:r>
                        <a:rPr lang="en-US" sz="2200" b="1" baseline="0" dirty="0" smtClean="0">
                          <a:sym typeface="Wingdings" pitchFamily="2" charset="2"/>
                        </a:rPr>
                        <a:t>A quick decision: 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1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quyết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định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tức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thời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được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thực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hiện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ngay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tại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thời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điểm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nói</a:t>
                      </a:r>
                      <a:endParaRPr lang="en-US" sz="2200" baseline="0" dirty="0" smtClean="0">
                        <a:sym typeface="Wingdings" pitchFamily="2" charset="2"/>
                      </a:endParaRPr>
                    </a:p>
                    <a:p>
                      <a:pPr marL="342900" indent="-342900" algn="just">
                        <a:buFont typeface="Wingdings" pitchFamily="2" charset="2"/>
                        <a:buChar char="à"/>
                      </a:pP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Chưa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đc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quyết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định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trc</a:t>
                      </a:r>
                      <a:endParaRPr lang="en-US" sz="22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/>
                        <a:t>I am</a:t>
                      </a:r>
                      <a:r>
                        <a:rPr lang="en-US" sz="2200" i="1" baseline="0" dirty="0" smtClean="0"/>
                        <a:t> going to buy a car </a:t>
                      </a:r>
                    </a:p>
                    <a:p>
                      <a:pPr algn="ctr"/>
                      <a:r>
                        <a:rPr lang="en-US" sz="2200" i="1" baseline="0" dirty="0" smtClean="0"/>
                        <a:t>(80%)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baseline="0" dirty="0" smtClean="0">
                          <a:sym typeface="Wingdings" pitchFamily="2" charset="2"/>
                        </a:rPr>
                        <a:t>Plan or intention: 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1</a:t>
                      </a:r>
                      <a:r>
                        <a:rPr lang="vi-VN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quyết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định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dự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định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đã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được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thực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hiện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từ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trước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vi-VN" sz="2200" baseline="0" dirty="0" smtClean="0">
                          <a:sym typeface="Wingdings" pitchFamily="2" charset="2"/>
                        </a:rPr>
                        <a:t>nhưng chưa có sự sắp xếp cụ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thể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vi-VN" sz="2200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chưa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có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vi-VN" sz="2200" baseline="0" dirty="0" smtClean="0">
                          <a:sym typeface="Wingdings" pitchFamily="2" charset="2"/>
                        </a:rPr>
                        <a:t>thời gian, địa điểm, quá trình, cách thức tiến hành,...)</a:t>
                      </a:r>
                      <a:endParaRPr lang="en-US" sz="2200" baseline="0" dirty="0" smtClean="0"/>
                    </a:p>
                    <a:p>
                      <a:pPr algn="just"/>
                      <a:r>
                        <a:rPr lang="en-US" sz="2200" b="1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Đã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quyết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định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trc</a:t>
                      </a:r>
                      <a:endParaRPr lang="en-US" sz="2200" b="1" baseline="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i="1" dirty="0" smtClean="0"/>
                        <a:t>I</a:t>
                      </a:r>
                      <a:r>
                        <a:rPr lang="en-US" sz="2200" i="1" baseline="0" dirty="0" smtClean="0"/>
                        <a:t> am buying a car next month</a:t>
                      </a:r>
                    </a:p>
                    <a:p>
                      <a:pPr algn="ctr"/>
                      <a:r>
                        <a:rPr lang="en-US" sz="2200" i="1" baseline="0" dirty="0" smtClean="0"/>
                        <a:t>(100%)</a:t>
                      </a:r>
                    </a:p>
                    <a:p>
                      <a:pPr marL="0" indent="0" algn="jus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sym typeface="Wingdings" pitchFamily="2" charset="2"/>
                        </a:rPr>
                        <a:t>1</a:t>
                      </a:r>
                      <a:r>
                        <a:rPr lang="vi-VN" sz="2200" dirty="0" smtClean="0"/>
                        <a:t> dự định nhưng đã có sự sắp xếp sẵn, được xem như một thời gian biểu, một lịch trình (có thời gian, địa điểm, hay quá trình, cách thức tiến hành,...)</a:t>
                      </a:r>
                      <a:endParaRPr lang="en-US" sz="2200" dirty="0" smtClean="0"/>
                    </a:p>
                    <a:p>
                      <a:pPr marL="0" indent="0" algn="just">
                        <a:buFont typeface="Wingdings" pitchFamily="2" charset="2"/>
                        <a:buNone/>
                      </a:pPr>
                      <a:r>
                        <a:rPr lang="en-US" sz="22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2200" b="1" dirty="0" err="1" smtClean="0">
                          <a:sym typeface="Wingdings" pitchFamily="2" charset="2"/>
                        </a:rPr>
                        <a:t>Đã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quyết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định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trc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+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có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kế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hoạch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cụ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="1" baseline="0" dirty="0" err="1" smtClean="0">
                          <a:sym typeface="Wingdings" pitchFamily="2" charset="2"/>
                        </a:rPr>
                        <a:t>thể</a:t>
                      </a:r>
                      <a:endParaRPr lang="en-US" sz="22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200" i="1" dirty="0" smtClean="0"/>
                        <a:t>I’m having</a:t>
                      </a:r>
                      <a:r>
                        <a:rPr lang="en-US" sz="2200" i="1" baseline="0" dirty="0" smtClean="0"/>
                        <a:t> a birthday party tomorrow.</a:t>
                      </a:r>
                      <a:endParaRPr lang="en-US" sz="2200" i="1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2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2200" dirty="0" err="1" smtClean="0"/>
                        <a:t>Thường</a:t>
                      </a:r>
                      <a:r>
                        <a:rPr lang="en-US" sz="2200" baseline="0" dirty="0" smtClean="0"/>
                        <a:t> n</a:t>
                      </a:r>
                      <a:r>
                        <a:rPr lang="vi-VN" sz="2200" dirty="0" smtClean="0"/>
                        <a:t>ói về một sự kiện quan trọng (bữa</a:t>
                      </a:r>
                      <a:r>
                        <a:rPr lang="vi-VN" sz="2200" baseline="0" dirty="0" smtClean="0"/>
                        <a:t> tiệc, </a:t>
                      </a:r>
                      <a:r>
                        <a:rPr lang="vi-VN" sz="2200" dirty="0" smtClean="0"/>
                        <a:t>cưới hỏi, </a:t>
                      </a:r>
                      <a:r>
                        <a:rPr lang="en-US" sz="2200" dirty="0" err="1" smtClean="0"/>
                        <a:t>cuộc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họp</a:t>
                      </a:r>
                      <a:r>
                        <a:rPr lang="en-US" sz="2200" baseline="0" dirty="0" smtClean="0"/>
                        <a:t>, </a:t>
                      </a:r>
                      <a:r>
                        <a:rPr lang="vi-VN" sz="2200" dirty="0" smtClean="0"/>
                        <a:t>xây dựng công trình nào đó, mua xe, mua nhà hay lễ khai mạc,...)</a:t>
                      </a:r>
                      <a:endParaRPr lang="en-US" sz="2200" dirty="0" smtClean="0"/>
                    </a:p>
                    <a:p>
                      <a:pPr marL="0" indent="0" algn="just">
                        <a:buFont typeface="Wingdings" pitchFamily="2" charset="2"/>
                        <a:buNone/>
                      </a:pP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7402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/>
                        <a:t>I </a:t>
                      </a:r>
                      <a:r>
                        <a:rPr lang="en-US" sz="2200" b="1" i="1" dirty="0" smtClean="0"/>
                        <a:t>think</a:t>
                      </a:r>
                      <a:r>
                        <a:rPr lang="en-US" sz="2200" i="1" dirty="0" smtClean="0"/>
                        <a:t> it</a:t>
                      </a:r>
                      <a:r>
                        <a:rPr lang="en-US" sz="2200" i="1" baseline="0" dirty="0" smtClean="0"/>
                        <a:t> will rain.</a:t>
                      </a:r>
                    </a:p>
                    <a:p>
                      <a:pPr algn="l"/>
                      <a:r>
                        <a:rPr lang="en-US" sz="2200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2200" b="1" baseline="0" dirty="0" smtClean="0">
                          <a:sym typeface="Wingdings" pitchFamily="2" charset="2"/>
                        </a:rPr>
                        <a:t>Prediction with no evidence: 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1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suy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đoán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chủ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quan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ko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có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căn</a:t>
                      </a:r>
                      <a:r>
                        <a:rPr lang="en-US" sz="22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baseline="0" dirty="0" err="1" smtClean="0">
                          <a:sym typeface="Wingdings" pitchFamily="2" charset="2"/>
                        </a:rPr>
                        <a:t>cứ</a:t>
                      </a:r>
                      <a:endParaRPr lang="en-US" sz="2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/>
                        <a:t>Look</a:t>
                      </a:r>
                      <a:r>
                        <a:rPr lang="en-US" sz="2200" i="1" baseline="0" dirty="0" smtClean="0"/>
                        <a:t> at the dark clouds. It is going to rain.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à"/>
                      </a:pPr>
                      <a:r>
                        <a:rPr lang="en-US" sz="2200" b="1" baseline="0" dirty="0" smtClean="0">
                          <a:sym typeface="Wingdings" pitchFamily="2" charset="2"/>
                        </a:rPr>
                        <a:t>Prediction with evidence: 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1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suy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đoán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có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căn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cứ</a:t>
                      </a:r>
                      <a:endParaRPr lang="en-US" sz="2200" i="0" baseline="0" dirty="0" smtClean="0">
                        <a:sym typeface="Wingdings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just">
                        <a:buFont typeface="Wingdings" pitchFamily="2" charset="2"/>
                        <a:buNone/>
                      </a:pP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4987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/>
                        <a:t>I</a:t>
                      </a:r>
                      <a:r>
                        <a:rPr lang="en-US" sz="2200" i="1" baseline="0" dirty="0" smtClean="0"/>
                        <a:t> promise I will do my homework.</a:t>
                      </a:r>
                      <a:endParaRPr lang="en-US" sz="2200" i="1" dirty="0" smtClean="0"/>
                    </a:p>
                    <a:p>
                      <a:pPr algn="just"/>
                      <a:r>
                        <a:rPr lang="en-US" sz="220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sz="2200" dirty="0" smtClean="0"/>
                        <a:t>1 </a:t>
                      </a:r>
                      <a:r>
                        <a:rPr lang="en-US" sz="2200" dirty="0" err="1" smtClean="0"/>
                        <a:t>suy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đoán</a:t>
                      </a:r>
                      <a:r>
                        <a:rPr lang="en-US" sz="2200" baseline="0" dirty="0" smtClean="0"/>
                        <a:t> (think), </a:t>
                      </a:r>
                      <a:r>
                        <a:rPr lang="en-US" sz="2200" baseline="0" dirty="0" err="1" smtClean="0"/>
                        <a:t>lời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hứa</a:t>
                      </a:r>
                      <a:r>
                        <a:rPr lang="en-US" sz="2200" baseline="0" dirty="0" smtClean="0"/>
                        <a:t> (promise), </a:t>
                      </a:r>
                      <a:r>
                        <a:rPr lang="en-US" sz="2200" baseline="0" dirty="0" err="1" smtClean="0"/>
                        <a:t>lời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mời</a:t>
                      </a:r>
                      <a:r>
                        <a:rPr lang="en-US" sz="2200" baseline="0" dirty="0" smtClean="0"/>
                        <a:t> (invite), </a:t>
                      </a:r>
                      <a:r>
                        <a:rPr lang="en-US" sz="2200" baseline="0" dirty="0" err="1" smtClean="0"/>
                        <a:t>lời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đề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nghị</a:t>
                      </a:r>
                      <a:r>
                        <a:rPr lang="en-US" sz="2200" baseline="0" dirty="0" smtClean="0"/>
                        <a:t> (offer), </a:t>
                      </a:r>
                      <a:r>
                        <a:rPr lang="en-US" sz="2200" baseline="0" dirty="0" err="1" smtClean="0"/>
                        <a:t>lời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cảnh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báo</a:t>
                      </a:r>
                      <a:r>
                        <a:rPr lang="en-US" sz="2200" baseline="0" dirty="0" smtClean="0"/>
                        <a:t> (warn)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smtClean="0"/>
                        <a:t>I’m</a:t>
                      </a:r>
                      <a:r>
                        <a:rPr lang="en-US" sz="2200" i="1" baseline="0" dirty="0" smtClean="0"/>
                        <a:t> going/about to talk about my hobby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à"/>
                      </a:pPr>
                      <a:r>
                        <a:rPr lang="en-US" sz="2200" i="0" baseline="0" dirty="0" smtClean="0">
                          <a:sym typeface="Wingdings" pitchFamily="2" charset="2"/>
                        </a:rPr>
                        <a:t>1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hành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động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sắp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sửa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xảy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sz="2200" i="0" baseline="0" dirty="0" err="1" smtClean="0">
                          <a:sym typeface="Wingdings" pitchFamily="2" charset="2"/>
                        </a:rPr>
                        <a:t>ra</a:t>
                      </a:r>
                      <a:r>
                        <a:rPr lang="en-US" sz="2200" i="0" baseline="0" dirty="0" smtClean="0">
                          <a:sym typeface="Wingdings" pitchFamily="2" charset="2"/>
                        </a:rPr>
                        <a:t> </a:t>
                      </a:r>
                    </a:p>
                    <a:p>
                      <a:pPr marL="0" indent="0" algn="l">
                        <a:buFont typeface="Wingdings" pitchFamily="2" charset="2"/>
                        <a:buNone/>
                      </a:pPr>
                      <a:r>
                        <a:rPr lang="en-US" sz="2200" i="0" baseline="0" dirty="0" smtClean="0">
                          <a:sym typeface="Wingdings" pitchFamily="2" charset="2"/>
                        </a:rPr>
                        <a:t>Be going to = be about to</a:t>
                      </a:r>
                      <a:endParaRPr lang="en-US" sz="2200" i="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2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833" y="1214651"/>
            <a:ext cx="101948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She'll </a:t>
            </a:r>
            <a:r>
              <a:rPr lang="en-US" sz="2800" b="1" dirty="0"/>
              <a:t>soon</a:t>
            </a:r>
            <a:r>
              <a:rPr lang="en-US" sz="2800" dirty="0"/>
              <a:t> be here./She'll be here </a:t>
            </a:r>
            <a:r>
              <a:rPr lang="en-US" sz="2800" b="1" dirty="0"/>
              <a:t>soon.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It will </a:t>
            </a:r>
            <a:r>
              <a:rPr lang="en-US" sz="2800" b="1" dirty="0"/>
              <a:t>soon </a:t>
            </a:r>
            <a:r>
              <a:rPr lang="en-US" sz="2800" dirty="0"/>
              <a:t>be impossible for foreigners to enter the country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Maybe </a:t>
            </a:r>
            <a:r>
              <a:rPr lang="en-US" sz="2800" b="1" dirty="0"/>
              <a:t>someday</a:t>
            </a:r>
            <a:r>
              <a:rPr lang="en-US" sz="2800" dirty="0"/>
              <a:t> you'll both meet again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I keep thinking that maybe </a:t>
            </a:r>
            <a:r>
              <a:rPr lang="en-US" sz="2800" b="1" dirty="0"/>
              <a:t>someday</a:t>
            </a:r>
            <a:r>
              <a:rPr lang="en-US" sz="2800" dirty="0"/>
              <a:t> we’ll move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I will go </a:t>
            </a:r>
            <a:r>
              <a:rPr lang="en-US" sz="2800" dirty="0"/>
              <a:t>to Mexico again </a:t>
            </a:r>
            <a:r>
              <a:rPr lang="en-US" sz="2800" b="1" dirty="0"/>
              <a:t>one day</a:t>
            </a:r>
            <a:r>
              <a:rPr lang="en-US" sz="2800" dirty="0"/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41399" y="-1474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0513" indent="-290513" algn="ctr">
              <a:lnSpc>
                <a:spcPct val="170000"/>
              </a:lnSpc>
            </a:pPr>
            <a:r>
              <a:rPr lang="en-US" sz="4000" u="sng" dirty="0" smtClean="0">
                <a:solidFill>
                  <a:srgbClr val="006698"/>
                </a:solidFill>
                <a:cs typeface="Calibri" panose="020F0502020204030204" pitchFamily="34" charset="0"/>
              </a:rPr>
              <a:t>Some more signals</a:t>
            </a:r>
            <a:endParaRPr lang="vi-VN" sz="4000" u="sng" dirty="0">
              <a:solidFill>
                <a:srgbClr val="006698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dge">
  <a:themeElements>
    <a:clrScheme name="Custom 1">
      <a:dk1>
        <a:srgbClr val="001722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1_Badge">
  <a:themeElements>
    <a:clrScheme name="ANI - PARA">
      <a:dk1>
        <a:srgbClr val="006599"/>
      </a:dk1>
      <a:lt1>
        <a:srgbClr val="FFFFFF"/>
      </a:lt1>
      <a:dk2>
        <a:srgbClr val="006599"/>
      </a:dk2>
      <a:lt2>
        <a:srgbClr val="FFFFFF"/>
      </a:lt2>
      <a:accent1>
        <a:srgbClr val="FFC000"/>
      </a:accent1>
      <a:accent2>
        <a:srgbClr val="FDE5A3"/>
      </a:accent2>
      <a:accent3>
        <a:srgbClr val="F5E8D8"/>
      </a:accent3>
      <a:accent4>
        <a:srgbClr val="EC7016"/>
      </a:accent4>
      <a:accent5>
        <a:srgbClr val="E64823"/>
      </a:accent5>
      <a:accent6>
        <a:srgbClr val="735503"/>
      </a:accent6>
      <a:hlink>
        <a:srgbClr val="FEF6E0"/>
      </a:hlink>
      <a:folHlink>
        <a:srgbClr val="FFFFFF"/>
      </a:folHlink>
    </a:clrScheme>
    <a:fontScheme name="Custom 3">
      <a:majorFont>
        <a:latin typeface="UTM Swiss 721 Black Condensed"/>
        <a:ea typeface=""/>
        <a:cs typeface=""/>
      </a:majorFont>
      <a:minorFont>
        <a:latin typeface="UTM Swiss Condensed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ANI 02</Template>
  <TotalTime>4064</TotalTime>
  <Words>870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UTM Swiss 721 Black Condensed</vt:lpstr>
      <vt:lpstr>UTM Swiss Condensed</vt:lpstr>
      <vt:lpstr>Wingdings</vt:lpstr>
      <vt:lpstr>Badge</vt:lpstr>
      <vt:lpstr>1_Badge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BIỆT  CÁC THÌ TƯƠNG LAI</vt:lpstr>
      <vt:lpstr>Thank you  for your attention!</vt:lpstr>
    </vt:vector>
  </TitlesOfParts>
  <Company>3977000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DISCUSSING ESSAY</dc:title>
  <dc:creator>PHILONG</dc:creator>
  <cp:lastModifiedBy>ASUS</cp:lastModifiedBy>
  <cp:revision>215</cp:revision>
  <dcterms:created xsi:type="dcterms:W3CDTF">2017-01-10T12:13:54Z</dcterms:created>
  <dcterms:modified xsi:type="dcterms:W3CDTF">2023-03-15T12:38:27Z</dcterms:modified>
</cp:coreProperties>
</file>