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</p:sldIdLst>
  <p:sldSz cx="18288000" cy="10287000"/>
  <p:notesSz cx="6858000" cy="9144000"/>
  <p:embeddedFontLst>
    <p:embeddedFont>
      <p:font typeface="DejaVu Serif" panose="020B0604020202020204" charset="0"/>
      <p:regular r:id="rId34"/>
    </p:embeddedFont>
    <p:embeddedFont>
      <p:font typeface="DejaVu Serif Bold" panose="020B0604020202020204" charset="0"/>
      <p:regular r:id="rId35"/>
    </p:embeddedFont>
    <p:embeddedFont>
      <p:font typeface="Muli" panose="020B0604020202020204" charset="0"/>
      <p:regular r:id="rId36"/>
    </p:embeddedFont>
    <p:embeddedFont>
      <p:font typeface="Saira" panose="020B0604020202020204" charset="0"/>
      <p:regular r:id="rId37"/>
    </p:embeddedFont>
    <p:embeddedFont>
      <p:font typeface="Saira Bold" panose="020B0604020202020204" charset="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946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02-12-2024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5019424" cy="571500"/>
            <a:chOff x="0" y="0"/>
            <a:chExt cx="6692566" cy="762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6613" cy="762000"/>
            </a:xfrm>
            <a:custGeom>
              <a:avLst/>
              <a:gdLst/>
              <a:ahLst/>
              <a:cxnLst/>
              <a:rect l="l" t="t" r="r" b="b"/>
              <a:pathLst>
                <a:path w="1126613" h="762000">
                  <a:moveTo>
                    <a:pt x="0" y="0"/>
                  </a:moveTo>
                  <a:lnTo>
                    <a:pt x="1126613" y="0"/>
                  </a:lnTo>
                  <a:lnTo>
                    <a:pt x="1126613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473377" y="179632"/>
              <a:ext cx="5219189" cy="347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16"/>
                </a:lnSpc>
              </a:pPr>
              <a:r>
                <a:rPr lang="en-US" sz="1764" spc="-97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TIỂU ĐỘI THIẾU RAM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8790421"/>
            <a:ext cx="467879" cy="467879"/>
          </a:xfrm>
          <a:custGeom>
            <a:avLst/>
            <a:gdLst/>
            <a:ahLst/>
            <a:cxnLst/>
            <a:rect l="l" t="t" r="r" b="b"/>
            <a:pathLst>
              <a:path w="467879" h="467879">
                <a:moveTo>
                  <a:pt x="0" y="0"/>
                </a:moveTo>
                <a:lnTo>
                  <a:pt x="467879" y="0"/>
                </a:lnTo>
                <a:lnTo>
                  <a:pt x="467879" y="467879"/>
                </a:lnTo>
                <a:lnTo>
                  <a:pt x="0" y="467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-5400000">
            <a:off x="8996702" y="4068195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15652352" y="2635648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13016704" y="0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15652352" y="7706537"/>
            <a:ext cx="2635648" cy="263564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/>
          <p:nvPr/>
        </p:nvGrpSpPr>
        <p:grpSpPr>
          <a:xfrm>
            <a:off x="9867222" y="1314111"/>
            <a:ext cx="7658778" cy="765877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0" y="0"/>
                  </a:moveTo>
                  <a:lnTo>
                    <a:pt x="0" y="6350000"/>
                  </a:lnTo>
                  <a:lnTo>
                    <a:pt x="6350000" y="6350000"/>
                  </a:lnTo>
                  <a:cubicBezTo>
                    <a:pt x="6350000" y="2843530"/>
                    <a:pt x="3506470" y="0"/>
                    <a:pt x="0" y="0"/>
                  </a:cubicBezTo>
                  <a:close/>
                </a:path>
              </a:pathLst>
            </a:custGeom>
            <a:blipFill>
              <a:blip r:embed="rId6"/>
              <a:stretch>
                <a:fillRect l="-28589" r="-21410"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 rot="-10800000">
            <a:off x="7231574" y="-1321537"/>
            <a:ext cx="2635648" cy="263564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8" name="TextBox 18"/>
          <p:cNvSpPr txBox="1"/>
          <p:nvPr/>
        </p:nvSpPr>
        <p:spPr>
          <a:xfrm>
            <a:off x="1028700" y="2814503"/>
            <a:ext cx="7439845" cy="2552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79"/>
              </a:lnSpc>
            </a:pPr>
            <a:r>
              <a:rPr lang="en-US" sz="8399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AWS - Amazon Web Services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94460" y="7352958"/>
            <a:ext cx="6713140" cy="688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11"/>
              </a:lnSpc>
              <a:spcBef>
                <a:spcPct val="0"/>
              </a:spcBef>
            </a:pPr>
            <a:r>
              <a:rPr lang="en-US" sz="4399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Nhóm: Tiểu đội thiếu RAM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8590675">
            <a:off x="526909" y="-1171285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4" name="TextBox 4"/>
          <p:cNvSpPr txBox="1"/>
          <p:nvPr/>
        </p:nvSpPr>
        <p:spPr>
          <a:xfrm>
            <a:off x="1028700" y="1019175"/>
            <a:ext cx="10808097" cy="920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79"/>
              </a:lnSpc>
              <a:spcBef>
                <a:spcPct val="0"/>
              </a:spcBef>
            </a:pPr>
            <a:r>
              <a:rPr lang="en-US" sz="5999" b="1">
                <a:solidFill>
                  <a:srgbClr val="3D3C3D"/>
                </a:solidFill>
                <a:latin typeface="Saira Bold"/>
                <a:ea typeface="Saira Bold"/>
                <a:cs typeface="Saira Bold"/>
                <a:sym typeface="Saira Bold"/>
              </a:rPr>
              <a:t>QUẢN TRỊ HẠ TẦNG ĐÁM MÂY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794459"/>
            <a:ext cx="16230600" cy="1274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7"/>
              </a:lnSpc>
            </a:pPr>
            <a:r>
              <a:rPr lang="en-US" sz="3300" b="1">
                <a:solidFill>
                  <a:srgbClr val="34D2BD"/>
                </a:solidFill>
                <a:latin typeface="Saira Bold"/>
                <a:ea typeface="Saira Bold"/>
                <a:cs typeface="Saira Bold"/>
                <a:sym typeface="Saira Bold"/>
              </a:rPr>
              <a:t>Khái niệm:</a:t>
            </a:r>
            <a:r>
              <a:rPr lang="en-US" sz="33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Là quá trình kiểm soát và giám sát các tài nguyên, dịch vụ và ứng dụng của một tổ chức được triển khai trên nền tảng đám mây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669536"/>
            <a:ext cx="14142882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34D2BD"/>
                </a:solidFill>
                <a:latin typeface="Saira Bold"/>
                <a:ea typeface="Saira Bold"/>
                <a:cs typeface="Saira Bold"/>
                <a:sym typeface="Saira Bold"/>
              </a:rPr>
              <a:t>Lợi ích:</a:t>
            </a: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Quản lý một cách có hệ thống, an toàn, hiệu quả, và tối ưu hóa chi phí.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07578" y="6146644"/>
            <a:ext cx="7646568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34D2BD"/>
                </a:solidFill>
                <a:latin typeface="Saira Bold"/>
                <a:ea typeface="Saira Bold"/>
                <a:cs typeface="Saira Bold"/>
                <a:sym typeface="Saira Bold"/>
              </a:rPr>
              <a:t>Phạm vi:</a:t>
            </a: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Đám mây công cộng, riêng tư, lai.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15941476" y="-1171285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9039225" y="9662262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-745963" y="7883326"/>
            <a:ext cx="2635648" cy="263564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495069" y="3235035"/>
            <a:ext cx="4465707" cy="7051965"/>
          </a:xfrm>
          <a:custGeom>
            <a:avLst/>
            <a:gdLst/>
            <a:ahLst/>
            <a:cxnLst/>
            <a:rect l="l" t="t" r="r" b="b"/>
            <a:pathLst>
              <a:path w="4465707" h="7051965">
                <a:moveTo>
                  <a:pt x="0" y="0"/>
                </a:moveTo>
                <a:lnTo>
                  <a:pt x="4465708" y="0"/>
                </a:lnTo>
                <a:lnTo>
                  <a:pt x="4465708" y="7051965"/>
                </a:lnTo>
                <a:lnTo>
                  <a:pt x="0" y="70519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1007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331742"/>
            <a:ext cx="6618993" cy="92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9"/>
              </a:lnSpc>
              <a:spcBef>
                <a:spcPct val="0"/>
              </a:spcBef>
            </a:pPr>
            <a:r>
              <a:rPr lang="en-US" sz="5999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MÔ HÌNH DỊCH VỤ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948" y="1689985"/>
            <a:ext cx="6673453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IaaS (Infrastructure as a Service)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524756"/>
            <a:ext cx="14998502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BF63"/>
                </a:solidFill>
                <a:latin typeface="Saira"/>
                <a:ea typeface="Saira"/>
                <a:cs typeface="Saira"/>
                <a:sym typeface="Saira"/>
              </a:rPr>
              <a:t>Định nghĩa</a:t>
            </a: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: Cung cấp tài nguyên phần cứng (máy chủ, lưu trữ, mạng) qua đám mây.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3225510"/>
            <a:ext cx="4326422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2"/>
              </a:lnSpc>
              <a:spcBef>
                <a:spcPct val="0"/>
              </a:spcBef>
            </a:pPr>
            <a:r>
              <a:rPr lang="en-US" sz="3099">
                <a:solidFill>
                  <a:srgbClr val="00BF63"/>
                </a:solidFill>
                <a:latin typeface="Saira"/>
                <a:ea typeface="Saira"/>
                <a:cs typeface="Saira"/>
                <a:sym typeface="Saira"/>
              </a:rPr>
              <a:t>Dịch vụ tiêu biểu: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62586" y="3919347"/>
            <a:ext cx="679561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Amazon EC2: Máy chủ ảo tùy chỉnh.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2587" y="4669536"/>
            <a:ext cx="7121931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Amazon S3: Lưu trữ đối tượng an toàn.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62587" y="5418927"/>
            <a:ext cx="654883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Amazon VPC: Mạng ảo bảo mật.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662587" y="6238102"/>
            <a:ext cx="7695027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Amazon EBS: Lưu trữ block hiệu suất cao.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7150216"/>
            <a:ext cx="869794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BF63"/>
                </a:solidFill>
                <a:latin typeface="Saira"/>
                <a:ea typeface="Saira"/>
                <a:cs typeface="Saira"/>
                <a:sym typeface="Saira"/>
              </a:rPr>
              <a:t>Lợi ích: </a:t>
            </a: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Linh hoạt, mở rộng, tối ưu chi phí.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097877" y="3227623"/>
            <a:ext cx="4244377" cy="7059377"/>
          </a:xfrm>
          <a:custGeom>
            <a:avLst/>
            <a:gdLst/>
            <a:ahLst/>
            <a:cxnLst/>
            <a:rect l="l" t="t" r="r" b="b"/>
            <a:pathLst>
              <a:path w="4244377" h="7059377">
                <a:moveTo>
                  <a:pt x="0" y="0"/>
                </a:moveTo>
                <a:lnTo>
                  <a:pt x="4244377" y="0"/>
                </a:lnTo>
                <a:lnTo>
                  <a:pt x="4244377" y="7059377"/>
                </a:lnTo>
                <a:lnTo>
                  <a:pt x="0" y="70593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684" y="2337074"/>
            <a:ext cx="14995423" cy="1161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74"/>
              </a:lnSpc>
            </a:pPr>
            <a:r>
              <a:rPr lang="en-US" sz="3100">
                <a:solidFill>
                  <a:srgbClr val="00BF63"/>
                </a:solidFill>
                <a:latin typeface="Saira"/>
                <a:ea typeface="Saira"/>
                <a:cs typeface="Saira"/>
                <a:sym typeface="Saira"/>
              </a:rPr>
              <a:t>Định nghĩa:</a:t>
            </a: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Cung cấp môi trường để phát triển, triển khai và quản lý ứng dụng mà không cần quản lý cơ sở hạ tầng.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32928"/>
            <a:ext cx="3184150" cy="483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36"/>
              </a:lnSpc>
              <a:spcBef>
                <a:spcPct val="0"/>
              </a:spcBef>
            </a:pPr>
            <a:r>
              <a:rPr lang="en-US" sz="3200">
                <a:solidFill>
                  <a:srgbClr val="00BF63"/>
                </a:solidFill>
                <a:latin typeface="Saira"/>
                <a:ea typeface="Saira"/>
                <a:cs typeface="Saira"/>
                <a:sym typeface="Saira"/>
              </a:rPr>
              <a:t>Dịch vụ tiêu biểu: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15232" y="4325139"/>
            <a:ext cx="8599454" cy="922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Elastic Beanstalk: Triển khai và quản lý ứng dụng mà không cần máy chủ.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15232" y="5399647"/>
            <a:ext cx="8599454" cy="922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Lambda: Dịch vụ điện toán không máy chủ, chạy mã mà không cần quản lý máy chủ.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5232" y="6559763"/>
            <a:ext cx="9019861" cy="922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RDS: Quản lý cơ sở dữ liệu như MySQL, PostgreSQL với sao lưu và nâng cấp tự động.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24757" y="7757978"/>
            <a:ext cx="8931840" cy="922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API Gateway: Xây dựng và quản lý API cho ứng dụng, kết nối frontend và backend.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31742"/>
            <a:ext cx="6618993" cy="92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9"/>
              </a:lnSpc>
              <a:spcBef>
                <a:spcPct val="0"/>
              </a:spcBef>
            </a:pPr>
            <a:r>
              <a:rPr lang="en-US" sz="5999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MÔ HÌNH DỊCH VỤ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70868" y="1602790"/>
            <a:ext cx="6618993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PaaS (Platform as a Service)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0868" y="9032511"/>
            <a:ext cx="11027009" cy="950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BF63"/>
                </a:solidFill>
                <a:latin typeface="Saira"/>
                <a:ea typeface="Saira"/>
                <a:cs typeface="Saira"/>
                <a:sym typeface="Saira"/>
              </a:rPr>
              <a:t>Lợi ích: </a:t>
            </a: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Phát triển tập trung xây dựng chức năng mà không lo về phần cứng hay quản lý hệ thống.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1827378" y="2770853"/>
            <a:ext cx="4220945" cy="7722939"/>
          </a:xfrm>
          <a:custGeom>
            <a:avLst/>
            <a:gdLst/>
            <a:ahLst/>
            <a:cxnLst/>
            <a:rect l="l" t="t" r="r" b="b"/>
            <a:pathLst>
              <a:path w="4220945" h="7722939">
                <a:moveTo>
                  <a:pt x="0" y="0"/>
                </a:moveTo>
                <a:lnTo>
                  <a:pt x="4220945" y="0"/>
                </a:lnTo>
                <a:lnTo>
                  <a:pt x="4220945" y="7722939"/>
                </a:lnTo>
                <a:lnTo>
                  <a:pt x="0" y="77229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25063" y="1230508"/>
            <a:ext cx="5840611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SaaS (Software as a Service)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81186" y="3368298"/>
            <a:ext cx="3172464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BF63"/>
                </a:solidFill>
                <a:latin typeface="Saira Bold"/>
                <a:ea typeface="Saira Bold"/>
                <a:cs typeface="Saira Bold"/>
                <a:sym typeface="Saira Bold"/>
              </a:rPr>
              <a:t>Dịch vụ tiêu biểu: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343195" y="5201671"/>
            <a:ext cx="8000871" cy="922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Amazon WorkSpaces: Giải pháp máy tính ảo, hỗ trợ làm việc từ xa..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43195" y="6428110"/>
            <a:ext cx="8000871" cy="922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AWS QuickSight: Công cụ phân tích và trực quan hóa dữ liệu.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43195" y="4051432"/>
            <a:ext cx="8000871" cy="922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9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Amazon WorkMail: Dịch vụ email và lịch bảo mật, tích hợp với ứng dụng khác..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5063" y="1977268"/>
            <a:ext cx="14543712" cy="1114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12"/>
              </a:lnSpc>
            </a:pPr>
            <a:r>
              <a:rPr lang="en-US" sz="3200" b="1">
                <a:solidFill>
                  <a:srgbClr val="00BF63"/>
                </a:solidFill>
                <a:latin typeface="Saira Bold"/>
                <a:ea typeface="Saira Bold"/>
                <a:cs typeface="Saira Bold"/>
                <a:sym typeface="Saira Bold"/>
              </a:rPr>
              <a:t>Định nghĩa</a:t>
            </a:r>
            <a:r>
              <a:rPr lang="en-US" sz="3200">
                <a:solidFill>
                  <a:srgbClr val="00BF63"/>
                </a:solidFill>
                <a:latin typeface="Saira"/>
                <a:ea typeface="Saira"/>
                <a:cs typeface="Saira"/>
                <a:sym typeface="Saira"/>
              </a:rPr>
              <a:t>: </a:t>
            </a:r>
            <a:r>
              <a:rPr lang="en-US" sz="32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Cung cấp phần mềm dưới dạng dịch vụ, cho phép người dùng sử dụng ứng dụng trực tiếp trên đám mây.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1905" y="7784424"/>
            <a:ext cx="10306484" cy="1064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BF63"/>
                </a:solidFill>
                <a:latin typeface="Saira"/>
                <a:ea typeface="Saira"/>
                <a:cs typeface="Saira"/>
                <a:sym typeface="Saira"/>
              </a:rPr>
              <a:t>Lợi ích: </a:t>
            </a: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Tiện lợi, dễ truy cập từ xa, không cần cài đặt hay quản lý phức tạp.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31742"/>
            <a:ext cx="6618993" cy="9200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79"/>
              </a:lnSpc>
              <a:spcBef>
                <a:spcPct val="0"/>
              </a:spcBef>
            </a:pPr>
            <a:r>
              <a:rPr lang="en-US" sz="5999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MÔ HÌNH DỊCH VỤ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714736" y="10287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745963" y="7883326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6403577" y="7026614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9039225" y="966226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028700" y="1698330"/>
            <a:ext cx="7516789" cy="6890340"/>
            <a:chOff x="0" y="0"/>
            <a:chExt cx="6350000" cy="582079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820791"/>
            </a:xfrm>
            <a:custGeom>
              <a:avLst/>
              <a:gdLst/>
              <a:ahLst/>
              <a:cxnLst/>
              <a:rect l="l" t="t" r="r" b="b"/>
              <a:pathLst>
                <a:path w="6350000" h="5820791">
                  <a:moveTo>
                    <a:pt x="6350000" y="5820791"/>
                  </a:moveTo>
                  <a:lnTo>
                    <a:pt x="0" y="5820791"/>
                  </a:lnTo>
                  <a:cubicBezTo>
                    <a:pt x="0" y="4716272"/>
                    <a:pt x="564388" y="3743706"/>
                    <a:pt x="1420241" y="3175000"/>
                  </a:cubicBezTo>
                  <a:lnTo>
                    <a:pt x="0" y="3175000"/>
                  </a:lnTo>
                  <a:cubicBezTo>
                    <a:pt x="0" y="1421511"/>
                    <a:pt x="1421511" y="0"/>
                    <a:pt x="3175000" y="0"/>
                  </a:cubicBezTo>
                  <a:cubicBezTo>
                    <a:pt x="4928489" y="0"/>
                    <a:pt x="6350000" y="1421511"/>
                    <a:pt x="6350000" y="3175000"/>
                  </a:cubicBezTo>
                  <a:lnTo>
                    <a:pt x="4929759" y="3175000"/>
                  </a:lnTo>
                  <a:cubicBezTo>
                    <a:pt x="5785612" y="3743706"/>
                    <a:pt x="6350000" y="4716272"/>
                    <a:pt x="6350000" y="5820791"/>
                  </a:cubicBezTo>
                  <a:close/>
                </a:path>
              </a:pathLst>
            </a:custGeom>
            <a:blipFill>
              <a:blip r:embed="rId2"/>
              <a:stretch>
                <a:fillRect l="-22221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255913" y="3697692"/>
            <a:ext cx="6902251" cy="2403014"/>
            <a:chOff x="0" y="0"/>
            <a:chExt cx="9203001" cy="3204019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9203001" cy="14989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44"/>
                </a:lnSpc>
              </a:pPr>
              <a:r>
                <a:rPr lang="en-US" sz="7200" b="1">
                  <a:solidFill>
                    <a:srgbClr val="000000"/>
                  </a:solidFill>
                  <a:latin typeface="Saira Bold"/>
                  <a:ea typeface="Saira Bold"/>
                  <a:cs typeface="Saira Bold"/>
                  <a:sym typeface="Saira Bold"/>
                </a:rPr>
                <a:t>Chương 2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51188"/>
              <a:ext cx="9203001" cy="1052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14"/>
                </a:lnSpc>
              </a:pPr>
              <a:r>
                <a:rPr lang="en-US" sz="4724">
                  <a:solidFill>
                    <a:srgbClr val="FF5757"/>
                  </a:solidFill>
                  <a:latin typeface="Muli"/>
                  <a:ea typeface="Muli"/>
                  <a:cs typeface="Muli"/>
                  <a:sym typeface="Muli"/>
                </a:rPr>
                <a:t>THỰC NGHIỆM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15941476" y="-1171285"/>
            <a:ext cx="2635648" cy="263564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3350384" y="-1606948"/>
            <a:ext cx="2635648" cy="263564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44909" y="2751302"/>
            <a:ext cx="5525509" cy="344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4"/>
              </a:lnSpc>
            </a:pPr>
            <a:r>
              <a:rPr lang="en-US" sz="72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Thực nghiệm quản trị với AWS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2908743" y="2798927"/>
            <a:ext cx="12866374" cy="1821458"/>
            <a:chOff x="0" y="0"/>
            <a:chExt cx="17155165" cy="2428611"/>
          </a:xfrm>
        </p:grpSpPr>
        <p:sp>
          <p:nvSpPr>
            <p:cNvPr id="4" name="TextBox 4"/>
            <p:cNvSpPr txBox="1"/>
            <p:nvPr/>
          </p:nvSpPr>
          <p:spPr>
            <a:xfrm>
              <a:off x="0" y="1209675"/>
              <a:ext cx="17155165" cy="6287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13"/>
                </a:lnSpc>
                <a:spcBef>
                  <a:spcPct val="0"/>
                </a:spcBef>
              </a:pPr>
              <a:r>
                <a:rPr lang="en-US" sz="3100" b="1">
                  <a:solidFill>
                    <a:srgbClr val="000000"/>
                  </a:solidFill>
                  <a:latin typeface="Saira Bold"/>
                  <a:ea typeface="Saira Bold"/>
                  <a:cs typeface="Saira Bold"/>
                  <a:sym typeface="Saira Bold"/>
                </a:rPr>
                <a:t>WorkSpaces, WorkMail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1903466"/>
              <a:ext cx="17155165" cy="5251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4692887" cy="12192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00"/>
                </a:lnSpc>
              </a:pPr>
              <a:r>
                <a:rPr lang="en-US" sz="6000" b="1">
                  <a:solidFill>
                    <a:srgbClr val="8E6FF3"/>
                  </a:solidFill>
                  <a:latin typeface="Saira Bold"/>
                  <a:ea typeface="Saira Bold"/>
                  <a:cs typeface="Saira Bold"/>
                  <a:sym typeface="Saira Bold"/>
                </a:rPr>
                <a:t>03. SaaS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7165647" y="3903150"/>
            <a:ext cx="1461495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EC2, S3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165647" y="6380908"/>
            <a:ext cx="1461495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RDS, Elastic BeanStalk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165647" y="2986302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01. IaaS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65647" y="5340069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02. PaaS</a:t>
            </a:r>
          </a:p>
        </p:txBody>
      </p:sp>
      <p:grpSp>
        <p:nvGrpSpPr>
          <p:cNvPr id="11" name="Group 11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3" name="Group 13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14" name="Freeform 1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5" name="Group 15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9" name="Group 19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76973" y="471155"/>
            <a:ext cx="9209608" cy="7391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9"/>
              </a:lnSpc>
            </a:pPr>
            <a:r>
              <a:rPr lang="en-US" sz="4716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Thực nghiệm quản trị với AWS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3" name="TextBox 13"/>
          <p:cNvSpPr txBox="1"/>
          <p:nvPr/>
        </p:nvSpPr>
        <p:spPr>
          <a:xfrm>
            <a:off x="1276973" y="2985626"/>
            <a:ext cx="10754240" cy="64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7"/>
              </a:lnSpc>
            </a:pPr>
            <a:r>
              <a:rPr lang="en-US" sz="411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Thiết lập IAM phân quyền người dùng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76973" y="5973444"/>
            <a:ext cx="13346680" cy="64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7"/>
              </a:lnSpc>
            </a:pPr>
            <a:r>
              <a:rPr lang="en-US" sz="411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Chọn region thích hợp để tối ưu độ trễ và chi phí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76973" y="4494292"/>
            <a:ext cx="10754240" cy="64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7"/>
              </a:lnSpc>
            </a:pPr>
            <a:r>
              <a:rPr lang="en-US" sz="411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Phân quyền cho các user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276973" y="7451327"/>
            <a:ext cx="13346680" cy="649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27"/>
              </a:lnSpc>
            </a:pPr>
            <a:r>
              <a:rPr lang="en-US" sz="4116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Cấu hình security group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594"/>
            <a:ext cx="1461495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Khởi tạo instance và chọn hệ điều hành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3" name="Freeform 13"/>
          <p:cNvSpPr/>
          <p:nvPr/>
        </p:nvSpPr>
        <p:spPr>
          <a:xfrm>
            <a:off x="1028700" y="2282683"/>
            <a:ext cx="12320337" cy="5386426"/>
          </a:xfrm>
          <a:custGeom>
            <a:avLst/>
            <a:gdLst/>
            <a:ahLst/>
            <a:cxnLst/>
            <a:rect l="l" t="t" r="r" b="b"/>
            <a:pathLst>
              <a:path w="12320337" h="5386426">
                <a:moveTo>
                  <a:pt x="0" y="0"/>
                </a:moveTo>
                <a:lnTo>
                  <a:pt x="12320337" y="0"/>
                </a:lnTo>
                <a:lnTo>
                  <a:pt x="12320337" y="5386426"/>
                </a:lnTo>
                <a:lnTo>
                  <a:pt x="0" y="53864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45" r="-3445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01. IaaS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594"/>
            <a:ext cx="1461495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Chọn phương thức kết nối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3" name="Freeform 13"/>
          <p:cNvSpPr/>
          <p:nvPr/>
        </p:nvSpPr>
        <p:spPr>
          <a:xfrm>
            <a:off x="1028700" y="2130754"/>
            <a:ext cx="9715685" cy="7127546"/>
          </a:xfrm>
          <a:custGeom>
            <a:avLst/>
            <a:gdLst/>
            <a:ahLst/>
            <a:cxnLst/>
            <a:rect l="l" t="t" r="r" b="b"/>
            <a:pathLst>
              <a:path w="9715685" h="7127546">
                <a:moveTo>
                  <a:pt x="0" y="0"/>
                </a:moveTo>
                <a:lnTo>
                  <a:pt x="9715685" y="0"/>
                </a:lnTo>
                <a:lnTo>
                  <a:pt x="9715685" y="7127546"/>
                </a:lnTo>
                <a:lnTo>
                  <a:pt x="0" y="71275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01. IaaS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594"/>
            <a:ext cx="1461495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Cần bảo mật file keypair, tránh các truy cập không an toàn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3" name="Freeform 13"/>
          <p:cNvSpPr/>
          <p:nvPr/>
        </p:nvSpPr>
        <p:spPr>
          <a:xfrm>
            <a:off x="1028700" y="2302518"/>
            <a:ext cx="12618015" cy="4425722"/>
          </a:xfrm>
          <a:custGeom>
            <a:avLst/>
            <a:gdLst/>
            <a:ahLst/>
            <a:cxnLst/>
            <a:rect l="l" t="t" r="r" b="b"/>
            <a:pathLst>
              <a:path w="12618015" h="4425722">
                <a:moveTo>
                  <a:pt x="0" y="0"/>
                </a:moveTo>
                <a:lnTo>
                  <a:pt x="12618015" y="0"/>
                </a:lnTo>
                <a:lnTo>
                  <a:pt x="12618015" y="4425721"/>
                </a:lnTo>
                <a:lnTo>
                  <a:pt x="0" y="44257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01. IaaS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0575" y="65760"/>
            <a:ext cx="1252064" cy="125206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028700" y="1028700"/>
            <a:ext cx="5019424" cy="571500"/>
            <a:chOff x="0" y="0"/>
            <a:chExt cx="6692566" cy="762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126613" cy="762000"/>
            </a:xfrm>
            <a:custGeom>
              <a:avLst/>
              <a:gdLst/>
              <a:ahLst/>
              <a:cxnLst/>
              <a:rect l="l" t="t" r="r" b="b"/>
              <a:pathLst>
                <a:path w="1126613" h="762000">
                  <a:moveTo>
                    <a:pt x="0" y="0"/>
                  </a:moveTo>
                  <a:lnTo>
                    <a:pt x="1126613" y="0"/>
                  </a:lnTo>
                  <a:lnTo>
                    <a:pt x="1126613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TextBox 6"/>
            <p:cNvSpPr txBox="1"/>
            <p:nvPr/>
          </p:nvSpPr>
          <p:spPr>
            <a:xfrm>
              <a:off x="1473377" y="179632"/>
              <a:ext cx="5219189" cy="3477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116"/>
                </a:lnSpc>
              </a:pPr>
              <a:r>
                <a:rPr lang="en-US" sz="1764" spc="-97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TIỂU ĐỘI THIẾU RAM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790421"/>
            <a:ext cx="467879" cy="467879"/>
          </a:xfrm>
          <a:custGeom>
            <a:avLst/>
            <a:gdLst/>
            <a:ahLst/>
            <a:cxnLst/>
            <a:rect l="l" t="t" r="r" b="b"/>
            <a:pathLst>
              <a:path w="467879" h="467879">
                <a:moveTo>
                  <a:pt x="0" y="0"/>
                </a:moveTo>
                <a:lnTo>
                  <a:pt x="467879" y="0"/>
                </a:lnTo>
                <a:lnTo>
                  <a:pt x="467879" y="467879"/>
                </a:lnTo>
                <a:lnTo>
                  <a:pt x="0" y="46787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 rot="5400000">
            <a:off x="15652352" y="2635648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 rot="-5400000">
            <a:off x="13016704" y="0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12"/>
          <p:cNvGrpSpPr/>
          <p:nvPr/>
        </p:nvGrpSpPr>
        <p:grpSpPr>
          <a:xfrm rot="5400000">
            <a:off x="15652352" y="7706537"/>
            <a:ext cx="2635648" cy="2635648"/>
            <a:chOff x="0" y="0"/>
            <a:chExt cx="6350000" cy="6350000"/>
          </a:xfrm>
        </p:grpSpPr>
        <p:sp>
          <p:nvSpPr>
            <p:cNvPr id="13" name="Freeform 1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4"/>
          <p:cNvGrpSpPr/>
          <p:nvPr/>
        </p:nvGrpSpPr>
        <p:grpSpPr>
          <a:xfrm rot="-10800000">
            <a:off x="7231574" y="-1321537"/>
            <a:ext cx="2635648" cy="263564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6" name="TextBox 16"/>
          <p:cNvSpPr txBox="1"/>
          <p:nvPr/>
        </p:nvSpPr>
        <p:spPr>
          <a:xfrm>
            <a:off x="1028700" y="2131412"/>
            <a:ext cx="9194948" cy="90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Thành viên nhóm: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50650" y="3366984"/>
            <a:ext cx="9194948" cy="4919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5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Hà Minh Tiến - 2001224407</a:t>
            </a:r>
          </a:p>
          <a:p>
            <a:pPr algn="l">
              <a:lnSpc>
                <a:spcPts val="655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Nguyễn Hữu Thành - 2001224705</a:t>
            </a:r>
          </a:p>
          <a:p>
            <a:pPr algn="l">
              <a:lnSpc>
                <a:spcPts val="655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Trần Tuấn Anh - 2001220116</a:t>
            </a:r>
          </a:p>
          <a:p>
            <a:pPr algn="l">
              <a:lnSpc>
                <a:spcPts val="655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Võ Thị Yến Ngọc - 2001223111</a:t>
            </a:r>
          </a:p>
          <a:p>
            <a:pPr algn="l">
              <a:lnSpc>
                <a:spcPts val="655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Võ Thái Anh - 2033220158</a:t>
            </a:r>
          </a:p>
          <a:p>
            <a:pPr algn="l">
              <a:lnSpc>
                <a:spcPts val="6559"/>
              </a:lnSpc>
            </a:pPr>
            <a:r>
              <a:rPr lang="en-US" sz="39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Nguyễn Minh Trí - 200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450594"/>
            <a:ext cx="1461495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Cấu hình các cổng ra vào máy chủ</a:t>
            </a:r>
          </a:p>
        </p:txBody>
      </p:sp>
      <p:grpSp>
        <p:nvGrpSpPr>
          <p:cNvPr id="3" name="Group 3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3" name="Freeform 13"/>
          <p:cNvSpPr/>
          <p:nvPr/>
        </p:nvSpPr>
        <p:spPr>
          <a:xfrm>
            <a:off x="1028700" y="2310011"/>
            <a:ext cx="16202776" cy="5630465"/>
          </a:xfrm>
          <a:custGeom>
            <a:avLst/>
            <a:gdLst/>
            <a:ahLst/>
            <a:cxnLst/>
            <a:rect l="l" t="t" r="r" b="b"/>
            <a:pathLst>
              <a:path w="16202776" h="5630465">
                <a:moveTo>
                  <a:pt x="0" y="0"/>
                </a:moveTo>
                <a:lnTo>
                  <a:pt x="16202776" y="0"/>
                </a:lnTo>
                <a:lnTo>
                  <a:pt x="16202776" y="5630465"/>
                </a:lnTo>
                <a:lnTo>
                  <a:pt x="0" y="56304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01. IaaS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2" name="Freeform 12"/>
          <p:cNvSpPr/>
          <p:nvPr/>
        </p:nvSpPr>
        <p:spPr>
          <a:xfrm>
            <a:off x="953531" y="1934083"/>
            <a:ext cx="12947842" cy="1505563"/>
          </a:xfrm>
          <a:custGeom>
            <a:avLst/>
            <a:gdLst/>
            <a:ahLst/>
            <a:cxnLst/>
            <a:rect l="l" t="t" r="r" b="b"/>
            <a:pathLst>
              <a:path w="12947842" h="1505563">
                <a:moveTo>
                  <a:pt x="0" y="0"/>
                </a:moveTo>
                <a:lnTo>
                  <a:pt x="12947842" y="0"/>
                </a:lnTo>
                <a:lnTo>
                  <a:pt x="12947842" y="1505563"/>
                </a:lnTo>
                <a:lnTo>
                  <a:pt x="0" y="15055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1450594"/>
            <a:ext cx="14614955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S3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3906371"/>
            <a:ext cx="14614955" cy="2720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51" lvl="1" indent="-377825" algn="l">
              <a:lnSpc>
                <a:spcPts val="4305"/>
              </a:lnSpc>
              <a:buFont typeface="Arial"/>
              <a:buChar char="•"/>
            </a:pPr>
            <a:r>
              <a:rPr lang="en-US" sz="35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Các cấu hình cần thiết:</a:t>
            </a:r>
          </a:p>
          <a:p>
            <a:pPr marL="1511301" lvl="2" indent="-503767" algn="l">
              <a:lnSpc>
                <a:spcPts val="4305"/>
              </a:lnSpc>
              <a:buFont typeface="Arial"/>
              <a:buChar char="⚬"/>
            </a:pPr>
            <a:r>
              <a:rPr lang="en-US" sz="35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 </a:t>
            </a:r>
            <a:r>
              <a:rPr lang="en-US" sz="35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Object Ownership: xác định quyền truy cập</a:t>
            </a:r>
          </a:p>
          <a:p>
            <a:pPr marL="1511301" lvl="2" indent="-503767" algn="l">
              <a:lnSpc>
                <a:spcPts val="4305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 Block Public Access: chặn truy cập công khai từ bên ngoài</a:t>
            </a:r>
          </a:p>
          <a:p>
            <a:pPr marL="1511301" lvl="2" indent="-503767" algn="l">
              <a:lnSpc>
                <a:spcPts val="4305"/>
              </a:lnSpc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Bucket Versioning: quản lý nhiều phiên bản, phục hồi tệp cũ</a:t>
            </a:r>
          </a:p>
          <a:p>
            <a:pPr marL="1511301" lvl="2" indent="-503767" algn="l">
              <a:lnSpc>
                <a:spcPts val="4305"/>
              </a:lnSpc>
              <a:spcBef>
                <a:spcPct val="0"/>
              </a:spcBef>
              <a:buFont typeface="Arial"/>
              <a:buChar char="⚬"/>
            </a:pPr>
            <a:r>
              <a:rPr lang="en-US" sz="35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Default Encryption: mã hóa dữ liệu khi tải lên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01. IaaS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2" name="Freeform 12"/>
          <p:cNvSpPr/>
          <p:nvPr/>
        </p:nvSpPr>
        <p:spPr>
          <a:xfrm>
            <a:off x="1028700" y="2086712"/>
            <a:ext cx="6272463" cy="7171588"/>
          </a:xfrm>
          <a:custGeom>
            <a:avLst/>
            <a:gdLst/>
            <a:ahLst/>
            <a:cxnLst/>
            <a:rect l="l" t="t" r="r" b="b"/>
            <a:pathLst>
              <a:path w="6272463" h="7171588">
                <a:moveTo>
                  <a:pt x="0" y="0"/>
                </a:moveTo>
                <a:lnTo>
                  <a:pt x="6272463" y="0"/>
                </a:lnTo>
                <a:lnTo>
                  <a:pt x="6272463" y="7171588"/>
                </a:lnTo>
                <a:lnTo>
                  <a:pt x="0" y="71715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7538609" y="2441033"/>
            <a:ext cx="10462833" cy="6817267"/>
          </a:xfrm>
          <a:custGeom>
            <a:avLst/>
            <a:gdLst/>
            <a:ahLst/>
            <a:cxnLst/>
            <a:rect l="l" t="t" r="r" b="b"/>
            <a:pathLst>
              <a:path w="10462833" h="6817267">
                <a:moveTo>
                  <a:pt x="0" y="0"/>
                </a:moveTo>
                <a:lnTo>
                  <a:pt x="10462833" y="0"/>
                </a:lnTo>
                <a:lnTo>
                  <a:pt x="10462833" y="6817267"/>
                </a:lnTo>
                <a:lnTo>
                  <a:pt x="0" y="68172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b="-416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02. PaaS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1460119"/>
            <a:ext cx="14614955" cy="48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6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RDS: Loại CSDL và cấu hình thông tin xác thực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2" name="Freeform 12"/>
          <p:cNvSpPr/>
          <p:nvPr/>
        </p:nvSpPr>
        <p:spPr>
          <a:xfrm>
            <a:off x="1028700" y="2119656"/>
            <a:ext cx="13818917" cy="2483087"/>
          </a:xfrm>
          <a:custGeom>
            <a:avLst/>
            <a:gdLst/>
            <a:ahLst/>
            <a:cxnLst/>
            <a:rect l="l" t="t" r="r" b="b"/>
            <a:pathLst>
              <a:path w="13818917" h="2483087">
                <a:moveTo>
                  <a:pt x="0" y="0"/>
                </a:moveTo>
                <a:lnTo>
                  <a:pt x="13818917" y="0"/>
                </a:lnTo>
                <a:lnTo>
                  <a:pt x="13818917" y="2483087"/>
                </a:lnTo>
                <a:lnTo>
                  <a:pt x="0" y="2483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02. PaaS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460119"/>
            <a:ext cx="14614955" cy="48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6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ElasticBeanstalk: tạo môi trường, cấu hình các thông tin bổ sung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4991296"/>
            <a:ext cx="3668554" cy="2743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Tên ứng dụng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Domain name</a:t>
            </a:r>
          </a:p>
          <a:p>
            <a:pPr algn="l">
              <a:lnSpc>
                <a:spcPts val="5400"/>
              </a:lnSpc>
            </a:pPr>
            <a:r>
              <a:rPr lang="en-US" sz="45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Platforms</a:t>
            </a:r>
          </a:p>
          <a:p>
            <a:pPr algn="l">
              <a:lnSpc>
                <a:spcPts val="5400"/>
              </a:lnSpc>
              <a:spcBef>
                <a:spcPct val="0"/>
              </a:spcBef>
            </a:pPr>
            <a:r>
              <a:rPr lang="en-US" sz="45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Mã nguồn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2" name="Freeform 12"/>
          <p:cNvSpPr/>
          <p:nvPr/>
        </p:nvSpPr>
        <p:spPr>
          <a:xfrm>
            <a:off x="1028700" y="2339375"/>
            <a:ext cx="8720528" cy="5608250"/>
          </a:xfrm>
          <a:custGeom>
            <a:avLst/>
            <a:gdLst/>
            <a:ahLst/>
            <a:cxnLst/>
            <a:rect l="l" t="t" r="r" b="b"/>
            <a:pathLst>
              <a:path w="8720528" h="5608250">
                <a:moveTo>
                  <a:pt x="0" y="0"/>
                </a:moveTo>
                <a:lnTo>
                  <a:pt x="8720528" y="0"/>
                </a:lnTo>
                <a:lnTo>
                  <a:pt x="8720528" y="5608250"/>
                </a:lnTo>
                <a:lnTo>
                  <a:pt x="0" y="56082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9593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03. SaaS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460119"/>
            <a:ext cx="14614955" cy="48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6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WorkSpaces: máy tính để bàn ảo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749228" y="2739890"/>
            <a:ext cx="8052400" cy="3086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77" lvl="1" indent="-367039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Chọn vùng có mức giá tối ưu(phí Tây Mỹ,..)</a:t>
            </a:r>
          </a:p>
          <a:p>
            <a:pPr marL="734077" lvl="1" indent="-367039" algn="l">
              <a:lnSpc>
                <a:spcPts val="4080"/>
              </a:lnSpc>
              <a:buFont typeface="Arial"/>
              <a:buChar char="•"/>
            </a:pPr>
            <a:r>
              <a:rPr lang="en-US" sz="34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Tạo Diectories phân loại dữ liệu theo mục đích sử dụng </a:t>
            </a:r>
          </a:p>
          <a:p>
            <a:pPr algn="l">
              <a:lnSpc>
                <a:spcPts val="4080"/>
              </a:lnSpc>
            </a:pPr>
            <a:endParaRPr lang="en-US" sz="3400">
              <a:solidFill>
                <a:srgbClr val="000000"/>
              </a:solidFill>
              <a:latin typeface="Saira"/>
              <a:ea typeface="Saira"/>
              <a:cs typeface="Saira"/>
              <a:sym typeface="Saira"/>
            </a:endParaRPr>
          </a:p>
          <a:p>
            <a:pPr algn="l">
              <a:lnSpc>
                <a:spcPts val="4080"/>
              </a:lnSpc>
              <a:spcBef>
                <a:spcPct val="0"/>
              </a:spcBef>
            </a:pPr>
            <a:endParaRPr lang="en-US" sz="3400">
              <a:solidFill>
                <a:srgbClr val="000000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2" name="Freeform 12"/>
          <p:cNvSpPr/>
          <p:nvPr/>
        </p:nvSpPr>
        <p:spPr>
          <a:xfrm>
            <a:off x="1028700" y="2208337"/>
            <a:ext cx="9320552" cy="5732139"/>
          </a:xfrm>
          <a:custGeom>
            <a:avLst/>
            <a:gdLst/>
            <a:ahLst/>
            <a:cxnLst/>
            <a:rect l="l" t="t" r="r" b="b"/>
            <a:pathLst>
              <a:path w="9320552" h="5732139">
                <a:moveTo>
                  <a:pt x="0" y="0"/>
                </a:moveTo>
                <a:lnTo>
                  <a:pt x="9320552" y="0"/>
                </a:lnTo>
                <a:lnTo>
                  <a:pt x="9320552" y="5732139"/>
                </a:lnTo>
                <a:lnTo>
                  <a:pt x="0" y="57321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03. SaaS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460119"/>
            <a:ext cx="14614955" cy="48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6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WorkMail: dịch vụ email doanh nghiệp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349252" y="2762054"/>
            <a:ext cx="7580777" cy="3334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9757" lvl="1" indent="-339878" algn="l">
              <a:lnSpc>
                <a:spcPts val="3778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WorkMail không có sẵn tại Asie Pacifique (Sysney)</a:t>
            </a:r>
          </a:p>
          <a:p>
            <a:pPr marL="679757" lvl="1" indent="-339878" algn="l">
              <a:lnSpc>
                <a:spcPts val="3778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Chọn vùng lưu trữ dữ liệu</a:t>
            </a:r>
          </a:p>
          <a:p>
            <a:pPr marL="679757" lvl="1" indent="-339878" algn="l">
              <a:lnSpc>
                <a:spcPts val="3778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Chọn Domain phù hợp với nhu cầu sử dụng</a:t>
            </a:r>
          </a:p>
          <a:p>
            <a:pPr algn="l">
              <a:lnSpc>
                <a:spcPts val="3778"/>
              </a:lnSpc>
            </a:pPr>
            <a:endParaRPr lang="en-US" sz="3148">
              <a:solidFill>
                <a:srgbClr val="000000"/>
              </a:solidFill>
              <a:latin typeface="Saira"/>
              <a:ea typeface="Saira"/>
              <a:cs typeface="Saira"/>
              <a:sym typeface="Saira"/>
            </a:endParaRPr>
          </a:p>
          <a:p>
            <a:pPr algn="l">
              <a:lnSpc>
                <a:spcPts val="3778"/>
              </a:lnSpc>
              <a:spcBef>
                <a:spcPct val="0"/>
              </a:spcBef>
            </a:pPr>
            <a:endParaRPr lang="en-US" sz="3148">
              <a:solidFill>
                <a:srgbClr val="000000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1606948" y="92583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14623652" y="9258300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5400000">
            <a:off x="10713389" y="-1016668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1028700" y="662265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7259300" y="6622652"/>
            <a:ext cx="2635648" cy="2635648"/>
            <a:chOff x="0" y="0"/>
            <a:chExt cx="6350000" cy="6350000"/>
          </a:xfrm>
        </p:grpSpPr>
        <p:sp>
          <p:nvSpPr>
            <p:cNvPr id="11" name="Freeform 11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2" name="Freeform 12"/>
          <p:cNvSpPr/>
          <p:nvPr/>
        </p:nvSpPr>
        <p:spPr>
          <a:xfrm>
            <a:off x="1028700" y="2124958"/>
            <a:ext cx="7307477" cy="7133342"/>
          </a:xfrm>
          <a:custGeom>
            <a:avLst/>
            <a:gdLst/>
            <a:ahLst/>
            <a:cxnLst/>
            <a:rect l="l" t="t" r="r" b="b"/>
            <a:pathLst>
              <a:path w="7307477" h="7133342">
                <a:moveTo>
                  <a:pt x="0" y="0"/>
                </a:moveTo>
                <a:lnTo>
                  <a:pt x="7307477" y="0"/>
                </a:lnTo>
                <a:lnTo>
                  <a:pt x="7307477" y="7133342"/>
                </a:lnTo>
                <a:lnTo>
                  <a:pt x="0" y="71333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3565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533747"/>
            <a:ext cx="3997999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8E6FF3"/>
                </a:solidFill>
                <a:latin typeface="Saira Bold"/>
                <a:ea typeface="Saira Bold"/>
                <a:cs typeface="Saira Bold"/>
                <a:sym typeface="Saira Bold"/>
              </a:rPr>
              <a:t>03. SaaS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28700" y="1460119"/>
            <a:ext cx="14614955" cy="4831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6"/>
              </a:lnSpc>
              <a:spcBef>
                <a:spcPct val="0"/>
              </a:spcBef>
            </a:pPr>
            <a:r>
              <a:rPr lang="en-US" sz="32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QuickSight: phân tích dữ liệu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058247" y="3092217"/>
            <a:ext cx="7580777" cy="2381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9757" lvl="1" indent="-339878" algn="l">
              <a:lnSpc>
                <a:spcPts val="3778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Đăng ký với QuickSight</a:t>
            </a:r>
          </a:p>
          <a:p>
            <a:pPr marL="679757" lvl="1" indent="-339878" algn="l">
              <a:lnSpc>
                <a:spcPts val="3778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Chọn kiểu DataSource sẽ Upload</a:t>
            </a:r>
          </a:p>
          <a:p>
            <a:pPr marL="679757" lvl="1" indent="-339878" algn="l">
              <a:lnSpc>
                <a:spcPts val="3778"/>
              </a:lnSpc>
              <a:buFont typeface="Arial"/>
              <a:buChar char="•"/>
            </a:pPr>
            <a:r>
              <a:rPr lang="en-US" sz="3148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Chọn kiểu biểu đồ mong muốn</a:t>
            </a:r>
          </a:p>
          <a:p>
            <a:pPr algn="l">
              <a:lnSpc>
                <a:spcPts val="3778"/>
              </a:lnSpc>
            </a:pPr>
            <a:endParaRPr lang="en-US" sz="3148">
              <a:solidFill>
                <a:srgbClr val="000000"/>
              </a:solidFill>
              <a:latin typeface="Saira"/>
              <a:ea typeface="Saira"/>
              <a:cs typeface="Saira"/>
              <a:sym typeface="Saira"/>
            </a:endParaRPr>
          </a:p>
          <a:p>
            <a:pPr algn="l">
              <a:lnSpc>
                <a:spcPts val="3778"/>
              </a:lnSpc>
              <a:spcBef>
                <a:spcPct val="0"/>
              </a:spcBef>
            </a:pPr>
            <a:endParaRPr lang="en-US" sz="3148">
              <a:solidFill>
                <a:srgbClr val="000000"/>
              </a:solidFill>
              <a:latin typeface="Saira"/>
              <a:ea typeface="Saira"/>
              <a:cs typeface="Saira"/>
              <a:sym typeface="Sair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714736" y="10287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745963" y="7883326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6403577" y="7026614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9039225" y="966226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028700" y="1698330"/>
            <a:ext cx="7516789" cy="6890340"/>
            <a:chOff x="0" y="0"/>
            <a:chExt cx="6350000" cy="582079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820791"/>
            </a:xfrm>
            <a:custGeom>
              <a:avLst/>
              <a:gdLst/>
              <a:ahLst/>
              <a:cxnLst/>
              <a:rect l="l" t="t" r="r" b="b"/>
              <a:pathLst>
                <a:path w="6350000" h="5820791">
                  <a:moveTo>
                    <a:pt x="6350000" y="5820791"/>
                  </a:moveTo>
                  <a:lnTo>
                    <a:pt x="0" y="5820791"/>
                  </a:lnTo>
                  <a:cubicBezTo>
                    <a:pt x="0" y="4716272"/>
                    <a:pt x="564388" y="3743706"/>
                    <a:pt x="1420241" y="3175000"/>
                  </a:cubicBezTo>
                  <a:lnTo>
                    <a:pt x="0" y="3175000"/>
                  </a:lnTo>
                  <a:cubicBezTo>
                    <a:pt x="0" y="1421511"/>
                    <a:pt x="1421511" y="0"/>
                    <a:pt x="3175000" y="0"/>
                  </a:cubicBezTo>
                  <a:cubicBezTo>
                    <a:pt x="4928489" y="0"/>
                    <a:pt x="6350000" y="1421511"/>
                    <a:pt x="6350000" y="3175000"/>
                  </a:cubicBezTo>
                  <a:lnTo>
                    <a:pt x="4929759" y="3175000"/>
                  </a:lnTo>
                  <a:cubicBezTo>
                    <a:pt x="5785612" y="3743706"/>
                    <a:pt x="6350000" y="4716272"/>
                    <a:pt x="6350000" y="5820791"/>
                  </a:cubicBezTo>
                  <a:close/>
                </a:path>
              </a:pathLst>
            </a:custGeom>
            <a:blipFill>
              <a:blip r:embed="rId2"/>
              <a:stretch>
                <a:fillRect l="-22221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255913" y="3697670"/>
            <a:ext cx="6902251" cy="2403058"/>
            <a:chOff x="0" y="0"/>
            <a:chExt cx="9203001" cy="320407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9203001" cy="1498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44"/>
                </a:lnSpc>
              </a:pPr>
              <a:r>
                <a:rPr lang="en-US" sz="7200" b="1">
                  <a:solidFill>
                    <a:srgbClr val="000000"/>
                  </a:solidFill>
                  <a:latin typeface="Saira Bold"/>
                  <a:ea typeface="Saira Bold"/>
                  <a:cs typeface="Saira Bold"/>
                  <a:sym typeface="Saira Bold"/>
                </a:rPr>
                <a:t>Chương III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51246"/>
              <a:ext cx="9203001" cy="1052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14"/>
                </a:lnSpc>
              </a:pPr>
              <a:r>
                <a:rPr lang="en-US" sz="4724">
                  <a:solidFill>
                    <a:srgbClr val="FF5757"/>
                  </a:solidFill>
                  <a:latin typeface="Muli"/>
                  <a:ea typeface="Muli"/>
                  <a:cs typeface="Muli"/>
                  <a:sym typeface="Muli"/>
                </a:rPr>
                <a:t>TỔNG KẾT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15941476" y="-1171285"/>
            <a:ext cx="2635648" cy="263564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3350384" y="-1606948"/>
            <a:ext cx="2635648" cy="263564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335" y="0"/>
            <a:ext cx="8373336" cy="10287000"/>
            <a:chOff x="0" y="0"/>
            <a:chExt cx="3054616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4616" cy="3752726"/>
            </a:xfrm>
            <a:custGeom>
              <a:avLst/>
              <a:gdLst/>
              <a:ahLst/>
              <a:cxnLst/>
              <a:rect l="l" t="t" r="r" b="b"/>
              <a:pathLst>
                <a:path w="3054616" h="3752726">
                  <a:moveTo>
                    <a:pt x="0" y="0"/>
                  </a:moveTo>
                  <a:lnTo>
                    <a:pt x="3054616" y="0"/>
                  </a:lnTo>
                  <a:lnTo>
                    <a:pt x="305461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34D2B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2580646"/>
            <a:ext cx="6535506" cy="228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4"/>
              </a:lnSpc>
            </a:pPr>
            <a:r>
              <a:rPr lang="en-US" sz="7200" b="1">
                <a:solidFill>
                  <a:srgbClr val="FFFFFF"/>
                </a:solidFill>
                <a:latin typeface="Saira Bold"/>
                <a:ea typeface="Saira Bold"/>
                <a:cs typeface="Saira Bold"/>
                <a:sym typeface="Saira Bold"/>
              </a:rPr>
              <a:t>1. Kết quả đạt được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609609" y="640770"/>
            <a:ext cx="9678391" cy="13098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Khởi tạo và quản trị EC2</a:t>
            </a:r>
          </a:p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Cài đặt Máy Chủ Web Apache trên EC2</a:t>
            </a:r>
          </a:p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Sử dụng AWS S3 để lưu trữ</a:t>
            </a:r>
          </a:p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Kết nối và triển khai database trên RDS</a:t>
            </a:r>
          </a:p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Triển khai Elastic Beanstalk thành công</a:t>
            </a:r>
          </a:p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Triển khai Web MVC và Đưa Lên IIS</a:t>
            </a:r>
          </a:p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Triển khai Workspace</a:t>
            </a:r>
          </a:p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Triển khai WorkMail </a:t>
            </a:r>
          </a:p>
          <a:p>
            <a:pPr marL="871629" lvl="1" indent="-435815" algn="l">
              <a:lnSpc>
                <a:spcPts val="5652"/>
              </a:lnSpc>
              <a:buFont typeface="Arial"/>
              <a:buChar char="•"/>
            </a:pPr>
            <a:r>
              <a:rPr lang="en-US" sz="40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Triển khai Amazon QuickSight</a:t>
            </a:r>
          </a:p>
          <a:p>
            <a:pPr algn="l">
              <a:lnSpc>
                <a:spcPts val="5652"/>
              </a:lnSpc>
            </a:pPr>
            <a:endParaRPr lang="en-US" sz="4037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5652"/>
              </a:lnSpc>
            </a:pPr>
            <a:endParaRPr lang="en-US" sz="4037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ctr">
              <a:lnSpc>
                <a:spcPts val="5652"/>
              </a:lnSpc>
            </a:pPr>
            <a:endParaRPr lang="en-US" sz="4037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ctr">
              <a:lnSpc>
                <a:spcPts val="5652"/>
              </a:lnSpc>
            </a:pPr>
            <a:endParaRPr lang="en-US" sz="4037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ctr">
              <a:lnSpc>
                <a:spcPts val="5652"/>
              </a:lnSpc>
            </a:pPr>
            <a:endParaRPr lang="en-US" sz="4037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ctr">
              <a:lnSpc>
                <a:spcPts val="5652"/>
              </a:lnSpc>
              <a:spcBef>
                <a:spcPct val="0"/>
              </a:spcBef>
            </a:pPr>
            <a:endParaRPr lang="en-US" sz="4037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335" y="0"/>
            <a:ext cx="8373336" cy="10287000"/>
            <a:chOff x="0" y="0"/>
            <a:chExt cx="3054616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4616" cy="3752726"/>
            </a:xfrm>
            <a:custGeom>
              <a:avLst/>
              <a:gdLst/>
              <a:ahLst/>
              <a:cxnLst/>
              <a:rect l="l" t="t" r="r" b="b"/>
              <a:pathLst>
                <a:path w="3054616" h="3752726">
                  <a:moveTo>
                    <a:pt x="0" y="0"/>
                  </a:moveTo>
                  <a:lnTo>
                    <a:pt x="3054616" y="0"/>
                  </a:lnTo>
                  <a:lnTo>
                    <a:pt x="305461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34D2B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2580646"/>
            <a:ext cx="6535506" cy="344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4"/>
              </a:lnSpc>
            </a:pPr>
            <a:r>
              <a:rPr lang="en-US" sz="7200" b="1">
                <a:solidFill>
                  <a:srgbClr val="FFFFFF"/>
                </a:solidFill>
                <a:latin typeface="Saira Bold"/>
                <a:ea typeface="Saira Bold"/>
                <a:cs typeface="Saira Bold"/>
                <a:sym typeface="Saira Bold"/>
              </a:rPr>
              <a:t>2. Đánh giá và so sánh</a:t>
            </a:r>
          </a:p>
          <a:p>
            <a:pPr algn="l">
              <a:lnSpc>
                <a:spcPts val="9144"/>
              </a:lnSpc>
            </a:pPr>
            <a:endParaRPr lang="en-US" sz="7200" b="1">
              <a:solidFill>
                <a:srgbClr val="FFFFFF"/>
              </a:solidFill>
              <a:latin typeface="Saira Bold"/>
              <a:ea typeface="Saira Bold"/>
              <a:cs typeface="Saira Bold"/>
              <a:sym typeface="Saira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493314" y="365541"/>
            <a:ext cx="6658333" cy="4777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7"/>
              </a:lnSpc>
            </a:pPr>
            <a:r>
              <a:rPr lang="en-US" sz="3891" b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Ưu điểm:</a:t>
            </a: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Độ tin cậy cao</a:t>
            </a: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Đa dạng dịch vụ</a:t>
            </a: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Tính linh hoạt và mở rộng</a:t>
            </a: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Chi phí hợp lý</a:t>
            </a: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Bảo mật mạnh mẽ</a:t>
            </a:r>
          </a:p>
          <a:p>
            <a:pPr algn="ctr">
              <a:lnSpc>
                <a:spcPts val="5447"/>
              </a:lnSpc>
              <a:spcBef>
                <a:spcPct val="0"/>
              </a:spcBef>
            </a:pPr>
            <a:endParaRPr lang="en-US" sz="389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493314" y="5067300"/>
            <a:ext cx="8794686" cy="54637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7"/>
              </a:lnSpc>
            </a:pPr>
            <a:r>
              <a:rPr lang="en-US" sz="3891" b="1">
                <a:solidFill>
                  <a:srgbClr val="FF0000"/>
                </a:solidFill>
                <a:latin typeface="Muli"/>
                <a:ea typeface="Muli"/>
                <a:cs typeface="Muli"/>
                <a:sym typeface="Muli"/>
              </a:rPr>
              <a:t>Nhược điểm:</a:t>
            </a: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Chi phí có thể tăng nhanh nếu không quản lý tốt</a:t>
            </a: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Khó khăn trong việc dự đoán chi phí</a:t>
            </a: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Khó khăn trong việc quản lý, yêu cầu kiến thức chuyên môn cao</a:t>
            </a:r>
          </a:p>
          <a:p>
            <a:pPr algn="ctr">
              <a:lnSpc>
                <a:spcPts val="5447"/>
              </a:lnSpc>
              <a:spcBef>
                <a:spcPct val="0"/>
              </a:spcBef>
            </a:pPr>
            <a:endParaRPr lang="en-US" sz="389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4D2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353946"/>
            <a:ext cx="7721179" cy="600973"/>
            <a:chOff x="0" y="0"/>
            <a:chExt cx="10294905" cy="80129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184974"/>
              <a:ext cx="543754" cy="543754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E6FF3"/>
              </a:solidFill>
            </p:spPr>
          </p:sp>
        </p:grpSp>
        <p:sp>
          <p:nvSpPr>
            <p:cNvPr id="5" name="TextBox 5"/>
            <p:cNvSpPr txBox="1"/>
            <p:nvPr/>
          </p:nvSpPr>
          <p:spPr>
            <a:xfrm>
              <a:off x="874137" y="-9525"/>
              <a:ext cx="9420768" cy="810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933"/>
                </a:lnSpc>
                <a:spcBef>
                  <a:spcPct val="0"/>
                </a:spcBef>
              </a:pPr>
              <a:r>
                <a:rPr lang="en-US" sz="4011" b="1">
                  <a:solidFill>
                    <a:srgbClr val="FFFF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I. Giới thiệu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5383544"/>
            <a:ext cx="7721179" cy="600973"/>
            <a:chOff x="0" y="0"/>
            <a:chExt cx="10294905" cy="80129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180768"/>
              <a:ext cx="543754" cy="543754"/>
              <a:chOff x="0" y="0"/>
              <a:chExt cx="6350000" cy="635000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E6FF3"/>
              </a:solidFill>
            </p:spPr>
          </p:sp>
        </p:grpSp>
        <p:sp>
          <p:nvSpPr>
            <p:cNvPr id="9" name="TextBox 9"/>
            <p:cNvSpPr txBox="1"/>
            <p:nvPr/>
          </p:nvSpPr>
          <p:spPr>
            <a:xfrm>
              <a:off x="874137" y="-9525"/>
              <a:ext cx="9420768" cy="810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33"/>
                </a:lnSpc>
                <a:spcBef>
                  <a:spcPct val="0"/>
                </a:spcBef>
              </a:pPr>
              <a:r>
                <a:rPr lang="en-US" sz="4011" b="1">
                  <a:solidFill>
                    <a:srgbClr val="FFFF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II. Thực nghiêm với AWS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6417818"/>
            <a:ext cx="7721179" cy="600973"/>
            <a:chOff x="0" y="0"/>
            <a:chExt cx="10294905" cy="801297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204608"/>
              <a:ext cx="543754" cy="543754"/>
              <a:chOff x="0" y="0"/>
              <a:chExt cx="6350000" cy="63500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8E6FF3"/>
              </a:solidFill>
            </p:spPr>
          </p:sp>
        </p:grpSp>
        <p:sp>
          <p:nvSpPr>
            <p:cNvPr id="13" name="TextBox 13"/>
            <p:cNvSpPr txBox="1"/>
            <p:nvPr/>
          </p:nvSpPr>
          <p:spPr>
            <a:xfrm>
              <a:off x="874137" y="-9525"/>
              <a:ext cx="9420768" cy="8108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933"/>
                </a:lnSpc>
                <a:spcBef>
                  <a:spcPct val="0"/>
                </a:spcBef>
              </a:pPr>
              <a:r>
                <a:rPr lang="en-US" sz="4011" b="1">
                  <a:solidFill>
                    <a:srgbClr val="FFFF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III. Tổng kết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298399"/>
            <a:ext cx="5967022" cy="10816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63"/>
              </a:lnSpc>
            </a:pPr>
            <a:r>
              <a:rPr lang="en-US" sz="6900" b="1">
                <a:solidFill>
                  <a:srgbClr val="FFFFFF"/>
                </a:solidFill>
                <a:latin typeface="Saira Bold"/>
                <a:ea typeface="Saira Bold"/>
                <a:cs typeface="Saira Bold"/>
                <a:sym typeface="Saira Bold"/>
              </a:rPr>
              <a:t>Nội dung</a:t>
            </a:r>
          </a:p>
        </p:txBody>
      </p:sp>
      <p:grpSp>
        <p:nvGrpSpPr>
          <p:cNvPr id="15" name="Group 15"/>
          <p:cNvGrpSpPr/>
          <p:nvPr/>
        </p:nvGrpSpPr>
        <p:grpSpPr>
          <a:xfrm rot="5400000">
            <a:off x="15652352" y="7651352"/>
            <a:ext cx="2635648" cy="263564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7" name="Group 17"/>
          <p:cNvGrpSpPr/>
          <p:nvPr/>
        </p:nvGrpSpPr>
        <p:grpSpPr>
          <a:xfrm rot="-5400000">
            <a:off x="13016704" y="5015704"/>
            <a:ext cx="2635648" cy="263564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9" name="Group 19"/>
          <p:cNvGrpSpPr/>
          <p:nvPr/>
        </p:nvGrpSpPr>
        <p:grpSpPr>
          <a:xfrm rot="-10800000">
            <a:off x="555040" y="-1629808"/>
            <a:ext cx="2635648" cy="2635648"/>
            <a:chOff x="0" y="0"/>
            <a:chExt cx="6350000" cy="6350000"/>
          </a:xfrm>
        </p:grpSpPr>
        <p:sp>
          <p:nvSpPr>
            <p:cNvPr id="20" name="Freeform 2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1" name="Group 21"/>
          <p:cNvGrpSpPr/>
          <p:nvPr/>
        </p:nvGrpSpPr>
        <p:grpSpPr>
          <a:xfrm rot="-5400000">
            <a:off x="13016704" y="-255592"/>
            <a:ext cx="2635648" cy="2635648"/>
            <a:chOff x="0" y="0"/>
            <a:chExt cx="6350000" cy="6350000"/>
          </a:xfrm>
        </p:grpSpPr>
        <p:sp>
          <p:nvSpPr>
            <p:cNvPr id="22" name="Freeform 2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23" name="Group 23"/>
          <p:cNvGrpSpPr/>
          <p:nvPr/>
        </p:nvGrpSpPr>
        <p:grpSpPr>
          <a:xfrm rot="5400000">
            <a:off x="15652352" y="2380056"/>
            <a:ext cx="2635648" cy="2635648"/>
            <a:chOff x="0" y="0"/>
            <a:chExt cx="6350000" cy="6350000"/>
          </a:xfrm>
        </p:grpSpPr>
        <p:sp>
          <p:nvSpPr>
            <p:cNvPr id="24" name="Freeform 2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71022" y="1225275"/>
            <a:ext cx="14285674" cy="8714261"/>
          </a:xfrm>
          <a:custGeom>
            <a:avLst/>
            <a:gdLst/>
            <a:ahLst/>
            <a:cxnLst/>
            <a:rect l="l" t="t" r="r" b="b"/>
            <a:pathLst>
              <a:path w="14285674" h="8714261">
                <a:moveTo>
                  <a:pt x="0" y="0"/>
                </a:moveTo>
                <a:lnTo>
                  <a:pt x="14285674" y="0"/>
                </a:lnTo>
                <a:lnTo>
                  <a:pt x="14285674" y="8714261"/>
                </a:lnTo>
                <a:lnTo>
                  <a:pt x="0" y="87142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925699" y="495025"/>
            <a:ext cx="5273040" cy="1384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So sánh AWS với GCP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335" y="0"/>
            <a:ext cx="8373336" cy="10287000"/>
            <a:chOff x="0" y="0"/>
            <a:chExt cx="3054616" cy="37527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054616" cy="3752726"/>
            </a:xfrm>
            <a:custGeom>
              <a:avLst/>
              <a:gdLst/>
              <a:ahLst/>
              <a:cxnLst/>
              <a:rect l="l" t="t" r="r" b="b"/>
              <a:pathLst>
                <a:path w="3054616" h="3752726">
                  <a:moveTo>
                    <a:pt x="0" y="0"/>
                  </a:moveTo>
                  <a:lnTo>
                    <a:pt x="3054616" y="0"/>
                  </a:lnTo>
                  <a:lnTo>
                    <a:pt x="305461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34D2BD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028700" y="2580646"/>
            <a:ext cx="6535506" cy="2288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44"/>
              </a:lnSpc>
            </a:pPr>
            <a:r>
              <a:rPr lang="en-US" sz="7200" b="1">
                <a:solidFill>
                  <a:srgbClr val="FFFFFF"/>
                </a:solidFill>
                <a:latin typeface="Saira Bold"/>
                <a:ea typeface="Saira Bold"/>
                <a:cs typeface="Saira Bold"/>
                <a:sym typeface="Saira Bold"/>
              </a:rPr>
              <a:t>3. Hướng phát triển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144000" y="142877"/>
            <a:ext cx="8794686" cy="10950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47"/>
              </a:lnSpc>
            </a:pPr>
            <a:endParaRPr/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Tăng cường công nghệ AI và ML (Artificial Intelligence &amp; Machine Learning)</a:t>
            </a:r>
          </a:p>
          <a:p>
            <a:pPr algn="l">
              <a:lnSpc>
                <a:spcPts val="5447"/>
              </a:lnSpc>
            </a:pPr>
            <a:endParaRPr lang="en-US" sz="389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Tăng cường bảo mật đảm bảo tuân thủ các quy định toàn cầu.</a:t>
            </a:r>
          </a:p>
          <a:p>
            <a:pPr algn="l">
              <a:lnSpc>
                <a:spcPts val="5447"/>
              </a:lnSpc>
            </a:pPr>
            <a:endParaRPr lang="en-US" sz="389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Mở rộng hybrid cloud và hỗ trợ multi-cloud</a:t>
            </a:r>
          </a:p>
          <a:p>
            <a:pPr algn="l">
              <a:lnSpc>
                <a:spcPts val="5447"/>
              </a:lnSpc>
            </a:pPr>
            <a:endParaRPr lang="en-US" sz="389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840149" lvl="1" indent="-420075" algn="l">
              <a:lnSpc>
                <a:spcPts val="5447"/>
              </a:lnSpc>
              <a:buFont typeface="Arial"/>
              <a:buChar char="•"/>
            </a:pPr>
            <a:r>
              <a:rPr lang="en-US" sz="389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Tiếp tục đẩy mạnh quá trình chuyển đổi số cho doanh nghiệp</a:t>
            </a:r>
          </a:p>
          <a:p>
            <a:pPr algn="l">
              <a:lnSpc>
                <a:spcPts val="5447"/>
              </a:lnSpc>
            </a:pPr>
            <a:endParaRPr lang="en-US" sz="389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l">
              <a:lnSpc>
                <a:spcPts val="5447"/>
              </a:lnSpc>
            </a:pPr>
            <a:endParaRPr lang="en-US" sz="389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algn="ctr">
              <a:lnSpc>
                <a:spcPts val="5447"/>
              </a:lnSpc>
              <a:spcBef>
                <a:spcPct val="0"/>
              </a:spcBef>
            </a:pPr>
            <a:endParaRPr lang="en-US" sz="3891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3B4D6-A92E-F926-5503-B512E1C7E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2A94905-EBC3-8EF1-7FDA-E5B735DE1E0C}"/>
              </a:ext>
            </a:extLst>
          </p:cNvPr>
          <p:cNvGrpSpPr/>
          <p:nvPr/>
        </p:nvGrpSpPr>
        <p:grpSpPr>
          <a:xfrm>
            <a:off x="-13336" y="0"/>
            <a:ext cx="18301335" cy="10287000"/>
            <a:chOff x="0" y="0"/>
            <a:chExt cx="3054616" cy="3752725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554E906-1E29-EA4B-BC37-C865D5132C35}"/>
                </a:ext>
              </a:extLst>
            </p:cNvPr>
            <p:cNvSpPr/>
            <p:nvPr/>
          </p:nvSpPr>
          <p:spPr>
            <a:xfrm>
              <a:off x="0" y="0"/>
              <a:ext cx="3054616" cy="3752726"/>
            </a:xfrm>
            <a:custGeom>
              <a:avLst/>
              <a:gdLst/>
              <a:ahLst/>
              <a:cxnLst/>
              <a:rect l="l" t="t" r="r" b="b"/>
              <a:pathLst>
                <a:path w="3054616" h="3752726">
                  <a:moveTo>
                    <a:pt x="0" y="0"/>
                  </a:moveTo>
                  <a:lnTo>
                    <a:pt x="3054616" y="0"/>
                  </a:lnTo>
                  <a:lnTo>
                    <a:pt x="3054616" y="3752726"/>
                  </a:lnTo>
                  <a:lnTo>
                    <a:pt x="0" y="3752726"/>
                  </a:lnTo>
                  <a:close/>
                </a:path>
              </a:pathLst>
            </a:custGeom>
            <a:solidFill>
              <a:srgbClr val="34D2BD"/>
            </a:solidFill>
          </p:spPr>
        </p:sp>
      </p:grpSp>
      <p:grpSp>
        <p:nvGrpSpPr>
          <p:cNvPr id="6" name="Group 2">
            <a:extLst>
              <a:ext uri="{FF2B5EF4-FFF2-40B4-BE49-F238E27FC236}">
                <a16:creationId xmlns:a16="http://schemas.microsoft.com/office/drawing/2014/main" id="{04BC05FD-0A31-EE49-4B88-173B1C652E42}"/>
              </a:ext>
            </a:extLst>
          </p:cNvPr>
          <p:cNvGrpSpPr/>
          <p:nvPr/>
        </p:nvGrpSpPr>
        <p:grpSpPr>
          <a:xfrm rot="15550034">
            <a:off x="16412957" y="8133764"/>
            <a:ext cx="2635648" cy="2635648"/>
            <a:chOff x="0" y="0"/>
            <a:chExt cx="6350000" cy="63500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8153BABA-DC83-4C34-2971-8996377A4EF2}"/>
                </a:ext>
              </a:extLst>
            </p:cNvPr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4">
            <a:extLst>
              <a:ext uri="{FF2B5EF4-FFF2-40B4-BE49-F238E27FC236}">
                <a16:creationId xmlns:a16="http://schemas.microsoft.com/office/drawing/2014/main" id="{E8494FFE-3244-3705-B731-2326186B4F9B}"/>
              </a:ext>
            </a:extLst>
          </p:cNvPr>
          <p:cNvGrpSpPr/>
          <p:nvPr/>
        </p:nvGrpSpPr>
        <p:grpSpPr>
          <a:xfrm>
            <a:off x="-745963" y="7883326"/>
            <a:ext cx="2635648" cy="2635648"/>
            <a:chOff x="0" y="0"/>
            <a:chExt cx="6350000" cy="6350000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753DAA9D-BBE8-2797-B892-3B43C908B54B}"/>
                </a:ext>
              </a:extLst>
            </p:cNvPr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6">
            <a:extLst>
              <a:ext uri="{FF2B5EF4-FFF2-40B4-BE49-F238E27FC236}">
                <a16:creationId xmlns:a16="http://schemas.microsoft.com/office/drawing/2014/main" id="{47EC649A-0E43-2543-289A-C93B6E341520}"/>
              </a:ext>
            </a:extLst>
          </p:cNvPr>
          <p:cNvGrpSpPr/>
          <p:nvPr/>
        </p:nvGrpSpPr>
        <p:grpSpPr>
          <a:xfrm rot="5400000">
            <a:off x="-1331160" y="-952500"/>
            <a:ext cx="2635648" cy="2635648"/>
            <a:chOff x="0" y="0"/>
            <a:chExt cx="6350000" cy="6350000"/>
          </a:xfrm>
        </p:grpSpPr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58B16D65-942B-6710-B078-9C35F12FBBEA}"/>
                </a:ext>
              </a:extLst>
            </p:cNvPr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2" name="Group 8">
            <a:extLst>
              <a:ext uri="{FF2B5EF4-FFF2-40B4-BE49-F238E27FC236}">
                <a16:creationId xmlns:a16="http://schemas.microsoft.com/office/drawing/2014/main" id="{233A3DAB-A471-37EA-5BAA-B6A1BF3BB196}"/>
              </a:ext>
            </a:extLst>
          </p:cNvPr>
          <p:cNvGrpSpPr/>
          <p:nvPr/>
        </p:nvGrpSpPr>
        <p:grpSpPr>
          <a:xfrm rot="16200000">
            <a:off x="8972550" y="4552814"/>
            <a:ext cx="2635648" cy="2635648"/>
            <a:chOff x="0" y="0"/>
            <a:chExt cx="6350000" cy="6350000"/>
          </a:xfrm>
        </p:grpSpPr>
        <p:sp>
          <p:nvSpPr>
            <p:cNvPr id="13" name="Freeform 9">
              <a:extLst>
                <a:ext uri="{FF2B5EF4-FFF2-40B4-BE49-F238E27FC236}">
                  <a16:creationId xmlns:a16="http://schemas.microsoft.com/office/drawing/2014/main" id="{A84B3005-54A3-EE25-A143-78E5B153E88A}"/>
                </a:ext>
              </a:extLst>
            </p:cNvPr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4" name="Group 15">
            <a:extLst>
              <a:ext uri="{FF2B5EF4-FFF2-40B4-BE49-F238E27FC236}">
                <a16:creationId xmlns:a16="http://schemas.microsoft.com/office/drawing/2014/main" id="{A5B36D66-3FDB-4430-DA65-5B13BAD1F0A3}"/>
              </a:ext>
            </a:extLst>
          </p:cNvPr>
          <p:cNvGrpSpPr/>
          <p:nvPr/>
        </p:nvGrpSpPr>
        <p:grpSpPr>
          <a:xfrm rot="5400000">
            <a:off x="15941476" y="-1171285"/>
            <a:ext cx="2635648" cy="2635648"/>
            <a:chOff x="0" y="0"/>
            <a:chExt cx="6350000" cy="6350000"/>
          </a:xfrm>
        </p:grpSpPr>
        <p:sp>
          <p:nvSpPr>
            <p:cNvPr id="15" name="Freeform 16">
              <a:extLst>
                <a:ext uri="{FF2B5EF4-FFF2-40B4-BE49-F238E27FC236}">
                  <a16:creationId xmlns:a16="http://schemas.microsoft.com/office/drawing/2014/main" id="{25473642-759B-6736-5B75-ECF50D28CF87}"/>
                </a:ext>
              </a:extLst>
            </p:cNvPr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6" name="Group 17">
            <a:extLst>
              <a:ext uri="{FF2B5EF4-FFF2-40B4-BE49-F238E27FC236}">
                <a16:creationId xmlns:a16="http://schemas.microsoft.com/office/drawing/2014/main" id="{55F32C2F-9F49-A3AF-24C6-C29E010C4B8E}"/>
              </a:ext>
            </a:extLst>
          </p:cNvPr>
          <p:cNvGrpSpPr/>
          <p:nvPr/>
        </p:nvGrpSpPr>
        <p:grpSpPr>
          <a:xfrm>
            <a:off x="3350384" y="-1606948"/>
            <a:ext cx="2635648" cy="2635648"/>
            <a:chOff x="0" y="0"/>
            <a:chExt cx="6350000" cy="6350000"/>
          </a:xfrm>
        </p:grpSpPr>
        <p:sp>
          <p:nvSpPr>
            <p:cNvPr id="17" name="Freeform 18">
              <a:extLst>
                <a:ext uri="{FF2B5EF4-FFF2-40B4-BE49-F238E27FC236}">
                  <a16:creationId xmlns:a16="http://schemas.microsoft.com/office/drawing/2014/main" id="{C0DF9F80-F930-7E70-3FF5-1F8B8F80B871}"/>
                </a:ext>
              </a:extLst>
            </p:cNvPr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D89F7FE8-748A-A97D-BAF6-03996B82DE51}"/>
              </a:ext>
            </a:extLst>
          </p:cNvPr>
          <p:cNvSpPr txBox="1"/>
          <p:nvPr/>
        </p:nvSpPr>
        <p:spPr>
          <a:xfrm>
            <a:off x="4667250" y="3354228"/>
            <a:ext cx="8953500" cy="35785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44"/>
              </a:lnSpc>
            </a:pPr>
            <a:r>
              <a:rPr lang="en-US" sz="9600" b="1">
                <a:solidFill>
                  <a:srgbClr val="FFFFFF"/>
                </a:solidFill>
                <a:latin typeface="Saira Bold"/>
                <a:ea typeface="Saira Bold"/>
                <a:cs typeface="Saira Bold"/>
                <a:sym typeface="Saira Bold"/>
              </a:rPr>
              <a:t>CẢM ƠN THẦY VÀ CÁC BẠN ĐÃ LẮNG NGHE</a:t>
            </a:r>
          </a:p>
        </p:txBody>
      </p:sp>
    </p:spTree>
    <p:extLst>
      <p:ext uri="{BB962C8B-B14F-4D97-AF65-F5344CB8AC3E}">
        <p14:creationId xmlns:p14="http://schemas.microsoft.com/office/powerpoint/2010/main" val="2225894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714736" y="10287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-745963" y="7883326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 rot="-10800000">
            <a:off x="6403577" y="7026614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>
            <a:off x="9039225" y="9662262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0" name="Group 10"/>
          <p:cNvGrpSpPr/>
          <p:nvPr/>
        </p:nvGrpSpPr>
        <p:grpSpPr>
          <a:xfrm>
            <a:off x="1028700" y="1698330"/>
            <a:ext cx="7516789" cy="6890340"/>
            <a:chOff x="0" y="0"/>
            <a:chExt cx="6350000" cy="582079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5820791"/>
            </a:xfrm>
            <a:custGeom>
              <a:avLst/>
              <a:gdLst/>
              <a:ahLst/>
              <a:cxnLst/>
              <a:rect l="l" t="t" r="r" b="b"/>
              <a:pathLst>
                <a:path w="6350000" h="5820791">
                  <a:moveTo>
                    <a:pt x="6350000" y="5820791"/>
                  </a:moveTo>
                  <a:lnTo>
                    <a:pt x="0" y="5820791"/>
                  </a:lnTo>
                  <a:cubicBezTo>
                    <a:pt x="0" y="4716272"/>
                    <a:pt x="564388" y="3743706"/>
                    <a:pt x="1420241" y="3175000"/>
                  </a:cubicBezTo>
                  <a:lnTo>
                    <a:pt x="0" y="3175000"/>
                  </a:lnTo>
                  <a:cubicBezTo>
                    <a:pt x="0" y="1421511"/>
                    <a:pt x="1421511" y="0"/>
                    <a:pt x="3175000" y="0"/>
                  </a:cubicBezTo>
                  <a:cubicBezTo>
                    <a:pt x="4928489" y="0"/>
                    <a:pt x="6350000" y="1421511"/>
                    <a:pt x="6350000" y="3175000"/>
                  </a:cubicBezTo>
                  <a:lnTo>
                    <a:pt x="4929759" y="3175000"/>
                  </a:lnTo>
                  <a:cubicBezTo>
                    <a:pt x="5785612" y="3743706"/>
                    <a:pt x="6350000" y="4716272"/>
                    <a:pt x="6350000" y="5820791"/>
                  </a:cubicBezTo>
                  <a:close/>
                </a:path>
              </a:pathLst>
            </a:custGeom>
            <a:blipFill>
              <a:blip r:embed="rId2"/>
              <a:stretch>
                <a:fillRect l="-22221"/>
              </a:stretch>
            </a:blipFill>
          </p:spPr>
        </p:sp>
      </p:grpSp>
      <p:grpSp>
        <p:nvGrpSpPr>
          <p:cNvPr id="12" name="Group 12"/>
          <p:cNvGrpSpPr/>
          <p:nvPr/>
        </p:nvGrpSpPr>
        <p:grpSpPr>
          <a:xfrm>
            <a:off x="10255913" y="3697670"/>
            <a:ext cx="6902251" cy="2403058"/>
            <a:chOff x="0" y="0"/>
            <a:chExt cx="9203001" cy="3204078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47625"/>
              <a:ext cx="9203001" cy="149897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9144"/>
                </a:lnSpc>
              </a:pPr>
              <a:r>
                <a:rPr lang="en-US" sz="7200" b="1">
                  <a:solidFill>
                    <a:srgbClr val="000000"/>
                  </a:solidFill>
                  <a:latin typeface="Saira Bold"/>
                  <a:ea typeface="Saira Bold"/>
                  <a:cs typeface="Saira Bold"/>
                  <a:sym typeface="Saira Bold"/>
                </a:rPr>
                <a:t>Chương 1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2151246"/>
              <a:ext cx="9203001" cy="10528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614"/>
                </a:lnSpc>
              </a:pPr>
              <a:r>
                <a:rPr lang="en-US" sz="4724">
                  <a:solidFill>
                    <a:srgbClr val="FF5757"/>
                  </a:solidFill>
                  <a:latin typeface="Muli"/>
                  <a:ea typeface="Muli"/>
                  <a:cs typeface="Muli"/>
                  <a:sym typeface="Muli"/>
                </a:rPr>
                <a:t>GIỚI THIỆU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 rot="5400000">
            <a:off x="15941476" y="-1171285"/>
            <a:ext cx="2635648" cy="2635648"/>
            <a:chOff x="0" y="0"/>
            <a:chExt cx="6350000" cy="6350000"/>
          </a:xfrm>
        </p:grpSpPr>
        <p:sp>
          <p:nvSpPr>
            <p:cNvPr id="16" name="Freeform 1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7" name="Group 17"/>
          <p:cNvGrpSpPr/>
          <p:nvPr/>
        </p:nvGrpSpPr>
        <p:grpSpPr>
          <a:xfrm>
            <a:off x="3350384" y="-1606948"/>
            <a:ext cx="2635648" cy="2635648"/>
            <a:chOff x="0" y="0"/>
            <a:chExt cx="6350000" cy="6350000"/>
          </a:xfrm>
        </p:grpSpPr>
        <p:sp>
          <p:nvSpPr>
            <p:cNvPr id="18" name="Freeform 1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4033373" y="1028700"/>
            <a:ext cx="2635648" cy="2635648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4" name="Group 4"/>
          <p:cNvGrpSpPr/>
          <p:nvPr/>
        </p:nvGrpSpPr>
        <p:grpSpPr>
          <a:xfrm>
            <a:off x="14033373" y="8698832"/>
            <a:ext cx="2635648" cy="2635648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6" name="Group 6"/>
          <p:cNvGrpSpPr/>
          <p:nvPr/>
        </p:nvGrpSpPr>
        <p:grpSpPr>
          <a:xfrm>
            <a:off x="16669021" y="-1606948"/>
            <a:ext cx="2635648" cy="2635648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8" name="Group 8"/>
          <p:cNvGrpSpPr/>
          <p:nvPr/>
        </p:nvGrpSpPr>
        <p:grpSpPr>
          <a:xfrm rot="5400000">
            <a:off x="1028700" y="-1121945"/>
            <a:ext cx="2635648" cy="2635648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0" name="TextBox 10"/>
          <p:cNvSpPr txBox="1"/>
          <p:nvPr/>
        </p:nvSpPr>
        <p:spPr>
          <a:xfrm>
            <a:off x="2808096" y="2244074"/>
            <a:ext cx="10967383" cy="11272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49"/>
              </a:lnSpc>
            </a:pPr>
            <a:r>
              <a:rPr lang="en-US" sz="7125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Giới thiệu về AWS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808096" y="3267320"/>
            <a:ext cx="12543100" cy="3677894"/>
            <a:chOff x="0" y="0"/>
            <a:chExt cx="16724134" cy="4903859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6724134" cy="8438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137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356029"/>
              <a:ext cx="16724134" cy="35794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368"/>
                </a:lnSpc>
              </a:pPr>
              <a:r>
                <a:rPr lang="en-US" sz="3834">
                  <a:solidFill>
                    <a:srgbClr val="000000"/>
                  </a:solidFill>
                  <a:latin typeface="Muli"/>
                  <a:ea typeface="Muli"/>
                  <a:cs typeface="Muli"/>
                  <a:sym typeface="Muli"/>
                </a:rPr>
                <a:t>AWS (Amazon Web Services) là nền tảng điện toán đám mây toàn diện, cung cấp các dịch vụ cơ sở hạ tầng và phần mềm trên toàn cầu.</a:t>
              </a:r>
            </a:p>
            <a:p>
              <a:pPr algn="just">
                <a:lnSpc>
                  <a:spcPts val="5368"/>
                </a:lnSpc>
              </a:pPr>
              <a:endParaRPr lang="en-US" sz="3834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 rot="-5400000">
            <a:off x="-1606948" y="1513703"/>
            <a:ext cx="2635648" cy="2635648"/>
            <a:chOff x="0" y="0"/>
            <a:chExt cx="6350000" cy="6350000"/>
          </a:xfrm>
        </p:grpSpPr>
        <p:sp>
          <p:nvSpPr>
            <p:cNvPr id="15" name="Freeform 15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3594952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Lợi ích của AWS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4623652" y="1756064"/>
            <a:ext cx="2635648" cy="2635648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5095278" y="8458685"/>
            <a:ext cx="2635648" cy="263564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7259300" y="4391712"/>
            <a:ext cx="2635648" cy="263564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7259300" y="-879584"/>
            <a:ext cx="2635648" cy="263564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 rot="-5400000">
            <a:off x="-1606948" y="4537229"/>
            <a:ext cx="2635648" cy="263564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id="13" name="TextBox 13"/>
          <p:cNvSpPr txBox="1"/>
          <p:nvPr/>
        </p:nvSpPr>
        <p:spPr>
          <a:xfrm>
            <a:off x="912168" y="2166883"/>
            <a:ext cx="2641402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Đáng tin cậy.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077317" y="2906404"/>
            <a:ext cx="860008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Được tối ưu hóa hơn một thập kỷ cho Amazon.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92647" y="3655713"/>
            <a:ext cx="10530780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Bảo mật cao với mã hóa dữ liệu và quản lý quyền truy cập.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45108" y="4295484"/>
            <a:ext cx="1894384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Linh hoạt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92646" y="4977855"/>
            <a:ext cx="1071835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Hỗ trợ nhiều ngôn ngữ lập trình và hệ điều hành.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92647" y="5670894"/>
            <a:ext cx="12291370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Di chuyển ứng dụng dễ dàng, không cần viết lại mã.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912168" y="6563958"/>
            <a:ext cx="3812232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Tiết kiệm chi phí: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92647" y="7255854"/>
            <a:ext cx="1414735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Cung cấp tài nguyên theo nhu cầu, giảm chi phí phần cứng và băng thông.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92647" y="7892886"/>
            <a:ext cx="7746553" cy="487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Không giới hạn lưu trữ, băng thông.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028700"/>
            <a:ext cx="13594952" cy="914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6000" b="1">
                <a:solidFill>
                  <a:srgbClr val="000000"/>
                </a:solidFill>
                <a:latin typeface="Saira Bold"/>
                <a:ea typeface="Saira Bold"/>
                <a:cs typeface="Saira Bold"/>
                <a:sym typeface="Saira Bold"/>
              </a:rPr>
              <a:t>Lợi ích của AWS</a:t>
            </a:r>
          </a:p>
        </p:txBody>
      </p:sp>
      <p:grpSp>
        <p:nvGrpSpPr>
          <p:cNvPr id="3" name="Group 3"/>
          <p:cNvGrpSpPr/>
          <p:nvPr/>
        </p:nvGrpSpPr>
        <p:grpSpPr>
          <a:xfrm rot="-5400000">
            <a:off x="15652352" y="1756064"/>
            <a:ext cx="2635648" cy="2635648"/>
            <a:chOff x="0" y="0"/>
            <a:chExt cx="6350000" cy="6350000"/>
          </a:xfrm>
        </p:grpSpPr>
        <p:sp>
          <p:nvSpPr>
            <p:cNvPr id="4" name="Freeform 4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5" name="Group 5"/>
          <p:cNvGrpSpPr/>
          <p:nvPr/>
        </p:nvGrpSpPr>
        <p:grpSpPr>
          <a:xfrm>
            <a:off x="5095278" y="8458685"/>
            <a:ext cx="2635648" cy="263564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7" name="Group 7"/>
          <p:cNvGrpSpPr/>
          <p:nvPr/>
        </p:nvGrpSpPr>
        <p:grpSpPr>
          <a:xfrm rot="5400000">
            <a:off x="17259300" y="4391712"/>
            <a:ext cx="2635648" cy="2635648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9" name="Group 9"/>
          <p:cNvGrpSpPr/>
          <p:nvPr/>
        </p:nvGrpSpPr>
        <p:grpSpPr>
          <a:xfrm>
            <a:off x="17259300" y="-879584"/>
            <a:ext cx="2635648" cy="2635648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8E6FF3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1" name="Group 11"/>
          <p:cNvGrpSpPr/>
          <p:nvPr/>
        </p:nvGrpSpPr>
        <p:grpSpPr>
          <a:xfrm rot="-5400000">
            <a:off x="-1606948" y="4537229"/>
            <a:ext cx="2635648" cy="2635648"/>
            <a:chOff x="0" y="0"/>
            <a:chExt cx="6350000" cy="6350000"/>
          </a:xfrm>
        </p:grpSpPr>
        <p:sp>
          <p:nvSpPr>
            <p:cNvPr id="12" name="Freeform 12"/>
            <p:cNvSpPr/>
            <p:nvPr/>
          </p:nvSpPr>
          <p:spPr>
            <a:xfrm flipH="1"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6350000" y="0"/>
                  </a:moveTo>
                  <a:lnTo>
                    <a:pt x="6350000" y="6350000"/>
                  </a:lnTo>
                  <a:lnTo>
                    <a:pt x="0" y="6350000"/>
                  </a:lnTo>
                  <a:cubicBezTo>
                    <a:pt x="0" y="2843530"/>
                    <a:pt x="2843530" y="0"/>
                    <a:pt x="6350000" y="0"/>
                  </a:cubicBezTo>
                  <a:close/>
                </a:path>
              </a:pathLst>
            </a:custGeom>
            <a:solidFill>
              <a:srgbClr val="34D2BD"/>
            </a:solidFill>
            <a:ln w="12700">
              <a:solidFill>
                <a:srgbClr val="000000"/>
              </a:solidFill>
            </a:ln>
          </p:spPr>
        </p:sp>
      </p:grpSp>
      <p:grpSp>
        <p:nvGrpSpPr>
          <p:cNvPr id="13" name="Group 13"/>
          <p:cNvGrpSpPr/>
          <p:nvPr/>
        </p:nvGrpSpPr>
        <p:grpSpPr>
          <a:xfrm>
            <a:off x="10627134" y="5203070"/>
            <a:ext cx="6907074" cy="1682480"/>
            <a:chOff x="0" y="0"/>
            <a:chExt cx="9209433" cy="224330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696148"/>
              <a:ext cx="9209433" cy="54715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00"/>
                </a:lnSpc>
              </a:pPr>
              <a:r>
                <a:rPr lang="en-US" sz="2500" u="none">
                  <a:solidFill>
                    <a:srgbClr val="FFFFFF"/>
                  </a:solidFill>
                  <a:latin typeface="Muli"/>
                  <a:ea typeface="Muli"/>
                  <a:cs typeface="Muli"/>
                  <a:sym typeface="Muli"/>
                </a:rPr>
                <a:t>Giải thích sơ về những gì quan sát được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9525"/>
              <a:ext cx="9209433" cy="11383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43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FFFF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Viết điểm nổi bật mà bạn quan sát được</a:t>
              </a:r>
            </a:p>
            <a:p>
              <a:pPr algn="l">
                <a:lnSpc>
                  <a:spcPts val="3443"/>
                </a:lnSpc>
                <a:spcBef>
                  <a:spcPct val="0"/>
                </a:spcBef>
              </a:pPr>
              <a:r>
                <a:rPr lang="en-US" sz="2799" b="1">
                  <a:solidFill>
                    <a:srgbClr val="FFFFFF"/>
                  </a:solidFill>
                  <a:latin typeface="Saira Bold"/>
                  <a:ea typeface="Saira Bold"/>
                  <a:cs typeface="Saira Bold"/>
                  <a:sym typeface="Saira Bold"/>
                </a:rPr>
                <a:t>từ ngành nghề của công ty</a:t>
              </a: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920428" y="2473938"/>
            <a:ext cx="3801170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Khả năng mở rộng: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5630" y="3487076"/>
            <a:ext cx="13703225" cy="1064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Tăng/giảm tài nguyên linh hoạt theo nhu cầu. Phù hợp cho công việc ngắn hạn hoặc lặp lại.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-6161421" y="4865705"/>
            <a:ext cx="16230600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Bảo mật: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235630" y="5652386"/>
            <a:ext cx="13703225" cy="1064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Nền tảng đám mây an toàn, bảo vệ dữ liệu và quyền riêng tư. Quản lý chặt chẽ cơ sở hạ tầng toàn cầu.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25996" y="1164762"/>
            <a:ext cx="4595217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Lịch sử phát triển AWS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1094" y="2027145"/>
            <a:ext cx="8174831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Ra mắt: Tháng 7/2002 với các công cụ cơ bản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1320" y="2891634"/>
            <a:ext cx="11315402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Dịch vụ đầu tiên: Tháng 11/2004 – Simple Queue Service (SQS).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9320" y="3756123"/>
            <a:ext cx="11521282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Chính thức ra mắt: 14/3/2006 với Amazon S3, SQS, và EC2.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96280" y="4669536"/>
            <a:ext cx="5268020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Mốc phát triển quan trọng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56493" y="5534025"/>
            <a:ext cx="11562259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2010: Amazon.com chuyển toàn bộ trang web bán lẻ sang AWS.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88529" y="6446139"/>
            <a:ext cx="9149259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2013: Ra mắt chương trình chứng nhận kỹ sư AWS.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8529" y="7310628"/>
            <a:ext cx="1127323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2018: Triển khai dịch vụ tự động mở rộng và lõi ARM tùy chỉnh.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0" y="8175117"/>
            <a:ext cx="11504315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2019: 20 khu vực địa lý, vận hành 1,4 triệu máy chủ.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795188" y="630739"/>
            <a:ext cx="4619923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Tăng trưởng doanh thu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92845" y="1247578"/>
            <a:ext cx="5190232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2012: Doanh thu ~1,5 tỷ USD.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30138" y="1939957"/>
            <a:ext cx="10990561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2015: Quý 1 – 1,57 tỷ USD; Quý 3 – 2,1 tỷ USD (lợi nhuận 25%).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14772" y="2728246"/>
            <a:ext cx="10821293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2016: Doanh thu 2,57 tỷ USD; lợi nhuận ròng 604 triệu USD.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7892" y="3421285"/>
            <a:ext cx="5617766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2018: Doanh thu 25,65 tỷ USD.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17662" y="4114324"/>
            <a:ext cx="5740598" cy="5113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33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Số lượng khách hàng và sự cố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730819"/>
            <a:ext cx="2269331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BF63"/>
                </a:solidFill>
                <a:latin typeface="Saira Bold"/>
                <a:ea typeface="Saira Bold"/>
                <a:cs typeface="Saira Bold"/>
                <a:sym typeface="Saira Bold"/>
              </a:rPr>
              <a:t>Khách hàng: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89012" y="5423858"/>
            <a:ext cx="5484713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2006: 150.000 nhà phát triển.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82837" y="6212147"/>
            <a:ext cx="11037391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2015: Hơn 1 triệu khách hàng tại 190 quốc gia (NASA, Netflix).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54584" y="7000436"/>
            <a:ext cx="3752751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 b="1">
                <a:solidFill>
                  <a:srgbClr val="00BF63"/>
                </a:solidFill>
                <a:latin typeface="Saira Bold"/>
                <a:ea typeface="Saira Bold"/>
                <a:cs typeface="Saira Bold"/>
                <a:sym typeface="Saira Bold"/>
              </a:rPr>
              <a:t>Sự cố ngừng dịch vụ: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1358" y="7788725"/>
            <a:ext cx="6324402" cy="473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3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Các sự cố lớn năm 2011, 2012, 2017.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03672" y="8577014"/>
            <a:ext cx="3420368" cy="5204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2"/>
              </a:lnSpc>
              <a:spcBef>
                <a:spcPct val="0"/>
              </a:spcBef>
            </a:pPr>
            <a:r>
              <a:rPr lang="en-US" sz="3400" b="1">
                <a:solidFill>
                  <a:srgbClr val="FF66C4"/>
                </a:solidFill>
                <a:latin typeface="Saira Bold"/>
                <a:ea typeface="Saira Bold"/>
                <a:cs typeface="Saira Bold"/>
                <a:sym typeface="Saira Bold"/>
              </a:rPr>
              <a:t>Công tác từ thiện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95188" y="9192710"/>
            <a:ext cx="16230600" cy="98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5"/>
              </a:lnSpc>
              <a:spcBef>
                <a:spcPct val="0"/>
              </a:spcBef>
            </a:pPr>
            <a:r>
              <a:rPr lang="en-US" sz="3183">
                <a:solidFill>
                  <a:srgbClr val="000000"/>
                </a:solidFill>
                <a:latin typeface="Saira"/>
                <a:ea typeface="Saira"/>
                <a:cs typeface="Saira"/>
                <a:sym typeface="Saira"/>
              </a:rPr>
              <a:t>2017: Amazon RE (Vương quốc Anh) – Đào tạo công nghệ cho thanh niên và cựu quân nhân, hợp tác với Prince’s Trust và Bộ Quốc Phòng.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1448</Words>
  <Application>Microsoft Office PowerPoint</Application>
  <PresentationFormat>Custom</PresentationFormat>
  <Paragraphs>179</Paragraphs>
  <Slides>32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Saira</vt:lpstr>
      <vt:lpstr>Arial</vt:lpstr>
      <vt:lpstr>Calibri</vt:lpstr>
      <vt:lpstr>DejaVu Serif Bold</vt:lpstr>
      <vt:lpstr>Saira Bold</vt:lpstr>
      <vt:lpstr>DejaVu Serif</vt:lpstr>
      <vt:lpstr>Muli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- Nhóm Thiếu RAM</dc:title>
  <cp:lastModifiedBy>Tiến Minh</cp:lastModifiedBy>
  <cp:revision>9</cp:revision>
  <dcterms:created xsi:type="dcterms:W3CDTF">2006-08-16T00:00:00Z</dcterms:created>
  <dcterms:modified xsi:type="dcterms:W3CDTF">2024-12-02T06:14:22Z</dcterms:modified>
  <dc:identifier>DAGX02S7xUo</dc:identifier>
</cp:coreProperties>
</file>