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08" r:id="rId3"/>
    <p:sldId id="258" r:id="rId4"/>
    <p:sldId id="289" r:id="rId6"/>
    <p:sldId id="256" r:id="rId7"/>
    <p:sldId id="268" r:id="rId8"/>
    <p:sldId id="270" r:id="rId9"/>
    <p:sldId id="269" r:id="rId10"/>
    <p:sldId id="277" r:id="rId11"/>
    <p:sldId id="263" r:id="rId12"/>
    <p:sldId id="278" r:id="rId13"/>
    <p:sldId id="259" r:id="rId14"/>
    <p:sldId id="280" r:id="rId15"/>
    <p:sldId id="288" r:id="rId16"/>
    <p:sldId id="279" r:id="rId17"/>
    <p:sldId id="283" r:id="rId18"/>
    <p:sldId id="282" r:id="rId19"/>
    <p:sldId id="285" r:id="rId20"/>
    <p:sldId id="276" r:id="rId21"/>
    <p:sldId id="29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a:p>
            <a:endParaRPr lang="en-US"/>
          </a:p>
          <a:p>
            <a:r>
              <a:rPr lang="en-US" b="1">
                <a:sym typeface="+mn-ea"/>
              </a:rPr>
              <a:t>ACID: </a:t>
            </a:r>
            <a:r>
              <a:rPr lang="en-US"/>
              <a:t>atomicity, consistency, isolation, and durability</a:t>
            </a:r>
            <a:endParaRPr lang="en-US"/>
          </a:p>
          <a:p>
            <a:r>
              <a:rPr lang="en-US">
                <a:sym typeface="+mn-ea"/>
              </a:rPr>
              <a:t>DBMS: Database Management Systems</a:t>
            </a:r>
            <a:endParaRPr lang="en-US">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demo this case</a:t>
            </a:r>
            <a:endParaRPr lang="en-US"/>
          </a:p>
          <a:p>
            <a:r>
              <a:rPr lang="en-US">
                <a:sym typeface="+mn-ea"/>
              </a:rPr>
              <a:t>reset data</a:t>
            </a:r>
            <a:endParaRPr lang="en-US"/>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Demo this case</a:t>
            </a:r>
            <a:endParaRPr lang="en-US"/>
          </a:p>
          <a:p>
            <a:r>
              <a:rPr lang="en-US">
                <a:sym typeface="+mn-ea"/>
              </a:rPr>
              <a:t>Reset data</a:t>
            </a:r>
            <a:endParaRPr lang="en-US"/>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Demo this case</a:t>
            </a:r>
            <a:endParaRPr lang="en-US"/>
          </a:p>
          <a:p>
            <a:r>
              <a:rPr lang="en-US">
                <a:sym typeface="+mn-ea"/>
              </a:rPr>
              <a:t>Reset data</a:t>
            </a:r>
            <a:endParaRPr lang="en-US"/>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Demo this case</a:t>
            </a:r>
            <a:endParaRPr lang="en-US"/>
          </a:p>
          <a:p>
            <a:r>
              <a:rPr lang="en-US"/>
              <a:t>Reset data</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a:p>
            <a:endParaRPr lang="en-US"/>
          </a:p>
          <a:p>
            <a:r>
              <a:rPr lang="en-US"/>
              <a:t>Query data table to check</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Demo this case</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Demo this case</a:t>
            </a:r>
            <a:endParaRPr lang="en-US"/>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Demo this case</a:t>
            </a:r>
            <a:endParaRPr lang="en-US">
              <a:sym typeface="+mn-ea"/>
            </a:endParaRPr>
          </a:p>
          <a:p>
            <a:endParaRPr lang="en-US"/>
          </a:p>
          <a:p>
            <a:r>
              <a:rPr lang="en-US"/>
              <a:t>Phantom Reads : This phenomenon occurs when subsequent reads within the same transaction return new rows (ones that the transaction did not read before). This happens when another transaction inserted the new data in between the reads done by the affected transaction.</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Demo this case</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Demo this case</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Can we use the transactional isolation to resolve this probleam?</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442210" y="2889250"/>
            <a:ext cx="6863080" cy="706755"/>
          </a:xfrm>
          <a:prstGeom prst="rect">
            <a:avLst/>
          </a:prstGeom>
          <a:noFill/>
        </p:spPr>
        <p:txBody>
          <a:bodyPr wrap="none" rtlCol="0" anchor="t">
            <a:spAutoFit/>
          </a:bodyPr>
          <a:p>
            <a:pPr algn="ctr"/>
            <a:r>
              <a:rPr lang="en-US" sz="40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Optimistic JPA &amp; Spring Retry</a:t>
            </a:r>
            <a:endParaRPr lang="en-US" sz="40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05435" y="229235"/>
            <a:ext cx="11094085" cy="645160"/>
          </a:xfrm>
          <a:prstGeom prst="rect">
            <a:avLst/>
          </a:prstGeom>
          <a:noFill/>
          <a:effectLst>
            <a:outerShdw blurRad="50800" dist="38100" dir="2700000" algn="tl" rotWithShape="0">
              <a:prstClr val="black">
                <a:alpha val="40000"/>
              </a:prstClr>
            </a:outerShdw>
          </a:effectLst>
        </p:spPr>
        <p:txBody>
          <a:bodyPr wrap="square" rtlCol="0">
            <a:spAutoFit/>
          </a:bodyPr>
          <a:p>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Seriablizable Anomaly</a:t>
            </a:r>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 in the Web Application</a:t>
            </a:r>
            <a:endPar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cxnSp>
        <p:nvCxnSpPr>
          <p:cNvPr id="6" name="Straight Connector 5"/>
          <p:cNvCxnSpPr/>
          <p:nvPr/>
        </p:nvCxnSpPr>
        <p:spPr>
          <a:xfrm>
            <a:off x="393065" y="912495"/>
            <a:ext cx="3749040" cy="0"/>
          </a:xfrm>
          <a:prstGeom prst="line">
            <a:avLst/>
          </a:prstGeom>
          <a:ln w="38100" cmpd="sng">
            <a:solidFill>
              <a:schemeClr val="accent1">
                <a:shade val="50000"/>
              </a:schemeClr>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Picture 1" descr="hibernate-Problem.drawio"/>
          <p:cNvPicPr>
            <a:picLocks noChangeAspect="1"/>
          </p:cNvPicPr>
          <p:nvPr/>
        </p:nvPicPr>
        <p:blipFill>
          <a:blip r:embed="rId1"/>
          <a:stretch>
            <a:fillRect/>
          </a:stretch>
        </p:blipFill>
        <p:spPr>
          <a:xfrm>
            <a:off x="393065" y="1179195"/>
            <a:ext cx="9696450" cy="5238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05435" y="229235"/>
            <a:ext cx="11656060" cy="645160"/>
          </a:xfrm>
          <a:prstGeom prst="rect">
            <a:avLst/>
          </a:prstGeom>
          <a:noFill/>
          <a:effectLst>
            <a:outerShdw blurRad="50800" dist="38100" dir="2700000" algn="tl" rotWithShape="0">
              <a:prstClr val="black">
                <a:alpha val="40000"/>
              </a:prstClr>
            </a:outerShdw>
          </a:effectLst>
        </p:spPr>
        <p:txBody>
          <a:bodyPr wrap="square" rtlCol="0">
            <a:spAutoFit/>
          </a:bodyPr>
          <a:p>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Seriablizable Anomaly in the Web Application </a:t>
            </a:r>
            <a:r>
              <a:rPr 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(continued)</a:t>
            </a:r>
            <a:endParaRPr 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endParaRPr>
          </a:p>
        </p:txBody>
      </p:sp>
      <p:cxnSp>
        <p:nvCxnSpPr>
          <p:cNvPr id="6" name="Straight Connector 5"/>
          <p:cNvCxnSpPr/>
          <p:nvPr/>
        </p:nvCxnSpPr>
        <p:spPr>
          <a:xfrm>
            <a:off x="393065" y="912495"/>
            <a:ext cx="3749040" cy="0"/>
          </a:xfrm>
          <a:prstGeom prst="line">
            <a:avLst/>
          </a:prstGeom>
          <a:ln w="38100" cmpd="sng">
            <a:solidFill>
              <a:schemeClr val="accent1">
                <a:shade val="50000"/>
              </a:schemeClr>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Picture 2" descr="hibernate-Isolation.drawio"/>
          <p:cNvPicPr>
            <a:picLocks noChangeAspect="1"/>
          </p:cNvPicPr>
          <p:nvPr/>
        </p:nvPicPr>
        <p:blipFill>
          <a:blip r:embed="rId1"/>
          <a:stretch>
            <a:fillRect/>
          </a:stretch>
        </p:blipFill>
        <p:spPr>
          <a:xfrm>
            <a:off x="393065" y="1329055"/>
            <a:ext cx="10024745" cy="51022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05435" y="229235"/>
            <a:ext cx="11656060" cy="645160"/>
          </a:xfrm>
          <a:prstGeom prst="rect">
            <a:avLst/>
          </a:prstGeom>
          <a:noFill/>
          <a:effectLst>
            <a:outerShdw blurRad="50800" dist="38100" dir="2700000" algn="tl" rotWithShape="0">
              <a:prstClr val="black">
                <a:alpha val="40000"/>
              </a:prstClr>
            </a:outerShdw>
          </a:effectLst>
        </p:spPr>
        <p:txBody>
          <a:bodyPr wrap="square" rtlCol="0">
            <a:spAutoFit/>
          </a:bodyPr>
          <a:p>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Optimistic Lock mechanism</a:t>
            </a:r>
            <a:endPar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cxnSp>
        <p:nvCxnSpPr>
          <p:cNvPr id="6" name="Straight Connector 5"/>
          <p:cNvCxnSpPr/>
          <p:nvPr/>
        </p:nvCxnSpPr>
        <p:spPr>
          <a:xfrm>
            <a:off x="393065" y="912495"/>
            <a:ext cx="3749040" cy="0"/>
          </a:xfrm>
          <a:prstGeom prst="line">
            <a:avLst/>
          </a:prstGeom>
          <a:ln w="38100" cmpd="sng">
            <a:solidFill>
              <a:schemeClr val="accent1">
                <a:shade val="50000"/>
              </a:schemeClr>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393065" y="1231265"/>
            <a:ext cx="8514080" cy="645160"/>
          </a:xfrm>
          <a:prstGeom prst="rect">
            <a:avLst/>
          </a:prstGeom>
          <a:noFill/>
        </p:spPr>
        <p:txBody>
          <a:bodyPr wrap="square" rtlCol="0" anchor="t">
            <a:spAutoFit/>
          </a:bodyPr>
          <a:p>
            <a:r>
              <a:rPr lang="en-US"/>
              <a:t>Optimistic locking, also known as Optimistic concurrency control (OCC) is a concurrency control method applied to transactional systems.</a:t>
            </a:r>
            <a:endParaRPr lang="en-US"/>
          </a:p>
        </p:txBody>
      </p:sp>
      <p:sp>
        <p:nvSpPr>
          <p:cNvPr id="8" name="Text Box 7"/>
          <p:cNvSpPr txBox="1"/>
          <p:nvPr/>
        </p:nvSpPr>
        <p:spPr>
          <a:xfrm>
            <a:off x="393065" y="1876425"/>
            <a:ext cx="8241665" cy="922020"/>
          </a:xfrm>
          <a:prstGeom prst="rect">
            <a:avLst/>
          </a:prstGeom>
          <a:noFill/>
        </p:spPr>
        <p:txBody>
          <a:bodyPr wrap="square" rtlCol="0" anchor="t">
            <a:spAutoFit/>
          </a:bodyPr>
          <a:p>
            <a:r>
              <a:rPr lang="en-US"/>
              <a:t>Before committing, each transaction verifies that no other transaction has modified the data it has read. If the check reveals conflicting modifications, the committing transaction rolls back and can be restarted.</a:t>
            </a:r>
            <a:endParaRPr lang="en-US"/>
          </a:p>
        </p:txBody>
      </p:sp>
      <p:sp>
        <p:nvSpPr>
          <p:cNvPr id="9" name="Text Box 8"/>
          <p:cNvSpPr txBox="1"/>
          <p:nvPr/>
        </p:nvSpPr>
        <p:spPr>
          <a:xfrm>
            <a:off x="393065" y="2849245"/>
            <a:ext cx="800735" cy="368300"/>
          </a:xfrm>
          <a:prstGeom prst="rect">
            <a:avLst/>
          </a:prstGeom>
          <a:noFill/>
        </p:spPr>
        <p:txBody>
          <a:bodyPr wrap="none" rtlCol="0">
            <a:spAutoFit/>
          </a:bodyPr>
          <a:p>
            <a:r>
              <a:rPr lang="en-US" b="1"/>
              <a:t>In JPA:</a:t>
            </a:r>
            <a:endParaRPr lang="en-US" b="1"/>
          </a:p>
        </p:txBody>
      </p:sp>
      <p:sp>
        <p:nvSpPr>
          <p:cNvPr id="10" name="Text Box 9"/>
          <p:cNvSpPr txBox="1"/>
          <p:nvPr/>
        </p:nvSpPr>
        <p:spPr>
          <a:xfrm>
            <a:off x="393065" y="3217545"/>
            <a:ext cx="8241030" cy="645160"/>
          </a:xfrm>
          <a:prstGeom prst="rect">
            <a:avLst/>
          </a:prstGeom>
          <a:noFill/>
        </p:spPr>
        <p:txBody>
          <a:bodyPr wrap="square" rtlCol="0" anchor="t">
            <a:spAutoFit/>
          </a:bodyPr>
          <a:p>
            <a:r>
              <a:rPr lang="en-US"/>
              <a:t>In order to use optimistic locking, </a:t>
            </a:r>
            <a:r>
              <a:rPr lang="en-US" b="1"/>
              <a:t>we need to have an entity including a property with </a:t>
            </a:r>
            <a:r>
              <a:rPr lang="en-US" b="1" i="1"/>
              <a:t>@Version</a:t>
            </a:r>
            <a:r>
              <a:rPr lang="en-US" b="1"/>
              <a:t> annotation.</a:t>
            </a:r>
            <a:endParaRPr lang="en-US" b="1"/>
          </a:p>
        </p:txBody>
      </p:sp>
      <p:sp>
        <p:nvSpPr>
          <p:cNvPr id="11" name="Text Box 10"/>
          <p:cNvSpPr txBox="1"/>
          <p:nvPr/>
        </p:nvSpPr>
        <p:spPr>
          <a:xfrm>
            <a:off x="393065" y="3862705"/>
            <a:ext cx="8241030" cy="922020"/>
          </a:xfrm>
          <a:prstGeom prst="rect">
            <a:avLst/>
          </a:prstGeom>
          <a:noFill/>
        </p:spPr>
        <p:txBody>
          <a:bodyPr wrap="square" rtlCol="0" anchor="t">
            <a:spAutoFit/>
          </a:bodyPr>
          <a:p>
            <a:r>
              <a:rPr lang="en-US"/>
              <a:t>If the value has changed in the meantime, an </a:t>
            </a:r>
            <a:r>
              <a:rPr lang="en-US" b="1"/>
              <a:t>OptimisticLockException </a:t>
            </a:r>
            <a:r>
              <a:rPr lang="en-US"/>
              <a:t>is thrown. Otherwise, the transaction commits the update and increments a value version property.</a:t>
            </a:r>
            <a:endParaRPr lang="en-US"/>
          </a:p>
        </p:txBody>
      </p:sp>
      <p:pic>
        <p:nvPicPr>
          <p:cNvPr id="12" name="Picture 11"/>
          <p:cNvPicPr>
            <a:picLocks noChangeAspect="1"/>
          </p:cNvPicPr>
          <p:nvPr/>
        </p:nvPicPr>
        <p:blipFill>
          <a:blip r:embed="rId1"/>
          <a:stretch>
            <a:fillRect/>
          </a:stretch>
        </p:blipFill>
        <p:spPr>
          <a:xfrm>
            <a:off x="8634730" y="1640205"/>
            <a:ext cx="3397250" cy="27857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05435" y="229235"/>
            <a:ext cx="11656060" cy="645160"/>
          </a:xfrm>
          <a:prstGeom prst="rect">
            <a:avLst/>
          </a:prstGeom>
          <a:noFill/>
          <a:effectLst>
            <a:outerShdw blurRad="50800" dist="38100" dir="2700000" algn="tl" rotWithShape="0">
              <a:prstClr val="black">
                <a:alpha val="40000"/>
              </a:prstClr>
            </a:outerShdw>
          </a:effectLst>
        </p:spPr>
        <p:txBody>
          <a:bodyPr wrap="square" rtlCol="0">
            <a:spAutoFit/>
          </a:bodyPr>
          <a:p>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Optimistic Lock mechanism</a:t>
            </a:r>
            <a:endPar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cxnSp>
        <p:nvCxnSpPr>
          <p:cNvPr id="6" name="Straight Connector 5"/>
          <p:cNvCxnSpPr/>
          <p:nvPr/>
        </p:nvCxnSpPr>
        <p:spPr>
          <a:xfrm>
            <a:off x="393065" y="912495"/>
            <a:ext cx="3749040" cy="0"/>
          </a:xfrm>
          <a:prstGeom prst="line">
            <a:avLst/>
          </a:prstGeom>
          <a:ln w="38100" cmpd="sng">
            <a:solidFill>
              <a:schemeClr val="accent1">
                <a:shade val="50000"/>
              </a:schemeClr>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Picture 2" descr="hibernate-Optimistic Lock - 2 .drawio"/>
          <p:cNvPicPr>
            <a:picLocks noChangeAspect="1"/>
          </p:cNvPicPr>
          <p:nvPr/>
        </p:nvPicPr>
        <p:blipFill>
          <a:blip r:embed="rId1"/>
          <a:stretch>
            <a:fillRect/>
          </a:stretch>
        </p:blipFill>
        <p:spPr>
          <a:xfrm>
            <a:off x="393065" y="1235075"/>
            <a:ext cx="9744075" cy="51625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05435" y="229235"/>
            <a:ext cx="11661140" cy="645160"/>
          </a:xfrm>
          <a:prstGeom prst="rect">
            <a:avLst/>
          </a:prstGeom>
          <a:noFill/>
          <a:effectLst>
            <a:outerShdw blurRad="50800" dist="38100" dir="2700000" algn="tl" rotWithShape="0">
              <a:prstClr val="black">
                <a:alpha val="40000"/>
              </a:prstClr>
            </a:outerShdw>
          </a:effectLst>
        </p:spPr>
        <p:txBody>
          <a:bodyPr wrap="square" rtlCol="0">
            <a:spAutoFit/>
          </a:bodyPr>
          <a:p>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Transaction Isolation vs </a:t>
            </a:r>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Optismic lock </a:t>
            </a:r>
            <a:r>
              <a:rPr 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(application layer)</a:t>
            </a:r>
            <a:endParaRPr 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cxnSp>
        <p:nvCxnSpPr>
          <p:cNvPr id="6" name="Straight Connector 5"/>
          <p:cNvCxnSpPr/>
          <p:nvPr/>
        </p:nvCxnSpPr>
        <p:spPr>
          <a:xfrm>
            <a:off x="393065" y="912495"/>
            <a:ext cx="3749040" cy="0"/>
          </a:xfrm>
          <a:prstGeom prst="line">
            <a:avLst/>
          </a:prstGeom>
          <a:ln w="38100" cmpd="sng">
            <a:solidFill>
              <a:schemeClr val="accent1">
                <a:shade val="50000"/>
              </a:schemeClr>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479425" y="2517775"/>
            <a:ext cx="10396220" cy="368300"/>
          </a:xfrm>
          <a:prstGeom prst="rect">
            <a:avLst/>
          </a:prstGeom>
          <a:noFill/>
        </p:spPr>
        <p:txBody>
          <a:bodyPr wrap="square" rtlCol="0">
            <a:spAutoFit/>
          </a:bodyPr>
          <a:p>
            <a:pPr marL="285750" indent="-285750">
              <a:buFont typeface="Arial" panose="020B0604020202020204" pitchFamily="34" charset="0"/>
              <a:buChar char="•"/>
            </a:pPr>
            <a:r>
              <a:rPr lang="en-US"/>
              <a:t>Isolated transaction only covers concurrent transaction scenarios.</a:t>
            </a:r>
            <a:endParaRPr lang="en-US"/>
          </a:p>
        </p:txBody>
      </p:sp>
      <p:sp>
        <p:nvSpPr>
          <p:cNvPr id="3" name="Text Box 2"/>
          <p:cNvSpPr txBox="1"/>
          <p:nvPr/>
        </p:nvSpPr>
        <p:spPr>
          <a:xfrm>
            <a:off x="473075" y="4521200"/>
            <a:ext cx="9002395" cy="368300"/>
          </a:xfrm>
          <a:prstGeom prst="rect">
            <a:avLst/>
          </a:prstGeom>
          <a:noFill/>
        </p:spPr>
        <p:txBody>
          <a:bodyPr wrap="none" rtlCol="0" anchor="t">
            <a:spAutoFit/>
          </a:bodyPr>
          <a:p>
            <a:pPr marL="285750" indent="-285750">
              <a:buFont typeface="Arial" panose="020B0604020202020204" pitchFamily="34" charset="0"/>
              <a:buChar char="•"/>
            </a:pPr>
            <a:r>
              <a:rPr lang="en-US">
                <a:sym typeface="+mn-ea"/>
              </a:rPr>
              <a:t>Optimistic Locking in the application layer only covers non-concurrent transaction scenarios.</a:t>
            </a:r>
            <a:endParaRPr lang="en-US"/>
          </a:p>
        </p:txBody>
      </p:sp>
      <p:sp>
        <p:nvSpPr>
          <p:cNvPr id="4" name="Text Box 3"/>
          <p:cNvSpPr txBox="1"/>
          <p:nvPr/>
        </p:nvSpPr>
        <p:spPr>
          <a:xfrm>
            <a:off x="473075" y="1892300"/>
            <a:ext cx="2807335" cy="460375"/>
          </a:xfrm>
          <a:prstGeom prst="rect">
            <a:avLst/>
          </a:prstGeom>
          <a:noFill/>
        </p:spPr>
        <p:txBody>
          <a:bodyPr wrap="none" rtlCol="0" anchor="t">
            <a:spAutoFit/>
          </a:bodyPr>
          <a:p>
            <a:r>
              <a:rPr lang="en-US" sz="2400" b="1">
                <a:sym typeface="+mn-ea"/>
              </a:rPr>
              <a:t>Transaction Isolation</a:t>
            </a:r>
            <a:endParaRPr lang="en-US" sz="2400" b="1">
              <a:sym typeface="+mn-ea"/>
            </a:endParaRPr>
          </a:p>
        </p:txBody>
      </p:sp>
      <p:sp>
        <p:nvSpPr>
          <p:cNvPr id="7" name="Text Box 6"/>
          <p:cNvSpPr txBox="1"/>
          <p:nvPr/>
        </p:nvSpPr>
        <p:spPr>
          <a:xfrm>
            <a:off x="473075" y="3841750"/>
            <a:ext cx="4245610" cy="460375"/>
          </a:xfrm>
          <a:prstGeom prst="rect">
            <a:avLst/>
          </a:prstGeom>
          <a:noFill/>
        </p:spPr>
        <p:txBody>
          <a:bodyPr wrap="none" rtlCol="0" anchor="t">
            <a:spAutoFit/>
          </a:bodyPr>
          <a:p>
            <a:pPr algn="l">
              <a:buClrTx/>
              <a:buSzTx/>
              <a:buFontTx/>
            </a:pPr>
            <a:r>
              <a:rPr lang="en-US" sz="2400" b="1">
                <a:sym typeface="+mn-ea"/>
              </a:rPr>
              <a:t>Optismic lock (application layer)</a:t>
            </a:r>
            <a:endParaRPr lang="en-US" sz="2400" b="1">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10515" y="229235"/>
            <a:ext cx="10113010" cy="645160"/>
          </a:xfrm>
          <a:prstGeom prst="rect">
            <a:avLst/>
          </a:prstGeom>
          <a:noFill/>
          <a:effectLst>
            <a:outerShdw blurRad="50800" dist="38100" dir="2700000" algn="tl" rotWithShape="0">
              <a:prstClr val="black">
                <a:alpha val="40000"/>
              </a:prstClr>
            </a:outerShdw>
          </a:effectLst>
        </p:spPr>
        <p:txBody>
          <a:bodyPr wrap="square" rtlCol="0">
            <a:spAutoFit/>
          </a:bodyPr>
          <a:p>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How does @Transactional acctually work? </a:t>
            </a:r>
            <a:endPar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cxnSp>
        <p:nvCxnSpPr>
          <p:cNvPr id="6" name="Straight Connector 5"/>
          <p:cNvCxnSpPr/>
          <p:nvPr/>
        </p:nvCxnSpPr>
        <p:spPr>
          <a:xfrm>
            <a:off x="393065" y="912495"/>
            <a:ext cx="3749040" cy="0"/>
          </a:xfrm>
          <a:prstGeom prst="line">
            <a:avLst/>
          </a:prstGeom>
          <a:ln w="38100" cmpd="sng">
            <a:solidFill>
              <a:schemeClr val="accent1">
                <a:shade val="50000"/>
              </a:schemeClr>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stretch>
            <a:fillRect/>
          </a:stretch>
        </p:blipFill>
        <p:spPr>
          <a:xfrm>
            <a:off x="393065" y="3917950"/>
            <a:ext cx="6181725" cy="2552700"/>
          </a:xfrm>
          <a:prstGeom prst="rect">
            <a:avLst/>
          </a:prstGeom>
        </p:spPr>
      </p:pic>
      <p:sp>
        <p:nvSpPr>
          <p:cNvPr id="7" name="Text Box 6"/>
          <p:cNvSpPr txBox="1"/>
          <p:nvPr/>
        </p:nvSpPr>
        <p:spPr>
          <a:xfrm>
            <a:off x="393065" y="3604895"/>
            <a:ext cx="1196975" cy="306705"/>
          </a:xfrm>
          <a:prstGeom prst="rect">
            <a:avLst/>
          </a:prstGeom>
          <a:noFill/>
        </p:spPr>
        <p:txBody>
          <a:bodyPr wrap="square" rtlCol="0">
            <a:spAutoFit/>
          </a:bodyPr>
          <a:p>
            <a:pPr algn="l"/>
            <a:r>
              <a:rPr lang="en-US" sz="1400" i="1"/>
              <a:t>scenario 1</a:t>
            </a:r>
            <a:endParaRPr lang="en-US" sz="1400" i="1"/>
          </a:p>
        </p:txBody>
      </p:sp>
      <p:sp>
        <p:nvSpPr>
          <p:cNvPr id="8" name="Text Box 7"/>
          <p:cNvSpPr txBox="1"/>
          <p:nvPr/>
        </p:nvSpPr>
        <p:spPr>
          <a:xfrm>
            <a:off x="393065" y="6457950"/>
            <a:ext cx="1374775" cy="306705"/>
          </a:xfrm>
          <a:prstGeom prst="rect">
            <a:avLst/>
          </a:prstGeom>
          <a:noFill/>
        </p:spPr>
        <p:txBody>
          <a:bodyPr wrap="square" rtlCol="0">
            <a:spAutoFit/>
          </a:bodyPr>
          <a:p>
            <a:pPr algn="l"/>
            <a:r>
              <a:rPr lang="en-US" sz="1400" i="1"/>
              <a:t>scenario 2</a:t>
            </a:r>
            <a:endParaRPr lang="en-US" sz="1400" i="1"/>
          </a:p>
        </p:txBody>
      </p:sp>
      <p:pic>
        <p:nvPicPr>
          <p:cNvPr id="10" name="Picture 9"/>
          <p:cNvPicPr>
            <a:picLocks noChangeAspect="1"/>
          </p:cNvPicPr>
          <p:nvPr/>
        </p:nvPicPr>
        <p:blipFill>
          <a:blip r:embed="rId2"/>
          <a:stretch>
            <a:fillRect/>
          </a:stretch>
        </p:blipFill>
        <p:spPr>
          <a:xfrm>
            <a:off x="408940" y="1066800"/>
            <a:ext cx="6165850" cy="2565400"/>
          </a:xfrm>
          <a:prstGeom prst="rect">
            <a:avLst/>
          </a:prstGeom>
        </p:spPr>
      </p:pic>
      <p:pic>
        <p:nvPicPr>
          <p:cNvPr id="4" name="Picture 3" descr="Hibernate-Entity-Lifecycle"/>
          <p:cNvPicPr>
            <a:picLocks noChangeAspect="1"/>
          </p:cNvPicPr>
          <p:nvPr/>
        </p:nvPicPr>
        <p:blipFill>
          <a:blip r:embed="rId3"/>
          <a:stretch>
            <a:fillRect/>
          </a:stretch>
        </p:blipFill>
        <p:spPr>
          <a:xfrm>
            <a:off x="7000875" y="2335530"/>
            <a:ext cx="4787900" cy="2693670"/>
          </a:xfrm>
          <a:prstGeom prst="rect">
            <a:avLst/>
          </a:prstGeom>
        </p:spPr>
      </p:pic>
      <p:sp>
        <p:nvSpPr>
          <p:cNvPr id="14" name="Text Box 13"/>
          <p:cNvSpPr txBox="1"/>
          <p:nvPr/>
        </p:nvSpPr>
        <p:spPr>
          <a:xfrm>
            <a:off x="7000875" y="1066800"/>
            <a:ext cx="3070860" cy="1076325"/>
          </a:xfrm>
          <a:prstGeom prst="rect">
            <a:avLst/>
          </a:prstGeom>
          <a:noFill/>
        </p:spPr>
        <p:txBody>
          <a:bodyPr wrap="none" rtlCol="0">
            <a:spAutoFit/>
          </a:bodyPr>
          <a:p>
            <a:r>
              <a:rPr lang="en-US" sz="1600" b="1"/>
              <a:t>@Transactional</a:t>
            </a:r>
            <a:endParaRPr lang="en-US" sz="1600"/>
          </a:p>
          <a:p>
            <a:pPr marL="285750" indent="-285750">
              <a:buFont typeface="Arial" panose="020B0604020202020204" pitchFamily="34" charset="0"/>
              <a:buChar char="•"/>
            </a:pPr>
            <a:r>
              <a:rPr lang="en-US" sz="1600"/>
              <a:t>SELECT statement - save</a:t>
            </a:r>
            <a:endParaRPr lang="en-US" sz="1600"/>
          </a:p>
          <a:p>
            <a:pPr marL="742950" lvl="1" indent="-285750">
              <a:buFont typeface="Arial" panose="020B0604020202020204" pitchFamily="34" charset="0"/>
              <a:buChar char="•"/>
            </a:pPr>
            <a:r>
              <a:rPr lang="en-US" sz="1600"/>
              <a:t>Account entity (Managed)</a:t>
            </a:r>
            <a:endParaRPr lang="en-US" sz="1600"/>
          </a:p>
          <a:p>
            <a:pPr marL="285750" indent="-285750">
              <a:buFont typeface="Arial" panose="020B0604020202020204" pitchFamily="34" charset="0"/>
              <a:buChar char="•"/>
            </a:pPr>
            <a:r>
              <a:rPr lang="en-US" sz="1600"/>
              <a:t>UPDATE statement - save</a:t>
            </a:r>
            <a:endParaRPr lang="en-US" sz="1600"/>
          </a:p>
        </p:txBody>
      </p:sp>
      <p:sp>
        <p:nvSpPr>
          <p:cNvPr id="16" name="Text Box 15"/>
          <p:cNvSpPr txBox="1"/>
          <p:nvPr/>
        </p:nvSpPr>
        <p:spPr>
          <a:xfrm>
            <a:off x="7000875" y="5148580"/>
            <a:ext cx="4112895" cy="1322070"/>
          </a:xfrm>
          <a:prstGeom prst="rect">
            <a:avLst/>
          </a:prstGeom>
          <a:noFill/>
        </p:spPr>
        <p:txBody>
          <a:bodyPr wrap="none" rtlCol="0">
            <a:spAutoFit/>
          </a:bodyPr>
          <a:p>
            <a:pPr marL="285750" indent="-285750" algn="l">
              <a:buFont typeface="Arial" panose="020B0604020202020204" pitchFamily="34" charset="0"/>
              <a:buChar char="•"/>
            </a:pPr>
            <a:r>
              <a:rPr lang="en-US" sz="1600"/>
              <a:t>SELECT statement - findById</a:t>
            </a:r>
            <a:endParaRPr lang="en-US" sz="1600"/>
          </a:p>
          <a:p>
            <a:pPr marL="742950" lvl="1" indent="-285750" algn="l">
              <a:buFont typeface="Arial" panose="020B0604020202020204" pitchFamily="34" charset="0"/>
              <a:buChar char="•"/>
            </a:pPr>
            <a:r>
              <a:rPr lang="en-US" sz="1600">
                <a:sym typeface="+mn-ea"/>
              </a:rPr>
              <a:t>Account entity (Managed -&gt; Detached)</a:t>
            </a:r>
            <a:endParaRPr lang="en-US" sz="1600"/>
          </a:p>
          <a:p>
            <a:pPr marL="285750" indent="-285750" algn="l">
              <a:buFont typeface="Arial" panose="020B0604020202020204" pitchFamily="34" charset="0"/>
              <a:buChar char="•"/>
            </a:pPr>
            <a:r>
              <a:rPr lang="en-US" sz="1600"/>
              <a:t>SELECT statement - save</a:t>
            </a:r>
            <a:endParaRPr lang="en-US" sz="1600"/>
          </a:p>
          <a:p>
            <a:pPr marL="742950" lvl="1" indent="-285750" algn="l">
              <a:buFont typeface="Arial" panose="020B0604020202020204" pitchFamily="34" charset="0"/>
              <a:buChar char="•"/>
            </a:pPr>
            <a:r>
              <a:rPr lang="en-US" sz="1600"/>
              <a:t>Account entity (Managed)</a:t>
            </a:r>
            <a:endParaRPr lang="en-US" sz="1600"/>
          </a:p>
          <a:p>
            <a:pPr marL="285750" indent="-285750" algn="l">
              <a:buFont typeface="Arial" panose="020B0604020202020204" pitchFamily="34" charset="0"/>
              <a:buChar char="•"/>
            </a:pPr>
            <a:r>
              <a:rPr lang="en-US" sz="1600"/>
              <a:t>UPDATE statement - save</a:t>
            </a:r>
            <a:endParaRPr 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10515" y="229235"/>
            <a:ext cx="8474710" cy="645160"/>
          </a:xfrm>
          <a:prstGeom prst="rect">
            <a:avLst/>
          </a:prstGeom>
          <a:noFill/>
          <a:effectLst>
            <a:outerShdw blurRad="50800" dist="38100" dir="2700000" algn="tl" rotWithShape="0">
              <a:prstClr val="black">
                <a:alpha val="40000"/>
              </a:prstClr>
            </a:outerShdw>
          </a:effectLst>
        </p:spPr>
        <p:txBody>
          <a:bodyPr wrap="square" rtlCol="0">
            <a:spAutoFit/>
          </a:bodyPr>
          <a:p>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Optimistic Lock and Spring Data JPA</a:t>
            </a:r>
            <a:endPar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cxnSp>
        <p:nvCxnSpPr>
          <p:cNvPr id="6" name="Straight Connector 5"/>
          <p:cNvCxnSpPr/>
          <p:nvPr/>
        </p:nvCxnSpPr>
        <p:spPr>
          <a:xfrm>
            <a:off x="393065" y="912495"/>
            <a:ext cx="3749040" cy="0"/>
          </a:xfrm>
          <a:prstGeom prst="line">
            <a:avLst/>
          </a:prstGeom>
          <a:ln w="38100" cmpd="sng">
            <a:solidFill>
              <a:schemeClr val="accent1">
                <a:shade val="50000"/>
              </a:schemeClr>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stretch>
            <a:fillRect/>
          </a:stretch>
        </p:blipFill>
        <p:spPr>
          <a:xfrm>
            <a:off x="393065" y="2882900"/>
            <a:ext cx="6075045" cy="2552700"/>
          </a:xfrm>
          <a:prstGeom prst="rect">
            <a:avLst/>
          </a:prstGeom>
        </p:spPr>
      </p:pic>
      <p:pic>
        <p:nvPicPr>
          <p:cNvPr id="3" name="Picture 2"/>
          <p:cNvPicPr>
            <a:picLocks noChangeAspect="1"/>
          </p:cNvPicPr>
          <p:nvPr/>
        </p:nvPicPr>
        <p:blipFill>
          <a:blip r:embed="rId2"/>
          <a:stretch>
            <a:fillRect/>
          </a:stretch>
        </p:blipFill>
        <p:spPr>
          <a:xfrm>
            <a:off x="393065" y="1743075"/>
            <a:ext cx="6075045" cy="607695"/>
          </a:xfrm>
          <a:prstGeom prst="rect">
            <a:avLst/>
          </a:prstGeom>
        </p:spPr>
      </p:pic>
      <p:pic>
        <p:nvPicPr>
          <p:cNvPr id="15" name="Picture 14" descr="hibernate-Optimistic Lock and Spring Data JPA .drawio"/>
          <p:cNvPicPr>
            <a:picLocks noChangeAspect="1"/>
          </p:cNvPicPr>
          <p:nvPr/>
        </p:nvPicPr>
        <p:blipFill>
          <a:blip r:embed="rId3"/>
          <a:stretch>
            <a:fillRect/>
          </a:stretch>
        </p:blipFill>
        <p:spPr>
          <a:xfrm>
            <a:off x="6537960" y="2063750"/>
            <a:ext cx="5459730" cy="28949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10515" y="229235"/>
            <a:ext cx="10354310" cy="645160"/>
          </a:xfrm>
          <a:prstGeom prst="rect">
            <a:avLst/>
          </a:prstGeom>
          <a:noFill/>
          <a:effectLst>
            <a:outerShdw blurRad="50800" dist="38100" dir="2700000" algn="tl" rotWithShape="0">
              <a:prstClr val="black">
                <a:alpha val="40000"/>
              </a:prstClr>
            </a:outerShdw>
          </a:effectLst>
        </p:spPr>
        <p:txBody>
          <a:bodyPr wrap="square" rtlCol="0">
            <a:spAutoFit/>
          </a:bodyPr>
          <a:p>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Optimistic Lock and Spring Data JPA </a:t>
            </a:r>
            <a:r>
              <a:rPr 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(continued)</a:t>
            </a:r>
            <a:endParaRPr 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endParaRPr>
          </a:p>
        </p:txBody>
      </p:sp>
      <p:cxnSp>
        <p:nvCxnSpPr>
          <p:cNvPr id="6" name="Straight Connector 5"/>
          <p:cNvCxnSpPr/>
          <p:nvPr/>
        </p:nvCxnSpPr>
        <p:spPr>
          <a:xfrm>
            <a:off x="393065" y="912495"/>
            <a:ext cx="3749040" cy="0"/>
          </a:xfrm>
          <a:prstGeom prst="line">
            <a:avLst/>
          </a:prstGeom>
          <a:ln w="38100" cmpd="sng">
            <a:solidFill>
              <a:schemeClr val="accent1">
                <a:shade val="50000"/>
              </a:schemeClr>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stretch>
            <a:fillRect/>
          </a:stretch>
        </p:blipFill>
        <p:spPr>
          <a:xfrm>
            <a:off x="393065" y="3917950"/>
            <a:ext cx="6176010" cy="2552700"/>
          </a:xfrm>
          <a:prstGeom prst="rect">
            <a:avLst/>
          </a:prstGeom>
        </p:spPr>
      </p:pic>
      <p:sp>
        <p:nvSpPr>
          <p:cNvPr id="4" name="Text Box 3"/>
          <p:cNvSpPr txBox="1"/>
          <p:nvPr/>
        </p:nvSpPr>
        <p:spPr>
          <a:xfrm>
            <a:off x="393065" y="3604895"/>
            <a:ext cx="1229360" cy="306705"/>
          </a:xfrm>
          <a:prstGeom prst="rect">
            <a:avLst/>
          </a:prstGeom>
          <a:noFill/>
        </p:spPr>
        <p:txBody>
          <a:bodyPr wrap="square" rtlCol="0">
            <a:spAutoFit/>
          </a:bodyPr>
          <a:p>
            <a:pPr algn="l"/>
            <a:r>
              <a:rPr lang="en-US" sz="1400" i="1"/>
              <a:t>scenario 1</a:t>
            </a:r>
            <a:endParaRPr lang="en-US" sz="1400" i="1"/>
          </a:p>
        </p:txBody>
      </p:sp>
      <p:sp>
        <p:nvSpPr>
          <p:cNvPr id="8" name="Text Box 7"/>
          <p:cNvSpPr txBox="1"/>
          <p:nvPr/>
        </p:nvSpPr>
        <p:spPr>
          <a:xfrm>
            <a:off x="393065" y="6457950"/>
            <a:ext cx="1412875" cy="306705"/>
          </a:xfrm>
          <a:prstGeom prst="rect">
            <a:avLst/>
          </a:prstGeom>
          <a:noFill/>
        </p:spPr>
        <p:txBody>
          <a:bodyPr wrap="square" rtlCol="0">
            <a:spAutoFit/>
          </a:bodyPr>
          <a:p>
            <a:pPr algn="l"/>
            <a:r>
              <a:rPr lang="en-US" sz="1400" i="1"/>
              <a:t>scenario 2</a:t>
            </a:r>
            <a:endParaRPr lang="en-US" sz="1400" i="1"/>
          </a:p>
        </p:txBody>
      </p:sp>
      <p:pic>
        <p:nvPicPr>
          <p:cNvPr id="9" name="Picture 8"/>
          <p:cNvPicPr>
            <a:picLocks noChangeAspect="1"/>
          </p:cNvPicPr>
          <p:nvPr/>
        </p:nvPicPr>
        <p:blipFill>
          <a:blip r:embed="rId2"/>
          <a:stretch>
            <a:fillRect/>
          </a:stretch>
        </p:blipFill>
        <p:spPr>
          <a:xfrm>
            <a:off x="408940" y="1066800"/>
            <a:ext cx="6160135" cy="2565400"/>
          </a:xfrm>
          <a:prstGeom prst="rect">
            <a:avLst/>
          </a:prstGeom>
        </p:spPr>
      </p:pic>
      <p:sp>
        <p:nvSpPr>
          <p:cNvPr id="14" name="Text Box 13"/>
          <p:cNvSpPr txBox="1"/>
          <p:nvPr/>
        </p:nvSpPr>
        <p:spPr>
          <a:xfrm>
            <a:off x="6741160" y="1043940"/>
            <a:ext cx="5208905" cy="1568450"/>
          </a:xfrm>
          <a:prstGeom prst="rect">
            <a:avLst/>
          </a:prstGeom>
          <a:noFill/>
        </p:spPr>
        <p:txBody>
          <a:bodyPr wrap="square" rtlCol="0">
            <a:spAutoFit/>
          </a:bodyPr>
          <a:p>
            <a:r>
              <a:rPr lang="en-US" sz="1600" b="1"/>
              <a:t>@Transactional</a:t>
            </a:r>
            <a:endParaRPr lang="en-US" sz="1600"/>
          </a:p>
          <a:p>
            <a:pPr indent="0">
              <a:buNone/>
            </a:pPr>
            <a:r>
              <a:rPr lang="en-US" sz="1600">
                <a:gradFill>
                  <a:gsLst>
                    <a:gs pos="0">
                      <a:srgbClr val="14CD68"/>
                    </a:gs>
                    <a:gs pos="100000">
                      <a:srgbClr val="0B6E38"/>
                    </a:gs>
                  </a:gsLst>
                  <a:lin scaled="0"/>
                </a:gradFill>
              </a:rPr>
              <a:t>SELECT statement (version 0)</a:t>
            </a:r>
            <a:endParaRPr lang="en-US" sz="1600">
              <a:gradFill>
                <a:gsLst>
                  <a:gs pos="0">
                    <a:srgbClr val="14CD68"/>
                  </a:gs>
                  <a:gs pos="100000">
                    <a:srgbClr val="0B6E38"/>
                  </a:gs>
                </a:gsLst>
                <a:lin scaled="0"/>
              </a:gradFill>
            </a:endParaRPr>
          </a:p>
          <a:p>
            <a:pPr indent="0" algn="r">
              <a:buNone/>
            </a:pPr>
            <a:r>
              <a:rPr lang="en-US" sz="1600">
                <a:gradFill>
                  <a:gsLst>
                    <a:gs pos="0">
                      <a:srgbClr val="007BD3"/>
                    </a:gs>
                    <a:gs pos="100000">
                      <a:srgbClr val="034373"/>
                    </a:gs>
                  </a:gsLst>
                  <a:lin scaled="0"/>
                </a:gradFill>
                <a:sym typeface="+mn-ea"/>
              </a:rPr>
              <a:t>SELECT statement (version 0)</a:t>
            </a:r>
            <a:endParaRPr lang="en-US" sz="1600">
              <a:gradFill>
                <a:gsLst>
                  <a:gs pos="0">
                    <a:srgbClr val="007BD3"/>
                  </a:gs>
                  <a:gs pos="100000">
                    <a:srgbClr val="034373"/>
                  </a:gs>
                </a:gsLst>
                <a:lin scaled="0"/>
              </a:gradFill>
              <a:sym typeface="+mn-ea"/>
            </a:endParaRPr>
          </a:p>
          <a:p>
            <a:pPr indent="0" algn="r">
              <a:buNone/>
            </a:pPr>
            <a:r>
              <a:rPr lang="en-US" sz="1600">
                <a:gradFill>
                  <a:gsLst>
                    <a:gs pos="0">
                      <a:srgbClr val="007BD3"/>
                    </a:gs>
                    <a:gs pos="100000">
                      <a:srgbClr val="034373"/>
                    </a:gs>
                  </a:gsLst>
                  <a:lin scaled="0"/>
                </a:gradFill>
              </a:rPr>
              <a:t>UPDATE statement (version 1)</a:t>
            </a:r>
            <a:endParaRPr lang="en-US" sz="1600"/>
          </a:p>
          <a:p>
            <a:pPr indent="0">
              <a:buNone/>
            </a:pPr>
            <a:r>
              <a:rPr lang="en-US" sz="1600">
                <a:gradFill>
                  <a:gsLst>
                    <a:gs pos="0">
                      <a:srgbClr val="14CD68"/>
                    </a:gs>
                    <a:gs pos="100000">
                      <a:srgbClr val="0B6E38"/>
                    </a:gs>
                  </a:gsLst>
                  <a:lin scaled="0"/>
                </a:gradFill>
              </a:rPr>
              <a:t>UPDATE statement (version 0) </a:t>
            </a:r>
            <a:endParaRPr lang="en-US" sz="1600">
              <a:gradFill>
                <a:gsLst>
                  <a:gs pos="0">
                    <a:srgbClr val="14CD68"/>
                  </a:gs>
                  <a:gs pos="100000">
                    <a:srgbClr val="0B6E38"/>
                  </a:gs>
                </a:gsLst>
                <a:lin scaled="0"/>
              </a:gradFill>
            </a:endParaRPr>
          </a:p>
          <a:p>
            <a:pPr indent="0">
              <a:buNone/>
            </a:pPr>
            <a:r>
              <a:rPr lang="en-US" sz="1600">
                <a:gradFill>
                  <a:gsLst>
                    <a:gs pos="0">
                      <a:srgbClr val="14CD68"/>
                    </a:gs>
                    <a:gs pos="100000">
                      <a:srgbClr val="0B6E38"/>
                    </a:gs>
                  </a:gsLst>
                  <a:lin scaled="0"/>
                </a:gradFill>
              </a:rPr>
              <a:t>=&gt; SQLException</a:t>
            </a:r>
            <a:endParaRPr lang="en-US" sz="1600">
              <a:gradFill>
                <a:gsLst>
                  <a:gs pos="0">
                    <a:srgbClr val="14CD68"/>
                  </a:gs>
                  <a:gs pos="100000">
                    <a:srgbClr val="0B6E38"/>
                  </a:gs>
                </a:gsLst>
                <a:lin scaled="0"/>
              </a:gradFill>
            </a:endParaRPr>
          </a:p>
        </p:txBody>
      </p:sp>
      <p:sp>
        <p:nvSpPr>
          <p:cNvPr id="16" name="Text Box 15"/>
          <p:cNvSpPr txBox="1"/>
          <p:nvPr/>
        </p:nvSpPr>
        <p:spPr>
          <a:xfrm>
            <a:off x="6741160" y="3917950"/>
            <a:ext cx="5389880" cy="1568450"/>
          </a:xfrm>
          <a:prstGeom prst="rect">
            <a:avLst/>
          </a:prstGeom>
          <a:noFill/>
        </p:spPr>
        <p:txBody>
          <a:bodyPr wrap="square" rtlCol="0">
            <a:spAutoFit/>
          </a:bodyPr>
          <a:p>
            <a:pPr indent="0" algn="l">
              <a:buNone/>
            </a:pPr>
            <a:r>
              <a:rPr lang="en-US" sz="1600">
                <a:gradFill>
                  <a:gsLst>
                    <a:gs pos="0">
                      <a:srgbClr val="14CD68"/>
                    </a:gs>
                    <a:gs pos="100000">
                      <a:srgbClr val="0B6E38"/>
                    </a:gs>
                  </a:gsLst>
                  <a:lin scaled="0"/>
                </a:gradFill>
              </a:rPr>
              <a:t>SELECT statement (version 0)</a:t>
            </a:r>
            <a:endParaRPr lang="en-US" sz="1600">
              <a:gradFill>
                <a:gsLst>
                  <a:gs pos="0">
                    <a:srgbClr val="14CD68"/>
                  </a:gs>
                  <a:gs pos="100000">
                    <a:srgbClr val="0B6E38"/>
                  </a:gs>
                </a:gsLst>
                <a:lin scaled="0"/>
              </a:gradFill>
            </a:endParaRPr>
          </a:p>
          <a:p>
            <a:pPr indent="0" algn="r">
              <a:buNone/>
            </a:pPr>
            <a:r>
              <a:rPr lang="en-US" sz="1600">
                <a:gradFill>
                  <a:gsLst>
                    <a:gs pos="0">
                      <a:srgbClr val="007BD3"/>
                    </a:gs>
                    <a:gs pos="100000">
                      <a:srgbClr val="034373"/>
                    </a:gs>
                  </a:gsLst>
                  <a:lin scaled="0"/>
                </a:gradFill>
                <a:sym typeface="+mn-ea"/>
              </a:rPr>
              <a:t>SELECT statement (version 0)</a:t>
            </a:r>
            <a:endParaRPr lang="en-US" sz="1600">
              <a:gradFill>
                <a:gsLst>
                  <a:gs pos="0">
                    <a:srgbClr val="007BD3"/>
                  </a:gs>
                  <a:gs pos="100000">
                    <a:srgbClr val="034373"/>
                  </a:gs>
                </a:gsLst>
                <a:lin scaled="0"/>
              </a:gradFill>
              <a:sym typeface="+mn-ea"/>
            </a:endParaRPr>
          </a:p>
          <a:p>
            <a:pPr indent="0" algn="r">
              <a:buNone/>
            </a:pPr>
            <a:r>
              <a:rPr lang="en-US" sz="1600">
                <a:gradFill>
                  <a:gsLst>
                    <a:gs pos="0">
                      <a:srgbClr val="007BD3"/>
                    </a:gs>
                    <a:gs pos="100000">
                      <a:srgbClr val="034373"/>
                    </a:gs>
                  </a:gsLst>
                  <a:lin scaled="0"/>
                </a:gradFill>
                <a:sym typeface="+mn-ea"/>
              </a:rPr>
              <a:t>SELECT statement (version 0)</a:t>
            </a:r>
            <a:endParaRPr lang="en-US" sz="1600">
              <a:gradFill>
                <a:gsLst>
                  <a:gs pos="0">
                    <a:srgbClr val="007BD3"/>
                  </a:gs>
                  <a:gs pos="100000">
                    <a:srgbClr val="034373"/>
                  </a:gs>
                </a:gsLst>
                <a:lin scaled="0"/>
              </a:gradFill>
              <a:sym typeface="+mn-ea"/>
            </a:endParaRPr>
          </a:p>
          <a:p>
            <a:pPr indent="0" algn="r">
              <a:buNone/>
            </a:pPr>
            <a:r>
              <a:rPr lang="en-US" sz="1600">
                <a:gradFill>
                  <a:gsLst>
                    <a:gs pos="0">
                      <a:srgbClr val="007BD3"/>
                    </a:gs>
                    <a:gs pos="100000">
                      <a:srgbClr val="034373"/>
                    </a:gs>
                  </a:gsLst>
                  <a:lin scaled="0"/>
                </a:gradFill>
                <a:sym typeface="+mn-ea"/>
              </a:rPr>
              <a:t>UPDATE statement (version 1)</a:t>
            </a:r>
            <a:endParaRPr lang="en-US" sz="1600">
              <a:gradFill>
                <a:gsLst>
                  <a:gs pos="0">
                    <a:srgbClr val="14CD68"/>
                  </a:gs>
                  <a:gs pos="100000">
                    <a:srgbClr val="0B6E38"/>
                  </a:gs>
                </a:gsLst>
                <a:lin scaled="0"/>
              </a:gradFill>
            </a:endParaRPr>
          </a:p>
          <a:p>
            <a:pPr indent="0" algn="l">
              <a:buNone/>
            </a:pPr>
            <a:r>
              <a:rPr lang="en-US" sz="1600">
                <a:gradFill>
                  <a:gsLst>
                    <a:gs pos="0">
                      <a:srgbClr val="14CD68"/>
                    </a:gs>
                    <a:gs pos="100000">
                      <a:srgbClr val="0B6E38"/>
                    </a:gs>
                  </a:gsLst>
                  <a:lin scaled="0"/>
                </a:gradFill>
              </a:rPr>
              <a:t>SELECT statement (version 1)</a:t>
            </a:r>
            <a:endParaRPr lang="en-US" sz="1600">
              <a:gradFill>
                <a:gsLst>
                  <a:gs pos="0">
                    <a:srgbClr val="14CD68"/>
                  </a:gs>
                  <a:gs pos="100000">
                    <a:srgbClr val="0B6E38"/>
                  </a:gs>
                </a:gsLst>
                <a:lin scaled="0"/>
              </a:gradFill>
            </a:endParaRPr>
          </a:p>
          <a:p>
            <a:pPr indent="0" algn="l">
              <a:buNone/>
            </a:pPr>
            <a:r>
              <a:rPr lang="en-US" sz="1600">
                <a:gradFill>
                  <a:gsLst>
                    <a:gs pos="0">
                      <a:srgbClr val="14CD68"/>
                    </a:gs>
                    <a:gs pos="100000">
                      <a:srgbClr val="0B6E38"/>
                    </a:gs>
                  </a:gsLst>
                  <a:lin scaled="0"/>
                </a:gradFill>
                <a:sym typeface="+mn-ea"/>
              </a:rPr>
              <a:t>=&gt; OptimisticLockException</a:t>
            </a:r>
            <a:endParaRPr lang="en-US" sz="1600">
              <a:gradFill>
                <a:gsLst>
                  <a:gs pos="0">
                    <a:srgbClr val="14CD68"/>
                  </a:gs>
                  <a:gs pos="100000">
                    <a:srgbClr val="0B6E38"/>
                  </a:gs>
                </a:gsLst>
                <a:lin scaled="0"/>
              </a:gra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10515" y="229235"/>
            <a:ext cx="8474710" cy="645160"/>
          </a:xfrm>
          <a:prstGeom prst="rect">
            <a:avLst/>
          </a:prstGeom>
          <a:noFill/>
          <a:effectLst>
            <a:outerShdw blurRad="50800" dist="38100" dir="2700000" algn="tl" rotWithShape="0">
              <a:prstClr val="black">
                <a:alpha val="40000"/>
              </a:prstClr>
            </a:outerShdw>
          </a:effectLst>
        </p:spPr>
        <p:txBody>
          <a:bodyPr wrap="square" rtlCol="0">
            <a:spAutoFit/>
          </a:bodyPr>
          <a:p>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Optimistic Lock and Spring Retry</a:t>
            </a:r>
            <a:endPar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cxnSp>
        <p:nvCxnSpPr>
          <p:cNvPr id="6" name="Straight Connector 5"/>
          <p:cNvCxnSpPr/>
          <p:nvPr/>
        </p:nvCxnSpPr>
        <p:spPr>
          <a:xfrm>
            <a:off x="393065" y="912495"/>
            <a:ext cx="3749040" cy="0"/>
          </a:xfrm>
          <a:prstGeom prst="line">
            <a:avLst/>
          </a:prstGeom>
          <a:ln w="38100" cmpd="sng">
            <a:solidFill>
              <a:schemeClr val="accent1">
                <a:shade val="50000"/>
              </a:schemeClr>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Picture 1" descr="hibernate-Optimistic Lock - Retry.drawio"/>
          <p:cNvPicPr>
            <a:picLocks noChangeAspect="1"/>
          </p:cNvPicPr>
          <p:nvPr/>
        </p:nvPicPr>
        <p:blipFill>
          <a:blip r:embed="rId1"/>
          <a:stretch>
            <a:fillRect/>
          </a:stretch>
        </p:blipFill>
        <p:spPr>
          <a:xfrm>
            <a:off x="193675" y="1039495"/>
            <a:ext cx="7035165" cy="5645150"/>
          </a:xfrm>
          <a:prstGeom prst="rect">
            <a:avLst/>
          </a:prstGeom>
        </p:spPr>
      </p:pic>
      <p:pic>
        <p:nvPicPr>
          <p:cNvPr id="4" name="Picture 3"/>
          <p:cNvPicPr>
            <a:picLocks noChangeAspect="1"/>
          </p:cNvPicPr>
          <p:nvPr/>
        </p:nvPicPr>
        <p:blipFill>
          <a:blip r:embed="rId2"/>
          <a:stretch>
            <a:fillRect/>
          </a:stretch>
        </p:blipFill>
        <p:spPr>
          <a:xfrm>
            <a:off x="5924550" y="3776345"/>
            <a:ext cx="6121400" cy="2724150"/>
          </a:xfrm>
          <a:prstGeom prst="rect">
            <a:avLst/>
          </a:prstGeom>
        </p:spPr>
      </p:pic>
      <p:pic>
        <p:nvPicPr>
          <p:cNvPr id="7" name="Picture 6"/>
          <p:cNvPicPr>
            <a:picLocks noChangeAspect="1"/>
          </p:cNvPicPr>
          <p:nvPr/>
        </p:nvPicPr>
        <p:blipFill>
          <a:blip r:embed="rId3"/>
          <a:stretch>
            <a:fillRect/>
          </a:stretch>
        </p:blipFill>
        <p:spPr>
          <a:xfrm>
            <a:off x="9512300" y="2924175"/>
            <a:ext cx="2533650" cy="755650"/>
          </a:xfrm>
          <a:prstGeom prst="rect">
            <a:avLst/>
          </a:prstGeom>
        </p:spPr>
      </p:pic>
      <p:pic>
        <p:nvPicPr>
          <p:cNvPr id="8" name="Picture 7"/>
          <p:cNvPicPr>
            <a:picLocks noChangeAspect="1"/>
          </p:cNvPicPr>
          <p:nvPr/>
        </p:nvPicPr>
        <p:blipFill>
          <a:blip r:embed="rId4"/>
          <a:stretch>
            <a:fillRect/>
          </a:stretch>
        </p:blipFill>
        <p:spPr>
          <a:xfrm>
            <a:off x="7313930" y="2924175"/>
            <a:ext cx="2113280" cy="374015"/>
          </a:xfrm>
          <a:prstGeom prst="rect">
            <a:avLst/>
          </a:prstGeom>
        </p:spPr>
      </p:pic>
      <p:sp>
        <p:nvSpPr>
          <p:cNvPr id="9" name="Text Box 8"/>
          <p:cNvSpPr txBox="1"/>
          <p:nvPr/>
        </p:nvSpPr>
        <p:spPr>
          <a:xfrm>
            <a:off x="7228840" y="1356995"/>
            <a:ext cx="4817110" cy="1322070"/>
          </a:xfrm>
          <a:prstGeom prst="rect">
            <a:avLst/>
          </a:prstGeom>
          <a:noFill/>
        </p:spPr>
        <p:txBody>
          <a:bodyPr wrap="square" rtlCol="0">
            <a:spAutoFit/>
          </a:bodyPr>
          <a:p>
            <a:pPr algn="l"/>
            <a:r>
              <a:rPr lang="en-US" sz="1600"/>
              <a:t>Retryable Configuration:</a:t>
            </a:r>
            <a:endParaRPr lang="en-US" sz="1600"/>
          </a:p>
          <a:p>
            <a:pPr marL="285750" indent="-285750" algn="l">
              <a:buFont typeface="Arial" panose="020B0604020202020204" pitchFamily="34" charset="0"/>
              <a:buChar char="•"/>
            </a:pPr>
            <a:r>
              <a:rPr lang="en-US" sz="1600"/>
              <a:t>maxAttempts (default = 3) - including the first failure</a:t>
            </a:r>
            <a:endParaRPr lang="en-US" sz="1600"/>
          </a:p>
          <a:p>
            <a:pPr marL="285750" indent="-285750" algn="l">
              <a:buFont typeface="Arial" panose="020B0604020202020204" pitchFamily="34" charset="0"/>
              <a:buChar char="•"/>
            </a:pPr>
            <a:r>
              <a:rPr lang="en-US" sz="1600"/>
              <a:t>Backoff:</a:t>
            </a:r>
            <a:endParaRPr lang="en-US" sz="1600"/>
          </a:p>
          <a:p>
            <a:pPr marL="742950" lvl="1" indent="-285750" algn="l">
              <a:buFont typeface="Arial" panose="020B0604020202020204" pitchFamily="34" charset="0"/>
              <a:buChar char="•"/>
            </a:pPr>
            <a:r>
              <a:rPr lang="en-US" sz="1600"/>
              <a:t>delay (default = 1000 ms)</a:t>
            </a:r>
            <a:endParaRPr lang="en-US" sz="1600"/>
          </a:p>
          <a:p>
            <a:pPr lvl="2" indent="0" algn="l">
              <a:buFont typeface="Arial" panose="020B0604020202020204" pitchFamily="34" charset="0"/>
              <a:buNone/>
            </a:pPr>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10515" y="222885"/>
            <a:ext cx="8474710" cy="645160"/>
          </a:xfrm>
          <a:prstGeom prst="rect">
            <a:avLst/>
          </a:prstGeom>
          <a:noFill/>
          <a:effectLst>
            <a:outerShdw blurRad="50800" dist="38100" dir="2700000" algn="tl" rotWithShape="0">
              <a:prstClr val="black">
                <a:alpha val="40000"/>
              </a:prstClr>
            </a:outerShdw>
          </a:effectLst>
        </p:spPr>
        <p:txBody>
          <a:bodyPr wrap="square" rtlCol="0">
            <a:spAutoFit/>
          </a:bodyPr>
          <a:p>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Spring Retry </a:t>
            </a:r>
            <a:r>
              <a:rPr 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(Advance)</a:t>
            </a:r>
            <a:endParaRPr 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cxnSp>
        <p:nvCxnSpPr>
          <p:cNvPr id="6" name="Straight Connector 5"/>
          <p:cNvCxnSpPr/>
          <p:nvPr/>
        </p:nvCxnSpPr>
        <p:spPr>
          <a:xfrm>
            <a:off x="393065" y="912495"/>
            <a:ext cx="3749040" cy="0"/>
          </a:xfrm>
          <a:prstGeom prst="line">
            <a:avLst/>
          </a:prstGeom>
          <a:ln w="38100" cmpd="sng">
            <a:solidFill>
              <a:schemeClr val="accent1">
                <a:shade val="50000"/>
              </a:schemeClr>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stretch>
            <a:fillRect/>
          </a:stretch>
        </p:blipFill>
        <p:spPr>
          <a:xfrm>
            <a:off x="393065" y="3286125"/>
            <a:ext cx="5675630" cy="926465"/>
          </a:xfrm>
          <a:prstGeom prst="rect">
            <a:avLst/>
          </a:prstGeom>
        </p:spPr>
      </p:pic>
      <p:sp>
        <p:nvSpPr>
          <p:cNvPr id="3" name="Text Box 2"/>
          <p:cNvSpPr txBox="1"/>
          <p:nvPr/>
        </p:nvSpPr>
        <p:spPr>
          <a:xfrm>
            <a:off x="310515" y="1564640"/>
            <a:ext cx="4501515" cy="1198880"/>
          </a:xfrm>
          <a:prstGeom prst="rect">
            <a:avLst/>
          </a:prstGeom>
          <a:noFill/>
        </p:spPr>
        <p:txBody>
          <a:bodyPr wrap="square" rtlCol="0" anchor="t">
            <a:spAutoFit/>
          </a:bodyPr>
          <a:p>
            <a:pPr marL="285750" indent="-285750" algn="l">
              <a:buFont typeface="Arial" panose="020B0604020202020204" pitchFamily="34" charset="0"/>
              <a:buChar char="•"/>
            </a:pPr>
            <a:r>
              <a:rPr lang="en-US">
                <a:sym typeface="+mn-ea"/>
              </a:rPr>
              <a:t>Backoff:</a:t>
            </a:r>
            <a:endParaRPr lang="en-US"/>
          </a:p>
          <a:p>
            <a:pPr marL="742950" lvl="1" indent="-285750" algn="l">
              <a:buFont typeface="Arial" panose="020B0604020202020204" pitchFamily="34" charset="0"/>
              <a:buChar char="•"/>
            </a:pPr>
            <a:r>
              <a:rPr lang="en-US">
                <a:sym typeface="+mn-ea"/>
              </a:rPr>
              <a:t>delay (default = 1000 ms) = 30000</a:t>
            </a:r>
            <a:endParaRPr lang="en-US">
              <a:sym typeface="+mn-ea"/>
            </a:endParaRPr>
          </a:p>
          <a:p>
            <a:pPr marL="742950" lvl="1" indent="-285750" algn="l">
              <a:buFont typeface="Arial" panose="020B0604020202020204" pitchFamily="34" charset="0"/>
              <a:buChar char="•"/>
            </a:pPr>
            <a:r>
              <a:rPr lang="en-US"/>
              <a:t>multiplier = 2</a:t>
            </a:r>
            <a:endParaRPr lang="en-US"/>
          </a:p>
          <a:p>
            <a:pPr marL="742950" lvl="1" indent="-285750" algn="l">
              <a:buFont typeface="Arial" panose="020B0604020202020204" pitchFamily="34" charset="0"/>
              <a:buChar char="•"/>
            </a:pPr>
            <a:r>
              <a:rPr lang="en-US"/>
              <a:t>maxDelay = 90000</a:t>
            </a:r>
            <a:endParaRPr lang="en-US"/>
          </a:p>
        </p:txBody>
      </p:sp>
      <p:sp>
        <p:nvSpPr>
          <p:cNvPr id="4" name="Text Box 3"/>
          <p:cNvSpPr txBox="1"/>
          <p:nvPr/>
        </p:nvSpPr>
        <p:spPr>
          <a:xfrm>
            <a:off x="310515" y="1196340"/>
            <a:ext cx="1097280" cy="368300"/>
          </a:xfrm>
          <a:prstGeom prst="rect">
            <a:avLst/>
          </a:prstGeom>
          <a:noFill/>
        </p:spPr>
        <p:txBody>
          <a:bodyPr wrap="none" rtlCol="0" anchor="t">
            <a:spAutoFit/>
          </a:bodyPr>
          <a:p>
            <a:pPr indent="0" algn="l">
              <a:buNone/>
            </a:pPr>
            <a:r>
              <a:rPr lang="en-US" b="1">
                <a:sym typeface="+mn-ea"/>
              </a:rPr>
              <a:t>Backoff:</a:t>
            </a:r>
            <a:endParaRPr lang="en-US" b="1">
              <a:sym typeface="+mn-ea"/>
            </a:endParaRPr>
          </a:p>
        </p:txBody>
      </p:sp>
      <p:sp>
        <p:nvSpPr>
          <p:cNvPr id="7" name="Right Arrow 6"/>
          <p:cNvSpPr/>
          <p:nvPr/>
        </p:nvSpPr>
        <p:spPr>
          <a:xfrm>
            <a:off x="4812030" y="2080260"/>
            <a:ext cx="102235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5911215" y="1841500"/>
            <a:ext cx="6280785" cy="922020"/>
          </a:xfrm>
          <a:prstGeom prst="rect">
            <a:avLst/>
          </a:prstGeom>
          <a:noFill/>
        </p:spPr>
        <p:txBody>
          <a:bodyPr wrap="square" rtlCol="0" anchor="t">
            <a:spAutoFit/>
          </a:bodyPr>
          <a:p>
            <a:r>
              <a:rPr lang="en-US"/>
              <a:t>1.Delay = 30000</a:t>
            </a:r>
            <a:endParaRPr lang="en-US"/>
          </a:p>
          <a:p>
            <a:r>
              <a:rPr lang="en-US"/>
              <a:t>2.Delay = </a:t>
            </a:r>
            <a:r>
              <a:rPr lang="en-US">
                <a:sym typeface="+mn-ea"/>
              </a:rPr>
              <a:t>30000</a:t>
            </a:r>
            <a:r>
              <a:rPr lang="en-US"/>
              <a:t>* 2 = 60000</a:t>
            </a:r>
            <a:endParaRPr lang="en-US"/>
          </a:p>
          <a:p>
            <a:r>
              <a:rPr lang="en-US"/>
              <a:t>3.Delay = </a:t>
            </a:r>
            <a:r>
              <a:rPr lang="en-US">
                <a:sym typeface="+mn-ea"/>
              </a:rPr>
              <a:t>60000</a:t>
            </a:r>
            <a:r>
              <a:rPr lang="en-US"/>
              <a:t>* 2 = 120000 with Max Delay of 90000</a:t>
            </a:r>
            <a:endParaRPr lang="en-US"/>
          </a:p>
        </p:txBody>
      </p:sp>
      <p:sp>
        <p:nvSpPr>
          <p:cNvPr id="9" name="Text Box 8"/>
          <p:cNvSpPr txBox="1"/>
          <p:nvPr/>
        </p:nvSpPr>
        <p:spPr>
          <a:xfrm>
            <a:off x="310515" y="2814955"/>
            <a:ext cx="1160780" cy="368300"/>
          </a:xfrm>
          <a:prstGeom prst="rect">
            <a:avLst/>
          </a:prstGeom>
          <a:noFill/>
        </p:spPr>
        <p:txBody>
          <a:bodyPr wrap="none" rtlCol="0" anchor="t">
            <a:spAutoFit/>
          </a:bodyPr>
          <a:p>
            <a:pPr indent="0" algn="l">
              <a:buNone/>
            </a:pPr>
            <a:r>
              <a:rPr lang="en-US" b="1">
                <a:sym typeface="+mn-ea"/>
              </a:rPr>
              <a:t>Recover:</a:t>
            </a:r>
            <a:endParaRPr lang="en-US" b="1">
              <a:sym typeface="+mn-ea"/>
            </a:endParaRPr>
          </a:p>
        </p:txBody>
      </p:sp>
      <p:sp>
        <p:nvSpPr>
          <p:cNvPr id="10" name="Text Box 9"/>
          <p:cNvSpPr txBox="1"/>
          <p:nvPr/>
        </p:nvSpPr>
        <p:spPr>
          <a:xfrm>
            <a:off x="310515" y="4433570"/>
            <a:ext cx="767080" cy="368300"/>
          </a:xfrm>
          <a:prstGeom prst="rect">
            <a:avLst/>
          </a:prstGeom>
          <a:noFill/>
        </p:spPr>
        <p:txBody>
          <a:bodyPr wrap="none" rtlCol="0" anchor="t">
            <a:spAutoFit/>
          </a:bodyPr>
          <a:p>
            <a:pPr indent="0" algn="l">
              <a:buNone/>
            </a:pPr>
            <a:r>
              <a:rPr lang="en-US" b="1">
                <a:sym typeface="+mn-ea"/>
              </a:rPr>
              <a:t>Note:</a:t>
            </a:r>
            <a:endParaRPr lang="en-US" b="1">
              <a:sym typeface="+mn-ea"/>
            </a:endParaRPr>
          </a:p>
        </p:txBody>
      </p:sp>
      <p:pic>
        <p:nvPicPr>
          <p:cNvPr id="11" name="Picture 10"/>
          <p:cNvPicPr>
            <a:picLocks noChangeAspect="1"/>
          </p:cNvPicPr>
          <p:nvPr/>
        </p:nvPicPr>
        <p:blipFill>
          <a:blip r:embed="rId2"/>
          <a:stretch>
            <a:fillRect/>
          </a:stretch>
        </p:blipFill>
        <p:spPr>
          <a:xfrm>
            <a:off x="6158865" y="4505960"/>
            <a:ext cx="4248150" cy="2231390"/>
          </a:xfrm>
          <a:prstGeom prst="rect">
            <a:avLst/>
          </a:prstGeom>
        </p:spPr>
      </p:pic>
      <p:sp>
        <p:nvSpPr>
          <p:cNvPr id="12" name="Text Box 11"/>
          <p:cNvSpPr txBox="1"/>
          <p:nvPr/>
        </p:nvSpPr>
        <p:spPr>
          <a:xfrm>
            <a:off x="447040" y="4735195"/>
            <a:ext cx="5965190" cy="922020"/>
          </a:xfrm>
          <a:prstGeom prst="rect">
            <a:avLst/>
          </a:prstGeom>
          <a:noFill/>
        </p:spPr>
        <p:txBody>
          <a:bodyPr wrap="square" rtlCol="0" anchor="t">
            <a:spAutoFit/>
          </a:bodyPr>
          <a:p>
            <a:r>
              <a:rPr lang="en-US"/>
              <a:t> </a:t>
            </a:r>
            <a:r>
              <a:rPr lang="en-US" b="1"/>
              <a:t>@Retryable</a:t>
            </a:r>
            <a:r>
              <a:rPr lang="en-US"/>
              <a:t> is powered by Aspect-Oriented Programming. Therefore, processing occurs when a bean is called from another bean.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05435" y="222885"/>
            <a:ext cx="7847965" cy="645160"/>
          </a:xfrm>
          <a:prstGeom prst="rect">
            <a:avLst/>
          </a:prstGeom>
          <a:noFill/>
          <a:effectLst>
            <a:outerShdw blurRad="50800" dist="38100" dir="2700000" algn="tl" rotWithShape="0">
              <a:prstClr val="black">
                <a:alpha val="40000"/>
              </a:prstClr>
            </a:outerShdw>
          </a:effectLst>
        </p:spPr>
        <p:txBody>
          <a:bodyPr wrap="square" rtlCol="0">
            <a:spAutoFit/>
          </a:bodyPr>
          <a:p>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Isolation level and </a:t>
            </a:r>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Read phenomena </a:t>
            </a:r>
            <a:endPar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cxnSp>
        <p:nvCxnSpPr>
          <p:cNvPr id="6" name="Straight Connector 5"/>
          <p:cNvCxnSpPr/>
          <p:nvPr/>
        </p:nvCxnSpPr>
        <p:spPr>
          <a:xfrm>
            <a:off x="393065" y="912495"/>
            <a:ext cx="3749040" cy="0"/>
          </a:xfrm>
          <a:prstGeom prst="line">
            <a:avLst/>
          </a:prstGeom>
          <a:ln w="38100" cmpd="sng">
            <a:solidFill>
              <a:schemeClr val="accent1">
                <a:shade val="50000"/>
              </a:schemeClr>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p:nvPr/>
        </p:nvGraphicFramePr>
        <p:xfrm>
          <a:off x="1043305" y="2279650"/>
          <a:ext cx="9906000" cy="3870325"/>
        </p:xfrm>
        <a:graphic>
          <a:graphicData uri="http://schemas.openxmlformats.org/drawingml/2006/table">
            <a:tbl>
              <a:tblPr firstRow="1" bandRow="1">
                <a:tableStyleId>{5C22544A-7EE6-4342-B048-85BDC9FD1C3A}</a:tableStyleId>
              </a:tblPr>
              <a:tblGrid>
                <a:gridCol w="1981200"/>
                <a:gridCol w="1981200"/>
                <a:gridCol w="1981200"/>
                <a:gridCol w="1981200"/>
                <a:gridCol w="1981200"/>
              </a:tblGrid>
              <a:tr h="774065">
                <a:tc>
                  <a:txBody>
                    <a:bodyPr/>
                    <a:p>
                      <a:pPr algn="ctr">
                        <a:buNone/>
                      </a:pPr>
                      <a:r>
                        <a:rPr lang="en-US"/>
                        <a:t>Isolation level</a:t>
                      </a:r>
                      <a:endParaRPr lang="en-US"/>
                    </a:p>
                  </a:txBody>
                  <a:tcPr anchor="ctr" anchorCtr="0"/>
                </a:tc>
                <a:tc>
                  <a:txBody>
                    <a:bodyPr/>
                    <a:p>
                      <a:pPr algn="ctr">
                        <a:buNone/>
                      </a:pPr>
                      <a:r>
                        <a:rPr lang="en-US" sz="1800">
                          <a:sym typeface="+mn-ea"/>
                        </a:rPr>
                        <a:t>Dirty reads</a:t>
                      </a:r>
                      <a:endParaRPr lang="en-US"/>
                    </a:p>
                  </a:txBody>
                  <a:tcPr anchor="ctr" anchorCtr="0"/>
                </a:tc>
                <a:tc>
                  <a:txBody>
                    <a:bodyPr/>
                    <a:p>
                      <a:pPr algn="ctr">
                        <a:buNone/>
                      </a:pPr>
                      <a:r>
                        <a:rPr lang="en-US" sz="1800">
                          <a:sym typeface="+mn-ea"/>
                        </a:rPr>
                        <a:t>Non-repeatable</a:t>
                      </a:r>
                      <a:endParaRPr lang="en-US"/>
                    </a:p>
                  </a:txBody>
                  <a:tcPr anchor="ctr" anchorCtr="0"/>
                </a:tc>
                <a:tc>
                  <a:txBody>
                    <a:bodyPr/>
                    <a:p>
                      <a:pPr algn="ctr">
                        <a:buNone/>
                      </a:pPr>
                      <a:r>
                        <a:rPr lang="en-US" sz="1800">
                          <a:sym typeface="+mn-ea"/>
                        </a:rPr>
                        <a:t>Phantoms</a:t>
                      </a:r>
                      <a:endParaRPr lang="en-US"/>
                    </a:p>
                  </a:txBody>
                  <a:tcPr anchor="ctr" anchorCtr="0"/>
                </a:tc>
                <a:tc>
                  <a:txBody>
                    <a:bodyPr/>
                    <a:p>
                      <a:pPr algn="ctr">
                        <a:buNone/>
                      </a:pPr>
                      <a:r>
                        <a:rPr lang="en-US"/>
                        <a:t>Serializabe Anomaly</a:t>
                      </a:r>
                      <a:endParaRPr lang="en-US"/>
                    </a:p>
                  </a:txBody>
                  <a:tcPr anchor="ctr" anchorCtr="0"/>
                </a:tc>
              </a:tr>
              <a:tr h="774065">
                <a:tc>
                  <a:txBody>
                    <a:bodyPr/>
                    <a:p>
                      <a:pPr algn="ctr">
                        <a:buNone/>
                      </a:pPr>
                      <a:r>
                        <a:rPr lang="en-US" b="1"/>
                        <a:t>Read Uncommitted</a:t>
                      </a:r>
                      <a:endParaRPr lang="en-US" b="1"/>
                    </a:p>
                  </a:txBody>
                  <a:tcPr anchor="ctr" anchorCtr="0"/>
                </a:tc>
                <a:tc>
                  <a:txBody>
                    <a:bodyPr/>
                    <a:p>
                      <a:pPr algn="ctr">
                        <a:buNone/>
                      </a:pPr>
                      <a:r>
                        <a:rPr lang="en-US" sz="1800">
                          <a:sym typeface="+mn-ea"/>
                        </a:rPr>
                        <a:t>may occur</a:t>
                      </a:r>
                      <a:endParaRPr lang="en-US"/>
                    </a:p>
                  </a:txBody>
                  <a:tcPr anchor="ctr" anchorCtr="0">
                    <a:gradFill>
                      <a:gsLst>
                        <a:gs pos="0">
                          <a:srgbClr val="FE4444"/>
                        </a:gs>
                        <a:gs pos="100000">
                          <a:srgbClr val="832B2B"/>
                        </a:gs>
                      </a:gsLst>
                      <a:lin ang="5400000" scaled="0"/>
                    </a:gradFill>
                  </a:tcPr>
                </a:tc>
                <a:tc>
                  <a:txBody>
                    <a:bodyPr/>
                    <a:p>
                      <a:pPr algn="ctr">
                        <a:buNone/>
                      </a:pPr>
                      <a:r>
                        <a:rPr lang="en-US"/>
                        <a:t>may occur</a:t>
                      </a:r>
                      <a:endParaRPr lang="en-US"/>
                    </a:p>
                  </a:txBody>
                  <a:tcPr anchor="ctr" anchorCtr="0">
                    <a:gradFill>
                      <a:gsLst>
                        <a:gs pos="0">
                          <a:srgbClr val="FE4444"/>
                        </a:gs>
                        <a:gs pos="100000">
                          <a:srgbClr val="832B2B"/>
                        </a:gs>
                      </a:gsLst>
                      <a:lin ang="5400000" scaled="0"/>
                    </a:gradFill>
                  </a:tcPr>
                </a:tc>
                <a:tc>
                  <a:txBody>
                    <a:bodyPr/>
                    <a:p>
                      <a:pPr algn="ctr">
                        <a:buNone/>
                      </a:pPr>
                      <a:r>
                        <a:rPr lang="en-US" sz="1800">
                          <a:sym typeface="+mn-ea"/>
                        </a:rPr>
                        <a:t>may occur</a:t>
                      </a:r>
                      <a:endParaRPr lang="en-US" sz="1800">
                        <a:sym typeface="+mn-ea"/>
                      </a:endParaRPr>
                    </a:p>
                  </a:txBody>
                  <a:tcPr anchor="ctr" anchorCtr="0">
                    <a:gradFill>
                      <a:gsLst>
                        <a:gs pos="0">
                          <a:srgbClr val="FE4444"/>
                        </a:gs>
                        <a:gs pos="100000">
                          <a:srgbClr val="832B2B"/>
                        </a:gs>
                      </a:gsLst>
                      <a:lin ang="5400000" scaled="0"/>
                    </a:gradFill>
                  </a:tcPr>
                </a:tc>
                <a:tc>
                  <a:txBody>
                    <a:bodyPr/>
                    <a:p>
                      <a:pPr algn="ctr">
                        <a:buNone/>
                      </a:pPr>
                      <a:r>
                        <a:rPr lang="en-US" sz="1800">
                          <a:sym typeface="+mn-ea"/>
                        </a:rPr>
                        <a:t>may occur</a:t>
                      </a:r>
                      <a:endParaRPr lang="en-US" sz="1800">
                        <a:sym typeface="+mn-ea"/>
                      </a:endParaRPr>
                    </a:p>
                  </a:txBody>
                  <a:tcPr anchor="ctr" anchorCtr="0">
                    <a:gradFill>
                      <a:gsLst>
                        <a:gs pos="0">
                          <a:srgbClr val="FE4444"/>
                        </a:gs>
                        <a:gs pos="100000">
                          <a:srgbClr val="832B2B"/>
                        </a:gs>
                      </a:gsLst>
                      <a:lin ang="5400000" scaled="0"/>
                    </a:gradFill>
                  </a:tcPr>
                </a:tc>
              </a:tr>
              <a:tr h="774065">
                <a:tc>
                  <a:txBody>
                    <a:bodyPr/>
                    <a:p>
                      <a:pPr algn="ctr">
                        <a:buNone/>
                      </a:pPr>
                      <a:r>
                        <a:rPr lang="en-US" b="1"/>
                        <a:t>Read Committed</a:t>
                      </a:r>
                      <a:endParaRPr lang="en-US" b="1"/>
                    </a:p>
                  </a:txBody>
                  <a:tcPr anchor="ctr" anchorCtr="0"/>
                </a:tc>
                <a:tc>
                  <a:txBody>
                    <a:bodyPr/>
                    <a:p>
                      <a:pPr algn="ctr">
                        <a:buNone/>
                      </a:pPr>
                      <a:r>
                        <a:rPr lang="en-US" sz="1800">
                          <a:sym typeface="+mn-ea"/>
                        </a:rPr>
                        <a:t>don’t occur</a:t>
                      </a:r>
                      <a:endParaRPr lang="en-US" sz="1800">
                        <a:sym typeface="+mn-ea"/>
                      </a:endParaRPr>
                    </a:p>
                  </a:txBody>
                  <a:tcPr anchor="ctr" anchorCtr="0">
                    <a:gradFill>
                      <a:gsLst>
                        <a:gs pos="0">
                          <a:srgbClr val="9EE256"/>
                        </a:gs>
                        <a:gs pos="100000">
                          <a:srgbClr val="52762D"/>
                        </a:gs>
                      </a:gsLst>
                      <a:lin ang="5400000" scaled="0"/>
                    </a:gradFill>
                  </a:tcPr>
                </a:tc>
                <a:tc>
                  <a:txBody>
                    <a:bodyPr/>
                    <a:p>
                      <a:pPr algn="ctr">
                        <a:buNone/>
                      </a:pPr>
                      <a:r>
                        <a:rPr lang="en-US" sz="1800">
                          <a:sym typeface="+mn-ea"/>
                        </a:rPr>
                        <a:t>may occur</a:t>
                      </a:r>
                      <a:endParaRPr lang="en-US" sz="1800">
                        <a:sym typeface="+mn-ea"/>
                      </a:endParaRPr>
                    </a:p>
                  </a:txBody>
                  <a:tcPr anchor="ctr" anchorCtr="0">
                    <a:gradFill>
                      <a:gsLst>
                        <a:gs pos="0">
                          <a:srgbClr val="FE4444"/>
                        </a:gs>
                        <a:gs pos="100000">
                          <a:srgbClr val="832B2B"/>
                        </a:gs>
                      </a:gsLst>
                      <a:lin ang="5400000" scaled="0"/>
                    </a:gradFill>
                  </a:tcPr>
                </a:tc>
                <a:tc>
                  <a:txBody>
                    <a:bodyPr/>
                    <a:p>
                      <a:pPr algn="ctr">
                        <a:buNone/>
                      </a:pPr>
                      <a:r>
                        <a:rPr lang="en-US" sz="1800">
                          <a:sym typeface="+mn-ea"/>
                        </a:rPr>
                        <a:t>may occur</a:t>
                      </a:r>
                      <a:endParaRPr lang="en-US" sz="1800">
                        <a:sym typeface="+mn-ea"/>
                      </a:endParaRPr>
                    </a:p>
                  </a:txBody>
                  <a:tcPr anchor="ctr" anchorCtr="0">
                    <a:gradFill>
                      <a:gsLst>
                        <a:gs pos="0">
                          <a:srgbClr val="FE4444"/>
                        </a:gs>
                        <a:gs pos="100000">
                          <a:srgbClr val="832B2B"/>
                        </a:gs>
                      </a:gsLst>
                      <a:lin ang="5400000" scaled="0"/>
                    </a:gradFill>
                  </a:tcPr>
                </a:tc>
                <a:tc>
                  <a:txBody>
                    <a:bodyPr/>
                    <a:p>
                      <a:pPr algn="ctr">
                        <a:buNone/>
                      </a:pPr>
                      <a:r>
                        <a:rPr lang="en-US" sz="1800">
                          <a:sym typeface="+mn-ea"/>
                        </a:rPr>
                        <a:t>may occur</a:t>
                      </a:r>
                      <a:endParaRPr lang="en-US" sz="1800">
                        <a:sym typeface="+mn-ea"/>
                      </a:endParaRPr>
                    </a:p>
                  </a:txBody>
                  <a:tcPr anchor="ctr" anchorCtr="0">
                    <a:gradFill>
                      <a:gsLst>
                        <a:gs pos="0">
                          <a:srgbClr val="FE4444"/>
                        </a:gs>
                        <a:gs pos="100000">
                          <a:srgbClr val="832B2B"/>
                        </a:gs>
                      </a:gsLst>
                      <a:lin ang="5400000" scaled="0"/>
                    </a:gradFill>
                  </a:tcPr>
                </a:tc>
              </a:tr>
              <a:tr h="774065">
                <a:tc>
                  <a:txBody>
                    <a:bodyPr/>
                    <a:p>
                      <a:pPr algn="ctr">
                        <a:buNone/>
                      </a:pPr>
                      <a:r>
                        <a:rPr lang="en-US" b="1"/>
                        <a:t>Repeatable Read</a:t>
                      </a:r>
                      <a:endParaRPr lang="en-US" b="1"/>
                    </a:p>
                  </a:txBody>
                  <a:tcPr anchor="ctr" anchorCtr="0"/>
                </a:tc>
                <a:tc>
                  <a:txBody>
                    <a:bodyPr/>
                    <a:p>
                      <a:pPr algn="ctr">
                        <a:buNone/>
                      </a:pPr>
                      <a:r>
                        <a:rPr lang="en-US" sz="1800">
                          <a:sym typeface="+mn-ea"/>
                        </a:rPr>
                        <a:t>don’t occur</a:t>
                      </a:r>
                      <a:endParaRPr lang="en-US" sz="1800">
                        <a:sym typeface="+mn-ea"/>
                      </a:endParaRPr>
                    </a:p>
                  </a:txBody>
                  <a:tcPr anchor="ctr" anchorCtr="0">
                    <a:gradFill>
                      <a:gsLst>
                        <a:gs pos="0">
                          <a:srgbClr val="9EE256"/>
                        </a:gs>
                        <a:gs pos="100000">
                          <a:srgbClr val="52762D"/>
                        </a:gs>
                      </a:gsLst>
                      <a:lin ang="5400000" scaled="0"/>
                    </a:gradFill>
                  </a:tcPr>
                </a:tc>
                <a:tc>
                  <a:txBody>
                    <a:bodyPr/>
                    <a:p>
                      <a:pPr algn="ctr">
                        <a:buNone/>
                      </a:pPr>
                      <a:r>
                        <a:rPr lang="en-US" sz="1800">
                          <a:sym typeface="+mn-ea"/>
                        </a:rPr>
                        <a:t>don’t occur</a:t>
                      </a:r>
                      <a:endParaRPr lang="en-US" sz="1800">
                        <a:sym typeface="+mn-ea"/>
                      </a:endParaRPr>
                    </a:p>
                  </a:txBody>
                  <a:tcPr anchor="ctr" anchorCtr="0">
                    <a:gradFill>
                      <a:gsLst>
                        <a:gs pos="0">
                          <a:srgbClr val="9EE256"/>
                        </a:gs>
                        <a:gs pos="100000">
                          <a:srgbClr val="52762D"/>
                        </a:gs>
                      </a:gsLst>
                      <a:lin ang="5400000" scaled="0"/>
                    </a:gradFill>
                  </a:tcPr>
                </a:tc>
                <a:tc>
                  <a:txBody>
                    <a:bodyPr/>
                    <a:p>
                      <a:pPr algn="ctr">
                        <a:buNone/>
                      </a:pPr>
                      <a:r>
                        <a:rPr lang="en-US" sz="1800">
                          <a:sym typeface="+mn-ea"/>
                        </a:rPr>
                        <a:t>don’t occur</a:t>
                      </a:r>
                      <a:endParaRPr lang="en-US" sz="1800">
                        <a:sym typeface="+mn-ea"/>
                      </a:endParaRPr>
                    </a:p>
                  </a:txBody>
                  <a:tcPr anchor="ctr" anchorCtr="0">
                    <a:gradFill>
                      <a:gsLst>
                        <a:gs pos="0">
                          <a:srgbClr val="9EE256"/>
                        </a:gs>
                        <a:gs pos="100000">
                          <a:srgbClr val="52762D"/>
                        </a:gs>
                      </a:gsLst>
                      <a:lin ang="5400000" scaled="0"/>
                    </a:gradFill>
                  </a:tcPr>
                </a:tc>
                <a:tc>
                  <a:txBody>
                    <a:bodyPr/>
                    <a:p>
                      <a:pPr algn="ctr">
                        <a:buNone/>
                      </a:pPr>
                      <a:r>
                        <a:rPr lang="en-US" sz="1800">
                          <a:sym typeface="+mn-ea"/>
                        </a:rPr>
                        <a:t>may occur</a:t>
                      </a:r>
                      <a:endParaRPr lang="en-US" sz="1800">
                        <a:sym typeface="+mn-ea"/>
                      </a:endParaRPr>
                    </a:p>
                  </a:txBody>
                  <a:tcPr anchor="ctr" anchorCtr="0">
                    <a:gradFill>
                      <a:gsLst>
                        <a:gs pos="0">
                          <a:srgbClr val="FE4444"/>
                        </a:gs>
                        <a:gs pos="100000">
                          <a:srgbClr val="832B2B"/>
                        </a:gs>
                      </a:gsLst>
                      <a:lin ang="5400000" scaled="0"/>
                    </a:gradFill>
                  </a:tcPr>
                </a:tc>
              </a:tr>
              <a:tr h="774065">
                <a:tc>
                  <a:txBody>
                    <a:bodyPr/>
                    <a:p>
                      <a:pPr algn="ctr">
                        <a:buNone/>
                      </a:pPr>
                      <a:r>
                        <a:rPr lang="en-US" b="1"/>
                        <a:t>Serializable</a:t>
                      </a:r>
                      <a:endParaRPr lang="en-US" b="1"/>
                    </a:p>
                  </a:txBody>
                  <a:tcPr anchor="ctr" anchorCtr="0"/>
                </a:tc>
                <a:tc>
                  <a:txBody>
                    <a:bodyPr/>
                    <a:p>
                      <a:pPr algn="ctr">
                        <a:buNone/>
                      </a:pPr>
                      <a:r>
                        <a:rPr lang="en-US" sz="1800">
                          <a:sym typeface="+mn-ea"/>
                        </a:rPr>
                        <a:t>don’t occur</a:t>
                      </a:r>
                      <a:endParaRPr lang="en-US" sz="1800">
                        <a:sym typeface="+mn-ea"/>
                      </a:endParaRPr>
                    </a:p>
                  </a:txBody>
                  <a:tcPr anchor="ctr" anchorCtr="0">
                    <a:gradFill>
                      <a:gsLst>
                        <a:gs pos="0">
                          <a:srgbClr val="9EE256"/>
                        </a:gs>
                        <a:gs pos="100000">
                          <a:srgbClr val="52762D"/>
                        </a:gs>
                      </a:gsLst>
                      <a:lin ang="5400000" scaled="0"/>
                    </a:gradFill>
                  </a:tcPr>
                </a:tc>
                <a:tc>
                  <a:txBody>
                    <a:bodyPr/>
                    <a:p>
                      <a:pPr algn="ctr">
                        <a:buNone/>
                      </a:pPr>
                      <a:r>
                        <a:rPr lang="en-US" sz="1800">
                          <a:sym typeface="+mn-ea"/>
                        </a:rPr>
                        <a:t>don’t occur</a:t>
                      </a:r>
                      <a:endParaRPr lang="en-US" sz="1800">
                        <a:sym typeface="+mn-ea"/>
                      </a:endParaRPr>
                    </a:p>
                  </a:txBody>
                  <a:tcPr anchor="ctr" anchorCtr="0">
                    <a:gradFill>
                      <a:gsLst>
                        <a:gs pos="0">
                          <a:srgbClr val="9EE256"/>
                        </a:gs>
                        <a:gs pos="100000">
                          <a:srgbClr val="52762D"/>
                        </a:gs>
                      </a:gsLst>
                      <a:lin ang="5400000" scaled="0"/>
                    </a:gradFill>
                  </a:tcPr>
                </a:tc>
                <a:tc>
                  <a:txBody>
                    <a:bodyPr/>
                    <a:p>
                      <a:pPr algn="ctr">
                        <a:buNone/>
                      </a:pPr>
                      <a:r>
                        <a:rPr lang="en-US" sz="1800">
                          <a:sym typeface="+mn-ea"/>
                        </a:rPr>
                        <a:t>don’t occur</a:t>
                      </a:r>
                      <a:endParaRPr lang="en-US" sz="1800">
                        <a:sym typeface="+mn-ea"/>
                      </a:endParaRPr>
                    </a:p>
                  </a:txBody>
                  <a:tcPr anchor="ctr" anchorCtr="0">
                    <a:gradFill>
                      <a:gsLst>
                        <a:gs pos="0">
                          <a:srgbClr val="9EE256"/>
                        </a:gs>
                        <a:gs pos="100000">
                          <a:srgbClr val="52762D"/>
                        </a:gs>
                      </a:gsLst>
                      <a:lin ang="5400000" scaled="0"/>
                    </a:gradFill>
                  </a:tcPr>
                </a:tc>
                <a:tc>
                  <a:txBody>
                    <a:bodyPr/>
                    <a:p>
                      <a:pPr algn="ctr">
                        <a:buNone/>
                      </a:pPr>
                      <a:r>
                        <a:rPr lang="en-US" sz="1800">
                          <a:sym typeface="+mn-ea"/>
                        </a:rPr>
                        <a:t>don’t occur</a:t>
                      </a:r>
                      <a:endParaRPr lang="en-US" sz="1800">
                        <a:sym typeface="+mn-ea"/>
                      </a:endParaRPr>
                    </a:p>
                  </a:txBody>
                  <a:tcPr anchor="ctr" anchorCtr="0">
                    <a:gradFill>
                      <a:gsLst>
                        <a:gs pos="0">
                          <a:srgbClr val="9EE256"/>
                        </a:gs>
                        <a:gs pos="100000">
                          <a:srgbClr val="52762D"/>
                        </a:gs>
                      </a:gsLst>
                      <a:lin ang="5400000" scaled="0"/>
                    </a:gradFill>
                  </a:tcPr>
                </a:tc>
              </a:tr>
            </a:tbl>
          </a:graphicData>
        </a:graphic>
      </p:graphicFrame>
      <p:cxnSp>
        <p:nvCxnSpPr>
          <p:cNvPr id="4" name="Straight Arrow Connector 3"/>
          <p:cNvCxnSpPr/>
          <p:nvPr/>
        </p:nvCxnSpPr>
        <p:spPr>
          <a:xfrm flipH="1" flipV="1">
            <a:off x="661670" y="2389505"/>
            <a:ext cx="1270" cy="3650615"/>
          </a:xfrm>
          <a:prstGeom prst="straightConnector1">
            <a:avLst/>
          </a:prstGeom>
          <a:ln w="79375" cmpd="sng">
            <a:gradFill>
              <a:gsLst>
                <a:gs pos="0">
                  <a:schemeClr val="accent1">
                    <a:lumMod val="5000"/>
                    <a:lumOff val="95000"/>
                  </a:schemeClr>
                </a:gs>
                <a:gs pos="44000">
                  <a:schemeClr val="accent1">
                    <a:lumMod val="45000"/>
                    <a:lumOff val="55000"/>
                  </a:schemeClr>
                </a:gs>
                <a:gs pos="56000">
                  <a:schemeClr val="accent1">
                    <a:lumMod val="45000"/>
                    <a:lumOff val="55000"/>
                  </a:schemeClr>
                </a:gs>
                <a:gs pos="100000">
                  <a:schemeClr val="accent5">
                    <a:lumMod val="50000"/>
                  </a:schemeClr>
                </a:gs>
              </a:gsLst>
              <a:lin ang="5400000" scaled="1"/>
            </a:gra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1308715" y="2336800"/>
            <a:ext cx="10795" cy="3815715"/>
          </a:xfrm>
          <a:prstGeom prst="straightConnector1">
            <a:avLst/>
          </a:prstGeom>
          <a:ln w="79375" cmpd="sng">
            <a:gradFill>
              <a:gsLst>
                <a:gs pos="0">
                  <a:schemeClr val="accent1">
                    <a:lumMod val="5000"/>
                    <a:lumOff val="95000"/>
                  </a:schemeClr>
                </a:gs>
                <a:gs pos="44000">
                  <a:schemeClr val="accent1">
                    <a:lumMod val="45000"/>
                    <a:lumOff val="55000"/>
                  </a:schemeClr>
                </a:gs>
                <a:gs pos="56000">
                  <a:schemeClr val="accent1">
                    <a:lumMod val="45000"/>
                    <a:lumOff val="55000"/>
                  </a:schemeClr>
                </a:gs>
                <a:gs pos="100000">
                  <a:schemeClr val="accent5">
                    <a:lumMod val="50000"/>
                  </a:schemeClr>
                </a:gs>
              </a:gsLst>
              <a:lin ang="5400000" scaled="1"/>
            </a:gradFill>
            <a:prstDash val="solid"/>
            <a:tailEnd type="arrow"/>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392430" y="1645285"/>
            <a:ext cx="10556875" cy="368300"/>
          </a:xfrm>
          <a:prstGeom prst="rect">
            <a:avLst/>
          </a:prstGeom>
          <a:noFill/>
        </p:spPr>
        <p:txBody>
          <a:bodyPr wrap="square" rtlCol="0" anchor="t">
            <a:spAutoFit/>
          </a:bodyPr>
          <a:p>
            <a:r>
              <a:rPr lang="en-US"/>
              <a:t>Isolation determines how data integrity is visible to other transactions. It’s based on the Isolation Level.</a:t>
            </a:r>
            <a:endParaRPr lang="en-US"/>
          </a:p>
        </p:txBody>
      </p:sp>
      <p:sp>
        <p:nvSpPr>
          <p:cNvPr id="8" name="Text Box 7"/>
          <p:cNvSpPr txBox="1"/>
          <p:nvPr/>
        </p:nvSpPr>
        <p:spPr>
          <a:xfrm rot="5400000">
            <a:off x="10770235" y="4121150"/>
            <a:ext cx="1726565" cy="368300"/>
          </a:xfrm>
          <a:prstGeom prst="rect">
            <a:avLst/>
          </a:prstGeom>
          <a:noFill/>
        </p:spPr>
        <p:txBody>
          <a:bodyPr wrap="square" rtlCol="0" anchor="t">
            <a:spAutoFit/>
          </a:bodyPr>
          <a:p>
            <a:r>
              <a:rPr lang="en-US" b="1"/>
              <a:t>Consistency</a:t>
            </a:r>
            <a:endParaRPr lang="en-US" b="1"/>
          </a:p>
        </p:txBody>
      </p:sp>
      <p:sp>
        <p:nvSpPr>
          <p:cNvPr id="9" name="Text Box 8"/>
          <p:cNvSpPr txBox="1"/>
          <p:nvPr/>
        </p:nvSpPr>
        <p:spPr>
          <a:xfrm rot="16200000">
            <a:off x="-564515" y="3866515"/>
            <a:ext cx="1739265" cy="368300"/>
          </a:xfrm>
          <a:prstGeom prst="rect">
            <a:avLst/>
          </a:prstGeom>
          <a:noFill/>
        </p:spPr>
        <p:txBody>
          <a:bodyPr wrap="square" rtlCol="0" anchor="t">
            <a:spAutoFit/>
          </a:bodyPr>
          <a:p>
            <a:r>
              <a:rPr lang="en-US" b="1"/>
              <a:t>Concurrency</a:t>
            </a:r>
            <a:endParaRPr lang="en-US" b="1"/>
          </a:p>
        </p:txBody>
      </p:sp>
      <p:sp>
        <p:nvSpPr>
          <p:cNvPr id="11" name="Text Box 10"/>
          <p:cNvSpPr txBox="1"/>
          <p:nvPr/>
        </p:nvSpPr>
        <p:spPr>
          <a:xfrm>
            <a:off x="393065" y="1094740"/>
            <a:ext cx="5963920" cy="368300"/>
          </a:xfrm>
          <a:prstGeom prst="rect">
            <a:avLst/>
          </a:prstGeom>
          <a:noFill/>
        </p:spPr>
        <p:txBody>
          <a:bodyPr wrap="square" rtlCol="0" anchor="t">
            <a:spAutoFit/>
          </a:bodyPr>
          <a:p>
            <a:r>
              <a:rPr lang="en-US"/>
              <a:t>Isolation is one of the </a:t>
            </a:r>
            <a:r>
              <a:rPr lang="en-US" b="1"/>
              <a:t>ACID </a:t>
            </a:r>
            <a:r>
              <a:rPr lang="en-US"/>
              <a:t>Properties in DBMS.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251325" y="2875915"/>
            <a:ext cx="3123565" cy="1106805"/>
          </a:xfrm>
          <a:prstGeom prst="rect">
            <a:avLst/>
          </a:prstGeom>
          <a:noFill/>
        </p:spPr>
        <p:txBody>
          <a:bodyPr wrap="square" rtlCol="0">
            <a:spAutoFit/>
            <a:scene3d>
              <a:camera prst="orthographicFront"/>
              <a:lightRig rig="threePt" dir="t"/>
            </a:scene3d>
          </a:bodyPr>
          <a:p>
            <a:pPr algn="ctr"/>
            <a:r>
              <a:rPr lang="en-US" sz="6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Q&amp;A</a:t>
            </a:r>
            <a:endParaRPr lang="en-US" sz="6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05435" y="222885"/>
            <a:ext cx="7847965" cy="645160"/>
          </a:xfrm>
          <a:prstGeom prst="rect">
            <a:avLst/>
          </a:prstGeom>
          <a:noFill/>
          <a:effectLst>
            <a:outerShdw blurRad="50800" dist="38100" dir="2700000" algn="tl" rotWithShape="0">
              <a:prstClr val="black">
                <a:alpha val="40000"/>
              </a:prstClr>
            </a:outerShdw>
          </a:effectLst>
        </p:spPr>
        <p:txBody>
          <a:bodyPr wrap="square" rtlCol="0">
            <a:spAutoFit/>
          </a:bodyPr>
          <a:p>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Demo Scenario</a:t>
            </a:r>
            <a:endPar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endParaRPr>
          </a:p>
        </p:txBody>
      </p:sp>
      <p:cxnSp>
        <p:nvCxnSpPr>
          <p:cNvPr id="6" name="Straight Connector 5"/>
          <p:cNvCxnSpPr/>
          <p:nvPr/>
        </p:nvCxnSpPr>
        <p:spPr>
          <a:xfrm>
            <a:off x="393065" y="912495"/>
            <a:ext cx="3749040" cy="0"/>
          </a:xfrm>
          <a:prstGeom prst="line">
            <a:avLst/>
          </a:prstGeom>
          <a:ln w="38100" cmpd="sng">
            <a:solidFill>
              <a:schemeClr val="accent1">
                <a:shade val="50000"/>
              </a:schemeClr>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1"/>
          <a:stretch>
            <a:fillRect/>
          </a:stretch>
        </p:blipFill>
        <p:spPr>
          <a:xfrm>
            <a:off x="405765" y="1924050"/>
            <a:ext cx="2446655" cy="1504950"/>
          </a:xfrm>
          <a:prstGeom prst="rect">
            <a:avLst/>
          </a:prstGeom>
        </p:spPr>
      </p:pic>
      <p:sp>
        <p:nvSpPr>
          <p:cNvPr id="12" name="Rounded Rectangle 11"/>
          <p:cNvSpPr/>
          <p:nvPr/>
        </p:nvSpPr>
        <p:spPr>
          <a:xfrm>
            <a:off x="6867525" y="2295525"/>
            <a:ext cx="1778000" cy="914400"/>
          </a:xfrm>
          <a:prstGeom prst="roundRect">
            <a:avLst>
              <a:gd name="adj" fmla="val 1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ACTIVE</a:t>
            </a:r>
            <a:endParaRPr lang="en-US"/>
          </a:p>
        </p:txBody>
      </p:sp>
      <p:sp>
        <p:nvSpPr>
          <p:cNvPr id="13" name="Rounded Rectangle 12"/>
          <p:cNvSpPr/>
          <p:nvPr/>
        </p:nvSpPr>
        <p:spPr>
          <a:xfrm>
            <a:off x="8956675" y="2295525"/>
            <a:ext cx="1905635" cy="914400"/>
          </a:xfrm>
          <a:prstGeom prst="roundRect">
            <a:avLst>
              <a:gd name="adj" fmla="val 1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IN_PROGRESS</a:t>
            </a:r>
            <a:endParaRPr lang="en-US"/>
          </a:p>
        </p:txBody>
      </p:sp>
      <p:sp>
        <p:nvSpPr>
          <p:cNvPr id="14" name="Rounded Rectangle 13"/>
          <p:cNvSpPr/>
          <p:nvPr/>
        </p:nvSpPr>
        <p:spPr>
          <a:xfrm>
            <a:off x="6867525" y="3559175"/>
            <a:ext cx="1778000" cy="914400"/>
          </a:xfrm>
          <a:prstGeom prst="roundRect">
            <a:avLst>
              <a:gd name="adj" fmla="val 1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INACTIVE</a:t>
            </a:r>
            <a:endParaRPr lang="en-US"/>
          </a:p>
        </p:txBody>
      </p:sp>
      <p:graphicFrame>
        <p:nvGraphicFramePr>
          <p:cNvPr id="18" name="Table 17"/>
          <p:cNvGraphicFramePr/>
          <p:nvPr/>
        </p:nvGraphicFramePr>
        <p:xfrm>
          <a:off x="405765" y="3740150"/>
          <a:ext cx="5828030" cy="755650"/>
        </p:xfrm>
        <a:graphic>
          <a:graphicData uri="http://schemas.openxmlformats.org/drawingml/2006/table">
            <a:tbl>
              <a:tblPr firstRow="1" bandRow="1">
                <a:tableStyleId>{5C22544A-7EE6-4342-B048-85BDC9FD1C3A}</a:tableStyleId>
              </a:tblPr>
              <a:tblGrid>
                <a:gridCol w="4647565"/>
                <a:gridCol w="1180465"/>
              </a:tblGrid>
              <a:tr h="381000">
                <a:tc>
                  <a:txBody>
                    <a:bodyPr/>
                    <a:p>
                      <a:pPr>
                        <a:buNone/>
                      </a:pPr>
                      <a:r>
                        <a:rPr lang="en-US"/>
                        <a:t>id</a:t>
                      </a:r>
                      <a:endParaRPr lang="en-US"/>
                    </a:p>
                  </a:txBody>
                  <a:tcPr/>
                </a:tc>
                <a:tc>
                  <a:txBody>
                    <a:bodyPr/>
                    <a:p>
                      <a:pPr>
                        <a:buNone/>
                      </a:pPr>
                      <a:r>
                        <a:rPr lang="en-US"/>
                        <a:t>status</a:t>
                      </a:r>
                      <a:endParaRPr lang="en-US"/>
                    </a:p>
                  </a:txBody>
                  <a:tcPr/>
                </a:tc>
              </a:tr>
              <a:tr h="374650">
                <a:tc>
                  <a:txBody>
                    <a:bodyPr/>
                    <a:p>
                      <a:pPr>
                        <a:buNone/>
                      </a:pPr>
                      <a:r>
                        <a:rPr lang="en-US"/>
                        <a:t>48e5b762-5861-11ed-9b6a-0242ac120002</a:t>
                      </a:r>
                      <a:endParaRPr lang="en-US"/>
                    </a:p>
                  </a:txBody>
                  <a:tcPr/>
                </a:tc>
                <a:tc>
                  <a:txBody>
                    <a:bodyPr/>
                    <a:p>
                      <a:pPr>
                        <a:buNone/>
                      </a:pPr>
                      <a:r>
                        <a:rPr lang="en-US"/>
                        <a:t>ACTIVE</a:t>
                      </a:r>
                      <a:endParaRPr lang="en-US"/>
                    </a:p>
                  </a:txBody>
                  <a:tcPr/>
                </a:tc>
              </a:tr>
            </a:tbl>
          </a:graphicData>
        </a:graphic>
      </p:graphicFrame>
      <p:cxnSp>
        <p:nvCxnSpPr>
          <p:cNvPr id="19" name="Straight Arrow Connector 18"/>
          <p:cNvCxnSpPr/>
          <p:nvPr/>
        </p:nvCxnSpPr>
        <p:spPr>
          <a:xfrm>
            <a:off x="7756525" y="3209925"/>
            <a:ext cx="0" cy="34925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3"/>
            <a:endCxn id="13" idx="1"/>
          </p:cNvCxnSpPr>
          <p:nvPr/>
        </p:nvCxnSpPr>
        <p:spPr>
          <a:xfrm>
            <a:off x="8645525" y="2752725"/>
            <a:ext cx="31115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05435" y="229235"/>
            <a:ext cx="3836035" cy="645160"/>
          </a:xfrm>
          <a:prstGeom prst="rect">
            <a:avLst/>
          </a:prstGeom>
          <a:noFill/>
          <a:effectLst>
            <a:outerShdw blurRad="50800" dist="38100" dir="2700000" algn="tl" rotWithShape="0">
              <a:prstClr val="black">
                <a:alpha val="40000"/>
              </a:prstClr>
            </a:outerShdw>
          </a:effectLst>
        </p:spPr>
        <p:txBody>
          <a:bodyPr wrap="square" rtlCol="0">
            <a:spAutoFit/>
          </a:bodyPr>
          <a:p>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Drity Read</a:t>
            </a:r>
            <a:endPar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cxnSp>
        <p:nvCxnSpPr>
          <p:cNvPr id="6" name="Straight Connector 5"/>
          <p:cNvCxnSpPr/>
          <p:nvPr/>
        </p:nvCxnSpPr>
        <p:spPr>
          <a:xfrm>
            <a:off x="393065" y="912495"/>
            <a:ext cx="3749040" cy="0"/>
          </a:xfrm>
          <a:prstGeom prst="line">
            <a:avLst/>
          </a:prstGeom>
          <a:ln w="38100" cmpd="sng">
            <a:solidFill>
              <a:schemeClr val="accent1">
                <a:shade val="50000"/>
              </a:schemeClr>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Picture 2" descr="hibernate-Dirty read.drawio"/>
          <p:cNvPicPr>
            <a:picLocks noChangeAspect="1"/>
          </p:cNvPicPr>
          <p:nvPr/>
        </p:nvPicPr>
        <p:blipFill>
          <a:blip r:embed="rId1"/>
          <a:stretch>
            <a:fillRect/>
          </a:stretch>
        </p:blipFill>
        <p:spPr>
          <a:xfrm>
            <a:off x="393065" y="1200785"/>
            <a:ext cx="9693275" cy="53079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05435" y="229235"/>
            <a:ext cx="3836035" cy="645160"/>
          </a:xfrm>
          <a:prstGeom prst="rect">
            <a:avLst/>
          </a:prstGeom>
          <a:noFill/>
          <a:effectLst>
            <a:outerShdw blurRad="50800" dist="38100" dir="2700000" algn="tl" rotWithShape="0">
              <a:prstClr val="black">
                <a:alpha val="40000"/>
              </a:prstClr>
            </a:outerShdw>
          </a:effectLst>
        </p:spPr>
        <p:txBody>
          <a:bodyPr wrap="square" rtlCol="0">
            <a:spAutoFit/>
          </a:bodyPr>
          <a:p>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Non-repeatable</a:t>
            </a:r>
            <a:endPar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cxnSp>
        <p:nvCxnSpPr>
          <p:cNvPr id="6" name="Straight Connector 5"/>
          <p:cNvCxnSpPr/>
          <p:nvPr/>
        </p:nvCxnSpPr>
        <p:spPr>
          <a:xfrm>
            <a:off x="393065" y="912495"/>
            <a:ext cx="3749040" cy="0"/>
          </a:xfrm>
          <a:prstGeom prst="line">
            <a:avLst/>
          </a:prstGeom>
          <a:ln w="38100" cmpd="sng">
            <a:solidFill>
              <a:schemeClr val="accent1">
                <a:shade val="50000"/>
              </a:schemeClr>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Picture 1" descr="hibernate-Non-repeatable.drawio"/>
          <p:cNvPicPr>
            <a:picLocks noChangeAspect="1"/>
          </p:cNvPicPr>
          <p:nvPr/>
        </p:nvPicPr>
        <p:blipFill>
          <a:blip r:embed="rId1"/>
          <a:stretch>
            <a:fillRect/>
          </a:stretch>
        </p:blipFill>
        <p:spPr>
          <a:xfrm>
            <a:off x="393065" y="1127760"/>
            <a:ext cx="10001250" cy="54521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05435" y="229235"/>
            <a:ext cx="3836035" cy="645160"/>
          </a:xfrm>
          <a:prstGeom prst="rect">
            <a:avLst/>
          </a:prstGeom>
          <a:noFill/>
          <a:effectLst>
            <a:outerShdw blurRad="50800" dist="38100" dir="2700000" algn="tl" rotWithShape="0">
              <a:prstClr val="black">
                <a:alpha val="40000"/>
              </a:prstClr>
            </a:outerShdw>
          </a:effectLst>
        </p:spPr>
        <p:txBody>
          <a:bodyPr wrap="square" rtlCol="0">
            <a:spAutoFit/>
          </a:bodyPr>
          <a:p>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Phantom Read</a:t>
            </a:r>
            <a:endPar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cxnSp>
        <p:nvCxnSpPr>
          <p:cNvPr id="6" name="Straight Connector 5"/>
          <p:cNvCxnSpPr/>
          <p:nvPr/>
        </p:nvCxnSpPr>
        <p:spPr>
          <a:xfrm>
            <a:off x="393065" y="912495"/>
            <a:ext cx="3749040" cy="0"/>
          </a:xfrm>
          <a:prstGeom prst="line">
            <a:avLst/>
          </a:prstGeom>
          <a:ln w="38100" cmpd="sng">
            <a:solidFill>
              <a:schemeClr val="accent1">
                <a:shade val="50000"/>
              </a:schemeClr>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Picture 1" descr="hibernate-Phantom read.drawio"/>
          <p:cNvPicPr>
            <a:picLocks noChangeAspect="1"/>
          </p:cNvPicPr>
          <p:nvPr/>
        </p:nvPicPr>
        <p:blipFill>
          <a:blip r:embed="rId1"/>
          <a:stretch>
            <a:fillRect/>
          </a:stretch>
        </p:blipFill>
        <p:spPr>
          <a:xfrm>
            <a:off x="393065" y="1136650"/>
            <a:ext cx="9815830" cy="5562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05435" y="229235"/>
            <a:ext cx="5076825" cy="645160"/>
          </a:xfrm>
          <a:prstGeom prst="rect">
            <a:avLst/>
          </a:prstGeom>
          <a:noFill/>
          <a:effectLst>
            <a:outerShdw blurRad="50800" dist="38100" dir="2700000" algn="tl" rotWithShape="0">
              <a:prstClr val="black">
                <a:alpha val="40000"/>
              </a:prstClr>
            </a:outerShdw>
          </a:effectLst>
        </p:spPr>
        <p:txBody>
          <a:bodyPr wrap="square" rtlCol="0">
            <a:spAutoFit/>
          </a:bodyPr>
          <a:p>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Seriablizable Anomaly</a:t>
            </a:r>
            <a:endPar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cxnSp>
        <p:nvCxnSpPr>
          <p:cNvPr id="6" name="Straight Connector 5"/>
          <p:cNvCxnSpPr/>
          <p:nvPr/>
        </p:nvCxnSpPr>
        <p:spPr>
          <a:xfrm>
            <a:off x="393065" y="912495"/>
            <a:ext cx="3749040" cy="0"/>
          </a:xfrm>
          <a:prstGeom prst="line">
            <a:avLst/>
          </a:prstGeom>
          <a:ln w="38100" cmpd="sng">
            <a:solidFill>
              <a:schemeClr val="accent1">
                <a:shade val="50000"/>
              </a:schemeClr>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 name="Picture 3" descr="hibernate-Serialization Anomaly.drawio"/>
          <p:cNvPicPr>
            <a:picLocks noChangeAspect="1"/>
          </p:cNvPicPr>
          <p:nvPr/>
        </p:nvPicPr>
        <p:blipFill>
          <a:blip r:embed="rId1"/>
          <a:stretch>
            <a:fillRect/>
          </a:stretch>
        </p:blipFill>
        <p:spPr>
          <a:xfrm>
            <a:off x="393065" y="1127125"/>
            <a:ext cx="11019790" cy="54705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05435" y="223520"/>
            <a:ext cx="7085330" cy="645160"/>
          </a:xfrm>
          <a:prstGeom prst="rect">
            <a:avLst/>
          </a:prstGeom>
          <a:noFill/>
          <a:effectLst>
            <a:outerShdw blurRad="50800" dist="38100" dir="2700000" algn="tl" rotWithShape="0">
              <a:prstClr val="black">
                <a:alpha val="40000"/>
              </a:prstClr>
            </a:outerShdw>
          </a:effectLst>
        </p:spPr>
        <p:txBody>
          <a:bodyPr wrap="square" rtlCol="0">
            <a:spAutoFit/>
          </a:bodyPr>
          <a:p>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Seriablizable Anomaly </a:t>
            </a:r>
            <a:r>
              <a:rPr 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(continued)</a:t>
            </a:r>
            <a:endParaRPr 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cxnSp>
        <p:nvCxnSpPr>
          <p:cNvPr id="6" name="Straight Connector 5"/>
          <p:cNvCxnSpPr/>
          <p:nvPr/>
        </p:nvCxnSpPr>
        <p:spPr>
          <a:xfrm>
            <a:off x="393065" y="912495"/>
            <a:ext cx="3749040" cy="0"/>
          </a:xfrm>
          <a:prstGeom prst="line">
            <a:avLst/>
          </a:prstGeom>
          <a:ln w="38100" cmpd="sng">
            <a:solidFill>
              <a:schemeClr val="accent1">
                <a:shade val="50000"/>
              </a:schemeClr>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Picture 2" descr="hibernate-Serialization Anomaly-2.drawio"/>
          <p:cNvPicPr>
            <a:picLocks noChangeAspect="1"/>
          </p:cNvPicPr>
          <p:nvPr/>
        </p:nvPicPr>
        <p:blipFill>
          <a:blip r:embed="rId1"/>
          <a:stretch>
            <a:fillRect/>
          </a:stretch>
        </p:blipFill>
        <p:spPr>
          <a:xfrm>
            <a:off x="212725" y="1174750"/>
            <a:ext cx="9467215" cy="55397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05435" y="229235"/>
            <a:ext cx="9454515" cy="645160"/>
          </a:xfrm>
          <a:prstGeom prst="rect">
            <a:avLst/>
          </a:prstGeom>
          <a:noFill/>
          <a:effectLst>
            <a:outerShdw blurRad="50800" dist="38100" dir="2700000" algn="tl" rotWithShape="0">
              <a:prstClr val="black">
                <a:alpha val="40000"/>
              </a:prstClr>
            </a:outerShdw>
          </a:effectLst>
        </p:spPr>
        <p:txBody>
          <a:bodyPr wrap="square" rtlCol="0">
            <a:spAutoFit/>
          </a:bodyPr>
          <a:p>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Isolation in Cockroach Database</a:t>
            </a:r>
            <a:endPar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cxnSp>
        <p:nvCxnSpPr>
          <p:cNvPr id="6" name="Straight Connector 5"/>
          <p:cNvCxnSpPr/>
          <p:nvPr/>
        </p:nvCxnSpPr>
        <p:spPr>
          <a:xfrm>
            <a:off x="393065" y="912495"/>
            <a:ext cx="3749040" cy="0"/>
          </a:xfrm>
          <a:prstGeom prst="line">
            <a:avLst/>
          </a:prstGeom>
          <a:ln w="38100" cmpd="sng">
            <a:solidFill>
              <a:schemeClr val="accent1">
                <a:shade val="50000"/>
              </a:schemeClr>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393065" y="1445895"/>
            <a:ext cx="10488295" cy="368300"/>
          </a:xfrm>
          <a:prstGeom prst="rect">
            <a:avLst/>
          </a:prstGeom>
          <a:noFill/>
        </p:spPr>
        <p:txBody>
          <a:bodyPr wrap="square" rtlCol="0" anchor="t">
            <a:spAutoFit/>
          </a:bodyPr>
          <a:p>
            <a:r>
              <a:rPr lang="en-US"/>
              <a:t>CockroachDB executes all transactions at the </a:t>
            </a:r>
            <a:r>
              <a:rPr lang="en-US" i="1"/>
              <a:t>strongest </a:t>
            </a:r>
            <a:r>
              <a:rPr lang="en-US"/>
              <a:t>transaction isolation level: </a:t>
            </a:r>
            <a:r>
              <a:rPr lang="en-US" b="1"/>
              <a:t>SERIALIZABLE</a:t>
            </a:r>
            <a:r>
              <a:rPr lang="en-US"/>
              <a:t>.</a:t>
            </a:r>
            <a:endParaRPr lang="en-US"/>
          </a:p>
        </p:txBody>
      </p:sp>
      <p:sp>
        <p:nvSpPr>
          <p:cNvPr id="3" name="Text Box 2"/>
          <p:cNvSpPr txBox="1"/>
          <p:nvPr/>
        </p:nvSpPr>
        <p:spPr>
          <a:xfrm>
            <a:off x="393065" y="2080895"/>
            <a:ext cx="8787765" cy="368300"/>
          </a:xfrm>
          <a:prstGeom prst="rect">
            <a:avLst/>
          </a:prstGeom>
          <a:noFill/>
        </p:spPr>
        <p:txBody>
          <a:bodyPr wrap="square" rtlCol="0" anchor="t">
            <a:spAutoFit/>
          </a:bodyPr>
          <a:p>
            <a:r>
              <a:rPr lang="en-US"/>
              <a:t>All other transaction isolation levels are automatically upgraded to </a:t>
            </a:r>
            <a:r>
              <a:rPr lang="en-US" b="1"/>
              <a:t>SERIALIZABLE</a:t>
            </a:r>
            <a:r>
              <a:rPr lang="en-US"/>
              <a:t>.</a:t>
            </a:r>
            <a:endParaRPr lang="en-US"/>
          </a:p>
        </p:txBody>
      </p:sp>
      <p:sp>
        <p:nvSpPr>
          <p:cNvPr id="4" name="Text Box 3"/>
          <p:cNvSpPr txBox="1"/>
          <p:nvPr/>
        </p:nvSpPr>
        <p:spPr>
          <a:xfrm>
            <a:off x="393065" y="2715895"/>
            <a:ext cx="6819265" cy="368300"/>
          </a:xfrm>
          <a:prstGeom prst="rect">
            <a:avLst/>
          </a:prstGeom>
          <a:noFill/>
        </p:spPr>
        <p:txBody>
          <a:bodyPr wrap="square" rtlCol="0" anchor="t">
            <a:spAutoFit/>
          </a:bodyPr>
          <a:p>
            <a:r>
              <a:rPr lang="en-US"/>
              <a:t>CockroachDB’s default isolation level is called </a:t>
            </a:r>
            <a:r>
              <a:rPr lang="en-US" b="1"/>
              <a:t>Serializable Snapshot</a:t>
            </a:r>
            <a:r>
              <a:rPr lang="en-US"/>
              <a:t>.</a:t>
            </a:r>
            <a:endParaRPr lang="en-US"/>
          </a:p>
        </p:txBody>
      </p:sp>
    </p:spTree>
  </p:cSld>
  <p:clrMapOvr>
    <a:masterClrMapping/>
  </p:clrMapOvr>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3199</Words>
  <Application>WPS Presentation</Application>
  <PresentationFormat>Widescreen</PresentationFormat>
  <Paragraphs>192</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Arial</vt:lpstr>
      <vt:lpstr>SimSun</vt:lpstr>
      <vt:lpstr>Wingdings</vt:lpstr>
      <vt:lpstr>Microsoft YaHei</vt:lpstr>
      <vt:lpstr>Arial Unicode MS</vt:lpstr>
      <vt:lpstr>Calibri</vt:lpstr>
      <vt:lpstr>1_Default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minh.tranquang</cp:lastModifiedBy>
  <cp:revision>196</cp:revision>
  <dcterms:created xsi:type="dcterms:W3CDTF">2022-11-01T17:12:00Z</dcterms:created>
  <dcterms:modified xsi:type="dcterms:W3CDTF">2023-11-16T15:42:07Z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C7A7B923E56F4A3B845099A930736405</vt:lpwstr>
  </property>
  <property fmtid="{D5CDD505-2E9C-101B-9397-08002B2CF9AE}" pid="3" name="KSOProductBuildVer">
    <vt:lpwstr>1033-12.2.0.13306</vt:lpwstr>
  </property>
</Properties>
</file>