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62" r:id="rId4"/>
    <p:sldId id="272" r:id="rId5"/>
    <p:sldId id="261" r:id="rId6"/>
    <p:sldId id="257" r:id="rId7"/>
    <p:sldId id="273" r:id="rId8"/>
    <p:sldId id="274" r:id="rId9"/>
    <p:sldId id="266" r:id="rId10"/>
    <p:sldId id="263" r:id="rId11"/>
    <p:sldId id="28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09110" y="2875280"/>
            <a:ext cx="357441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6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Resilience</a:t>
            </a:r>
            <a:endParaRPr lang="en-US" sz="66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5435" y="216535"/>
            <a:ext cx="11261725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sz="3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Retry - Spring Retry</a:t>
            </a:r>
            <a:endParaRPr lang="en-US" sz="3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3065" y="912495"/>
            <a:ext cx="3749040" cy="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65" y="4015740"/>
            <a:ext cx="6360795" cy="178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5" y="1076325"/>
            <a:ext cx="6659880" cy="2724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315" y="1076325"/>
            <a:ext cx="4171950" cy="1783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5435" y="222885"/>
            <a:ext cx="11261725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sz="3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JMX &amp; Jolokia Support</a:t>
            </a:r>
            <a:endParaRPr lang="en-US" sz="3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3065" y="912495"/>
            <a:ext cx="3749040" cy="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93065" y="1158875"/>
            <a:ext cx="16941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200" b="1"/>
              <a:t>Expose JMX: </a:t>
            </a:r>
            <a:endParaRPr lang="en-US" sz="2200" b="1"/>
          </a:p>
        </p:txBody>
      </p:sp>
      <p:sp>
        <p:nvSpPr>
          <p:cNvPr id="5" name="Text Box 4"/>
          <p:cNvSpPr txBox="1"/>
          <p:nvPr/>
        </p:nvSpPr>
        <p:spPr>
          <a:xfrm>
            <a:off x="393065" y="3254375"/>
            <a:ext cx="18554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200" b="1"/>
              <a:t>Setup Jolokia: </a:t>
            </a:r>
            <a:endParaRPr lang="en-US" sz="2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65" y="1660525"/>
            <a:ext cx="10753090" cy="1390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5" y="3799205"/>
            <a:ext cx="4545330" cy="698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" y="4721225"/>
            <a:ext cx="4549140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5435" y="222885"/>
            <a:ext cx="7847965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sz="3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Resiliences</a:t>
            </a:r>
            <a:endParaRPr lang="en-US" sz="3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3065" y="912495"/>
            <a:ext cx="3749040" cy="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93065" y="2626995"/>
            <a:ext cx="1172908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There are the five resiliency patterns:</a:t>
            </a:r>
            <a:endParaRPr lang="en-US" sz="2400"/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Timeout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Retry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Circuit breakers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Rate limiter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Bulkhead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393065" y="1415415"/>
            <a:ext cx="100768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Application resilience is the ability of an application to react to problems in one of its components and still provide the best possible service.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5435" y="222885"/>
            <a:ext cx="11261725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sz="3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Timeout</a:t>
            </a:r>
            <a:endParaRPr lang="en-US" sz="3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3065" y="912495"/>
            <a:ext cx="3749040" cy="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93065" y="1163955"/>
            <a:ext cx="7590155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200"/>
              <a:t>An HttpClient typically configures two main types of timeouts:</a:t>
            </a:r>
            <a:endParaRPr lang="en-US" sz="2200"/>
          </a:p>
        </p:txBody>
      </p:sp>
      <p:sp>
        <p:nvSpPr>
          <p:cNvPr id="5" name="Text Box 4"/>
          <p:cNvSpPr txBox="1"/>
          <p:nvPr/>
        </p:nvSpPr>
        <p:spPr>
          <a:xfrm>
            <a:off x="393065" y="2104390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/>
              <a:t>Connection Timed Out</a:t>
            </a:r>
            <a:r>
              <a:rPr lang="en-US"/>
              <a:t>: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93065" y="4162425"/>
            <a:ext cx="2056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/>
              <a:t>Read Timed Out</a:t>
            </a:r>
            <a:r>
              <a:rPr lang="en-US"/>
              <a:t>: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93065" y="2472690"/>
            <a:ext cx="5588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The connection timeout is the timeout in making the initial connection; i.e. completing the TCP connection handshake. </a:t>
            </a:r>
            <a:endParaRPr lang="en-US"/>
          </a:p>
        </p:txBody>
      </p:sp>
      <p:pic>
        <p:nvPicPr>
          <p:cNvPr id="8" name="Picture 7" descr="compu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6655" y="1765935"/>
            <a:ext cx="1070610" cy="1070610"/>
          </a:xfrm>
          <a:prstGeom prst="rect">
            <a:avLst/>
          </a:prstGeom>
        </p:spPr>
      </p:pic>
      <p:pic>
        <p:nvPicPr>
          <p:cNvPr id="10" name="Picture 9" descr="compu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6280" y="1765935"/>
            <a:ext cx="1070610" cy="107061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791960" y="2836545"/>
            <a:ext cx="1905" cy="10458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01205" y="3181350"/>
            <a:ext cx="270954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510145" y="2836545"/>
            <a:ext cx="1788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establish a connection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17" descr="compu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7925" y="3921760"/>
            <a:ext cx="1070610" cy="1070610"/>
          </a:xfrm>
          <a:prstGeom prst="rect">
            <a:avLst/>
          </a:prstGeom>
        </p:spPr>
      </p:pic>
      <p:pic>
        <p:nvPicPr>
          <p:cNvPr id="19" name="Picture 18" descr="compu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6280" y="3926205"/>
            <a:ext cx="1070610" cy="107061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6792595" y="4992370"/>
            <a:ext cx="8890" cy="145859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101205" y="5195570"/>
            <a:ext cx="270954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7571740" y="4876800"/>
            <a:ext cx="1788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establish a connection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110730" y="5598160"/>
            <a:ext cx="270954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137140" y="2834005"/>
            <a:ext cx="1905" cy="10458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7543483" y="5281930"/>
            <a:ext cx="18446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connection established</a:t>
            </a:r>
            <a:endParaRPr 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098030" y="5996940"/>
            <a:ext cx="270954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8099743" y="5677535"/>
            <a:ext cx="7327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request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401320" y="4596130"/>
            <a:ext cx="5043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The read timeout the time waiting for data – after establishing the connection.</a:t>
            </a:r>
            <a:endParaRPr lang="en-US">
              <a:sym typeface="+mn-ea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110095" y="3567430"/>
            <a:ext cx="2709545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7542848" y="3251200"/>
            <a:ext cx="18446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olidFill>
                  <a:srgbClr val="FF0000"/>
                </a:solidFill>
                <a:sym typeface="+mn-ea"/>
              </a:rPr>
              <a:t>connection established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6" name="Multiply 35"/>
          <p:cNvSpPr/>
          <p:nvPr/>
        </p:nvSpPr>
        <p:spPr>
          <a:xfrm>
            <a:off x="8285480" y="3460115"/>
            <a:ext cx="237490" cy="21463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10139045" y="4996815"/>
            <a:ext cx="8890" cy="145859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115175" y="6316980"/>
            <a:ext cx="2709545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8046403" y="5996940"/>
            <a:ext cx="8394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olidFill>
                  <a:srgbClr val="FF0000"/>
                </a:solidFill>
                <a:sym typeface="+mn-ea"/>
              </a:rPr>
              <a:t>response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8290560" y="6209665"/>
            <a:ext cx="237490" cy="21463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5435" y="222885"/>
            <a:ext cx="11261725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sz="3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Retry</a:t>
            </a:r>
            <a:endParaRPr lang="en-US" sz="3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3065" y="912495"/>
            <a:ext cx="3749040" cy="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93065" y="1189990"/>
            <a:ext cx="61525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Retry provides an ability to automatically re-invoke a failed operation.</a:t>
            </a:r>
            <a:endParaRPr lang="en-US"/>
          </a:p>
        </p:txBody>
      </p:sp>
      <p:pic>
        <p:nvPicPr>
          <p:cNvPr id="5" name="Picture 4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5075" y="2002790"/>
            <a:ext cx="800100" cy="800100"/>
          </a:xfrm>
          <a:prstGeom prst="rect">
            <a:avLst/>
          </a:prstGeom>
        </p:spPr>
      </p:pic>
      <p:pic>
        <p:nvPicPr>
          <p:cNvPr id="18" name="Picture 17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25" y="1867535"/>
            <a:ext cx="1070610" cy="107061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3146425" y="2938145"/>
            <a:ext cx="1270" cy="313563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984490" y="2938145"/>
            <a:ext cx="1270" cy="313563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906010" y="3043555"/>
            <a:ext cx="1320800" cy="4699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200 OK</a:t>
            </a:r>
            <a:endParaRPr lang="en-US" b="1"/>
          </a:p>
        </p:txBody>
      </p:sp>
      <p:sp>
        <p:nvSpPr>
          <p:cNvPr id="8" name="Rounded Rectangle 7"/>
          <p:cNvSpPr/>
          <p:nvPr/>
        </p:nvSpPr>
        <p:spPr>
          <a:xfrm>
            <a:off x="4906010" y="4123055"/>
            <a:ext cx="1320800" cy="4699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408 Error</a:t>
            </a:r>
            <a:endParaRPr lang="en-US" b="1"/>
          </a:p>
        </p:txBody>
      </p:sp>
      <p:sp>
        <p:nvSpPr>
          <p:cNvPr id="9" name="Rounded Rectangle 8"/>
          <p:cNvSpPr/>
          <p:nvPr/>
        </p:nvSpPr>
        <p:spPr>
          <a:xfrm>
            <a:off x="4906010" y="4829175"/>
            <a:ext cx="1320800" cy="4699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408 Error</a:t>
            </a:r>
            <a:endParaRPr lang="en-US" b="1"/>
          </a:p>
        </p:txBody>
      </p:sp>
      <p:sp>
        <p:nvSpPr>
          <p:cNvPr id="10" name="Rounded Rectangle 9"/>
          <p:cNvSpPr/>
          <p:nvPr/>
        </p:nvSpPr>
        <p:spPr>
          <a:xfrm>
            <a:off x="4905375" y="5535295"/>
            <a:ext cx="1320800" cy="4699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ym typeface="+mn-ea"/>
              </a:rPr>
              <a:t>200 OK</a:t>
            </a:r>
            <a:endParaRPr lang="en-US" b="1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152775" y="3278505"/>
            <a:ext cx="1753235" cy="6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226810" y="3276600"/>
            <a:ext cx="1751330" cy="190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150235" y="4357370"/>
            <a:ext cx="1753235" cy="6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152775" y="5063490"/>
            <a:ext cx="1753235" cy="6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152775" y="5777230"/>
            <a:ext cx="1753235" cy="6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26175" y="4349115"/>
            <a:ext cx="1751330" cy="190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36335" y="5064125"/>
            <a:ext cx="1751330" cy="190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34430" y="5768975"/>
            <a:ext cx="1751330" cy="190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173605" y="4181475"/>
            <a:ext cx="708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Retry 1</a:t>
            </a:r>
            <a:endParaRPr 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173605" y="4910455"/>
            <a:ext cx="708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Retry 2</a:t>
            </a:r>
            <a:endParaRPr 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2173605" y="5616575"/>
            <a:ext cx="708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Retry 3</a:t>
            </a:r>
            <a:endParaRPr 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5435" y="222885"/>
            <a:ext cx="11261725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sz="3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Circuit breakers</a:t>
            </a:r>
            <a:endParaRPr lang="en-US" sz="360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3065" y="912495"/>
            <a:ext cx="3749040" cy="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93065" y="1082040"/>
            <a:ext cx="1117409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200"/>
              <a:t>Circuit breakers protect downstream services by restricting or completely blocking the way requests go into downstream services.</a:t>
            </a:r>
            <a:endParaRPr lang="en-US" sz="2200"/>
          </a:p>
        </p:txBody>
      </p:sp>
      <p:sp>
        <p:nvSpPr>
          <p:cNvPr id="10" name="Rounded Rectangle 9"/>
          <p:cNvSpPr/>
          <p:nvPr/>
        </p:nvSpPr>
        <p:spPr>
          <a:xfrm>
            <a:off x="5010785" y="2676525"/>
            <a:ext cx="1316990" cy="6927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 b="1"/>
              <a:t>Closed</a:t>
            </a:r>
            <a:endParaRPr lang="en-US" sz="2000" b="1"/>
          </a:p>
        </p:txBody>
      </p:sp>
      <p:sp>
        <p:nvSpPr>
          <p:cNvPr id="12" name="Rounded Rectangle 11"/>
          <p:cNvSpPr/>
          <p:nvPr/>
        </p:nvSpPr>
        <p:spPr>
          <a:xfrm>
            <a:off x="8874760" y="5129530"/>
            <a:ext cx="1316990" cy="6927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 b="1"/>
              <a:t>Half Open</a:t>
            </a:r>
            <a:endParaRPr lang="en-US" sz="2000" b="1"/>
          </a:p>
        </p:txBody>
      </p: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6327775" y="3023235"/>
            <a:ext cx="254381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0"/>
          </p:cNvCxnSpPr>
          <p:nvPr/>
        </p:nvCxnSpPr>
        <p:spPr>
          <a:xfrm>
            <a:off x="9530080" y="3313430"/>
            <a:ext cx="3175" cy="18161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3"/>
            <a:endCxn id="11" idx="3"/>
          </p:cNvCxnSpPr>
          <p:nvPr/>
        </p:nvCxnSpPr>
        <p:spPr>
          <a:xfrm flipH="1" flipV="1">
            <a:off x="10188575" y="3023235"/>
            <a:ext cx="3175" cy="2453005"/>
          </a:xfrm>
          <a:prstGeom prst="bentConnector3">
            <a:avLst>
              <a:gd name="adj1" fmla="val -750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1"/>
            <a:endCxn id="10" idx="2"/>
          </p:cNvCxnSpPr>
          <p:nvPr/>
        </p:nvCxnSpPr>
        <p:spPr>
          <a:xfrm rot="10800000">
            <a:off x="5669280" y="3369310"/>
            <a:ext cx="3205480" cy="210693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6832600" y="2700655"/>
            <a:ext cx="1534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rgbClr val="FF0000"/>
                </a:solidFill>
              </a:rPr>
              <a:t>Error limit reached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6486525" y="5169535"/>
            <a:ext cx="15709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rgbClr val="00B050"/>
                </a:solidFill>
              </a:rPr>
              <a:t>Request succeeded</a:t>
            </a:r>
            <a:endParaRPr lang="en-US" sz="1400">
              <a:solidFill>
                <a:srgbClr val="00B050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8232775" y="4067810"/>
            <a:ext cx="12058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rgbClr val="00B050"/>
                </a:solidFill>
              </a:rPr>
              <a:t>Wait time due</a:t>
            </a:r>
            <a:endParaRPr lang="en-US" sz="1400">
              <a:solidFill>
                <a:srgbClr val="00B050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415270" y="4067810"/>
            <a:ext cx="1204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rgbClr val="FF0000"/>
                </a:solidFill>
              </a:rPr>
              <a:t>Request failed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24" name="Elbow Connector 23"/>
          <p:cNvCxnSpPr>
            <a:stCxn id="11" idx="0"/>
            <a:endCxn id="29" idx="3"/>
          </p:cNvCxnSpPr>
          <p:nvPr/>
        </p:nvCxnSpPr>
        <p:spPr>
          <a:xfrm rot="16200000" flipH="1">
            <a:off x="9770110" y="2436495"/>
            <a:ext cx="177800" cy="658495"/>
          </a:xfrm>
          <a:prstGeom prst="bentConnector4">
            <a:avLst>
              <a:gd name="adj1" fmla="val -134107"/>
              <a:gd name="adj2" fmla="val 136114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505315" y="2120265"/>
            <a:ext cx="9099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rgbClr val="FF0000"/>
                </a:solidFill>
              </a:rPr>
              <a:t>Failed fast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393065" y="2305050"/>
            <a:ext cx="46170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/>
              <a:t>Closed: </a:t>
            </a:r>
            <a:r>
              <a:rPr lang="en-US"/>
              <a:t>T</a:t>
            </a:r>
            <a:r>
              <a:rPr lang="en-US"/>
              <a:t>he circuit breaker remains in the </a:t>
            </a:r>
            <a:r>
              <a:rPr lang="en-US" i="1"/>
              <a:t>closed </a:t>
            </a:r>
            <a:r>
              <a:rPr lang="en-US"/>
              <a:t>state and all calls to that microservice or system happen normally.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393065" y="3549650"/>
            <a:ext cx="4620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/>
              <a:t>Open: </a:t>
            </a:r>
            <a:r>
              <a:rPr lang="en-US"/>
              <a:t>The circuit breaker returns an error for calls without executing the function.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393065" y="4517390"/>
            <a:ext cx="51885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/>
              <a:t>Half Open:</a:t>
            </a:r>
            <a:r>
              <a:rPr lang="en-US"/>
              <a:t> After the number of failures is reached, the circuit breaker switches to a </a:t>
            </a:r>
            <a:r>
              <a:rPr lang="en-US" i="1"/>
              <a:t>open</a:t>
            </a:r>
            <a:r>
              <a:rPr lang="en-US"/>
              <a:t> state. After awaiting time the</a:t>
            </a:r>
            <a:r>
              <a:rPr lang="en-US">
                <a:sym typeface="+mn-ea"/>
              </a:rPr>
              <a:t> circuit breaker switches to a </a:t>
            </a:r>
            <a:r>
              <a:rPr lang="en-US" i="1">
                <a:sym typeface="+mn-ea"/>
              </a:rPr>
              <a:t>half</a:t>
            </a:r>
            <a:r>
              <a:rPr lang="en-US">
                <a:sym typeface="+mn-ea"/>
              </a:rPr>
              <a:t>-</a:t>
            </a:r>
            <a:r>
              <a:rPr lang="en-US" i="1">
                <a:sym typeface="+mn-ea"/>
              </a:rPr>
              <a:t>open</a:t>
            </a:r>
            <a:r>
              <a:rPr lang="en-US">
                <a:sym typeface="+mn-ea"/>
              </a:rPr>
              <a:t> state</a:t>
            </a:r>
            <a:r>
              <a:rPr lang="en-US"/>
              <a:t>. If a call fails in this state, it goes to the </a:t>
            </a:r>
            <a:r>
              <a:rPr lang="en-US" i="1"/>
              <a:t>open </a:t>
            </a:r>
            <a:r>
              <a:rPr lang="en-US"/>
              <a:t>state</a:t>
            </a:r>
            <a:r>
              <a:rPr lang="en-US"/>
              <a:t>, otherwise it back to the </a:t>
            </a:r>
            <a:r>
              <a:rPr lang="en-US" i="1"/>
              <a:t>closed </a:t>
            </a:r>
            <a:r>
              <a:rPr lang="en-US"/>
              <a:t>state.</a:t>
            </a:r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10013950" y="2774950"/>
            <a:ext cx="174625" cy="158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871585" y="2676525"/>
            <a:ext cx="1316990" cy="6927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 b="1"/>
              <a:t>Open</a:t>
            </a:r>
            <a:endParaRPr 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5435" y="222885"/>
            <a:ext cx="11261725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sz="3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Rate limiter</a:t>
            </a:r>
            <a:endParaRPr lang="en-US" sz="3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3065" y="912495"/>
            <a:ext cx="3749040" cy="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1077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717415" y="2443480"/>
            <a:ext cx="796925" cy="7969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93065" y="1174750"/>
            <a:ext cx="6820535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200"/>
              <a:t>The rate limiter limits the rate of requests to a resource.</a:t>
            </a:r>
            <a:endParaRPr lang="en-US" sz="2200"/>
          </a:p>
        </p:txBody>
      </p:sp>
      <p:pic>
        <p:nvPicPr>
          <p:cNvPr id="7" name="Picture 6" descr="available-subscription-tiers-publish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4003040"/>
            <a:ext cx="6599555" cy="25654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494790" y="2520950"/>
            <a:ext cx="1305560" cy="6413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Client</a:t>
            </a:r>
            <a:endParaRPr lang="en-US" b="1"/>
          </a:p>
        </p:txBody>
      </p:sp>
      <p:sp>
        <p:nvSpPr>
          <p:cNvPr id="9" name="Rounded Rectangle 8"/>
          <p:cNvSpPr/>
          <p:nvPr/>
        </p:nvSpPr>
        <p:spPr>
          <a:xfrm>
            <a:off x="7387590" y="2520950"/>
            <a:ext cx="1305560" cy="6413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Endpoint</a:t>
            </a:r>
            <a:endParaRPr lang="en-US" b="1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41358" y="2640330"/>
            <a:ext cx="103505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41358" y="2841625"/>
            <a:ext cx="103505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41358" y="3033395"/>
            <a:ext cx="103505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375660" y="2343150"/>
            <a:ext cx="7664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Request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933440" y="2841625"/>
            <a:ext cx="103505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09845" y="3359785"/>
            <a:ext cx="6350" cy="5613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>
            <a:off x="3602355" y="1007110"/>
            <a:ext cx="77470" cy="2950210"/>
          </a:xfrm>
          <a:prstGeom prst="bentConnector3">
            <a:avLst>
              <a:gd name="adj1" fmla="val 661475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2694940" y="1701165"/>
            <a:ext cx="189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olidFill>
                  <a:srgbClr val="FF0000"/>
                </a:solidFill>
              </a:rPr>
              <a:t>429 Too Many Requests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s 50"/>
          <p:cNvSpPr/>
          <p:nvPr/>
        </p:nvSpPr>
        <p:spPr>
          <a:xfrm>
            <a:off x="6220460" y="2378075"/>
            <a:ext cx="4459605" cy="159639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7479665" y="2530475"/>
            <a:ext cx="194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Application</a:t>
            </a:r>
            <a:endParaRPr lang="en-US" b="1"/>
          </a:p>
        </p:txBody>
      </p:sp>
      <p:sp>
        <p:nvSpPr>
          <p:cNvPr id="47" name="Rectangles 46"/>
          <p:cNvSpPr/>
          <p:nvPr/>
        </p:nvSpPr>
        <p:spPr>
          <a:xfrm>
            <a:off x="877570" y="2378075"/>
            <a:ext cx="3808095" cy="159639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05435" y="222885"/>
            <a:ext cx="11261725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sz="3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Bulkhead</a:t>
            </a:r>
            <a:endParaRPr lang="en-US" sz="3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3065" y="912495"/>
            <a:ext cx="3749040" cy="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93065" y="1153795"/>
            <a:ext cx="89331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To minimize the impact, it is always a good practice to have a dedicated pool for each individual service.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150620" y="3146425"/>
            <a:ext cx="3262630" cy="459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Connection pool for A &amp; B</a:t>
            </a:r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659880" y="4434205"/>
            <a:ext cx="1503045" cy="64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Endpoint A</a:t>
            </a:r>
            <a:endParaRPr lang="en-US" b="1"/>
          </a:p>
        </p:txBody>
      </p:sp>
      <p:sp>
        <p:nvSpPr>
          <p:cNvPr id="44" name="Rounded Rectangle 43"/>
          <p:cNvSpPr/>
          <p:nvPr/>
        </p:nvSpPr>
        <p:spPr>
          <a:xfrm>
            <a:off x="8835390" y="4434205"/>
            <a:ext cx="1503045" cy="64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Endpoint B</a:t>
            </a:r>
            <a:endParaRPr lang="en-US" b="1"/>
          </a:p>
        </p:txBody>
      </p:sp>
      <p:sp>
        <p:nvSpPr>
          <p:cNvPr id="45" name="Rounded Rectangle 44"/>
          <p:cNvSpPr/>
          <p:nvPr/>
        </p:nvSpPr>
        <p:spPr>
          <a:xfrm>
            <a:off x="1144905" y="4434205"/>
            <a:ext cx="1503045" cy="64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Endpoint A</a:t>
            </a:r>
            <a:endParaRPr lang="en-US" b="1"/>
          </a:p>
        </p:txBody>
      </p:sp>
      <p:sp>
        <p:nvSpPr>
          <p:cNvPr id="46" name="Rounded Rectangle 45"/>
          <p:cNvSpPr/>
          <p:nvPr/>
        </p:nvSpPr>
        <p:spPr>
          <a:xfrm>
            <a:off x="2929890" y="4434205"/>
            <a:ext cx="1503045" cy="64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Endpoint B</a:t>
            </a:r>
            <a:endParaRPr lang="en-US" b="1"/>
          </a:p>
        </p:txBody>
      </p:sp>
      <p:cxnSp>
        <p:nvCxnSpPr>
          <p:cNvPr id="48" name="Straight Arrow Connector 47"/>
          <p:cNvCxnSpPr>
            <a:endCxn id="45" idx="0"/>
          </p:cNvCxnSpPr>
          <p:nvPr/>
        </p:nvCxnSpPr>
        <p:spPr>
          <a:xfrm flipH="1">
            <a:off x="1896745" y="3593465"/>
            <a:ext cx="1905" cy="8407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0"/>
          </p:cNvCxnSpPr>
          <p:nvPr/>
        </p:nvCxnSpPr>
        <p:spPr>
          <a:xfrm flipH="1">
            <a:off x="3681730" y="3604260"/>
            <a:ext cx="635" cy="8299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1811020" y="2530475"/>
            <a:ext cx="194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Application</a:t>
            </a:r>
            <a:endParaRPr lang="en-US" b="1"/>
          </a:p>
        </p:txBody>
      </p:sp>
      <p:sp>
        <p:nvSpPr>
          <p:cNvPr id="53" name="Rounded Rectangle 52"/>
          <p:cNvSpPr/>
          <p:nvPr/>
        </p:nvSpPr>
        <p:spPr>
          <a:xfrm>
            <a:off x="6586220" y="3146425"/>
            <a:ext cx="1650365" cy="459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Connection pool A</a:t>
            </a:r>
            <a:endParaRPr lang="en-US" sz="1400"/>
          </a:p>
        </p:txBody>
      </p:sp>
      <p:sp>
        <p:nvSpPr>
          <p:cNvPr id="54" name="Rounded Rectangle 53"/>
          <p:cNvSpPr/>
          <p:nvPr/>
        </p:nvSpPr>
        <p:spPr>
          <a:xfrm>
            <a:off x="8761730" y="3144520"/>
            <a:ext cx="1650365" cy="459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Connection pool B</a:t>
            </a:r>
            <a:endParaRPr lang="en-US" sz="1400"/>
          </a:p>
        </p:txBody>
      </p:sp>
      <p:cxnSp>
        <p:nvCxnSpPr>
          <p:cNvPr id="55" name="Straight Arrow Connector 54"/>
          <p:cNvCxnSpPr>
            <a:stCxn id="53" idx="2"/>
            <a:endCxn id="39" idx="0"/>
          </p:cNvCxnSpPr>
          <p:nvPr/>
        </p:nvCxnSpPr>
        <p:spPr>
          <a:xfrm>
            <a:off x="7411720" y="3606165"/>
            <a:ext cx="0" cy="8280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2"/>
            <a:endCxn id="44" idx="0"/>
          </p:cNvCxnSpPr>
          <p:nvPr/>
        </p:nvCxnSpPr>
        <p:spPr>
          <a:xfrm>
            <a:off x="9587230" y="3604260"/>
            <a:ext cx="0" cy="8299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449570" y="2378075"/>
            <a:ext cx="6350" cy="29591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5435" y="222885"/>
            <a:ext cx="1165987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sz="3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Resilience for Subscription Application when calling 3rd party</a:t>
            </a:r>
            <a:endParaRPr lang="en-US" sz="3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3065" y="912495"/>
            <a:ext cx="3749040" cy="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106295" y="1414780"/>
            <a:ext cx="3046095" cy="484251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084820" y="1414780"/>
            <a:ext cx="2861945" cy="48425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External Service</a:t>
            </a:r>
            <a:endParaRPr lang="en-US"/>
          </a:p>
          <a:p>
            <a:pPr algn="ctr"/>
            <a:r>
              <a:rPr lang="en-US"/>
              <a:t>(Server)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41655" y="4083685"/>
            <a:ext cx="1308100" cy="44132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/>
              <a:t>Timeout</a:t>
            </a:r>
            <a:endParaRPr lang="en-US" sz="1600"/>
          </a:p>
        </p:txBody>
      </p:sp>
      <p:sp>
        <p:nvSpPr>
          <p:cNvPr id="9" name="Rectangles 8"/>
          <p:cNvSpPr/>
          <p:nvPr/>
        </p:nvSpPr>
        <p:spPr>
          <a:xfrm>
            <a:off x="541020" y="3314065"/>
            <a:ext cx="1308735" cy="44069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/>
              <a:t>Retry</a:t>
            </a:r>
            <a:endParaRPr lang="en-US" sz="1600"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5149850" y="2818130"/>
            <a:ext cx="2934970" cy="5715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152390" y="5259070"/>
            <a:ext cx="2932430" cy="0"/>
          </a:xfrm>
          <a:prstGeom prst="straightConnector1">
            <a:avLst/>
          </a:prstGeom>
          <a:ln w="25400">
            <a:prstDash val="dash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6358255" y="2511425"/>
            <a:ext cx="7664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304915" y="4952365"/>
            <a:ext cx="873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Response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299335" y="1617345"/>
            <a:ext cx="2660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Subscription Application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(Client)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79370" y="2376805"/>
            <a:ext cx="2099945" cy="801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HutTokenService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79370" y="3637915"/>
            <a:ext cx="2099945" cy="801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ProductService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579370" y="4794250"/>
            <a:ext cx="2099945" cy="801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AddressService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5435" y="222885"/>
            <a:ext cx="11261725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sz="3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Timeout - Spring WebClient </a:t>
            </a:r>
            <a:endParaRPr lang="en-US" sz="3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3065" y="912495"/>
            <a:ext cx="3749040" cy="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93065" y="1049020"/>
            <a:ext cx="23501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000" b="1">
                <a:sym typeface="+mn-ea"/>
              </a:rPr>
              <a:t>WebClient </a:t>
            </a:r>
            <a:r>
              <a:rPr lang="en-US" sz="2000">
                <a:sym typeface="+mn-ea"/>
              </a:rPr>
              <a:t>-</a:t>
            </a:r>
            <a:r>
              <a:rPr lang="en-US" sz="2000" b="1">
                <a:sym typeface="+mn-ea"/>
              </a:rPr>
              <a:t> </a:t>
            </a:r>
            <a:r>
              <a:rPr lang="en-US" sz="2000" i="1">
                <a:sym typeface="+mn-ea"/>
              </a:rPr>
              <a:t>timeout</a:t>
            </a:r>
            <a:r>
              <a:rPr lang="en-US" sz="2000" b="1">
                <a:sym typeface="+mn-ea"/>
              </a:rPr>
              <a:t>:</a:t>
            </a:r>
            <a:endParaRPr lang="en-US" sz="2000" b="1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6720" y="3346450"/>
            <a:ext cx="36810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000" b="1">
                <a:sym typeface="+mn-ea"/>
              </a:rPr>
              <a:t>JettyHttpClient </a:t>
            </a:r>
            <a:r>
              <a:rPr lang="en-US" sz="2000">
                <a:sym typeface="+mn-ea"/>
              </a:rPr>
              <a:t>- </a:t>
            </a:r>
            <a:r>
              <a:rPr lang="en-US" sz="2000" i="1">
                <a:sym typeface="+mn-ea"/>
              </a:rPr>
              <a:t>connectTimeout</a:t>
            </a:r>
            <a:r>
              <a:rPr lang="en-US" sz="2000">
                <a:sym typeface="+mn-ea"/>
              </a:rPr>
              <a:t>:</a:t>
            </a:r>
            <a:endParaRPr lang="en-US" sz="20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25" y="1543050"/>
            <a:ext cx="7404735" cy="1568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3786505"/>
            <a:ext cx="7412990" cy="2564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2175</Words>
  <Application>WPS Presentation</Application>
  <PresentationFormat>Widescreen</PresentationFormat>
  <Paragraphs>151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minh.tranquang</cp:lastModifiedBy>
  <cp:revision>182</cp:revision>
  <dcterms:created xsi:type="dcterms:W3CDTF">2022-12-02T02:32:00Z</dcterms:created>
  <dcterms:modified xsi:type="dcterms:W3CDTF">2022-12-28T04:22:50Z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4487591F7E6941308AACE85151D39A89</vt:lpwstr>
  </property>
  <property fmtid="{D5CDD505-2E9C-101B-9397-08002B2CF9AE}" pid="3" name="KSOProductBuildVer">
    <vt:lpwstr>1033-11.2.0.11440</vt:lpwstr>
  </property>
</Properties>
</file>