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82721"/>
  </p:normalViewPr>
  <p:slideViewPr>
    <p:cSldViewPr snapToGrid="0" snapToObjects="1">
      <p:cViewPr varScale="1">
        <p:scale>
          <a:sx n="105" d="100"/>
          <a:sy n="105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55708-3168-4E4D-A959-F0A1149DF3A4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AD244-E8F0-9F47-8E35-F4F7100F1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</a:t>
            </a:r>
          </a:p>
          <a:p>
            <a:r>
              <a:rPr lang="en-US" dirty="0"/>
              <a:t>(1)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Mass-spectrometric exploration of proteome structure and function 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r>
              <a:rPr lang="en-US" dirty="0"/>
              <a:t>(2)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proteomics: a powerful discovery tool for cell biology</a:t>
            </a:r>
          </a:p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AD244-E8F0-9F47-8E35-F4F7100F1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8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Genomic Cytometry and New Modalities for Deep Single-Cell Interrogation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AD244-E8F0-9F47-8E35-F4F7100F15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8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from: https://</a:t>
            </a:r>
            <a:r>
              <a:rPr lang="en-US" dirty="0" err="1"/>
              <a:t>www.creative-proteomics.com</a:t>
            </a:r>
            <a:r>
              <a:rPr lang="en-US" dirty="0"/>
              <a:t>/technology/</a:t>
            </a:r>
            <a:r>
              <a:rPr lang="en-US" dirty="0" err="1"/>
              <a:t>maldi</a:t>
            </a:r>
            <a:r>
              <a:rPr lang="en-US" dirty="0"/>
              <a:t>-</a:t>
            </a:r>
            <a:r>
              <a:rPr lang="en-US" dirty="0" err="1"/>
              <a:t>tof</a:t>
            </a:r>
            <a:r>
              <a:rPr lang="en-US" dirty="0"/>
              <a:t>-mass-</a:t>
            </a:r>
            <a:r>
              <a:rPr lang="en-US" dirty="0" err="1"/>
              <a:t>spectrometry.htm</a:t>
            </a:r>
            <a:r>
              <a:rPr lang="en-US" dirty="0"/>
              <a:t>#:~:text=Mass%20spectrometry%20is%20an%20analytical,%2Dflight%20(TOF)%20analyzer.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AD244-E8F0-9F47-8E35-F4F7100F15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3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Focuse</a:t>
            </a:r>
            <a:r>
              <a:rPr lang="en-US" dirty="0"/>
              <a:t> more on </a:t>
            </a:r>
            <a:r>
              <a:rPr lang="en-US" dirty="0" err="1"/>
              <a:t>nanostring</a:t>
            </a:r>
            <a:r>
              <a:rPr lang="en-US" dirty="0"/>
              <a:t> and </a:t>
            </a:r>
            <a:r>
              <a:rPr lang="en-US" dirty="0" err="1"/>
              <a:t>imc</a:t>
            </a:r>
            <a:r>
              <a:rPr lang="en-US" dirty="0"/>
              <a:t> and biological question it solve.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AD244-E8F0-9F47-8E35-F4F7100F15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64EE-7317-524A-8F0E-1CD1AA320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8AB61-B08F-E948-BCDF-F714A1DBE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239C0-F40B-DD4B-9CBD-1AB6B72C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5933-DD04-A242-B345-E15F71166D7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565C0-5489-5C48-B628-C06CA934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738D-9389-3641-9CD6-7ABB2771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70A-832A-2343-97B1-6FF082BD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9DAD-4D58-2340-8ED4-B0233DC6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2AB72-E527-B44A-8E2D-624341063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E741-EED0-FB43-8241-ACF32834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5933-DD04-A242-B345-E15F71166D7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C2942-B156-DB41-8B1E-D716FA83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08868-7D70-E640-B626-6723D47C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70A-832A-2343-97B1-6FF082BD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4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51D23-9B87-B042-A055-0231CC7DE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0EDFF-9892-F245-A34D-B8C51B4B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3994-EA46-B744-8E74-7C823E38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5933-DD04-A242-B345-E15F71166D7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8506E-356A-AD4E-9350-2FCB3247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5360-DEB3-6B49-99F4-AEA5F66B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70A-832A-2343-97B1-6FF082BD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2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5768-1AF6-3748-BA79-B9C9C64B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A99DE-037F-F443-A4DE-7026CDAC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FB328-967E-5846-A0BF-3B787880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5933-DD04-A242-B345-E15F71166D7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B900-FF28-AC42-AB22-2943EA23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32FC4-E918-0340-8D54-ABC0B5C1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70A-832A-2343-97B1-6FF082BD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3664-E899-054C-97F1-0DB48D2D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2A834-B397-E24A-948D-E8C07AFB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542E7-AE51-9A47-940E-5DE77E02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5933-DD04-A242-B345-E15F71166D7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7F10-2B95-BA4E-A7B2-801278BB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820D9-1790-FE4A-A90F-BC41AA0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70A-832A-2343-97B1-6FF082BD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1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2FDC-AB08-9C48-A84B-85D37847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25C5-9B7D-434A-988A-6B5159841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FF176-C7B8-BD43-B980-73BA824E1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8C503-5B82-2A4E-A406-8C00960B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5933-DD04-A242-B345-E15F71166D7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F0337-B5DA-0A4C-8E41-A37EC8C5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62E27-3C78-1148-80D2-76339F18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70A-832A-2343-97B1-6FF082BD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C677-F9CA-EA43-AC9B-90191C8B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BAAAE-0B8F-8146-B16E-2F83A8845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B60D8-FF73-E94A-A570-6AB64C96B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4671A-71BC-1644-83C7-44C6328A6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84350-1088-EA4F-BCC3-142878168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C9741-4DB5-3A47-A4A8-B9983E19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5933-DD04-A242-B345-E15F71166D7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94025-2C5A-D24E-B997-19310F7E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4B9CF-610C-B044-A285-BE2BA567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70A-832A-2343-97B1-6FF082BD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DB74-47F2-6048-91C9-A4AFCD38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53AA9-2B98-BA45-BE30-68D74E2C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5933-DD04-A242-B345-E15F71166D7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B41B8-5852-DA48-9001-9FA6A580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5C85D-6BD6-B443-B969-DF133B26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70A-832A-2343-97B1-6FF082BD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3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5FF93-3FBF-704A-943E-7A5F4CF1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5933-DD04-A242-B345-E15F71166D7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BDBDB-4C97-004F-BB2A-5EF2CEC8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97302-F8E3-8740-9318-D104FA67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70A-832A-2343-97B1-6FF082BD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D8D1-32C9-3B4E-BC16-73B7AD3A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67A1A-395A-774E-B0D5-2136B252B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269BB-C575-F94B-8924-FD4A26051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3B580-2AD3-6540-B1E2-C185C86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5933-DD04-A242-B345-E15F71166D7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3729A-61CD-654A-8E2E-A95B3848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D0FA5-F46E-AE44-8778-846E7546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70A-832A-2343-97B1-6FF082BD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4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1F27-F586-274A-B677-34D1DC52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974EB-D5D7-3F46-B2E2-4F54D29BA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B79E0-D585-4B4F-89DF-D4E1E5D26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ECF77-B210-064A-B7C3-CD4B6DAB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5933-DD04-A242-B345-E15F71166D7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9F1AF-3446-BC40-9E4C-2C9EF379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E09B0-9836-5243-9367-B195AEFE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370A-832A-2343-97B1-6FF082BD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8BB3A-2891-6F48-A1CF-C5BB048E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C7C1C-A086-F143-8269-95714EE80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6B65D-8FB0-9944-AE4F-273A06679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5933-DD04-A242-B345-E15F71166D79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90F2-94AD-7946-A614-E43715566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D248-7831-C64B-920D-7AE90D297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370A-832A-2343-97B1-6FF082BD5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5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107F-630B-004F-BAA9-60A2BBF2B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of spatial proteomics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F3996-42ED-8844-A492-FEF09F4D2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0150"/>
            <a:ext cx="9144000" cy="957649"/>
          </a:xfrm>
        </p:spPr>
        <p:txBody>
          <a:bodyPr/>
          <a:lstStyle/>
          <a:p>
            <a:r>
              <a:rPr lang="en-AU" dirty="0"/>
              <a:t>Minh Tran</a:t>
            </a:r>
          </a:p>
          <a:p>
            <a:r>
              <a:rPr lang="en-AU" dirty="0"/>
              <a:t>21/9/20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0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9560-DEEA-124A-80B5-58851989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BAC1-EB01-2949-B7B2-28AA1F81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strategies to study the proteome and the molecular mechanism that it mediates:</a:t>
            </a:r>
          </a:p>
          <a:p>
            <a:pPr lvl="1"/>
            <a:r>
              <a:rPr lang="en-US" dirty="0"/>
              <a:t>Proteins are isolated and analyzed with respect of the structure using </a:t>
            </a:r>
            <a:r>
              <a:rPr lang="en-US" i="1" dirty="0"/>
              <a:t>biochemical-based</a:t>
            </a:r>
            <a:r>
              <a:rPr lang="en-US" dirty="0"/>
              <a:t> and </a:t>
            </a:r>
            <a:r>
              <a:rPr lang="en-US" i="1" dirty="0"/>
              <a:t>biophysical-based</a:t>
            </a:r>
            <a:r>
              <a:rPr lang="en-US" dirty="0"/>
              <a:t> methods. </a:t>
            </a:r>
          </a:p>
          <a:p>
            <a:pPr lvl="1"/>
            <a:r>
              <a:rPr lang="en-US" dirty="0"/>
              <a:t>Both approaches are able to perform in large-scale and quantify accurately. However,  they are both unable to provide spatial and single-cell resolution.</a:t>
            </a:r>
          </a:p>
          <a:p>
            <a:r>
              <a:rPr lang="en-US" dirty="0"/>
              <a:t>Mass-spectrometry-based (MS) methods has transformed the way to and introduced new features to study proteomics</a:t>
            </a:r>
            <a:r>
              <a:rPr lang="en-US" baseline="30000" dirty="0"/>
              <a:t>(1)</a:t>
            </a:r>
            <a:r>
              <a:rPr lang="en-US" dirty="0"/>
              <a:t>.</a:t>
            </a:r>
          </a:p>
          <a:p>
            <a:r>
              <a:rPr lang="en-US" dirty="0"/>
              <a:t>Recent substantial advances in combination of high-throughput microscopy, quantitative </a:t>
            </a:r>
            <a:r>
              <a:rPr lang="en-US" i="1" dirty="0"/>
              <a:t>mass spectrometry</a:t>
            </a:r>
            <a:r>
              <a:rPr lang="en-US" dirty="0"/>
              <a:t> and </a:t>
            </a:r>
            <a:r>
              <a:rPr lang="en-US" dirty="0" err="1"/>
              <a:t>interactomics</a:t>
            </a:r>
            <a:r>
              <a:rPr lang="en-US" dirty="0"/>
              <a:t> mapping enable proteome-wide investigations of spatial cellular</a:t>
            </a:r>
            <a:r>
              <a:rPr lang="en-US" baseline="30000" dirty="0"/>
              <a:t>(1)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3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D499-48AF-4848-9245-1A6F9179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5"/>
            <a:ext cx="11027229" cy="960241"/>
          </a:xfrm>
        </p:spPr>
        <p:txBody>
          <a:bodyPr>
            <a:noAutofit/>
          </a:bodyPr>
          <a:lstStyle/>
          <a:p>
            <a:r>
              <a:rPr lang="en-US" sz="3200" dirty="0"/>
              <a:t>When/what spatial proteomic information can contribute to the biological question?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0D490-0E1D-DF40-9E3C-14153CF73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1682" y="1475101"/>
            <a:ext cx="7439848" cy="514145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9CAA75-B893-864D-8231-6267F0BA8650}"/>
              </a:ext>
            </a:extLst>
          </p:cNvPr>
          <p:cNvSpPr/>
          <p:nvPr/>
        </p:nvSpPr>
        <p:spPr>
          <a:xfrm>
            <a:off x="4777040" y="2230015"/>
            <a:ext cx="2652331" cy="438654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6618E9-73F9-6746-846A-D586DF22B042}"/>
              </a:ext>
            </a:extLst>
          </p:cNvPr>
          <p:cNvSpPr/>
          <p:nvPr/>
        </p:nvSpPr>
        <p:spPr>
          <a:xfrm>
            <a:off x="5486400" y="3799003"/>
            <a:ext cx="1608704" cy="2092750"/>
          </a:xfrm>
          <a:prstGeom prst="rect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2C462-6AA7-C440-B07B-134109BF0A90}"/>
              </a:ext>
            </a:extLst>
          </p:cNvPr>
          <p:cNvSpPr txBox="1"/>
          <p:nvPr/>
        </p:nvSpPr>
        <p:spPr>
          <a:xfrm>
            <a:off x="326571" y="1847654"/>
            <a:ext cx="3896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Spatial proteomics is the set of methods that </a:t>
            </a:r>
            <a:r>
              <a:rPr lang="en-AU" dirty="0"/>
              <a:t>use imaging technology for the visualization of proteins in their native cellular environment without the need for physical separation of cells or organelles before proteomic analysis.</a:t>
            </a:r>
          </a:p>
        </p:txBody>
      </p:sp>
    </p:spTree>
    <p:extLst>
      <p:ext uri="{BB962C8B-B14F-4D97-AF65-F5344CB8AC3E}">
        <p14:creationId xmlns:p14="http://schemas.microsoft.com/office/powerpoint/2010/main" val="394533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27A9-ED10-014C-899E-B1BEF5DD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development of spatial proteomic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8E7C-E3CE-9D49-87D3-06B8EA447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02" y="1825625"/>
            <a:ext cx="517485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There are currently two popular approaches for spatial proteomic: Imaging Mass Cytometry (IMC), and Multiplexed Ion Beam Imaging (MIBI).  </a:t>
            </a:r>
          </a:p>
          <a:p>
            <a:r>
              <a:rPr lang="en-US" sz="2000" dirty="0"/>
              <a:t>Both approaches use metal-isotope-tagged antibodies with up to 40 different types of antibodies can be used to labelled the proteins.</a:t>
            </a:r>
          </a:p>
          <a:p>
            <a:r>
              <a:rPr lang="en-US" sz="2000" i="1" dirty="0"/>
              <a:t>In IMC</a:t>
            </a:r>
            <a:r>
              <a:rPr lang="en-US" sz="2000" dirty="0"/>
              <a:t>, the tissue is ablated, plumes of tissue are aerosolized and ionized and then fed into mass spectrometer (B process). </a:t>
            </a:r>
          </a:p>
          <a:p>
            <a:r>
              <a:rPr lang="en-US" sz="2000" i="1" dirty="0"/>
              <a:t>In MIBI</a:t>
            </a:r>
            <a:r>
              <a:rPr lang="en-US" sz="2000" dirty="0"/>
              <a:t>, an oxygen-based primary ion beam rasterizes over the tissue and the releases the metal isotypes from the antibodies (C process). </a:t>
            </a:r>
          </a:p>
          <a:p>
            <a:r>
              <a:rPr lang="en-US" sz="2000" dirty="0"/>
              <a:t>The metal ions are also fed into the mass spectrometer to estimate isotope abundance and mapped back to the original coordinates.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E4321-FECB-994C-AFEF-67E3F24BC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945" y="1574386"/>
            <a:ext cx="5174855" cy="460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8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F8A3-BC8D-EA4B-9450-D795A18C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development of spatial proteomic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43DD-7CFF-334A-97CD-99B4E89AC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845"/>
          </a:xfrm>
        </p:spPr>
        <p:txBody>
          <a:bodyPr/>
          <a:lstStyle/>
          <a:p>
            <a:r>
              <a:rPr lang="en-US" sz="2000" dirty="0"/>
              <a:t>Another worth noting method is Matrix Assisted Laser Desorption/Ionization (MALDI)</a:t>
            </a:r>
          </a:p>
          <a:p>
            <a:r>
              <a:rPr lang="en-AU" sz="2000" dirty="0"/>
              <a:t>In MALDI, a laser and mass spectrometer are used to ablate and ionize molecules on the surface of a sample and the mass spectrum of each pixel on the section is collected</a:t>
            </a:r>
          </a:p>
          <a:p>
            <a:r>
              <a:rPr lang="en-AU" sz="2000" dirty="0"/>
              <a:t>However, MALDI-MSI has several limitations compared to IMC and MIBI, such as lower resolution, lower sensitivity.</a:t>
            </a:r>
          </a:p>
          <a:p>
            <a:endParaRPr lang="en-A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B325C-B11B-3A40-97B4-444AE971F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017" y="4231046"/>
            <a:ext cx="4526146" cy="2508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A53B01-492C-6C49-BA36-07A3CDC54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41517"/>
            <a:ext cx="45212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9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D8C7-56C1-C341-A8E4-0CCEFC97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spatial </a:t>
            </a:r>
            <a:r>
              <a:rPr lang="en-US" dirty="0" err="1"/>
              <a:t>protemic</a:t>
            </a:r>
            <a:r>
              <a:rPr lang="en-US" dirty="0"/>
              <a:t> profiling.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CEEFA-DD27-1943-AD33-11AAD753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CODEX, for CO-Detection by </a:t>
            </a:r>
            <a:r>
              <a:rPr lang="en-AU" dirty="0" err="1"/>
              <a:t>indEXing</a:t>
            </a:r>
            <a:r>
              <a:rPr lang="en-AU" dirty="0"/>
              <a:t>) extends deep phenotyping capabilities of flow and mass cytometry to most standard three-color fluorescence microscope platforms for imaging of solid tissues</a:t>
            </a:r>
            <a:r>
              <a:rPr lang="en-AU" baseline="30000" dirty="0"/>
              <a:t> (1)</a:t>
            </a:r>
            <a:r>
              <a:rPr lang="en-AU" dirty="0"/>
              <a:t>. </a:t>
            </a:r>
          </a:p>
          <a:p>
            <a:r>
              <a:rPr lang="en-AU" dirty="0" err="1"/>
              <a:t>GeoMx</a:t>
            </a:r>
            <a:r>
              <a:rPr lang="en-AU" dirty="0"/>
              <a:t> DSP (</a:t>
            </a:r>
            <a:r>
              <a:rPr lang="en-AU" dirty="0" err="1"/>
              <a:t>nanostring</a:t>
            </a:r>
            <a:r>
              <a:rPr lang="en-AU"/>
              <a:t>): </a:t>
            </a:r>
            <a:endParaRPr lang="en-AU" dirty="0"/>
          </a:p>
          <a:p>
            <a:r>
              <a:rPr lang="en-AU" dirty="0" err="1"/>
              <a:t>MACSima</a:t>
            </a:r>
            <a:r>
              <a:rPr lang="en-AU" dirty="0"/>
              <a:t>: the instrument that is capable of detecting hundred of protein </a:t>
            </a:r>
            <a:r>
              <a:rPr lang="en-AU" dirty="0" err="1"/>
              <a:t>stimultaneously</a:t>
            </a:r>
            <a:r>
              <a:rPr lang="en-AU" dirty="0"/>
              <a:t> using </a:t>
            </a:r>
            <a:r>
              <a:rPr lang="en-AU" dirty="0" err="1"/>
              <a:t>flourescence</a:t>
            </a:r>
            <a:r>
              <a:rPr lang="en-AU" dirty="0"/>
              <a:t> microscopy</a:t>
            </a:r>
          </a:p>
        </p:txBody>
      </p:sp>
    </p:spTree>
    <p:extLst>
      <p:ext uri="{BB962C8B-B14F-4D97-AF65-F5344CB8AC3E}">
        <p14:creationId xmlns:p14="http://schemas.microsoft.com/office/powerpoint/2010/main" val="51018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500</Words>
  <Application>Microsoft Macintosh PowerPoint</Application>
  <PresentationFormat>Widescreen</PresentationFormat>
  <Paragraphs>35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Review of spatial proteomics</vt:lpstr>
      <vt:lpstr>General view </vt:lpstr>
      <vt:lpstr>When/what spatial proteomic information can contribute to the biological question?</vt:lpstr>
      <vt:lpstr>Current development of spatial proteomic</vt:lpstr>
      <vt:lpstr>Current development of spatial proteomic</vt:lpstr>
      <vt:lpstr>Other spatial protemic profiling.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</dc:title>
  <dc:creator>Minh Tran</dc:creator>
  <cp:lastModifiedBy>Xiao Tan</cp:lastModifiedBy>
  <cp:revision>21</cp:revision>
  <dcterms:created xsi:type="dcterms:W3CDTF">2020-09-20T23:14:34Z</dcterms:created>
  <dcterms:modified xsi:type="dcterms:W3CDTF">2020-09-21T05:03:24Z</dcterms:modified>
</cp:coreProperties>
</file>