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308" r:id="rId3"/>
    <p:sldId id="309" r:id="rId4"/>
    <p:sldId id="310" r:id="rId5"/>
    <p:sldId id="311" r:id="rId6"/>
    <p:sldId id="313" r:id="rId7"/>
    <p:sldId id="316" r:id="rId8"/>
    <p:sldId id="312" r:id="rId9"/>
    <p:sldId id="314" r:id="rId10"/>
    <p:sldId id="315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02"/>
    <a:srgbClr val="40404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htran384/data-science/tree/master/Pw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3200" dirty="0"/>
              <a:t>PwC Digital Intelligence</a:t>
            </a:r>
            <a:br>
              <a:rPr lang="en-US" sz="2800" dirty="0"/>
            </a:br>
            <a:br>
              <a:rPr lang="en-US" sz="6600" dirty="0"/>
            </a:br>
            <a:r>
              <a:rPr lang="en-US" sz="2800" dirty="0"/>
              <a:t>Task 2</a:t>
            </a:r>
            <a:br>
              <a:rPr lang="en-US" sz="6600" dirty="0"/>
            </a:br>
            <a:r>
              <a:rPr lang="en-US" sz="6600" dirty="0">
                <a:solidFill>
                  <a:srgbClr val="D04A02"/>
                </a:solidFill>
              </a:rPr>
              <a:t>Responsible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BY: Minh Tran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07/06/2021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While choosing the top 5 features based on the Chi-Squared score, the model performance reduces slightly. So besides the top contributed features, the </a:t>
            </a:r>
            <a:r>
              <a:rPr lang="en-US" sz="2800" i="1" dirty="0">
                <a:solidFill>
                  <a:srgbClr val="D04A02"/>
                </a:solidFill>
              </a:rPr>
              <a:t>other features still indeed contribute</a:t>
            </a:r>
            <a:r>
              <a:rPr lang="en-US" sz="2800" i="1" dirty="0">
                <a:solidFill>
                  <a:srgbClr val="404040"/>
                </a:solidFill>
              </a:rPr>
              <a:t> to the model, just less than the top 5. </a:t>
            </a:r>
          </a:p>
          <a:p>
            <a:endParaRPr lang="en-US" sz="2800" i="1" dirty="0">
              <a:solidFill>
                <a:srgbClr val="404040"/>
              </a:solidFill>
            </a:endParaRPr>
          </a:p>
          <a:p>
            <a:r>
              <a:rPr lang="en-US" sz="2800" i="1" dirty="0">
                <a:solidFill>
                  <a:srgbClr val="404040"/>
                </a:solidFill>
              </a:rPr>
              <a:t>The model accuracy is considerably high, because the model would predict correctly the clients who </a:t>
            </a:r>
            <a:r>
              <a:rPr lang="en-US" sz="2800" i="1" dirty="0">
                <a:solidFill>
                  <a:srgbClr val="D04A02"/>
                </a:solidFill>
              </a:rPr>
              <a:t>WON'T subscribe</a:t>
            </a:r>
            <a:r>
              <a:rPr lang="en-US" sz="2800" i="1" dirty="0">
                <a:solidFill>
                  <a:srgbClr val="40404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425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While choosing the top 5 features based on the In this case, </a:t>
            </a:r>
            <a:r>
              <a:rPr lang="en-US" sz="2800" i="1" dirty="0">
                <a:solidFill>
                  <a:srgbClr val="D04A02"/>
                </a:solidFill>
              </a:rPr>
              <a:t>recall</a:t>
            </a:r>
            <a:r>
              <a:rPr lang="en-US" sz="2800" i="1" dirty="0">
                <a:solidFill>
                  <a:srgbClr val="404040"/>
                </a:solidFill>
              </a:rPr>
              <a:t> might be more important evaluation metric to </a:t>
            </a:r>
            <a:r>
              <a:rPr lang="en-US" sz="2800" i="1" dirty="0">
                <a:solidFill>
                  <a:srgbClr val="D04A02"/>
                </a:solidFill>
              </a:rPr>
              <a:t>find the most clients who are likely to subscribe</a:t>
            </a:r>
            <a:r>
              <a:rPr lang="en-US" sz="2800" i="1" dirty="0">
                <a:solidFill>
                  <a:srgbClr val="404040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404040"/>
              </a:solidFill>
            </a:endParaRPr>
          </a:p>
          <a:p>
            <a:r>
              <a:rPr lang="en-US" sz="2800" i="1" dirty="0">
                <a:solidFill>
                  <a:srgbClr val="404040"/>
                </a:solidFill>
              </a:rPr>
              <a:t>By using feature selection, the model accuracy has reduced however, the </a:t>
            </a:r>
            <a:r>
              <a:rPr lang="en-US" sz="2800" i="1" dirty="0">
                <a:solidFill>
                  <a:srgbClr val="D04A02"/>
                </a:solidFill>
              </a:rPr>
              <a:t>model recall has increased slightly due to less noise</a:t>
            </a:r>
            <a:r>
              <a:rPr lang="en-US" sz="2800" i="1" dirty="0">
                <a:solidFill>
                  <a:srgbClr val="40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67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The management can use this classification model to </a:t>
            </a:r>
            <a:r>
              <a:rPr lang="en-US" sz="2800" i="1" dirty="0">
                <a:solidFill>
                  <a:srgbClr val="D04A02"/>
                </a:solidFill>
              </a:rPr>
              <a:t>predict the next future clients who are not likely to subscribe</a:t>
            </a:r>
            <a:r>
              <a:rPr lang="en-US" sz="2800" i="1" dirty="0">
                <a:solidFill>
                  <a:srgbClr val="404040"/>
                </a:solidFill>
              </a:rPr>
              <a:t> to the term deposits to save resources and find other clients.</a:t>
            </a:r>
          </a:p>
          <a:p>
            <a:endParaRPr lang="en-US" sz="2800" i="1" dirty="0">
              <a:solidFill>
                <a:srgbClr val="404040"/>
              </a:solidFill>
            </a:endParaRPr>
          </a:p>
          <a:p>
            <a:r>
              <a:rPr lang="en-US" sz="2800" i="1" dirty="0">
                <a:solidFill>
                  <a:srgbClr val="404040"/>
                </a:solidFill>
              </a:rPr>
              <a:t>Due to short time, this analysis has not covered data-wrangling in-depth, such as data audit, impute missing (unknown value), and outlier detection. </a:t>
            </a:r>
          </a:p>
        </p:txBody>
      </p:sp>
    </p:spTree>
    <p:extLst>
      <p:ext uri="{BB962C8B-B14F-4D97-AF65-F5344CB8AC3E}">
        <p14:creationId xmlns:p14="http://schemas.microsoft.com/office/powerpoint/2010/main" val="166471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More details on dataset and analysis development can be find here: </a:t>
            </a:r>
            <a:r>
              <a:rPr lang="en-US" sz="2800" i="1" dirty="0">
                <a:solidFill>
                  <a:srgbClr val="404040"/>
                </a:solidFill>
                <a:hlinkClick r:id="rId2"/>
              </a:rPr>
              <a:t>https://github.com/minhtran384/data-science/tree/master/PwC</a:t>
            </a:r>
            <a:r>
              <a:rPr lang="en-US" sz="2800" i="1" dirty="0">
                <a:solidFill>
                  <a:srgbClr val="404040"/>
                </a:solidFill>
              </a:rPr>
              <a:t> </a:t>
            </a:r>
          </a:p>
          <a:p>
            <a:endParaRPr lang="en-US" sz="2800" i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02FBF6-DAAA-4449-B95D-838F41192DCA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This analysis uses a banking dataset and creates a </a:t>
            </a:r>
            <a:r>
              <a:rPr lang="en-US" sz="2800" b="1" i="1" dirty="0">
                <a:solidFill>
                  <a:srgbClr val="D04A02"/>
                </a:solidFill>
              </a:rPr>
              <a:t>classification algorithm</a:t>
            </a:r>
            <a:r>
              <a:rPr lang="en-US" sz="2800" i="1" dirty="0">
                <a:solidFill>
                  <a:srgbClr val="D04A02"/>
                </a:solidFill>
              </a:rPr>
              <a:t> </a:t>
            </a:r>
            <a:r>
              <a:rPr lang="en-US" sz="2800" i="1" dirty="0">
                <a:solidFill>
                  <a:srgbClr val="404040"/>
                </a:solidFill>
              </a:rPr>
              <a:t>to predict future potential clients who are more likely to subscribe to their term deposits. </a:t>
            </a:r>
            <a:br>
              <a:rPr lang="en-US" sz="2800" i="1" dirty="0">
                <a:solidFill>
                  <a:srgbClr val="404040"/>
                </a:solidFill>
              </a:rPr>
            </a:br>
            <a:br>
              <a:rPr lang="en-US" sz="2800" i="1" dirty="0">
                <a:solidFill>
                  <a:srgbClr val="404040"/>
                </a:solidFill>
              </a:rPr>
            </a:br>
            <a:r>
              <a:rPr lang="en-US" sz="2800" i="1" dirty="0">
                <a:solidFill>
                  <a:srgbClr val="404040"/>
                </a:solidFill>
              </a:rPr>
              <a:t>The goal of the algorithm is to assist management on </a:t>
            </a:r>
            <a:r>
              <a:rPr lang="en-US" sz="2800" b="1" i="1" dirty="0">
                <a:solidFill>
                  <a:srgbClr val="D04A02"/>
                </a:solidFill>
              </a:rPr>
              <a:t>deliver better business decisions</a:t>
            </a:r>
            <a:r>
              <a:rPr lang="en-US" sz="2800" i="1" dirty="0">
                <a:solidFill>
                  <a:srgbClr val="40404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Content: Banking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Number of instances: 41,118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Number of attributes: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Labels: “yes” or “no”</a:t>
            </a:r>
          </a:p>
        </p:txBody>
      </p:sp>
    </p:spTree>
    <p:extLst>
      <p:ext uri="{BB962C8B-B14F-4D97-AF65-F5344CB8AC3E}">
        <p14:creationId xmlns:p14="http://schemas.microsoft.com/office/powerpoint/2010/main" val="383434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2785984"/>
            <a:ext cx="10058400" cy="2935308"/>
          </a:xfrm>
          <a:prstGeom prst="rect">
            <a:avLst/>
          </a:prstGeom>
        </p:spPr>
        <p:txBody>
          <a:bodyPr vert="horz" lIns="91440" tIns="45720" rIns="91440" bIns="45720" numCol="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job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marital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housing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loan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contact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day_of_week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campaign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pdays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previous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poutcome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emp.var.rate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cons.price.idx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cons.conf.idx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euribor3m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nr.employed</a:t>
            </a:r>
            <a:endParaRPr lang="en-US" sz="2800" i="1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F13527-6596-4ECA-A6F7-E1440ABBD95F}"/>
              </a:ext>
            </a:extLst>
          </p:cNvPr>
          <p:cNvSpPr txBox="1">
            <a:spLocks/>
          </p:cNvSpPr>
          <p:nvPr/>
        </p:nvSpPr>
        <p:spPr>
          <a:xfrm>
            <a:off x="1097280" y="2038524"/>
            <a:ext cx="10058400" cy="747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Attributes for prediction:</a:t>
            </a:r>
          </a:p>
        </p:txBody>
      </p:sp>
    </p:spTree>
    <p:extLst>
      <p:ext uri="{BB962C8B-B14F-4D97-AF65-F5344CB8AC3E}">
        <p14:creationId xmlns:p14="http://schemas.microsoft.com/office/powerpoint/2010/main" val="243133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 Algorithms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6096000" y="1737360"/>
            <a:ext cx="505968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Accuracy: 89.31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Precision: 67.95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Recall: 21.35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5D09B2-7895-4E18-99F3-6AFD8CF7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28" y="2554574"/>
            <a:ext cx="4667901" cy="2257740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3692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 Algorithms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6096000" y="1737360"/>
            <a:ext cx="505968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Accuracy: 89.29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Precision: 62.09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Recall: 28.70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5AB9-A3D8-46BD-B334-E647DA18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48" y="2111599"/>
            <a:ext cx="4601217" cy="3143689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02792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 Algorithms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While making predictions using all of the features, between Logistic Regression and Random Forest, they have </a:t>
            </a:r>
            <a:r>
              <a:rPr lang="en-US" sz="2800" i="1" dirty="0">
                <a:solidFill>
                  <a:srgbClr val="D04A02"/>
                </a:solidFill>
              </a:rPr>
              <a:t>close accuracy</a:t>
            </a:r>
            <a:r>
              <a:rPr lang="en-US" sz="2800" i="1" dirty="0">
                <a:solidFill>
                  <a:srgbClr val="404040"/>
                </a:solidFill>
              </a:rPr>
              <a:t> but the latter has a </a:t>
            </a:r>
            <a:r>
              <a:rPr lang="en-US" sz="2800" i="1" dirty="0">
                <a:solidFill>
                  <a:srgbClr val="D04A02"/>
                </a:solidFill>
              </a:rPr>
              <a:t>better recall</a:t>
            </a:r>
            <a:r>
              <a:rPr lang="en-US" sz="2800" i="1" dirty="0">
                <a:solidFill>
                  <a:srgbClr val="404040"/>
                </a:solidFill>
              </a:rPr>
              <a:t>, so I will choose </a:t>
            </a:r>
            <a:r>
              <a:rPr lang="en-US" sz="2800" i="1" dirty="0">
                <a:solidFill>
                  <a:srgbClr val="D04A02"/>
                </a:solidFill>
              </a:rPr>
              <a:t>Random Forest </a:t>
            </a:r>
            <a:r>
              <a:rPr lang="en-US" sz="2800" i="1" dirty="0">
                <a:solidFill>
                  <a:srgbClr val="404040"/>
                </a:solidFill>
              </a:rPr>
              <a:t>as the main classifier.</a:t>
            </a:r>
          </a:p>
        </p:txBody>
      </p:sp>
    </p:spTree>
    <p:extLst>
      <p:ext uri="{BB962C8B-B14F-4D97-AF65-F5344CB8AC3E}">
        <p14:creationId xmlns:p14="http://schemas.microsoft.com/office/powerpoint/2010/main" val="176568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1752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Using Chi-Squared test to perform feature selection.</a:t>
            </a:r>
          </a:p>
          <a:p>
            <a:r>
              <a:rPr lang="en-US" sz="2800" i="1" dirty="0">
                <a:solidFill>
                  <a:srgbClr val="404040"/>
                </a:solidFill>
              </a:rPr>
              <a:t>Attributes that have highest Chi-Squared score contribute to the model the most.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0B4041-3F04-4C19-8F06-4828F4DF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51" y="3489819"/>
            <a:ext cx="4280618" cy="27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C0FC86-FD57-432A-9636-E7198E048965}"/>
              </a:ext>
            </a:extLst>
          </p:cNvPr>
          <p:cNvSpPr txBox="1">
            <a:spLocks/>
          </p:cNvSpPr>
          <p:nvPr/>
        </p:nvSpPr>
        <p:spPr>
          <a:xfrm>
            <a:off x="6096000" y="3489819"/>
            <a:ext cx="2659310" cy="2466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rgbClr val="404040"/>
                </a:solidFill>
              </a:rPr>
              <a:t>Top 5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</a:rPr>
              <a:t>euribor3m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</a:rPr>
              <a:t>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404040"/>
                </a:solidFill>
              </a:rPr>
              <a:t>nr.employed</a:t>
            </a:r>
            <a:endParaRPr lang="en-US" sz="20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</a:rPr>
              <a:t>previous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</a:rPr>
              <a:t>campaign </a:t>
            </a:r>
          </a:p>
        </p:txBody>
      </p:sp>
    </p:spTree>
    <p:extLst>
      <p:ext uri="{BB962C8B-B14F-4D97-AF65-F5344CB8AC3E}">
        <p14:creationId xmlns:p14="http://schemas.microsoft.com/office/powerpoint/2010/main" val="11301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6278199" y="2237926"/>
            <a:ext cx="4877481" cy="19460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Random Forest after feature selection using Chi-Squared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Accuracy: 87.86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Precision: 49.40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Recall: 28.80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40404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E8474C-C604-42FF-A804-CD1395DB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00" y="2065301"/>
            <a:ext cx="4877481" cy="3772426"/>
          </a:xfrm>
          <a:prstGeom prst="rect">
            <a:avLst/>
          </a:prstGeom>
          <a:ln>
            <a:solidFill>
              <a:srgbClr val="404040"/>
            </a:solidFill>
          </a:ln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C58C81-8124-4E9D-8C22-7EF835762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97503"/>
              </p:ext>
            </p:extLst>
          </p:nvPr>
        </p:nvGraphicFramePr>
        <p:xfrm>
          <a:off x="6355379" y="4564381"/>
          <a:ext cx="4877481" cy="127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51">
                  <a:extLst>
                    <a:ext uri="{9D8B030D-6E8A-4147-A177-3AD203B41FA5}">
                      <a16:colId xmlns:a16="http://schemas.microsoft.com/office/drawing/2014/main" val="3305061534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920567649"/>
                    </a:ext>
                  </a:extLst>
                </a:gridCol>
                <a:gridCol w="1625827">
                  <a:extLst>
                    <a:ext uri="{9D8B030D-6E8A-4147-A177-3AD203B41FA5}">
                      <a16:colId xmlns:a16="http://schemas.microsoft.com/office/drawing/2014/main" val="497526897"/>
                    </a:ext>
                  </a:extLst>
                </a:gridCol>
              </a:tblGrid>
              <a:tr h="424449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latin typeface="+mj-lt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latin typeface="+mj-lt"/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5834"/>
                  </a:ext>
                </a:extLst>
              </a:tr>
              <a:tr h="424449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6952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2753"/>
                  </a:ext>
                </a:extLst>
              </a:tr>
              <a:tr h="424449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9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9132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{2EC4074A-C2D4-4CCB-833A-10BC06FDA0CC}tf56160789_win32</Template>
  <TotalTime>51</TotalTime>
  <Words>462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PwC Digital Intelligence  Task 2 Responsible AI</vt:lpstr>
      <vt:lpstr>Introduction</vt:lpstr>
      <vt:lpstr>Dataset</vt:lpstr>
      <vt:lpstr>Dataset</vt:lpstr>
      <vt:lpstr>Classification Algorithms</vt:lpstr>
      <vt:lpstr>Classification Algorithms</vt:lpstr>
      <vt:lpstr>Classification Algorithms</vt:lpstr>
      <vt:lpstr>Feature selection</vt:lpstr>
      <vt:lpstr>Feature selection</vt:lpstr>
      <vt:lpstr>Observation</vt:lpstr>
      <vt:lpstr>Observation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PwC Digital Intelligence  Task 2 Responsible AI</dc:title>
  <dc:creator>Duny Duny</dc:creator>
  <cp:lastModifiedBy>Duny Duny</cp:lastModifiedBy>
  <cp:revision>7</cp:revision>
  <dcterms:created xsi:type="dcterms:W3CDTF">2021-06-07T04:51:33Z</dcterms:created>
  <dcterms:modified xsi:type="dcterms:W3CDTF">2021-06-07T05:48:59Z</dcterms:modified>
</cp:coreProperties>
</file>