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63" r:id="rId3"/>
    <p:sldId id="343" r:id="rId4"/>
    <p:sldId id="344" r:id="rId5"/>
    <p:sldId id="345" r:id="rId6"/>
    <p:sldId id="262" r:id="rId7"/>
    <p:sldId id="346" r:id="rId8"/>
    <p:sldId id="275" r:id="rId9"/>
    <p:sldId id="348" r:id="rId10"/>
    <p:sldId id="347" r:id="rId11"/>
    <p:sldId id="336" r:id="rId12"/>
    <p:sldId id="338" r:id="rId13"/>
    <p:sldId id="495" r:id="rId14"/>
    <p:sldId id="337" r:id="rId15"/>
    <p:sldId id="318" r:id="rId16"/>
    <p:sldId id="339" r:id="rId17"/>
    <p:sldId id="496" r:id="rId18"/>
    <p:sldId id="481" r:id="rId19"/>
    <p:sldId id="349" r:id="rId20"/>
    <p:sldId id="351" r:id="rId21"/>
    <p:sldId id="352" r:id="rId22"/>
    <p:sldId id="350" r:id="rId23"/>
    <p:sldId id="353" r:id="rId24"/>
    <p:sldId id="366" r:id="rId25"/>
    <p:sldId id="367" r:id="rId26"/>
    <p:sldId id="368" r:id="rId27"/>
    <p:sldId id="370" r:id="rId28"/>
    <p:sldId id="369" r:id="rId29"/>
    <p:sldId id="371" r:id="rId30"/>
    <p:sldId id="372" r:id="rId31"/>
    <p:sldId id="377" r:id="rId32"/>
    <p:sldId id="357" r:id="rId33"/>
    <p:sldId id="384" r:id="rId34"/>
    <p:sldId id="378" r:id="rId35"/>
    <p:sldId id="382" r:id="rId36"/>
    <p:sldId id="385" r:id="rId37"/>
    <p:sldId id="386" r:id="rId38"/>
    <p:sldId id="388" r:id="rId39"/>
    <p:sldId id="374" r:id="rId40"/>
    <p:sldId id="375" r:id="rId41"/>
    <p:sldId id="383" r:id="rId42"/>
    <p:sldId id="389" r:id="rId43"/>
    <p:sldId id="376" r:id="rId44"/>
    <p:sldId id="390" r:id="rId45"/>
    <p:sldId id="391" r:id="rId46"/>
    <p:sldId id="461" r:id="rId47"/>
    <p:sldId id="462" r:id="rId48"/>
    <p:sldId id="480" r:id="rId49"/>
    <p:sldId id="497" r:id="rId50"/>
    <p:sldId id="364" r:id="rId51"/>
    <p:sldId id="365" r:id="rId52"/>
    <p:sldId id="483" r:id="rId53"/>
    <p:sldId id="488" r:id="rId54"/>
    <p:sldId id="484" r:id="rId55"/>
    <p:sldId id="485" r:id="rId56"/>
    <p:sldId id="487" r:id="rId57"/>
    <p:sldId id="486" r:id="rId58"/>
    <p:sldId id="491" r:id="rId59"/>
    <p:sldId id="489" r:id="rId60"/>
    <p:sldId id="490" r:id="rId61"/>
    <p:sldId id="492" r:id="rId62"/>
    <p:sldId id="493" r:id="rId63"/>
    <p:sldId id="494" r:id="rId64"/>
    <p:sldId id="270"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FF00"/>
    <a:srgbClr val="33CC33"/>
    <a:srgbClr val="00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autoAdjust="0"/>
    <p:restoredTop sz="94728" autoAdjust="0"/>
  </p:normalViewPr>
  <p:slideViewPr>
    <p:cSldViewPr>
      <p:cViewPr varScale="1">
        <p:scale>
          <a:sx n="80" d="100"/>
          <a:sy n="80" d="100"/>
        </p:scale>
        <p:origin x="880" y="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9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D511C9F-CBA2-4153-9903-840C2D201BA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4035" name="Rectangle 3">
            <a:extLst>
              <a:ext uri="{FF2B5EF4-FFF2-40B4-BE49-F238E27FC236}">
                <a16:creationId xmlns:a16="http://schemas.microsoft.com/office/drawing/2014/main" id="{CB746CB1-3712-4482-A0BC-F6AE4B1C24E9}"/>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4036" name="Rectangle 4">
            <a:extLst>
              <a:ext uri="{FF2B5EF4-FFF2-40B4-BE49-F238E27FC236}">
                <a16:creationId xmlns:a16="http://schemas.microsoft.com/office/drawing/2014/main" id="{AE846256-574F-4417-AC99-CF9FD90969BD}"/>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4037" name="Rectangle 5">
            <a:extLst>
              <a:ext uri="{FF2B5EF4-FFF2-40B4-BE49-F238E27FC236}">
                <a16:creationId xmlns:a16="http://schemas.microsoft.com/office/drawing/2014/main" id="{DC095B3E-3351-4E3F-B42C-68139856BF22}"/>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8E084D3-A59F-411F-AFA2-229CF854F9C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F335E91-28B6-4E07-915F-3BBFAA819C4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9155" name="Rectangle 3">
            <a:extLst>
              <a:ext uri="{FF2B5EF4-FFF2-40B4-BE49-F238E27FC236}">
                <a16:creationId xmlns:a16="http://schemas.microsoft.com/office/drawing/2014/main" id="{2A4AF994-5AEC-4FA8-BA36-B8985A0DC87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4CFDEC62-D297-497E-8742-2A8EB27F060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7" name="Rectangle 5">
            <a:extLst>
              <a:ext uri="{FF2B5EF4-FFF2-40B4-BE49-F238E27FC236}">
                <a16:creationId xmlns:a16="http://schemas.microsoft.com/office/drawing/2014/main" id="{FAB532D1-ED31-4D53-BB59-516C3B411C6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a:extLst>
              <a:ext uri="{FF2B5EF4-FFF2-40B4-BE49-F238E27FC236}">
                <a16:creationId xmlns:a16="http://schemas.microsoft.com/office/drawing/2014/main" id="{0E582FFA-288B-4081-85D1-EE93F0955A3C}"/>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9159" name="Rectangle 7">
            <a:extLst>
              <a:ext uri="{FF2B5EF4-FFF2-40B4-BE49-F238E27FC236}">
                <a16:creationId xmlns:a16="http://schemas.microsoft.com/office/drawing/2014/main" id="{6764F196-85CB-47BB-8E25-273D15EF327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62AC56F4-3EAD-4506-8798-417FB0E87F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7">
            <a:extLst>
              <a:ext uri="{FF2B5EF4-FFF2-40B4-BE49-F238E27FC236}">
                <a16:creationId xmlns:a16="http://schemas.microsoft.com/office/drawing/2014/main" id="{DA17F66B-96B7-4C22-8725-37D5B23CB139}"/>
              </a:ext>
            </a:extLst>
          </p:cNvPr>
          <p:cNvGrpSpPr>
            <a:grpSpLocks/>
          </p:cNvGrpSpPr>
          <p:nvPr/>
        </p:nvGrpSpPr>
        <p:grpSpPr bwMode="auto">
          <a:xfrm>
            <a:off x="0" y="0"/>
            <a:ext cx="9144000" cy="6858000"/>
            <a:chOff x="0" y="0"/>
            <a:chExt cx="5760" cy="4320"/>
          </a:xfrm>
        </p:grpSpPr>
        <p:grpSp>
          <p:nvGrpSpPr>
            <p:cNvPr id="5" name="Group 2">
              <a:extLst>
                <a:ext uri="{FF2B5EF4-FFF2-40B4-BE49-F238E27FC236}">
                  <a16:creationId xmlns:a16="http://schemas.microsoft.com/office/drawing/2014/main" id="{B63E6693-3E0B-4397-BBC4-99392A239156}"/>
                </a:ext>
              </a:extLst>
            </p:cNvPr>
            <p:cNvGrpSpPr>
              <a:grpSpLocks/>
            </p:cNvGrpSpPr>
            <p:nvPr/>
          </p:nvGrpSpPr>
          <p:grpSpPr bwMode="auto">
            <a:xfrm>
              <a:off x="0" y="0"/>
              <a:ext cx="5760" cy="4320"/>
              <a:chOff x="0" y="0"/>
              <a:chExt cx="5760" cy="4320"/>
            </a:xfrm>
          </p:grpSpPr>
          <p:sp>
            <p:nvSpPr>
              <p:cNvPr id="15" name="Rectangle 3">
                <a:extLst>
                  <a:ext uri="{FF2B5EF4-FFF2-40B4-BE49-F238E27FC236}">
                    <a16:creationId xmlns:a16="http://schemas.microsoft.com/office/drawing/2014/main" id="{A7414C0A-5C87-46D6-AB64-56B9270C4DB7}"/>
                  </a:ext>
                </a:extLst>
              </p:cNvPr>
              <p:cNvSpPr>
                <a:spLocks noChangeArrowheads="1"/>
              </p:cNvSpPr>
              <p:nvPr/>
            </p:nvSpPr>
            <p:spPr bwMode="ltGray">
              <a:xfrm>
                <a:off x="2112" y="0"/>
                <a:ext cx="3648" cy="96"/>
              </a:xfrm>
              <a:prstGeom prst="rect">
                <a:avLst/>
              </a:prstGeom>
              <a:solidFill>
                <a:schemeClr val="folHlink"/>
              </a:solidFill>
              <a:ln>
                <a:noFill/>
              </a:ln>
              <a:effec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nvGrpSpPr>
              <p:cNvPr id="16" name="Group 4">
                <a:extLst>
                  <a:ext uri="{FF2B5EF4-FFF2-40B4-BE49-F238E27FC236}">
                    <a16:creationId xmlns:a16="http://schemas.microsoft.com/office/drawing/2014/main" id="{768146CB-2FFE-415D-8098-BC21AC19695E}"/>
                  </a:ext>
                </a:extLst>
              </p:cNvPr>
              <p:cNvGrpSpPr>
                <a:grpSpLocks/>
              </p:cNvGrpSpPr>
              <p:nvPr userDrawn="1"/>
            </p:nvGrpSpPr>
            <p:grpSpPr bwMode="auto">
              <a:xfrm>
                <a:off x="0" y="0"/>
                <a:ext cx="5760" cy="4320"/>
                <a:chOff x="0" y="0"/>
                <a:chExt cx="5760" cy="4320"/>
              </a:xfrm>
            </p:grpSpPr>
            <p:sp>
              <p:nvSpPr>
                <p:cNvPr id="18" name="Line 5">
                  <a:extLst>
                    <a:ext uri="{FF2B5EF4-FFF2-40B4-BE49-F238E27FC236}">
                      <a16:creationId xmlns:a16="http://schemas.microsoft.com/office/drawing/2014/main" id="{A13D45E8-E7E8-4E52-B5CF-348CE86902AA}"/>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6">
                  <a:extLst>
                    <a:ext uri="{FF2B5EF4-FFF2-40B4-BE49-F238E27FC236}">
                      <a16:creationId xmlns:a16="http://schemas.microsoft.com/office/drawing/2014/main" id="{7913477F-2B99-46A3-8B15-201BE503BF73}"/>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
                  <a:extLst>
                    <a:ext uri="{FF2B5EF4-FFF2-40B4-BE49-F238E27FC236}">
                      <a16:creationId xmlns:a16="http://schemas.microsoft.com/office/drawing/2014/main" id="{C634A89B-031A-444D-9483-7CA43F0FB9F4}"/>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8">
                  <a:extLst>
                    <a:ext uri="{FF2B5EF4-FFF2-40B4-BE49-F238E27FC236}">
                      <a16:creationId xmlns:a16="http://schemas.microsoft.com/office/drawing/2014/main" id="{97715217-3085-404C-BC01-FE8AD155EC30}"/>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9">
                  <a:extLst>
                    <a:ext uri="{FF2B5EF4-FFF2-40B4-BE49-F238E27FC236}">
                      <a16:creationId xmlns:a16="http://schemas.microsoft.com/office/drawing/2014/main" id="{7B776C80-7BE9-4D4E-92B7-41D22CD6E4E5}"/>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
                  <a:extLst>
                    <a:ext uri="{FF2B5EF4-FFF2-40B4-BE49-F238E27FC236}">
                      <a16:creationId xmlns:a16="http://schemas.microsoft.com/office/drawing/2014/main" id="{D1E44E1E-CE1B-479E-A3B1-7493950B0212}"/>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1">
                  <a:extLst>
                    <a:ext uri="{FF2B5EF4-FFF2-40B4-BE49-F238E27FC236}">
                      <a16:creationId xmlns:a16="http://schemas.microsoft.com/office/drawing/2014/main" id="{411D8A64-2A32-4497-8478-60249D65C3E7}"/>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a:extLst>
                    <a:ext uri="{FF2B5EF4-FFF2-40B4-BE49-F238E27FC236}">
                      <a16:creationId xmlns:a16="http://schemas.microsoft.com/office/drawing/2014/main" id="{FED64290-C084-4839-96FC-DE1872D666A4}"/>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3">
                  <a:extLst>
                    <a:ext uri="{FF2B5EF4-FFF2-40B4-BE49-F238E27FC236}">
                      <a16:creationId xmlns:a16="http://schemas.microsoft.com/office/drawing/2014/main" id="{86D5251D-0E18-44E1-859D-0D56A1D6086C}"/>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4">
                  <a:extLst>
                    <a:ext uri="{FF2B5EF4-FFF2-40B4-BE49-F238E27FC236}">
                      <a16:creationId xmlns:a16="http://schemas.microsoft.com/office/drawing/2014/main" id="{57D83ADC-C5B9-4146-A9DB-B68ACB5105E2}"/>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5">
                  <a:extLst>
                    <a:ext uri="{FF2B5EF4-FFF2-40B4-BE49-F238E27FC236}">
                      <a16:creationId xmlns:a16="http://schemas.microsoft.com/office/drawing/2014/main" id="{20886F17-7520-4E57-87A6-BEF2EDD3BA1B}"/>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6">
                  <a:extLst>
                    <a:ext uri="{FF2B5EF4-FFF2-40B4-BE49-F238E27FC236}">
                      <a16:creationId xmlns:a16="http://schemas.microsoft.com/office/drawing/2014/main" id="{8AA72602-A3A0-42E1-B534-D289E9393EAB}"/>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7">
                  <a:extLst>
                    <a:ext uri="{FF2B5EF4-FFF2-40B4-BE49-F238E27FC236}">
                      <a16:creationId xmlns:a16="http://schemas.microsoft.com/office/drawing/2014/main" id="{1F6D294B-CF70-4792-8DD4-9B6A558E20F4}"/>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7A4AC856-9532-4239-8451-CED57220C289}"/>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9">
                  <a:extLst>
                    <a:ext uri="{FF2B5EF4-FFF2-40B4-BE49-F238E27FC236}">
                      <a16:creationId xmlns:a16="http://schemas.microsoft.com/office/drawing/2014/main" id="{A93799A6-03B5-4B51-9D42-EA9D18D2A99A}"/>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0">
                  <a:extLst>
                    <a:ext uri="{FF2B5EF4-FFF2-40B4-BE49-F238E27FC236}">
                      <a16:creationId xmlns:a16="http://schemas.microsoft.com/office/drawing/2014/main" id="{C56F41AD-CAD9-40F1-9E34-FBF6C6658872}"/>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1">
                  <a:extLst>
                    <a:ext uri="{FF2B5EF4-FFF2-40B4-BE49-F238E27FC236}">
                      <a16:creationId xmlns:a16="http://schemas.microsoft.com/office/drawing/2014/main" id="{E3697E8D-585D-4CA5-92E8-4002E88A4315}"/>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22">
                  <a:extLst>
                    <a:ext uri="{FF2B5EF4-FFF2-40B4-BE49-F238E27FC236}">
                      <a16:creationId xmlns:a16="http://schemas.microsoft.com/office/drawing/2014/main" id="{DBDE2753-4499-4F3A-9F13-1ECD20392040}"/>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3">
                  <a:extLst>
                    <a:ext uri="{FF2B5EF4-FFF2-40B4-BE49-F238E27FC236}">
                      <a16:creationId xmlns:a16="http://schemas.microsoft.com/office/drawing/2014/main" id="{0263C9F2-1F89-4BF5-B934-0E3641DE4F0A}"/>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24">
                  <a:extLst>
                    <a:ext uri="{FF2B5EF4-FFF2-40B4-BE49-F238E27FC236}">
                      <a16:creationId xmlns:a16="http://schemas.microsoft.com/office/drawing/2014/main" id="{F985E695-AFAD-41CB-A8C5-74E1F9872F09}"/>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25">
                  <a:extLst>
                    <a:ext uri="{FF2B5EF4-FFF2-40B4-BE49-F238E27FC236}">
                      <a16:creationId xmlns:a16="http://schemas.microsoft.com/office/drawing/2014/main" id="{3194420B-5119-4CBC-AF26-409C0A90C64C}"/>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26">
                  <a:extLst>
                    <a:ext uri="{FF2B5EF4-FFF2-40B4-BE49-F238E27FC236}">
                      <a16:creationId xmlns:a16="http://schemas.microsoft.com/office/drawing/2014/main" id="{1572AF5A-6E1F-4955-9FA4-2C6ACEE4D01B}"/>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27">
                  <a:extLst>
                    <a:ext uri="{FF2B5EF4-FFF2-40B4-BE49-F238E27FC236}">
                      <a16:creationId xmlns:a16="http://schemas.microsoft.com/office/drawing/2014/main" id="{6B484870-D471-4823-8BDA-CE94A63785A0}"/>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28">
                  <a:extLst>
                    <a:ext uri="{FF2B5EF4-FFF2-40B4-BE49-F238E27FC236}">
                      <a16:creationId xmlns:a16="http://schemas.microsoft.com/office/drawing/2014/main" id="{947A3A06-6629-42EF-8EEC-55856DA31839}"/>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9">
                  <a:extLst>
                    <a:ext uri="{FF2B5EF4-FFF2-40B4-BE49-F238E27FC236}">
                      <a16:creationId xmlns:a16="http://schemas.microsoft.com/office/drawing/2014/main" id="{249B8115-6580-4070-B85F-7D8243B37654}"/>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30">
                  <a:extLst>
                    <a:ext uri="{FF2B5EF4-FFF2-40B4-BE49-F238E27FC236}">
                      <a16:creationId xmlns:a16="http://schemas.microsoft.com/office/drawing/2014/main" id="{D37B1640-4B23-4324-9EDB-195AF9F7FCDD}"/>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1">
                  <a:extLst>
                    <a:ext uri="{FF2B5EF4-FFF2-40B4-BE49-F238E27FC236}">
                      <a16:creationId xmlns:a16="http://schemas.microsoft.com/office/drawing/2014/main" id="{AC398DF9-2851-4610-A239-8D3C7E57CD2A}"/>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2">
                  <a:extLst>
                    <a:ext uri="{FF2B5EF4-FFF2-40B4-BE49-F238E27FC236}">
                      <a16:creationId xmlns:a16="http://schemas.microsoft.com/office/drawing/2014/main" id="{51F18E7F-3F66-4A0F-BA17-F341E095206C}"/>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3">
                  <a:extLst>
                    <a:ext uri="{FF2B5EF4-FFF2-40B4-BE49-F238E27FC236}">
                      <a16:creationId xmlns:a16="http://schemas.microsoft.com/office/drawing/2014/main" id="{2DDE96EA-0D84-44AC-9CF4-2EB87E11701E}"/>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34">
                  <a:extLst>
                    <a:ext uri="{FF2B5EF4-FFF2-40B4-BE49-F238E27FC236}">
                      <a16:creationId xmlns:a16="http://schemas.microsoft.com/office/drawing/2014/main" id="{F365ACAB-5683-4354-B4E6-F2D2A0C93B15}"/>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35">
                  <a:extLst>
                    <a:ext uri="{FF2B5EF4-FFF2-40B4-BE49-F238E27FC236}">
                      <a16:creationId xmlns:a16="http://schemas.microsoft.com/office/drawing/2014/main" id="{36ED9B73-6A3E-4123-860C-B7F9BF8EA25F}"/>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36">
                  <a:extLst>
                    <a:ext uri="{FF2B5EF4-FFF2-40B4-BE49-F238E27FC236}">
                      <a16:creationId xmlns:a16="http://schemas.microsoft.com/office/drawing/2014/main" id="{C2529A4E-F523-4478-9EF1-FE6D2BE47B36}"/>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37">
                  <a:extLst>
                    <a:ext uri="{FF2B5EF4-FFF2-40B4-BE49-F238E27FC236}">
                      <a16:creationId xmlns:a16="http://schemas.microsoft.com/office/drawing/2014/main" id="{CD0FC31E-7C96-4517-81E6-514814A501FA}"/>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38">
                  <a:extLst>
                    <a:ext uri="{FF2B5EF4-FFF2-40B4-BE49-F238E27FC236}">
                      <a16:creationId xmlns:a16="http://schemas.microsoft.com/office/drawing/2014/main" id="{A49616C6-EF3A-4A4B-A764-047A3ED1A485}"/>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39">
                  <a:extLst>
                    <a:ext uri="{FF2B5EF4-FFF2-40B4-BE49-F238E27FC236}">
                      <a16:creationId xmlns:a16="http://schemas.microsoft.com/office/drawing/2014/main" id="{D39675A1-C0DA-425E-A883-22240BD9A8BE}"/>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40">
                  <a:extLst>
                    <a:ext uri="{FF2B5EF4-FFF2-40B4-BE49-F238E27FC236}">
                      <a16:creationId xmlns:a16="http://schemas.microsoft.com/office/drawing/2014/main" id="{AC5FD14B-A7B1-48A7-9379-57F6B5928160}"/>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41">
                  <a:extLst>
                    <a:ext uri="{FF2B5EF4-FFF2-40B4-BE49-F238E27FC236}">
                      <a16:creationId xmlns:a16="http://schemas.microsoft.com/office/drawing/2014/main" id="{AAC12DD8-7870-453A-BAB7-19B70D9F2313}"/>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42">
                  <a:extLst>
                    <a:ext uri="{FF2B5EF4-FFF2-40B4-BE49-F238E27FC236}">
                      <a16:creationId xmlns:a16="http://schemas.microsoft.com/office/drawing/2014/main" id="{66F46F04-BE75-419B-8743-AF8A2091CD76}"/>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3">
                  <a:extLst>
                    <a:ext uri="{FF2B5EF4-FFF2-40B4-BE49-F238E27FC236}">
                      <a16:creationId xmlns:a16="http://schemas.microsoft.com/office/drawing/2014/main" id="{F9E22380-5644-48F8-9D71-BE2CDE707059}"/>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44">
                  <a:extLst>
                    <a:ext uri="{FF2B5EF4-FFF2-40B4-BE49-F238E27FC236}">
                      <a16:creationId xmlns:a16="http://schemas.microsoft.com/office/drawing/2014/main" id="{24EB9A8D-CC28-44AF-B138-17B9B0AF314C}"/>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45">
                  <a:extLst>
                    <a:ext uri="{FF2B5EF4-FFF2-40B4-BE49-F238E27FC236}">
                      <a16:creationId xmlns:a16="http://schemas.microsoft.com/office/drawing/2014/main" id="{C9785A3C-2016-444D-A839-C0CDF70549CF}"/>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46">
                  <a:extLst>
                    <a:ext uri="{FF2B5EF4-FFF2-40B4-BE49-F238E27FC236}">
                      <a16:creationId xmlns:a16="http://schemas.microsoft.com/office/drawing/2014/main" id="{004EE3C7-D5A0-4468-B3FB-695B5DFC64AC}"/>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47">
                  <a:extLst>
                    <a:ext uri="{FF2B5EF4-FFF2-40B4-BE49-F238E27FC236}">
                      <a16:creationId xmlns:a16="http://schemas.microsoft.com/office/drawing/2014/main" id="{32351A5D-7CD6-4D24-86AF-D16E6F71917E}"/>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8">
                  <a:extLst>
                    <a:ext uri="{FF2B5EF4-FFF2-40B4-BE49-F238E27FC236}">
                      <a16:creationId xmlns:a16="http://schemas.microsoft.com/office/drawing/2014/main" id="{BFCDA5D0-4632-4372-81C7-96767C7FEA87}"/>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9">
                  <a:extLst>
                    <a:ext uri="{FF2B5EF4-FFF2-40B4-BE49-F238E27FC236}">
                      <a16:creationId xmlns:a16="http://schemas.microsoft.com/office/drawing/2014/main" id="{A05B7FA1-90AF-4B2C-BC6F-A36DB7BD04A6}"/>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50">
                  <a:extLst>
                    <a:ext uri="{FF2B5EF4-FFF2-40B4-BE49-F238E27FC236}">
                      <a16:creationId xmlns:a16="http://schemas.microsoft.com/office/drawing/2014/main" id="{E449BA79-14F6-4AFE-8BA6-5983BCFF4429}"/>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51">
                  <a:extLst>
                    <a:ext uri="{FF2B5EF4-FFF2-40B4-BE49-F238E27FC236}">
                      <a16:creationId xmlns:a16="http://schemas.microsoft.com/office/drawing/2014/main" id="{68904DF3-2684-478B-AC23-4A6BD81A4496}"/>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52">
                  <a:extLst>
                    <a:ext uri="{FF2B5EF4-FFF2-40B4-BE49-F238E27FC236}">
                      <a16:creationId xmlns:a16="http://schemas.microsoft.com/office/drawing/2014/main" id="{FBC09A04-CC78-42C8-A2A8-832F2CC0E9A3}"/>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53">
                  <a:extLst>
                    <a:ext uri="{FF2B5EF4-FFF2-40B4-BE49-F238E27FC236}">
                      <a16:creationId xmlns:a16="http://schemas.microsoft.com/office/drawing/2014/main" id="{1933054D-22B4-46C1-B069-B9DAE888B2EF}"/>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54">
                  <a:extLst>
                    <a:ext uri="{FF2B5EF4-FFF2-40B4-BE49-F238E27FC236}">
                      <a16:creationId xmlns:a16="http://schemas.microsoft.com/office/drawing/2014/main" id="{66D6B455-2CD0-4E91-A0E6-018F722E6AB6}"/>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55">
                  <a:extLst>
                    <a:ext uri="{FF2B5EF4-FFF2-40B4-BE49-F238E27FC236}">
                      <a16:creationId xmlns:a16="http://schemas.microsoft.com/office/drawing/2014/main" id="{5D66643A-0528-4696-BDBE-DA0CC03360D0}"/>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56">
                <a:extLst>
                  <a:ext uri="{FF2B5EF4-FFF2-40B4-BE49-F238E27FC236}">
                    <a16:creationId xmlns:a16="http://schemas.microsoft.com/office/drawing/2014/main" id="{16052B12-55FE-42BA-A45D-0F1BDCE63CB9}"/>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76">
              <a:extLst>
                <a:ext uri="{FF2B5EF4-FFF2-40B4-BE49-F238E27FC236}">
                  <a16:creationId xmlns:a16="http://schemas.microsoft.com/office/drawing/2014/main" id="{8580B145-657B-4783-94A6-A6E0E261BA26}"/>
                </a:ext>
              </a:extLst>
            </p:cNvPr>
            <p:cNvGrpSpPr>
              <a:grpSpLocks/>
            </p:cNvGrpSpPr>
            <p:nvPr userDrawn="1"/>
          </p:nvGrpSpPr>
          <p:grpSpPr bwMode="auto">
            <a:xfrm>
              <a:off x="3" y="559"/>
              <a:ext cx="4192" cy="1796"/>
              <a:chOff x="3" y="559"/>
              <a:chExt cx="4192" cy="1796"/>
            </a:xfrm>
          </p:grpSpPr>
          <p:sp>
            <p:nvSpPr>
              <p:cNvPr id="11" name="Line 65">
                <a:extLst>
                  <a:ext uri="{FF2B5EF4-FFF2-40B4-BE49-F238E27FC236}">
                    <a16:creationId xmlns:a16="http://schemas.microsoft.com/office/drawing/2014/main" id="{3B471BF0-35D3-434B-B43D-2FE0DDD15118}"/>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63">
                <a:extLst>
                  <a:ext uri="{FF2B5EF4-FFF2-40B4-BE49-F238E27FC236}">
                    <a16:creationId xmlns:a16="http://schemas.microsoft.com/office/drawing/2014/main" id="{1787E493-5437-4548-8ED0-1C7154DCBC6D}"/>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4">
                <a:extLst>
                  <a:ext uri="{FF2B5EF4-FFF2-40B4-BE49-F238E27FC236}">
                    <a16:creationId xmlns:a16="http://schemas.microsoft.com/office/drawing/2014/main" id="{5BE64C67-2AC6-4D14-B18C-8FA758987CD9}"/>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rc 66">
                <a:extLst>
                  <a:ext uri="{FF2B5EF4-FFF2-40B4-BE49-F238E27FC236}">
                    <a16:creationId xmlns:a16="http://schemas.microsoft.com/office/drawing/2014/main" id="{63082FD2-0AD9-4B4C-81EC-C24C31CE277B}"/>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75">
              <a:extLst>
                <a:ext uri="{FF2B5EF4-FFF2-40B4-BE49-F238E27FC236}">
                  <a16:creationId xmlns:a16="http://schemas.microsoft.com/office/drawing/2014/main" id="{433EF1E7-8D97-4FAA-9889-F61CA3F651C3}"/>
                </a:ext>
              </a:extLst>
            </p:cNvPr>
            <p:cNvGrpSpPr>
              <a:grpSpLocks/>
            </p:cNvGrpSpPr>
            <p:nvPr userDrawn="1"/>
          </p:nvGrpSpPr>
          <p:grpSpPr bwMode="auto">
            <a:xfrm>
              <a:off x="1480" y="1952"/>
              <a:ext cx="3808" cy="1812"/>
              <a:chOff x="1480" y="1952"/>
              <a:chExt cx="3808" cy="1812"/>
            </a:xfrm>
          </p:grpSpPr>
          <p:sp>
            <p:nvSpPr>
              <p:cNvPr id="8" name="Line 67">
                <a:extLst>
                  <a:ext uri="{FF2B5EF4-FFF2-40B4-BE49-F238E27FC236}">
                    <a16:creationId xmlns:a16="http://schemas.microsoft.com/office/drawing/2014/main" id="{B7644AFA-6FF8-43E0-BDFA-ADE3910B96CF}"/>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8">
                <a:extLst>
                  <a:ext uri="{FF2B5EF4-FFF2-40B4-BE49-F238E27FC236}">
                    <a16:creationId xmlns:a16="http://schemas.microsoft.com/office/drawing/2014/main" id="{83420901-042C-4A3B-92A5-6BE864659186}"/>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rc 69">
                <a:extLst>
                  <a:ext uri="{FF2B5EF4-FFF2-40B4-BE49-F238E27FC236}">
                    <a16:creationId xmlns:a16="http://schemas.microsoft.com/office/drawing/2014/main" id="{873AAC4F-74A4-4865-A38A-64C042A8666C}"/>
                  </a:ext>
                </a:extLst>
              </p:cNvPr>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9" name="Text Box 78">
            <a:extLst>
              <a:ext uri="{FF2B5EF4-FFF2-40B4-BE49-F238E27FC236}">
                <a16:creationId xmlns:a16="http://schemas.microsoft.com/office/drawing/2014/main" id="{07E07865-ED60-41FB-A479-B712EEAEFB51}"/>
              </a:ext>
            </a:extLst>
          </p:cNvPr>
          <p:cNvSpPr txBox="1">
            <a:spLocks noChangeArrowheads="1"/>
          </p:cNvSpPr>
          <p:nvPr userDrawn="1"/>
        </p:nvSpPr>
        <p:spPr bwMode="auto">
          <a:xfrm>
            <a:off x="4953000" y="6400800"/>
            <a:ext cx="3946525" cy="304800"/>
          </a:xfrm>
          <a:prstGeom prst="rect">
            <a:avLst/>
          </a:prstGeom>
          <a:noFill/>
          <a:ln>
            <a:noFill/>
          </a:ln>
          <a:effec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defRPr/>
            </a:pPr>
            <a:r>
              <a:rPr lang="en-US" altLang="en-US" sz="1400" i="1" err="1"/>
              <a:t>Mật</a:t>
            </a:r>
            <a:r>
              <a:rPr lang="en-US" altLang="en-US" sz="1400" i="1"/>
              <a:t> </a:t>
            </a:r>
            <a:r>
              <a:rPr lang="en-US" altLang="en-US" sz="1400" i="1" err="1"/>
              <a:t>mã</a:t>
            </a:r>
            <a:r>
              <a:rPr lang="en-US" altLang="en-US" sz="1400" i="1"/>
              <a:t> </a:t>
            </a:r>
            <a:r>
              <a:rPr lang="en-US" altLang="en-US" sz="1400" i="1" err="1"/>
              <a:t>ứng</a:t>
            </a:r>
            <a:r>
              <a:rPr lang="en-US" altLang="en-US" sz="1400" i="1"/>
              <a:t> </a:t>
            </a:r>
            <a:r>
              <a:rPr lang="en-US" altLang="en-US" sz="1400" i="1" err="1"/>
              <a:t>dụng</a:t>
            </a:r>
            <a:r>
              <a:rPr lang="en-US" altLang="en-US" sz="1400" i="1"/>
              <a:t> </a:t>
            </a:r>
            <a:r>
              <a:rPr lang="en-US" altLang="en-US" sz="1400"/>
              <a:t>1 - </a:t>
            </a:r>
            <a:fld id="{C7B66461-9443-4C2F-9190-5BC84519C010}" type="slidenum">
              <a:rPr lang="en-US" altLang="en-US" sz="1400" smtClean="0"/>
              <a:pPr algn="r" eaLnBrk="1" hangingPunct="1">
                <a:defRPr/>
              </a:pPr>
              <a:t>‹#›</a:t>
            </a:fld>
            <a:endParaRPr lang="en-US" altLang="en-US" sz="1400"/>
          </a:p>
        </p:txBody>
      </p:sp>
      <p:sp>
        <p:nvSpPr>
          <p:cNvPr id="6201" name="Rectangle 57"/>
          <p:cNvSpPr>
            <a:spLocks noGrp="1" noChangeArrowheads="1"/>
          </p:cNvSpPr>
          <p:nvPr>
            <p:ph type="ctrTitle"/>
          </p:nvPr>
        </p:nvSpPr>
        <p:spPr>
          <a:xfrm>
            <a:off x="990600" y="1752600"/>
            <a:ext cx="7772400" cy="1143000"/>
          </a:xfrm>
        </p:spPr>
        <p:txBody>
          <a:bodyPr/>
          <a:lstStyle>
            <a:lvl1pPr>
              <a:defRPr/>
            </a:lvl1pPr>
          </a:lstStyle>
          <a:p>
            <a:pPr lvl="0"/>
            <a:r>
              <a:rPr lang="en-US" noProof="0"/>
              <a:t>Click to edit Master title style</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noProof="0"/>
              <a:t>Click to edit Master subtitle style</a:t>
            </a:r>
          </a:p>
        </p:txBody>
      </p:sp>
      <p:sp>
        <p:nvSpPr>
          <p:cNvPr id="70" name="Rectangle 71">
            <a:extLst>
              <a:ext uri="{FF2B5EF4-FFF2-40B4-BE49-F238E27FC236}">
                <a16:creationId xmlns:a16="http://schemas.microsoft.com/office/drawing/2014/main" id="{69FC1764-C4A4-45D1-8648-C91F5578DC9E}"/>
              </a:ext>
            </a:extLst>
          </p:cNvPr>
          <p:cNvSpPr>
            <a:spLocks noGrp="1" noChangeArrowheads="1"/>
          </p:cNvSpPr>
          <p:nvPr>
            <p:ph type="dt" sz="quarter" idx="10"/>
          </p:nvPr>
        </p:nvSpPr>
        <p:spPr>
          <a:xfrm>
            <a:off x="317500" y="6248400"/>
            <a:ext cx="3225800" cy="457200"/>
          </a:xfrm>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419142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2B315E51-08A0-4C93-A1E5-C66CD95B8522}"/>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81978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18B197F0-4802-4CE0-B57B-637EBE77626A}"/>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382613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able Placeholder 2"/>
          <p:cNvSpPr>
            <a:spLocks noGrp="1"/>
          </p:cNvSpPr>
          <p:nvPr>
            <p:ph type="tbl" idx="1"/>
          </p:nvPr>
        </p:nvSpPr>
        <p:spPr>
          <a:xfrm>
            <a:off x="838200" y="1905000"/>
            <a:ext cx="7772400" cy="4114800"/>
          </a:xfrm>
        </p:spPr>
        <p:txBody>
          <a:bodyPr/>
          <a:lstStyle/>
          <a:p>
            <a:pPr lvl="0"/>
            <a:endParaRPr lang="en-US" noProof="0"/>
          </a:p>
        </p:txBody>
      </p:sp>
      <p:sp>
        <p:nvSpPr>
          <p:cNvPr id="4" name="Rectangle 68">
            <a:extLst>
              <a:ext uri="{FF2B5EF4-FFF2-40B4-BE49-F238E27FC236}">
                <a16:creationId xmlns:a16="http://schemas.microsoft.com/office/drawing/2014/main" id="{FECD420A-E0C6-441C-9E47-0E43B1095C7C}"/>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787945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832E7E62-2933-4C40-9C88-D1B9432330DB}"/>
              </a:ext>
            </a:extLst>
          </p:cNvPr>
          <p:cNvSpPr>
            <a:spLocks noGrp="1" noChangeArrowheads="1"/>
          </p:cNvSpPr>
          <p:nvPr>
            <p:ph type="dt" sz="half" idx="10"/>
          </p:nvPr>
        </p:nvSpPr>
        <p:spPr/>
        <p:txBody>
          <a:bodyPr/>
          <a:lstStyle>
            <a:lvl1pPr>
              <a:defRPr/>
            </a:lvl1pPr>
          </a:lstStyle>
          <a:p>
            <a:pPr>
              <a:defRPr/>
            </a:pPr>
            <a:r>
              <a:rPr lang="en-US"/>
              <a:t>Bộ môn Kỹ thuật máy tính &amp; mạng – Khoa CNTT</a:t>
            </a:r>
          </a:p>
        </p:txBody>
      </p:sp>
    </p:spTree>
    <p:extLst>
      <p:ext uri="{BB962C8B-B14F-4D97-AF65-F5344CB8AC3E}">
        <p14:creationId xmlns:p14="http://schemas.microsoft.com/office/powerpoint/2010/main" val="389136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12A143CD-2A44-455F-9F48-63B0E53EC192}"/>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214583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E2B62483-5504-48AA-97F7-778F5595F281}"/>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43948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667B2D6A-E5CF-4148-80F5-A5EBA1333BD8}"/>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07662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CBE27D97-F2C0-4946-BFE1-ED07B1C34BF9}"/>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5376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432F2BC4-3156-4AEE-817B-B77220453D09}"/>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69629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0C147D9F-C242-454B-87BA-BABE68130E36}"/>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1341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A9824986-0E72-4400-8FCC-63C4219C1242}"/>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85375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7E605EDD-3FB0-42E8-981E-56AFB2A5F953}"/>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42983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5D9E3BC-A3EC-489E-A98B-F3DEB53C27F7}"/>
              </a:ext>
            </a:extLst>
          </p:cNvPr>
          <p:cNvGrpSpPr>
            <a:grpSpLocks/>
          </p:cNvGrpSpPr>
          <p:nvPr/>
        </p:nvGrpSpPr>
        <p:grpSpPr bwMode="auto">
          <a:xfrm>
            <a:off x="0" y="0"/>
            <a:ext cx="9144000" cy="6858000"/>
            <a:chOff x="0" y="0"/>
            <a:chExt cx="5760" cy="4320"/>
          </a:xfrm>
        </p:grpSpPr>
        <p:grpSp>
          <p:nvGrpSpPr>
            <p:cNvPr id="1031" name="Group 3">
              <a:extLst>
                <a:ext uri="{FF2B5EF4-FFF2-40B4-BE49-F238E27FC236}">
                  <a16:creationId xmlns:a16="http://schemas.microsoft.com/office/drawing/2014/main" id="{194124CE-9823-428A-86BA-3A1E7F6196E0}"/>
                </a:ext>
              </a:extLst>
            </p:cNvPr>
            <p:cNvGrpSpPr>
              <a:grpSpLocks/>
            </p:cNvGrpSpPr>
            <p:nvPr/>
          </p:nvGrpSpPr>
          <p:grpSpPr bwMode="auto">
            <a:xfrm>
              <a:off x="0" y="0"/>
              <a:ext cx="5760" cy="4320"/>
              <a:chOff x="0" y="0"/>
              <a:chExt cx="5760" cy="4320"/>
            </a:xfrm>
          </p:grpSpPr>
          <p:grpSp>
            <p:nvGrpSpPr>
              <p:cNvPr id="1038" name="Group 4">
                <a:extLst>
                  <a:ext uri="{FF2B5EF4-FFF2-40B4-BE49-F238E27FC236}">
                    <a16:creationId xmlns:a16="http://schemas.microsoft.com/office/drawing/2014/main" id="{358A8815-44A6-4175-81B2-DD8AF6B516DF}"/>
                  </a:ext>
                </a:extLst>
              </p:cNvPr>
              <p:cNvGrpSpPr>
                <a:grpSpLocks/>
              </p:cNvGrpSpPr>
              <p:nvPr/>
            </p:nvGrpSpPr>
            <p:grpSpPr bwMode="auto">
              <a:xfrm>
                <a:off x="0" y="192"/>
                <a:ext cx="5760" cy="4032"/>
                <a:chOff x="0" y="192"/>
                <a:chExt cx="5760" cy="4032"/>
              </a:xfrm>
            </p:grpSpPr>
            <p:sp>
              <p:nvSpPr>
                <p:cNvPr id="1069" name="Line 5">
                  <a:extLst>
                    <a:ext uri="{FF2B5EF4-FFF2-40B4-BE49-F238E27FC236}">
                      <a16:creationId xmlns:a16="http://schemas.microsoft.com/office/drawing/2014/main" id="{A774720C-93C3-4884-96EB-CAECFD7337A7}"/>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6">
                  <a:extLst>
                    <a:ext uri="{FF2B5EF4-FFF2-40B4-BE49-F238E27FC236}">
                      <a16:creationId xmlns:a16="http://schemas.microsoft.com/office/drawing/2014/main" id="{AAF11676-4FF0-41E8-9601-E935DD1AF6A5}"/>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7">
                  <a:extLst>
                    <a:ext uri="{FF2B5EF4-FFF2-40B4-BE49-F238E27FC236}">
                      <a16:creationId xmlns:a16="http://schemas.microsoft.com/office/drawing/2014/main" id="{8DEA95F5-0B8F-4BAA-9292-BFCA5E09B07C}"/>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8">
                  <a:extLst>
                    <a:ext uri="{FF2B5EF4-FFF2-40B4-BE49-F238E27FC236}">
                      <a16:creationId xmlns:a16="http://schemas.microsoft.com/office/drawing/2014/main" id="{681304E7-B604-4C5B-89C8-D3DC17ECBA08}"/>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Line 9">
                  <a:extLst>
                    <a:ext uri="{FF2B5EF4-FFF2-40B4-BE49-F238E27FC236}">
                      <a16:creationId xmlns:a16="http://schemas.microsoft.com/office/drawing/2014/main" id="{7ABA1BC6-BD94-4713-A156-4299CC05F2C3}"/>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Line 10">
                  <a:extLst>
                    <a:ext uri="{FF2B5EF4-FFF2-40B4-BE49-F238E27FC236}">
                      <a16:creationId xmlns:a16="http://schemas.microsoft.com/office/drawing/2014/main" id="{56EE5BC7-E91C-4D8A-A467-7F513C410E68}"/>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11">
                  <a:extLst>
                    <a:ext uri="{FF2B5EF4-FFF2-40B4-BE49-F238E27FC236}">
                      <a16:creationId xmlns:a16="http://schemas.microsoft.com/office/drawing/2014/main" id="{274D2563-3D3C-4787-8585-ECCCBCC112B4}"/>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12">
                  <a:extLst>
                    <a:ext uri="{FF2B5EF4-FFF2-40B4-BE49-F238E27FC236}">
                      <a16:creationId xmlns:a16="http://schemas.microsoft.com/office/drawing/2014/main" id="{3EDBA4ED-F428-4ED2-A4A3-BE97A65A3FDC}"/>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13">
                  <a:extLst>
                    <a:ext uri="{FF2B5EF4-FFF2-40B4-BE49-F238E27FC236}">
                      <a16:creationId xmlns:a16="http://schemas.microsoft.com/office/drawing/2014/main" id="{2E73E3DC-A774-4E41-AC37-28CFBD6E3758}"/>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Line 14">
                  <a:extLst>
                    <a:ext uri="{FF2B5EF4-FFF2-40B4-BE49-F238E27FC236}">
                      <a16:creationId xmlns:a16="http://schemas.microsoft.com/office/drawing/2014/main" id="{177E16BA-928B-4371-9259-F2F9A2102DD7}"/>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15">
                  <a:extLst>
                    <a:ext uri="{FF2B5EF4-FFF2-40B4-BE49-F238E27FC236}">
                      <a16:creationId xmlns:a16="http://schemas.microsoft.com/office/drawing/2014/main" id="{B592D550-52EB-4C49-9A29-934DC6D7F244}"/>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Line 16">
                  <a:extLst>
                    <a:ext uri="{FF2B5EF4-FFF2-40B4-BE49-F238E27FC236}">
                      <a16:creationId xmlns:a16="http://schemas.microsoft.com/office/drawing/2014/main" id="{4D95EA41-C932-41EF-9524-C67D17410904}"/>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Line 17">
                  <a:extLst>
                    <a:ext uri="{FF2B5EF4-FFF2-40B4-BE49-F238E27FC236}">
                      <a16:creationId xmlns:a16="http://schemas.microsoft.com/office/drawing/2014/main" id="{F84EF8A8-E056-404B-B517-7438424D710A}"/>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Line 18">
                  <a:extLst>
                    <a:ext uri="{FF2B5EF4-FFF2-40B4-BE49-F238E27FC236}">
                      <a16:creationId xmlns:a16="http://schemas.microsoft.com/office/drawing/2014/main" id="{46C6D370-A5A6-43E6-91A8-1645A59E8771}"/>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Line 19">
                  <a:extLst>
                    <a:ext uri="{FF2B5EF4-FFF2-40B4-BE49-F238E27FC236}">
                      <a16:creationId xmlns:a16="http://schemas.microsoft.com/office/drawing/2014/main" id="{841C7855-D357-45C4-8FBE-689A6D79C523}"/>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Line 20">
                  <a:extLst>
                    <a:ext uri="{FF2B5EF4-FFF2-40B4-BE49-F238E27FC236}">
                      <a16:creationId xmlns:a16="http://schemas.microsoft.com/office/drawing/2014/main" id="{0499E206-B9CF-439C-A710-B09D185E1F33}"/>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Line 21">
                  <a:extLst>
                    <a:ext uri="{FF2B5EF4-FFF2-40B4-BE49-F238E27FC236}">
                      <a16:creationId xmlns:a16="http://schemas.microsoft.com/office/drawing/2014/main" id="{8DC5E8E3-0485-4ED5-B202-4592F231450C}"/>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Line 22">
                  <a:extLst>
                    <a:ext uri="{FF2B5EF4-FFF2-40B4-BE49-F238E27FC236}">
                      <a16:creationId xmlns:a16="http://schemas.microsoft.com/office/drawing/2014/main" id="{551BD46B-8732-44E3-84E6-A080F6453290}"/>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Line 23">
                  <a:extLst>
                    <a:ext uri="{FF2B5EF4-FFF2-40B4-BE49-F238E27FC236}">
                      <a16:creationId xmlns:a16="http://schemas.microsoft.com/office/drawing/2014/main" id="{9B83E498-69EF-46A0-978F-8E3352FD90DE}"/>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Line 24">
                  <a:extLst>
                    <a:ext uri="{FF2B5EF4-FFF2-40B4-BE49-F238E27FC236}">
                      <a16:creationId xmlns:a16="http://schemas.microsoft.com/office/drawing/2014/main" id="{83919FD2-364F-4FA8-AF1B-BD5814370625}"/>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Line 25">
                  <a:extLst>
                    <a:ext uri="{FF2B5EF4-FFF2-40B4-BE49-F238E27FC236}">
                      <a16:creationId xmlns:a16="http://schemas.microsoft.com/office/drawing/2014/main" id="{39D026AC-BDDD-4D77-B543-E25B70D3A3A5}"/>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Line 26">
                  <a:extLst>
                    <a:ext uri="{FF2B5EF4-FFF2-40B4-BE49-F238E27FC236}">
                      <a16:creationId xmlns:a16="http://schemas.microsoft.com/office/drawing/2014/main" id="{022DECA9-7FCC-4223-A497-BCACAA2D9DFF}"/>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9" name="Group 27">
                <a:extLst>
                  <a:ext uri="{FF2B5EF4-FFF2-40B4-BE49-F238E27FC236}">
                    <a16:creationId xmlns:a16="http://schemas.microsoft.com/office/drawing/2014/main" id="{14DFFC5F-91D4-4D9A-8C5D-7BE2BEA7CF6E}"/>
                  </a:ext>
                </a:extLst>
              </p:cNvPr>
              <p:cNvGrpSpPr>
                <a:grpSpLocks/>
              </p:cNvGrpSpPr>
              <p:nvPr/>
            </p:nvGrpSpPr>
            <p:grpSpPr bwMode="auto">
              <a:xfrm>
                <a:off x="192" y="0"/>
                <a:ext cx="5376" cy="4320"/>
                <a:chOff x="192" y="0"/>
                <a:chExt cx="5376" cy="4320"/>
              </a:xfrm>
            </p:grpSpPr>
            <p:sp>
              <p:nvSpPr>
                <p:cNvPr id="1040" name="Line 28">
                  <a:extLst>
                    <a:ext uri="{FF2B5EF4-FFF2-40B4-BE49-F238E27FC236}">
                      <a16:creationId xmlns:a16="http://schemas.microsoft.com/office/drawing/2014/main" id="{8688731B-DD1E-48F7-A4DD-51B2FC61853B}"/>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29">
                  <a:extLst>
                    <a:ext uri="{FF2B5EF4-FFF2-40B4-BE49-F238E27FC236}">
                      <a16:creationId xmlns:a16="http://schemas.microsoft.com/office/drawing/2014/main" id="{9D80EC16-4824-4EE0-B711-10FFB867EEEA}"/>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Line 30">
                  <a:extLst>
                    <a:ext uri="{FF2B5EF4-FFF2-40B4-BE49-F238E27FC236}">
                      <a16:creationId xmlns:a16="http://schemas.microsoft.com/office/drawing/2014/main" id="{F9D56FC6-DCD9-4704-B0D7-493816E5E852}"/>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31">
                  <a:extLst>
                    <a:ext uri="{FF2B5EF4-FFF2-40B4-BE49-F238E27FC236}">
                      <a16:creationId xmlns:a16="http://schemas.microsoft.com/office/drawing/2014/main" id="{F1584B20-11D3-4BCC-AC78-2EEBF4EC601C}"/>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Line 32">
                  <a:extLst>
                    <a:ext uri="{FF2B5EF4-FFF2-40B4-BE49-F238E27FC236}">
                      <a16:creationId xmlns:a16="http://schemas.microsoft.com/office/drawing/2014/main" id="{BD1E1DC8-FA50-428C-963D-5B73CCA4F9AA}"/>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Line 33">
                  <a:extLst>
                    <a:ext uri="{FF2B5EF4-FFF2-40B4-BE49-F238E27FC236}">
                      <a16:creationId xmlns:a16="http://schemas.microsoft.com/office/drawing/2014/main" id="{83A20463-C055-4152-B838-EA8F5DFA27B6}"/>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Line 34">
                  <a:extLst>
                    <a:ext uri="{FF2B5EF4-FFF2-40B4-BE49-F238E27FC236}">
                      <a16:creationId xmlns:a16="http://schemas.microsoft.com/office/drawing/2014/main" id="{986B5F39-3C64-4A32-A1DD-A3E81688D604}"/>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Line 35">
                  <a:extLst>
                    <a:ext uri="{FF2B5EF4-FFF2-40B4-BE49-F238E27FC236}">
                      <a16:creationId xmlns:a16="http://schemas.microsoft.com/office/drawing/2014/main" id="{745E3326-DC0F-41FA-BF4A-EB8CB48388FE}"/>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Line 36">
                  <a:extLst>
                    <a:ext uri="{FF2B5EF4-FFF2-40B4-BE49-F238E27FC236}">
                      <a16:creationId xmlns:a16="http://schemas.microsoft.com/office/drawing/2014/main" id="{F103398A-A507-4BED-B2E4-379DDA39202A}"/>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Line 37">
                  <a:extLst>
                    <a:ext uri="{FF2B5EF4-FFF2-40B4-BE49-F238E27FC236}">
                      <a16:creationId xmlns:a16="http://schemas.microsoft.com/office/drawing/2014/main" id="{ABD4F805-31A2-4986-B043-F9714477F9D0}"/>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Line 38">
                  <a:extLst>
                    <a:ext uri="{FF2B5EF4-FFF2-40B4-BE49-F238E27FC236}">
                      <a16:creationId xmlns:a16="http://schemas.microsoft.com/office/drawing/2014/main" id="{9372BF3A-3DF8-4512-99EB-B83608707693}"/>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Line 39">
                  <a:extLst>
                    <a:ext uri="{FF2B5EF4-FFF2-40B4-BE49-F238E27FC236}">
                      <a16:creationId xmlns:a16="http://schemas.microsoft.com/office/drawing/2014/main" id="{4D0CC1E4-0D0F-4EAA-80AC-6BBBBF0C8EB2}"/>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Line 40">
                  <a:extLst>
                    <a:ext uri="{FF2B5EF4-FFF2-40B4-BE49-F238E27FC236}">
                      <a16:creationId xmlns:a16="http://schemas.microsoft.com/office/drawing/2014/main" id="{124EEFA8-52A3-4C6A-899A-0444A55BFD1C}"/>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Line 41">
                  <a:extLst>
                    <a:ext uri="{FF2B5EF4-FFF2-40B4-BE49-F238E27FC236}">
                      <a16:creationId xmlns:a16="http://schemas.microsoft.com/office/drawing/2014/main" id="{3F2FA9E7-65EB-4D1D-A04F-2D08F8F3899C}"/>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Line 42">
                  <a:extLst>
                    <a:ext uri="{FF2B5EF4-FFF2-40B4-BE49-F238E27FC236}">
                      <a16:creationId xmlns:a16="http://schemas.microsoft.com/office/drawing/2014/main" id="{33BE813A-4258-4E33-A1FB-4C23F73A8CFF}"/>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Line 43">
                  <a:extLst>
                    <a:ext uri="{FF2B5EF4-FFF2-40B4-BE49-F238E27FC236}">
                      <a16:creationId xmlns:a16="http://schemas.microsoft.com/office/drawing/2014/main" id="{E4879568-0A61-4817-A45A-810CAE14ED57}"/>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Line 44">
                  <a:extLst>
                    <a:ext uri="{FF2B5EF4-FFF2-40B4-BE49-F238E27FC236}">
                      <a16:creationId xmlns:a16="http://schemas.microsoft.com/office/drawing/2014/main" id="{1F6F2751-469F-471E-BEDC-EEE12DF40F09}"/>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Line 45">
                  <a:extLst>
                    <a:ext uri="{FF2B5EF4-FFF2-40B4-BE49-F238E27FC236}">
                      <a16:creationId xmlns:a16="http://schemas.microsoft.com/office/drawing/2014/main" id="{5395DB13-471B-4948-A9C4-B35E6F492E10}"/>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Line 46">
                  <a:extLst>
                    <a:ext uri="{FF2B5EF4-FFF2-40B4-BE49-F238E27FC236}">
                      <a16:creationId xmlns:a16="http://schemas.microsoft.com/office/drawing/2014/main" id="{260F1914-5C90-46D1-B735-2F3DD67E0DE7}"/>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47">
                  <a:extLst>
                    <a:ext uri="{FF2B5EF4-FFF2-40B4-BE49-F238E27FC236}">
                      <a16:creationId xmlns:a16="http://schemas.microsoft.com/office/drawing/2014/main" id="{37262AE4-88A1-4E4A-93FC-98C8945BDB19}"/>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48">
                  <a:extLst>
                    <a:ext uri="{FF2B5EF4-FFF2-40B4-BE49-F238E27FC236}">
                      <a16:creationId xmlns:a16="http://schemas.microsoft.com/office/drawing/2014/main" id="{5BDC168B-E1B4-4FBF-8F17-B874E16D965E}"/>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49">
                  <a:extLst>
                    <a:ext uri="{FF2B5EF4-FFF2-40B4-BE49-F238E27FC236}">
                      <a16:creationId xmlns:a16="http://schemas.microsoft.com/office/drawing/2014/main" id="{BE07F7AF-E55D-4ADD-9B53-96FCC3354CAE}"/>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50">
                  <a:extLst>
                    <a:ext uri="{FF2B5EF4-FFF2-40B4-BE49-F238E27FC236}">
                      <a16:creationId xmlns:a16="http://schemas.microsoft.com/office/drawing/2014/main" id="{B73242D5-01BC-4092-A35F-22DFA2375E82}"/>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51">
                  <a:extLst>
                    <a:ext uri="{FF2B5EF4-FFF2-40B4-BE49-F238E27FC236}">
                      <a16:creationId xmlns:a16="http://schemas.microsoft.com/office/drawing/2014/main" id="{2D17DA2B-D46B-4732-9782-ED06D6EDA5F1}"/>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52">
                  <a:extLst>
                    <a:ext uri="{FF2B5EF4-FFF2-40B4-BE49-F238E27FC236}">
                      <a16:creationId xmlns:a16="http://schemas.microsoft.com/office/drawing/2014/main" id="{199BA471-1654-431B-A1F1-7187855D5502}"/>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53">
                  <a:extLst>
                    <a:ext uri="{FF2B5EF4-FFF2-40B4-BE49-F238E27FC236}">
                      <a16:creationId xmlns:a16="http://schemas.microsoft.com/office/drawing/2014/main" id="{766C8FC1-EE56-43EE-BAD5-70F2759F94B4}"/>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54">
                  <a:extLst>
                    <a:ext uri="{FF2B5EF4-FFF2-40B4-BE49-F238E27FC236}">
                      <a16:creationId xmlns:a16="http://schemas.microsoft.com/office/drawing/2014/main" id="{0F08B6DF-7252-4CFE-8652-8A3A7FDD414B}"/>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55">
                  <a:extLst>
                    <a:ext uri="{FF2B5EF4-FFF2-40B4-BE49-F238E27FC236}">
                      <a16:creationId xmlns:a16="http://schemas.microsoft.com/office/drawing/2014/main" id="{13C45BEE-815F-4BA0-BE4D-AD126B6704F9}"/>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56">
                  <a:extLst>
                    <a:ext uri="{FF2B5EF4-FFF2-40B4-BE49-F238E27FC236}">
                      <a16:creationId xmlns:a16="http://schemas.microsoft.com/office/drawing/2014/main" id="{BC9297A8-A4DF-4961-8471-1D8C69BCBDE0}"/>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2" name="Rectangle 57" descr="60%">
              <a:extLst>
                <a:ext uri="{FF2B5EF4-FFF2-40B4-BE49-F238E27FC236}">
                  <a16:creationId xmlns:a16="http://schemas.microsoft.com/office/drawing/2014/main" id="{19255DC4-6E1F-4CF3-9F8D-E021297338AE}"/>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1033" name="Line 58">
              <a:extLst>
                <a:ext uri="{FF2B5EF4-FFF2-40B4-BE49-F238E27FC236}">
                  <a16:creationId xmlns:a16="http://schemas.microsoft.com/office/drawing/2014/main" id="{18A4698C-D326-4778-8612-D9F8D55E9017}"/>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4" name="Group 59">
              <a:extLst>
                <a:ext uri="{FF2B5EF4-FFF2-40B4-BE49-F238E27FC236}">
                  <a16:creationId xmlns:a16="http://schemas.microsoft.com/office/drawing/2014/main" id="{1CEAE8BC-6C72-4E4C-B4C6-0E0E750E9164}"/>
                </a:ext>
              </a:extLst>
            </p:cNvPr>
            <p:cNvGrpSpPr>
              <a:grpSpLocks/>
            </p:cNvGrpSpPr>
            <p:nvPr/>
          </p:nvGrpSpPr>
          <p:grpSpPr bwMode="auto">
            <a:xfrm>
              <a:off x="261" y="892"/>
              <a:ext cx="1124" cy="1464"/>
              <a:chOff x="96" y="916"/>
              <a:chExt cx="2208" cy="2876"/>
            </a:xfrm>
          </p:grpSpPr>
          <p:sp>
            <p:nvSpPr>
              <p:cNvPr id="1035" name="Line 60">
                <a:extLst>
                  <a:ext uri="{FF2B5EF4-FFF2-40B4-BE49-F238E27FC236}">
                    <a16:creationId xmlns:a16="http://schemas.microsoft.com/office/drawing/2014/main" id="{4B809EE1-7B05-4895-A7DD-027B8907F3DF}"/>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61">
                <a:extLst>
                  <a:ext uri="{FF2B5EF4-FFF2-40B4-BE49-F238E27FC236}">
                    <a16:creationId xmlns:a16="http://schemas.microsoft.com/office/drawing/2014/main" id="{2AF3268E-B971-4B21-AB05-59F28A013E2B}"/>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Arc 62">
                <a:extLst>
                  <a:ext uri="{FF2B5EF4-FFF2-40B4-BE49-F238E27FC236}">
                    <a16:creationId xmlns:a16="http://schemas.microsoft.com/office/drawing/2014/main" id="{BA8466DE-AD89-4293-B5C0-E9326F593F34}"/>
                  </a:ext>
                </a:extLst>
              </p:cNvPr>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7" name="Rectangle 63">
            <a:extLst>
              <a:ext uri="{FF2B5EF4-FFF2-40B4-BE49-F238E27FC236}">
                <a16:creationId xmlns:a16="http://schemas.microsoft.com/office/drawing/2014/main" id="{B5394739-29D3-4992-AAF5-231987954499}"/>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4" descr="Rectangle: Click to edit Master text styles&#10;Second level&#10;Third level&#10;Fourth level&#10;Fifth level">
            <a:extLst>
              <a:ext uri="{FF2B5EF4-FFF2-40B4-BE49-F238E27FC236}">
                <a16:creationId xmlns:a16="http://schemas.microsoft.com/office/drawing/2014/main" id="{FE683B5F-1A53-4FB7-B527-F36BCAEBD703}"/>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92" name="Rectangle 68">
            <a:extLst>
              <a:ext uri="{FF2B5EF4-FFF2-40B4-BE49-F238E27FC236}">
                <a16:creationId xmlns:a16="http://schemas.microsoft.com/office/drawing/2014/main" id="{8695E1EE-96A7-4965-AE62-A267552AF0DD}"/>
              </a:ext>
            </a:extLst>
          </p:cNvPr>
          <p:cNvSpPr>
            <a:spLocks noGrp="1" noChangeArrowheads="1"/>
          </p:cNvSpPr>
          <p:nvPr>
            <p:ph type="dt" sz="half" idx="2"/>
          </p:nvPr>
        </p:nvSpPr>
        <p:spPr bwMode="auto">
          <a:xfrm>
            <a:off x="304800" y="6261100"/>
            <a:ext cx="35814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i="1"/>
            </a:lvl1pPr>
          </a:lstStyle>
          <a:p>
            <a:pPr>
              <a:defRPr/>
            </a:pPr>
            <a:r>
              <a:rPr lang="en-US"/>
              <a:t>Bộ môn Mạng và ATTT – Khoa CNTT</a:t>
            </a:r>
          </a:p>
        </p:txBody>
      </p:sp>
      <p:sp>
        <p:nvSpPr>
          <p:cNvPr id="1030" name="Text Box 71">
            <a:extLst>
              <a:ext uri="{FF2B5EF4-FFF2-40B4-BE49-F238E27FC236}">
                <a16:creationId xmlns:a16="http://schemas.microsoft.com/office/drawing/2014/main" id="{BCA0C527-8600-4CC9-941E-80E3B2F2D8A0}"/>
              </a:ext>
            </a:extLst>
          </p:cNvPr>
          <p:cNvSpPr txBox="1">
            <a:spLocks noChangeArrowheads="1"/>
          </p:cNvSpPr>
          <p:nvPr userDrawn="1"/>
        </p:nvSpPr>
        <p:spPr bwMode="auto">
          <a:xfrm>
            <a:off x="4876800" y="6324600"/>
            <a:ext cx="4022725" cy="457200"/>
          </a:xfrm>
          <a:prstGeom prst="rect">
            <a:avLst/>
          </a:prstGeom>
          <a:noFill/>
          <a:ln>
            <a:noFill/>
          </a:ln>
          <a:effec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defRPr/>
            </a:pPr>
            <a:r>
              <a:rPr lang="en-US" altLang="en-US" sz="1400" i="1" err="1"/>
              <a:t>Mật</a:t>
            </a:r>
            <a:r>
              <a:rPr lang="en-US" altLang="en-US" sz="1400" i="1"/>
              <a:t> </a:t>
            </a:r>
            <a:r>
              <a:rPr lang="en-US" altLang="en-US" sz="1400" i="1" err="1"/>
              <a:t>mã</a:t>
            </a:r>
            <a:r>
              <a:rPr lang="en-US" altLang="en-US" sz="1400" i="1"/>
              <a:t> </a:t>
            </a:r>
            <a:r>
              <a:rPr lang="en-US" altLang="en-US" sz="1400" i="1" err="1"/>
              <a:t>ứng</a:t>
            </a:r>
            <a:r>
              <a:rPr lang="en-US" altLang="en-US" sz="1400" i="1"/>
              <a:t> </a:t>
            </a:r>
            <a:r>
              <a:rPr lang="en-US" altLang="en-US" sz="1400" i="1" err="1"/>
              <a:t>dụng</a:t>
            </a:r>
            <a:r>
              <a:rPr lang="en-US" altLang="en-US"/>
              <a:t> </a:t>
            </a:r>
            <a:r>
              <a:rPr lang="en-US" altLang="en-US" sz="1400"/>
              <a:t>1 - </a:t>
            </a:r>
            <a:fld id="{EDAD9AE2-35F2-4424-AE2D-C760AEF96604}"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891"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2" r:id="rId13"/>
  </p:sldLayoutIdLst>
  <p:hf sldNum="0"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0.wmf"/></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1">
            <a:extLst>
              <a:ext uri="{FF2B5EF4-FFF2-40B4-BE49-F238E27FC236}">
                <a16:creationId xmlns:a16="http://schemas.microsoft.com/office/drawing/2014/main" id="{5D2006E1-76A0-434D-93C7-256DA4B22DE6}"/>
              </a:ext>
            </a:extLst>
          </p:cNvPr>
          <p:cNvSpPr>
            <a:spLocks noGrp="1" noChangeArrowheads="1"/>
          </p:cNvSpPr>
          <p:nvPr>
            <p:ph type="dt" sz="quarter" idx="10"/>
          </p:nvPr>
        </p:nvSpPr>
        <p:spPr>
          <a:xfrm>
            <a:off x="304800" y="6248400"/>
            <a:ext cx="33528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6147" name="Rectangle 2">
            <a:extLst>
              <a:ext uri="{FF2B5EF4-FFF2-40B4-BE49-F238E27FC236}">
                <a16:creationId xmlns:a16="http://schemas.microsoft.com/office/drawing/2014/main" id="{06E75D77-532F-4164-A283-A3A26A74B509}"/>
              </a:ext>
            </a:extLst>
          </p:cNvPr>
          <p:cNvSpPr>
            <a:spLocks noGrp="1" noChangeArrowheads="1"/>
          </p:cNvSpPr>
          <p:nvPr>
            <p:ph type="ctrTitle"/>
          </p:nvPr>
        </p:nvSpPr>
        <p:spPr>
          <a:xfrm>
            <a:off x="762000" y="1371600"/>
            <a:ext cx="7848600" cy="1143000"/>
          </a:xfrm>
        </p:spPr>
        <p:txBody>
          <a:bodyPr/>
          <a:lstStyle/>
          <a:p>
            <a:pPr algn="ctr" eaLnBrk="1" hangingPunct="1"/>
            <a:r>
              <a:rPr lang="en-US" altLang="en-US" sz="4800" b="1"/>
              <a:t>MẬT MÃ ỨNG DỤNG</a:t>
            </a:r>
          </a:p>
        </p:txBody>
      </p:sp>
      <p:sp>
        <p:nvSpPr>
          <p:cNvPr id="6148" name="Rectangle 3" descr="Rectangle: Click to edit Master text styles&#10;Second level&#10;Third level&#10;Fourth level&#10;Fifth level">
            <a:extLst>
              <a:ext uri="{FF2B5EF4-FFF2-40B4-BE49-F238E27FC236}">
                <a16:creationId xmlns:a16="http://schemas.microsoft.com/office/drawing/2014/main" id="{2B76C001-5CCC-4654-A4C7-3E08127C5DED}"/>
              </a:ext>
            </a:extLst>
          </p:cNvPr>
          <p:cNvSpPr>
            <a:spLocks noGrp="1" noChangeArrowheads="1"/>
          </p:cNvSpPr>
          <p:nvPr>
            <p:ph type="subTitle" idx="1"/>
          </p:nvPr>
        </p:nvSpPr>
        <p:spPr>
          <a:xfrm>
            <a:off x="1143000" y="3309938"/>
            <a:ext cx="6858000" cy="2024062"/>
          </a:xfrm>
        </p:spPr>
        <p:txBody>
          <a:bodyPr/>
          <a:lstStyle/>
          <a:p>
            <a:pPr algn="ctr" eaLnBrk="1" hangingPunct="1"/>
            <a:r>
              <a:rPr lang="en-US" altLang="en-US">
                <a:cs typeface="Times New Roman" panose="02020603050405020304" pitchFamily="18" charset="0"/>
              </a:rPr>
              <a:t>Gi</a:t>
            </a:r>
            <a:r>
              <a:rPr lang="en-US" altLang="en-US"/>
              <a:t>ảng viên:</a:t>
            </a:r>
            <a:r>
              <a:rPr lang="en-US" altLang="en-US" sz="4000">
                <a:cs typeface="Times New Roman" panose="02020603050405020304" pitchFamily="18" charset="0"/>
              </a:rPr>
              <a:t> </a:t>
            </a:r>
            <a:r>
              <a:rPr lang="en-US" altLang="en-US">
                <a:cs typeface="Times New Roman" panose="02020603050405020304" pitchFamily="18" charset="0"/>
              </a:rPr>
              <a:t>Ph</a:t>
            </a:r>
            <a:r>
              <a:rPr lang="en-US" altLang="en-US"/>
              <a:t>ạm Thanh Bình</a:t>
            </a:r>
            <a:endParaRPr lang="en-US" altLang="en-US">
              <a:cs typeface="Times New Roman" panose="02020603050405020304" pitchFamily="18" charset="0"/>
            </a:endParaRPr>
          </a:p>
          <a:p>
            <a:pPr algn="ctr" eaLnBrk="1" hangingPunct="1"/>
            <a:r>
              <a:rPr lang="en-US" altLang="en-US">
                <a:cs typeface="Times New Roman" panose="02020603050405020304" pitchFamily="18" charset="0"/>
              </a:rPr>
              <a:t>B</a:t>
            </a:r>
            <a:r>
              <a:rPr lang="en-US" altLang="en-US"/>
              <a:t>ộ môn Mạng và an toàn thông tin</a:t>
            </a:r>
          </a:p>
          <a:p>
            <a:pPr algn="ctr" eaLnBrk="1" hangingPunct="1"/>
            <a:r>
              <a:rPr lang="en-US" altLang="en-US" i="1"/>
              <a:t>http://dhthuyloi.blogspot.com</a:t>
            </a:r>
            <a:endParaRPr lang="en-US" altLang="en-US" sz="2800" i="1"/>
          </a:p>
          <a:p>
            <a:pPr algn="ctr" eaLnBrk="1" hangingPunct="1"/>
            <a:endParaRPr lang="en-US" altLang="en-US" i="1">
              <a:solidFill>
                <a:srgbClr val="0000FF"/>
              </a:solidFill>
            </a:endParaRPr>
          </a:p>
          <a:p>
            <a:pPr algn="ctr" eaLnBrk="1" hangingPunct="1"/>
            <a:endParaRPr lang="en-US" altLang="en-US"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0743CF3-4AB9-4265-8A79-C3B85A06D4BD}"/>
              </a:ext>
            </a:extLst>
          </p:cNvPr>
          <p:cNvSpPr>
            <a:spLocks noGrp="1" noChangeArrowheads="1"/>
          </p:cNvSpPr>
          <p:nvPr>
            <p:ph type="title"/>
          </p:nvPr>
        </p:nvSpPr>
        <p:spPr/>
        <p:txBody>
          <a:bodyPr/>
          <a:lstStyle/>
          <a:p>
            <a:endParaRPr lang="en-US" altLang="en-US"/>
          </a:p>
        </p:txBody>
      </p:sp>
      <p:sp>
        <p:nvSpPr>
          <p:cNvPr id="15363" name="Date Placeholder 3">
            <a:extLst>
              <a:ext uri="{FF2B5EF4-FFF2-40B4-BE49-F238E27FC236}">
                <a16:creationId xmlns:a16="http://schemas.microsoft.com/office/drawing/2014/main" id="{B02C75DF-6D9F-4924-AB2A-D5E2CC63AFD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5" name="Rectangle 3" descr="Rectangle: Click to edit Master text styles&#10;Second level&#10;Third level&#10;Fourth level&#10;Fifth level">
            <a:extLst>
              <a:ext uri="{FF2B5EF4-FFF2-40B4-BE49-F238E27FC236}">
                <a16:creationId xmlns:a16="http://schemas.microsoft.com/office/drawing/2014/main" id="{BEF9A724-1793-448C-9609-22D8F25C7394}"/>
              </a:ext>
            </a:extLst>
          </p:cNvPr>
          <p:cNvSpPr txBox="1">
            <a:spLocks noChangeArrowheads="1"/>
          </p:cNvSpPr>
          <p:nvPr/>
        </p:nvSpPr>
        <p:spPr bwMode="auto">
          <a:xfrm>
            <a:off x="838200" y="1905000"/>
            <a:ext cx="7772400" cy="41148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defRPr/>
            </a:pPr>
            <a:r>
              <a:rPr lang="en-US" altLang="en-US" kern="0"/>
              <a:t> Nếu </a:t>
            </a:r>
            <a:r>
              <a:rPr lang="en-US" altLang="en-US" i="1" kern="0">
                <a:solidFill>
                  <a:srgbClr val="000000"/>
                </a:solidFill>
              </a:rPr>
              <a:t>K</a:t>
            </a:r>
            <a:r>
              <a:rPr lang="en-US" altLang="en-US" i="1" kern="0" baseline="-25000">
                <a:solidFill>
                  <a:srgbClr val="000000"/>
                </a:solidFill>
              </a:rPr>
              <a:t>D</a:t>
            </a:r>
            <a:r>
              <a:rPr lang="en-US" altLang="en-US" i="1" kern="0">
                <a:solidFill>
                  <a:srgbClr val="000000"/>
                </a:solidFill>
              </a:rPr>
              <a:t> = K</a:t>
            </a:r>
            <a:r>
              <a:rPr lang="en-US" altLang="en-US" i="1" kern="0" baseline="-25000">
                <a:solidFill>
                  <a:srgbClr val="000000"/>
                </a:solidFill>
              </a:rPr>
              <a:t>E</a:t>
            </a:r>
            <a:r>
              <a:rPr lang="en-US" altLang="en-US" kern="0"/>
              <a:t> (tức là khoá giải mã và khoá mã hoá giống nhau), ta gọi đây là </a:t>
            </a:r>
            <a:r>
              <a:rPr lang="en-US" altLang="en-US" i="1" kern="0"/>
              <a:t>“mật mã đối xứng”.</a:t>
            </a:r>
            <a:r>
              <a:rPr lang="en-US" altLang="en-US" kern="0"/>
              <a:t> Khoá này phải được giữ bí mật.</a:t>
            </a:r>
          </a:p>
          <a:p>
            <a:pPr eaLnBrk="1" hangingPunct="1">
              <a:defRPr/>
            </a:pPr>
            <a:r>
              <a:rPr lang="en-US" altLang="en-US" kern="0"/>
              <a:t> Ngược lại,  nếu </a:t>
            </a:r>
            <a:r>
              <a:rPr lang="en-US" altLang="en-US" i="1" kern="0">
                <a:solidFill>
                  <a:srgbClr val="000000"/>
                </a:solidFill>
              </a:rPr>
              <a:t>K</a:t>
            </a:r>
            <a:r>
              <a:rPr lang="en-US" altLang="en-US" i="1" kern="0" baseline="-25000">
                <a:solidFill>
                  <a:srgbClr val="000000"/>
                </a:solidFill>
              </a:rPr>
              <a:t>D</a:t>
            </a:r>
            <a:r>
              <a:rPr lang="en-US" altLang="en-US" i="1" kern="0">
                <a:solidFill>
                  <a:srgbClr val="000000"/>
                </a:solidFill>
              </a:rPr>
              <a:t> </a:t>
            </a:r>
            <a:r>
              <a:rPr lang="en-US" altLang="en-US" i="1" kern="0">
                <a:solidFill>
                  <a:srgbClr val="000000"/>
                </a:solidFill>
                <a:cs typeface="Times New Roman" panose="02020603050405020304" pitchFamily="18" charset="0"/>
              </a:rPr>
              <a:t>≠</a:t>
            </a:r>
            <a:r>
              <a:rPr lang="en-US" altLang="en-US" i="1" kern="0">
                <a:solidFill>
                  <a:srgbClr val="000000"/>
                </a:solidFill>
              </a:rPr>
              <a:t> K</a:t>
            </a:r>
            <a:r>
              <a:rPr lang="en-US" altLang="en-US" i="1" kern="0" baseline="-25000">
                <a:solidFill>
                  <a:srgbClr val="000000"/>
                </a:solidFill>
              </a:rPr>
              <a:t>E</a:t>
            </a:r>
            <a:r>
              <a:rPr lang="en-US" altLang="en-US" kern="0"/>
              <a:t>, đây là </a:t>
            </a:r>
            <a:r>
              <a:rPr lang="en-US" altLang="en-US" i="1" kern="0"/>
              <a:t>“mật mã bất đối xứng”.</a:t>
            </a:r>
            <a:r>
              <a:rPr lang="en-US" altLang="en-US" ker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F7159DC6-0D33-40A8-AF10-90E7783FFAE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16387" name="Rectangle 2">
            <a:extLst>
              <a:ext uri="{FF2B5EF4-FFF2-40B4-BE49-F238E27FC236}">
                <a16:creationId xmlns:a16="http://schemas.microsoft.com/office/drawing/2014/main" id="{1B9747F9-B430-46CE-94FF-2CF57B0AC142}"/>
              </a:ext>
            </a:extLst>
          </p:cNvPr>
          <p:cNvSpPr>
            <a:spLocks noGrp="1" noChangeArrowheads="1"/>
          </p:cNvSpPr>
          <p:nvPr>
            <p:ph type="title"/>
          </p:nvPr>
        </p:nvSpPr>
        <p:spPr/>
        <p:txBody>
          <a:bodyPr/>
          <a:lstStyle/>
          <a:p>
            <a:pPr eaLnBrk="1" hangingPunct="1"/>
            <a:r>
              <a:rPr lang="en-US" altLang="en-US"/>
              <a:t>Ví dụ về mật mã đối xứng</a:t>
            </a:r>
          </a:p>
        </p:txBody>
      </p:sp>
      <p:sp>
        <p:nvSpPr>
          <p:cNvPr id="10244" name="Rectangle 3" descr="Rectangle: Click to edit Master text styles&#10;Second level&#10;Third level&#10;Fourth level&#10;Fifth level">
            <a:extLst>
              <a:ext uri="{FF2B5EF4-FFF2-40B4-BE49-F238E27FC236}">
                <a16:creationId xmlns:a16="http://schemas.microsoft.com/office/drawing/2014/main" id="{53F09A29-562A-44C4-8B42-3496423845B8}"/>
              </a:ext>
            </a:extLst>
          </p:cNvPr>
          <p:cNvSpPr>
            <a:spLocks noGrp="1" noChangeArrowheads="1"/>
          </p:cNvSpPr>
          <p:nvPr>
            <p:ph type="body" idx="1"/>
          </p:nvPr>
        </p:nvSpPr>
        <p:spPr/>
        <p:txBody>
          <a:bodyPr/>
          <a:lstStyle/>
          <a:p>
            <a:pPr eaLnBrk="1" hangingPunct="1">
              <a:defRPr/>
            </a:pPr>
            <a:r>
              <a:rPr lang="en-US" altLang="en-US"/>
              <a:t> DES</a:t>
            </a:r>
          </a:p>
          <a:p>
            <a:pPr eaLnBrk="1" hangingPunct="1">
              <a:defRPr/>
            </a:pPr>
            <a:r>
              <a:rPr lang="en-US" altLang="en-US"/>
              <a:t> AES</a:t>
            </a:r>
          </a:p>
          <a:p>
            <a:pPr eaLnBrk="1" hangingPunct="1">
              <a:defRPr/>
            </a:pPr>
            <a:r>
              <a:rPr lang="en-US" altLang="en-US"/>
              <a:t> 3DES</a:t>
            </a:r>
          </a:p>
          <a:p>
            <a:pPr eaLnBrk="1" hangingPunct="1">
              <a:defRPr/>
            </a:pPr>
            <a:r>
              <a:rPr lang="en-US" altLang="en-US"/>
              <a:t> RC4</a:t>
            </a:r>
          </a:p>
          <a:p>
            <a:pPr marL="0" indent="0" eaLnBrk="1" hangingPunct="1">
              <a:buFont typeface="Wingdings" panose="05000000000000000000" pitchFamily="2" charset="2"/>
              <a:buNone/>
              <a:defRPr/>
            </a:pPr>
            <a:r>
              <a:rPr lang="en-US" alt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8C57BB91-6C2D-493F-8E27-4E36F96F883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17411" name="Rectangle 2">
            <a:extLst>
              <a:ext uri="{FF2B5EF4-FFF2-40B4-BE49-F238E27FC236}">
                <a16:creationId xmlns:a16="http://schemas.microsoft.com/office/drawing/2014/main" id="{FC5F2D42-95F5-43D7-A908-07EBCC1D35BB}"/>
              </a:ext>
            </a:extLst>
          </p:cNvPr>
          <p:cNvSpPr>
            <a:spLocks noGrp="1" noChangeArrowheads="1"/>
          </p:cNvSpPr>
          <p:nvPr>
            <p:ph type="title"/>
          </p:nvPr>
        </p:nvSpPr>
        <p:spPr/>
        <p:txBody>
          <a:bodyPr/>
          <a:lstStyle/>
          <a:p>
            <a:pPr eaLnBrk="1" hangingPunct="1"/>
            <a:r>
              <a:rPr lang="en-US" altLang="en-US"/>
              <a:t>Ví dụ về mật mã bất đối xứng</a:t>
            </a:r>
          </a:p>
        </p:txBody>
      </p:sp>
      <p:sp>
        <p:nvSpPr>
          <p:cNvPr id="11268" name="Rectangle 3" descr="Rectangle: Click to edit Master text styles&#10;Second level&#10;Third level&#10;Fourth level&#10;Fifth level">
            <a:extLst>
              <a:ext uri="{FF2B5EF4-FFF2-40B4-BE49-F238E27FC236}">
                <a16:creationId xmlns:a16="http://schemas.microsoft.com/office/drawing/2014/main" id="{427A9DCD-1A38-4661-8AEC-A70CADFD2AE5}"/>
              </a:ext>
            </a:extLst>
          </p:cNvPr>
          <p:cNvSpPr>
            <a:spLocks noGrp="1" noChangeArrowheads="1"/>
          </p:cNvSpPr>
          <p:nvPr>
            <p:ph type="body" idx="1"/>
          </p:nvPr>
        </p:nvSpPr>
        <p:spPr/>
        <p:txBody>
          <a:bodyPr/>
          <a:lstStyle/>
          <a:p>
            <a:pPr eaLnBrk="1" hangingPunct="1">
              <a:defRPr/>
            </a:pPr>
            <a:r>
              <a:rPr lang="en-US" altLang="en-US"/>
              <a:t> RSA </a:t>
            </a:r>
          </a:p>
          <a:p>
            <a:pPr eaLnBrk="1" hangingPunct="1">
              <a:defRPr/>
            </a:pPr>
            <a:r>
              <a:rPr lang="en-US" altLang="en-US"/>
              <a:t> ElGamal</a:t>
            </a:r>
          </a:p>
          <a:p>
            <a:pPr eaLnBrk="1" hangingPunct="1">
              <a:defRPr/>
            </a:pPr>
            <a:r>
              <a:rPr lang="en-US" altLang="en-US"/>
              <a:t> ECC </a:t>
            </a:r>
          </a:p>
          <a:p>
            <a:pPr marL="0" indent="0" eaLnBrk="1" hangingPunct="1">
              <a:buFont typeface="Wingdings" panose="05000000000000000000" pitchFamily="2" charset="2"/>
              <a:buNone/>
              <a:defRPr/>
            </a:pPr>
            <a:r>
              <a:rPr lang="en-US" alt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81D58C1-DA4C-4EF0-BD3E-E95FEF5F4254}"/>
              </a:ext>
            </a:extLst>
          </p:cNvPr>
          <p:cNvSpPr>
            <a:spLocks noGrp="1" noChangeArrowheads="1"/>
          </p:cNvSpPr>
          <p:nvPr>
            <p:ph type="title"/>
          </p:nvPr>
        </p:nvSpPr>
        <p:spPr/>
        <p:txBody>
          <a:bodyPr/>
          <a:lstStyle/>
          <a:p>
            <a:endParaRPr lang="en-US" altLang="en-US"/>
          </a:p>
        </p:txBody>
      </p:sp>
      <p:sp>
        <p:nvSpPr>
          <p:cNvPr id="18435" name="Content Placeholder 2" descr="Rectangle: Click to edit Master text styles&#10;Second level&#10;Third level&#10;Fourth level&#10;Fifth level">
            <a:extLst>
              <a:ext uri="{FF2B5EF4-FFF2-40B4-BE49-F238E27FC236}">
                <a16:creationId xmlns:a16="http://schemas.microsoft.com/office/drawing/2014/main" id="{174D88CC-51EB-45DF-B126-0E6279577F82}"/>
              </a:ext>
            </a:extLst>
          </p:cNvPr>
          <p:cNvSpPr>
            <a:spLocks noGrp="1" noChangeArrowheads="1"/>
          </p:cNvSpPr>
          <p:nvPr>
            <p:ph idx="1"/>
          </p:nvPr>
        </p:nvSpPr>
        <p:spPr/>
        <p:txBody>
          <a:bodyPr/>
          <a:lstStyle/>
          <a:p>
            <a:r>
              <a:rPr lang="en-US" altLang="en-US"/>
              <a:t> Mật mã đối xứng thường có tốc độ nhanh hơn mật mã bất đối xứng</a:t>
            </a:r>
          </a:p>
          <a:p>
            <a:r>
              <a:rPr lang="en-US" altLang="en-US"/>
              <a:t> Ưu điểm của mật mã bất đối xứng là không phải chuyển giao mật khóa, nên không lo bị lộ khóa như mật mã đối xứng</a:t>
            </a:r>
          </a:p>
          <a:p>
            <a:endParaRPr lang="en-US" altLang="en-US"/>
          </a:p>
        </p:txBody>
      </p:sp>
      <p:sp>
        <p:nvSpPr>
          <p:cNvPr id="18436" name="Date Placeholder 3">
            <a:extLst>
              <a:ext uri="{FF2B5EF4-FFF2-40B4-BE49-F238E27FC236}">
                <a16:creationId xmlns:a16="http://schemas.microsoft.com/office/drawing/2014/main" id="{BD6F6FB5-652E-4BAE-80BB-0CD3E0329FE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7CC7FFBD-A671-43A5-ACC5-9C4886B6DB3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7" name="Rectangle 3" descr="Rectangle: Click to edit Master text styles&#10;Second level&#10;Third level&#10;Fourth level&#10;Fifth level">
            <a:extLst>
              <a:ext uri="{FF2B5EF4-FFF2-40B4-BE49-F238E27FC236}">
                <a16:creationId xmlns:a16="http://schemas.microsoft.com/office/drawing/2014/main" id="{717F6694-C7AC-4277-BCEB-0C8DA2C52B20}"/>
              </a:ext>
            </a:extLst>
          </p:cNvPr>
          <p:cNvSpPr txBox="1">
            <a:spLocks noChangeArrowheads="1"/>
          </p:cNvSpPr>
          <p:nvPr/>
        </p:nvSpPr>
        <p:spPr bwMode="auto">
          <a:xfrm>
            <a:off x="685800" y="1828800"/>
            <a:ext cx="7772400" cy="39624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lnSpc>
                <a:spcPct val="90000"/>
              </a:lnSpc>
              <a:defRPr/>
            </a:pPr>
            <a:r>
              <a:rPr lang="en-US" altLang="en-US" kern="0"/>
              <a:t> </a:t>
            </a:r>
            <a:r>
              <a:rPr lang="vi-VN" altLang="en-US" b="1" kern="0"/>
              <a:t>Mật mã luồng</a:t>
            </a:r>
            <a:r>
              <a:rPr lang="vi-VN" altLang="en-US" kern="0"/>
              <a:t> (Stream cipher) là loại mật mã lần lượt mã hóa từng bit hay từng byte dữ liệu số </a:t>
            </a:r>
            <a:r>
              <a:rPr lang="en-US" altLang="en-US" kern="0"/>
              <a:t>c</a:t>
            </a:r>
            <a:r>
              <a:rPr lang="vi-VN" altLang="en-US" kern="0"/>
              <a:t>ủa một luồng</a:t>
            </a:r>
            <a:r>
              <a:rPr lang="en-US" altLang="en-US" kern="0"/>
              <a:t> d</a:t>
            </a:r>
            <a:r>
              <a:rPr lang="vi-VN" altLang="en-US" kern="0"/>
              <a:t>ữ</a:t>
            </a:r>
            <a:r>
              <a:rPr lang="en-US" altLang="en-US" kern="0"/>
              <a:t> li</a:t>
            </a:r>
            <a:r>
              <a:rPr lang="vi-VN" altLang="en-US" kern="0"/>
              <a:t>ệu. </a:t>
            </a:r>
            <a:endParaRPr lang="en-US" altLang="en-US" kern="0"/>
          </a:p>
          <a:p>
            <a:pPr eaLnBrk="1" hangingPunct="1">
              <a:lnSpc>
                <a:spcPct val="90000"/>
              </a:lnSpc>
              <a:defRPr/>
            </a:pPr>
            <a:r>
              <a:rPr lang="en-US" altLang="en-US" kern="0"/>
              <a:t> </a:t>
            </a:r>
            <a:r>
              <a:rPr lang="vi-VN" altLang="en-US" b="1" kern="0"/>
              <a:t>Mật mã khối</a:t>
            </a:r>
            <a:r>
              <a:rPr lang="vi-VN" altLang="en-US" kern="0"/>
              <a:t> (Block cipher) mã hóa mỗi lần cả một khối plaintext và thường kết xuất ra một khối ciphertext có chiều dài như khối plaintext.</a:t>
            </a:r>
            <a:r>
              <a:rPr lang="en-US" altLang="en-US" kern="0"/>
              <a:t> (Một khối thường gồm nhiều byte dữ liệu)</a:t>
            </a:r>
            <a:endParaRPr lang="en-US" altLang="en-US" kern="0" dirty="0"/>
          </a:p>
        </p:txBody>
      </p:sp>
      <p:sp>
        <p:nvSpPr>
          <p:cNvPr id="19460" name="Rectangle 4">
            <a:extLst>
              <a:ext uri="{FF2B5EF4-FFF2-40B4-BE49-F238E27FC236}">
                <a16:creationId xmlns:a16="http://schemas.microsoft.com/office/drawing/2014/main" id="{D51E3D69-ACC3-464C-90F6-A04386A64B9B}"/>
              </a:ext>
            </a:extLst>
          </p:cNvPr>
          <p:cNvSpPr>
            <a:spLocks noGrp="1" noChangeArrowheads="1"/>
          </p:cNvSpPr>
          <p:nvPr>
            <p:ph type="title"/>
          </p:nvPr>
        </p:nvSpPr>
        <p:spPr>
          <a:xfrm>
            <a:off x="304800" y="304800"/>
            <a:ext cx="8610600" cy="1143000"/>
          </a:xfrm>
          <a:noFill/>
        </p:spPr>
        <p:txBody>
          <a:bodyPr/>
          <a:lstStyle/>
          <a:p>
            <a:pPr eaLnBrk="1" hangingPunct="1"/>
            <a:r>
              <a:rPr lang="en-US" altLang="en-US" sz="3800"/>
              <a:t>Mật mã luồng và mật mã khối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66B903F6-DE8A-4C5C-8462-80B68FF2D45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20483" name="Rectangle 2">
            <a:extLst>
              <a:ext uri="{FF2B5EF4-FFF2-40B4-BE49-F238E27FC236}">
                <a16:creationId xmlns:a16="http://schemas.microsoft.com/office/drawing/2014/main" id="{DE5D9C61-C59C-4B17-AC17-0100942D8FCA}"/>
              </a:ext>
            </a:extLst>
          </p:cNvPr>
          <p:cNvSpPr>
            <a:spLocks noGrp="1" noChangeArrowheads="1"/>
          </p:cNvSpPr>
          <p:nvPr>
            <p:ph type="title"/>
          </p:nvPr>
        </p:nvSpPr>
        <p:spPr/>
        <p:txBody>
          <a:bodyPr/>
          <a:lstStyle/>
          <a:p>
            <a:pPr eaLnBrk="1" hangingPunct="1"/>
            <a:r>
              <a:rPr lang="en-US" altLang="en-US"/>
              <a:t>Ví dụ về mật mã luồng</a:t>
            </a:r>
          </a:p>
        </p:txBody>
      </p:sp>
      <p:sp>
        <p:nvSpPr>
          <p:cNvPr id="13316" name="Rectangle 3" descr="Rectangle: Click to edit Master text styles&#10;Second level&#10;Third level&#10;Fourth level&#10;Fifth level">
            <a:extLst>
              <a:ext uri="{FF2B5EF4-FFF2-40B4-BE49-F238E27FC236}">
                <a16:creationId xmlns:a16="http://schemas.microsoft.com/office/drawing/2014/main" id="{3F977D62-3099-4A50-93F8-1E500FE0D504}"/>
              </a:ext>
            </a:extLst>
          </p:cNvPr>
          <p:cNvSpPr>
            <a:spLocks noGrp="1" noChangeArrowheads="1"/>
          </p:cNvSpPr>
          <p:nvPr>
            <p:ph type="body" idx="1"/>
          </p:nvPr>
        </p:nvSpPr>
        <p:spPr>
          <a:xfrm>
            <a:off x="838200" y="1905000"/>
            <a:ext cx="7772400" cy="2590800"/>
          </a:xfrm>
        </p:spPr>
        <p:txBody>
          <a:bodyPr/>
          <a:lstStyle/>
          <a:p>
            <a:pPr eaLnBrk="1" hangingPunct="1">
              <a:defRPr/>
            </a:pPr>
            <a:r>
              <a:rPr lang="en-US" altLang="en-US"/>
              <a:t> RC4</a:t>
            </a:r>
          </a:p>
          <a:p>
            <a:pPr eaLnBrk="1" hangingPunct="1">
              <a:defRPr/>
            </a:pPr>
            <a:r>
              <a:rPr lang="en-US" altLang="en-US"/>
              <a:t> ChaCha20</a:t>
            </a:r>
          </a:p>
          <a:p>
            <a:pPr marL="0" indent="0" eaLnBrk="1" hangingPunct="1">
              <a:buFont typeface="Wingdings" panose="05000000000000000000" pitchFamily="2" charset="2"/>
              <a:buNone/>
              <a:defRPr/>
            </a:pPr>
            <a:r>
              <a:rPr lang="en-US" altLang="en-US"/>
              <a:t>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78276C44-7611-4E50-B807-1C9E7EE0A82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21507" name="Rectangle 2">
            <a:extLst>
              <a:ext uri="{FF2B5EF4-FFF2-40B4-BE49-F238E27FC236}">
                <a16:creationId xmlns:a16="http://schemas.microsoft.com/office/drawing/2014/main" id="{6F1B7AFD-2BAE-4214-849E-1126ACDD543E}"/>
              </a:ext>
            </a:extLst>
          </p:cNvPr>
          <p:cNvSpPr>
            <a:spLocks noGrp="1" noChangeArrowheads="1"/>
          </p:cNvSpPr>
          <p:nvPr>
            <p:ph type="title"/>
          </p:nvPr>
        </p:nvSpPr>
        <p:spPr/>
        <p:txBody>
          <a:bodyPr/>
          <a:lstStyle/>
          <a:p>
            <a:pPr eaLnBrk="1" hangingPunct="1"/>
            <a:r>
              <a:rPr lang="en-US" altLang="en-US"/>
              <a:t>Ví dụ về mật mã khối</a:t>
            </a:r>
          </a:p>
        </p:txBody>
      </p:sp>
      <p:sp>
        <p:nvSpPr>
          <p:cNvPr id="14340" name="Rectangle 3" descr="Rectangle: Click to edit Master text styles&#10;Second level&#10;Third level&#10;Fourth level&#10;Fifth level">
            <a:extLst>
              <a:ext uri="{FF2B5EF4-FFF2-40B4-BE49-F238E27FC236}">
                <a16:creationId xmlns:a16="http://schemas.microsoft.com/office/drawing/2014/main" id="{01689AD2-C45A-4283-8E92-13319841C644}"/>
              </a:ext>
            </a:extLst>
          </p:cNvPr>
          <p:cNvSpPr>
            <a:spLocks noGrp="1" noChangeArrowheads="1"/>
          </p:cNvSpPr>
          <p:nvPr>
            <p:ph type="body" idx="1"/>
          </p:nvPr>
        </p:nvSpPr>
        <p:spPr>
          <a:xfrm>
            <a:off x="831850" y="1981200"/>
            <a:ext cx="7772400" cy="2590800"/>
          </a:xfrm>
        </p:spPr>
        <p:txBody>
          <a:bodyPr/>
          <a:lstStyle/>
          <a:p>
            <a:pPr eaLnBrk="1" hangingPunct="1">
              <a:lnSpc>
                <a:spcPct val="90000"/>
              </a:lnSpc>
              <a:defRPr/>
            </a:pPr>
            <a:r>
              <a:rPr lang="en-US" altLang="en-US"/>
              <a:t> DES</a:t>
            </a:r>
          </a:p>
          <a:p>
            <a:pPr eaLnBrk="1" hangingPunct="1">
              <a:lnSpc>
                <a:spcPct val="90000"/>
              </a:lnSpc>
              <a:defRPr/>
            </a:pPr>
            <a:r>
              <a:rPr lang="en-US" altLang="en-US"/>
              <a:t> AES</a:t>
            </a:r>
          </a:p>
          <a:p>
            <a:pPr eaLnBrk="1" hangingPunct="1">
              <a:lnSpc>
                <a:spcPct val="90000"/>
              </a:lnSpc>
              <a:defRPr/>
            </a:pPr>
            <a:r>
              <a:rPr lang="en-US" altLang="en-US"/>
              <a:t> 3DES</a:t>
            </a:r>
          </a:p>
          <a:p>
            <a:pPr eaLnBrk="1" hangingPunct="1">
              <a:lnSpc>
                <a:spcPct val="90000"/>
              </a:lnSpc>
              <a:defRPr/>
            </a:pPr>
            <a:r>
              <a:rPr lang="en-US" altLang="en-US"/>
              <a:t> RSA</a:t>
            </a:r>
          </a:p>
          <a:p>
            <a:pPr marL="0" indent="0" eaLnBrk="1" hangingPunct="1">
              <a:lnSpc>
                <a:spcPct val="90000"/>
              </a:lnSpc>
              <a:buFont typeface="Wingdings" panose="05000000000000000000" pitchFamily="2" charset="2"/>
              <a:buNone/>
              <a:defRPr/>
            </a:pPr>
            <a:r>
              <a:rPr lang="en-US" altLang="en-US" i="1"/>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37C5EBA-46BF-4ECE-B4F6-124E26D3EFEE}"/>
              </a:ext>
            </a:extLst>
          </p:cNvPr>
          <p:cNvSpPr>
            <a:spLocks noGrp="1" noChangeArrowheads="1"/>
          </p:cNvSpPr>
          <p:nvPr>
            <p:ph type="title"/>
          </p:nvPr>
        </p:nvSpPr>
        <p:spPr/>
        <p:txBody>
          <a:bodyPr/>
          <a:lstStyle/>
          <a:p>
            <a:endParaRPr lang="en-US" altLang="en-US"/>
          </a:p>
        </p:txBody>
      </p:sp>
      <p:sp>
        <p:nvSpPr>
          <p:cNvPr id="22531" name="Content Placeholder 2" descr="Rectangle: Click to edit Master text styles&#10;Second level&#10;Third level&#10;Fourth level&#10;Fifth level">
            <a:extLst>
              <a:ext uri="{FF2B5EF4-FFF2-40B4-BE49-F238E27FC236}">
                <a16:creationId xmlns:a16="http://schemas.microsoft.com/office/drawing/2014/main" id="{9F2462D6-DF0A-4007-B8AE-9C1F4F53DF16}"/>
              </a:ext>
            </a:extLst>
          </p:cNvPr>
          <p:cNvSpPr>
            <a:spLocks noGrp="1" noChangeArrowheads="1"/>
          </p:cNvSpPr>
          <p:nvPr>
            <p:ph idx="1"/>
          </p:nvPr>
        </p:nvSpPr>
        <p:spPr>
          <a:xfrm>
            <a:off x="685800" y="1524000"/>
            <a:ext cx="7772400" cy="4114800"/>
          </a:xfrm>
        </p:spPr>
        <p:txBody>
          <a:bodyPr/>
          <a:lstStyle/>
          <a:p>
            <a:r>
              <a:rPr lang="en-US" altLang="en-US"/>
              <a:t> Mật mã luồng thường có tốc độ nhanh hơn mật mã khối, thích hợp cho việc mã hóa các luồng bít dữ liệu trên kênh truyền.</a:t>
            </a:r>
          </a:p>
          <a:p>
            <a:r>
              <a:rPr lang="en-US" altLang="en-US"/>
              <a:t> Mật mã khối phù hợp để mã hóa các dữ liệu được tổ chức theo đơn vị nhiều byte như file, cơ sở dữ liệu, email…</a:t>
            </a:r>
          </a:p>
          <a:p>
            <a:r>
              <a:rPr lang="en-US" altLang="en-US"/>
              <a:t> Trên thực tế, hai loại mật mã này cũng có thể được dùng để thay thế lẫn nhau</a:t>
            </a:r>
          </a:p>
          <a:p>
            <a:endParaRPr lang="en-US" altLang="en-US"/>
          </a:p>
        </p:txBody>
      </p:sp>
      <p:sp>
        <p:nvSpPr>
          <p:cNvPr id="22532" name="Date Placeholder 3">
            <a:extLst>
              <a:ext uri="{FF2B5EF4-FFF2-40B4-BE49-F238E27FC236}">
                <a16:creationId xmlns:a16="http://schemas.microsoft.com/office/drawing/2014/main" id="{CE35FDFD-EDBC-4B6C-9B07-543B3C3D6C5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9D94FA6-8E25-4109-8CBE-7AB7FE102258}"/>
              </a:ext>
            </a:extLst>
          </p:cNvPr>
          <p:cNvSpPr>
            <a:spLocks noGrp="1" noChangeArrowheads="1"/>
          </p:cNvSpPr>
          <p:nvPr>
            <p:ph type="title"/>
          </p:nvPr>
        </p:nvSpPr>
        <p:spPr/>
        <p:txBody>
          <a:bodyPr/>
          <a:lstStyle/>
          <a:p>
            <a:r>
              <a:rPr lang="en-US" altLang="en-US"/>
              <a:t>Chương 1: Các mật mã đối xứng</a:t>
            </a:r>
          </a:p>
        </p:txBody>
      </p:sp>
      <p:sp>
        <p:nvSpPr>
          <p:cNvPr id="24579" name="Date Placeholder 3">
            <a:extLst>
              <a:ext uri="{FF2B5EF4-FFF2-40B4-BE49-F238E27FC236}">
                <a16:creationId xmlns:a16="http://schemas.microsoft.com/office/drawing/2014/main" id="{D6977AC6-D820-4AE9-A6B3-F6D03614F2E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5" name="Rectangle 3" descr="Rectangle: Click to edit Master text styles&#10;Second level&#10;Third level&#10;Fourth level&#10;Fifth level">
            <a:extLst>
              <a:ext uri="{FF2B5EF4-FFF2-40B4-BE49-F238E27FC236}">
                <a16:creationId xmlns:a16="http://schemas.microsoft.com/office/drawing/2014/main" id="{64D60148-3ACE-4313-B16C-D8586EB00066}"/>
              </a:ext>
            </a:extLst>
          </p:cNvPr>
          <p:cNvSpPr txBox="1">
            <a:spLocks noChangeArrowheads="1"/>
          </p:cNvSpPr>
          <p:nvPr/>
        </p:nvSpPr>
        <p:spPr bwMode="auto">
          <a:xfrm>
            <a:off x="838200" y="1905000"/>
            <a:ext cx="7772400" cy="41148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defRPr/>
            </a:pPr>
            <a:r>
              <a:rPr lang="en-US" altLang="en-US" kern="0"/>
              <a:t> DES</a:t>
            </a:r>
          </a:p>
          <a:p>
            <a:pPr eaLnBrk="1" hangingPunct="1">
              <a:defRPr/>
            </a:pPr>
            <a:r>
              <a:rPr lang="en-US" altLang="en-US" kern="0"/>
              <a:t> AES</a:t>
            </a:r>
          </a:p>
          <a:p>
            <a:pPr eaLnBrk="1" hangingPunct="1">
              <a:defRPr/>
            </a:pPr>
            <a:r>
              <a:rPr lang="en-US" altLang="en-US" kern="0"/>
              <a:t> 3DES</a:t>
            </a:r>
          </a:p>
          <a:p>
            <a:pPr eaLnBrk="1" hangingPunct="1">
              <a:defRPr/>
            </a:pPr>
            <a:r>
              <a:rPr lang="en-US" altLang="en-US" kern="0"/>
              <a:t> RC4</a:t>
            </a:r>
          </a:p>
          <a:p>
            <a:pPr marL="0" indent="0" eaLnBrk="1" hangingPunct="1">
              <a:buFont typeface="Wingdings" panose="05000000000000000000" pitchFamily="2" charset="2"/>
              <a:buNone/>
              <a:defRPr/>
            </a:pPr>
            <a:endParaRPr lang="en-US" altLang="en-US" ker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9F85D90B-891D-4BF2-A5C4-32DD934FAB8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25603" name="Rectangle 2">
            <a:extLst>
              <a:ext uri="{FF2B5EF4-FFF2-40B4-BE49-F238E27FC236}">
                <a16:creationId xmlns:a16="http://schemas.microsoft.com/office/drawing/2014/main" id="{4811F57E-A2A9-4119-B7CA-4D161B9E62B0}"/>
              </a:ext>
            </a:extLst>
          </p:cNvPr>
          <p:cNvSpPr>
            <a:spLocks noGrp="1" noChangeArrowheads="1"/>
          </p:cNvSpPr>
          <p:nvPr>
            <p:ph type="title"/>
          </p:nvPr>
        </p:nvSpPr>
        <p:spPr/>
        <p:txBody>
          <a:bodyPr/>
          <a:lstStyle/>
          <a:p>
            <a:pPr eaLnBrk="1" hangingPunct="1"/>
            <a:r>
              <a:rPr lang="en-US" altLang="en-US"/>
              <a:t>Bài 1.1 - DES</a:t>
            </a:r>
          </a:p>
        </p:txBody>
      </p:sp>
      <p:sp>
        <p:nvSpPr>
          <p:cNvPr id="6" name="Rectangle 3" descr="Rectangle: Click to edit Master text styles&#10;Second level&#10;Third level&#10;Fourth level&#10;Fifth level">
            <a:extLst>
              <a:ext uri="{FF2B5EF4-FFF2-40B4-BE49-F238E27FC236}">
                <a16:creationId xmlns:a16="http://schemas.microsoft.com/office/drawing/2014/main" id="{446237B4-D956-4961-9403-5A2B56105F3A}"/>
              </a:ext>
            </a:extLst>
          </p:cNvPr>
          <p:cNvSpPr txBox="1">
            <a:spLocks noChangeArrowheads="1"/>
          </p:cNvSpPr>
          <p:nvPr/>
        </p:nvSpPr>
        <p:spPr bwMode="auto">
          <a:xfrm>
            <a:off x="685800" y="1600200"/>
            <a:ext cx="8153400" cy="47244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defRPr/>
            </a:pPr>
            <a:r>
              <a:rPr lang="en-US" altLang="en-US" kern="0"/>
              <a:t> </a:t>
            </a:r>
            <a:r>
              <a:rPr lang="en-US" altLang="en-US" kern="0" err="1"/>
              <a:t>Chuẩn</a:t>
            </a:r>
            <a:r>
              <a:rPr lang="en-US" altLang="en-US" kern="0"/>
              <a:t> </a:t>
            </a:r>
            <a:r>
              <a:rPr lang="en-US" altLang="en-US" kern="0" err="1"/>
              <a:t>mã</a:t>
            </a:r>
            <a:r>
              <a:rPr lang="en-US" altLang="en-US" kern="0"/>
              <a:t> </a:t>
            </a:r>
            <a:r>
              <a:rPr lang="en-US" altLang="en-US" kern="0" err="1"/>
              <a:t>hoá</a:t>
            </a:r>
            <a:r>
              <a:rPr lang="en-US" altLang="en-US" kern="0"/>
              <a:t> </a:t>
            </a:r>
            <a:r>
              <a:rPr lang="en-US" altLang="en-US" kern="0" err="1"/>
              <a:t>dữ</a:t>
            </a:r>
            <a:r>
              <a:rPr lang="en-US" altLang="en-US" kern="0"/>
              <a:t> </a:t>
            </a:r>
            <a:r>
              <a:rPr lang="en-US" altLang="en-US" kern="0" err="1"/>
              <a:t>liệu</a:t>
            </a:r>
            <a:r>
              <a:rPr lang="en-US" altLang="en-US" kern="0"/>
              <a:t> DES </a:t>
            </a:r>
            <a:r>
              <a:rPr lang="pt-BR" altLang="en-US" kern="0"/>
              <a:t>(Data Encryption Standard) được thông qua năm 1977 bởi National Bureau of Standards (NBS).</a:t>
            </a:r>
          </a:p>
          <a:p>
            <a:pPr eaLnBrk="1" hangingPunct="1">
              <a:defRPr/>
            </a:pPr>
            <a:r>
              <a:rPr lang="pt-BR" altLang="en-US" kern="0"/>
              <a:t> DES là mật mã đối xứng sử dụng cấu trúc </a:t>
            </a:r>
            <a:r>
              <a:rPr lang="en-US" altLang="en-US" kern="0"/>
              <a:t>Feistel </a:t>
            </a:r>
            <a:r>
              <a:rPr lang="en-US" altLang="en-US" kern="0" err="1"/>
              <a:t>với</a:t>
            </a:r>
            <a:r>
              <a:rPr lang="en-US" altLang="en-US" kern="0"/>
              <a:t> </a:t>
            </a:r>
            <a:r>
              <a:rPr lang="pt-BR" altLang="en-US" kern="0"/>
              <a:t>độ dài khối </a:t>
            </a:r>
            <a:r>
              <a:rPr lang="pt-BR" altLang="en-US" i="1" kern="0">
                <a:solidFill>
                  <a:srgbClr val="000000"/>
                </a:solidFill>
              </a:rPr>
              <a:t>m = 64</a:t>
            </a:r>
            <a:r>
              <a:rPr lang="pt-BR" altLang="en-US" kern="0"/>
              <a:t> bít, và độ dài khóa </a:t>
            </a:r>
            <a:r>
              <a:rPr lang="pt-BR" altLang="en-US" i="1" kern="0">
                <a:solidFill>
                  <a:srgbClr val="000000"/>
                </a:solidFill>
              </a:rPr>
              <a:t>k = 56</a:t>
            </a:r>
            <a:r>
              <a:rPr lang="pt-BR" altLang="en-US" kern="0"/>
              <a:t> bít</a:t>
            </a:r>
            <a:r>
              <a:rPr lang="en-US" altLang="en-US" kern="0"/>
              <a:t> </a:t>
            </a:r>
          </a:p>
          <a:p>
            <a:pPr eaLnBrk="1" hangingPunct="1">
              <a:defRPr/>
            </a:pPr>
            <a:r>
              <a:rPr lang="en-US" altLang="en-US" kern="0"/>
              <a:t> DES </a:t>
            </a:r>
            <a:r>
              <a:rPr lang="en-US" altLang="en-US" kern="0" err="1"/>
              <a:t>được</a:t>
            </a:r>
            <a:r>
              <a:rPr lang="en-US" altLang="en-US" kern="0"/>
              <a:t> </a:t>
            </a:r>
            <a:r>
              <a:rPr lang="en-US" altLang="en-US" kern="0" err="1"/>
              <a:t>sử</a:t>
            </a:r>
            <a:r>
              <a:rPr lang="en-US" altLang="en-US" kern="0"/>
              <a:t> </a:t>
            </a:r>
            <a:r>
              <a:rPr lang="en-US" altLang="en-US" kern="0" err="1"/>
              <a:t>dụng</a:t>
            </a:r>
            <a:r>
              <a:rPr lang="en-US" altLang="en-US" kern="0"/>
              <a:t> </a:t>
            </a:r>
            <a:r>
              <a:rPr lang="en-US" altLang="en-US" kern="0" err="1"/>
              <a:t>rộng</a:t>
            </a:r>
            <a:r>
              <a:rPr lang="en-US" altLang="en-US" kern="0"/>
              <a:t> </a:t>
            </a:r>
            <a:r>
              <a:rPr lang="en-US" altLang="en-US" kern="0" err="1"/>
              <a:t>rãi</a:t>
            </a:r>
            <a:r>
              <a:rPr lang="en-US" altLang="en-US" kern="0"/>
              <a:t> </a:t>
            </a:r>
            <a:r>
              <a:rPr lang="en-US" altLang="en-US" kern="0" err="1"/>
              <a:t>trong</a:t>
            </a:r>
            <a:r>
              <a:rPr lang="en-US" altLang="en-US" kern="0"/>
              <a:t> </a:t>
            </a:r>
            <a:r>
              <a:rPr lang="en-US" altLang="en-US" kern="0" err="1"/>
              <a:t>một</a:t>
            </a:r>
            <a:r>
              <a:rPr lang="en-US" altLang="en-US" kern="0"/>
              <a:t> </a:t>
            </a:r>
            <a:r>
              <a:rPr lang="en-US" altLang="en-US" kern="0" err="1"/>
              <a:t>thời</a:t>
            </a:r>
            <a:r>
              <a:rPr lang="en-US" altLang="en-US" kern="0"/>
              <a:t> </a:t>
            </a:r>
            <a:r>
              <a:rPr lang="en-US" altLang="en-US" kern="0" err="1"/>
              <a:t>gian</a:t>
            </a:r>
            <a:r>
              <a:rPr lang="en-US" altLang="en-US" kern="0"/>
              <a:t> </a:t>
            </a:r>
            <a:r>
              <a:rPr lang="en-US" altLang="en-US" kern="0" err="1"/>
              <a:t>dài</a:t>
            </a:r>
            <a:r>
              <a:rPr lang="en-US" altLang="en-US" kern="0"/>
              <a:t> (</a:t>
            </a:r>
            <a:r>
              <a:rPr lang="en-US" altLang="en-US" kern="0" err="1"/>
              <a:t>hơn</a:t>
            </a:r>
            <a:r>
              <a:rPr lang="en-US" altLang="en-US" kern="0"/>
              <a:t> 20 </a:t>
            </a:r>
            <a:r>
              <a:rPr lang="en-US" altLang="en-US" kern="0" err="1"/>
              <a:t>năm</a:t>
            </a:r>
            <a:r>
              <a:rPr lang="en-US" altLang="en-US" kern="0"/>
              <a:t>), </a:t>
            </a:r>
            <a:r>
              <a:rPr lang="en-US" altLang="en-US" kern="0" err="1"/>
              <a:t>cho</a:t>
            </a:r>
            <a:r>
              <a:rPr lang="en-US" altLang="en-US" kern="0"/>
              <a:t> </a:t>
            </a:r>
            <a:r>
              <a:rPr lang="en-US" altLang="en-US" kern="0" err="1"/>
              <a:t>tới</a:t>
            </a:r>
            <a:r>
              <a:rPr lang="en-US" altLang="en-US" kern="0"/>
              <a:t> </a:t>
            </a:r>
            <a:r>
              <a:rPr lang="en-US" altLang="en-US" kern="0" err="1"/>
              <a:t>khi</a:t>
            </a:r>
            <a:r>
              <a:rPr lang="en-US" altLang="en-US" kern="0"/>
              <a:t> </a:t>
            </a:r>
            <a:r>
              <a:rPr lang="en-US" altLang="en-US" kern="0" err="1"/>
              <a:t>nó</a:t>
            </a:r>
            <a:r>
              <a:rPr lang="en-US" altLang="en-US" kern="0"/>
              <a:t> </a:t>
            </a:r>
            <a:r>
              <a:rPr lang="en-US" altLang="en-US" kern="0" err="1"/>
              <a:t>bị</a:t>
            </a:r>
            <a:r>
              <a:rPr lang="en-US" altLang="en-US" kern="0"/>
              <a:t> </a:t>
            </a:r>
            <a:r>
              <a:rPr lang="en-US" altLang="en-US" kern="0" err="1"/>
              <a:t>bẻ</a:t>
            </a:r>
            <a:r>
              <a:rPr lang="en-US" altLang="en-US" kern="0"/>
              <a:t> </a:t>
            </a:r>
            <a:r>
              <a:rPr lang="en-US" altLang="en-US" kern="0" err="1"/>
              <a:t>gãy</a:t>
            </a:r>
            <a:r>
              <a:rPr lang="en-US" altLang="en-US" kern="0"/>
              <a:t> </a:t>
            </a:r>
            <a:r>
              <a:rPr lang="en-US" altLang="en-US" kern="0" err="1"/>
              <a:t>bởi</a:t>
            </a:r>
            <a:r>
              <a:rPr lang="en-US" altLang="en-US" kern="0"/>
              <a:t> </a:t>
            </a:r>
            <a:r>
              <a:rPr lang="en-US" altLang="en-US" kern="0" err="1"/>
              <a:t>tấn</a:t>
            </a:r>
            <a:r>
              <a:rPr lang="en-US" altLang="en-US" kern="0"/>
              <a:t> </a:t>
            </a:r>
            <a:r>
              <a:rPr lang="en-US" altLang="en-US" kern="0" err="1"/>
              <a:t>công</a:t>
            </a:r>
            <a:r>
              <a:rPr lang="en-US" altLang="en-US" kern="0"/>
              <a:t> brute-force </a:t>
            </a:r>
            <a:r>
              <a:rPr lang="en-US" altLang="en-US" kern="0" err="1"/>
              <a:t>năm</a:t>
            </a:r>
            <a:r>
              <a:rPr lang="en-US" altLang="en-US" kern="0"/>
              <a:t> 1998.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a:extLst>
              <a:ext uri="{FF2B5EF4-FFF2-40B4-BE49-F238E27FC236}">
                <a16:creationId xmlns:a16="http://schemas.microsoft.com/office/drawing/2014/main" id="{03603FF8-2272-4087-B8A1-E91A3399CFF4}"/>
              </a:ext>
            </a:extLst>
          </p:cNvPr>
          <p:cNvSpPr>
            <a:spLocks noGrp="1"/>
          </p:cNvSpPr>
          <p:nvPr>
            <p:ph type="dt" sz="quarter" idx="10"/>
          </p:nvPr>
        </p:nvSpPr>
        <p:spPr>
          <a:xfrm>
            <a:off x="304800" y="6248400"/>
            <a:ext cx="3200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7171" name="Rectangle 2">
            <a:extLst>
              <a:ext uri="{FF2B5EF4-FFF2-40B4-BE49-F238E27FC236}">
                <a16:creationId xmlns:a16="http://schemas.microsoft.com/office/drawing/2014/main" id="{41C50ACE-EAEA-47E1-BCB8-4D31C4DC7649}"/>
              </a:ext>
            </a:extLst>
          </p:cNvPr>
          <p:cNvSpPr>
            <a:spLocks noGrp="1" noChangeArrowheads="1"/>
          </p:cNvSpPr>
          <p:nvPr>
            <p:ph type="title"/>
          </p:nvPr>
        </p:nvSpPr>
        <p:spPr/>
        <p:txBody>
          <a:bodyPr/>
          <a:lstStyle/>
          <a:p>
            <a:pPr eaLnBrk="1" hangingPunct="1"/>
            <a:r>
              <a:rPr lang="en-US" altLang="en-US"/>
              <a:t>Nội dung:</a:t>
            </a:r>
          </a:p>
        </p:txBody>
      </p:sp>
      <p:sp>
        <p:nvSpPr>
          <p:cNvPr id="4100" name="Rectangle 3" descr="Rectangle: Click to edit Master text styles&#10;Second level&#10;Third level&#10;Fourth level&#10;Fifth level">
            <a:extLst>
              <a:ext uri="{FF2B5EF4-FFF2-40B4-BE49-F238E27FC236}">
                <a16:creationId xmlns:a16="http://schemas.microsoft.com/office/drawing/2014/main" id="{99A1BDB4-FC23-4F50-B8B4-68F769C7740E}"/>
              </a:ext>
            </a:extLst>
          </p:cNvPr>
          <p:cNvSpPr>
            <a:spLocks noGrp="1" noChangeArrowheads="1"/>
          </p:cNvSpPr>
          <p:nvPr>
            <p:ph type="body" idx="1"/>
          </p:nvPr>
        </p:nvSpPr>
        <p:spPr>
          <a:xfrm>
            <a:off x="838200" y="1524000"/>
            <a:ext cx="7772400" cy="4800600"/>
          </a:xfrm>
        </p:spPr>
        <p:txBody>
          <a:bodyPr/>
          <a:lstStyle/>
          <a:p>
            <a:pPr eaLnBrk="1" hangingPunct="1">
              <a:defRPr/>
            </a:pPr>
            <a:r>
              <a:rPr lang="en-US" altLang="en-US"/>
              <a:t> </a:t>
            </a:r>
            <a:r>
              <a:rPr lang="en-US" altLang="en-US" err="1"/>
              <a:t>Kiến</a:t>
            </a:r>
            <a:r>
              <a:rPr lang="en-US" altLang="en-US"/>
              <a:t> </a:t>
            </a:r>
            <a:r>
              <a:rPr lang="en-US" altLang="en-US" err="1"/>
              <a:t>thức</a:t>
            </a:r>
            <a:r>
              <a:rPr lang="en-US" altLang="en-US"/>
              <a:t> </a:t>
            </a:r>
            <a:r>
              <a:rPr lang="en-US" altLang="en-US" err="1"/>
              <a:t>cơ</a:t>
            </a:r>
            <a:r>
              <a:rPr lang="en-US" altLang="en-US"/>
              <a:t> </a:t>
            </a:r>
            <a:r>
              <a:rPr lang="en-US" altLang="en-US" err="1"/>
              <a:t>sở</a:t>
            </a:r>
            <a:r>
              <a:rPr lang="en-US" altLang="en-US"/>
              <a:t> </a:t>
            </a:r>
            <a:r>
              <a:rPr lang="en-US" altLang="en-US" err="1"/>
              <a:t>về</a:t>
            </a:r>
            <a:r>
              <a:rPr lang="en-US" altLang="en-US"/>
              <a:t> </a:t>
            </a:r>
            <a:r>
              <a:rPr lang="en-US" altLang="en-US" err="1"/>
              <a:t>mật</a:t>
            </a:r>
            <a:r>
              <a:rPr lang="en-US" altLang="en-US"/>
              <a:t> </a:t>
            </a:r>
            <a:r>
              <a:rPr lang="en-US" altLang="en-US" err="1"/>
              <a:t>mã</a:t>
            </a:r>
            <a:endParaRPr lang="en-US" altLang="en-US"/>
          </a:p>
          <a:p>
            <a:pPr marL="0" indent="0" eaLnBrk="1" hangingPunct="1">
              <a:buFont typeface="Wingdings" panose="05000000000000000000" pitchFamily="2" charset="2"/>
              <a:buNone/>
              <a:defRPr/>
            </a:pPr>
            <a:r>
              <a:rPr lang="en-US" altLang="en-US" sz="2800"/>
              <a:t>+ </a:t>
            </a:r>
            <a:r>
              <a:rPr lang="en-US" altLang="en-US" sz="2800" err="1"/>
              <a:t>Mật</a:t>
            </a:r>
            <a:r>
              <a:rPr lang="en-US" altLang="en-US" sz="2800"/>
              <a:t> </a:t>
            </a:r>
            <a:r>
              <a:rPr lang="en-US" altLang="en-US" sz="2800" err="1"/>
              <a:t>mã</a:t>
            </a:r>
            <a:r>
              <a:rPr lang="en-US" altLang="en-US" sz="2800"/>
              <a:t> </a:t>
            </a:r>
            <a:r>
              <a:rPr lang="en-US" altLang="en-US" sz="2800" err="1"/>
              <a:t>đối</a:t>
            </a:r>
            <a:r>
              <a:rPr lang="en-US" altLang="en-US" sz="2800"/>
              <a:t> </a:t>
            </a:r>
            <a:r>
              <a:rPr lang="en-US" altLang="en-US" sz="2800" err="1"/>
              <a:t>xứng</a:t>
            </a:r>
            <a:r>
              <a:rPr lang="en-US" altLang="en-US" sz="2800"/>
              <a:t> </a:t>
            </a:r>
            <a:r>
              <a:rPr lang="en-US" altLang="en-US" sz="2800" err="1"/>
              <a:t>và</a:t>
            </a:r>
            <a:r>
              <a:rPr lang="en-US" altLang="en-US" sz="2800"/>
              <a:t> </a:t>
            </a:r>
            <a:r>
              <a:rPr lang="en-US" altLang="en-US" sz="2800" err="1"/>
              <a:t>bất</a:t>
            </a:r>
            <a:r>
              <a:rPr lang="en-US" altLang="en-US" sz="2800"/>
              <a:t> </a:t>
            </a:r>
            <a:r>
              <a:rPr lang="en-US" altLang="en-US" sz="2800" err="1"/>
              <a:t>đối</a:t>
            </a:r>
            <a:r>
              <a:rPr lang="en-US" altLang="en-US" sz="2800"/>
              <a:t> </a:t>
            </a:r>
            <a:r>
              <a:rPr lang="en-US" altLang="en-US" sz="2800" err="1"/>
              <a:t>xứng</a:t>
            </a:r>
            <a:endParaRPr lang="en-US" altLang="en-US" sz="2800"/>
          </a:p>
          <a:p>
            <a:pPr marL="0" indent="0" eaLnBrk="1" hangingPunct="1">
              <a:buFont typeface="Wingdings" panose="05000000000000000000" pitchFamily="2" charset="2"/>
              <a:buNone/>
              <a:defRPr/>
            </a:pPr>
            <a:r>
              <a:rPr lang="en-US" altLang="en-US" sz="2800"/>
              <a:t>+ </a:t>
            </a:r>
            <a:r>
              <a:rPr lang="en-US" altLang="en-US" sz="2800" err="1"/>
              <a:t>Mật</a:t>
            </a:r>
            <a:r>
              <a:rPr lang="en-US" altLang="en-US" sz="2800"/>
              <a:t> </a:t>
            </a:r>
            <a:r>
              <a:rPr lang="en-US" altLang="en-US" sz="2800" err="1"/>
              <a:t>mã</a:t>
            </a:r>
            <a:r>
              <a:rPr lang="en-US" altLang="en-US" sz="2800"/>
              <a:t> </a:t>
            </a:r>
            <a:r>
              <a:rPr lang="en-US" altLang="en-US" sz="2800" err="1"/>
              <a:t>luồng</a:t>
            </a:r>
            <a:r>
              <a:rPr lang="en-US" altLang="en-US" sz="2800"/>
              <a:t> </a:t>
            </a:r>
            <a:r>
              <a:rPr lang="en-US" altLang="en-US" sz="2800" err="1"/>
              <a:t>và</a:t>
            </a:r>
            <a:r>
              <a:rPr lang="en-US" altLang="en-US" sz="2800"/>
              <a:t> </a:t>
            </a:r>
            <a:r>
              <a:rPr lang="en-US" altLang="en-US" sz="2800" err="1"/>
              <a:t>mật</a:t>
            </a:r>
            <a:r>
              <a:rPr lang="en-US" altLang="en-US" sz="2800"/>
              <a:t> </a:t>
            </a:r>
            <a:r>
              <a:rPr lang="en-US" altLang="en-US" sz="2800" err="1"/>
              <a:t>mã</a:t>
            </a:r>
            <a:r>
              <a:rPr lang="en-US" altLang="en-US" sz="2800"/>
              <a:t> </a:t>
            </a:r>
            <a:r>
              <a:rPr lang="en-US" altLang="en-US" sz="2800" err="1"/>
              <a:t>khối</a:t>
            </a:r>
            <a:r>
              <a:rPr lang="en-US" altLang="en-US"/>
              <a:t> </a:t>
            </a:r>
          </a:p>
          <a:p>
            <a:pPr eaLnBrk="1" hangingPunct="1">
              <a:defRPr/>
            </a:pPr>
            <a:r>
              <a:rPr lang="en-US" altLang="en-US"/>
              <a:t> </a:t>
            </a:r>
            <a:r>
              <a:rPr lang="en-US" altLang="en-US" err="1"/>
              <a:t>Ứng</a:t>
            </a:r>
            <a:r>
              <a:rPr lang="en-US" altLang="en-US"/>
              <a:t> </a:t>
            </a:r>
            <a:r>
              <a:rPr lang="en-US" altLang="en-US" err="1"/>
              <a:t>dụng</a:t>
            </a:r>
            <a:r>
              <a:rPr lang="en-US" altLang="en-US"/>
              <a:t> </a:t>
            </a:r>
            <a:r>
              <a:rPr lang="en-US" altLang="en-US" err="1"/>
              <a:t>của</a:t>
            </a:r>
            <a:r>
              <a:rPr lang="en-US" altLang="en-US"/>
              <a:t> </a:t>
            </a:r>
            <a:r>
              <a:rPr lang="en-US" altLang="en-US" err="1"/>
              <a:t>mật</a:t>
            </a:r>
            <a:r>
              <a:rPr lang="en-US" altLang="en-US"/>
              <a:t> </a:t>
            </a:r>
            <a:r>
              <a:rPr lang="en-US" altLang="en-US" err="1"/>
              <a:t>mã</a:t>
            </a:r>
            <a:endParaRPr lang="en-US" altLang="en-US"/>
          </a:p>
          <a:p>
            <a:pPr marL="0" indent="0" eaLnBrk="1" hangingPunct="1">
              <a:buFont typeface="Wingdings" panose="05000000000000000000" pitchFamily="2" charset="2"/>
              <a:buNone/>
              <a:defRPr/>
            </a:pPr>
            <a:r>
              <a:rPr lang="en-US" altLang="en-US" sz="2800"/>
              <a:t>+ </a:t>
            </a:r>
            <a:r>
              <a:rPr lang="en-US" altLang="en-US" sz="2800" err="1"/>
              <a:t>Bảo</a:t>
            </a:r>
            <a:r>
              <a:rPr lang="en-US" altLang="en-US" sz="2800"/>
              <a:t> </a:t>
            </a:r>
            <a:r>
              <a:rPr lang="en-US" altLang="en-US" sz="2800" err="1"/>
              <a:t>mật</a:t>
            </a:r>
            <a:r>
              <a:rPr lang="en-US" altLang="en-US" sz="2800"/>
              <a:t> </a:t>
            </a:r>
            <a:r>
              <a:rPr lang="en-US" altLang="en-US" sz="2800" err="1"/>
              <a:t>và</a:t>
            </a:r>
            <a:r>
              <a:rPr lang="en-US" altLang="en-US" sz="2800"/>
              <a:t> </a:t>
            </a:r>
            <a:r>
              <a:rPr lang="en-US" altLang="en-US" sz="2800" err="1"/>
              <a:t>chứng</a:t>
            </a:r>
            <a:r>
              <a:rPr lang="en-US" altLang="en-US" sz="2800"/>
              <a:t> </a:t>
            </a:r>
            <a:r>
              <a:rPr lang="en-US" altLang="en-US" sz="2800" err="1"/>
              <a:t>thực</a:t>
            </a:r>
            <a:endParaRPr lang="en-US" altLang="en-US" sz="2800"/>
          </a:p>
          <a:p>
            <a:pPr marL="0" indent="0" eaLnBrk="1" hangingPunct="1">
              <a:buFont typeface="Wingdings" panose="05000000000000000000" pitchFamily="2" charset="2"/>
              <a:buNone/>
              <a:defRPr/>
            </a:pPr>
            <a:r>
              <a:rPr lang="en-US" altLang="en-US" sz="2800"/>
              <a:t>+ </a:t>
            </a:r>
            <a:r>
              <a:rPr lang="en-US" altLang="en-US" sz="2800" err="1"/>
              <a:t>Bảo</a:t>
            </a:r>
            <a:r>
              <a:rPr lang="en-US" altLang="en-US" sz="2800"/>
              <a:t> </a:t>
            </a:r>
            <a:r>
              <a:rPr lang="en-US" altLang="en-US" sz="2800" err="1"/>
              <a:t>vệ</a:t>
            </a:r>
            <a:r>
              <a:rPr lang="en-US" altLang="en-US" sz="2800"/>
              <a:t> </a:t>
            </a:r>
            <a:r>
              <a:rPr lang="en-US" altLang="en-US" sz="2800" err="1"/>
              <a:t>mật</a:t>
            </a:r>
            <a:r>
              <a:rPr lang="en-US" altLang="en-US" sz="2800"/>
              <a:t> </a:t>
            </a:r>
            <a:r>
              <a:rPr lang="en-US" altLang="en-US" sz="2800" err="1"/>
              <a:t>khẩu</a:t>
            </a:r>
            <a:endParaRPr lang="en-US" altLang="en-US" sz="2800"/>
          </a:p>
          <a:p>
            <a:pPr marL="0" indent="0" eaLnBrk="1" hangingPunct="1">
              <a:buFont typeface="Wingdings" panose="05000000000000000000" pitchFamily="2" charset="2"/>
              <a:buNone/>
              <a:defRPr/>
            </a:pPr>
            <a:r>
              <a:rPr lang="en-US" altLang="en-US" sz="2800"/>
              <a:t>+ </a:t>
            </a:r>
            <a:r>
              <a:rPr lang="en-US" altLang="en-US" sz="2800" err="1"/>
              <a:t>Các</a:t>
            </a:r>
            <a:r>
              <a:rPr lang="en-US" altLang="en-US" sz="2800"/>
              <a:t> </a:t>
            </a:r>
            <a:r>
              <a:rPr lang="en-US" altLang="en-US" sz="2800" err="1"/>
              <a:t>dịch</a:t>
            </a:r>
            <a:r>
              <a:rPr lang="en-US" altLang="en-US" sz="2800"/>
              <a:t> </a:t>
            </a:r>
            <a:r>
              <a:rPr lang="en-US" altLang="en-US" sz="2800" err="1"/>
              <a:t>vụ</a:t>
            </a:r>
            <a:r>
              <a:rPr lang="en-US" altLang="en-US" sz="2800"/>
              <a:t> </a:t>
            </a:r>
            <a:r>
              <a:rPr lang="en-US" altLang="en-US" sz="2800" err="1"/>
              <a:t>tài</a:t>
            </a:r>
            <a:r>
              <a:rPr lang="en-US" altLang="en-US" sz="2800"/>
              <a:t> </a:t>
            </a:r>
            <a:r>
              <a:rPr lang="en-US" altLang="en-US" sz="2800" err="1"/>
              <a:t>chính</a:t>
            </a:r>
            <a:r>
              <a:rPr lang="en-US" altLang="en-US" sz="2800"/>
              <a:t>, </a:t>
            </a:r>
            <a:r>
              <a:rPr lang="en-US" altLang="en-US" sz="2800" err="1"/>
              <a:t>thương</a:t>
            </a:r>
            <a:r>
              <a:rPr lang="en-US" altLang="en-US" sz="2800"/>
              <a:t> </a:t>
            </a:r>
            <a:r>
              <a:rPr lang="en-US" altLang="en-US" sz="2800" err="1"/>
              <a:t>mại</a:t>
            </a:r>
            <a:r>
              <a:rPr lang="en-US" altLang="en-US" sz="2800"/>
              <a:t> </a:t>
            </a:r>
          </a:p>
          <a:p>
            <a:pPr marL="0" indent="0" eaLnBrk="1" hangingPunct="1">
              <a:buFont typeface="Wingdings" panose="05000000000000000000" pitchFamily="2" charset="2"/>
              <a:buNone/>
              <a:defRPr/>
            </a:pPr>
            <a:r>
              <a:rPr lang="en-US" altLang="en-US" sz="2800"/>
              <a:t>+ Block chain…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E08982E-93E0-4362-BCBB-EADA2876DDFF}"/>
              </a:ext>
            </a:extLst>
          </p:cNvPr>
          <p:cNvSpPr>
            <a:spLocks noGrp="1" noChangeArrowheads="1"/>
          </p:cNvSpPr>
          <p:nvPr>
            <p:ph type="title"/>
          </p:nvPr>
        </p:nvSpPr>
        <p:spPr/>
        <p:txBody>
          <a:bodyPr/>
          <a:lstStyle/>
          <a:p>
            <a:endParaRPr lang="en-US" altLang="en-US"/>
          </a:p>
        </p:txBody>
      </p:sp>
      <p:sp>
        <p:nvSpPr>
          <p:cNvPr id="26627" name="Content Placeholder 2" descr="Rectangle: Click to edit Master text styles&#10;Second level&#10;Third level&#10;Fourth level&#10;Fifth level">
            <a:extLst>
              <a:ext uri="{FF2B5EF4-FFF2-40B4-BE49-F238E27FC236}">
                <a16:creationId xmlns:a16="http://schemas.microsoft.com/office/drawing/2014/main" id="{FB98D149-874C-4EBD-899B-F43750227B20}"/>
              </a:ext>
            </a:extLst>
          </p:cNvPr>
          <p:cNvSpPr>
            <a:spLocks noGrp="1" noChangeArrowheads="1"/>
          </p:cNvSpPr>
          <p:nvPr>
            <p:ph idx="1"/>
          </p:nvPr>
        </p:nvSpPr>
        <p:spPr/>
        <p:txBody>
          <a:bodyPr/>
          <a:lstStyle/>
          <a:p>
            <a:endParaRPr lang="en-US" altLang="en-US"/>
          </a:p>
        </p:txBody>
      </p:sp>
      <p:sp>
        <p:nvSpPr>
          <p:cNvPr id="26628" name="Date Placeholder 3">
            <a:extLst>
              <a:ext uri="{FF2B5EF4-FFF2-40B4-BE49-F238E27FC236}">
                <a16:creationId xmlns:a16="http://schemas.microsoft.com/office/drawing/2014/main" id="{EFB637CB-2B24-48C3-B82F-8F78974C4E3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26629" name="Picture 4">
            <a:extLst>
              <a:ext uri="{FF2B5EF4-FFF2-40B4-BE49-F238E27FC236}">
                <a16:creationId xmlns:a16="http://schemas.microsoft.com/office/drawing/2014/main" id="{36B2CF90-6EF4-4E03-8B4C-AE1C71447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0"/>
            <a:ext cx="57038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1F66B5C8-4DCF-4260-83C2-EE9361EEB5A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27651" name="Rectangle 2">
            <a:extLst>
              <a:ext uri="{FF2B5EF4-FFF2-40B4-BE49-F238E27FC236}">
                <a16:creationId xmlns:a16="http://schemas.microsoft.com/office/drawing/2014/main" id="{A53380D1-990B-4856-9982-D1CD7D2694D9}"/>
              </a:ext>
            </a:extLst>
          </p:cNvPr>
          <p:cNvSpPr>
            <a:spLocks noGrp="1" noChangeArrowheads="1"/>
          </p:cNvSpPr>
          <p:nvPr>
            <p:ph type="title"/>
          </p:nvPr>
        </p:nvSpPr>
        <p:spPr/>
        <p:txBody>
          <a:bodyPr/>
          <a:lstStyle/>
          <a:p>
            <a:pPr eaLnBrk="1" hangingPunct="1"/>
            <a:r>
              <a:rPr lang="en-US" altLang="en-US"/>
              <a:t>Bài 1.2 - </a:t>
            </a:r>
            <a:r>
              <a:rPr lang="vi-VN" altLang="en-US"/>
              <a:t>AES</a:t>
            </a:r>
            <a:endParaRPr lang="en-US" altLang="en-US"/>
          </a:p>
        </p:txBody>
      </p:sp>
      <p:sp>
        <p:nvSpPr>
          <p:cNvPr id="6" name="Rectangle 3" descr="Rectangle: Click to edit Master text styles&#10;Second level&#10;Third level&#10;Fourth level&#10;Fifth level">
            <a:extLst>
              <a:ext uri="{FF2B5EF4-FFF2-40B4-BE49-F238E27FC236}">
                <a16:creationId xmlns:a16="http://schemas.microsoft.com/office/drawing/2014/main" id="{7E62318B-6832-4D10-B98D-08C688F4875E}"/>
              </a:ext>
            </a:extLst>
          </p:cNvPr>
          <p:cNvSpPr txBox="1">
            <a:spLocks noChangeArrowheads="1"/>
          </p:cNvSpPr>
          <p:nvPr/>
        </p:nvSpPr>
        <p:spPr bwMode="auto">
          <a:xfrm>
            <a:off x="838200" y="1600200"/>
            <a:ext cx="7772400" cy="41148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defRPr/>
            </a:pPr>
            <a:r>
              <a:rPr lang="en-US" altLang="en-US" kern="0"/>
              <a:t> </a:t>
            </a:r>
            <a:r>
              <a:rPr lang="vi-VN" altLang="en-US" kern="0"/>
              <a:t>Chuẩn mã hoá cải tiến AES</a:t>
            </a:r>
            <a:r>
              <a:rPr lang="en-US" altLang="en-US" kern="0"/>
              <a:t> </a:t>
            </a:r>
            <a:r>
              <a:rPr lang="vi-VN" altLang="en-US" kern="0"/>
              <a:t>(</a:t>
            </a:r>
            <a:r>
              <a:rPr lang="vi-VN" altLang="en-US" i="1" kern="0"/>
              <a:t>Advanced Encryption Standard</a:t>
            </a:r>
            <a:r>
              <a:rPr lang="vi-VN" altLang="en-US" kern="0"/>
              <a:t>) được ban hành bởi NIST</a:t>
            </a:r>
            <a:r>
              <a:rPr lang="en-US" altLang="en-US" kern="0"/>
              <a:t> (</a:t>
            </a:r>
            <a:r>
              <a:rPr lang="pt-BR" altLang="en-US" i="1" kern="0"/>
              <a:t>National Institute of Standards and Technology</a:t>
            </a:r>
            <a:r>
              <a:rPr lang="en-US" altLang="en-US" kern="0"/>
              <a:t> )</a:t>
            </a:r>
            <a:r>
              <a:rPr lang="vi-VN" altLang="en-US" kern="0"/>
              <a:t> </a:t>
            </a:r>
            <a:r>
              <a:rPr lang="en-US" altLang="en-US" kern="0" err="1"/>
              <a:t>vào</a:t>
            </a:r>
            <a:r>
              <a:rPr lang="vi-VN" altLang="en-US" kern="0"/>
              <a:t> năm 2001</a:t>
            </a:r>
            <a:r>
              <a:rPr lang="en-US" altLang="en-US" kern="0"/>
              <a:t>.</a:t>
            </a:r>
          </a:p>
          <a:p>
            <a:pPr eaLnBrk="1" hangingPunct="1">
              <a:defRPr/>
            </a:pPr>
            <a:r>
              <a:rPr lang="en-US" altLang="en-US" kern="0"/>
              <a:t> </a:t>
            </a:r>
            <a:r>
              <a:rPr lang="vi-VN" altLang="en-US" kern="0"/>
              <a:t>AES là mật mã khối để thay thế cho DES trong các ứng dụng thương mại. Nó sử dụng kích thước khối </a:t>
            </a:r>
            <a:r>
              <a:rPr lang="vi-VN" altLang="en-US" kern="0">
                <a:solidFill>
                  <a:srgbClr val="000000"/>
                </a:solidFill>
              </a:rPr>
              <a:t>128</a:t>
            </a:r>
            <a:r>
              <a:rPr lang="vi-VN" altLang="en-US" kern="0"/>
              <a:t> bit và kích thước mật khoá </a:t>
            </a:r>
            <a:r>
              <a:rPr lang="vi-VN" altLang="en-US" kern="0">
                <a:solidFill>
                  <a:srgbClr val="000000"/>
                </a:solidFill>
              </a:rPr>
              <a:t>128</a:t>
            </a:r>
            <a:r>
              <a:rPr lang="vi-VN" altLang="en-US" kern="0"/>
              <a:t>, </a:t>
            </a:r>
            <a:r>
              <a:rPr lang="vi-VN" altLang="en-US" kern="0">
                <a:solidFill>
                  <a:srgbClr val="000000"/>
                </a:solidFill>
              </a:rPr>
              <a:t>192</a:t>
            </a:r>
            <a:r>
              <a:rPr lang="vi-VN" altLang="en-US" kern="0"/>
              <a:t> hay </a:t>
            </a:r>
            <a:r>
              <a:rPr lang="vi-VN" altLang="en-US" kern="0">
                <a:solidFill>
                  <a:srgbClr val="000000"/>
                </a:solidFill>
              </a:rPr>
              <a:t>256</a:t>
            </a:r>
            <a:r>
              <a:rPr lang="vi-VN" altLang="en-US" kern="0"/>
              <a:t> bit</a:t>
            </a:r>
            <a:r>
              <a:rPr lang="en-US" altLang="en-US" kern="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20C6F81E-AC67-4694-BDB6-60C3C18A5AC0}"/>
              </a:ext>
            </a:extLst>
          </p:cNvPr>
          <p:cNvSpPr>
            <a:spLocks noGrp="1" noChangeArrowheads="1"/>
          </p:cNvSpPr>
          <p:nvPr>
            <p:ph type="title"/>
          </p:nvPr>
        </p:nvSpPr>
        <p:spPr/>
        <p:txBody>
          <a:bodyPr/>
          <a:lstStyle/>
          <a:p>
            <a:endParaRPr lang="en-US" altLang="en-US"/>
          </a:p>
        </p:txBody>
      </p:sp>
      <p:sp>
        <p:nvSpPr>
          <p:cNvPr id="28675" name="Content Placeholder 2" descr="Rectangle: Click to edit Master text styles&#10;Second level&#10;Third level&#10;Fourth level&#10;Fifth level">
            <a:extLst>
              <a:ext uri="{FF2B5EF4-FFF2-40B4-BE49-F238E27FC236}">
                <a16:creationId xmlns:a16="http://schemas.microsoft.com/office/drawing/2014/main" id="{0FFA5FE0-85B1-47D9-8DEC-93163824413F}"/>
              </a:ext>
            </a:extLst>
          </p:cNvPr>
          <p:cNvSpPr>
            <a:spLocks noGrp="1" noChangeArrowheads="1"/>
          </p:cNvSpPr>
          <p:nvPr>
            <p:ph idx="1"/>
          </p:nvPr>
        </p:nvSpPr>
        <p:spPr/>
        <p:txBody>
          <a:bodyPr/>
          <a:lstStyle/>
          <a:p>
            <a:endParaRPr lang="en-US" altLang="en-US"/>
          </a:p>
        </p:txBody>
      </p:sp>
      <p:sp>
        <p:nvSpPr>
          <p:cNvPr id="28676" name="Date Placeholder 3">
            <a:extLst>
              <a:ext uri="{FF2B5EF4-FFF2-40B4-BE49-F238E27FC236}">
                <a16:creationId xmlns:a16="http://schemas.microsoft.com/office/drawing/2014/main" id="{4D716737-DC23-4B6F-B969-8B3E64C7D4B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28677" name="Picture 4">
            <a:extLst>
              <a:ext uri="{FF2B5EF4-FFF2-40B4-BE49-F238E27FC236}">
                <a16:creationId xmlns:a16="http://schemas.microsoft.com/office/drawing/2014/main" id="{B27F0FDD-81BD-4466-8D06-07FA23C795D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0"/>
            <a:ext cx="5661025"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7820E20-7B64-45E5-95AF-4CE9ABF67B04}"/>
              </a:ext>
            </a:extLst>
          </p:cNvPr>
          <p:cNvSpPr>
            <a:spLocks noGrp="1" noChangeArrowheads="1"/>
          </p:cNvSpPr>
          <p:nvPr>
            <p:ph type="title"/>
          </p:nvPr>
        </p:nvSpPr>
        <p:spPr/>
        <p:txBody>
          <a:bodyPr/>
          <a:lstStyle/>
          <a:p>
            <a:r>
              <a:rPr lang="en-US" altLang="en-US"/>
              <a:t>Bài 1.3 - 3DES</a:t>
            </a:r>
          </a:p>
        </p:txBody>
      </p:sp>
      <p:sp>
        <p:nvSpPr>
          <p:cNvPr id="29699" name="Content Placeholder 2" descr="Rectangle: Click to edit Master text styles&#10;Second level&#10;Third level&#10;Fourth level&#10;Fifth level">
            <a:extLst>
              <a:ext uri="{FF2B5EF4-FFF2-40B4-BE49-F238E27FC236}">
                <a16:creationId xmlns:a16="http://schemas.microsoft.com/office/drawing/2014/main" id="{4A5CE3B6-8C37-43C1-9B09-849B804C5DB3}"/>
              </a:ext>
            </a:extLst>
          </p:cNvPr>
          <p:cNvSpPr>
            <a:spLocks noGrp="1" noChangeArrowheads="1"/>
          </p:cNvSpPr>
          <p:nvPr>
            <p:ph idx="1"/>
          </p:nvPr>
        </p:nvSpPr>
        <p:spPr/>
        <p:txBody>
          <a:bodyPr/>
          <a:lstStyle/>
          <a:p>
            <a:r>
              <a:rPr lang="en-US" altLang="en-US"/>
              <a:t> 3DES </a:t>
            </a:r>
            <a:r>
              <a:rPr lang="vi-VN" altLang="en-US"/>
              <a:t>là mật mã khối để thay thế cho DES</a:t>
            </a:r>
            <a:r>
              <a:rPr lang="en-US" altLang="en-US"/>
              <a:t>, </a:t>
            </a:r>
            <a:r>
              <a:rPr lang="vi-VN" altLang="en-US"/>
              <a:t> </a:t>
            </a:r>
            <a:r>
              <a:rPr lang="en-US" altLang="en-US"/>
              <a:t>nó vẫn sử dụng cấu trúc của DES nhưng lặp đi lặp lại nhiều lần để tăng độ an toàn</a:t>
            </a:r>
          </a:p>
          <a:p>
            <a:r>
              <a:rPr lang="en-US" altLang="en-US"/>
              <a:t> Kỹ thuật mã hóa </a:t>
            </a:r>
            <a:r>
              <a:rPr lang="vi-VN" altLang="en-US"/>
              <a:t>mà trong đó một thuật toán mã hoá được sử dụng lặp lại nhiều lần</a:t>
            </a:r>
            <a:r>
              <a:rPr lang="en-US" altLang="en-US"/>
              <a:t> được gọi là “Mã hóa đa cấp”</a:t>
            </a:r>
          </a:p>
        </p:txBody>
      </p:sp>
      <p:sp>
        <p:nvSpPr>
          <p:cNvPr id="29700" name="Date Placeholder 3">
            <a:extLst>
              <a:ext uri="{FF2B5EF4-FFF2-40B4-BE49-F238E27FC236}">
                <a16:creationId xmlns:a16="http://schemas.microsoft.com/office/drawing/2014/main" id="{5FE8FC39-F84D-445E-B1E9-BEB958543E54}"/>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783C99F-2CEF-4D44-AEBB-107C6216A94D}"/>
              </a:ext>
            </a:extLst>
          </p:cNvPr>
          <p:cNvSpPr>
            <a:spLocks noGrp="1" noChangeArrowheads="1"/>
          </p:cNvSpPr>
          <p:nvPr>
            <p:ph type="title"/>
          </p:nvPr>
        </p:nvSpPr>
        <p:spPr/>
        <p:txBody>
          <a:bodyPr/>
          <a:lstStyle/>
          <a:p>
            <a:r>
              <a:rPr lang="en-US"/>
              <a:t>Double DES</a:t>
            </a:r>
            <a:endParaRPr lang="en-US" altLang="en-US"/>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A18C05F4-FA1E-4EDC-BF7B-86319BE04860}"/>
              </a:ext>
            </a:extLst>
          </p:cNvPr>
          <p:cNvSpPr>
            <a:spLocks noGrp="1"/>
          </p:cNvSpPr>
          <p:nvPr>
            <p:ph idx="1"/>
          </p:nvPr>
        </p:nvSpPr>
        <p:spPr>
          <a:xfrm>
            <a:off x="685800" y="1524000"/>
            <a:ext cx="8001000" cy="4572000"/>
          </a:xfrm>
        </p:spPr>
        <p:txBody>
          <a:bodyPr/>
          <a:lstStyle/>
          <a:p>
            <a:pPr marL="0" indent="0">
              <a:buFont typeface="Wingdings" panose="05000000000000000000" pitchFamily="2" charset="2"/>
              <a:buNone/>
              <a:defRPr/>
            </a:pPr>
            <a:r>
              <a:rPr lang="en-US"/>
              <a:t>   </a:t>
            </a:r>
            <a:r>
              <a:rPr lang="en-US" err="1"/>
              <a:t>Nếu</a:t>
            </a:r>
            <a:r>
              <a:rPr lang="en-US"/>
              <a:t> </a:t>
            </a:r>
            <a:r>
              <a:rPr lang="en-US" err="1"/>
              <a:t>lặp</a:t>
            </a:r>
            <a:r>
              <a:rPr lang="en-US"/>
              <a:t> </a:t>
            </a:r>
            <a:r>
              <a:rPr lang="en-US" err="1"/>
              <a:t>lại</a:t>
            </a:r>
            <a:r>
              <a:rPr lang="en-US"/>
              <a:t> </a:t>
            </a:r>
            <a:r>
              <a:rPr lang="en-US" err="1"/>
              <a:t>thuật</a:t>
            </a:r>
            <a:r>
              <a:rPr lang="en-US"/>
              <a:t> </a:t>
            </a:r>
            <a:r>
              <a:rPr lang="en-US" err="1"/>
              <a:t>toán</a:t>
            </a:r>
            <a:r>
              <a:rPr lang="en-US"/>
              <a:t> DES </a:t>
            </a:r>
            <a:r>
              <a:rPr lang="en-US" err="1"/>
              <a:t>hai</a:t>
            </a:r>
            <a:r>
              <a:rPr lang="en-US"/>
              <a:t> </a:t>
            </a:r>
            <a:r>
              <a:rPr lang="en-US" err="1"/>
              <a:t>lần</a:t>
            </a:r>
            <a:r>
              <a:rPr lang="en-US"/>
              <a:t> </a:t>
            </a:r>
            <a:r>
              <a:rPr lang="en-US" err="1"/>
              <a:t>với</a:t>
            </a:r>
            <a:r>
              <a:rPr lang="en-US"/>
              <a:t> 2 </a:t>
            </a:r>
            <a:r>
              <a:rPr lang="en-US" err="1"/>
              <a:t>khóa</a:t>
            </a:r>
            <a:r>
              <a:rPr lang="en-US"/>
              <a:t> </a:t>
            </a:r>
            <a:r>
              <a:rPr lang="en-US" err="1"/>
              <a:t>khác</a:t>
            </a:r>
            <a:r>
              <a:rPr lang="en-US"/>
              <a:t> </a:t>
            </a:r>
            <a:r>
              <a:rPr lang="en-US" err="1"/>
              <a:t>nhau</a:t>
            </a:r>
            <a:r>
              <a:rPr lang="en-US"/>
              <a:t> </a:t>
            </a:r>
            <a:r>
              <a:rPr lang="en-US" err="1"/>
              <a:t>thì</a:t>
            </a:r>
            <a:r>
              <a:rPr lang="en-US"/>
              <a:t> </a:t>
            </a:r>
            <a:r>
              <a:rPr lang="en-US" err="1"/>
              <a:t>kỹ</a:t>
            </a:r>
            <a:r>
              <a:rPr lang="en-US"/>
              <a:t> </a:t>
            </a:r>
            <a:r>
              <a:rPr lang="en-US" err="1"/>
              <a:t>thuật</a:t>
            </a:r>
            <a:r>
              <a:rPr lang="en-US"/>
              <a:t> </a:t>
            </a:r>
            <a:r>
              <a:rPr lang="en-US" err="1"/>
              <a:t>mã</a:t>
            </a:r>
            <a:r>
              <a:rPr lang="en-US"/>
              <a:t> </a:t>
            </a:r>
            <a:r>
              <a:rPr lang="en-US" err="1"/>
              <a:t>hóa</a:t>
            </a:r>
            <a:r>
              <a:rPr lang="en-US"/>
              <a:t> </a:t>
            </a:r>
            <a:r>
              <a:rPr lang="en-US" err="1"/>
              <a:t>này</a:t>
            </a:r>
            <a:r>
              <a:rPr lang="en-US"/>
              <a:t> </a:t>
            </a:r>
            <a:r>
              <a:rPr lang="en-US" err="1"/>
              <a:t>được</a:t>
            </a:r>
            <a:r>
              <a:rPr lang="en-US"/>
              <a:t> </a:t>
            </a:r>
            <a:r>
              <a:rPr lang="en-US" err="1"/>
              <a:t>gọi</a:t>
            </a:r>
            <a:r>
              <a:rPr lang="en-US"/>
              <a:t> </a:t>
            </a:r>
            <a:r>
              <a:rPr lang="en-US" err="1"/>
              <a:t>là</a:t>
            </a:r>
            <a:r>
              <a:rPr lang="en-US"/>
              <a:t> Double DES (DES </a:t>
            </a:r>
            <a:r>
              <a:rPr lang="en-US" err="1"/>
              <a:t>kép</a:t>
            </a:r>
            <a:r>
              <a:rPr lang="en-US"/>
              <a:t>, 2DES):</a:t>
            </a:r>
          </a:p>
          <a:p>
            <a:pPr>
              <a:defRPr/>
            </a:pPr>
            <a:r>
              <a:rPr lang="en-US"/>
              <a:t> </a:t>
            </a:r>
            <a:r>
              <a:rPr lang="en-US" err="1"/>
              <a:t>Mã</a:t>
            </a:r>
            <a:r>
              <a:rPr lang="en-US"/>
              <a:t> </a:t>
            </a:r>
            <a:r>
              <a:rPr lang="en-US" err="1"/>
              <a:t>hóa</a:t>
            </a:r>
            <a:r>
              <a:rPr lang="en-US"/>
              <a:t> plaintext </a:t>
            </a:r>
            <a:r>
              <a:rPr lang="en-US" i="1">
                <a:solidFill>
                  <a:srgbClr val="000000"/>
                </a:solidFill>
              </a:rPr>
              <a:t>P</a:t>
            </a:r>
            <a:r>
              <a:rPr lang="en-US"/>
              <a:t> </a:t>
            </a:r>
            <a:r>
              <a:rPr lang="en-US" err="1"/>
              <a:t>lần</a:t>
            </a:r>
            <a:r>
              <a:rPr lang="en-US"/>
              <a:t> </a:t>
            </a:r>
            <a:r>
              <a:rPr lang="en-US" err="1"/>
              <a:t>thứ</a:t>
            </a:r>
            <a:r>
              <a:rPr lang="en-US"/>
              <a:t> </a:t>
            </a:r>
            <a:r>
              <a:rPr lang="en-US" err="1"/>
              <a:t>nhất</a:t>
            </a:r>
            <a:r>
              <a:rPr lang="en-US"/>
              <a:t> </a:t>
            </a:r>
            <a:r>
              <a:rPr lang="en-US" err="1"/>
              <a:t>với</a:t>
            </a:r>
            <a:r>
              <a:rPr lang="en-US"/>
              <a:t> </a:t>
            </a:r>
            <a:r>
              <a:rPr lang="en-US" err="1"/>
              <a:t>khóa</a:t>
            </a:r>
            <a:r>
              <a:rPr lang="en-US"/>
              <a:t> </a:t>
            </a:r>
            <a:r>
              <a:rPr lang="en-US" i="1">
                <a:solidFill>
                  <a:srgbClr val="000000"/>
                </a:solidFill>
              </a:rPr>
              <a:t>K</a:t>
            </a:r>
            <a:r>
              <a:rPr lang="en-US" i="1" baseline="-25000">
                <a:solidFill>
                  <a:srgbClr val="000000"/>
                </a:solidFill>
              </a:rPr>
              <a:t>1 </a:t>
            </a:r>
            <a:r>
              <a:rPr lang="en-US"/>
              <a:t>:</a:t>
            </a:r>
          </a:p>
          <a:p>
            <a:pPr marL="0" indent="0" algn="ctr">
              <a:buFont typeface="Wingdings" panose="05000000000000000000" pitchFamily="2" charset="2"/>
              <a:buNone/>
              <a:defRPr/>
            </a:pPr>
            <a:r>
              <a:rPr lang="en-US" i="1">
                <a:solidFill>
                  <a:srgbClr val="000000"/>
                </a:solidFill>
              </a:rPr>
              <a:t>E(K</a:t>
            </a:r>
            <a:r>
              <a:rPr lang="en-US" i="1" baseline="-25000">
                <a:solidFill>
                  <a:srgbClr val="000000"/>
                </a:solidFill>
              </a:rPr>
              <a:t>1</a:t>
            </a:r>
            <a:r>
              <a:rPr lang="en-US" i="1">
                <a:solidFill>
                  <a:srgbClr val="000000"/>
                </a:solidFill>
              </a:rPr>
              <a:t>,P)</a:t>
            </a:r>
          </a:p>
          <a:p>
            <a:pPr>
              <a:defRPr/>
            </a:pPr>
            <a:r>
              <a:rPr lang="en-US"/>
              <a:t> </a:t>
            </a:r>
            <a:r>
              <a:rPr lang="en-US" err="1"/>
              <a:t>Tiếp</a:t>
            </a:r>
            <a:r>
              <a:rPr lang="en-US"/>
              <a:t> </a:t>
            </a:r>
            <a:r>
              <a:rPr lang="en-US" err="1"/>
              <a:t>tục</a:t>
            </a:r>
            <a:r>
              <a:rPr lang="en-US"/>
              <a:t> </a:t>
            </a:r>
            <a:r>
              <a:rPr lang="en-US" err="1"/>
              <a:t>mã</a:t>
            </a:r>
            <a:r>
              <a:rPr lang="en-US"/>
              <a:t> </a:t>
            </a:r>
            <a:r>
              <a:rPr lang="en-US" err="1"/>
              <a:t>hóa</a:t>
            </a:r>
            <a:r>
              <a:rPr lang="en-US"/>
              <a:t> </a:t>
            </a:r>
            <a:r>
              <a:rPr lang="en-US" err="1"/>
              <a:t>lần</a:t>
            </a:r>
            <a:r>
              <a:rPr lang="en-US"/>
              <a:t> </a:t>
            </a:r>
            <a:r>
              <a:rPr lang="en-US" err="1"/>
              <a:t>thứ</a:t>
            </a:r>
            <a:r>
              <a:rPr lang="en-US"/>
              <a:t> </a:t>
            </a:r>
            <a:r>
              <a:rPr lang="en-US" err="1"/>
              <a:t>hai</a:t>
            </a:r>
            <a:r>
              <a:rPr lang="en-US"/>
              <a:t> </a:t>
            </a:r>
            <a:r>
              <a:rPr lang="en-US" err="1"/>
              <a:t>với</a:t>
            </a:r>
            <a:r>
              <a:rPr lang="en-US"/>
              <a:t> </a:t>
            </a:r>
            <a:r>
              <a:rPr lang="en-US" err="1"/>
              <a:t>khóa</a:t>
            </a:r>
            <a:r>
              <a:rPr lang="en-US"/>
              <a:t> </a:t>
            </a:r>
            <a:r>
              <a:rPr lang="en-US" i="1">
                <a:solidFill>
                  <a:srgbClr val="000000"/>
                </a:solidFill>
              </a:rPr>
              <a:t>K</a:t>
            </a:r>
            <a:r>
              <a:rPr lang="en-US" i="1" baseline="-25000">
                <a:solidFill>
                  <a:srgbClr val="000000"/>
                </a:solidFill>
              </a:rPr>
              <a:t>2</a:t>
            </a:r>
            <a:r>
              <a:rPr lang="en-US"/>
              <a:t> </a:t>
            </a:r>
            <a:r>
              <a:rPr lang="en-US" err="1"/>
              <a:t>để</a:t>
            </a:r>
            <a:r>
              <a:rPr lang="en-US"/>
              <a:t> </a:t>
            </a:r>
            <a:r>
              <a:rPr lang="en-US" err="1"/>
              <a:t>thu</a:t>
            </a:r>
            <a:r>
              <a:rPr lang="en-US"/>
              <a:t> </a:t>
            </a:r>
            <a:r>
              <a:rPr lang="en-US" err="1"/>
              <a:t>được</a:t>
            </a:r>
            <a:r>
              <a:rPr lang="en-US"/>
              <a:t> </a:t>
            </a:r>
            <a:r>
              <a:rPr lang="en-US" err="1"/>
              <a:t>bản</a:t>
            </a:r>
            <a:r>
              <a:rPr lang="en-US"/>
              <a:t> </a:t>
            </a:r>
            <a:r>
              <a:rPr lang="en-US" err="1"/>
              <a:t>mã</a:t>
            </a:r>
            <a:r>
              <a:rPr lang="en-US"/>
              <a:t> </a:t>
            </a:r>
            <a:r>
              <a:rPr lang="en-US" i="1">
                <a:solidFill>
                  <a:srgbClr val="000000"/>
                </a:solidFill>
              </a:rPr>
              <a:t>C</a:t>
            </a:r>
            <a:r>
              <a:rPr lang="en-US"/>
              <a:t>:</a:t>
            </a:r>
          </a:p>
          <a:p>
            <a:pPr marL="0" indent="0" algn="ctr">
              <a:buFont typeface="Wingdings" panose="05000000000000000000" pitchFamily="2" charset="2"/>
              <a:buNone/>
              <a:defRPr/>
            </a:pPr>
            <a:r>
              <a:rPr lang="en-US" i="1">
                <a:solidFill>
                  <a:srgbClr val="000000"/>
                </a:solidFill>
              </a:rPr>
              <a:t>C=E(K</a:t>
            </a:r>
            <a:r>
              <a:rPr lang="en-US" i="1" baseline="-25000">
                <a:solidFill>
                  <a:srgbClr val="000000"/>
                </a:solidFill>
              </a:rPr>
              <a:t>2</a:t>
            </a:r>
            <a:r>
              <a:rPr lang="en-US" i="1">
                <a:solidFill>
                  <a:srgbClr val="000000"/>
                </a:solidFill>
              </a:rPr>
              <a:t>,E(K</a:t>
            </a:r>
            <a:r>
              <a:rPr lang="en-US" i="1" baseline="-25000">
                <a:solidFill>
                  <a:srgbClr val="000000"/>
                </a:solidFill>
              </a:rPr>
              <a:t>1</a:t>
            </a:r>
            <a:r>
              <a:rPr lang="en-US" i="1">
                <a:solidFill>
                  <a:srgbClr val="000000"/>
                </a:solidFill>
              </a:rPr>
              <a:t>,P))</a:t>
            </a:r>
          </a:p>
          <a:p>
            <a:pPr>
              <a:defRPr/>
            </a:pPr>
            <a:endParaRPr lang="en-US"/>
          </a:p>
          <a:p>
            <a:pPr>
              <a:defRPr/>
            </a:pPr>
            <a:endParaRPr lang="en-US"/>
          </a:p>
        </p:txBody>
      </p:sp>
      <p:sp>
        <p:nvSpPr>
          <p:cNvPr id="30724" name="Date Placeholder 3">
            <a:extLst>
              <a:ext uri="{FF2B5EF4-FFF2-40B4-BE49-F238E27FC236}">
                <a16:creationId xmlns:a16="http://schemas.microsoft.com/office/drawing/2014/main" id="{4F555A0B-EA6F-4BF1-9BFA-5ACA7DC3F35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57219D3-FBB3-4F1E-BD08-EA0B374D5488}"/>
              </a:ext>
            </a:extLst>
          </p:cNvPr>
          <p:cNvSpPr>
            <a:spLocks noGrp="1" noChangeArrowheads="1"/>
          </p:cNvSpPr>
          <p:nvPr>
            <p:ph type="title"/>
          </p:nvPr>
        </p:nvSpPr>
        <p:spPr/>
        <p:txBody>
          <a:bodyPr/>
          <a:lstStyle/>
          <a:p>
            <a:endParaRPr lang="en-US" altLang="en-US"/>
          </a:p>
        </p:txBody>
      </p:sp>
      <p:sp>
        <p:nvSpPr>
          <p:cNvPr id="31747" name="Date Placeholder 3">
            <a:extLst>
              <a:ext uri="{FF2B5EF4-FFF2-40B4-BE49-F238E27FC236}">
                <a16:creationId xmlns:a16="http://schemas.microsoft.com/office/drawing/2014/main" id="{66CAB99B-CED5-4849-865C-FCCB1B9552B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5" name="Content Placeholder 2" descr="Rectangle: Click to edit Master text styles&#10;Second level&#10;Third level&#10;Fourth level&#10;Fifth level">
            <a:extLst>
              <a:ext uri="{FF2B5EF4-FFF2-40B4-BE49-F238E27FC236}">
                <a16:creationId xmlns:a16="http://schemas.microsoft.com/office/drawing/2014/main" id="{E2E61C26-4CD2-4F74-84A4-EABEE29A7216}"/>
              </a:ext>
            </a:extLst>
          </p:cNvPr>
          <p:cNvSpPr>
            <a:spLocks noGrp="1"/>
          </p:cNvSpPr>
          <p:nvPr>
            <p:ph idx="1"/>
          </p:nvPr>
        </p:nvSpPr>
        <p:spPr>
          <a:xfrm>
            <a:off x="685800" y="1524000"/>
            <a:ext cx="8001000" cy="5029200"/>
          </a:xfrm>
        </p:spPr>
        <p:txBody>
          <a:bodyPr/>
          <a:lstStyle/>
          <a:p>
            <a:pPr>
              <a:defRPr/>
            </a:pPr>
            <a:r>
              <a:rPr lang="en-US"/>
              <a:t> </a:t>
            </a:r>
            <a:r>
              <a:rPr lang="en-US" err="1"/>
              <a:t>Để</a:t>
            </a:r>
            <a:r>
              <a:rPr lang="en-US"/>
              <a:t> </a:t>
            </a:r>
            <a:r>
              <a:rPr lang="en-US" err="1"/>
              <a:t>giải</a:t>
            </a:r>
            <a:r>
              <a:rPr lang="en-US"/>
              <a:t> </a:t>
            </a:r>
            <a:r>
              <a:rPr lang="en-US" err="1"/>
              <a:t>mã</a:t>
            </a:r>
            <a:r>
              <a:rPr lang="en-US"/>
              <a:t> ta </a:t>
            </a:r>
            <a:r>
              <a:rPr lang="en-US" err="1"/>
              <a:t>áp</a:t>
            </a:r>
            <a:r>
              <a:rPr lang="en-US"/>
              <a:t> </a:t>
            </a:r>
            <a:r>
              <a:rPr lang="en-US" err="1"/>
              <a:t>dụng</a:t>
            </a:r>
            <a:r>
              <a:rPr lang="en-US"/>
              <a:t> 2 </a:t>
            </a:r>
            <a:r>
              <a:rPr lang="en-US" err="1"/>
              <a:t>khóa</a:t>
            </a:r>
            <a:r>
              <a:rPr lang="en-US"/>
              <a:t> </a:t>
            </a:r>
            <a:r>
              <a:rPr lang="en-US" err="1"/>
              <a:t>theo</a:t>
            </a:r>
            <a:r>
              <a:rPr lang="en-US"/>
              <a:t> </a:t>
            </a:r>
            <a:r>
              <a:rPr lang="en-US" err="1"/>
              <a:t>thứ</a:t>
            </a:r>
            <a:r>
              <a:rPr lang="en-US"/>
              <a:t> </a:t>
            </a:r>
            <a:r>
              <a:rPr lang="en-US" err="1"/>
              <a:t>tự</a:t>
            </a:r>
            <a:r>
              <a:rPr lang="en-US"/>
              <a:t> </a:t>
            </a:r>
            <a:r>
              <a:rPr lang="en-US" err="1"/>
              <a:t>ngược</a:t>
            </a:r>
            <a:r>
              <a:rPr lang="en-US"/>
              <a:t> </a:t>
            </a:r>
            <a:r>
              <a:rPr lang="en-US" err="1"/>
              <a:t>lại</a:t>
            </a:r>
            <a:r>
              <a:rPr lang="en-US"/>
              <a:t> </a:t>
            </a:r>
            <a:r>
              <a:rPr lang="en-US" err="1"/>
              <a:t>sẽ</a:t>
            </a:r>
            <a:r>
              <a:rPr lang="en-US"/>
              <a:t> </a:t>
            </a:r>
            <a:r>
              <a:rPr lang="en-US" err="1"/>
              <a:t>thu</a:t>
            </a:r>
            <a:r>
              <a:rPr lang="en-US"/>
              <a:t> </a:t>
            </a:r>
            <a:r>
              <a:rPr lang="en-US" err="1"/>
              <a:t>được</a:t>
            </a:r>
            <a:r>
              <a:rPr lang="en-US"/>
              <a:t> </a:t>
            </a:r>
            <a:r>
              <a:rPr lang="en-US" err="1"/>
              <a:t>bản</a:t>
            </a:r>
            <a:r>
              <a:rPr lang="en-US"/>
              <a:t> </a:t>
            </a:r>
            <a:r>
              <a:rPr lang="en-US" err="1"/>
              <a:t>rõ</a:t>
            </a:r>
            <a:r>
              <a:rPr lang="en-US"/>
              <a:t> </a:t>
            </a:r>
            <a:r>
              <a:rPr lang="en-US" i="1">
                <a:solidFill>
                  <a:srgbClr val="000000"/>
                </a:solidFill>
              </a:rPr>
              <a:t>P</a:t>
            </a:r>
            <a:r>
              <a:rPr lang="en-US"/>
              <a:t>:</a:t>
            </a:r>
          </a:p>
          <a:p>
            <a:pPr marL="0" indent="0" algn="ctr">
              <a:buFont typeface="Wingdings" panose="05000000000000000000" pitchFamily="2" charset="2"/>
              <a:buNone/>
              <a:defRPr/>
            </a:pPr>
            <a:r>
              <a:rPr lang="en-US" i="1">
                <a:solidFill>
                  <a:srgbClr val="000000"/>
                </a:solidFill>
              </a:rPr>
              <a:t>P=D(K</a:t>
            </a:r>
            <a:r>
              <a:rPr lang="en-US" i="1" baseline="-25000">
                <a:solidFill>
                  <a:srgbClr val="000000"/>
                </a:solidFill>
              </a:rPr>
              <a:t>1</a:t>
            </a:r>
            <a:r>
              <a:rPr lang="en-US" i="1">
                <a:solidFill>
                  <a:srgbClr val="000000"/>
                </a:solidFill>
              </a:rPr>
              <a:t>,D(K</a:t>
            </a:r>
            <a:r>
              <a:rPr lang="en-US" i="1" baseline="-25000">
                <a:solidFill>
                  <a:srgbClr val="000000"/>
                </a:solidFill>
              </a:rPr>
              <a:t>2</a:t>
            </a:r>
            <a:r>
              <a:rPr lang="en-US" i="1">
                <a:solidFill>
                  <a:srgbClr val="000000"/>
                </a:solidFill>
              </a:rPr>
              <a:t>,C))</a:t>
            </a:r>
          </a:p>
          <a:p>
            <a:pPr>
              <a:defRPr/>
            </a:pPr>
            <a:r>
              <a:rPr lang="en-US"/>
              <a:t> Do </a:t>
            </a:r>
            <a:r>
              <a:rPr lang="en-US" err="1"/>
              <a:t>sử</a:t>
            </a:r>
            <a:r>
              <a:rPr lang="en-US"/>
              <a:t> </a:t>
            </a:r>
            <a:r>
              <a:rPr lang="en-US" err="1"/>
              <a:t>dụng</a:t>
            </a:r>
            <a:r>
              <a:rPr lang="en-US"/>
              <a:t> 2 </a:t>
            </a:r>
            <a:r>
              <a:rPr lang="en-US" err="1"/>
              <a:t>khóa</a:t>
            </a:r>
            <a:r>
              <a:rPr lang="en-US"/>
              <a:t> </a:t>
            </a:r>
            <a:r>
              <a:rPr lang="en-US" err="1"/>
              <a:t>nên</a:t>
            </a:r>
            <a:r>
              <a:rPr lang="en-US"/>
              <a:t> </a:t>
            </a:r>
            <a:r>
              <a:rPr lang="en-US" err="1"/>
              <a:t>tổng</a:t>
            </a:r>
            <a:r>
              <a:rPr lang="en-US"/>
              <a:t> </a:t>
            </a:r>
            <a:r>
              <a:rPr lang="en-US" err="1"/>
              <a:t>độ</a:t>
            </a:r>
            <a:r>
              <a:rPr lang="en-US"/>
              <a:t> </a:t>
            </a:r>
            <a:r>
              <a:rPr lang="en-US" err="1"/>
              <a:t>dài</a:t>
            </a:r>
            <a:r>
              <a:rPr lang="en-US"/>
              <a:t> </a:t>
            </a:r>
            <a:r>
              <a:rPr lang="en-US" err="1"/>
              <a:t>khóa</a:t>
            </a:r>
            <a:r>
              <a:rPr lang="en-US"/>
              <a:t> </a:t>
            </a:r>
            <a:r>
              <a:rPr lang="en-US" err="1"/>
              <a:t>của</a:t>
            </a:r>
            <a:r>
              <a:rPr lang="en-US"/>
              <a:t> Double DES </a:t>
            </a:r>
            <a:r>
              <a:rPr lang="en-US" err="1"/>
              <a:t>là</a:t>
            </a:r>
            <a:r>
              <a:rPr lang="en-US"/>
              <a:t> </a:t>
            </a:r>
            <a:r>
              <a:rPr lang="vi-VN">
                <a:solidFill>
                  <a:srgbClr val="000000"/>
                </a:solidFill>
              </a:rPr>
              <a:t>56 × 2 = 112 bit</a:t>
            </a:r>
            <a:r>
              <a:rPr lang="en-US"/>
              <a:t>, </a:t>
            </a:r>
            <a:r>
              <a:rPr lang="en-US" err="1"/>
              <a:t>gấp</a:t>
            </a:r>
            <a:r>
              <a:rPr lang="en-US"/>
              <a:t> </a:t>
            </a:r>
            <a:r>
              <a:rPr lang="en-US" err="1"/>
              <a:t>đôi</a:t>
            </a:r>
            <a:r>
              <a:rPr lang="en-US"/>
              <a:t> so </a:t>
            </a:r>
            <a:r>
              <a:rPr lang="en-US" err="1"/>
              <a:t>với</a:t>
            </a:r>
            <a:r>
              <a:rPr lang="en-US"/>
              <a:t> DES, do </a:t>
            </a:r>
            <a:r>
              <a:rPr lang="en-US" err="1"/>
              <a:t>đó</a:t>
            </a:r>
            <a:r>
              <a:rPr lang="en-US"/>
              <a:t> </a:t>
            </a:r>
            <a:r>
              <a:rPr lang="en-US" err="1"/>
              <a:t>khắc</a:t>
            </a:r>
            <a:r>
              <a:rPr lang="en-US"/>
              <a:t> </a:t>
            </a:r>
            <a:r>
              <a:rPr lang="en-US" err="1"/>
              <a:t>phục</a:t>
            </a:r>
            <a:r>
              <a:rPr lang="en-US"/>
              <a:t> </a:t>
            </a:r>
            <a:r>
              <a:rPr lang="en-US" err="1"/>
              <a:t>được</a:t>
            </a:r>
            <a:r>
              <a:rPr lang="en-US"/>
              <a:t> </a:t>
            </a:r>
            <a:r>
              <a:rPr lang="en-US" err="1"/>
              <a:t>điểm</a:t>
            </a:r>
            <a:r>
              <a:rPr lang="en-US"/>
              <a:t> </a:t>
            </a:r>
            <a:r>
              <a:rPr lang="en-US" err="1"/>
              <a:t>yếu</a:t>
            </a:r>
            <a:r>
              <a:rPr lang="en-US"/>
              <a:t> </a:t>
            </a:r>
            <a:r>
              <a:rPr lang="en-US" err="1"/>
              <a:t>của</a:t>
            </a:r>
            <a:r>
              <a:rPr lang="en-US"/>
              <a:t> DES </a:t>
            </a:r>
            <a:r>
              <a:rPr lang="en-US" err="1"/>
              <a:t>trước</a:t>
            </a:r>
            <a:r>
              <a:rPr lang="en-US"/>
              <a:t> </a:t>
            </a:r>
            <a:r>
              <a:rPr lang="en-US" err="1"/>
              <a:t>tấn</a:t>
            </a:r>
            <a:r>
              <a:rPr lang="en-US"/>
              <a:t> </a:t>
            </a:r>
            <a:r>
              <a:rPr lang="en-US" err="1"/>
              <a:t>công</a:t>
            </a:r>
            <a:r>
              <a:rPr lang="en-US"/>
              <a:t> </a:t>
            </a:r>
            <a:r>
              <a:rPr lang="en-US" altLang="en-US"/>
              <a:t>brute-force</a:t>
            </a:r>
            <a:endParaRPr lang="en-US"/>
          </a:p>
          <a:p>
            <a:pP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F8DADF1-BCDA-42B8-9E80-78384F3A65C6}"/>
              </a:ext>
            </a:extLst>
          </p:cNvPr>
          <p:cNvSpPr>
            <a:spLocks noGrp="1" noChangeArrowheads="1"/>
          </p:cNvSpPr>
          <p:nvPr>
            <p:ph type="title"/>
          </p:nvPr>
        </p:nvSpPr>
        <p:spPr/>
        <p:txBody>
          <a:bodyPr/>
          <a:lstStyle/>
          <a:p>
            <a:endParaRPr lang="en-US" altLang="en-US"/>
          </a:p>
        </p:txBody>
      </p:sp>
      <p:sp>
        <p:nvSpPr>
          <p:cNvPr id="32771" name="Content Placeholder 2" descr="Rectangle: Click to edit Master text styles&#10;Second level&#10;Third level&#10;Fourth level&#10;Fifth level">
            <a:extLst>
              <a:ext uri="{FF2B5EF4-FFF2-40B4-BE49-F238E27FC236}">
                <a16:creationId xmlns:a16="http://schemas.microsoft.com/office/drawing/2014/main" id="{48AB873D-B2E7-4041-83D1-AD1796A4CE85}"/>
              </a:ext>
            </a:extLst>
          </p:cNvPr>
          <p:cNvSpPr>
            <a:spLocks noGrp="1" noChangeArrowheads="1"/>
          </p:cNvSpPr>
          <p:nvPr>
            <p:ph idx="1"/>
          </p:nvPr>
        </p:nvSpPr>
        <p:spPr/>
        <p:txBody>
          <a:bodyPr/>
          <a:lstStyle/>
          <a:p>
            <a:endParaRPr lang="en-US" altLang="en-US"/>
          </a:p>
        </p:txBody>
      </p:sp>
      <p:sp>
        <p:nvSpPr>
          <p:cNvPr id="32772" name="Date Placeholder 3">
            <a:extLst>
              <a:ext uri="{FF2B5EF4-FFF2-40B4-BE49-F238E27FC236}">
                <a16:creationId xmlns:a16="http://schemas.microsoft.com/office/drawing/2014/main" id="{0070FE45-E6E0-459B-AD9D-623A539753C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32773" name="Picture 5">
            <a:extLst>
              <a:ext uri="{FF2B5EF4-FFF2-40B4-BE49-F238E27FC236}">
                <a16:creationId xmlns:a16="http://schemas.microsoft.com/office/drawing/2014/main" id="{DDBD8606-B6E6-41F2-ABA8-3975F3340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89100"/>
            <a:ext cx="7543800"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A5D6A30-DACF-46D3-862F-3DC983C98105}"/>
              </a:ext>
            </a:extLst>
          </p:cNvPr>
          <p:cNvSpPr>
            <a:spLocks noGrp="1" noChangeArrowheads="1"/>
          </p:cNvSpPr>
          <p:nvPr>
            <p:ph type="title"/>
          </p:nvPr>
        </p:nvSpPr>
        <p:spPr/>
        <p:txBody>
          <a:bodyPr/>
          <a:lstStyle/>
          <a:p>
            <a:endParaRPr lang="en-US" altLang="en-US"/>
          </a:p>
        </p:txBody>
      </p:sp>
      <p:sp>
        <p:nvSpPr>
          <p:cNvPr id="33795" name="Date Placeholder 3">
            <a:extLst>
              <a:ext uri="{FF2B5EF4-FFF2-40B4-BE49-F238E27FC236}">
                <a16:creationId xmlns:a16="http://schemas.microsoft.com/office/drawing/2014/main" id="{B6CCE930-2C9D-4260-BE4E-B8EEDB492D0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5" name="Content Placeholder 2" descr="Rectangle: Click to edit Master text styles&#10;Second level&#10;Third level&#10;Fourth level&#10;Fifth level">
            <a:extLst>
              <a:ext uri="{FF2B5EF4-FFF2-40B4-BE49-F238E27FC236}">
                <a16:creationId xmlns:a16="http://schemas.microsoft.com/office/drawing/2014/main" id="{873CBE52-474B-4306-8E79-775A6EF99FBB}"/>
              </a:ext>
            </a:extLst>
          </p:cNvPr>
          <p:cNvSpPr>
            <a:spLocks noGrp="1"/>
          </p:cNvSpPr>
          <p:nvPr>
            <p:ph idx="1"/>
          </p:nvPr>
        </p:nvSpPr>
        <p:spPr>
          <a:xfrm>
            <a:off x="3009900" y="1714500"/>
            <a:ext cx="3124200" cy="1905000"/>
          </a:xfrm>
        </p:spPr>
        <p:txBody>
          <a:bodyPr/>
          <a:lstStyle/>
          <a:p>
            <a:pPr marL="0" indent="0">
              <a:buFont typeface="Wingdings" panose="05000000000000000000" pitchFamily="2" charset="2"/>
              <a:buNone/>
              <a:defRPr/>
            </a:pPr>
            <a:r>
              <a:rPr lang="en-US" i="1">
                <a:solidFill>
                  <a:srgbClr val="000000"/>
                </a:solidFill>
              </a:rPr>
              <a:t>X </a:t>
            </a:r>
            <a:r>
              <a:rPr lang="en-US"/>
              <a:t>= </a:t>
            </a:r>
            <a:r>
              <a:rPr lang="en-US" i="1">
                <a:solidFill>
                  <a:srgbClr val="000000"/>
                </a:solidFill>
              </a:rPr>
              <a:t>E(K</a:t>
            </a:r>
            <a:r>
              <a:rPr lang="en-US" i="1" baseline="-25000">
                <a:solidFill>
                  <a:srgbClr val="000000"/>
                </a:solidFill>
              </a:rPr>
              <a:t>1</a:t>
            </a:r>
            <a:r>
              <a:rPr lang="en-US" i="1">
                <a:solidFill>
                  <a:srgbClr val="000000"/>
                </a:solidFill>
              </a:rPr>
              <a:t>,P)</a:t>
            </a:r>
          </a:p>
          <a:p>
            <a:pPr marL="0" indent="0">
              <a:buFont typeface="Wingdings" panose="05000000000000000000" pitchFamily="2" charset="2"/>
              <a:buNone/>
              <a:defRPr/>
            </a:pPr>
            <a:r>
              <a:rPr lang="en-US" i="1">
                <a:solidFill>
                  <a:srgbClr val="000000"/>
                </a:solidFill>
              </a:rPr>
              <a:t>X </a:t>
            </a:r>
            <a:r>
              <a:rPr lang="en-US"/>
              <a:t>= </a:t>
            </a:r>
            <a:r>
              <a:rPr lang="en-US" i="1">
                <a:solidFill>
                  <a:srgbClr val="000000"/>
                </a:solidFill>
              </a:rPr>
              <a:t>D(K</a:t>
            </a:r>
            <a:r>
              <a:rPr lang="en-US" i="1" baseline="-25000">
                <a:solidFill>
                  <a:srgbClr val="000000"/>
                </a:solidFill>
              </a:rPr>
              <a:t>2</a:t>
            </a:r>
            <a:r>
              <a:rPr lang="en-US" i="1">
                <a:solidFill>
                  <a:srgbClr val="000000"/>
                </a:solidFill>
              </a:rPr>
              <a:t>,C)</a:t>
            </a:r>
          </a:p>
          <a:p>
            <a:pPr marL="0" indent="0">
              <a:buFont typeface="Wingdings" panose="05000000000000000000" pitchFamily="2" charset="2"/>
              <a:buNone/>
              <a:defRPr/>
            </a:pPr>
            <a:endParaRPr lang="en-US" i="1">
              <a:solidFill>
                <a:srgbClr val="000000"/>
              </a:solidFill>
            </a:endParaRPr>
          </a:p>
          <a:p>
            <a:pPr marL="0" indent="0">
              <a:buFont typeface="Wingdings" panose="05000000000000000000" pitchFamily="2" charset="2"/>
              <a:buNone/>
              <a:defRPr/>
            </a:pPr>
            <a:endParaRPr lang="en-US"/>
          </a:p>
          <a:p>
            <a:pPr>
              <a:defRPr/>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02EB469-7242-46B0-8106-1506A00FC7D3}"/>
              </a:ext>
            </a:extLst>
          </p:cNvPr>
          <p:cNvSpPr>
            <a:spLocks noGrp="1" noChangeArrowheads="1"/>
          </p:cNvSpPr>
          <p:nvPr>
            <p:ph type="title"/>
          </p:nvPr>
        </p:nvSpPr>
        <p:spPr/>
        <p:txBody>
          <a:bodyPr/>
          <a:lstStyle/>
          <a:p>
            <a:r>
              <a:rPr lang="en-US" altLang="en-US"/>
              <a:t>Nhược điểm của Double DES:</a:t>
            </a:r>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CC9C482B-6BC1-479E-8897-A068AEF74237}"/>
              </a:ext>
            </a:extLst>
          </p:cNvPr>
          <p:cNvSpPr>
            <a:spLocks noGrp="1"/>
          </p:cNvSpPr>
          <p:nvPr>
            <p:ph idx="1"/>
          </p:nvPr>
        </p:nvSpPr>
        <p:spPr>
          <a:xfrm>
            <a:off x="762000" y="1752600"/>
            <a:ext cx="7772400" cy="4356100"/>
          </a:xfrm>
        </p:spPr>
        <p:txBody>
          <a:bodyPr/>
          <a:lstStyle/>
          <a:p>
            <a:pPr>
              <a:defRPr/>
            </a:pPr>
            <a:r>
              <a:rPr lang="en-US"/>
              <a:t> Double DES </a:t>
            </a:r>
            <a:r>
              <a:rPr lang="en-US" err="1"/>
              <a:t>chống</a:t>
            </a:r>
            <a:r>
              <a:rPr lang="en-US"/>
              <a:t> </a:t>
            </a:r>
            <a:r>
              <a:rPr lang="en-US" err="1"/>
              <a:t>tấn</a:t>
            </a:r>
            <a:r>
              <a:rPr lang="en-US"/>
              <a:t> </a:t>
            </a:r>
            <a:r>
              <a:rPr lang="en-US" err="1"/>
              <a:t>công</a:t>
            </a:r>
            <a:r>
              <a:rPr lang="en-US"/>
              <a:t> </a:t>
            </a:r>
            <a:r>
              <a:rPr lang="en-US" altLang="en-US"/>
              <a:t>brute-force </a:t>
            </a:r>
            <a:r>
              <a:rPr lang="en-US" altLang="en-US" err="1"/>
              <a:t>tốt</a:t>
            </a:r>
            <a:r>
              <a:rPr lang="en-US" altLang="en-US"/>
              <a:t> </a:t>
            </a:r>
            <a:r>
              <a:rPr lang="en-US" altLang="en-US" err="1"/>
              <a:t>hơn</a:t>
            </a:r>
            <a:r>
              <a:rPr lang="en-US" altLang="en-US"/>
              <a:t> DES, </a:t>
            </a:r>
            <a:r>
              <a:rPr lang="en-US" altLang="en-US" err="1"/>
              <a:t>nhưng</a:t>
            </a:r>
            <a:r>
              <a:rPr lang="en-US" altLang="en-US"/>
              <a:t> </a:t>
            </a:r>
            <a:r>
              <a:rPr lang="vi-VN" altLang="en-US"/>
              <a:t>nó </a:t>
            </a:r>
            <a:r>
              <a:rPr lang="en-US" altLang="en-US" err="1"/>
              <a:t>có</a:t>
            </a:r>
            <a:r>
              <a:rPr lang="en-US" altLang="en-US"/>
              <a:t> </a:t>
            </a:r>
            <a:r>
              <a:rPr lang="en-US" altLang="en-US" err="1"/>
              <a:t>thể</a:t>
            </a:r>
            <a:r>
              <a:rPr lang="en-US" altLang="en-US"/>
              <a:t> </a:t>
            </a:r>
            <a:r>
              <a:rPr lang="vi-VN" altLang="en-US"/>
              <a:t>bị bẻ gãy với một tấn công biết</a:t>
            </a:r>
            <a:r>
              <a:rPr lang="en-US" altLang="en-US"/>
              <a:t> </a:t>
            </a:r>
            <a:r>
              <a:rPr lang="vi-VN" altLang="en-US"/>
              <a:t>plaintext</a:t>
            </a:r>
            <a:r>
              <a:rPr lang="en-US"/>
              <a:t> </a:t>
            </a:r>
          </a:p>
          <a:p>
            <a:pPr>
              <a:defRPr/>
            </a:pPr>
            <a:r>
              <a:rPr lang="en-US"/>
              <a:t> </a:t>
            </a:r>
            <a:r>
              <a:rPr lang="en-US" err="1"/>
              <a:t>Giả</a:t>
            </a:r>
            <a:r>
              <a:rPr lang="en-US"/>
              <a:t> </a:t>
            </a:r>
            <a:r>
              <a:rPr lang="en-US" err="1"/>
              <a:t>sử</a:t>
            </a:r>
            <a:r>
              <a:rPr lang="en-US"/>
              <a:t> </a:t>
            </a:r>
            <a:r>
              <a:rPr lang="en-US" err="1"/>
              <a:t>biết</a:t>
            </a:r>
            <a:r>
              <a:rPr lang="en-US"/>
              <a:t> </a:t>
            </a:r>
            <a:r>
              <a:rPr lang="en-US" err="1"/>
              <a:t>trước</a:t>
            </a:r>
            <a:r>
              <a:rPr lang="en-US"/>
              <a:t> </a:t>
            </a:r>
            <a:r>
              <a:rPr lang="en-US" err="1"/>
              <a:t>một</a:t>
            </a:r>
            <a:r>
              <a:rPr lang="en-US"/>
              <a:t> </a:t>
            </a:r>
            <a:r>
              <a:rPr lang="en-US" err="1"/>
              <a:t>cặp</a:t>
            </a:r>
            <a:r>
              <a:rPr lang="en-US"/>
              <a:t> </a:t>
            </a:r>
            <a:r>
              <a:rPr lang="en-US" i="1">
                <a:solidFill>
                  <a:srgbClr val="000000"/>
                </a:solidFill>
              </a:rPr>
              <a:t>(P, C)</a:t>
            </a:r>
            <a:r>
              <a:rPr lang="en-US"/>
              <a:t>, </a:t>
            </a:r>
            <a:r>
              <a:rPr lang="en-US" err="1"/>
              <a:t>người</a:t>
            </a:r>
            <a:r>
              <a:rPr lang="en-US"/>
              <a:t> ta </a:t>
            </a:r>
            <a:r>
              <a:rPr lang="en-US" err="1"/>
              <a:t>có</a:t>
            </a:r>
            <a:r>
              <a:rPr lang="en-US"/>
              <a:t> </a:t>
            </a:r>
            <a:r>
              <a:rPr lang="en-US" err="1"/>
              <a:t>thể</a:t>
            </a:r>
            <a:r>
              <a:rPr lang="en-US"/>
              <a:t> </a:t>
            </a:r>
            <a:r>
              <a:rPr lang="en-US" err="1"/>
              <a:t>lần</a:t>
            </a:r>
            <a:r>
              <a:rPr lang="en-US"/>
              <a:t> </a:t>
            </a:r>
            <a:r>
              <a:rPr lang="en-US" err="1"/>
              <a:t>lượt</a:t>
            </a:r>
            <a:r>
              <a:rPr lang="en-US"/>
              <a:t> </a:t>
            </a:r>
            <a:r>
              <a:rPr lang="en-US" err="1"/>
              <a:t>mã</a:t>
            </a:r>
            <a:r>
              <a:rPr lang="en-US"/>
              <a:t> </a:t>
            </a:r>
            <a:r>
              <a:rPr lang="en-US" err="1"/>
              <a:t>hóa</a:t>
            </a:r>
            <a:r>
              <a:rPr lang="en-US"/>
              <a:t> </a:t>
            </a:r>
            <a:r>
              <a:rPr lang="en-US" i="1">
                <a:solidFill>
                  <a:srgbClr val="000000"/>
                </a:solidFill>
              </a:rPr>
              <a:t>P</a:t>
            </a:r>
            <a:r>
              <a:rPr lang="en-US"/>
              <a:t> </a:t>
            </a:r>
            <a:r>
              <a:rPr lang="en-US" err="1"/>
              <a:t>với</a:t>
            </a:r>
            <a:r>
              <a:rPr lang="en-US"/>
              <a:t> </a:t>
            </a:r>
            <a:r>
              <a:rPr lang="en-US">
                <a:solidFill>
                  <a:srgbClr val="000000"/>
                </a:solidFill>
              </a:rPr>
              <a:t>2</a:t>
            </a:r>
            <a:r>
              <a:rPr lang="en-US" baseline="30000">
                <a:solidFill>
                  <a:srgbClr val="000000"/>
                </a:solidFill>
              </a:rPr>
              <a:t>56</a:t>
            </a:r>
            <a:r>
              <a:rPr lang="en-US"/>
              <a:t> </a:t>
            </a:r>
            <a:r>
              <a:rPr lang="en-US" err="1"/>
              <a:t>giá</a:t>
            </a:r>
            <a:r>
              <a:rPr lang="en-US"/>
              <a:t> </a:t>
            </a:r>
            <a:r>
              <a:rPr lang="en-US" err="1"/>
              <a:t>trị</a:t>
            </a:r>
            <a:r>
              <a:rPr lang="en-US"/>
              <a:t>  </a:t>
            </a:r>
            <a:r>
              <a:rPr lang="en-US" err="1"/>
              <a:t>có</a:t>
            </a:r>
            <a:r>
              <a:rPr lang="en-US"/>
              <a:t> </a:t>
            </a:r>
            <a:r>
              <a:rPr lang="en-US" err="1"/>
              <a:t>thể</a:t>
            </a:r>
            <a:r>
              <a:rPr lang="en-US"/>
              <a:t> </a:t>
            </a:r>
            <a:r>
              <a:rPr lang="en-US" err="1"/>
              <a:t>của</a:t>
            </a:r>
            <a:r>
              <a:rPr lang="en-US"/>
              <a:t> </a:t>
            </a:r>
            <a:r>
              <a:rPr lang="en-US" i="1">
                <a:solidFill>
                  <a:srgbClr val="000000"/>
                </a:solidFill>
              </a:rPr>
              <a:t>K</a:t>
            </a:r>
            <a:r>
              <a:rPr lang="en-US" i="1" baseline="-25000">
                <a:solidFill>
                  <a:srgbClr val="000000"/>
                </a:solidFill>
              </a:rPr>
              <a:t>1</a:t>
            </a:r>
            <a:r>
              <a:rPr lang="en-US"/>
              <a:t>, </a:t>
            </a:r>
            <a:r>
              <a:rPr lang="en-US" err="1"/>
              <a:t>và</a:t>
            </a:r>
            <a:r>
              <a:rPr lang="en-US"/>
              <a:t> </a:t>
            </a:r>
            <a:r>
              <a:rPr lang="en-US" err="1"/>
              <a:t>thu</a:t>
            </a:r>
            <a:r>
              <a:rPr lang="en-US"/>
              <a:t> </a:t>
            </a:r>
            <a:r>
              <a:rPr lang="en-US" err="1"/>
              <a:t>được</a:t>
            </a:r>
            <a:r>
              <a:rPr lang="en-US"/>
              <a:t> </a:t>
            </a:r>
            <a:r>
              <a:rPr lang="en-US">
                <a:solidFill>
                  <a:srgbClr val="000000"/>
                </a:solidFill>
              </a:rPr>
              <a:t>2</a:t>
            </a:r>
            <a:r>
              <a:rPr lang="en-US" baseline="30000">
                <a:solidFill>
                  <a:srgbClr val="000000"/>
                </a:solidFill>
              </a:rPr>
              <a:t>56</a:t>
            </a:r>
            <a:r>
              <a:rPr lang="en-US"/>
              <a:t> </a:t>
            </a:r>
            <a:r>
              <a:rPr lang="en-US" err="1"/>
              <a:t>giá</a:t>
            </a:r>
            <a:r>
              <a:rPr lang="en-US"/>
              <a:t> </a:t>
            </a:r>
            <a:r>
              <a:rPr lang="en-US" err="1"/>
              <a:t>trị</a:t>
            </a:r>
            <a:r>
              <a:rPr lang="en-US"/>
              <a:t> </a:t>
            </a:r>
            <a:r>
              <a:rPr lang="en-US" err="1"/>
              <a:t>mã</a:t>
            </a:r>
            <a:r>
              <a:rPr lang="en-US"/>
              <a:t> </a:t>
            </a:r>
            <a:r>
              <a:rPr lang="en-US" err="1"/>
              <a:t>hóa</a:t>
            </a:r>
            <a:r>
              <a:rPr lang="en-US"/>
              <a:t> </a:t>
            </a:r>
            <a:r>
              <a:rPr lang="en-US" i="1">
                <a:solidFill>
                  <a:srgbClr val="000000"/>
                </a:solidFill>
              </a:rPr>
              <a:t>X</a:t>
            </a:r>
            <a:r>
              <a:rPr lang="en-US"/>
              <a:t> </a:t>
            </a:r>
            <a:r>
              <a:rPr lang="en-US" err="1"/>
              <a:t>theo</a:t>
            </a:r>
            <a:r>
              <a:rPr lang="en-US"/>
              <a:t> </a:t>
            </a:r>
            <a:r>
              <a:rPr lang="en-US" err="1"/>
              <a:t>công</a:t>
            </a:r>
            <a:r>
              <a:rPr lang="en-US"/>
              <a:t> </a:t>
            </a:r>
            <a:r>
              <a:rPr lang="en-US" err="1"/>
              <a:t>thức</a:t>
            </a:r>
            <a:r>
              <a:rPr lang="en-US"/>
              <a:t>:</a:t>
            </a:r>
          </a:p>
          <a:p>
            <a:pPr marL="0" indent="0" algn="ctr">
              <a:buFont typeface="Wingdings" panose="05000000000000000000" pitchFamily="2" charset="2"/>
              <a:buNone/>
              <a:defRPr/>
            </a:pPr>
            <a:r>
              <a:rPr lang="en-US" i="1">
                <a:solidFill>
                  <a:srgbClr val="000000"/>
                </a:solidFill>
              </a:rPr>
              <a:t>X</a:t>
            </a:r>
            <a:r>
              <a:rPr lang="en-US" i="1" baseline="-25000">
                <a:solidFill>
                  <a:srgbClr val="000000"/>
                </a:solidFill>
              </a:rPr>
              <a:t>1</a:t>
            </a:r>
            <a:r>
              <a:rPr lang="en-US" i="1">
                <a:solidFill>
                  <a:srgbClr val="000000"/>
                </a:solidFill>
              </a:rPr>
              <a:t> </a:t>
            </a:r>
            <a:r>
              <a:rPr lang="en-US"/>
              <a:t>= </a:t>
            </a:r>
            <a:r>
              <a:rPr lang="en-US" i="1">
                <a:solidFill>
                  <a:srgbClr val="000000"/>
                </a:solidFill>
              </a:rPr>
              <a:t>E(K</a:t>
            </a:r>
            <a:r>
              <a:rPr lang="en-US" i="1" baseline="-25000">
                <a:solidFill>
                  <a:srgbClr val="000000"/>
                </a:solidFill>
              </a:rPr>
              <a:t>1</a:t>
            </a:r>
            <a:r>
              <a:rPr lang="en-US" i="1">
                <a:solidFill>
                  <a:srgbClr val="000000"/>
                </a:solidFill>
              </a:rPr>
              <a:t>,P)</a:t>
            </a:r>
          </a:p>
          <a:p>
            <a:pPr marL="0" indent="0">
              <a:buFont typeface="Wingdings" panose="05000000000000000000" pitchFamily="2" charset="2"/>
              <a:buNone/>
              <a:defRPr/>
            </a:pPr>
            <a:endParaRPr lang="en-US"/>
          </a:p>
        </p:txBody>
      </p:sp>
      <p:sp>
        <p:nvSpPr>
          <p:cNvPr id="34820" name="Date Placeholder 3">
            <a:extLst>
              <a:ext uri="{FF2B5EF4-FFF2-40B4-BE49-F238E27FC236}">
                <a16:creationId xmlns:a16="http://schemas.microsoft.com/office/drawing/2014/main" id="{30E9801A-178E-49CE-8697-B2097A8DBF4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8F85FAD-785D-4276-A10A-CD50FDC28BE9}"/>
              </a:ext>
            </a:extLst>
          </p:cNvPr>
          <p:cNvSpPr>
            <a:spLocks noGrp="1" noChangeArrowheads="1"/>
          </p:cNvSpPr>
          <p:nvPr>
            <p:ph type="title"/>
          </p:nvPr>
        </p:nvSpPr>
        <p:spPr/>
        <p:txBody>
          <a:bodyPr/>
          <a:lstStyle/>
          <a:p>
            <a:endParaRPr lang="en-US" altLang="en-US"/>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2C5BA252-9368-40A9-BB2E-12A806EDC00C}"/>
              </a:ext>
            </a:extLst>
          </p:cNvPr>
          <p:cNvSpPr>
            <a:spLocks noGrp="1"/>
          </p:cNvSpPr>
          <p:nvPr>
            <p:ph idx="1"/>
          </p:nvPr>
        </p:nvSpPr>
        <p:spPr>
          <a:xfrm>
            <a:off x="609600" y="1524000"/>
            <a:ext cx="8001000" cy="4800600"/>
          </a:xfrm>
        </p:spPr>
        <p:txBody>
          <a:bodyPr/>
          <a:lstStyle/>
          <a:p>
            <a:pPr>
              <a:defRPr/>
            </a:pPr>
            <a:r>
              <a:rPr lang="en-US"/>
              <a:t> </a:t>
            </a:r>
            <a:r>
              <a:rPr lang="en-US" err="1"/>
              <a:t>Tiếp</a:t>
            </a:r>
            <a:r>
              <a:rPr lang="en-US"/>
              <a:t> </a:t>
            </a:r>
            <a:r>
              <a:rPr lang="en-US" err="1"/>
              <a:t>theo</a:t>
            </a:r>
            <a:r>
              <a:rPr lang="en-US"/>
              <a:t>, </a:t>
            </a:r>
            <a:r>
              <a:rPr lang="en-US" err="1"/>
              <a:t>người</a:t>
            </a:r>
            <a:r>
              <a:rPr lang="en-US"/>
              <a:t> ta </a:t>
            </a:r>
            <a:r>
              <a:rPr lang="en-US" err="1"/>
              <a:t>lần</a:t>
            </a:r>
            <a:r>
              <a:rPr lang="en-US"/>
              <a:t> </a:t>
            </a:r>
            <a:r>
              <a:rPr lang="en-US" err="1"/>
              <a:t>lượt</a:t>
            </a:r>
            <a:r>
              <a:rPr lang="en-US"/>
              <a:t> </a:t>
            </a:r>
            <a:r>
              <a:rPr lang="en-US" err="1"/>
              <a:t>giải</a:t>
            </a:r>
            <a:r>
              <a:rPr lang="en-US"/>
              <a:t> </a:t>
            </a:r>
            <a:r>
              <a:rPr lang="en-US" err="1"/>
              <a:t>mã</a:t>
            </a:r>
            <a:r>
              <a:rPr lang="en-US"/>
              <a:t> </a:t>
            </a:r>
            <a:r>
              <a:rPr lang="en-US" i="1">
                <a:solidFill>
                  <a:srgbClr val="000000"/>
                </a:solidFill>
              </a:rPr>
              <a:t>C</a:t>
            </a:r>
            <a:r>
              <a:rPr lang="en-US"/>
              <a:t> </a:t>
            </a:r>
            <a:r>
              <a:rPr lang="en-US" err="1"/>
              <a:t>với</a:t>
            </a:r>
            <a:r>
              <a:rPr lang="en-US"/>
              <a:t> </a:t>
            </a:r>
            <a:r>
              <a:rPr lang="en-US">
                <a:solidFill>
                  <a:srgbClr val="000000"/>
                </a:solidFill>
              </a:rPr>
              <a:t>2</a:t>
            </a:r>
            <a:r>
              <a:rPr lang="en-US" baseline="30000">
                <a:solidFill>
                  <a:srgbClr val="000000"/>
                </a:solidFill>
              </a:rPr>
              <a:t>56</a:t>
            </a:r>
            <a:r>
              <a:rPr lang="en-US"/>
              <a:t> </a:t>
            </a:r>
            <a:r>
              <a:rPr lang="en-US" err="1"/>
              <a:t>giá</a:t>
            </a:r>
            <a:r>
              <a:rPr lang="en-US"/>
              <a:t> </a:t>
            </a:r>
            <a:r>
              <a:rPr lang="en-US" err="1"/>
              <a:t>trị</a:t>
            </a:r>
            <a:r>
              <a:rPr lang="en-US"/>
              <a:t>  </a:t>
            </a:r>
            <a:r>
              <a:rPr lang="en-US" err="1"/>
              <a:t>có</a:t>
            </a:r>
            <a:r>
              <a:rPr lang="en-US"/>
              <a:t> </a:t>
            </a:r>
            <a:r>
              <a:rPr lang="en-US" err="1"/>
              <a:t>thể</a:t>
            </a:r>
            <a:r>
              <a:rPr lang="en-US"/>
              <a:t> </a:t>
            </a:r>
            <a:r>
              <a:rPr lang="en-US" err="1"/>
              <a:t>của</a:t>
            </a:r>
            <a:r>
              <a:rPr lang="en-US"/>
              <a:t> </a:t>
            </a:r>
            <a:r>
              <a:rPr lang="en-US" i="1">
                <a:solidFill>
                  <a:srgbClr val="000000"/>
                </a:solidFill>
              </a:rPr>
              <a:t>K</a:t>
            </a:r>
            <a:r>
              <a:rPr lang="en-US" i="1" baseline="-25000">
                <a:solidFill>
                  <a:srgbClr val="000000"/>
                </a:solidFill>
              </a:rPr>
              <a:t>2</a:t>
            </a:r>
            <a:r>
              <a:rPr lang="en-US"/>
              <a:t>, </a:t>
            </a:r>
            <a:r>
              <a:rPr lang="en-US" err="1"/>
              <a:t>và</a:t>
            </a:r>
            <a:r>
              <a:rPr lang="en-US"/>
              <a:t> </a:t>
            </a:r>
            <a:r>
              <a:rPr lang="en-US" err="1"/>
              <a:t>thu</a:t>
            </a:r>
            <a:r>
              <a:rPr lang="en-US"/>
              <a:t> </a:t>
            </a:r>
            <a:r>
              <a:rPr lang="en-US" err="1"/>
              <a:t>được</a:t>
            </a:r>
            <a:r>
              <a:rPr lang="en-US"/>
              <a:t> </a:t>
            </a:r>
            <a:r>
              <a:rPr lang="en-US">
                <a:solidFill>
                  <a:srgbClr val="000000"/>
                </a:solidFill>
              </a:rPr>
              <a:t>2</a:t>
            </a:r>
            <a:r>
              <a:rPr lang="en-US" baseline="30000">
                <a:solidFill>
                  <a:srgbClr val="000000"/>
                </a:solidFill>
              </a:rPr>
              <a:t>56</a:t>
            </a:r>
            <a:r>
              <a:rPr lang="en-US"/>
              <a:t> </a:t>
            </a:r>
            <a:r>
              <a:rPr lang="en-US" err="1"/>
              <a:t>giá</a:t>
            </a:r>
            <a:r>
              <a:rPr lang="en-US"/>
              <a:t> </a:t>
            </a:r>
            <a:r>
              <a:rPr lang="en-US" err="1"/>
              <a:t>trị</a:t>
            </a:r>
            <a:r>
              <a:rPr lang="en-US"/>
              <a:t> </a:t>
            </a:r>
            <a:r>
              <a:rPr lang="en-US" err="1"/>
              <a:t>của</a:t>
            </a:r>
            <a:r>
              <a:rPr lang="en-US"/>
              <a:t> </a:t>
            </a:r>
            <a:r>
              <a:rPr lang="en-US" i="1">
                <a:solidFill>
                  <a:srgbClr val="000000"/>
                </a:solidFill>
              </a:rPr>
              <a:t>X</a:t>
            </a:r>
            <a:r>
              <a:rPr lang="en-US"/>
              <a:t> </a:t>
            </a:r>
            <a:r>
              <a:rPr lang="en-US" err="1"/>
              <a:t>theo</a:t>
            </a:r>
            <a:r>
              <a:rPr lang="en-US"/>
              <a:t> </a:t>
            </a:r>
            <a:r>
              <a:rPr lang="en-US" err="1"/>
              <a:t>công</a:t>
            </a:r>
            <a:r>
              <a:rPr lang="en-US"/>
              <a:t> </a:t>
            </a:r>
            <a:r>
              <a:rPr lang="en-US" err="1"/>
              <a:t>thức</a:t>
            </a:r>
            <a:r>
              <a:rPr lang="en-US"/>
              <a:t>:</a:t>
            </a:r>
          </a:p>
          <a:p>
            <a:pPr marL="0" indent="0" algn="ctr">
              <a:buFont typeface="Wingdings" panose="05000000000000000000" pitchFamily="2" charset="2"/>
              <a:buNone/>
              <a:defRPr/>
            </a:pPr>
            <a:r>
              <a:rPr lang="en-US" i="1">
                <a:solidFill>
                  <a:srgbClr val="000000"/>
                </a:solidFill>
              </a:rPr>
              <a:t>X</a:t>
            </a:r>
            <a:r>
              <a:rPr lang="en-US" i="1" baseline="-25000">
                <a:solidFill>
                  <a:srgbClr val="000000"/>
                </a:solidFill>
              </a:rPr>
              <a:t>2</a:t>
            </a:r>
            <a:r>
              <a:rPr lang="en-US" i="1">
                <a:solidFill>
                  <a:srgbClr val="000000"/>
                </a:solidFill>
              </a:rPr>
              <a:t> </a:t>
            </a:r>
            <a:r>
              <a:rPr lang="en-US"/>
              <a:t>= </a:t>
            </a:r>
            <a:r>
              <a:rPr lang="en-US" i="1">
                <a:solidFill>
                  <a:srgbClr val="000000"/>
                </a:solidFill>
              </a:rPr>
              <a:t>D(K</a:t>
            </a:r>
            <a:r>
              <a:rPr lang="en-US" i="1" baseline="-25000">
                <a:solidFill>
                  <a:srgbClr val="000000"/>
                </a:solidFill>
              </a:rPr>
              <a:t>2</a:t>
            </a:r>
            <a:r>
              <a:rPr lang="en-US" i="1">
                <a:solidFill>
                  <a:srgbClr val="000000"/>
                </a:solidFill>
              </a:rPr>
              <a:t>,C)</a:t>
            </a:r>
          </a:p>
          <a:p>
            <a:pPr>
              <a:defRPr/>
            </a:pPr>
            <a:r>
              <a:rPr lang="en-US"/>
              <a:t> So </a:t>
            </a:r>
            <a:r>
              <a:rPr lang="en-US" err="1"/>
              <a:t>sánh</a:t>
            </a:r>
            <a:r>
              <a:rPr lang="en-US"/>
              <a:t> </a:t>
            </a:r>
            <a:r>
              <a:rPr lang="en-US" err="1"/>
              <a:t>từng</a:t>
            </a:r>
            <a:r>
              <a:rPr lang="en-US"/>
              <a:t> </a:t>
            </a:r>
            <a:r>
              <a:rPr lang="en-US" err="1"/>
              <a:t>giá</a:t>
            </a:r>
            <a:r>
              <a:rPr lang="en-US"/>
              <a:t> </a:t>
            </a:r>
            <a:r>
              <a:rPr lang="en-US" err="1"/>
              <a:t>trị</a:t>
            </a:r>
            <a:r>
              <a:rPr lang="en-US"/>
              <a:t> </a:t>
            </a:r>
            <a:r>
              <a:rPr lang="en-US" err="1"/>
              <a:t>của</a:t>
            </a:r>
            <a:r>
              <a:rPr lang="en-US"/>
              <a:t> </a:t>
            </a:r>
            <a:r>
              <a:rPr lang="en-US" i="1">
                <a:solidFill>
                  <a:srgbClr val="000000"/>
                </a:solidFill>
              </a:rPr>
              <a:t>X</a:t>
            </a:r>
            <a:r>
              <a:rPr lang="en-US" i="1" baseline="-25000">
                <a:solidFill>
                  <a:srgbClr val="000000"/>
                </a:solidFill>
              </a:rPr>
              <a:t>2</a:t>
            </a:r>
            <a:r>
              <a:rPr lang="en-US"/>
              <a:t> </a:t>
            </a:r>
            <a:r>
              <a:rPr lang="en-US" err="1"/>
              <a:t>với</a:t>
            </a:r>
            <a:r>
              <a:rPr lang="en-US"/>
              <a:t> </a:t>
            </a:r>
            <a:r>
              <a:rPr lang="en-US" err="1"/>
              <a:t>các</a:t>
            </a:r>
            <a:r>
              <a:rPr lang="en-US"/>
              <a:t> </a:t>
            </a:r>
            <a:r>
              <a:rPr lang="en-US" err="1"/>
              <a:t>giá</a:t>
            </a:r>
            <a:r>
              <a:rPr lang="en-US"/>
              <a:t> </a:t>
            </a:r>
            <a:r>
              <a:rPr lang="en-US" err="1"/>
              <a:t>trị</a:t>
            </a:r>
            <a:r>
              <a:rPr lang="en-US"/>
              <a:t> </a:t>
            </a:r>
            <a:r>
              <a:rPr lang="en-US" err="1"/>
              <a:t>của</a:t>
            </a:r>
            <a:r>
              <a:rPr lang="en-US"/>
              <a:t> </a:t>
            </a:r>
            <a:r>
              <a:rPr lang="en-US" i="1">
                <a:solidFill>
                  <a:srgbClr val="000000"/>
                </a:solidFill>
              </a:rPr>
              <a:t>X</a:t>
            </a:r>
            <a:r>
              <a:rPr lang="en-US" i="1" baseline="-25000">
                <a:solidFill>
                  <a:srgbClr val="000000"/>
                </a:solidFill>
              </a:rPr>
              <a:t>1</a:t>
            </a:r>
            <a:r>
              <a:rPr lang="en-US"/>
              <a:t>, </a:t>
            </a:r>
            <a:r>
              <a:rPr lang="en-US" err="1"/>
              <a:t>nếu</a:t>
            </a:r>
            <a:r>
              <a:rPr lang="en-US"/>
              <a:t> </a:t>
            </a:r>
            <a:r>
              <a:rPr lang="en-US" err="1"/>
              <a:t>thấy</a:t>
            </a:r>
            <a:r>
              <a:rPr lang="en-US"/>
              <a:t> </a:t>
            </a:r>
            <a:r>
              <a:rPr lang="en-US" i="1">
                <a:solidFill>
                  <a:srgbClr val="000000"/>
                </a:solidFill>
              </a:rPr>
              <a:t>X</a:t>
            </a:r>
            <a:r>
              <a:rPr lang="en-US" i="1" baseline="-25000">
                <a:solidFill>
                  <a:srgbClr val="000000"/>
                </a:solidFill>
              </a:rPr>
              <a:t>2</a:t>
            </a:r>
            <a:r>
              <a:rPr lang="en-US"/>
              <a:t> = </a:t>
            </a:r>
            <a:r>
              <a:rPr lang="en-US" i="1">
                <a:solidFill>
                  <a:srgbClr val="000000"/>
                </a:solidFill>
              </a:rPr>
              <a:t>X</a:t>
            </a:r>
            <a:r>
              <a:rPr lang="en-US" i="1" baseline="-25000">
                <a:solidFill>
                  <a:srgbClr val="000000"/>
                </a:solidFill>
              </a:rPr>
              <a:t>1</a:t>
            </a:r>
            <a:r>
              <a:rPr lang="en-US"/>
              <a:t> </a:t>
            </a:r>
            <a:r>
              <a:rPr lang="en-US" err="1"/>
              <a:t>thì</a:t>
            </a:r>
            <a:r>
              <a:rPr lang="en-US"/>
              <a:t> </a:t>
            </a:r>
            <a:r>
              <a:rPr lang="en-US" err="1"/>
              <a:t>sẽ</a:t>
            </a:r>
            <a:r>
              <a:rPr lang="en-US"/>
              <a:t> </a:t>
            </a:r>
            <a:r>
              <a:rPr lang="en-US" err="1"/>
              <a:t>thu</a:t>
            </a:r>
            <a:r>
              <a:rPr lang="en-US"/>
              <a:t> </a:t>
            </a:r>
            <a:r>
              <a:rPr lang="en-US" err="1"/>
              <a:t>được</a:t>
            </a:r>
            <a:r>
              <a:rPr lang="en-US"/>
              <a:t> </a:t>
            </a:r>
            <a:r>
              <a:rPr lang="en-US" err="1"/>
              <a:t>một</a:t>
            </a:r>
            <a:r>
              <a:rPr lang="en-US"/>
              <a:t> </a:t>
            </a:r>
            <a:r>
              <a:rPr lang="en-US" err="1"/>
              <a:t>cặp</a:t>
            </a:r>
            <a:r>
              <a:rPr lang="en-US"/>
              <a:t> </a:t>
            </a:r>
            <a:r>
              <a:rPr lang="en-US" err="1"/>
              <a:t>khóa</a:t>
            </a:r>
            <a:r>
              <a:rPr lang="en-US"/>
              <a:t> </a:t>
            </a:r>
            <a:r>
              <a:rPr lang="en-US" i="1">
                <a:solidFill>
                  <a:srgbClr val="000000"/>
                </a:solidFill>
              </a:rPr>
              <a:t>K</a:t>
            </a:r>
            <a:r>
              <a:rPr lang="en-US" i="1" baseline="-25000">
                <a:solidFill>
                  <a:srgbClr val="000000"/>
                </a:solidFill>
              </a:rPr>
              <a:t>1</a:t>
            </a:r>
            <a:r>
              <a:rPr lang="en-US"/>
              <a:t>, </a:t>
            </a:r>
            <a:r>
              <a:rPr lang="en-US" i="1">
                <a:solidFill>
                  <a:srgbClr val="000000"/>
                </a:solidFill>
              </a:rPr>
              <a:t>K</a:t>
            </a:r>
            <a:r>
              <a:rPr lang="en-US" i="1" baseline="-25000">
                <a:solidFill>
                  <a:srgbClr val="000000"/>
                </a:solidFill>
              </a:rPr>
              <a:t>2</a:t>
            </a:r>
            <a:r>
              <a:rPr lang="en-US"/>
              <a:t> </a:t>
            </a:r>
            <a:r>
              <a:rPr lang="en-US" err="1"/>
              <a:t>tương</a:t>
            </a:r>
            <a:r>
              <a:rPr lang="en-US"/>
              <a:t> </a:t>
            </a:r>
            <a:r>
              <a:rPr lang="en-US" err="1"/>
              <a:t>ứng</a:t>
            </a:r>
            <a:endParaRPr lang="en-US"/>
          </a:p>
          <a:p>
            <a:pPr>
              <a:defRPr/>
            </a:pPr>
            <a:r>
              <a:rPr lang="en-US"/>
              <a:t> </a:t>
            </a:r>
            <a:r>
              <a:rPr lang="en-US" err="1"/>
              <a:t>Kiểm</a:t>
            </a:r>
            <a:r>
              <a:rPr lang="en-US"/>
              <a:t> </a:t>
            </a:r>
            <a:r>
              <a:rPr lang="en-US" err="1"/>
              <a:t>tra</a:t>
            </a:r>
            <a:r>
              <a:rPr lang="en-US"/>
              <a:t> </a:t>
            </a:r>
            <a:r>
              <a:rPr lang="en-US" err="1"/>
              <a:t>lại</a:t>
            </a:r>
            <a:r>
              <a:rPr lang="en-US"/>
              <a:t> </a:t>
            </a:r>
            <a:r>
              <a:rPr lang="en-US" err="1"/>
              <a:t>cặp</a:t>
            </a:r>
            <a:r>
              <a:rPr lang="en-US"/>
              <a:t> </a:t>
            </a:r>
            <a:r>
              <a:rPr lang="en-US" err="1"/>
              <a:t>khóa</a:t>
            </a:r>
            <a:r>
              <a:rPr lang="en-US"/>
              <a:t> </a:t>
            </a:r>
            <a:r>
              <a:rPr lang="en-US" i="1">
                <a:solidFill>
                  <a:srgbClr val="000000"/>
                </a:solidFill>
              </a:rPr>
              <a:t>K</a:t>
            </a:r>
            <a:r>
              <a:rPr lang="en-US" i="1" baseline="-25000">
                <a:solidFill>
                  <a:srgbClr val="000000"/>
                </a:solidFill>
              </a:rPr>
              <a:t>1</a:t>
            </a:r>
            <a:r>
              <a:rPr lang="en-US"/>
              <a:t>, </a:t>
            </a:r>
            <a:r>
              <a:rPr lang="en-US" i="1">
                <a:solidFill>
                  <a:srgbClr val="000000"/>
                </a:solidFill>
              </a:rPr>
              <a:t>K</a:t>
            </a:r>
            <a:r>
              <a:rPr lang="en-US" i="1" baseline="-25000">
                <a:solidFill>
                  <a:srgbClr val="000000"/>
                </a:solidFill>
              </a:rPr>
              <a:t>2</a:t>
            </a:r>
            <a:r>
              <a:rPr lang="en-US"/>
              <a:t> </a:t>
            </a:r>
            <a:r>
              <a:rPr lang="en-US" err="1"/>
              <a:t>bằng</a:t>
            </a:r>
            <a:r>
              <a:rPr lang="en-US"/>
              <a:t> </a:t>
            </a:r>
            <a:r>
              <a:rPr lang="en-US" err="1"/>
              <a:t>cách</a:t>
            </a:r>
            <a:r>
              <a:rPr lang="en-US"/>
              <a:t> </a:t>
            </a:r>
            <a:r>
              <a:rPr lang="en-US" err="1"/>
              <a:t>dùng</a:t>
            </a:r>
            <a:r>
              <a:rPr lang="en-US"/>
              <a:t> </a:t>
            </a:r>
            <a:r>
              <a:rPr lang="en-US" err="1"/>
              <a:t>chúng</a:t>
            </a:r>
            <a:r>
              <a:rPr lang="en-US"/>
              <a:t> </a:t>
            </a:r>
            <a:r>
              <a:rPr lang="en-US" err="1"/>
              <a:t>để</a:t>
            </a:r>
            <a:r>
              <a:rPr lang="en-US"/>
              <a:t> </a:t>
            </a:r>
            <a:r>
              <a:rPr lang="en-US" err="1"/>
              <a:t>mã</a:t>
            </a:r>
            <a:r>
              <a:rPr lang="en-US"/>
              <a:t> </a:t>
            </a:r>
            <a:r>
              <a:rPr lang="en-US" err="1"/>
              <a:t>hóa</a:t>
            </a:r>
            <a:r>
              <a:rPr lang="en-US"/>
              <a:t> </a:t>
            </a:r>
            <a:r>
              <a:rPr lang="en-US" err="1"/>
              <a:t>và</a:t>
            </a:r>
            <a:r>
              <a:rPr lang="en-US"/>
              <a:t> </a:t>
            </a:r>
            <a:r>
              <a:rPr lang="en-US" err="1"/>
              <a:t>giải</a:t>
            </a:r>
            <a:r>
              <a:rPr lang="en-US"/>
              <a:t> </a:t>
            </a:r>
            <a:r>
              <a:rPr lang="en-US" err="1"/>
              <a:t>mã</a:t>
            </a:r>
            <a:r>
              <a:rPr lang="en-US"/>
              <a:t> </a:t>
            </a:r>
            <a:r>
              <a:rPr lang="en-US" err="1"/>
              <a:t>với</a:t>
            </a:r>
            <a:r>
              <a:rPr lang="en-US"/>
              <a:t> </a:t>
            </a:r>
            <a:r>
              <a:rPr lang="en-US" err="1"/>
              <a:t>cặp</a:t>
            </a:r>
            <a:r>
              <a:rPr lang="en-US"/>
              <a:t> </a:t>
            </a:r>
            <a:r>
              <a:rPr lang="en-US" i="1">
                <a:solidFill>
                  <a:srgbClr val="000000"/>
                </a:solidFill>
              </a:rPr>
              <a:t>(P, C)</a:t>
            </a:r>
            <a:endParaRPr lang="en-US"/>
          </a:p>
        </p:txBody>
      </p:sp>
      <p:sp>
        <p:nvSpPr>
          <p:cNvPr id="35844" name="Date Placeholder 3">
            <a:extLst>
              <a:ext uri="{FF2B5EF4-FFF2-40B4-BE49-F238E27FC236}">
                <a16:creationId xmlns:a16="http://schemas.microsoft.com/office/drawing/2014/main" id="{E35C10EE-D16A-4EEB-A990-A7D6D659738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2E2FBEF-B715-40F1-897E-EA9E8012C49E}"/>
              </a:ext>
            </a:extLst>
          </p:cNvPr>
          <p:cNvSpPr>
            <a:spLocks noGrp="1" noChangeArrowheads="1"/>
          </p:cNvSpPr>
          <p:nvPr>
            <p:ph type="title"/>
          </p:nvPr>
        </p:nvSpPr>
        <p:spPr/>
        <p:txBody>
          <a:bodyPr/>
          <a:lstStyle/>
          <a:p>
            <a:pPr eaLnBrk="1" hangingPunct="1"/>
            <a:endParaRPr lang="en-US" altLang="en-US"/>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D6E77409-0EEF-42BB-B977-FB734A661C1D}"/>
              </a:ext>
            </a:extLst>
          </p:cNvPr>
          <p:cNvSpPr>
            <a:spLocks noGrp="1"/>
          </p:cNvSpPr>
          <p:nvPr>
            <p:ph idx="1"/>
          </p:nvPr>
        </p:nvSpPr>
        <p:spPr/>
        <p:txBody>
          <a:bodyPr/>
          <a:lstStyle/>
          <a:p>
            <a:pPr marL="0" indent="0" eaLnBrk="1" hangingPunct="1">
              <a:buFont typeface="Wingdings" panose="05000000000000000000" pitchFamily="2" charset="2"/>
              <a:buNone/>
              <a:defRPr/>
            </a:pPr>
            <a:r>
              <a:rPr lang="en-US" err="1"/>
              <a:t>Điểm</a:t>
            </a:r>
            <a:r>
              <a:rPr lang="en-US"/>
              <a:t> </a:t>
            </a:r>
            <a:r>
              <a:rPr lang="en-US" err="1"/>
              <a:t>quá</a:t>
            </a:r>
            <a:r>
              <a:rPr lang="en-US"/>
              <a:t> </a:t>
            </a:r>
            <a:r>
              <a:rPr lang="en-US" err="1"/>
              <a:t>trình</a:t>
            </a:r>
            <a:r>
              <a:rPr lang="en-US"/>
              <a:t>: 50%</a:t>
            </a:r>
          </a:p>
          <a:p>
            <a:pPr eaLnBrk="1" hangingPunct="1">
              <a:defRPr/>
            </a:pPr>
            <a:r>
              <a:rPr lang="en-US"/>
              <a:t> 1 </a:t>
            </a:r>
            <a:r>
              <a:rPr lang="en-US" err="1"/>
              <a:t>bài</a:t>
            </a:r>
            <a:r>
              <a:rPr lang="en-US"/>
              <a:t> </a:t>
            </a:r>
            <a:r>
              <a:rPr lang="en-US" err="1"/>
              <a:t>kiểm</a:t>
            </a:r>
            <a:r>
              <a:rPr lang="en-US"/>
              <a:t> </a:t>
            </a:r>
            <a:r>
              <a:rPr lang="en-US" err="1"/>
              <a:t>tra</a:t>
            </a:r>
            <a:r>
              <a:rPr lang="en-US"/>
              <a:t> </a:t>
            </a:r>
            <a:r>
              <a:rPr lang="en-US" err="1"/>
              <a:t>giữa</a:t>
            </a:r>
            <a:r>
              <a:rPr lang="en-US"/>
              <a:t> </a:t>
            </a:r>
            <a:r>
              <a:rPr lang="en-US" err="1"/>
              <a:t>kì</a:t>
            </a:r>
            <a:endParaRPr lang="en-US"/>
          </a:p>
          <a:p>
            <a:pPr eaLnBrk="1" hangingPunct="1">
              <a:defRPr/>
            </a:pPr>
            <a:r>
              <a:rPr lang="en-US"/>
              <a:t> </a:t>
            </a:r>
            <a:r>
              <a:rPr lang="en-US" err="1"/>
              <a:t>Chấm</a:t>
            </a:r>
            <a:r>
              <a:rPr lang="en-US"/>
              <a:t> </a:t>
            </a:r>
            <a:r>
              <a:rPr lang="en-US" err="1"/>
              <a:t>bài</a:t>
            </a:r>
            <a:r>
              <a:rPr lang="en-US"/>
              <a:t> </a:t>
            </a:r>
            <a:r>
              <a:rPr lang="en-US" err="1"/>
              <a:t>tập</a:t>
            </a:r>
            <a:endParaRPr lang="en-US"/>
          </a:p>
          <a:p>
            <a:pPr eaLnBrk="1" hangingPunct="1">
              <a:defRPr/>
            </a:pPr>
            <a:r>
              <a:rPr lang="en-US"/>
              <a:t> </a:t>
            </a:r>
            <a:r>
              <a:rPr lang="en-US" err="1"/>
              <a:t>Điểm</a:t>
            </a:r>
            <a:r>
              <a:rPr lang="en-US"/>
              <a:t> </a:t>
            </a:r>
            <a:r>
              <a:rPr lang="en-US" err="1"/>
              <a:t>chuyên</a:t>
            </a:r>
            <a:r>
              <a:rPr lang="en-US"/>
              <a:t> </a:t>
            </a:r>
            <a:r>
              <a:rPr lang="en-US" err="1"/>
              <a:t>cần</a:t>
            </a:r>
            <a:endParaRPr lang="en-US"/>
          </a:p>
        </p:txBody>
      </p:sp>
      <p:sp>
        <p:nvSpPr>
          <p:cNvPr id="8196" name="Date Placeholder 3">
            <a:extLst>
              <a:ext uri="{FF2B5EF4-FFF2-40B4-BE49-F238E27FC236}">
                <a16:creationId xmlns:a16="http://schemas.microsoft.com/office/drawing/2014/main" id="{22BE2355-F069-4F50-A4EE-7F1A9E1F4C3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561C159-35A7-4BC3-8321-43C19D36C717}"/>
              </a:ext>
            </a:extLst>
          </p:cNvPr>
          <p:cNvSpPr>
            <a:spLocks noGrp="1" noChangeArrowheads="1"/>
          </p:cNvSpPr>
          <p:nvPr>
            <p:ph type="title"/>
          </p:nvPr>
        </p:nvSpPr>
        <p:spPr/>
        <p:txBody>
          <a:bodyPr/>
          <a:lstStyle/>
          <a:p>
            <a:endParaRPr lang="en-US" altLang="en-US"/>
          </a:p>
        </p:txBody>
      </p:sp>
      <p:sp>
        <p:nvSpPr>
          <p:cNvPr id="36867" name="Content Placeholder 2" descr="Rectangle: Click to edit Master text styles&#10;Second level&#10;Third level&#10;Fourth level&#10;Fifth level">
            <a:extLst>
              <a:ext uri="{FF2B5EF4-FFF2-40B4-BE49-F238E27FC236}">
                <a16:creationId xmlns:a16="http://schemas.microsoft.com/office/drawing/2014/main" id="{4645623E-5EE4-41ED-B1DC-F3775B98E8AA}"/>
              </a:ext>
            </a:extLst>
          </p:cNvPr>
          <p:cNvSpPr>
            <a:spLocks noGrp="1" noChangeArrowheads="1"/>
          </p:cNvSpPr>
          <p:nvPr>
            <p:ph idx="1"/>
          </p:nvPr>
        </p:nvSpPr>
        <p:spPr>
          <a:xfrm>
            <a:off x="685800" y="1524000"/>
            <a:ext cx="7620000" cy="4737100"/>
          </a:xfrm>
        </p:spPr>
        <p:txBody>
          <a:bodyPr/>
          <a:lstStyle/>
          <a:p>
            <a:r>
              <a:rPr lang="en-US" altLang="en-US"/>
              <a:t> Để tăng tốc độ so sánh, người ta thường lưu các giá trị của </a:t>
            </a:r>
            <a:r>
              <a:rPr lang="en-US" altLang="en-US" i="1">
                <a:solidFill>
                  <a:srgbClr val="000000"/>
                </a:solidFill>
              </a:rPr>
              <a:t>X</a:t>
            </a:r>
            <a:r>
              <a:rPr lang="en-US" altLang="en-US" i="1" baseline="-25000">
                <a:solidFill>
                  <a:srgbClr val="000000"/>
                </a:solidFill>
              </a:rPr>
              <a:t>1</a:t>
            </a:r>
            <a:r>
              <a:rPr lang="en-US" altLang="en-US"/>
              <a:t> vào một bảng có </a:t>
            </a:r>
            <a:r>
              <a:rPr lang="en-US" altLang="en-US">
                <a:solidFill>
                  <a:srgbClr val="000000"/>
                </a:solidFill>
              </a:rPr>
              <a:t>2</a:t>
            </a:r>
            <a:r>
              <a:rPr lang="en-US" altLang="en-US" baseline="30000">
                <a:solidFill>
                  <a:srgbClr val="000000"/>
                </a:solidFill>
              </a:rPr>
              <a:t>56</a:t>
            </a:r>
            <a:r>
              <a:rPr lang="en-US" altLang="en-US"/>
              <a:t> phần tử, rồi sắp xếp chúng theo trật tự tăng dần hoặc giảm dần</a:t>
            </a:r>
          </a:p>
          <a:p>
            <a:r>
              <a:rPr lang="en-US" altLang="en-US"/>
              <a:t> Hình thức tấn công trên được gọi là “Tấn công giữa chừng”</a:t>
            </a:r>
          </a:p>
          <a:p>
            <a:r>
              <a:rPr lang="en-US" altLang="en-US"/>
              <a:t> Để khắc phục nhược điểm trên của Double DES, người ta thường sử dụng mã hóa 3 cấp (3DES, Triple DES)</a:t>
            </a:r>
          </a:p>
        </p:txBody>
      </p:sp>
      <p:sp>
        <p:nvSpPr>
          <p:cNvPr id="36868" name="Date Placeholder 3">
            <a:extLst>
              <a:ext uri="{FF2B5EF4-FFF2-40B4-BE49-F238E27FC236}">
                <a16:creationId xmlns:a16="http://schemas.microsoft.com/office/drawing/2014/main" id="{1C3B7C76-497F-4CDD-8761-A9F27B87F1D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4EB15F6-3FF0-4094-A702-47AF2DF9C116}"/>
              </a:ext>
            </a:extLst>
          </p:cNvPr>
          <p:cNvSpPr>
            <a:spLocks noGrp="1" noChangeArrowheads="1"/>
          </p:cNvSpPr>
          <p:nvPr>
            <p:ph type="title"/>
          </p:nvPr>
        </p:nvSpPr>
        <p:spPr/>
        <p:txBody>
          <a:bodyPr/>
          <a:lstStyle/>
          <a:p>
            <a:r>
              <a:rPr lang="en-US" altLang="en-US"/>
              <a:t>3DES dùng 3 khóa</a:t>
            </a:r>
          </a:p>
        </p:txBody>
      </p:sp>
      <p:sp>
        <p:nvSpPr>
          <p:cNvPr id="37891" name="Content Placeholder 2" descr="Rectangle: Click to edit Master text styles&#10;Second level&#10;Third level&#10;Fourth level&#10;Fifth level">
            <a:extLst>
              <a:ext uri="{FF2B5EF4-FFF2-40B4-BE49-F238E27FC236}">
                <a16:creationId xmlns:a16="http://schemas.microsoft.com/office/drawing/2014/main" id="{DA9ADF03-EEB9-4320-BB63-6799159D48A7}"/>
              </a:ext>
            </a:extLst>
          </p:cNvPr>
          <p:cNvSpPr>
            <a:spLocks noGrp="1" noChangeArrowheads="1"/>
          </p:cNvSpPr>
          <p:nvPr>
            <p:ph idx="1"/>
          </p:nvPr>
        </p:nvSpPr>
        <p:spPr>
          <a:xfrm>
            <a:off x="838200" y="1600200"/>
            <a:ext cx="7772400" cy="4114800"/>
          </a:xfrm>
        </p:spPr>
        <p:txBody>
          <a:bodyPr/>
          <a:lstStyle/>
          <a:p>
            <a:r>
              <a:rPr lang="en-US" altLang="en-US"/>
              <a:t> Cách 1:</a:t>
            </a:r>
          </a:p>
        </p:txBody>
      </p:sp>
      <p:sp>
        <p:nvSpPr>
          <p:cNvPr id="37892" name="Date Placeholder 3">
            <a:extLst>
              <a:ext uri="{FF2B5EF4-FFF2-40B4-BE49-F238E27FC236}">
                <a16:creationId xmlns:a16="http://schemas.microsoft.com/office/drawing/2014/main" id="{84FDD3A6-4BDF-4B45-B15E-2E52D22FB9A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37893" name="Picture 5">
            <a:extLst>
              <a:ext uri="{FF2B5EF4-FFF2-40B4-BE49-F238E27FC236}">
                <a16:creationId xmlns:a16="http://schemas.microsoft.com/office/drawing/2014/main" id="{F38D55AE-8005-42B0-AEBA-251308861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209800"/>
            <a:ext cx="706755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B5906CC0-B4B8-4781-A295-56D7EB3F6042}"/>
              </a:ext>
            </a:extLst>
          </p:cNvPr>
          <p:cNvSpPr>
            <a:spLocks noGrp="1" noChangeArrowheads="1"/>
          </p:cNvSpPr>
          <p:nvPr>
            <p:ph type="title"/>
          </p:nvPr>
        </p:nvSpPr>
        <p:spPr/>
        <p:txBody>
          <a:bodyPr/>
          <a:lstStyle/>
          <a:p>
            <a:endParaRPr lang="en-US" altLang="en-US"/>
          </a:p>
        </p:txBody>
      </p:sp>
      <p:sp>
        <p:nvSpPr>
          <p:cNvPr id="38915" name="Content Placeholder 2" descr="Rectangle: Click to edit Master text styles&#10;Second level&#10;Third level&#10;Fourth level&#10;Fifth level">
            <a:extLst>
              <a:ext uri="{FF2B5EF4-FFF2-40B4-BE49-F238E27FC236}">
                <a16:creationId xmlns:a16="http://schemas.microsoft.com/office/drawing/2014/main" id="{F26C7B2A-F1B9-438D-BE42-F5C839202CCB}"/>
              </a:ext>
            </a:extLst>
          </p:cNvPr>
          <p:cNvSpPr>
            <a:spLocks noGrp="1" noChangeArrowheads="1"/>
          </p:cNvSpPr>
          <p:nvPr>
            <p:ph idx="1"/>
          </p:nvPr>
        </p:nvSpPr>
        <p:spPr>
          <a:xfrm>
            <a:off x="1524000" y="1905000"/>
            <a:ext cx="6553200" cy="1828800"/>
          </a:xfrm>
        </p:spPr>
        <p:txBody>
          <a:bodyPr/>
          <a:lstStyle/>
          <a:p>
            <a:pPr marL="0" indent="0">
              <a:buFont typeface="Wingdings" panose="05000000000000000000" pitchFamily="2" charset="2"/>
              <a:buNone/>
            </a:pPr>
            <a:r>
              <a:rPr lang="en-US" altLang="en-US" i="1">
                <a:solidFill>
                  <a:srgbClr val="0070C0"/>
                </a:solidFill>
              </a:rPr>
              <a:t>Mã hóa: </a:t>
            </a:r>
            <a:r>
              <a:rPr lang="en-US" altLang="en-US" i="1">
                <a:solidFill>
                  <a:srgbClr val="000000"/>
                </a:solidFill>
              </a:rPr>
              <a:t>C= E(K</a:t>
            </a:r>
            <a:r>
              <a:rPr lang="en-US" altLang="en-US" i="1" baseline="-25000">
                <a:solidFill>
                  <a:srgbClr val="000000"/>
                </a:solidFill>
              </a:rPr>
              <a:t>3</a:t>
            </a:r>
            <a:r>
              <a:rPr lang="en-US" altLang="en-US" i="1">
                <a:solidFill>
                  <a:srgbClr val="000000"/>
                </a:solidFill>
              </a:rPr>
              <a:t>, E(K</a:t>
            </a:r>
            <a:r>
              <a:rPr lang="en-US" altLang="en-US" i="1" baseline="-25000">
                <a:solidFill>
                  <a:srgbClr val="000000"/>
                </a:solidFill>
              </a:rPr>
              <a:t>2</a:t>
            </a:r>
            <a:r>
              <a:rPr lang="en-US" altLang="en-US" i="1">
                <a:solidFill>
                  <a:srgbClr val="000000"/>
                </a:solidFill>
              </a:rPr>
              <a:t>, E(K</a:t>
            </a:r>
            <a:r>
              <a:rPr lang="en-US" altLang="en-US" i="1" baseline="-25000">
                <a:solidFill>
                  <a:srgbClr val="000000"/>
                </a:solidFill>
              </a:rPr>
              <a:t>1</a:t>
            </a:r>
            <a:r>
              <a:rPr lang="en-US" altLang="en-US" i="1">
                <a:solidFill>
                  <a:srgbClr val="000000"/>
                </a:solidFill>
              </a:rPr>
              <a:t>,P)))</a:t>
            </a:r>
          </a:p>
          <a:p>
            <a:pPr marL="0" indent="0">
              <a:buFont typeface="Wingdings" panose="05000000000000000000" pitchFamily="2" charset="2"/>
              <a:buNone/>
            </a:pPr>
            <a:r>
              <a:rPr lang="en-US" altLang="en-US" i="1">
                <a:solidFill>
                  <a:srgbClr val="0070C0"/>
                </a:solidFill>
              </a:rPr>
              <a:t>Giải mã: </a:t>
            </a:r>
            <a:r>
              <a:rPr lang="en-US" altLang="en-US" i="1">
                <a:solidFill>
                  <a:srgbClr val="000000"/>
                </a:solidFill>
              </a:rPr>
              <a:t>P= D(K</a:t>
            </a:r>
            <a:r>
              <a:rPr lang="en-US" altLang="en-US" i="1" baseline="-25000">
                <a:solidFill>
                  <a:srgbClr val="000000"/>
                </a:solidFill>
              </a:rPr>
              <a:t>1</a:t>
            </a:r>
            <a:r>
              <a:rPr lang="en-US" altLang="en-US" i="1">
                <a:solidFill>
                  <a:srgbClr val="000000"/>
                </a:solidFill>
              </a:rPr>
              <a:t>, D(K</a:t>
            </a:r>
            <a:r>
              <a:rPr lang="en-US" altLang="en-US" i="1" baseline="-25000">
                <a:solidFill>
                  <a:srgbClr val="000000"/>
                </a:solidFill>
              </a:rPr>
              <a:t>2</a:t>
            </a:r>
            <a:r>
              <a:rPr lang="en-US" altLang="en-US" i="1">
                <a:solidFill>
                  <a:srgbClr val="000000"/>
                </a:solidFill>
              </a:rPr>
              <a:t>, D(K</a:t>
            </a:r>
            <a:r>
              <a:rPr lang="en-US" altLang="en-US" i="1" baseline="-25000">
                <a:solidFill>
                  <a:srgbClr val="000000"/>
                </a:solidFill>
              </a:rPr>
              <a:t>3</a:t>
            </a:r>
            <a:r>
              <a:rPr lang="en-US" altLang="en-US" i="1">
                <a:solidFill>
                  <a:srgbClr val="000000"/>
                </a:solidFill>
              </a:rPr>
              <a:t>,C)))</a:t>
            </a:r>
          </a:p>
          <a:p>
            <a:pPr marL="0" indent="0">
              <a:buFont typeface="Wingdings" panose="05000000000000000000" pitchFamily="2" charset="2"/>
              <a:buNone/>
            </a:pPr>
            <a:endParaRPr lang="en-US" altLang="en-US"/>
          </a:p>
        </p:txBody>
      </p:sp>
      <p:sp>
        <p:nvSpPr>
          <p:cNvPr id="38916" name="Date Placeholder 3">
            <a:extLst>
              <a:ext uri="{FF2B5EF4-FFF2-40B4-BE49-F238E27FC236}">
                <a16:creationId xmlns:a16="http://schemas.microsoft.com/office/drawing/2014/main" id="{74456181-8AA9-4DE0-BD0F-9686EF5AC39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B07F0319-CC46-4580-8699-275D6A4C3D53}"/>
              </a:ext>
            </a:extLst>
          </p:cNvPr>
          <p:cNvSpPr>
            <a:spLocks noGrp="1" noChangeArrowheads="1"/>
          </p:cNvSpPr>
          <p:nvPr>
            <p:ph type="title"/>
          </p:nvPr>
        </p:nvSpPr>
        <p:spPr/>
        <p:txBody>
          <a:bodyPr/>
          <a:lstStyle/>
          <a:p>
            <a:endParaRPr lang="en-US" altLang="en-US"/>
          </a:p>
        </p:txBody>
      </p:sp>
      <p:sp>
        <p:nvSpPr>
          <p:cNvPr id="39939" name="Content Placeholder 2" descr="Rectangle: Click to edit Master text styles&#10;Second level&#10;Third level&#10;Fourth level&#10;Fifth level">
            <a:extLst>
              <a:ext uri="{FF2B5EF4-FFF2-40B4-BE49-F238E27FC236}">
                <a16:creationId xmlns:a16="http://schemas.microsoft.com/office/drawing/2014/main" id="{59B8C2E7-6C2F-4746-B144-746807ADAEAA}"/>
              </a:ext>
            </a:extLst>
          </p:cNvPr>
          <p:cNvSpPr>
            <a:spLocks noGrp="1" noChangeArrowheads="1"/>
          </p:cNvSpPr>
          <p:nvPr>
            <p:ph idx="1"/>
          </p:nvPr>
        </p:nvSpPr>
        <p:spPr>
          <a:xfrm>
            <a:off x="685800" y="1600200"/>
            <a:ext cx="7772400" cy="4724400"/>
          </a:xfrm>
        </p:spPr>
        <p:txBody>
          <a:bodyPr/>
          <a:lstStyle/>
          <a:p>
            <a:r>
              <a:rPr lang="en-US" altLang="en-US"/>
              <a:t> Với 3 khóa khác nhau thì tổng độ dài khóa của 3DES sẽ là </a:t>
            </a:r>
            <a:r>
              <a:rPr lang="vi-VN" altLang="en-US">
                <a:solidFill>
                  <a:srgbClr val="000000"/>
                </a:solidFill>
              </a:rPr>
              <a:t>56 × </a:t>
            </a:r>
            <a:r>
              <a:rPr lang="en-US" altLang="en-US">
                <a:solidFill>
                  <a:srgbClr val="000000"/>
                </a:solidFill>
              </a:rPr>
              <a:t>3</a:t>
            </a:r>
            <a:r>
              <a:rPr lang="vi-VN" altLang="en-US">
                <a:solidFill>
                  <a:srgbClr val="000000"/>
                </a:solidFill>
              </a:rPr>
              <a:t> = 1</a:t>
            </a:r>
            <a:r>
              <a:rPr lang="en-US" altLang="en-US">
                <a:solidFill>
                  <a:srgbClr val="000000"/>
                </a:solidFill>
              </a:rPr>
              <a:t>68</a:t>
            </a:r>
            <a:r>
              <a:rPr lang="vi-VN" altLang="en-US">
                <a:solidFill>
                  <a:srgbClr val="000000"/>
                </a:solidFill>
              </a:rPr>
              <a:t> bit</a:t>
            </a:r>
            <a:endParaRPr lang="en-US" altLang="en-US">
              <a:solidFill>
                <a:srgbClr val="000000"/>
              </a:solidFill>
            </a:endParaRPr>
          </a:p>
          <a:p>
            <a:r>
              <a:rPr lang="en-US" altLang="en-US"/>
              <a:t> Độ dài khóa này sẽ giúp ngăn chặn tấn công brute-force và tấn công giữa chừng vì khối lượng tính toán quá lớn, vượt khả năng của các máy tính hiện tại</a:t>
            </a:r>
          </a:p>
          <a:p>
            <a:r>
              <a:rPr lang="en-US" altLang="en-US"/>
              <a:t> Trên thực tế, để tăng độ phức tạp của thuật toán, người ta thường sử dụng các hàm mã hóa và giải mã xen kẽ nhau!</a:t>
            </a:r>
          </a:p>
        </p:txBody>
      </p:sp>
      <p:sp>
        <p:nvSpPr>
          <p:cNvPr id="39940" name="Date Placeholder 3">
            <a:extLst>
              <a:ext uri="{FF2B5EF4-FFF2-40B4-BE49-F238E27FC236}">
                <a16:creationId xmlns:a16="http://schemas.microsoft.com/office/drawing/2014/main" id="{5941B56F-720F-4070-BF63-EE79152E28B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6762E05-96EA-4565-855C-B10E8B450E0B}"/>
              </a:ext>
            </a:extLst>
          </p:cNvPr>
          <p:cNvSpPr>
            <a:spLocks noGrp="1" noChangeArrowheads="1"/>
          </p:cNvSpPr>
          <p:nvPr>
            <p:ph type="title"/>
          </p:nvPr>
        </p:nvSpPr>
        <p:spPr/>
        <p:txBody>
          <a:bodyPr/>
          <a:lstStyle/>
          <a:p>
            <a:endParaRPr lang="en-US" altLang="en-US"/>
          </a:p>
        </p:txBody>
      </p:sp>
      <p:sp>
        <p:nvSpPr>
          <p:cNvPr id="40963" name="Content Placeholder 2" descr="Rectangle: Click to edit Master text styles&#10;Second level&#10;Third level&#10;Fourth level&#10;Fifth level">
            <a:extLst>
              <a:ext uri="{FF2B5EF4-FFF2-40B4-BE49-F238E27FC236}">
                <a16:creationId xmlns:a16="http://schemas.microsoft.com/office/drawing/2014/main" id="{8986429F-F916-4AD3-B8C0-21E17B51B141}"/>
              </a:ext>
            </a:extLst>
          </p:cNvPr>
          <p:cNvSpPr>
            <a:spLocks noGrp="1" noChangeArrowheads="1"/>
          </p:cNvSpPr>
          <p:nvPr>
            <p:ph idx="1"/>
          </p:nvPr>
        </p:nvSpPr>
        <p:spPr>
          <a:xfrm>
            <a:off x="762000" y="1600200"/>
            <a:ext cx="7772400" cy="4114800"/>
          </a:xfrm>
        </p:spPr>
        <p:txBody>
          <a:bodyPr/>
          <a:lstStyle/>
          <a:p>
            <a:r>
              <a:rPr lang="en-US" altLang="en-US"/>
              <a:t> Cách 2:</a:t>
            </a:r>
          </a:p>
        </p:txBody>
      </p:sp>
      <p:sp>
        <p:nvSpPr>
          <p:cNvPr id="40964" name="Date Placeholder 3">
            <a:extLst>
              <a:ext uri="{FF2B5EF4-FFF2-40B4-BE49-F238E27FC236}">
                <a16:creationId xmlns:a16="http://schemas.microsoft.com/office/drawing/2014/main" id="{6F79EBE3-08D2-421E-BE15-6D1EFA446B0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40965" name="Picture 5">
            <a:extLst>
              <a:ext uri="{FF2B5EF4-FFF2-40B4-BE49-F238E27FC236}">
                <a16:creationId xmlns:a16="http://schemas.microsoft.com/office/drawing/2014/main" id="{534406E7-1816-485E-ABCF-ECD6CFC55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133600"/>
            <a:ext cx="72390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38C1A9D6-4E60-400D-9DA8-C7A57B1F3188}"/>
              </a:ext>
            </a:extLst>
          </p:cNvPr>
          <p:cNvSpPr>
            <a:spLocks noGrp="1" noChangeArrowheads="1"/>
          </p:cNvSpPr>
          <p:nvPr>
            <p:ph type="title"/>
          </p:nvPr>
        </p:nvSpPr>
        <p:spPr/>
        <p:txBody>
          <a:bodyPr/>
          <a:lstStyle/>
          <a:p>
            <a:endParaRPr lang="en-US" altLang="en-US"/>
          </a:p>
        </p:txBody>
      </p:sp>
      <p:sp>
        <p:nvSpPr>
          <p:cNvPr id="41987" name="Content Placeholder 2" descr="Rectangle: Click to edit Master text styles&#10;Second level&#10;Third level&#10;Fourth level&#10;Fifth level">
            <a:extLst>
              <a:ext uri="{FF2B5EF4-FFF2-40B4-BE49-F238E27FC236}">
                <a16:creationId xmlns:a16="http://schemas.microsoft.com/office/drawing/2014/main" id="{7B250BDB-2C4C-42B2-AEB5-A7DA76E28465}"/>
              </a:ext>
            </a:extLst>
          </p:cNvPr>
          <p:cNvSpPr>
            <a:spLocks noGrp="1" noChangeArrowheads="1"/>
          </p:cNvSpPr>
          <p:nvPr>
            <p:ph idx="1"/>
          </p:nvPr>
        </p:nvSpPr>
        <p:spPr>
          <a:xfrm>
            <a:off x="1676400" y="1905000"/>
            <a:ext cx="6019800" cy="1828800"/>
          </a:xfrm>
        </p:spPr>
        <p:txBody>
          <a:bodyPr/>
          <a:lstStyle/>
          <a:p>
            <a:pPr marL="0" indent="0">
              <a:buFont typeface="Wingdings" panose="05000000000000000000" pitchFamily="2" charset="2"/>
              <a:buNone/>
            </a:pPr>
            <a:r>
              <a:rPr lang="en-US" altLang="en-US" i="1">
                <a:solidFill>
                  <a:srgbClr val="0070C0"/>
                </a:solidFill>
              </a:rPr>
              <a:t>Mã hóa: </a:t>
            </a:r>
            <a:r>
              <a:rPr lang="en-US" altLang="en-US" i="1">
                <a:solidFill>
                  <a:srgbClr val="000000"/>
                </a:solidFill>
              </a:rPr>
              <a:t>C= E(K</a:t>
            </a:r>
            <a:r>
              <a:rPr lang="en-US" altLang="en-US" i="1" baseline="-25000">
                <a:solidFill>
                  <a:srgbClr val="000000"/>
                </a:solidFill>
              </a:rPr>
              <a:t>3</a:t>
            </a:r>
            <a:r>
              <a:rPr lang="en-US" altLang="en-US" i="1">
                <a:solidFill>
                  <a:srgbClr val="000000"/>
                </a:solidFill>
              </a:rPr>
              <a:t>, D(K</a:t>
            </a:r>
            <a:r>
              <a:rPr lang="en-US" altLang="en-US" i="1" baseline="-25000">
                <a:solidFill>
                  <a:srgbClr val="000000"/>
                </a:solidFill>
              </a:rPr>
              <a:t>2</a:t>
            </a:r>
            <a:r>
              <a:rPr lang="en-US" altLang="en-US" i="1">
                <a:solidFill>
                  <a:srgbClr val="000000"/>
                </a:solidFill>
              </a:rPr>
              <a:t>, E(K</a:t>
            </a:r>
            <a:r>
              <a:rPr lang="en-US" altLang="en-US" i="1" baseline="-25000">
                <a:solidFill>
                  <a:srgbClr val="000000"/>
                </a:solidFill>
              </a:rPr>
              <a:t>1</a:t>
            </a:r>
            <a:r>
              <a:rPr lang="en-US" altLang="en-US" i="1">
                <a:solidFill>
                  <a:srgbClr val="000000"/>
                </a:solidFill>
              </a:rPr>
              <a:t>,P)))</a:t>
            </a:r>
          </a:p>
          <a:p>
            <a:pPr marL="0" indent="0">
              <a:buFont typeface="Wingdings" panose="05000000000000000000" pitchFamily="2" charset="2"/>
              <a:buNone/>
            </a:pPr>
            <a:r>
              <a:rPr lang="en-US" altLang="en-US" i="1">
                <a:solidFill>
                  <a:srgbClr val="0070C0"/>
                </a:solidFill>
              </a:rPr>
              <a:t>Giải mã: </a:t>
            </a:r>
            <a:r>
              <a:rPr lang="en-US" altLang="en-US" i="1">
                <a:solidFill>
                  <a:srgbClr val="000000"/>
                </a:solidFill>
              </a:rPr>
              <a:t>P= D(K</a:t>
            </a:r>
            <a:r>
              <a:rPr lang="en-US" altLang="en-US" i="1" baseline="-25000">
                <a:solidFill>
                  <a:srgbClr val="000000"/>
                </a:solidFill>
              </a:rPr>
              <a:t>1</a:t>
            </a:r>
            <a:r>
              <a:rPr lang="en-US" altLang="en-US" i="1">
                <a:solidFill>
                  <a:srgbClr val="000000"/>
                </a:solidFill>
              </a:rPr>
              <a:t>, E(K</a:t>
            </a:r>
            <a:r>
              <a:rPr lang="en-US" altLang="en-US" i="1" baseline="-25000">
                <a:solidFill>
                  <a:srgbClr val="000000"/>
                </a:solidFill>
              </a:rPr>
              <a:t>2</a:t>
            </a:r>
            <a:r>
              <a:rPr lang="en-US" altLang="en-US" i="1">
                <a:solidFill>
                  <a:srgbClr val="000000"/>
                </a:solidFill>
              </a:rPr>
              <a:t>, D(K</a:t>
            </a:r>
            <a:r>
              <a:rPr lang="en-US" altLang="en-US" i="1" baseline="-25000">
                <a:solidFill>
                  <a:srgbClr val="000000"/>
                </a:solidFill>
              </a:rPr>
              <a:t>3</a:t>
            </a:r>
            <a:r>
              <a:rPr lang="en-US" altLang="en-US" i="1">
                <a:solidFill>
                  <a:srgbClr val="000000"/>
                </a:solidFill>
              </a:rPr>
              <a:t>,C)))</a:t>
            </a:r>
          </a:p>
          <a:p>
            <a:pPr marL="0" indent="0">
              <a:buFont typeface="Wingdings" panose="05000000000000000000" pitchFamily="2" charset="2"/>
              <a:buNone/>
            </a:pPr>
            <a:endParaRPr lang="en-US" altLang="en-US"/>
          </a:p>
        </p:txBody>
      </p:sp>
      <p:sp>
        <p:nvSpPr>
          <p:cNvPr id="41988" name="Date Placeholder 3">
            <a:extLst>
              <a:ext uri="{FF2B5EF4-FFF2-40B4-BE49-F238E27FC236}">
                <a16:creationId xmlns:a16="http://schemas.microsoft.com/office/drawing/2014/main" id="{80DA7D19-81D4-4FAA-AB35-B19A63F31B5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79B21B1-BD1C-472C-BCA1-5E1F6738E9C7}"/>
              </a:ext>
            </a:extLst>
          </p:cNvPr>
          <p:cNvSpPr>
            <a:spLocks noGrp="1" noChangeArrowheads="1"/>
          </p:cNvSpPr>
          <p:nvPr>
            <p:ph type="title"/>
          </p:nvPr>
        </p:nvSpPr>
        <p:spPr/>
        <p:txBody>
          <a:bodyPr/>
          <a:lstStyle/>
          <a:p>
            <a:endParaRPr lang="en-US" altLang="en-US"/>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55070F94-65B8-4E00-84C9-955EA1078A47}"/>
              </a:ext>
            </a:extLst>
          </p:cNvPr>
          <p:cNvSpPr>
            <a:spLocks noGrp="1"/>
          </p:cNvSpPr>
          <p:nvPr>
            <p:ph idx="1"/>
          </p:nvPr>
        </p:nvSpPr>
        <p:spPr>
          <a:xfrm>
            <a:off x="838200" y="1752600"/>
            <a:ext cx="7543800" cy="3581400"/>
          </a:xfrm>
        </p:spPr>
        <p:txBody>
          <a:bodyPr/>
          <a:lstStyle/>
          <a:p>
            <a:pPr marL="0" indent="0">
              <a:buFont typeface="Wingdings" panose="05000000000000000000" pitchFamily="2" charset="2"/>
              <a:buNone/>
              <a:defRPr/>
            </a:pPr>
            <a:r>
              <a:rPr lang="en-US"/>
              <a:t>    </a:t>
            </a:r>
            <a:r>
              <a:rPr lang="en-US" err="1">
                <a:solidFill>
                  <a:srgbClr val="0000FF"/>
                </a:solidFill>
              </a:rPr>
              <a:t>Việc</a:t>
            </a:r>
            <a:r>
              <a:rPr lang="en-US">
                <a:solidFill>
                  <a:srgbClr val="0000FF"/>
                </a:solidFill>
              </a:rPr>
              <a:t> </a:t>
            </a:r>
            <a:r>
              <a:rPr lang="en-US" err="1">
                <a:solidFill>
                  <a:srgbClr val="0000FF"/>
                </a:solidFill>
              </a:rPr>
              <a:t>sử</a:t>
            </a:r>
            <a:r>
              <a:rPr lang="en-US">
                <a:solidFill>
                  <a:srgbClr val="0000FF"/>
                </a:solidFill>
              </a:rPr>
              <a:t> </a:t>
            </a:r>
            <a:r>
              <a:rPr lang="en-US" err="1">
                <a:solidFill>
                  <a:srgbClr val="0000FF"/>
                </a:solidFill>
              </a:rPr>
              <a:t>dụng</a:t>
            </a:r>
            <a:r>
              <a:rPr lang="en-US">
                <a:solidFill>
                  <a:srgbClr val="0000FF"/>
                </a:solidFill>
              </a:rPr>
              <a:t> </a:t>
            </a:r>
            <a:r>
              <a:rPr lang="en-US" err="1">
                <a:solidFill>
                  <a:srgbClr val="0000FF"/>
                </a:solidFill>
              </a:rPr>
              <a:t>các</a:t>
            </a:r>
            <a:r>
              <a:rPr lang="en-US">
                <a:solidFill>
                  <a:srgbClr val="0000FF"/>
                </a:solidFill>
              </a:rPr>
              <a:t> </a:t>
            </a:r>
            <a:r>
              <a:rPr lang="en-US" err="1">
                <a:solidFill>
                  <a:srgbClr val="0000FF"/>
                </a:solidFill>
              </a:rPr>
              <a:t>hàm</a:t>
            </a:r>
            <a:r>
              <a:rPr lang="en-US">
                <a:solidFill>
                  <a:srgbClr val="0000FF"/>
                </a:solidFill>
              </a:rPr>
              <a:t> </a:t>
            </a:r>
            <a:r>
              <a:rPr lang="en-US" err="1">
                <a:solidFill>
                  <a:srgbClr val="0000FF"/>
                </a:solidFill>
              </a:rPr>
              <a:t>mã</a:t>
            </a:r>
            <a:r>
              <a:rPr lang="en-US">
                <a:solidFill>
                  <a:srgbClr val="0000FF"/>
                </a:solidFill>
              </a:rPr>
              <a:t> </a:t>
            </a:r>
            <a:r>
              <a:rPr lang="en-US" err="1">
                <a:solidFill>
                  <a:srgbClr val="0000FF"/>
                </a:solidFill>
              </a:rPr>
              <a:t>hóa</a:t>
            </a:r>
            <a:r>
              <a:rPr lang="en-US">
                <a:solidFill>
                  <a:srgbClr val="0000FF"/>
                </a:solidFill>
              </a:rPr>
              <a:t> </a:t>
            </a:r>
            <a:r>
              <a:rPr lang="en-US" err="1">
                <a:solidFill>
                  <a:srgbClr val="0000FF"/>
                </a:solidFill>
              </a:rPr>
              <a:t>và</a:t>
            </a:r>
            <a:r>
              <a:rPr lang="en-US">
                <a:solidFill>
                  <a:srgbClr val="0000FF"/>
                </a:solidFill>
              </a:rPr>
              <a:t> </a:t>
            </a:r>
            <a:r>
              <a:rPr lang="en-US" err="1">
                <a:solidFill>
                  <a:srgbClr val="0000FF"/>
                </a:solidFill>
              </a:rPr>
              <a:t>giải</a:t>
            </a:r>
            <a:r>
              <a:rPr lang="en-US">
                <a:solidFill>
                  <a:srgbClr val="0000FF"/>
                </a:solidFill>
              </a:rPr>
              <a:t> </a:t>
            </a:r>
            <a:r>
              <a:rPr lang="en-US" err="1">
                <a:solidFill>
                  <a:srgbClr val="0000FF"/>
                </a:solidFill>
              </a:rPr>
              <a:t>mã</a:t>
            </a:r>
            <a:r>
              <a:rPr lang="en-US">
                <a:solidFill>
                  <a:srgbClr val="0000FF"/>
                </a:solidFill>
              </a:rPr>
              <a:t> xen </a:t>
            </a:r>
            <a:r>
              <a:rPr lang="en-US" err="1">
                <a:solidFill>
                  <a:srgbClr val="0000FF"/>
                </a:solidFill>
              </a:rPr>
              <a:t>kẽ</a:t>
            </a:r>
            <a:r>
              <a:rPr lang="en-US">
                <a:solidFill>
                  <a:srgbClr val="0000FF"/>
                </a:solidFill>
              </a:rPr>
              <a:t> </a:t>
            </a:r>
            <a:r>
              <a:rPr lang="en-US" err="1">
                <a:solidFill>
                  <a:srgbClr val="0000FF"/>
                </a:solidFill>
              </a:rPr>
              <a:t>nhau</a:t>
            </a:r>
            <a:r>
              <a:rPr lang="en-US">
                <a:solidFill>
                  <a:srgbClr val="0000FF"/>
                </a:solidFill>
              </a:rPr>
              <a:t> </a:t>
            </a:r>
            <a:r>
              <a:rPr lang="en-US" err="1">
                <a:solidFill>
                  <a:srgbClr val="0000FF"/>
                </a:solidFill>
              </a:rPr>
              <a:t>giúp</a:t>
            </a:r>
            <a:r>
              <a:rPr lang="en-US">
                <a:solidFill>
                  <a:srgbClr val="0000FF"/>
                </a:solidFill>
              </a:rPr>
              <a:t> 3DES </a:t>
            </a:r>
            <a:r>
              <a:rPr lang="en-US" err="1">
                <a:solidFill>
                  <a:srgbClr val="0000FF"/>
                </a:solidFill>
              </a:rPr>
              <a:t>tương</a:t>
            </a:r>
            <a:r>
              <a:rPr lang="en-US">
                <a:solidFill>
                  <a:srgbClr val="0000FF"/>
                </a:solidFill>
              </a:rPr>
              <a:t> </a:t>
            </a:r>
            <a:r>
              <a:rPr lang="en-US" err="1">
                <a:solidFill>
                  <a:srgbClr val="0000FF"/>
                </a:solidFill>
              </a:rPr>
              <a:t>thích</a:t>
            </a:r>
            <a:r>
              <a:rPr lang="en-US">
                <a:solidFill>
                  <a:srgbClr val="0000FF"/>
                </a:solidFill>
              </a:rPr>
              <a:t> </a:t>
            </a:r>
            <a:r>
              <a:rPr lang="en-US" err="1">
                <a:solidFill>
                  <a:srgbClr val="0000FF"/>
                </a:solidFill>
              </a:rPr>
              <a:t>ngược</a:t>
            </a:r>
            <a:r>
              <a:rPr lang="en-US">
                <a:solidFill>
                  <a:srgbClr val="0000FF"/>
                </a:solidFill>
              </a:rPr>
              <a:t> </a:t>
            </a:r>
            <a:r>
              <a:rPr lang="en-US" err="1">
                <a:solidFill>
                  <a:srgbClr val="0000FF"/>
                </a:solidFill>
              </a:rPr>
              <a:t>với</a:t>
            </a:r>
            <a:r>
              <a:rPr lang="en-US">
                <a:solidFill>
                  <a:srgbClr val="0000FF"/>
                </a:solidFill>
              </a:rPr>
              <a:t> DES:</a:t>
            </a:r>
          </a:p>
          <a:p>
            <a:pPr>
              <a:defRPr/>
            </a:pPr>
            <a:r>
              <a:rPr lang="en-US"/>
              <a:t> </a:t>
            </a:r>
            <a:r>
              <a:rPr lang="en-US" err="1"/>
              <a:t>Có</a:t>
            </a:r>
            <a:r>
              <a:rPr lang="en-US"/>
              <a:t> </a:t>
            </a:r>
            <a:r>
              <a:rPr lang="en-US" err="1"/>
              <a:t>thể</a:t>
            </a:r>
            <a:r>
              <a:rPr lang="en-US"/>
              <a:t> </a:t>
            </a:r>
            <a:r>
              <a:rPr lang="en-US" err="1"/>
              <a:t>dùng</a:t>
            </a:r>
            <a:r>
              <a:rPr lang="en-US"/>
              <a:t> </a:t>
            </a:r>
            <a:r>
              <a:rPr lang="en-US" err="1"/>
              <a:t>hàm</a:t>
            </a:r>
            <a:r>
              <a:rPr lang="en-US"/>
              <a:t> </a:t>
            </a:r>
            <a:r>
              <a:rPr lang="en-US" err="1"/>
              <a:t>giải</a:t>
            </a:r>
            <a:r>
              <a:rPr lang="en-US"/>
              <a:t> </a:t>
            </a:r>
            <a:r>
              <a:rPr lang="en-US" err="1"/>
              <a:t>mã</a:t>
            </a:r>
            <a:r>
              <a:rPr lang="en-US"/>
              <a:t> 3DES </a:t>
            </a:r>
            <a:r>
              <a:rPr lang="en-US" err="1"/>
              <a:t>để</a:t>
            </a:r>
            <a:r>
              <a:rPr lang="en-US"/>
              <a:t> </a:t>
            </a:r>
            <a:r>
              <a:rPr lang="en-US" err="1"/>
              <a:t>giải</a:t>
            </a:r>
            <a:r>
              <a:rPr lang="en-US"/>
              <a:t> </a:t>
            </a:r>
            <a:r>
              <a:rPr lang="en-US" err="1"/>
              <a:t>mã</a:t>
            </a:r>
            <a:r>
              <a:rPr lang="en-US"/>
              <a:t> </a:t>
            </a:r>
            <a:r>
              <a:rPr lang="en-US" err="1"/>
              <a:t>các</a:t>
            </a:r>
            <a:r>
              <a:rPr lang="en-US"/>
              <a:t> </a:t>
            </a:r>
            <a:r>
              <a:rPr lang="en-US" err="1"/>
              <a:t>dữ</a:t>
            </a:r>
            <a:r>
              <a:rPr lang="en-US"/>
              <a:t> </a:t>
            </a:r>
            <a:r>
              <a:rPr lang="en-US" err="1"/>
              <a:t>liệu</a:t>
            </a:r>
            <a:r>
              <a:rPr lang="en-US"/>
              <a:t> </a:t>
            </a:r>
            <a:r>
              <a:rPr lang="en-US" err="1"/>
              <a:t>cũ</a:t>
            </a:r>
            <a:r>
              <a:rPr lang="en-US"/>
              <a:t> </a:t>
            </a:r>
            <a:r>
              <a:rPr lang="en-US" err="1"/>
              <a:t>được</a:t>
            </a:r>
            <a:r>
              <a:rPr lang="en-US"/>
              <a:t> </a:t>
            </a:r>
            <a:r>
              <a:rPr lang="en-US" err="1"/>
              <a:t>mã</a:t>
            </a:r>
            <a:r>
              <a:rPr lang="en-US"/>
              <a:t> </a:t>
            </a:r>
            <a:r>
              <a:rPr lang="en-US" err="1"/>
              <a:t>hóa</a:t>
            </a:r>
            <a:r>
              <a:rPr lang="en-US"/>
              <a:t> </a:t>
            </a:r>
            <a:r>
              <a:rPr lang="en-US" err="1"/>
              <a:t>bằng</a:t>
            </a:r>
            <a:r>
              <a:rPr lang="en-US"/>
              <a:t> DES </a:t>
            </a:r>
            <a:r>
              <a:rPr lang="en-US" err="1"/>
              <a:t>trước</a:t>
            </a:r>
            <a:r>
              <a:rPr lang="en-US"/>
              <a:t> đó</a:t>
            </a:r>
          </a:p>
          <a:p>
            <a:pPr>
              <a:defRPr/>
            </a:pPr>
            <a:endParaRPr lang="en-US"/>
          </a:p>
        </p:txBody>
      </p:sp>
      <p:sp>
        <p:nvSpPr>
          <p:cNvPr id="43012" name="Date Placeholder 3">
            <a:extLst>
              <a:ext uri="{FF2B5EF4-FFF2-40B4-BE49-F238E27FC236}">
                <a16:creationId xmlns:a16="http://schemas.microsoft.com/office/drawing/2014/main" id="{9756DA86-2D5A-4F3C-BFA1-90DF87BC6C7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9A86325-F593-4F1D-A243-4C071CE322EA}"/>
              </a:ext>
            </a:extLst>
          </p:cNvPr>
          <p:cNvSpPr>
            <a:spLocks noGrp="1" noChangeArrowheads="1"/>
          </p:cNvSpPr>
          <p:nvPr>
            <p:ph type="title"/>
          </p:nvPr>
        </p:nvSpPr>
        <p:spPr/>
        <p:txBody>
          <a:bodyPr/>
          <a:lstStyle/>
          <a:p>
            <a:endParaRPr lang="en-US" altLang="en-US"/>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68F9F3DB-36EB-47DA-B032-07FE5619A6E6}"/>
              </a:ext>
            </a:extLst>
          </p:cNvPr>
          <p:cNvSpPr>
            <a:spLocks noGrp="1"/>
          </p:cNvSpPr>
          <p:nvPr>
            <p:ph idx="1"/>
          </p:nvPr>
        </p:nvSpPr>
        <p:spPr/>
        <p:txBody>
          <a:bodyPr/>
          <a:lstStyle/>
          <a:p>
            <a:pPr>
              <a:defRPr/>
            </a:pPr>
            <a:r>
              <a:rPr lang="en-US"/>
              <a:t> </a:t>
            </a:r>
            <a:r>
              <a:rPr lang="en-US" err="1"/>
              <a:t>Giả</a:t>
            </a:r>
            <a:r>
              <a:rPr lang="en-US"/>
              <a:t> </a:t>
            </a:r>
            <a:r>
              <a:rPr lang="en-US" err="1"/>
              <a:t>sử</a:t>
            </a:r>
            <a:r>
              <a:rPr lang="en-US"/>
              <a:t> </a:t>
            </a:r>
            <a:r>
              <a:rPr lang="en-US" err="1"/>
              <a:t>bản</a:t>
            </a:r>
            <a:r>
              <a:rPr lang="en-US"/>
              <a:t> </a:t>
            </a:r>
            <a:r>
              <a:rPr lang="en-US" err="1"/>
              <a:t>rõ</a:t>
            </a:r>
            <a:r>
              <a:rPr lang="en-US"/>
              <a:t> P </a:t>
            </a:r>
            <a:r>
              <a:rPr lang="en-US" err="1"/>
              <a:t>được</a:t>
            </a:r>
            <a:r>
              <a:rPr lang="en-US"/>
              <a:t> </a:t>
            </a:r>
            <a:r>
              <a:rPr lang="en-US" err="1"/>
              <a:t>mã</a:t>
            </a:r>
            <a:r>
              <a:rPr lang="en-US"/>
              <a:t> </a:t>
            </a:r>
            <a:r>
              <a:rPr lang="en-US" err="1"/>
              <a:t>hóa</a:t>
            </a:r>
            <a:r>
              <a:rPr lang="en-US"/>
              <a:t> </a:t>
            </a:r>
            <a:r>
              <a:rPr lang="en-US" err="1"/>
              <a:t>bằng</a:t>
            </a:r>
            <a:r>
              <a:rPr lang="en-US"/>
              <a:t> DES </a:t>
            </a:r>
            <a:r>
              <a:rPr lang="en-US" err="1"/>
              <a:t>với</a:t>
            </a:r>
            <a:r>
              <a:rPr lang="en-US"/>
              <a:t> </a:t>
            </a:r>
            <a:r>
              <a:rPr lang="en-US" err="1"/>
              <a:t>khóa</a:t>
            </a:r>
            <a:r>
              <a:rPr lang="en-US"/>
              <a:t> K, </a:t>
            </a:r>
            <a:r>
              <a:rPr lang="en-US" err="1"/>
              <a:t>thu</a:t>
            </a:r>
            <a:r>
              <a:rPr lang="en-US"/>
              <a:t> </a:t>
            </a:r>
            <a:r>
              <a:rPr lang="en-US" err="1"/>
              <a:t>được</a:t>
            </a:r>
            <a:r>
              <a:rPr lang="en-US"/>
              <a:t> </a:t>
            </a:r>
            <a:r>
              <a:rPr lang="en-US" err="1"/>
              <a:t>bản</a:t>
            </a:r>
            <a:r>
              <a:rPr lang="en-US"/>
              <a:t> </a:t>
            </a:r>
            <a:r>
              <a:rPr lang="en-US" err="1"/>
              <a:t>mã</a:t>
            </a:r>
            <a:r>
              <a:rPr lang="en-US"/>
              <a:t> C. Khi </a:t>
            </a:r>
            <a:r>
              <a:rPr lang="en-US" err="1"/>
              <a:t>đó</a:t>
            </a:r>
            <a:r>
              <a:rPr lang="en-US"/>
              <a:t> </a:t>
            </a:r>
            <a:r>
              <a:rPr lang="en-US" err="1"/>
              <a:t>có</a:t>
            </a:r>
            <a:r>
              <a:rPr lang="en-US"/>
              <a:t> </a:t>
            </a:r>
            <a:r>
              <a:rPr lang="en-US" err="1"/>
              <a:t>thể</a:t>
            </a:r>
            <a:r>
              <a:rPr lang="en-US"/>
              <a:t> </a:t>
            </a:r>
            <a:r>
              <a:rPr lang="en-US" err="1"/>
              <a:t>giải</a:t>
            </a:r>
            <a:r>
              <a:rPr lang="en-US"/>
              <a:t> </a:t>
            </a:r>
            <a:r>
              <a:rPr lang="en-US" err="1"/>
              <a:t>mã</a:t>
            </a:r>
            <a:r>
              <a:rPr lang="en-US"/>
              <a:t> C </a:t>
            </a:r>
            <a:r>
              <a:rPr lang="en-US" err="1"/>
              <a:t>bằng</a:t>
            </a:r>
            <a:r>
              <a:rPr lang="en-US"/>
              <a:t> </a:t>
            </a:r>
            <a:r>
              <a:rPr lang="en-US" err="1"/>
              <a:t>hàm</a:t>
            </a:r>
            <a:r>
              <a:rPr lang="en-US"/>
              <a:t> </a:t>
            </a:r>
            <a:r>
              <a:rPr lang="en-US" err="1"/>
              <a:t>giải</a:t>
            </a:r>
            <a:r>
              <a:rPr lang="en-US"/>
              <a:t> </a:t>
            </a:r>
            <a:r>
              <a:rPr lang="en-US" err="1"/>
              <a:t>mã</a:t>
            </a:r>
            <a:r>
              <a:rPr lang="en-US"/>
              <a:t> 3DES </a:t>
            </a:r>
            <a:r>
              <a:rPr lang="en-US" err="1"/>
              <a:t>với</a:t>
            </a:r>
            <a:r>
              <a:rPr lang="en-US"/>
              <a:t> </a:t>
            </a:r>
            <a:r>
              <a:rPr lang="en-US" err="1"/>
              <a:t>cả</a:t>
            </a:r>
            <a:r>
              <a:rPr lang="en-US"/>
              <a:t> 3 </a:t>
            </a:r>
            <a:r>
              <a:rPr lang="en-US" err="1"/>
              <a:t>khóa</a:t>
            </a:r>
            <a:r>
              <a:rPr lang="en-US"/>
              <a:t> </a:t>
            </a:r>
            <a:r>
              <a:rPr lang="en-US" err="1"/>
              <a:t>đều</a:t>
            </a:r>
            <a:r>
              <a:rPr lang="en-US"/>
              <a:t> </a:t>
            </a:r>
            <a:r>
              <a:rPr lang="en-US" err="1"/>
              <a:t>là</a:t>
            </a:r>
            <a:r>
              <a:rPr lang="en-US"/>
              <a:t> K:</a:t>
            </a:r>
          </a:p>
          <a:p>
            <a:pPr marL="0" indent="0" algn="ctr">
              <a:buFont typeface="Wingdings" panose="05000000000000000000" pitchFamily="2" charset="2"/>
              <a:buNone/>
              <a:defRPr/>
            </a:pPr>
            <a:r>
              <a:rPr lang="en-US" i="1">
                <a:solidFill>
                  <a:srgbClr val="000000"/>
                </a:solidFill>
              </a:rPr>
              <a:t>P= D(K, E(K, D(K,C))) = D(K,C)</a:t>
            </a:r>
          </a:p>
          <a:p>
            <a:pPr marL="0" indent="0">
              <a:buFont typeface="Wingdings" panose="05000000000000000000" pitchFamily="2" charset="2"/>
              <a:buNone/>
              <a:defRPr/>
            </a:pPr>
            <a:endParaRPr lang="en-US"/>
          </a:p>
          <a:p>
            <a:pPr>
              <a:defRPr/>
            </a:pPr>
            <a:endParaRPr lang="en-US"/>
          </a:p>
        </p:txBody>
      </p:sp>
      <p:sp>
        <p:nvSpPr>
          <p:cNvPr id="44036" name="Date Placeholder 3">
            <a:extLst>
              <a:ext uri="{FF2B5EF4-FFF2-40B4-BE49-F238E27FC236}">
                <a16:creationId xmlns:a16="http://schemas.microsoft.com/office/drawing/2014/main" id="{40E05A86-65DC-4A48-AD69-0AF5E8EE873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AC47ADC-E01F-4C57-A664-41075DBD4B8B}"/>
              </a:ext>
            </a:extLst>
          </p:cNvPr>
          <p:cNvSpPr>
            <a:spLocks noGrp="1" noChangeArrowheads="1"/>
          </p:cNvSpPr>
          <p:nvPr>
            <p:ph type="title"/>
          </p:nvPr>
        </p:nvSpPr>
        <p:spPr/>
        <p:txBody>
          <a:bodyPr/>
          <a:lstStyle/>
          <a:p>
            <a:endParaRPr lang="en-US" altLang="en-US"/>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5F1E01E1-ED9A-4830-9A34-750B8520A8BE}"/>
              </a:ext>
            </a:extLst>
          </p:cNvPr>
          <p:cNvSpPr>
            <a:spLocks noGrp="1"/>
          </p:cNvSpPr>
          <p:nvPr>
            <p:ph idx="1"/>
          </p:nvPr>
        </p:nvSpPr>
        <p:spPr>
          <a:xfrm>
            <a:off x="685800" y="1905000"/>
            <a:ext cx="7772400" cy="4114800"/>
          </a:xfrm>
        </p:spPr>
        <p:txBody>
          <a:bodyPr/>
          <a:lstStyle/>
          <a:p>
            <a:pPr>
              <a:defRPr/>
            </a:pPr>
            <a:r>
              <a:rPr lang="en-US"/>
              <a:t>  </a:t>
            </a:r>
            <a:r>
              <a:rPr lang="en-US" err="1"/>
              <a:t>Tương</a:t>
            </a:r>
            <a:r>
              <a:rPr lang="en-US"/>
              <a:t> </a:t>
            </a:r>
            <a:r>
              <a:rPr lang="en-US" err="1"/>
              <a:t>tự</a:t>
            </a:r>
            <a:r>
              <a:rPr lang="en-US"/>
              <a:t>, </a:t>
            </a:r>
            <a:r>
              <a:rPr lang="en-US" err="1"/>
              <a:t>có</a:t>
            </a:r>
            <a:r>
              <a:rPr lang="en-US"/>
              <a:t> </a:t>
            </a:r>
            <a:r>
              <a:rPr lang="en-US" err="1"/>
              <a:t>thể</a:t>
            </a:r>
            <a:r>
              <a:rPr lang="en-US"/>
              <a:t> </a:t>
            </a:r>
            <a:r>
              <a:rPr lang="en-US" err="1"/>
              <a:t>dùng</a:t>
            </a:r>
            <a:r>
              <a:rPr lang="en-US"/>
              <a:t> </a:t>
            </a:r>
            <a:r>
              <a:rPr lang="en-US" err="1"/>
              <a:t>hàm</a:t>
            </a:r>
            <a:r>
              <a:rPr lang="en-US"/>
              <a:t> </a:t>
            </a:r>
            <a:r>
              <a:rPr lang="en-US" err="1"/>
              <a:t>mã</a:t>
            </a:r>
            <a:r>
              <a:rPr lang="en-US"/>
              <a:t> </a:t>
            </a:r>
            <a:r>
              <a:rPr lang="en-US" err="1"/>
              <a:t>hóa</a:t>
            </a:r>
            <a:r>
              <a:rPr lang="en-US"/>
              <a:t> 3DES </a:t>
            </a:r>
            <a:r>
              <a:rPr lang="en-US" err="1"/>
              <a:t>với</a:t>
            </a:r>
            <a:r>
              <a:rPr lang="en-US"/>
              <a:t> </a:t>
            </a:r>
            <a:r>
              <a:rPr lang="en-US" err="1"/>
              <a:t>cả</a:t>
            </a:r>
            <a:r>
              <a:rPr lang="en-US"/>
              <a:t> 3 </a:t>
            </a:r>
            <a:r>
              <a:rPr lang="en-US" err="1"/>
              <a:t>khóa</a:t>
            </a:r>
            <a:r>
              <a:rPr lang="en-US"/>
              <a:t> </a:t>
            </a:r>
            <a:r>
              <a:rPr lang="en-US" err="1"/>
              <a:t>đều</a:t>
            </a:r>
            <a:r>
              <a:rPr lang="en-US"/>
              <a:t> </a:t>
            </a:r>
            <a:r>
              <a:rPr lang="en-US" err="1"/>
              <a:t>là</a:t>
            </a:r>
            <a:r>
              <a:rPr lang="en-US"/>
              <a:t> K </a:t>
            </a:r>
            <a:r>
              <a:rPr lang="en-US" err="1"/>
              <a:t>để</a:t>
            </a:r>
            <a:r>
              <a:rPr lang="en-US"/>
              <a:t> </a:t>
            </a:r>
            <a:r>
              <a:rPr lang="en-US" err="1"/>
              <a:t>tạo</a:t>
            </a:r>
            <a:r>
              <a:rPr lang="en-US"/>
              <a:t> ra </a:t>
            </a:r>
            <a:r>
              <a:rPr lang="en-US" err="1"/>
              <a:t>các</a:t>
            </a:r>
            <a:r>
              <a:rPr lang="en-US"/>
              <a:t> </a:t>
            </a:r>
            <a:r>
              <a:rPr lang="en-US" err="1"/>
              <a:t>bản</a:t>
            </a:r>
            <a:r>
              <a:rPr lang="en-US"/>
              <a:t> </a:t>
            </a:r>
            <a:r>
              <a:rPr lang="en-US" err="1"/>
              <a:t>mã</a:t>
            </a:r>
            <a:r>
              <a:rPr lang="en-US"/>
              <a:t> </a:t>
            </a:r>
            <a:r>
              <a:rPr lang="en-US" err="1"/>
              <a:t>giống</a:t>
            </a:r>
            <a:r>
              <a:rPr lang="en-US"/>
              <a:t> </a:t>
            </a:r>
            <a:r>
              <a:rPr lang="en-US" err="1"/>
              <a:t>như</a:t>
            </a:r>
            <a:r>
              <a:rPr lang="en-US"/>
              <a:t> </a:t>
            </a:r>
            <a:r>
              <a:rPr lang="en-US" err="1"/>
              <a:t>được</a:t>
            </a:r>
            <a:r>
              <a:rPr lang="en-US"/>
              <a:t> </a:t>
            </a:r>
            <a:r>
              <a:rPr lang="en-US" err="1"/>
              <a:t>mã</a:t>
            </a:r>
            <a:r>
              <a:rPr lang="en-US"/>
              <a:t> </a:t>
            </a:r>
            <a:r>
              <a:rPr lang="en-US" err="1"/>
              <a:t>hóa</a:t>
            </a:r>
            <a:r>
              <a:rPr lang="en-US"/>
              <a:t> </a:t>
            </a:r>
            <a:r>
              <a:rPr lang="en-US" err="1"/>
              <a:t>bằng</a:t>
            </a:r>
            <a:r>
              <a:rPr lang="en-US"/>
              <a:t> DES (</a:t>
            </a:r>
            <a:r>
              <a:rPr lang="en-US" err="1"/>
              <a:t>nếu</a:t>
            </a:r>
            <a:r>
              <a:rPr lang="en-US"/>
              <a:t> </a:t>
            </a:r>
            <a:r>
              <a:rPr lang="en-US" err="1"/>
              <a:t>muốn</a:t>
            </a:r>
            <a:r>
              <a:rPr lang="en-US"/>
              <a:t>): </a:t>
            </a:r>
          </a:p>
          <a:p>
            <a:pPr marL="0" indent="0" algn="ctr">
              <a:buFont typeface="Wingdings" panose="05000000000000000000" pitchFamily="2" charset="2"/>
              <a:buNone/>
              <a:defRPr/>
            </a:pPr>
            <a:r>
              <a:rPr lang="en-US" i="1">
                <a:solidFill>
                  <a:srgbClr val="000000"/>
                </a:solidFill>
              </a:rPr>
              <a:t>C= E(K, D(K, E(K,P))) = E(K,P)</a:t>
            </a:r>
          </a:p>
          <a:p>
            <a:pPr marL="0" indent="0">
              <a:buFont typeface="Wingdings" panose="05000000000000000000" pitchFamily="2" charset="2"/>
              <a:buNone/>
              <a:defRPr/>
            </a:pPr>
            <a:endParaRPr lang="en-US"/>
          </a:p>
        </p:txBody>
      </p:sp>
      <p:sp>
        <p:nvSpPr>
          <p:cNvPr id="45060" name="Date Placeholder 3">
            <a:extLst>
              <a:ext uri="{FF2B5EF4-FFF2-40B4-BE49-F238E27FC236}">
                <a16:creationId xmlns:a16="http://schemas.microsoft.com/office/drawing/2014/main" id="{0FCECAA7-EF1C-4469-90A4-BE80C2635F9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2A74E2F-ABEB-444C-BA65-8EECDED879C5}"/>
              </a:ext>
            </a:extLst>
          </p:cNvPr>
          <p:cNvSpPr>
            <a:spLocks noGrp="1" noChangeArrowheads="1"/>
          </p:cNvSpPr>
          <p:nvPr>
            <p:ph type="title"/>
          </p:nvPr>
        </p:nvSpPr>
        <p:spPr/>
        <p:txBody>
          <a:bodyPr/>
          <a:lstStyle/>
          <a:p>
            <a:endParaRPr lang="en-US" altLang="en-US"/>
          </a:p>
        </p:txBody>
      </p:sp>
      <p:sp>
        <p:nvSpPr>
          <p:cNvPr id="46083" name="Content Placeholder 2" descr="Rectangle: Click to edit Master text styles&#10;Second level&#10;Third level&#10;Fourth level&#10;Fifth level">
            <a:extLst>
              <a:ext uri="{FF2B5EF4-FFF2-40B4-BE49-F238E27FC236}">
                <a16:creationId xmlns:a16="http://schemas.microsoft.com/office/drawing/2014/main" id="{57BBD9B8-4319-427C-8CD5-CEFCDB4E3503}"/>
              </a:ext>
            </a:extLst>
          </p:cNvPr>
          <p:cNvSpPr>
            <a:spLocks noGrp="1" noChangeArrowheads="1"/>
          </p:cNvSpPr>
          <p:nvPr>
            <p:ph idx="1"/>
          </p:nvPr>
        </p:nvSpPr>
        <p:spPr/>
        <p:txBody>
          <a:bodyPr/>
          <a:lstStyle/>
          <a:p>
            <a:r>
              <a:rPr lang="en-US" altLang="en-US"/>
              <a:t> Một số người cho rằng chiều dài khóa </a:t>
            </a:r>
            <a:r>
              <a:rPr lang="vi-VN" altLang="en-US">
                <a:solidFill>
                  <a:srgbClr val="000000"/>
                </a:solidFill>
              </a:rPr>
              <a:t>1</a:t>
            </a:r>
            <a:r>
              <a:rPr lang="en-US" altLang="en-US">
                <a:solidFill>
                  <a:srgbClr val="000000"/>
                </a:solidFill>
              </a:rPr>
              <a:t>68</a:t>
            </a:r>
            <a:r>
              <a:rPr lang="vi-VN" altLang="en-US">
                <a:solidFill>
                  <a:srgbClr val="000000"/>
                </a:solidFill>
              </a:rPr>
              <a:t> bit</a:t>
            </a:r>
            <a:r>
              <a:rPr lang="en-US" altLang="en-US"/>
              <a:t> như trên quá cồng kềnh, nên đã đề xuất phương pháp mã hóa 3 cấp dùng 2 khóa</a:t>
            </a:r>
          </a:p>
        </p:txBody>
      </p:sp>
      <p:sp>
        <p:nvSpPr>
          <p:cNvPr id="46084" name="Date Placeholder 3">
            <a:extLst>
              <a:ext uri="{FF2B5EF4-FFF2-40B4-BE49-F238E27FC236}">
                <a16:creationId xmlns:a16="http://schemas.microsoft.com/office/drawing/2014/main" id="{E18C3F9C-F28C-44EF-8AE5-1491C971757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7C7C162-5E1E-4CEB-BF83-F73D4C1C588A}"/>
              </a:ext>
            </a:extLst>
          </p:cNvPr>
          <p:cNvSpPr>
            <a:spLocks noGrp="1" noChangeArrowheads="1"/>
          </p:cNvSpPr>
          <p:nvPr>
            <p:ph type="title"/>
          </p:nvPr>
        </p:nvSpPr>
        <p:spPr/>
        <p:txBody>
          <a:bodyPr/>
          <a:lstStyle/>
          <a:p>
            <a:pPr eaLnBrk="1" hangingPunct="1"/>
            <a:endParaRPr lang="en-US" altLang="en-US"/>
          </a:p>
        </p:txBody>
      </p:sp>
      <p:sp>
        <p:nvSpPr>
          <p:cNvPr id="9219" name="Content Placeholder 2" descr="Rectangle: Click to edit Master text styles&#10;Second level&#10;Third level&#10;Fourth level&#10;Fifth level">
            <a:extLst>
              <a:ext uri="{FF2B5EF4-FFF2-40B4-BE49-F238E27FC236}">
                <a16:creationId xmlns:a16="http://schemas.microsoft.com/office/drawing/2014/main" id="{2BC2BECD-2EB0-475F-BC8C-2E8D125D12AB}"/>
              </a:ext>
            </a:extLst>
          </p:cNvPr>
          <p:cNvSpPr>
            <a:spLocks noGrp="1" noChangeArrowheads="1"/>
          </p:cNvSpPr>
          <p:nvPr>
            <p:ph idx="1"/>
          </p:nvPr>
        </p:nvSpPr>
        <p:spPr/>
        <p:txBody>
          <a:bodyPr/>
          <a:lstStyle/>
          <a:p>
            <a:pPr marL="0" indent="0" eaLnBrk="1" hangingPunct="1">
              <a:buFont typeface="Wingdings" panose="05000000000000000000" pitchFamily="2" charset="2"/>
              <a:buNone/>
            </a:pPr>
            <a:r>
              <a:rPr lang="en-US" altLang="en-US"/>
              <a:t>Thi cuối kì: 50%</a:t>
            </a:r>
          </a:p>
          <a:p>
            <a:pPr marL="0" indent="0" eaLnBrk="1" hangingPunct="1">
              <a:buFont typeface="Wingdings" panose="05000000000000000000" pitchFamily="2" charset="2"/>
              <a:buNone/>
            </a:pPr>
            <a:endParaRPr lang="en-US" altLang="en-US"/>
          </a:p>
        </p:txBody>
      </p:sp>
      <p:sp>
        <p:nvSpPr>
          <p:cNvPr id="9220" name="Date Placeholder 3">
            <a:extLst>
              <a:ext uri="{FF2B5EF4-FFF2-40B4-BE49-F238E27FC236}">
                <a16:creationId xmlns:a16="http://schemas.microsoft.com/office/drawing/2014/main" id="{EC55090C-9E0F-43E7-818D-F8745C5BF7C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AEC044CE-0FAC-4A3D-8EA6-9AB2A55C33C9}"/>
              </a:ext>
            </a:extLst>
          </p:cNvPr>
          <p:cNvSpPr>
            <a:spLocks noGrp="1" noChangeArrowheads="1"/>
          </p:cNvSpPr>
          <p:nvPr>
            <p:ph type="title"/>
          </p:nvPr>
        </p:nvSpPr>
        <p:spPr/>
        <p:txBody>
          <a:bodyPr/>
          <a:lstStyle/>
          <a:p>
            <a:r>
              <a:rPr lang="en-US" altLang="en-US"/>
              <a:t>3DES dùng 2 khóa</a:t>
            </a:r>
          </a:p>
        </p:txBody>
      </p:sp>
      <p:sp>
        <p:nvSpPr>
          <p:cNvPr id="47107" name="Content Placeholder 2" descr="Rectangle: Click to edit Master text styles&#10;Second level&#10;Third level&#10;Fourth level&#10;Fifth level">
            <a:extLst>
              <a:ext uri="{FF2B5EF4-FFF2-40B4-BE49-F238E27FC236}">
                <a16:creationId xmlns:a16="http://schemas.microsoft.com/office/drawing/2014/main" id="{C920510D-00C4-4D3A-86F9-3748778C749C}"/>
              </a:ext>
            </a:extLst>
          </p:cNvPr>
          <p:cNvSpPr>
            <a:spLocks noGrp="1" noChangeArrowheads="1"/>
          </p:cNvSpPr>
          <p:nvPr>
            <p:ph idx="1"/>
          </p:nvPr>
        </p:nvSpPr>
        <p:spPr/>
        <p:txBody>
          <a:bodyPr/>
          <a:lstStyle/>
          <a:p>
            <a:endParaRPr lang="en-US" altLang="en-US"/>
          </a:p>
        </p:txBody>
      </p:sp>
      <p:sp>
        <p:nvSpPr>
          <p:cNvPr id="47108" name="Date Placeholder 3">
            <a:extLst>
              <a:ext uri="{FF2B5EF4-FFF2-40B4-BE49-F238E27FC236}">
                <a16:creationId xmlns:a16="http://schemas.microsoft.com/office/drawing/2014/main" id="{1DF1F190-5B01-4336-AB86-B14E1E90BC0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47109" name="Picture 7">
            <a:extLst>
              <a:ext uri="{FF2B5EF4-FFF2-40B4-BE49-F238E27FC236}">
                <a16:creationId xmlns:a16="http://schemas.microsoft.com/office/drawing/2014/main" id="{3C9FE942-5303-468E-9DB3-C2616141A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7315200"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CDC7D57-92C7-4BC2-86AC-B57A1796B39A}"/>
              </a:ext>
            </a:extLst>
          </p:cNvPr>
          <p:cNvSpPr>
            <a:spLocks noGrp="1" noChangeArrowheads="1"/>
          </p:cNvSpPr>
          <p:nvPr>
            <p:ph type="title"/>
          </p:nvPr>
        </p:nvSpPr>
        <p:spPr/>
        <p:txBody>
          <a:bodyPr/>
          <a:lstStyle/>
          <a:p>
            <a:endParaRPr lang="en-US" altLang="en-US"/>
          </a:p>
        </p:txBody>
      </p:sp>
      <p:sp>
        <p:nvSpPr>
          <p:cNvPr id="48131" name="Content Placeholder 2" descr="Rectangle: Click to edit Master text styles&#10;Second level&#10;Third level&#10;Fourth level&#10;Fifth level">
            <a:extLst>
              <a:ext uri="{FF2B5EF4-FFF2-40B4-BE49-F238E27FC236}">
                <a16:creationId xmlns:a16="http://schemas.microsoft.com/office/drawing/2014/main" id="{E647F172-9584-4289-AD6E-CC1632B760F7}"/>
              </a:ext>
            </a:extLst>
          </p:cNvPr>
          <p:cNvSpPr>
            <a:spLocks noGrp="1" noChangeArrowheads="1"/>
          </p:cNvSpPr>
          <p:nvPr>
            <p:ph idx="1"/>
          </p:nvPr>
        </p:nvSpPr>
        <p:spPr>
          <a:xfrm>
            <a:off x="1600200" y="1905000"/>
            <a:ext cx="6172200" cy="1828800"/>
          </a:xfrm>
        </p:spPr>
        <p:txBody>
          <a:bodyPr/>
          <a:lstStyle/>
          <a:p>
            <a:pPr marL="0" indent="0">
              <a:buFont typeface="Wingdings" panose="05000000000000000000" pitchFamily="2" charset="2"/>
              <a:buNone/>
            </a:pPr>
            <a:r>
              <a:rPr lang="en-US" altLang="en-US" i="1">
                <a:solidFill>
                  <a:srgbClr val="0070C0"/>
                </a:solidFill>
              </a:rPr>
              <a:t>Mã hóa: </a:t>
            </a:r>
            <a:r>
              <a:rPr lang="en-US" altLang="en-US" i="1">
                <a:solidFill>
                  <a:srgbClr val="000000"/>
                </a:solidFill>
              </a:rPr>
              <a:t>C= E(K</a:t>
            </a:r>
            <a:r>
              <a:rPr lang="en-US" altLang="en-US" i="1" baseline="-25000">
                <a:solidFill>
                  <a:srgbClr val="000000"/>
                </a:solidFill>
              </a:rPr>
              <a:t>1</a:t>
            </a:r>
            <a:r>
              <a:rPr lang="en-US" altLang="en-US" i="1">
                <a:solidFill>
                  <a:srgbClr val="000000"/>
                </a:solidFill>
              </a:rPr>
              <a:t>, D(K</a:t>
            </a:r>
            <a:r>
              <a:rPr lang="en-US" altLang="en-US" i="1" baseline="-25000">
                <a:solidFill>
                  <a:srgbClr val="000000"/>
                </a:solidFill>
              </a:rPr>
              <a:t>2</a:t>
            </a:r>
            <a:r>
              <a:rPr lang="en-US" altLang="en-US" i="1">
                <a:solidFill>
                  <a:srgbClr val="000000"/>
                </a:solidFill>
              </a:rPr>
              <a:t>, E(K</a:t>
            </a:r>
            <a:r>
              <a:rPr lang="en-US" altLang="en-US" i="1" baseline="-25000">
                <a:solidFill>
                  <a:srgbClr val="000000"/>
                </a:solidFill>
              </a:rPr>
              <a:t>1</a:t>
            </a:r>
            <a:r>
              <a:rPr lang="en-US" altLang="en-US" i="1">
                <a:solidFill>
                  <a:srgbClr val="000000"/>
                </a:solidFill>
              </a:rPr>
              <a:t>,P)))</a:t>
            </a:r>
          </a:p>
          <a:p>
            <a:pPr marL="0" indent="0">
              <a:buFont typeface="Wingdings" panose="05000000000000000000" pitchFamily="2" charset="2"/>
              <a:buNone/>
            </a:pPr>
            <a:r>
              <a:rPr lang="en-US" altLang="en-US" i="1">
                <a:solidFill>
                  <a:srgbClr val="0070C0"/>
                </a:solidFill>
              </a:rPr>
              <a:t>Giải mã: </a:t>
            </a:r>
            <a:r>
              <a:rPr lang="en-US" altLang="en-US" i="1">
                <a:solidFill>
                  <a:srgbClr val="000000"/>
                </a:solidFill>
              </a:rPr>
              <a:t>P= D(K</a:t>
            </a:r>
            <a:r>
              <a:rPr lang="en-US" altLang="en-US" i="1" baseline="-25000">
                <a:solidFill>
                  <a:srgbClr val="000000"/>
                </a:solidFill>
              </a:rPr>
              <a:t>1</a:t>
            </a:r>
            <a:r>
              <a:rPr lang="en-US" altLang="en-US" i="1">
                <a:solidFill>
                  <a:srgbClr val="000000"/>
                </a:solidFill>
              </a:rPr>
              <a:t>, E(K</a:t>
            </a:r>
            <a:r>
              <a:rPr lang="en-US" altLang="en-US" i="1" baseline="-25000">
                <a:solidFill>
                  <a:srgbClr val="000000"/>
                </a:solidFill>
              </a:rPr>
              <a:t>2</a:t>
            </a:r>
            <a:r>
              <a:rPr lang="en-US" altLang="en-US" i="1">
                <a:solidFill>
                  <a:srgbClr val="000000"/>
                </a:solidFill>
              </a:rPr>
              <a:t>, D(K</a:t>
            </a:r>
            <a:r>
              <a:rPr lang="en-US" altLang="en-US" i="1" baseline="-25000">
                <a:solidFill>
                  <a:srgbClr val="000000"/>
                </a:solidFill>
              </a:rPr>
              <a:t>1</a:t>
            </a:r>
            <a:r>
              <a:rPr lang="en-US" altLang="en-US" i="1">
                <a:solidFill>
                  <a:srgbClr val="000000"/>
                </a:solidFill>
              </a:rPr>
              <a:t>,C)))</a:t>
            </a:r>
          </a:p>
          <a:p>
            <a:pPr marL="0" indent="0">
              <a:buFont typeface="Wingdings" panose="05000000000000000000" pitchFamily="2" charset="2"/>
              <a:buNone/>
            </a:pPr>
            <a:endParaRPr lang="en-US" altLang="en-US"/>
          </a:p>
        </p:txBody>
      </p:sp>
      <p:sp>
        <p:nvSpPr>
          <p:cNvPr id="48132" name="Date Placeholder 3">
            <a:extLst>
              <a:ext uri="{FF2B5EF4-FFF2-40B4-BE49-F238E27FC236}">
                <a16:creationId xmlns:a16="http://schemas.microsoft.com/office/drawing/2014/main" id="{8AA0BD6B-96D5-4D67-A24E-9D5F5CFA25C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9BAF8A2-FE54-40A5-89F5-6AD9960E9539}"/>
              </a:ext>
            </a:extLst>
          </p:cNvPr>
          <p:cNvSpPr>
            <a:spLocks noGrp="1" noChangeArrowheads="1"/>
          </p:cNvSpPr>
          <p:nvPr>
            <p:ph type="title"/>
          </p:nvPr>
        </p:nvSpPr>
        <p:spPr/>
        <p:txBody>
          <a:bodyPr/>
          <a:lstStyle/>
          <a:p>
            <a:endParaRPr lang="en-US" altLang="en-US"/>
          </a:p>
        </p:txBody>
      </p:sp>
      <p:sp>
        <p:nvSpPr>
          <p:cNvPr id="49155" name="Content Placeholder 2" descr="Rectangle: Click to edit Master text styles&#10;Second level&#10;Third level&#10;Fourth level&#10;Fifth level">
            <a:extLst>
              <a:ext uri="{FF2B5EF4-FFF2-40B4-BE49-F238E27FC236}">
                <a16:creationId xmlns:a16="http://schemas.microsoft.com/office/drawing/2014/main" id="{60E23C0C-0757-44CC-81B2-B3E9DDA8BFA2}"/>
              </a:ext>
            </a:extLst>
          </p:cNvPr>
          <p:cNvSpPr>
            <a:spLocks noGrp="1" noChangeArrowheads="1"/>
          </p:cNvSpPr>
          <p:nvPr>
            <p:ph idx="1"/>
          </p:nvPr>
        </p:nvSpPr>
        <p:spPr>
          <a:xfrm>
            <a:off x="762000" y="1600200"/>
            <a:ext cx="7772400" cy="4114800"/>
          </a:xfrm>
        </p:spPr>
        <p:txBody>
          <a:bodyPr/>
          <a:lstStyle/>
          <a:p>
            <a:r>
              <a:rPr lang="en-US" altLang="en-US"/>
              <a:t> Do sử dụng 2 khóa nên tổng độ dài khóa của phương pháp này là </a:t>
            </a:r>
            <a:r>
              <a:rPr lang="vi-VN" altLang="en-US">
                <a:solidFill>
                  <a:srgbClr val="000000"/>
                </a:solidFill>
              </a:rPr>
              <a:t>56 × 2 = 112 bit</a:t>
            </a:r>
            <a:r>
              <a:rPr lang="en-US" altLang="en-US"/>
              <a:t>, khả năng chống tấn công brute-force tương đương Double DES</a:t>
            </a:r>
          </a:p>
          <a:p>
            <a:r>
              <a:rPr lang="en-US" altLang="en-US"/>
              <a:t> Phương pháp này có thể chống tấn công giữa chừng tốt hơn Double DES nhờ sử dụng cấu trúc mã hóa 3 cấp</a:t>
            </a:r>
          </a:p>
          <a:p>
            <a:endParaRPr lang="en-US" altLang="en-US"/>
          </a:p>
        </p:txBody>
      </p:sp>
      <p:sp>
        <p:nvSpPr>
          <p:cNvPr id="49156" name="Date Placeholder 3">
            <a:extLst>
              <a:ext uri="{FF2B5EF4-FFF2-40B4-BE49-F238E27FC236}">
                <a16:creationId xmlns:a16="http://schemas.microsoft.com/office/drawing/2014/main" id="{C8B6D19C-A364-49F2-82F0-55388056CA1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197A90C1-8C56-41E3-9172-B6E05557DD92}"/>
              </a:ext>
            </a:extLst>
          </p:cNvPr>
          <p:cNvSpPr>
            <a:spLocks noGrp="1" noChangeArrowheads="1"/>
          </p:cNvSpPr>
          <p:nvPr>
            <p:ph type="title"/>
          </p:nvPr>
        </p:nvSpPr>
        <p:spPr/>
        <p:txBody>
          <a:bodyPr/>
          <a:lstStyle/>
          <a:p>
            <a:r>
              <a:rPr lang="en-US" altLang="en-US"/>
              <a:t>Bài tập 1:</a:t>
            </a:r>
          </a:p>
        </p:txBody>
      </p:sp>
      <p:sp>
        <p:nvSpPr>
          <p:cNvPr id="50179" name="Content Placeholder 2" descr="Rectangle: Click to edit Master text styles&#10;Second level&#10;Third level&#10;Fourth level&#10;Fifth level">
            <a:extLst>
              <a:ext uri="{FF2B5EF4-FFF2-40B4-BE49-F238E27FC236}">
                <a16:creationId xmlns:a16="http://schemas.microsoft.com/office/drawing/2014/main" id="{17F7A639-E9F4-440D-A065-3989E758E25F}"/>
              </a:ext>
            </a:extLst>
          </p:cNvPr>
          <p:cNvSpPr>
            <a:spLocks noGrp="1" noChangeArrowheads="1"/>
          </p:cNvSpPr>
          <p:nvPr>
            <p:ph idx="1"/>
          </p:nvPr>
        </p:nvSpPr>
        <p:spPr/>
        <p:txBody>
          <a:bodyPr/>
          <a:lstStyle/>
          <a:p>
            <a:r>
              <a:rPr lang="en-US" altLang="en-US"/>
              <a:t> Lập trình mô phỏng các phương pháp mã hóa/giải mã 3 cấp sử dụng thuật toán Feistel đơn giản:</a:t>
            </a:r>
          </a:p>
        </p:txBody>
      </p:sp>
      <p:sp>
        <p:nvSpPr>
          <p:cNvPr id="50180" name="Date Placeholder 3">
            <a:extLst>
              <a:ext uri="{FF2B5EF4-FFF2-40B4-BE49-F238E27FC236}">
                <a16:creationId xmlns:a16="http://schemas.microsoft.com/office/drawing/2014/main" id="{8855A23F-959F-4F13-9541-D60584FD1D4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2A8D73D3-9387-46E1-98A7-F7817EB08371}"/>
              </a:ext>
            </a:extLst>
          </p:cNvPr>
          <p:cNvSpPr>
            <a:spLocks noGrp="1" noChangeArrowheads="1"/>
          </p:cNvSpPr>
          <p:nvPr>
            <p:ph type="title"/>
          </p:nvPr>
        </p:nvSpPr>
        <p:spPr/>
        <p:txBody>
          <a:bodyPr/>
          <a:lstStyle/>
          <a:p>
            <a:endParaRPr lang="en-US" altLang="en-US"/>
          </a:p>
        </p:txBody>
      </p:sp>
      <p:sp>
        <p:nvSpPr>
          <p:cNvPr id="51203" name="Date Placeholder 3">
            <a:extLst>
              <a:ext uri="{FF2B5EF4-FFF2-40B4-BE49-F238E27FC236}">
                <a16:creationId xmlns:a16="http://schemas.microsoft.com/office/drawing/2014/main" id="{B86B2A12-FB75-496A-A302-C844F0753B8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5" name="Rectangle 3" descr="Rectangle: Click to edit Master text styles&#10;Second level&#10;Third level&#10;Fourth level&#10;Fifth level">
            <a:extLst>
              <a:ext uri="{FF2B5EF4-FFF2-40B4-BE49-F238E27FC236}">
                <a16:creationId xmlns:a16="http://schemas.microsoft.com/office/drawing/2014/main" id="{8D41BB60-2BF6-4224-A9DB-848E38E6E872}"/>
              </a:ext>
            </a:extLst>
          </p:cNvPr>
          <p:cNvSpPr txBox="1">
            <a:spLocks noChangeArrowheads="1"/>
          </p:cNvSpPr>
          <p:nvPr/>
        </p:nvSpPr>
        <p:spPr bwMode="auto">
          <a:xfrm>
            <a:off x="762000" y="1600200"/>
            <a:ext cx="7848600" cy="49530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lnSpc>
                <a:spcPct val="90000"/>
              </a:lnSpc>
              <a:defRPr/>
            </a:pPr>
            <a:r>
              <a:rPr lang="en-US" altLang="en-US" kern="0" err="1"/>
              <a:t>Nhập</a:t>
            </a:r>
            <a:r>
              <a:rPr lang="en-US" altLang="en-US" kern="0"/>
              <a:t> </a:t>
            </a:r>
            <a:r>
              <a:rPr lang="en-US" altLang="en-US" kern="0" err="1"/>
              <a:t>một</a:t>
            </a:r>
            <a:r>
              <a:rPr lang="en-US" altLang="en-US" kern="0"/>
              <a:t> </a:t>
            </a:r>
            <a:r>
              <a:rPr lang="en-US" altLang="en-US" kern="0" err="1"/>
              <a:t>khối</a:t>
            </a:r>
            <a:r>
              <a:rPr lang="en-US" altLang="en-US" kern="0"/>
              <a:t> plaintext </a:t>
            </a:r>
            <a:r>
              <a:rPr lang="en-US" altLang="en-US" kern="0" err="1"/>
              <a:t>từ</a:t>
            </a:r>
            <a:r>
              <a:rPr lang="en-US" altLang="en-US" kern="0"/>
              <a:t> </a:t>
            </a:r>
            <a:r>
              <a:rPr lang="en-US" altLang="en-US" kern="0" err="1"/>
              <a:t>bàn</a:t>
            </a:r>
            <a:r>
              <a:rPr lang="en-US" altLang="en-US" kern="0"/>
              <a:t> </a:t>
            </a:r>
            <a:r>
              <a:rPr lang="en-US" altLang="en-US" kern="0" err="1"/>
              <a:t>phím</a:t>
            </a:r>
            <a:r>
              <a:rPr lang="en-US" altLang="en-US" kern="0"/>
              <a:t>, </a:t>
            </a:r>
            <a:r>
              <a:rPr lang="en-US" altLang="en-US" kern="0" err="1"/>
              <a:t>khối</a:t>
            </a:r>
            <a:r>
              <a:rPr lang="en-US" altLang="en-US" kern="0"/>
              <a:t> </a:t>
            </a:r>
            <a:r>
              <a:rPr lang="en-US" altLang="en-US" kern="0" err="1"/>
              <a:t>có</a:t>
            </a:r>
            <a:r>
              <a:rPr lang="en-US" altLang="en-US" kern="0"/>
              <a:t> </a:t>
            </a:r>
            <a:r>
              <a:rPr lang="en-US" altLang="en-US" kern="0" err="1"/>
              <a:t>độ</a:t>
            </a:r>
            <a:r>
              <a:rPr lang="en-US" altLang="en-US" kern="0"/>
              <a:t> </a:t>
            </a:r>
            <a:r>
              <a:rPr lang="en-US" altLang="en-US" kern="0" err="1"/>
              <a:t>dài</a:t>
            </a:r>
            <a:r>
              <a:rPr lang="en-US" altLang="en-US" kern="0"/>
              <a:t> </a:t>
            </a:r>
            <a:r>
              <a:rPr lang="en-US" altLang="en-US" i="1" kern="0">
                <a:solidFill>
                  <a:srgbClr val="000000"/>
                </a:solidFill>
              </a:rPr>
              <a:t>m</a:t>
            </a:r>
            <a:r>
              <a:rPr lang="en-US" altLang="en-US" kern="0">
                <a:solidFill>
                  <a:srgbClr val="000000"/>
                </a:solidFill>
              </a:rPr>
              <a:t> = 2</a:t>
            </a:r>
            <a:r>
              <a:rPr lang="en-US" altLang="en-US" i="1" kern="0">
                <a:solidFill>
                  <a:srgbClr val="000000"/>
                </a:solidFill>
              </a:rPr>
              <a:t>w</a:t>
            </a:r>
            <a:r>
              <a:rPr lang="en-US" altLang="en-US" kern="0"/>
              <a:t> </a:t>
            </a:r>
            <a:r>
              <a:rPr lang="en-US" altLang="en-US" kern="0">
                <a:solidFill>
                  <a:srgbClr val="000000"/>
                </a:solidFill>
              </a:rPr>
              <a:t>= </a:t>
            </a:r>
            <a:r>
              <a:rPr lang="en-US" altLang="en-US" i="1" kern="0">
                <a:solidFill>
                  <a:srgbClr val="000000"/>
                </a:solidFill>
              </a:rPr>
              <a:t>16</a:t>
            </a:r>
            <a:r>
              <a:rPr lang="en-US" altLang="en-US" kern="0"/>
              <a:t> </a:t>
            </a:r>
            <a:r>
              <a:rPr lang="en-US" altLang="en-US" kern="0" err="1"/>
              <a:t>bít</a:t>
            </a:r>
            <a:r>
              <a:rPr lang="en-US" altLang="en-US" kern="0"/>
              <a:t>.</a:t>
            </a:r>
          </a:p>
          <a:p>
            <a:pPr eaLnBrk="1" hangingPunct="1">
              <a:lnSpc>
                <a:spcPct val="90000"/>
              </a:lnSpc>
              <a:defRPr/>
            </a:pPr>
            <a:r>
              <a:rPr lang="en-US" altLang="en-US" kern="0"/>
              <a:t> </a:t>
            </a:r>
            <a:r>
              <a:rPr lang="en-US" altLang="en-US" kern="0" err="1"/>
              <a:t>Nhập</a:t>
            </a:r>
            <a:r>
              <a:rPr lang="en-US" altLang="en-US" kern="0"/>
              <a:t> </a:t>
            </a:r>
            <a:r>
              <a:rPr lang="en-US" altLang="en-US" kern="0" err="1"/>
              <a:t>khóa</a:t>
            </a:r>
            <a:r>
              <a:rPr lang="en-US" altLang="en-US" kern="0"/>
              <a:t> </a:t>
            </a:r>
            <a:r>
              <a:rPr lang="en-US" altLang="en-US" i="1" kern="0">
                <a:solidFill>
                  <a:srgbClr val="000000"/>
                </a:solidFill>
              </a:rPr>
              <a:t>K</a:t>
            </a:r>
            <a:r>
              <a:rPr lang="en-US" altLang="en-US" kern="0"/>
              <a:t> (</a:t>
            </a:r>
            <a:r>
              <a:rPr lang="en-US" altLang="en-US" kern="0" err="1"/>
              <a:t>dài</a:t>
            </a:r>
            <a:r>
              <a:rPr lang="en-US" altLang="en-US" kern="0"/>
              <a:t> </a:t>
            </a:r>
            <a:r>
              <a:rPr lang="en-US" altLang="en-US" i="1" kern="0">
                <a:solidFill>
                  <a:srgbClr val="000000"/>
                </a:solidFill>
              </a:rPr>
              <a:t>8</a:t>
            </a:r>
            <a:r>
              <a:rPr lang="en-US" altLang="en-US" kern="0"/>
              <a:t> </a:t>
            </a:r>
            <a:r>
              <a:rPr lang="en-US" altLang="en-US" kern="0" err="1"/>
              <a:t>bít</a:t>
            </a:r>
            <a:r>
              <a:rPr lang="en-US" altLang="en-US" kern="0"/>
              <a:t>) </a:t>
            </a:r>
            <a:r>
              <a:rPr lang="en-US" altLang="en-US" kern="0" err="1"/>
              <a:t>từ</a:t>
            </a:r>
            <a:r>
              <a:rPr lang="en-US" altLang="en-US" kern="0"/>
              <a:t> </a:t>
            </a:r>
            <a:r>
              <a:rPr lang="en-US" altLang="en-US" kern="0" err="1"/>
              <a:t>bàn</a:t>
            </a:r>
            <a:r>
              <a:rPr lang="en-US" altLang="en-US" kern="0"/>
              <a:t> </a:t>
            </a:r>
            <a:r>
              <a:rPr lang="en-US" altLang="en-US" kern="0" err="1"/>
              <a:t>phím</a:t>
            </a:r>
            <a:r>
              <a:rPr lang="en-US" altLang="en-US" kern="0"/>
              <a:t>. </a:t>
            </a:r>
            <a:r>
              <a:rPr lang="en-US" altLang="en-US" kern="0" err="1"/>
              <a:t>Khóa</a:t>
            </a:r>
            <a:r>
              <a:rPr lang="en-US" altLang="en-US" kern="0"/>
              <a:t> </a:t>
            </a:r>
            <a:r>
              <a:rPr lang="en-US" altLang="en-US" i="1" kern="0">
                <a:solidFill>
                  <a:srgbClr val="000000"/>
                </a:solidFill>
              </a:rPr>
              <a:t>K</a:t>
            </a:r>
            <a:r>
              <a:rPr lang="en-US" altLang="en-US" i="1" kern="0" baseline="-25000"/>
              <a:t>i</a:t>
            </a:r>
            <a:r>
              <a:rPr lang="en-US" altLang="en-US" kern="0"/>
              <a:t> </a:t>
            </a:r>
            <a:r>
              <a:rPr lang="en-US" altLang="en-US" kern="0" err="1"/>
              <a:t>được</a:t>
            </a:r>
            <a:r>
              <a:rPr lang="en-US" altLang="en-US" kern="0"/>
              <a:t> </a:t>
            </a:r>
            <a:r>
              <a:rPr lang="en-US" altLang="en-US" kern="0" err="1"/>
              <a:t>sinh</a:t>
            </a:r>
            <a:r>
              <a:rPr lang="en-US" altLang="en-US" kern="0"/>
              <a:t> ra </a:t>
            </a:r>
            <a:r>
              <a:rPr lang="en-US" altLang="en-US" kern="0" err="1"/>
              <a:t>từ</a:t>
            </a:r>
            <a:r>
              <a:rPr lang="en-US" altLang="en-US" kern="0"/>
              <a:t> </a:t>
            </a:r>
            <a:r>
              <a:rPr lang="en-US" altLang="en-US" kern="0" err="1"/>
              <a:t>khóa</a:t>
            </a:r>
            <a:r>
              <a:rPr lang="en-US" altLang="en-US" kern="0"/>
              <a:t> </a:t>
            </a:r>
            <a:r>
              <a:rPr lang="en-US" altLang="en-US" i="1" kern="0">
                <a:solidFill>
                  <a:srgbClr val="000000"/>
                </a:solidFill>
              </a:rPr>
              <a:t>K</a:t>
            </a:r>
            <a:r>
              <a:rPr lang="en-US" altLang="en-US" kern="0"/>
              <a:t> </a:t>
            </a:r>
            <a:r>
              <a:rPr lang="en-US" altLang="en-US" kern="0" err="1"/>
              <a:t>nhờ</a:t>
            </a:r>
            <a:r>
              <a:rPr lang="en-US" altLang="en-US" kern="0"/>
              <a:t> </a:t>
            </a:r>
            <a:r>
              <a:rPr lang="en-US" altLang="en-US" kern="0" err="1"/>
              <a:t>phép</a:t>
            </a:r>
            <a:r>
              <a:rPr lang="en-US" altLang="en-US" kern="0"/>
              <a:t> </a:t>
            </a:r>
            <a:r>
              <a:rPr lang="en-US" altLang="en-US" kern="0" err="1"/>
              <a:t>dịch</a:t>
            </a:r>
            <a:r>
              <a:rPr lang="en-US" altLang="en-US" kern="0"/>
              <a:t> </a:t>
            </a:r>
            <a:r>
              <a:rPr lang="en-US" altLang="en-US" kern="0" err="1"/>
              <a:t>trái</a:t>
            </a:r>
            <a:r>
              <a:rPr lang="en-US" altLang="en-US" kern="0"/>
              <a:t> </a:t>
            </a:r>
            <a:r>
              <a:rPr lang="en-US" altLang="en-US" i="1" kern="0">
                <a:solidFill>
                  <a:srgbClr val="000000"/>
                </a:solidFill>
              </a:rPr>
              <a:t>K</a:t>
            </a:r>
            <a:r>
              <a:rPr lang="en-US" altLang="en-US" kern="0"/>
              <a:t>  </a:t>
            </a:r>
            <a:r>
              <a:rPr lang="en-US" altLang="en-US" kern="0" err="1"/>
              <a:t>i</a:t>
            </a:r>
            <a:r>
              <a:rPr lang="en-US" altLang="en-US" kern="0"/>
              <a:t> </a:t>
            </a:r>
            <a:r>
              <a:rPr lang="en-US" altLang="en-US" kern="0" err="1"/>
              <a:t>lần</a:t>
            </a:r>
            <a:r>
              <a:rPr lang="en-US" altLang="en-US" kern="0"/>
              <a:t>.</a:t>
            </a:r>
          </a:p>
          <a:p>
            <a:pPr eaLnBrk="1" hangingPunct="1">
              <a:lnSpc>
                <a:spcPct val="90000"/>
              </a:lnSpc>
              <a:defRPr/>
            </a:pPr>
            <a:r>
              <a:rPr lang="en-US" altLang="en-US" kern="0"/>
              <a:t> </a:t>
            </a:r>
            <a:r>
              <a:rPr lang="en-US" altLang="en-US" kern="0" err="1"/>
              <a:t>Hàm</a:t>
            </a:r>
            <a:r>
              <a:rPr lang="en-US" altLang="en-US" kern="0"/>
              <a:t> </a:t>
            </a:r>
            <a:r>
              <a:rPr lang="en-US" altLang="en-US" i="1" kern="0">
                <a:solidFill>
                  <a:srgbClr val="000000"/>
                </a:solidFill>
              </a:rPr>
              <a:t>F</a:t>
            </a:r>
            <a:r>
              <a:rPr lang="en-US" altLang="en-US" kern="0"/>
              <a:t> </a:t>
            </a:r>
            <a:r>
              <a:rPr lang="en-US" altLang="en-US" kern="0" err="1"/>
              <a:t>thực</a:t>
            </a:r>
            <a:r>
              <a:rPr lang="en-US" altLang="en-US" kern="0"/>
              <a:t> </a:t>
            </a:r>
            <a:r>
              <a:rPr lang="en-US" altLang="en-US" kern="0" err="1"/>
              <a:t>hiện</a:t>
            </a:r>
            <a:r>
              <a:rPr lang="en-US" altLang="en-US" kern="0"/>
              <a:t> </a:t>
            </a:r>
            <a:r>
              <a:rPr lang="en-US" altLang="en-US" kern="0" err="1"/>
              <a:t>phép</a:t>
            </a:r>
            <a:r>
              <a:rPr lang="en-US" altLang="en-US" kern="0"/>
              <a:t> </a:t>
            </a:r>
            <a:r>
              <a:rPr lang="en-US" altLang="en-US" kern="0" err="1"/>
              <a:t>cộng</a:t>
            </a:r>
            <a:r>
              <a:rPr lang="en-US" altLang="en-US" kern="0"/>
              <a:t> </a:t>
            </a:r>
            <a:r>
              <a:rPr lang="en-US" altLang="en-US" kern="0" err="1"/>
              <a:t>giữa</a:t>
            </a:r>
            <a:r>
              <a:rPr lang="en-US" altLang="en-US" kern="0"/>
              <a:t> </a:t>
            </a:r>
            <a:r>
              <a:rPr lang="en-US" altLang="en-US" i="1" kern="0">
                <a:solidFill>
                  <a:srgbClr val="000000"/>
                </a:solidFill>
              </a:rPr>
              <a:t>R</a:t>
            </a:r>
            <a:r>
              <a:rPr lang="en-US" altLang="en-US" i="1" kern="0" baseline="-25000"/>
              <a:t>i-1</a:t>
            </a:r>
            <a:r>
              <a:rPr lang="en-US" altLang="en-US" kern="0"/>
              <a:t> </a:t>
            </a:r>
            <a:r>
              <a:rPr lang="en-US" altLang="en-US" kern="0" err="1"/>
              <a:t>với</a:t>
            </a:r>
            <a:r>
              <a:rPr lang="en-US" altLang="en-US" kern="0"/>
              <a:t> </a:t>
            </a:r>
            <a:r>
              <a:rPr lang="en-US" altLang="en-US" i="1" kern="0">
                <a:solidFill>
                  <a:srgbClr val="000000"/>
                </a:solidFill>
              </a:rPr>
              <a:t>K</a:t>
            </a:r>
            <a:r>
              <a:rPr lang="en-US" altLang="en-US" i="1" kern="0" baseline="-25000"/>
              <a:t>i</a:t>
            </a:r>
            <a:r>
              <a:rPr lang="en-US" altLang="en-US" kern="0"/>
              <a:t>.</a:t>
            </a:r>
          </a:p>
          <a:p>
            <a:pPr eaLnBrk="1" hangingPunct="1">
              <a:lnSpc>
                <a:spcPct val="90000"/>
              </a:lnSpc>
              <a:defRPr/>
            </a:pPr>
            <a:r>
              <a:rPr lang="en-US" altLang="en-US" kern="0"/>
              <a:t> </a:t>
            </a:r>
            <a:r>
              <a:rPr lang="en-US" altLang="en-US" kern="0" err="1"/>
              <a:t>Thuật</a:t>
            </a:r>
            <a:r>
              <a:rPr lang="en-US" altLang="en-US" kern="0"/>
              <a:t> </a:t>
            </a:r>
            <a:r>
              <a:rPr lang="en-US" altLang="en-US" kern="0" err="1"/>
              <a:t>toán</a:t>
            </a:r>
            <a:r>
              <a:rPr lang="en-US" altLang="en-US" kern="0"/>
              <a:t> Feistel </a:t>
            </a:r>
            <a:r>
              <a:rPr lang="en-US" altLang="en-US" kern="0" err="1"/>
              <a:t>có</a:t>
            </a:r>
            <a:r>
              <a:rPr lang="en-US" altLang="en-US" kern="0"/>
              <a:t> 2 </a:t>
            </a:r>
            <a:r>
              <a:rPr lang="en-US" altLang="en-US" kern="0" err="1"/>
              <a:t>vòng</a:t>
            </a:r>
            <a:r>
              <a:rPr lang="en-US" altLang="en-US" kern="0"/>
              <a:t> </a:t>
            </a:r>
            <a:r>
              <a:rPr lang="en-US" altLang="en-US" kern="0" err="1"/>
              <a:t>xử</a:t>
            </a:r>
            <a:r>
              <a:rPr lang="en-US" altLang="en-US" kern="0"/>
              <a:t> </a:t>
            </a:r>
            <a:r>
              <a:rPr lang="en-US" altLang="en-US" kern="0" err="1"/>
              <a:t>lý</a:t>
            </a:r>
            <a:endParaRPr lang="en-US" altLang="en-US" kern="0"/>
          </a:p>
          <a:p>
            <a:pPr eaLnBrk="1" hangingPunct="1">
              <a:lnSpc>
                <a:spcPct val="90000"/>
              </a:lnSpc>
              <a:defRPr/>
            </a:pPr>
            <a:r>
              <a:rPr lang="en-US" altLang="en-US" kern="0"/>
              <a:t> </a:t>
            </a:r>
            <a:r>
              <a:rPr lang="en-US" altLang="en-US" kern="0" err="1"/>
              <a:t>Hiện</a:t>
            </a:r>
            <a:r>
              <a:rPr lang="en-US" altLang="en-US" kern="0"/>
              <a:t> </a:t>
            </a:r>
            <a:r>
              <a:rPr lang="en-US" altLang="en-US" kern="0" err="1"/>
              <a:t>khối</a:t>
            </a:r>
            <a:r>
              <a:rPr lang="en-US" altLang="en-US" kern="0"/>
              <a:t> ciphertext ra </a:t>
            </a:r>
            <a:r>
              <a:rPr lang="en-US" altLang="en-US" kern="0" err="1"/>
              <a:t>màn</a:t>
            </a:r>
            <a:r>
              <a:rPr lang="en-US" altLang="en-US" kern="0"/>
              <a:t> </a:t>
            </a:r>
            <a:r>
              <a:rPr lang="en-US" altLang="en-US" kern="0" err="1"/>
              <a:t>hình</a:t>
            </a:r>
            <a:r>
              <a:rPr lang="en-US" altLang="en-US" kern="0"/>
              <a:t>.</a:t>
            </a:r>
          </a:p>
          <a:p>
            <a:pPr eaLnBrk="1" hangingPunct="1">
              <a:lnSpc>
                <a:spcPct val="90000"/>
              </a:lnSpc>
              <a:defRPr/>
            </a:pPr>
            <a:r>
              <a:rPr lang="en-US" altLang="en-US" kern="0"/>
              <a:t> </a:t>
            </a:r>
            <a:r>
              <a:rPr lang="en-US" altLang="en-US" kern="0" err="1"/>
              <a:t>Giải</a:t>
            </a:r>
            <a:r>
              <a:rPr lang="en-US" altLang="en-US" kern="0"/>
              <a:t> </a:t>
            </a:r>
            <a:r>
              <a:rPr lang="en-US" altLang="en-US" kern="0" err="1"/>
              <a:t>mã</a:t>
            </a:r>
            <a:r>
              <a:rPr lang="en-US" altLang="en-US" kern="0"/>
              <a:t> </a:t>
            </a:r>
            <a:r>
              <a:rPr lang="en-US" altLang="en-US" kern="0" err="1"/>
              <a:t>và</a:t>
            </a:r>
            <a:r>
              <a:rPr lang="en-US" altLang="en-US" kern="0"/>
              <a:t> </a:t>
            </a:r>
            <a:r>
              <a:rPr lang="en-US" altLang="en-US" kern="0" err="1"/>
              <a:t>hiện</a:t>
            </a:r>
            <a:r>
              <a:rPr lang="en-US" altLang="en-US" kern="0"/>
              <a:t> </a:t>
            </a:r>
            <a:r>
              <a:rPr lang="en-US" altLang="en-US" kern="0" err="1"/>
              <a:t>khối</a:t>
            </a:r>
            <a:r>
              <a:rPr lang="en-US" altLang="en-US" kern="0"/>
              <a:t> plaintext ra </a:t>
            </a:r>
            <a:r>
              <a:rPr lang="en-US" altLang="en-US" kern="0" err="1"/>
              <a:t>màn</a:t>
            </a:r>
            <a:r>
              <a:rPr lang="en-US" altLang="en-US" kern="0"/>
              <a:t> </a:t>
            </a:r>
            <a:r>
              <a:rPr lang="en-US" altLang="en-US" kern="0" err="1"/>
              <a:t>hình</a:t>
            </a:r>
            <a:endParaRPr lang="en-US" altLang="en-US" ker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26D079F-CDCD-4EAD-B224-F9CE6F398FBD}"/>
              </a:ext>
            </a:extLst>
          </p:cNvPr>
          <p:cNvSpPr>
            <a:spLocks noGrp="1" noChangeArrowheads="1"/>
          </p:cNvSpPr>
          <p:nvPr>
            <p:ph type="title"/>
          </p:nvPr>
        </p:nvSpPr>
        <p:spPr>
          <a:xfrm>
            <a:off x="0" y="1588"/>
            <a:ext cx="7772400" cy="546100"/>
          </a:xfrm>
        </p:spPr>
        <p:txBody>
          <a:bodyPr/>
          <a:lstStyle/>
          <a:p>
            <a:r>
              <a:rPr lang="en-US" altLang="en-US" sz="3200"/>
              <a:t>Mã hóa Feistel</a:t>
            </a:r>
          </a:p>
        </p:txBody>
      </p:sp>
      <p:sp>
        <p:nvSpPr>
          <p:cNvPr id="52227" name="Content Placeholder 2" descr="Rectangle: Click to edit Master text styles&#10;Second level&#10;Third level&#10;Fourth level&#10;Fifth level">
            <a:extLst>
              <a:ext uri="{FF2B5EF4-FFF2-40B4-BE49-F238E27FC236}">
                <a16:creationId xmlns:a16="http://schemas.microsoft.com/office/drawing/2014/main" id="{6C032C91-8CDB-4CCA-A05F-F8740C70964F}"/>
              </a:ext>
            </a:extLst>
          </p:cNvPr>
          <p:cNvSpPr>
            <a:spLocks noGrp="1" noChangeArrowheads="1"/>
          </p:cNvSpPr>
          <p:nvPr>
            <p:ph idx="1"/>
          </p:nvPr>
        </p:nvSpPr>
        <p:spPr/>
        <p:txBody>
          <a:bodyPr/>
          <a:lstStyle/>
          <a:p>
            <a:endParaRPr lang="en-US" altLang="en-US"/>
          </a:p>
        </p:txBody>
      </p:sp>
      <p:sp>
        <p:nvSpPr>
          <p:cNvPr id="52228" name="Date Placeholder 3">
            <a:extLst>
              <a:ext uri="{FF2B5EF4-FFF2-40B4-BE49-F238E27FC236}">
                <a16:creationId xmlns:a16="http://schemas.microsoft.com/office/drawing/2014/main" id="{9ED6591D-6337-4179-977F-1846966E594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52229" name="Picture 4">
            <a:extLst>
              <a:ext uri="{FF2B5EF4-FFF2-40B4-BE49-F238E27FC236}">
                <a16:creationId xmlns:a16="http://schemas.microsoft.com/office/drawing/2014/main" id="{A1D54E01-D099-48C6-9C0A-68EB1B9C3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0"/>
            <a:ext cx="36290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4">
            <a:extLst>
              <a:ext uri="{FF2B5EF4-FFF2-40B4-BE49-F238E27FC236}">
                <a16:creationId xmlns:a16="http://schemas.microsoft.com/office/drawing/2014/main" id="{A3574727-AD9E-4E84-A999-B02AB8347CB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53251" name="Rectangle 5">
            <a:extLst>
              <a:ext uri="{FF2B5EF4-FFF2-40B4-BE49-F238E27FC236}">
                <a16:creationId xmlns:a16="http://schemas.microsoft.com/office/drawing/2014/main" id="{F3C0A97C-4234-431B-8156-27552CE04CE4}"/>
              </a:ext>
            </a:extLst>
          </p:cNvPr>
          <p:cNvSpPr>
            <a:spLocks noGrp="1" noChangeArrowheads="1"/>
          </p:cNvSpPr>
          <p:nvPr>
            <p:ph type="title"/>
          </p:nvPr>
        </p:nvSpPr>
        <p:spPr/>
        <p:txBody>
          <a:bodyPr/>
          <a:lstStyle/>
          <a:p>
            <a:pPr eaLnBrk="1" hangingPunct="1"/>
            <a:endParaRPr lang="en-US" altLang="en-US"/>
          </a:p>
        </p:txBody>
      </p:sp>
      <p:sp>
        <p:nvSpPr>
          <p:cNvPr id="53252" name="Rectangle 3" descr="Rectangle: Click to edit Master text styles&#10;Second level&#10;Third level&#10;Fourth level&#10;Fifth level">
            <a:extLst>
              <a:ext uri="{FF2B5EF4-FFF2-40B4-BE49-F238E27FC236}">
                <a16:creationId xmlns:a16="http://schemas.microsoft.com/office/drawing/2014/main" id="{3E528A13-FCD5-4C1F-AF0D-07F177C3C915}"/>
              </a:ext>
            </a:extLst>
          </p:cNvPr>
          <p:cNvSpPr>
            <a:spLocks noGrp="1" noChangeArrowheads="1"/>
          </p:cNvSpPr>
          <p:nvPr>
            <p:ph type="body" sz="half" idx="1"/>
          </p:nvPr>
        </p:nvSpPr>
        <p:spPr>
          <a:xfrm>
            <a:off x="838200" y="1524000"/>
            <a:ext cx="7772400" cy="4343400"/>
          </a:xfrm>
        </p:spPr>
        <p:txBody>
          <a:bodyPr/>
          <a:lstStyle/>
          <a:p>
            <a:pPr eaLnBrk="1" hangingPunct="1"/>
            <a:r>
              <a:rPr lang="en-US" altLang="en-US"/>
              <a:t> Công thức tổng quát của mỗi vòng mã hóa:</a:t>
            </a:r>
          </a:p>
          <a:p>
            <a:pPr eaLnBrk="1" hangingPunct="1">
              <a:buFont typeface="Wingdings" panose="05000000000000000000" pitchFamily="2" charset="2"/>
              <a:buNone/>
            </a:pPr>
            <a:r>
              <a:rPr lang="en-US" altLang="en-US"/>
              <a:t>     		</a:t>
            </a:r>
            <a:r>
              <a:rPr lang="en-US" altLang="en-US">
                <a:solidFill>
                  <a:srgbClr val="000000"/>
                </a:solidFill>
              </a:rPr>
              <a:t>R</a:t>
            </a:r>
            <a:r>
              <a:rPr lang="en-US" altLang="en-US" baseline="-25000">
                <a:solidFill>
                  <a:srgbClr val="000000"/>
                </a:solidFill>
              </a:rPr>
              <a:t>i</a:t>
            </a:r>
            <a:r>
              <a:rPr lang="en-US" altLang="en-US">
                <a:solidFill>
                  <a:srgbClr val="000000"/>
                </a:solidFill>
              </a:rPr>
              <a:t> = L</a:t>
            </a:r>
            <a:r>
              <a:rPr lang="en-US" altLang="en-US" baseline="-25000">
                <a:solidFill>
                  <a:srgbClr val="000000"/>
                </a:solidFill>
              </a:rPr>
              <a:t>i-1</a:t>
            </a:r>
            <a:r>
              <a:rPr lang="en-US" altLang="en-US">
                <a:solidFill>
                  <a:srgbClr val="000000"/>
                </a:solidFill>
              </a:rPr>
              <a:t>      F(R</a:t>
            </a:r>
            <a:r>
              <a:rPr lang="en-US" altLang="en-US" baseline="-25000">
                <a:solidFill>
                  <a:srgbClr val="000000"/>
                </a:solidFill>
              </a:rPr>
              <a:t>i-1</a:t>
            </a:r>
            <a:r>
              <a:rPr lang="en-US" altLang="en-US">
                <a:solidFill>
                  <a:srgbClr val="000000"/>
                </a:solidFill>
              </a:rPr>
              <a:t>,K</a:t>
            </a:r>
            <a:r>
              <a:rPr lang="en-US" altLang="en-US" baseline="-25000">
                <a:solidFill>
                  <a:srgbClr val="000000"/>
                </a:solidFill>
              </a:rPr>
              <a:t>i</a:t>
            </a:r>
            <a:r>
              <a:rPr lang="en-US" altLang="en-US">
                <a:solidFill>
                  <a:srgbClr val="000000"/>
                </a:solidFill>
              </a:rPr>
              <a:t>)</a:t>
            </a:r>
          </a:p>
          <a:p>
            <a:pPr eaLnBrk="1" hangingPunct="1">
              <a:buFont typeface="Wingdings" panose="05000000000000000000" pitchFamily="2" charset="2"/>
              <a:buNone/>
            </a:pPr>
            <a:r>
              <a:rPr lang="en-US" altLang="en-US">
                <a:solidFill>
                  <a:srgbClr val="000000"/>
                </a:solidFill>
              </a:rPr>
              <a:t>                  L</a:t>
            </a:r>
            <a:r>
              <a:rPr lang="en-US" altLang="en-US" baseline="-25000">
                <a:solidFill>
                  <a:srgbClr val="000000"/>
                </a:solidFill>
              </a:rPr>
              <a:t>i </a:t>
            </a:r>
            <a:r>
              <a:rPr lang="en-US" altLang="en-US">
                <a:solidFill>
                  <a:srgbClr val="000000"/>
                </a:solidFill>
              </a:rPr>
              <a:t>= R</a:t>
            </a:r>
            <a:r>
              <a:rPr lang="en-US" altLang="en-US" baseline="-25000">
                <a:solidFill>
                  <a:srgbClr val="000000"/>
                </a:solidFill>
              </a:rPr>
              <a:t>i-1</a:t>
            </a:r>
          </a:p>
        </p:txBody>
      </p:sp>
      <p:graphicFrame>
        <p:nvGraphicFramePr>
          <p:cNvPr id="53253" name="Object 4">
            <a:extLst>
              <a:ext uri="{FF2B5EF4-FFF2-40B4-BE49-F238E27FC236}">
                <a16:creationId xmlns:a16="http://schemas.microsoft.com/office/drawing/2014/main" id="{0E6FC3CC-CE39-429B-B14F-1E2B95E75829}"/>
              </a:ext>
            </a:extLst>
          </p:cNvPr>
          <p:cNvGraphicFramePr>
            <a:graphicFrameLocks noGrp="1" noChangeAspect="1"/>
          </p:cNvGraphicFramePr>
          <p:nvPr>
            <p:ph sz="half" idx="2"/>
          </p:nvPr>
        </p:nvGraphicFramePr>
        <p:xfrm>
          <a:off x="4206875" y="2260600"/>
          <a:ext cx="365125" cy="393700"/>
        </p:xfrm>
        <a:graphic>
          <a:graphicData uri="http://schemas.openxmlformats.org/presentationml/2006/ole">
            <mc:AlternateContent xmlns:mc="http://schemas.openxmlformats.org/markup-compatibility/2006">
              <mc:Choice xmlns:v="urn:schemas-microsoft-com:vml" Requires="v">
                <p:oleObj name="Equation" r:id="rId3" imgW="164814" imgH="177492" progId="Equation.3">
                  <p:embed/>
                </p:oleObj>
              </mc:Choice>
              <mc:Fallback>
                <p:oleObj name="Equation" r:id="rId3" imgW="164814" imgH="17749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75" y="2260600"/>
                        <a:ext cx="36512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B1CD23D-9E03-46D9-9522-C607EAAE3916}"/>
              </a:ext>
            </a:extLst>
          </p:cNvPr>
          <p:cNvSpPr>
            <a:spLocks noGrp="1" noChangeArrowheads="1"/>
          </p:cNvSpPr>
          <p:nvPr>
            <p:ph type="title"/>
          </p:nvPr>
        </p:nvSpPr>
        <p:spPr>
          <a:xfrm>
            <a:off x="0" y="1588"/>
            <a:ext cx="7772400" cy="546100"/>
          </a:xfrm>
        </p:spPr>
        <p:txBody>
          <a:bodyPr/>
          <a:lstStyle/>
          <a:p>
            <a:r>
              <a:rPr lang="en-US" altLang="en-US" sz="3200"/>
              <a:t>Giải mã Feistel</a:t>
            </a:r>
          </a:p>
        </p:txBody>
      </p:sp>
      <p:sp>
        <p:nvSpPr>
          <p:cNvPr id="54275" name="Content Placeholder 2" descr="Rectangle: Click to edit Master text styles&#10;Second level&#10;Third level&#10;Fourth level&#10;Fifth level">
            <a:extLst>
              <a:ext uri="{FF2B5EF4-FFF2-40B4-BE49-F238E27FC236}">
                <a16:creationId xmlns:a16="http://schemas.microsoft.com/office/drawing/2014/main" id="{56CFDCDF-D3E5-4024-B391-9ED92C99A6ED}"/>
              </a:ext>
            </a:extLst>
          </p:cNvPr>
          <p:cNvSpPr>
            <a:spLocks noGrp="1" noChangeArrowheads="1"/>
          </p:cNvSpPr>
          <p:nvPr>
            <p:ph idx="1"/>
          </p:nvPr>
        </p:nvSpPr>
        <p:spPr/>
        <p:txBody>
          <a:bodyPr/>
          <a:lstStyle/>
          <a:p>
            <a:endParaRPr lang="en-US" altLang="en-US"/>
          </a:p>
        </p:txBody>
      </p:sp>
      <p:sp>
        <p:nvSpPr>
          <p:cNvPr id="54276" name="Date Placeholder 3">
            <a:extLst>
              <a:ext uri="{FF2B5EF4-FFF2-40B4-BE49-F238E27FC236}">
                <a16:creationId xmlns:a16="http://schemas.microsoft.com/office/drawing/2014/main" id="{B0F16DE7-83D8-472C-AE81-273E6BC9F45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54277" name="Picture 2">
            <a:extLst>
              <a:ext uri="{FF2B5EF4-FFF2-40B4-BE49-F238E27FC236}">
                <a16:creationId xmlns:a16="http://schemas.microsoft.com/office/drawing/2014/main" id="{4E4B8F2A-A900-4E8F-97D5-0D19A754C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88" y="0"/>
            <a:ext cx="3490912" cy="680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4">
            <a:extLst>
              <a:ext uri="{FF2B5EF4-FFF2-40B4-BE49-F238E27FC236}">
                <a16:creationId xmlns:a16="http://schemas.microsoft.com/office/drawing/2014/main" id="{59B3C561-D0D2-4DC4-8F11-3835A173D2F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40458C"/>
                </a:solidFill>
                <a:latin typeface="Tahoma" panose="020B0604030504040204" pitchFamily="34" charset="0"/>
              </a:rPr>
              <a:t>Bộ môn Mạng và ATTT– Khoa CNTT</a:t>
            </a:r>
          </a:p>
        </p:txBody>
      </p:sp>
      <p:sp>
        <p:nvSpPr>
          <p:cNvPr id="55299" name="Rectangle 5">
            <a:extLst>
              <a:ext uri="{FF2B5EF4-FFF2-40B4-BE49-F238E27FC236}">
                <a16:creationId xmlns:a16="http://schemas.microsoft.com/office/drawing/2014/main" id="{D9E037FE-3613-47E9-804C-0344D4983807}"/>
              </a:ext>
            </a:extLst>
          </p:cNvPr>
          <p:cNvSpPr>
            <a:spLocks noGrp="1" noChangeArrowheads="1"/>
          </p:cNvSpPr>
          <p:nvPr>
            <p:ph type="title"/>
          </p:nvPr>
        </p:nvSpPr>
        <p:spPr/>
        <p:txBody>
          <a:bodyPr/>
          <a:lstStyle/>
          <a:p>
            <a:pPr eaLnBrk="1" hangingPunct="1"/>
            <a:endParaRPr lang="en-US" altLang="en-US"/>
          </a:p>
        </p:txBody>
      </p:sp>
      <p:sp>
        <p:nvSpPr>
          <p:cNvPr id="55300" name="Rectangle 3" descr="Rectangle: Click to edit Master text styles&#10;Second level&#10;Third level&#10;Fourth level&#10;Fifth level">
            <a:extLst>
              <a:ext uri="{FF2B5EF4-FFF2-40B4-BE49-F238E27FC236}">
                <a16:creationId xmlns:a16="http://schemas.microsoft.com/office/drawing/2014/main" id="{76786CEC-81B8-43B6-AF73-F82AEADB0F97}"/>
              </a:ext>
            </a:extLst>
          </p:cNvPr>
          <p:cNvSpPr>
            <a:spLocks noGrp="1" noChangeArrowheads="1"/>
          </p:cNvSpPr>
          <p:nvPr>
            <p:ph type="body" sz="half" idx="1"/>
          </p:nvPr>
        </p:nvSpPr>
        <p:spPr>
          <a:xfrm>
            <a:off x="838200" y="1676400"/>
            <a:ext cx="7772400" cy="4343400"/>
          </a:xfrm>
        </p:spPr>
        <p:txBody>
          <a:bodyPr/>
          <a:lstStyle/>
          <a:p>
            <a:pPr eaLnBrk="1" hangingPunct="1"/>
            <a:r>
              <a:rPr lang="en-US" altLang="en-US"/>
              <a:t> Công thức tổng quát của mỗi vòng giải mã:</a:t>
            </a:r>
          </a:p>
          <a:p>
            <a:pPr eaLnBrk="1" hangingPunct="1">
              <a:buFont typeface="Wingdings" panose="05000000000000000000" pitchFamily="2" charset="2"/>
              <a:buNone/>
            </a:pPr>
            <a:r>
              <a:rPr lang="en-US" altLang="en-US"/>
              <a:t>     		</a:t>
            </a:r>
            <a:r>
              <a:rPr lang="en-US" altLang="en-US">
                <a:solidFill>
                  <a:srgbClr val="000000"/>
                </a:solidFill>
              </a:rPr>
              <a:t>L</a:t>
            </a:r>
            <a:r>
              <a:rPr lang="en-US" altLang="en-US" baseline="-25000">
                <a:solidFill>
                  <a:srgbClr val="000000"/>
                </a:solidFill>
              </a:rPr>
              <a:t>i-1</a:t>
            </a:r>
            <a:r>
              <a:rPr lang="en-US" altLang="en-US">
                <a:solidFill>
                  <a:srgbClr val="000000"/>
                </a:solidFill>
              </a:rPr>
              <a:t> = R</a:t>
            </a:r>
            <a:r>
              <a:rPr lang="en-US" altLang="en-US" baseline="-25000">
                <a:solidFill>
                  <a:srgbClr val="000000"/>
                </a:solidFill>
              </a:rPr>
              <a:t>i</a:t>
            </a:r>
            <a:r>
              <a:rPr lang="en-US" altLang="en-US">
                <a:solidFill>
                  <a:srgbClr val="000000"/>
                </a:solidFill>
              </a:rPr>
              <a:t>      F(L</a:t>
            </a:r>
            <a:r>
              <a:rPr lang="en-US" altLang="en-US" baseline="-25000">
                <a:solidFill>
                  <a:srgbClr val="000000"/>
                </a:solidFill>
              </a:rPr>
              <a:t>i</a:t>
            </a:r>
            <a:r>
              <a:rPr lang="en-US" altLang="en-US">
                <a:solidFill>
                  <a:srgbClr val="000000"/>
                </a:solidFill>
              </a:rPr>
              <a:t>,K</a:t>
            </a:r>
            <a:r>
              <a:rPr lang="en-US" altLang="en-US" baseline="-25000">
                <a:solidFill>
                  <a:srgbClr val="000000"/>
                </a:solidFill>
              </a:rPr>
              <a:t>i</a:t>
            </a:r>
            <a:r>
              <a:rPr lang="en-US" altLang="en-US">
                <a:solidFill>
                  <a:srgbClr val="000000"/>
                </a:solidFill>
              </a:rPr>
              <a:t>)</a:t>
            </a:r>
          </a:p>
          <a:p>
            <a:pPr eaLnBrk="1" hangingPunct="1">
              <a:buFont typeface="Wingdings" panose="05000000000000000000" pitchFamily="2" charset="2"/>
              <a:buNone/>
            </a:pPr>
            <a:r>
              <a:rPr lang="en-US" altLang="en-US">
                <a:solidFill>
                  <a:srgbClr val="000000"/>
                </a:solidFill>
              </a:rPr>
              <a:t>                  R</a:t>
            </a:r>
            <a:r>
              <a:rPr lang="en-US" altLang="en-US" baseline="-25000">
                <a:solidFill>
                  <a:srgbClr val="000000"/>
                </a:solidFill>
              </a:rPr>
              <a:t>i-1 </a:t>
            </a:r>
            <a:r>
              <a:rPr lang="en-US" altLang="en-US">
                <a:solidFill>
                  <a:srgbClr val="000000"/>
                </a:solidFill>
              </a:rPr>
              <a:t>= L</a:t>
            </a:r>
            <a:r>
              <a:rPr lang="en-US" altLang="en-US" baseline="-25000">
                <a:solidFill>
                  <a:srgbClr val="000000"/>
                </a:solidFill>
              </a:rPr>
              <a:t>i</a:t>
            </a:r>
          </a:p>
        </p:txBody>
      </p:sp>
      <p:graphicFrame>
        <p:nvGraphicFramePr>
          <p:cNvPr id="55301" name="Object 4">
            <a:extLst>
              <a:ext uri="{FF2B5EF4-FFF2-40B4-BE49-F238E27FC236}">
                <a16:creationId xmlns:a16="http://schemas.microsoft.com/office/drawing/2014/main" id="{B6739115-A707-49EB-8931-0AD03F067212}"/>
              </a:ext>
            </a:extLst>
          </p:cNvPr>
          <p:cNvGraphicFramePr>
            <a:graphicFrameLocks noGrp="1" noChangeAspect="1"/>
          </p:cNvGraphicFramePr>
          <p:nvPr>
            <p:ph sz="half" idx="2"/>
          </p:nvPr>
        </p:nvGraphicFramePr>
        <p:xfrm>
          <a:off x="4206875" y="2378075"/>
          <a:ext cx="365125" cy="393700"/>
        </p:xfrm>
        <a:graphic>
          <a:graphicData uri="http://schemas.openxmlformats.org/presentationml/2006/ole">
            <mc:AlternateContent xmlns:mc="http://schemas.openxmlformats.org/markup-compatibility/2006">
              <mc:Choice xmlns:v="urn:schemas-microsoft-com:vml" Requires="v">
                <p:oleObj name="Equation" r:id="rId3" imgW="164814" imgH="177492" progId="Equation.3">
                  <p:embed/>
                </p:oleObj>
              </mc:Choice>
              <mc:Fallback>
                <p:oleObj name="Equation" r:id="rId3" imgW="164814" imgH="17749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75" y="2378075"/>
                        <a:ext cx="36512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4">
            <a:extLst>
              <a:ext uri="{FF2B5EF4-FFF2-40B4-BE49-F238E27FC236}">
                <a16:creationId xmlns:a16="http://schemas.microsoft.com/office/drawing/2014/main" id="{19E853BF-AB96-4CA3-AA7D-9D799FC275F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Kỹ thuật máy tính &amp; mạng – Khoa CNTT</a:t>
            </a:r>
          </a:p>
        </p:txBody>
      </p:sp>
      <p:sp>
        <p:nvSpPr>
          <p:cNvPr id="56323" name="Title 1">
            <a:extLst>
              <a:ext uri="{FF2B5EF4-FFF2-40B4-BE49-F238E27FC236}">
                <a16:creationId xmlns:a16="http://schemas.microsoft.com/office/drawing/2014/main" id="{BC33149C-AEEF-40A2-A98B-7E8DE39F2C96}"/>
              </a:ext>
            </a:extLst>
          </p:cNvPr>
          <p:cNvSpPr>
            <a:spLocks noGrp="1" noChangeArrowheads="1"/>
          </p:cNvSpPr>
          <p:nvPr>
            <p:ph type="title"/>
          </p:nvPr>
        </p:nvSpPr>
        <p:spPr/>
        <p:txBody>
          <a:bodyPr/>
          <a:lstStyle/>
          <a:p>
            <a:r>
              <a:rPr lang="en-US" altLang="en-US"/>
              <a:t>Bài tập 2:</a:t>
            </a:r>
          </a:p>
        </p:txBody>
      </p:sp>
      <p:sp>
        <p:nvSpPr>
          <p:cNvPr id="7" name="Content Placeholder 2" descr="Rectangle: Click to edit Master text styles&#10;Second level&#10;Third level&#10;Fourth level&#10;Fifth level">
            <a:extLst>
              <a:ext uri="{FF2B5EF4-FFF2-40B4-BE49-F238E27FC236}">
                <a16:creationId xmlns:a16="http://schemas.microsoft.com/office/drawing/2014/main" id="{0F1E9759-7DE9-462A-852D-63AE2F31CABC}"/>
              </a:ext>
            </a:extLst>
          </p:cNvPr>
          <p:cNvSpPr txBox="1">
            <a:spLocks noChangeArrowheads="1"/>
          </p:cNvSpPr>
          <p:nvPr/>
        </p:nvSpPr>
        <p:spPr bwMode="auto">
          <a:xfrm>
            <a:off x="838200" y="1905000"/>
            <a:ext cx="7772400" cy="41148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defRPr/>
            </a:pPr>
            <a:r>
              <a:rPr lang="en-US" altLang="en-US" kern="0"/>
              <a:t> Nhập một chuỗi plaintext từ bàn phím. Lập trình mã hóa chuỗi bằng thuật toán 3 cấp đơn giản ở bài tập 1. Hiện chuỗi mã hóa ra màn hình. (Tách chuỗi thành từng khối 16 bit rồi áp dụng thuật toán)</a:t>
            </a:r>
          </a:p>
          <a:p>
            <a:pPr>
              <a:defRPr/>
            </a:pPr>
            <a:r>
              <a:rPr lang="en-US" altLang="en-US" kern="0"/>
              <a:t> Giải mã và hiện chuỗi giải mã ra màn hình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921D3B6-3820-4C5F-9CE6-1BB5CD5B414B}"/>
              </a:ext>
            </a:extLst>
          </p:cNvPr>
          <p:cNvSpPr>
            <a:spLocks noGrp="1" noChangeArrowheads="1"/>
          </p:cNvSpPr>
          <p:nvPr>
            <p:ph type="title"/>
          </p:nvPr>
        </p:nvSpPr>
        <p:spPr/>
        <p:txBody>
          <a:bodyPr/>
          <a:lstStyle/>
          <a:p>
            <a:pPr eaLnBrk="1" hangingPunct="1"/>
            <a:endParaRPr lang="en-US" altLang="en-US"/>
          </a:p>
        </p:txBody>
      </p:sp>
      <p:sp>
        <p:nvSpPr>
          <p:cNvPr id="10243" name="Content Placeholder 2" descr="Rectangle: Click to edit Master text styles&#10;Second level&#10;Third level&#10;Fourth level&#10;Fifth level">
            <a:extLst>
              <a:ext uri="{FF2B5EF4-FFF2-40B4-BE49-F238E27FC236}">
                <a16:creationId xmlns:a16="http://schemas.microsoft.com/office/drawing/2014/main" id="{9E00BD67-5E0A-43B0-962F-2568C87BCF8A}"/>
              </a:ext>
            </a:extLst>
          </p:cNvPr>
          <p:cNvSpPr>
            <a:spLocks noGrp="1" noChangeArrowheads="1"/>
          </p:cNvSpPr>
          <p:nvPr>
            <p:ph idx="1"/>
          </p:nvPr>
        </p:nvSpPr>
        <p:spPr/>
        <p:txBody>
          <a:bodyPr/>
          <a:lstStyle/>
          <a:p>
            <a:pPr eaLnBrk="1" hangingPunct="1"/>
            <a:r>
              <a:rPr lang="en-US" altLang="en-US"/>
              <a:t> Giáo trình: Khoa học mật mã và An ninh mạng máy tính</a:t>
            </a:r>
          </a:p>
        </p:txBody>
      </p:sp>
      <p:sp>
        <p:nvSpPr>
          <p:cNvPr id="10244" name="Date Placeholder 3">
            <a:extLst>
              <a:ext uri="{FF2B5EF4-FFF2-40B4-BE49-F238E27FC236}">
                <a16:creationId xmlns:a16="http://schemas.microsoft.com/office/drawing/2014/main" id="{BC294D70-C44A-4254-BD5F-806E4694B24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2DBA0DD5-B190-4E4F-B1A1-A5277EC58D69}"/>
              </a:ext>
            </a:extLst>
          </p:cNvPr>
          <p:cNvSpPr>
            <a:spLocks noGrp="1" noChangeArrowheads="1"/>
          </p:cNvSpPr>
          <p:nvPr>
            <p:ph type="title"/>
          </p:nvPr>
        </p:nvSpPr>
        <p:spPr/>
        <p:txBody>
          <a:bodyPr/>
          <a:lstStyle/>
          <a:p>
            <a:r>
              <a:rPr lang="en-US" altLang="en-US"/>
              <a:t>Bài 1.4 - RC4</a:t>
            </a:r>
          </a:p>
        </p:txBody>
      </p:sp>
      <p:sp>
        <p:nvSpPr>
          <p:cNvPr id="57347" name="Content Placeholder 2" descr="Rectangle: Click to edit Master text styles&#10;Second level&#10;Third level&#10;Fourth level&#10;Fifth level">
            <a:extLst>
              <a:ext uri="{FF2B5EF4-FFF2-40B4-BE49-F238E27FC236}">
                <a16:creationId xmlns:a16="http://schemas.microsoft.com/office/drawing/2014/main" id="{6678550E-CEE2-42F7-AA2E-CD0D91A9C954}"/>
              </a:ext>
            </a:extLst>
          </p:cNvPr>
          <p:cNvSpPr>
            <a:spLocks noGrp="1" noChangeArrowheads="1"/>
          </p:cNvSpPr>
          <p:nvPr>
            <p:ph idx="1"/>
          </p:nvPr>
        </p:nvSpPr>
        <p:spPr>
          <a:xfrm>
            <a:off x="609600" y="1600200"/>
            <a:ext cx="7924800" cy="4800600"/>
          </a:xfrm>
        </p:spPr>
        <p:txBody>
          <a:bodyPr/>
          <a:lstStyle/>
          <a:p>
            <a:r>
              <a:rPr lang="en-US" altLang="en-US" sz="2800"/>
              <a:t> RC4 (Rivest’s Cipher 4) là mật mã luồng do Ron Rivest phát minh vào năm 1987. </a:t>
            </a:r>
          </a:p>
          <a:p>
            <a:r>
              <a:rPr lang="en-US" altLang="en-US" sz="2800"/>
              <a:t> RC4 được sử dụng rất rộng rãi trong các giao dịch mạng (ví dụ trong các giao dịch Web sử dụng SSL/TLS, hay trong các mạng WiFi sử dụng WEP, WPA)</a:t>
            </a:r>
          </a:p>
          <a:p>
            <a:r>
              <a:rPr lang="en-US" altLang="en-US" sz="2800"/>
              <a:t> RC4 là một mật mã đơn giản, an toàn và hiệu quả cao. Mãi tới năm 2015, người ta mới ta phát hiện ra một số điểm yếu của RC4 và khuyến nghị ngừng sử dụng</a:t>
            </a:r>
          </a:p>
        </p:txBody>
      </p:sp>
      <p:sp>
        <p:nvSpPr>
          <p:cNvPr id="57348" name="Date Placeholder 3">
            <a:extLst>
              <a:ext uri="{FF2B5EF4-FFF2-40B4-BE49-F238E27FC236}">
                <a16:creationId xmlns:a16="http://schemas.microsoft.com/office/drawing/2014/main" id="{3838B5C2-4ADE-4AB9-A3F7-D4E915066CD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A673761C-36CF-446B-A764-02B4422CB07F}"/>
              </a:ext>
            </a:extLst>
          </p:cNvPr>
          <p:cNvSpPr>
            <a:spLocks noGrp="1" noChangeArrowheads="1"/>
          </p:cNvSpPr>
          <p:nvPr>
            <p:ph type="title"/>
          </p:nvPr>
        </p:nvSpPr>
        <p:spPr/>
        <p:txBody>
          <a:bodyPr/>
          <a:lstStyle/>
          <a:p>
            <a:r>
              <a:rPr lang="en-US" altLang="en-US" sz="3200"/>
              <a:t>Nguyên tắc hoạt động của mật mã luồng</a:t>
            </a:r>
          </a:p>
        </p:txBody>
      </p:sp>
      <p:sp>
        <p:nvSpPr>
          <p:cNvPr id="58371" name="Date Placeholder 3">
            <a:extLst>
              <a:ext uri="{FF2B5EF4-FFF2-40B4-BE49-F238E27FC236}">
                <a16:creationId xmlns:a16="http://schemas.microsoft.com/office/drawing/2014/main" id="{ADE65475-3635-4DB3-84A1-66EBC816E56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58372" name="Picture 5">
            <a:extLst>
              <a:ext uri="{FF2B5EF4-FFF2-40B4-BE49-F238E27FC236}">
                <a16:creationId xmlns:a16="http://schemas.microsoft.com/office/drawing/2014/main" id="{C607C856-FB64-4223-9D96-0745895BC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1752600"/>
            <a:ext cx="80819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97F35A70-3192-4326-813D-9FF61B3094CF}"/>
              </a:ext>
            </a:extLst>
          </p:cNvPr>
          <p:cNvSpPr>
            <a:spLocks noGrp="1" noChangeArrowheads="1"/>
          </p:cNvSpPr>
          <p:nvPr>
            <p:ph type="title"/>
          </p:nvPr>
        </p:nvSpPr>
        <p:spPr/>
        <p:txBody>
          <a:bodyPr/>
          <a:lstStyle/>
          <a:p>
            <a:endParaRPr lang="en-US" altLang="en-US"/>
          </a:p>
        </p:txBody>
      </p:sp>
      <p:sp>
        <p:nvSpPr>
          <p:cNvPr id="59395" name="Content Placeholder 2" descr="Rectangle: Click to edit Master text styles&#10;Second level&#10;Third level&#10;Fourth level&#10;Fifth level">
            <a:extLst>
              <a:ext uri="{FF2B5EF4-FFF2-40B4-BE49-F238E27FC236}">
                <a16:creationId xmlns:a16="http://schemas.microsoft.com/office/drawing/2014/main" id="{95B3618E-41AB-4825-8737-0152E1FE8AD7}"/>
              </a:ext>
            </a:extLst>
          </p:cNvPr>
          <p:cNvSpPr>
            <a:spLocks noGrp="1" noChangeArrowheads="1"/>
          </p:cNvSpPr>
          <p:nvPr>
            <p:ph idx="1"/>
          </p:nvPr>
        </p:nvSpPr>
        <p:spPr>
          <a:xfrm>
            <a:off x="685800" y="1524000"/>
            <a:ext cx="7772400" cy="4800600"/>
          </a:xfrm>
        </p:spPr>
        <p:txBody>
          <a:bodyPr/>
          <a:lstStyle/>
          <a:p>
            <a:r>
              <a:rPr lang="en-US" altLang="en-US"/>
              <a:t> Tương tự như mật mã Vernman, mật mã luồng sử dụng phép XOR để mã hóa</a:t>
            </a:r>
          </a:p>
          <a:p>
            <a:r>
              <a:rPr lang="en-US" altLang="en-US"/>
              <a:t> Một bộ sinh số giả ngẫu nhiên được sử dụng để sinh ra chuỗi khóa luồng</a:t>
            </a:r>
          </a:p>
          <a:p>
            <a:r>
              <a:rPr lang="en-US" altLang="en-US"/>
              <a:t> Chuỗi khóa luồng là một chuỗi gồm các số </a:t>
            </a:r>
            <a:r>
              <a:rPr lang="en-US" altLang="en-US" i="1">
                <a:solidFill>
                  <a:srgbClr val="000000"/>
                </a:solidFill>
              </a:rPr>
              <a:t>8 bít</a:t>
            </a:r>
            <a:r>
              <a:rPr lang="en-US" altLang="en-US"/>
              <a:t> xuất hiện một cách “ngẫu nhiên”</a:t>
            </a:r>
          </a:p>
          <a:p>
            <a:r>
              <a:rPr lang="en-US" altLang="en-US" i="1">
                <a:solidFill>
                  <a:srgbClr val="000000"/>
                </a:solidFill>
              </a:rPr>
              <a:t> </a:t>
            </a:r>
            <a:r>
              <a:rPr lang="en-US" altLang="en-US"/>
              <a:t>Từng byte của plaintext sẽ được XOR với từng byte của chuỗi khóa luồng để tạo thành ciphertext</a:t>
            </a:r>
          </a:p>
        </p:txBody>
      </p:sp>
      <p:sp>
        <p:nvSpPr>
          <p:cNvPr id="59396" name="Date Placeholder 3">
            <a:extLst>
              <a:ext uri="{FF2B5EF4-FFF2-40B4-BE49-F238E27FC236}">
                <a16:creationId xmlns:a16="http://schemas.microsoft.com/office/drawing/2014/main" id="{2DE8E7C5-2292-4FD8-9E70-A1AE3B5675F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70862074-83B7-4AC0-BFE5-C551E36D3F5E}"/>
              </a:ext>
            </a:extLst>
          </p:cNvPr>
          <p:cNvSpPr>
            <a:spLocks noGrp="1" noChangeArrowheads="1"/>
          </p:cNvSpPr>
          <p:nvPr>
            <p:ph type="title"/>
          </p:nvPr>
        </p:nvSpPr>
        <p:spPr/>
        <p:txBody>
          <a:bodyPr/>
          <a:lstStyle/>
          <a:p>
            <a:endParaRPr lang="en-US" altLang="en-US"/>
          </a:p>
        </p:txBody>
      </p:sp>
      <p:sp>
        <p:nvSpPr>
          <p:cNvPr id="60419" name="Content Placeholder 2" descr="Rectangle: Click to edit Master text styles&#10;Second level&#10;Third level&#10;Fourth level&#10;Fifth level">
            <a:extLst>
              <a:ext uri="{FF2B5EF4-FFF2-40B4-BE49-F238E27FC236}">
                <a16:creationId xmlns:a16="http://schemas.microsoft.com/office/drawing/2014/main" id="{E5DE153D-895D-49FA-83EB-C67D36743111}"/>
              </a:ext>
            </a:extLst>
          </p:cNvPr>
          <p:cNvSpPr>
            <a:spLocks noGrp="1" noChangeArrowheads="1"/>
          </p:cNvSpPr>
          <p:nvPr>
            <p:ph idx="1"/>
          </p:nvPr>
        </p:nvSpPr>
        <p:spPr>
          <a:xfrm>
            <a:off x="774700" y="1754188"/>
            <a:ext cx="7772400" cy="4114800"/>
          </a:xfrm>
        </p:spPr>
        <p:txBody>
          <a:bodyPr/>
          <a:lstStyle/>
          <a:p>
            <a:endParaRPr lang="en-US" altLang="en-US"/>
          </a:p>
        </p:txBody>
      </p:sp>
      <p:sp>
        <p:nvSpPr>
          <p:cNvPr id="60420" name="Date Placeholder 3">
            <a:extLst>
              <a:ext uri="{FF2B5EF4-FFF2-40B4-BE49-F238E27FC236}">
                <a16:creationId xmlns:a16="http://schemas.microsoft.com/office/drawing/2014/main" id="{700F5112-D228-491B-831C-413BA664938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60421" name="Picture 2">
            <a:extLst>
              <a:ext uri="{FF2B5EF4-FFF2-40B4-BE49-F238E27FC236}">
                <a16:creationId xmlns:a16="http://schemas.microsoft.com/office/drawing/2014/main" id="{D41B6541-9697-4E28-BEAD-A49AEA58C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438400"/>
            <a:ext cx="484187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EDB95654-8F06-45DD-9FAB-A88F99C466AC}"/>
              </a:ext>
            </a:extLst>
          </p:cNvPr>
          <p:cNvSpPr>
            <a:spLocks noGrp="1" noChangeArrowheads="1"/>
          </p:cNvSpPr>
          <p:nvPr>
            <p:ph type="title"/>
          </p:nvPr>
        </p:nvSpPr>
        <p:spPr/>
        <p:txBody>
          <a:bodyPr/>
          <a:lstStyle/>
          <a:p>
            <a:endParaRPr lang="en-US" altLang="en-US"/>
          </a:p>
        </p:txBody>
      </p:sp>
      <p:sp>
        <p:nvSpPr>
          <p:cNvPr id="61443" name="Content Placeholder 2" descr="Rectangle: Click to edit Master text styles&#10;Second level&#10;Third level&#10;Fourth level&#10;Fifth level">
            <a:extLst>
              <a:ext uri="{FF2B5EF4-FFF2-40B4-BE49-F238E27FC236}">
                <a16:creationId xmlns:a16="http://schemas.microsoft.com/office/drawing/2014/main" id="{A0C00358-34B1-4B70-9C31-C423816D73D4}"/>
              </a:ext>
            </a:extLst>
          </p:cNvPr>
          <p:cNvSpPr>
            <a:spLocks noGrp="1" noChangeArrowheads="1"/>
          </p:cNvSpPr>
          <p:nvPr>
            <p:ph idx="1"/>
          </p:nvPr>
        </p:nvSpPr>
        <p:spPr>
          <a:xfrm>
            <a:off x="762000" y="1676400"/>
            <a:ext cx="7772400" cy="4114800"/>
          </a:xfrm>
        </p:spPr>
        <p:txBody>
          <a:bodyPr/>
          <a:lstStyle/>
          <a:p>
            <a:r>
              <a:rPr lang="en-US" altLang="en-US"/>
              <a:t> Ở bên nhận, người ta sinh ra một chuỗi khóa luồng giống hệt bên gửi nhờ sử dụng bộ sinh số giả ngẫu nhiên có cùng tham số (tham số đó chính là mật khóa </a:t>
            </a:r>
            <a:r>
              <a:rPr lang="en-US" altLang="en-US" i="1">
                <a:solidFill>
                  <a:srgbClr val="000000"/>
                </a:solidFill>
              </a:rPr>
              <a:t>K</a:t>
            </a:r>
            <a:r>
              <a:rPr lang="en-US" altLang="en-US"/>
              <a:t>)</a:t>
            </a:r>
          </a:p>
          <a:p>
            <a:r>
              <a:rPr lang="en-US" altLang="en-US"/>
              <a:t> Từng byte của ciphertext lại được XOR với từng byte của chuỗi khóa luồng để thu được plaintext ban đầu</a:t>
            </a:r>
          </a:p>
        </p:txBody>
      </p:sp>
      <p:sp>
        <p:nvSpPr>
          <p:cNvPr id="61444" name="Date Placeholder 3">
            <a:extLst>
              <a:ext uri="{FF2B5EF4-FFF2-40B4-BE49-F238E27FC236}">
                <a16:creationId xmlns:a16="http://schemas.microsoft.com/office/drawing/2014/main" id="{2D8823E7-45F4-4D91-B432-2F430D7821A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9304B752-C84A-4C40-94AB-090647EAA8A5}"/>
              </a:ext>
            </a:extLst>
          </p:cNvPr>
          <p:cNvSpPr>
            <a:spLocks noGrp="1" noChangeArrowheads="1"/>
          </p:cNvSpPr>
          <p:nvPr>
            <p:ph type="title"/>
          </p:nvPr>
        </p:nvSpPr>
        <p:spPr/>
        <p:txBody>
          <a:bodyPr/>
          <a:lstStyle/>
          <a:p>
            <a:endParaRPr lang="en-US" altLang="en-US"/>
          </a:p>
        </p:txBody>
      </p:sp>
      <p:sp>
        <p:nvSpPr>
          <p:cNvPr id="62467" name="Content Placeholder 2" descr="Rectangle: Click to edit Master text styles&#10;Second level&#10;Third level&#10;Fourth level&#10;Fifth level">
            <a:extLst>
              <a:ext uri="{FF2B5EF4-FFF2-40B4-BE49-F238E27FC236}">
                <a16:creationId xmlns:a16="http://schemas.microsoft.com/office/drawing/2014/main" id="{27E7EA84-F312-4616-A612-00B6C55C8A79}"/>
              </a:ext>
            </a:extLst>
          </p:cNvPr>
          <p:cNvSpPr>
            <a:spLocks noGrp="1" noChangeArrowheads="1"/>
          </p:cNvSpPr>
          <p:nvPr>
            <p:ph idx="1"/>
          </p:nvPr>
        </p:nvSpPr>
        <p:spPr/>
        <p:txBody>
          <a:bodyPr/>
          <a:lstStyle/>
          <a:p>
            <a:endParaRPr lang="en-US" altLang="en-US"/>
          </a:p>
        </p:txBody>
      </p:sp>
      <p:sp>
        <p:nvSpPr>
          <p:cNvPr id="62468" name="Date Placeholder 3">
            <a:extLst>
              <a:ext uri="{FF2B5EF4-FFF2-40B4-BE49-F238E27FC236}">
                <a16:creationId xmlns:a16="http://schemas.microsoft.com/office/drawing/2014/main" id="{F3AE3D17-34DB-4813-85A4-16B3A0E7DE9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pic>
        <p:nvPicPr>
          <p:cNvPr id="62469" name="Picture 2">
            <a:extLst>
              <a:ext uri="{FF2B5EF4-FFF2-40B4-BE49-F238E27FC236}">
                <a16:creationId xmlns:a16="http://schemas.microsoft.com/office/drawing/2014/main" id="{8DD0402B-3855-4316-B151-7A9BA9948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86000"/>
            <a:ext cx="49815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61267876-5AF5-4243-A246-11099BB280D6}"/>
              </a:ext>
            </a:extLst>
          </p:cNvPr>
          <p:cNvSpPr>
            <a:spLocks noGrp="1" noChangeArrowheads="1"/>
          </p:cNvSpPr>
          <p:nvPr>
            <p:ph type="title"/>
          </p:nvPr>
        </p:nvSpPr>
        <p:spPr/>
        <p:txBody>
          <a:bodyPr/>
          <a:lstStyle/>
          <a:p>
            <a:endParaRPr lang="en-US" altLang="en-US"/>
          </a:p>
        </p:txBody>
      </p:sp>
      <p:sp>
        <p:nvSpPr>
          <p:cNvPr id="63491" name="Content Placeholder 2" descr="Rectangle: Click to edit Master text styles&#10;Second level&#10;Third level&#10;Fourth level&#10;Fifth level">
            <a:extLst>
              <a:ext uri="{FF2B5EF4-FFF2-40B4-BE49-F238E27FC236}">
                <a16:creationId xmlns:a16="http://schemas.microsoft.com/office/drawing/2014/main" id="{8089BFB1-FF1E-475A-978B-66CDFE5A01AC}"/>
              </a:ext>
            </a:extLst>
          </p:cNvPr>
          <p:cNvSpPr>
            <a:spLocks noGrp="1" noChangeArrowheads="1"/>
          </p:cNvSpPr>
          <p:nvPr>
            <p:ph idx="1"/>
          </p:nvPr>
        </p:nvSpPr>
        <p:spPr>
          <a:xfrm>
            <a:off x="762000" y="1524000"/>
            <a:ext cx="7772400" cy="4724400"/>
          </a:xfrm>
        </p:spPr>
        <p:txBody>
          <a:bodyPr/>
          <a:lstStyle/>
          <a:p>
            <a:r>
              <a:rPr lang="en-US" altLang="en-US"/>
              <a:t> Ưu điểm của mật mã luồng là đơn giản, tốc độ nhanh.</a:t>
            </a:r>
          </a:p>
          <a:p>
            <a:r>
              <a:rPr lang="en-US" altLang="en-US"/>
              <a:t> Độ an toàn của mật mã luồng phụ thuộc vào chất lượng bộ sinh số giả ngẫu nhiên.</a:t>
            </a:r>
          </a:p>
          <a:p>
            <a:r>
              <a:rPr lang="en-US" altLang="en-US"/>
              <a:t> Nếu bộ sinh số giả ngẫu nhiên được thiết kế tốt (tức là không thể đoán được số tiếp theo sẽ sinh ra) thì mật mã luồng cũng an toàn tương đương với mật mã khối có cùng chiều dài mật khóa </a:t>
            </a:r>
            <a:r>
              <a:rPr lang="en-US" altLang="en-US" i="1">
                <a:solidFill>
                  <a:srgbClr val="000000"/>
                </a:solidFill>
              </a:rPr>
              <a:t>K</a:t>
            </a:r>
            <a:r>
              <a:rPr lang="en-US" altLang="en-US"/>
              <a:t>.</a:t>
            </a:r>
          </a:p>
        </p:txBody>
      </p:sp>
      <p:sp>
        <p:nvSpPr>
          <p:cNvPr id="63492" name="Date Placeholder 3">
            <a:extLst>
              <a:ext uri="{FF2B5EF4-FFF2-40B4-BE49-F238E27FC236}">
                <a16:creationId xmlns:a16="http://schemas.microsoft.com/office/drawing/2014/main" id="{131BE947-53EB-45A4-BFE2-14537A9AD66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A38B75C4-9BCE-4419-B135-3A02C96B41AF}"/>
              </a:ext>
            </a:extLst>
          </p:cNvPr>
          <p:cNvSpPr>
            <a:spLocks noGrp="1" noChangeArrowheads="1"/>
          </p:cNvSpPr>
          <p:nvPr>
            <p:ph type="title"/>
          </p:nvPr>
        </p:nvSpPr>
        <p:spPr/>
        <p:txBody>
          <a:bodyPr/>
          <a:lstStyle/>
          <a:p>
            <a:r>
              <a:rPr lang="en-US" altLang="en-US" sz="3600"/>
              <a:t>Nguyên tắc hoạt động của RC4</a:t>
            </a:r>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10C58321-A20C-4EE9-A223-F792D4642402}"/>
              </a:ext>
            </a:extLst>
          </p:cNvPr>
          <p:cNvSpPr>
            <a:spLocks noGrp="1"/>
          </p:cNvSpPr>
          <p:nvPr>
            <p:ph idx="1"/>
          </p:nvPr>
        </p:nvSpPr>
        <p:spPr>
          <a:xfrm>
            <a:off x="762000" y="1676400"/>
            <a:ext cx="7772400" cy="4508500"/>
          </a:xfrm>
        </p:spPr>
        <p:txBody>
          <a:bodyPr/>
          <a:lstStyle/>
          <a:p>
            <a:pPr marL="0" indent="0">
              <a:buFont typeface="Wingdings" panose="05000000000000000000" pitchFamily="2" charset="2"/>
              <a:buNone/>
              <a:defRPr/>
            </a:pPr>
            <a:r>
              <a:rPr lang="en-US" sz="3600" i="1">
                <a:solidFill>
                  <a:schemeClr val="tx2"/>
                </a:solidFill>
                <a:latin typeface="+mj-lt"/>
                <a:ea typeface="+mj-ea"/>
                <a:cs typeface="+mj-cs"/>
              </a:rPr>
              <a:t>Khởi tạo:</a:t>
            </a:r>
          </a:p>
          <a:p>
            <a:pPr>
              <a:defRPr/>
            </a:pPr>
            <a:r>
              <a:rPr lang="en-US"/>
              <a:t> Mật </a:t>
            </a:r>
            <a:r>
              <a:rPr lang="en-US" err="1"/>
              <a:t>khóa</a:t>
            </a:r>
            <a:r>
              <a:rPr lang="en-US"/>
              <a:t> </a:t>
            </a:r>
            <a:r>
              <a:rPr lang="en-US" i="1">
                <a:solidFill>
                  <a:srgbClr val="000000"/>
                </a:solidFill>
              </a:rPr>
              <a:t>K</a:t>
            </a:r>
            <a:r>
              <a:rPr lang="en-US"/>
              <a:t> </a:t>
            </a:r>
            <a:r>
              <a:rPr lang="en-US" err="1"/>
              <a:t>là</a:t>
            </a:r>
            <a:r>
              <a:rPr lang="en-US"/>
              <a:t> </a:t>
            </a:r>
            <a:r>
              <a:rPr lang="en-US" err="1"/>
              <a:t>một</a:t>
            </a:r>
            <a:r>
              <a:rPr lang="en-US"/>
              <a:t> chuỗi có độ dài tùy ý (tối đa </a:t>
            </a:r>
            <a:r>
              <a:rPr lang="en-US" i="1">
                <a:solidFill>
                  <a:srgbClr val="000000"/>
                </a:solidFill>
              </a:rPr>
              <a:t>256 byte</a:t>
            </a:r>
            <a:r>
              <a:rPr lang="en-US"/>
              <a:t>)</a:t>
            </a:r>
          </a:p>
          <a:p>
            <a:pPr>
              <a:defRPr/>
            </a:pPr>
            <a:r>
              <a:rPr lang="en-US"/>
              <a:t> Từ </a:t>
            </a:r>
            <a:r>
              <a:rPr lang="en-US" i="1">
                <a:solidFill>
                  <a:srgbClr val="000000"/>
                </a:solidFill>
              </a:rPr>
              <a:t>K</a:t>
            </a:r>
            <a:r>
              <a:rPr lang="en-US"/>
              <a:t> tạo ra chuỗi </a:t>
            </a:r>
            <a:r>
              <a:rPr lang="en-US" i="1">
                <a:solidFill>
                  <a:srgbClr val="000000"/>
                </a:solidFill>
              </a:rPr>
              <a:t>T</a:t>
            </a:r>
            <a:r>
              <a:rPr lang="en-US"/>
              <a:t> dài </a:t>
            </a:r>
            <a:r>
              <a:rPr lang="en-US" i="1">
                <a:solidFill>
                  <a:srgbClr val="000000"/>
                </a:solidFill>
              </a:rPr>
              <a:t>256 byte</a:t>
            </a:r>
            <a:r>
              <a:rPr lang="en-US"/>
              <a:t> bằng cách lấy các byte của </a:t>
            </a:r>
            <a:r>
              <a:rPr lang="en-US" i="1">
                <a:solidFill>
                  <a:srgbClr val="000000"/>
                </a:solidFill>
              </a:rPr>
              <a:t>K</a:t>
            </a:r>
            <a:r>
              <a:rPr lang="en-US"/>
              <a:t> đặt vào </a:t>
            </a:r>
            <a:r>
              <a:rPr lang="en-US" i="1">
                <a:solidFill>
                  <a:srgbClr val="000000"/>
                </a:solidFill>
              </a:rPr>
              <a:t>T</a:t>
            </a:r>
            <a:r>
              <a:rPr lang="en-US"/>
              <a:t> (nếu </a:t>
            </a:r>
            <a:r>
              <a:rPr lang="en-US" i="1">
                <a:solidFill>
                  <a:srgbClr val="000000"/>
                </a:solidFill>
              </a:rPr>
              <a:t>K</a:t>
            </a:r>
            <a:r>
              <a:rPr lang="en-US"/>
              <a:t> ngắn hơn </a:t>
            </a:r>
            <a:r>
              <a:rPr lang="en-US" i="1">
                <a:solidFill>
                  <a:srgbClr val="000000"/>
                </a:solidFill>
              </a:rPr>
              <a:t>T</a:t>
            </a:r>
            <a:r>
              <a:rPr lang="en-US"/>
              <a:t> thì lặp lại </a:t>
            </a:r>
            <a:r>
              <a:rPr lang="en-US" i="1">
                <a:solidFill>
                  <a:srgbClr val="000000"/>
                </a:solidFill>
              </a:rPr>
              <a:t>K</a:t>
            </a:r>
            <a:r>
              <a:rPr lang="en-US"/>
              <a:t> để lấp đầy </a:t>
            </a:r>
            <a:r>
              <a:rPr lang="en-US" i="1">
                <a:solidFill>
                  <a:srgbClr val="000000"/>
                </a:solidFill>
              </a:rPr>
              <a:t>T</a:t>
            </a:r>
            <a:r>
              <a:rPr lang="en-US"/>
              <a:t>)</a:t>
            </a:r>
          </a:p>
          <a:p>
            <a:pPr>
              <a:defRPr/>
            </a:pPr>
            <a:r>
              <a:rPr lang="en-US"/>
              <a:t> Khởi tạo chuỗi </a:t>
            </a:r>
            <a:r>
              <a:rPr lang="en-US" i="1">
                <a:solidFill>
                  <a:srgbClr val="000000"/>
                </a:solidFill>
              </a:rPr>
              <a:t>S</a:t>
            </a:r>
            <a:r>
              <a:rPr lang="en-US"/>
              <a:t> dài </a:t>
            </a:r>
            <a:r>
              <a:rPr lang="en-US" i="1">
                <a:solidFill>
                  <a:srgbClr val="000000"/>
                </a:solidFill>
              </a:rPr>
              <a:t>256 byte</a:t>
            </a:r>
            <a:r>
              <a:rPr lang="en-US"/>
              <a:t> lần lượt chứa các giá trị từ  </a:t>
            </a:r>
            <a:r>
              <a:rPr lang="en-US" i="1">
                <a:solidFill>
                  <a:srgbClr val="000000"/>
                </a:solidFill>
              </a:rPr>
              <a:t>0</a:t>
            </a:r>
            <a:r>
              <a:rPr lang="en-US"/>
              <a:t> đến </a:t>
            </a:r>
            <a:r>
              <a:rPr lang="en-US" i="1">
                <a:solidFill>
                  <a:srgbClr val="000000"/>
                </a:solidFill>
              </a:rPr>
              <a:t>255</a:t>
            </a:r>
          </a:p>
        </p:txBody>
      </p:sp>
      <p:sp>
        <p:nvSpPr>
          <p:cNvPr id="64516" name="Date Placeholder 3">
            <a:extLst>
              <a:ext uri="{FF2B5EF4-FFF2-40B4-BE49-F238E27FC236}">
                <a16:creationId xmlns:a16="http://schemas.microsoft.com/office/drawing/2014/main" id="{F769F2C7-A0A6-498B-A147-9D91B0DBC87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9CB7C153-69D5-4FB4-BF77-C2E6CF480B56}"/>
              </a:ext>
            </a:extLst>
          </p:cNvPr>
          <p:cNvSpPr>
            <a:spLocks noGrp="1" noChangeArrowheads="1"/>
          </p:cNvSpPr>
          <p:nvPr>
            <p:ph type="title"/>
          </p:nvPr>
        </p:nvSpPr>
        <p:spPr/>
        <p:txBody>
          <a:bodyPr/>
          <a:lstStyle/>
          <a:p>
            <a:endParaRPr lang="en-US" altLang="en-US"/>
          </a:p>
        </p:txBody>
      </p:sp>
      <p:sp>
        <p:nvSpPr>
          <p:cNvPr id="65539" name="Content Placeholder 2" descr="Rectangle: Click to edit Master text styles&#10;Second level&#10;Third level&#10;Fourth level&#10;Fifth level">
            <a:extLst>
              <a:ext uri="{FF2B5EF4-FFF2-40B4-BE49-F238E27FC236}">
                <a16:creationId xmlns:a16="http://schemas.microsoft.com/office/drawing/2014/main" id="{9F2B5084-B75A-4B8A-A884-B00BAEECBD9E}"/>
              </a:ext>
            </a:extLst>
          </p:cNvPr>
          <p:cNvSpPr>
            <a:spLocks noGrp="1" noChangeArrowheads="1"/>
          </p:cNvSpPr>
          <p:nvPr>
            <p:ph idx="1"/>
          </p:nvPr>
        </p:nvSpPr>
        <p:spPr>
          <a:xfrm>
            <a:off x="1066800" y="1752600"/>
            <a:ext cx="7467600" cy="4114800"/>
          </a:xfrm>
        </p:spPr>
        <p:txBody>
          <a:bodyPr/>
          <a:lstStyle/>
          <a:p>
            <a:pPr marL="0" indent="0">
              <a:lnSpc>
                <a:spcPct val="115000"/>
              </a:lnSpc>
              <a:spcBef>
                <a:spcPct val="0"/>
              </a:spcBef>
              <a:buFont typeface="Wingdings" panose="05000000000000000000" pitchFamily="2" charset="2"/>
              <a:buNone/>
            </a:pPr>
            <a:r>
              <a:rPr lang="vi-VN" altLang="en-US">
                <a:solidFill>
                  <a:srgbClr val="000000"/>
                </a:solidFill>
                <a:latin typeface="Courier New" panose="02070309020205020404" pitchFamily="49" charset="0"/>
                <a:cs typeface="Times New Roman" panose="02020603050405020304" pitchFamily="18" charset="0"/>
              </a:rPr>
              <a:t>/* </a:t>
            </a:r>
            <a:r>
              <a:rPr lang="en-US" altLang="en-US">
                <a:solidFill>
                  <a:srgbClr val="000000"/>
                </a:solidFill>
                <a:latin typeface="Courier New" panose="02070309020205020404" pitchFamily="49" charset="0"/>
                <a:cs typeface="Times New Roman" panose="02020603050405020304" pitchFamily="18" charset="0"/>
              </a:rPr>
              <a:t>Khởi tạo</a:t>
            </a:r>
            <a:r>
              <a:rPr lang="vi-VN" altLang="en-US">
                <a:solidFill>
                  <a:srgbClr val="000000"/>
                </a:solidFill>
                <a:latin typeface="Courier New" panose="02070309020205020404" pitchFamily="49" charset="0"/>
                <a:cs typeface="Times New Roman" panose="02020603050405020304" pitchFamily="18" charset="0"/>
              </a:rPr>
              <a:t> */</a:t>
            </a:r>
            <a:endParaRPr lang="en-US" altLang="en-US">
              <a:solidFill>
                <a:srgbClr val="000000"/>
              </a:solidFill>
              <a:latin typeface="Courier New" panose="02070309020205020404" pitchFamily="49" charset="0"/>
              <a:cs typeface="Times New Roman" panose="02020603050405020304" pitchFamily="18" charset="0"/>
            </a:endParaRPr>
          </a:p>
          <a:p>
            <a:pPr marL="0" indent="0">
              <a:lnSpc>
                <a:spcPct val="115000"/>
              </a:lnSpc>
              <a:spcBef>
                <a:spcPct val="0"/>
              </a:spcBef>
              <a:buFont typeface="Wingdings" panose="05000000000000000000" pitchFamily="2" charset="2"/>
              <a:buNone/>
            </a:pPr>
            <a:r>
              <a:rPr lang="en-US" altLang="en-US">
                <a:solidFill>
                  <a:srgbClr val="000000"/>
                </a:solidFill>
                <a:latin typeface="Courier New" panose="02070309020205020404" pitchFamily="49" charset="0"/>
                <a:cs typeface="Times New Roman" panose="02020603050405020304" pitchFamily="18" charset="0"/>
              </a:rPr>
              <a:t>input K;</a:t>
            </a:r>
            <a:endParaRPr lang="en-US" altLang="en-US">
              <a:latin typeface="Courier New" panose="02070309020205020404" pitchFamily="49" charset="0"/>
              <a:cs typeface="Times New Roman" panose="02020603050405020304" pitchFamily="18" charset="0"/>
            </a:endParaRPr>
          </a:p>
          <a:p>
            <a:pPr marL="0" indent="0">
              <a:lnSpc>
                <a:spcPct val="115000"/>
              </a:lnSpc>
              <a:spcBef>
                <a:spcPct val="0"/>
              </a:spcBef>
              <a:buFont typeface="Wingdings" panose="05000000000000000000" pitchFamily="2" charset="2"/>
              <a:buNone/>
            </a:pPr>
            <a:r>
              <a:rPr lang="vi-VN" altLang="en-US">
                <a:solidFill>
                  <a:srgbClr val="000000"/>
                </a:solidFill>
                <a:latin typeface="Courier New" panose="02070309020205020404" pitchFamily="49" charset="0"/>
                <a:cs typeface="Times New Roman" panose="02020603050405020304" pitchFamily="18" charset="0"/>
              </a:rPr>
              <a:t>for  i = 0 to 255 do</a:t>
            </a:r>
            <a:r>
              <a:rPr lang="en-US" altLang="en-US">
                <a:solidFill>
                  <a:srgbClr val="000000"/>
                </a:solidFill>
                <a:latin typeface="Courier New" panose="02070309020205020404" pitchFamily="49" charset="0"/>
                <a:cs typeface="Times New Roman" panose="02020603050405020304" pitchFamily="18" charset="0"/>
              </a:rPr>
              <a:t> </a:t>
            </a:r>
          </a:p>
          <a:p>
            <a:pPr marL="0" indent="0">
              <a:lnSpc>
                <a:spcPct val="115000"/>
              </a:lnSpc>
              <a:spcBef>
                <a:spcPct val="0"/>
              </a:spcBef>
              <a:buFont typeface="Wingdings" panose="05000000000000000000" pitchFamily="2" charset="2"/>
              <a:buNone/>
            </a:pPr>
            <a:r>
              <a:rPr lang="en-US" altLang="en-US">
                <a:solidFill>
                  <a:srgbClr val="000000"/>
                </a:solidFill>
                <a:latin typeface="Courier New" panose="02070309020205020404" pitchFamily="49" charset="0"/>
                <a:cs typeface="Times New Roman" panose="02020603050405020304" pitchFamily="18" charset="0"/>
              </a:rPr>
              <a:t>{</a:t>
            </a:r>
            <a:endParaRPr lang="en-US" altLang="en-US">
              <a:latin typeface="Courier New" panose="02070309020205020404" pitchFamily="49" charset="0"/>
              <a:cs typeface="Times New Roman" panose="02020603050405020304" pitchFamily="18" charset="0"/>
            </a:endParaRPr>
          </a:p>
          <a:p>
            <a:pPr marL="0" indent="0">
              <a:lnSpc>
                <a:spcPct val="115000"/>
              </a:lnSpc>
              <a:spcBef>
                <a:spcPct val="0"/>
              </a:spcBef>
              <a:buFont typeface="Wingdings" panose="05000000000000000000" pitchFamily="2" charset="2"/>
              <a:buNone/>
            </a:pPr>
            <a:r>
              <a:rPr lang="en-US" altLang="en-US">
                <a:solidFill>
                  <a:srgbClr val="000000"/>
                </a:solidFill>
                <a:latin typeface="Courier New" panose="02070309020205020404" pitchFamily="49" charset="0"/>
              </a:rPr>
              <a:t>	</a:t>
            </a:r>
            <a:r>
              <a:rPr lang="vi-VN" altLang="en-US">
                <a:solidFill>
                  <a:srgbClr val="000000"/>
                </a:solidFill>
                <a:latin typeface="Courier New" panose="02070309020205020404" pitchFamily="49" charset="0"/>
              </a:rPr>
              <a:t>T[i] = K[i </a:t>
            </a:r>
            <a:r>
              <a:rPr lang="en-US" altLang="en-US">
                <a:solidFill>
                  <a:srgbClr val="000000"/>
                </a:solidFill>
                <a:latin typeface="Courier New" panose="02070309020205020404" pitchFamily="49" charset="0"/>
              </a:rPr>
              <a:t>mod K.size</a:t>
            </a:r>
            <a:r>
              <a:rPr lang="vi-VN" altLang="en-US">
                <a:solidFill>
                  <a:srgbClr val="000000"/>
                </a:solidFill>
                <a:latin typeface="Courier New" panose="02070309020205020404" pitchFamily="49" charset="0"/>
              </a:rPr>
              <a:t>];</a:t>
            </a:r>
            <a:endParaRPr lang="en-US" altLang="en-US">
              <a:solidFill>
                <a:srgbClr val="000000"/>
              </a:solidFill>
              <a:latin typeface="Courier New" panose="02070309020205020404" pitchFamily="49" charset="0"/>
            </a:endParaRPr>
          </a:p>
          <a:p>
            <a:pPr marL="0" indent="0">
              <a:lnSpc>
                <a:spcPct val="115000"/>
              </a:lnSpc>
              <a:spcBef>
                <a:spcPct val="0"/>
              </a:spcBef>
              <a:buFont typeface="Wingdings" panose="05000000000000000000" pitchFamily="2" charset="2"/>
              <a:buNone/>
            </a:pPr>
            <a:r>
              <a:rPr lang="en-US" altLang="en-US">
                <a:solidFill>
                  <a:srgbClr val="000000"/>
                </a:solidFill>
                <a:latin typeface="Courier New" panose="02070309020205020404" pitchFamily="49" charset="0"/>
              </a:rPr>
              <a:t>	</a:t>
            </a:r>
            <a:r>
              <a:rPr lang="vi-VN" altLang="en-US">
                <a:solidFill>
                  <a:srgbClr val="000000"/>
                </a:solidFill>
                <a:latin typeface="Courier New" panose="02070309020205020404" pitchFamily="49" charset="0"/>
              </a:rPr>
              <a:t>S[i] = i;</a:t>
            </a:r>
            <a:endParaRPr lang="en-US" altLang="en-US">
              <a:solidFill>
                <a:srgbClr val="000000"/>
              </a:solidFill>
              <a:latin typeface="Courier New" panose="02070309020205020404" pitchFamily="49" charset="0"/>
            </a:endParaRPr>
          </a:p>
          <a:p>
            <a:pPr marL="0" indent="0">
              <a:buFont typeface="Wingdings" panose="05000000000000000000" pitchFamily="2" charset="2"/>
              <a:buNone/>
            </a:pPr>
            <a:r>
              <a:rPr lang="en-US" altLang="en-US">
                <a:solidFill>
                  <a:srgbClr val="000000"/>
                </a:solidFill>
                <a:latin typeface="Courier New" panose="02070309020205020404" pitchFamily="49" charset="0"/>
              </a:rPr>
              <a:t>}</a:t>
            </a:r>
          </a:p>
        </p:txBody>
      </p:sp>
      <p:sp>
        <p:nvSpPr>
          <p:cNvPr id="65540" name="Date Placeholder 3">
            <a:extLst>
              <a:ext uri="{FF2B5EF4-FFF2-40B4-BE49-F238E27FC236}">
                <a16:creationId xmlns:a16="http://schemas.microsoft.com/office/drawing/2014/main" id="{0357DCC6-7A89-4D19-B105-95EB49F1351E}"/>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9AE8B721-FEF3-4961-8E82-32A67FC13763}"/>
              </a:ext>
            </a:extLst>
          </p:cNvPr>
          <p:cNvSpPr>
            <a:spLocks noGrp="1" noChangeArrowheads="1"/>
          </p:cNvSpPr>
          <p:nvPr>
            <p:ph type="title"/>
          </p:nvPr>
        </p:nvSpPr>
        <p:spPr/>
        <p:txBody>
          <a:bodyPr/>
          <a:lstStyle/>
          <a:p>
            <a:endParaRPr lang="en-US" altLang="en-US"/>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C299D9E3-92EC-4E79-8D21-C62913CB3A5D}"/>
              </a:ext>
            </a:extLst>
          </p:cNvPr>
          <p:cNvSpPr>
            <a:spLocks noGrp="1"/>
          </p:cNvSpPr>
          <p:nvPr>
            <p:ph idx="1"/>
          </p:nvPr>
        </p:nvSpPr>
        <p:spPr>
          <a:xfrm>
            <a:off x="685800" y="1600200"/>
            <a:ext cx="7772400" cy="4800600"/>
          </a:xfrm>
        </p:spPr>
        <p:txBody>
          <a:bodyPr/>
          <a:lstStyle/>
          <a:p>
            <a:pPr>
              <a:defRPr/>
            </a:pPr>
            <a:r>
              <a:rPr lang="en-US" sz="2800"/>
              <a:t> Đổi chỗ các phần tử của </a:t>
            </a:r>
            <a:r>
              <a:rPr lang="en-US" sz="2800" i="1">
                <a:solidFill>
                  <a:srgbClr val="000000"/>
                </a:solidFill>
              </a:rPr>
              <a:t>S</a:t>
            </a:r>
            <a:r>
              <a:rPr lang="en-US" sz="2800"/>
              <a:t> để tạo ra một chuỗi </a:t>
            </a:r>
            <a:r>
              <a:rPr lang="en-US" sz="2800" i="1">
                <a:solidFill>
                  <a:srgbClr val="000000"/>
                </a:solidFill>
              </a:rPr>
              <a:t>S</a:t>
            </a:r>
            <a:r>
              <a:rPr lang="en-US" sz="2800"/>
              <a:t> có trật tự (giả) ngẫu nhiên. Thực ra trật tự của </a:t>
            </a:r>
            <a:r>
              <a:rPr lang="en-US" sz="2800" i="1">
                <a:solidFill>
                  <a:srgbClr val="000000"/>
                </a:solidFill>
              </a:rPr>
              <a:t>S</a:t>
            </a:r>
            <a:r>
              <a:rPr lang="en-US" sz="2800"/>
              <a:t> sẽ do trật tự của </a:t>
            </a:r>
            <a:r>
              <a:rPr lang="en-US" sz="2800" i="1">
                <a:solidFill>
                  <a:srgbClr val="000000"/>
                </a:solidFill>
              </a:rPr>
              <a:t>T</a:t>
            </a:r>
            <a:r>
              <a:rPr lang="en-US" sz="2800"/>
              <a:t> quyết định (tức là do mật khóa </a:t>
            </a:r>
            <a:r>
              <a:rPr lang="en-US" sz="2800" i="1">
                <a:solidFill>
                  <a:srgbClr val="000000"/>
                </a:solidFill>
              </a:rPr>
              <a:t>K</a:t>
            </a:r>
            <a:r>
              <a:rPr lang="en-US" sz="2800"/>
              <a:t> quyết định):</a:t>
            </a:r>
          </a:p>
          <a:p>
            <a:pPr marL="0" indent="0">
              <a:lnSpc>
                <a:spcPct val="115000"/>
              </a:lnSpc>
              <a:spcBef>
                <a:spcPts val="0"/>
              </a:spcBef>
              <a:spcAft>
                <a:spcPts val="0"/>
              </a:spcAft>
              <a:buFont typeface="Wingdings" panose="05000000000000000000" pitchFamily="2" charset="2"/>
              <a:buNone/>
              <a:defRPr/>
            </a:pPr>
            <a:r>
              <a:rPr lang="en-US" sz="2800">
                <a:solidFill>
                  <a:srgbClr val="000000"/>
                </a:solidFill>
                <a:latin typeface="Courier New" panose="02070309020205020404" pitchFamily="49" charset="0"/>
                <a:ea typeface="Times New Roman" panose="02020603050405020304" pitchFamily="18" charset="0"/>
              </a:rPr>
              <a:t>  </a:t>
            </a:r>
            <a:r>
              <a:rPr lang="vi-VN" sz="2800">
                <a:solidFill>
                  <a:srgbClr val="000000"/>
                </a:solidFill>
                <a:latin typeface="Courier New" panose="02070309020205020404" pitchFamily="49" charset="0"/>
                <a:ea typeface="Times New Roman" panose="02020603050405020304" pitchFamily="18" charset="0"/>
              </a:rPr>
              <a:t>j = 0;</a:t>
            </a:r>
            <a:endParaRPr lang="en-US" sz="2800">
              <a:latin typeface="Courier New" panose="02070309020205020404" pitchFamily="49" charset="0"/>
              <a:ea typeface="Times New Roman" panose="02020603050405020304" pitchFamily="18" charset="0"/>
            </a:endParaRPr>
          </a:p>
          <a:p>
            <a:pPr marL="0" indent="0">
              <a:lnSpc>
                <a:spcPct val="115000"/>
              </a:lnSpc>
              <a:spcBef>
                <a:spcPts val="0"/>
              </a:spcBef>
              <a:spcAft>
                <a:spcPts val="0"/>
              </a:spcAft>
              <a:buFont typeface="Wingdings" panose="05000000000000000000" pitchFamily="2" charset="2"/>
              <a:buNone/>
              <a:defRPr/>
            </a:pPr>
            <a:r>
              <a:rPr lang="en-US" sz="2800">
                <a:solidFill>
                  <a:srgbClr val="000000"/>
                </a:solidFill>
                <a:latin typeface="Courier New" panose="02070309020205020404" pitchFamily="49" charset="0"/>
                <a:ea typeface="Times New Roman" panose="02020603050405020304" pitchFamily="18" charset="0"/>
              </a:rPr>
              <a:t>  </a:t>
            </a:r>
            <a:r>
              <a:rPr lang="vi-VN" sz="2800">
                <a:solidFill>
                  <a:srgbClr val="000000"/>
                </a:solidFill>
                <a:latin typeface="Courier New" panose="02070309020205020404" pitchFamily="49" charset="0"/>
                <a:ea typeface="Times New Roman" panose="02020603050405020304" pitchFamily="18" charset="0"/>
              </a:rPr>
              <a:t>for  i = 0 to 255 do</a:t>
            </a:r>
            <a:endParaRPr lang="en-US" sz="2800">
              <a:latin typeface="Courier New" panose="02070309020205020404" pitchFamily="49" charset="0"/>
              <a:ea typeface="Times New Roman" panose="02020603050405020304" pitchFamily="18" charset="0"/>
            </a:endParaRPr>
          </a:p>
          <a:p>
            <a:pPr marL="0" indent="0">
              <a:lnSpc>
                <a:spcPct val="115000"/>
              </a:lnSpc>
              <a:spcBef>
                <a:spcPts val="0"/>
              </a:spcBef>
              <a:spcAft>
                <a:spcPts val="0"/>
              </a:spcAft>
              <a:buFont typeface="Wingdings" panose="05000000000000000000" pitchFamily="2" charset="2"/>
              <a:buNone/>
              <a:defRPr/>
            </a:pPr>
            <a:r>
              <a:rPr lang="vi-VN" sz="2800">
                <a:solidFill>
                  <a:srgbClr val="000000"/>
                </a:solidFill>
                <a:latin typeface="Courier New" panose="02070309020205020404" pitchFamily="49" charset="0"/>
                <a:ea typeface="Times New Roman" panose="02020603050405020304" pitchFamily="18" charset="0"/>
              </a:rPr>
              <a:t> </a:t>
            </a:r>
            <a:r>
              <a:rPr lang="en-US" sz="2800">
                <a:solidFill>
                  <a:srgbClr val="000000"/>
                </a:solidFill>
                <a:latin typeface="Courier New" panose="02070309020205020404" pitchFamily="49" charset="0"/>
                <a:ea typeface="Times New Roman" panose="02020603050405020304" pitchFamily="18" charset="0"/>
              </a:rPr>
              <a:t> {</a:t>
            </a:r>
          </a:p>
          <a:p>
            <a:pPr marL="0" indent="0">
              <a:lnSpc>
                <a:spcPct val="115000"/>
              </a:lnSpc>
              <a:spcBef>
                <a:spcPts val="0"/>
              </a:spcBef>
              <a:spcAft>
                <a:spcPts val="0"/>
              </a:spcAft>
              <a:buFont typeface="Wingdings" panose="05000000000000000000" pitchFamily="2" charset="2"/>
              <a:buNone/>
              <a:defRPr/>
            </a:pPr>
            <a:r>
              <a:rPr lang="en-US" sz="2800">
                <a:solidFill>
                  <a:srgbClr val="000000"/>
                </a:solidFill>
                <a:latin typeface="Courier New" panose="02070309020205020404" pitchFamily="49" charset="0"/>
                <a:ea typeface="Times New Roman" panose="02020603050405020304" pitchFamily="18" charset="0"/>
              </a:rPr>
              <a:t>    </a:t>
            </a:r>
            <a:r>
              <a:rPr lang="vi-VN" sz="2800">
                <a:solidFill>
                  <a:srgbClr val="000000"/>
                </a:solidFill>
                <a:latin typeface="Courier New" panose="02070309020205020404" pitchFamily="49" charset="0"/>
                <a:ea typeface="Times New Roman" panose="02020603050405020304" pitchFamily="18" charset="0"/>
              </a:rPr>
              <a:t>j = (j + S[i] + T[i]) mod 256;</a:t>
            </a:r>
            <a:endParaRPr lang="en-US" sz="2800">
              <a:latin typeface="Courier New" panose="02070309020205020404" pitchFamily="49" charset="0"/>
              <a:ea typeface="Times New Roman" panose="02020603050405020304" pitchFamily="18" charset="0"/>
            </a:endParaRPr>
          </a:p>
          <a:p>
            <a:pPr marL="0" indent="0">
              <a:buFont typeface="Wingdings" panose="05000000000000000000" pitchFamily="2" charset="2"/>
              <a:buNone/>
              <a:defRPr/>
            </a:pPr>
            <a:r>
              <a:rPr lang="en-US" sz="2800">
                <a:solidFill>
                  <a:srgbClr val="000000"/>
                </a:solidFill>
                <a:latin typeface="Courier New" panose="02070309020205020404" pitchFamily="49" charset="0"/>
              </a:rPr>
              <a:t>    </a:t>
            </a:r>
            <a:r>
              <a:rPr lang="vi-VN" sz="2800">
                <a:solidFill>
                  <a:srgbClr val="000000"/>
                </a:solidFill>
                <a:latin typeface="Courier New" panose="02070309020205020404" pitchFamily="49" charset="0"/>
              </a:rPr>
              <a:t>Swap (S[i], S[j]);</a:t>
            </a:r>
            <a:endParaRPr lang="en-US" sz="2800">
              <a:solidFill>
                <a:srgbClr val="000000"/>
              </a:solidFill>
              <a:latin typeface="Courier New" panose="02070309020205020404" pitchFamily="49" charset="0"/>
            </a:endParaRPr>
          </a:p>
          <a:p>
            <a:pPr marL="0" indent="0">
              <a:buFont typeface="Wingdings" panose="05000000000000000000" pitchFamily="2" charset="2"/>
              <a:buNone/>
              <a:defRPr/>
            </a:pPr>
            <a:r>
              <a:rPr lang="en-US" sz="2800">
                <a:solidFill>
                  <a:srgbClr val="000000"/>
                </a:solidFill>
                <a:latin typeface="Courier New" panose="02070309020205020404" pitchFamily="49" charset="0"/>
              </a:rPr>
              <a:t>  }</a:t>
            </a:r>
          </a:p>
        </p:txBody>
      </p:sp>
      <p:sp>
        <p:nvSpPr>
          <p:cNvPr id="66564" name="Date Placeholder 3">
            <a:extLst>
              <a:ext uri="{FF2B5EF4-FFF2-40B4-BE49-F238E27FC236}">
                <a16:creationId xmlns:a16="http://schemas.microsoft.com/office/drawing/2014/main" id="{042F17D5-B35A-4ABA-85CC-8EF9FBAEB4D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93A7084C-6166-4202-B59C-783EF2F9D97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11267" name="Rectangle 2">
            <a:extLst>
              <a:ext uri="{FF2B5EF4-FFF2-40B4-BE49-F238E27FC236}">
                <a16:creationId xmlns:a16="http://schemas.microsoft.com/office/drawing/2014/main" id="{9B877C11-0119-4DF8-B46B-47DEB917E216}"/>
              </a:ext>
            </a:extLst>
          </p:cNvPr>
          <p:cNvSpPr>
            <a:spLocks noGrp="1" noChangeArrowheads="1"/>
          </p:cNvSpPr>
          <p:nvPr>
            <p:ph type="title"/>
          </p:nvPr>
        </p:nvSpPr>
        <p:spPr/>
        <p:txBody>
          <a:bodyPr/>
          <a:lstStyle/>
          <a:p>
            <a:pPr eaLnBrk="1" hangingPunct="1"/>
            <a:br>
              <a:rPr lang="en-US" altLang="en-US" sz="4800"/>
            </a:br>
            <a:r>
              <a:rPr lang="en-US" altLang="en-US" sz="4800"/>
              <a:t>Phần 1:</a:t>
            </a:r>
          </a:p>
        </p:txBody>
      </p:sp>
      <p:sp>
        <p:nvSpPr>
          <p:cNvPr id="11268" name="Rectangle 3" descr="Rectangle: Click to edit Master text styles&#10;Second level&#10;Third level&#10;Fourth level&#10;Fifth level">
            <a:extLst>
              <a:ext uri="{FF2B5EF4-FFF2-40B4-BE49-F238E27FC236}">
                <a16:creationId xmlns:a16="http://schemas.microsoft.com/office/drawing/2014/main" id="{867F91AD-3F6D-4A75-8F08-5D8DC307BC02}"/>
              </a:ext>
            </a:extLst>
          </p:cNvPr>
          <p:cNvSpPr>
            <a:spLocks noGrp="1" noChangeArrowheads="1"/>
          </p:cNvSpPr>
          <p:nvPr>
            <p:ph type="body" idx="1"/>
          </p:nvPr>
        </p:nvSpPr>
        <p:spPr>
          <a:xfrm>
            <a:off x="762000" y="1447800"/>
            <a:ext cx="7772400" cy="4114800"/>
          </a:xfrm>
        </p:spPr>
        <p:txBody>
          <a:bodyPr/>
          <a:lstStyle/>
          <a:p>
            <a:pPr eaLnBrk="1" hangingPunct="1">
              <a:lnSpc>
                <a:spcPct val="90000"/>
              </a:lnSpc>
              <a:buFont typeface="Wingdings" panose="05000000000000000000" pitchFamily="2" charset="2"/>
              <a:buNone/>
            </a:pPr>
            <a:r>
              <a:rPr lang="en-US" altLang="en-US" sz="3600">
                <a:cs typeface="Times New Roman" panose="02020603050405020304" pitchFamily="18" charset="0"/>
              </a:rPr>
              <a:t>     </a:t>
            </a:r>
            <a:endParaRPr lang="en-US" altLang="en-US" sz="4400">
              <a:cs typeface="Times New Roman" panose="02020603050405020304" pitchFamily="18" charset="0"/>
            </a:endParaRPr>
          </a:p>
          <a:p>
            <a:pPr algn="ctr" eaLnBrk="1" hangingPunct="1">
              <a:lnSpc>
                <a:spcPct val="90000"/>
              </a:lnSpc>
              <a:buFont typeface="Wingdings" panose="05000000000000000000" pitchFamily="2" charset="2"/>
              <a:buNone/>
            </a:pPr>
            <a:r>
              <a:rPr lang="en-US" altLang="en-US" sz="4000" b="1" i="1">
                <a:cs typeface="Times New Roman" panose="02020603050405020304" pitchFamily="18" charset="0"/>
              </a:rPr>
              <a:t>KIẾN THỨC CƠ SỞ VỀ MẬT MÃ</a:t>
            </a:r>
          </a:p>
          <a:p>
            <a:pPr eaLnBrk="1" hangingPunct="1">
              <a:lnSpc>
                <a:spcPct val="90000"/>
              </a:lnSpc>
              <a:buFont typeface="Wingdings" panose="05000000000000000000" pitchFamily="2" charset="2"/>
              <a:buNone/>
            </a:pPr>
            <a:endParaRPr lang="en-US" altLang="en-US" sz="4000" b="1" i="1">
              <a:cs typeface="Times New Roman" panose="02020603050405020304" pitchFamily="18" charset="0"/>
            </a:endParaRPr>
          </a:p>
          <a:p>
            <a:pPr eaLnBrk="1" hangingPunct="1">
              <a:lnSpc>
                <a:spcPct val="90000"/>
              </a:lnSpc>
            </a:pPr>
            <a:r>
              <a:rPr lang="en-US" altLang="en-US"/>
              <a:t> Phân loại mật mã</a:t>
            </a:r>
          </a:p>
          <a:p>
            <a:pPr eaLnBrk="1" hangingPunct="1">
              <a:lnSpc>
                <a:spcPct val="90000"/>
              </a:lnSpc>
            </a:pPr>
            <a:r>
              <a:rPr lang="en-US" altLang="en-US"/>
              <a:t> Các mật mã đối xứng</a:t>
            </a:r>
          </a:p>
          <a:p>
            <a:pPr eaLnBrk="1" hangingPunct="1">
              <a:lnSpc>
                <a:spcPct val="90000"/>
              </a:lnSpc>
            </a:pPr>
            <a:r>
              <a:rPr lang="en-US" altLang="en-US"/>
              <a:t> Các mật mã bất đối xứng</a:t>
            </a:r>
          </a:p>
          <a:p>
            <a:pPr eaLnBrk="1" hangingPunct="1">
              <a:lnSpc>
                <a:spcPct val="90000"/>
              </a:lnSpc>
              <a:buFont typeface="Wingdings" panose="05000000000000000000" pitchFamily="2" charset="2"/>
              <a:buNone/>
            </a:pPr>
            <a:endParaRPr lang="en-US" altLang="en-US" sz="3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4E81466D-A058-4D88-9F14-9F7D2F71FD84}"/>
              </a:ext>
            </a:extLst>
          </p:cNvPr>
          <p:cNvSpPr>
            <a:spLocks noGrp="1" noChangeArrowheads="1"/>
          </p:cNvSpPr>
          <p:nvPr>
            <p:ph type="title"/>
          </p:nvPr>
        </p:nvSpPr>
        <p:spPr/>
        <p:txBody>
          <a:bodyPr/>
          <a:lstStyle/>
          <a:p>
            <a:r>
              <a:rPr lang="en-US" altLang="en-US" sz="3600" i="1"/>
              <a:t>Bộ sinh số giả ngẫu nhiên</a:t>
            </a:r>
          </a:p>
        </p:txBody>
      </p:sp>
      <p:sp>
        <p:nvSpPr>
          <p:cNvPr id="67587" name="Content Placeholder 2" descr="Rectangle: Click to edit Master text styles&#10;Second level&#10;Third level&#10;Fourth level&#10;Fifth level">
            <a:extLst>
              <a:ext uri="{FF2B5EF4-FFF2-40B4-BE49-F238E27FC236}">
                <a16:creationId xmlns:a16="http://schemas.microsoft.com/office/drawing/2014/main" id="{DED415D8-D6A6-49FC-89BB-94C8D5EC70D9}"/>
              </a:ext>
            </a:extLst>
          </p:cNvPr>
          <p:cNvSpPr>
            <a:spLocks noGrp="1" noChangeArrowheads="1"/>
          </p:cNvSpPr>
          <p:nvPr>
            <p:ph idx="1"/>
          </p:nvPr>
        </p:nvSpPr>
        <p:spPr>
          <a:xfrm>
            <a:off x="685800" y="1600200"/>
            <a:ext cx="7772400" cy="4114800"/>
          </a:xfrm>
        </p:spPr>
        <p:txBody>
          <a:bodyPr/>
          <a:lstStyle/>
          <a:p>
            <a:r>
              <a:rPr lang="en-US" altLang="en-US"/>
              <a:t> Từ chuỗi </a:t>
            </a:r>
            <a:r>
              <a:rPr lang="en-US" altLang="en-US" i="1">
                <a:solidFill>
                  <a:srgbClr val="000000"/>
                </a:solidFill>
              </a:rPr>
              <a:t>S</a:t>
            </a:r>
            <a:r>
              <a:rPr lang="en-US" altLang="en-US"/>
              <a:t> đã tạo, ta sẽ sinh ra chuỗi khóa luồng bao gồm các số </a:t>
            </a:r>
            <a:r>
              <a:rPr lang="en-US" altLang="en-US" i="1">
                <a:solidFill>
                  <a:srgbClr val="000000"/>
                </a:solidFill>
              </a:rPr>
              <a:t>k</a:t>
            </a:r>
            <a:r>
              <a:rPr lang="en-US" altLang="en-US"/>
              <a:t> dài </a:t>
            </a:r>
            <a:r>
              <a:rPr lang="en-US" altLang="en-US" i="1">
                <a:solidFill>
                  <a:srgbClr val="000000"/>
                </a:solidFill>
              </a:rPr>
              <a:t>8-bít</a:t>
            </a:r>
            <a:r>
              <a:rPr lang="en-US" altLang="en-US"/>
              <a:t> xuất hiện một cách “ngẫu nhiên”</a:t>
            </a:r>
          </a:p>
          <a:p>
            <a:r>
              <a:rPr lang="en-US" altLang="en-US"/>
              <a:t> Mỗi lần sinh ra một số </a:t>
            </a:r>
            <a:r>
              <a:rPr lang="en-US" altLang="en-US" i="1">
                <a:solidFill>
                  <a:srgbClr val="000000"/>
                </a:solidFill>
              </a:rPr>
              <a:t>k</a:t>
            </a:r>
            <a:r>
              <a:rPr lang="en-US" altLang="en-US"/>
              <a:t> thì phải đổi chỗ 2 phần tử trong chuỗi </a:t>
            </a:r>
            <a:r>
              <a:rPr lang="en-US" altLang="en-US" i="1">
                <a:solidFill>
                  <a:srgbClr val="000000"/>
                </a:solidFill>
              </a:rPr>
              <a:t>S</a:t>
            </a:r>
            <a:r>
              <a:rPr lang="en-US" altLang="en-US"/>
              <a:t>, điều đó giúp </a:t>
            </a:r>
            <a:r>
              <a:rPr lang="en-US" altLang="en-US" i="1">
                <a:solidFill>
                  <a:srgbClr val="000000"/>
                </a:solidFill>
              </a:rPr>
              <a:t>S</a:t>
            </a:r>
            <a:r>
              <a:rPr lang="en-US" altLang="en-US"/>
              <a:t> luôn thay đổi, và do đó việc đoán số </a:t>
            </a:r>
            <a:r>
              <a:rPr lang="en-US" altLang="en-US" i="1">
                <a:solidFill>
                  <a:srgbClr val="000000"/>
                </a:solidFill>
              </a:rPr>
              <a:t>k</a:t>
            </a:r>
            <a:r>
              <a:rPr lang="en-US" altLang="en-US"/>
              <a:t> tiếp theo sẽ sinh ra là không thể thực hiện (nếu không biết trật tự ban đầu của </a:t>
            </a:r>
            <a:r>
              <a:rPr lang="en-US" altLang="en-US" i="1">
                <a:solidFill>
                  <a:srgbClr val="000000"/>
                </a:solidFill>
              </a:rPr>
              <a:t>S</a:t>
            </a:r>
            <a:r>
              <a:rPr lang="en-US" altLang="en-US"/>
              <a:t>)</a:t>
            </a:r>
          </a:p>
        </p:txBody>
      </p:sp>
      <p:sp>
        <p:nvSpPr>
          <p:cNvPr id="67588" name="Date Placeholder 3">
            <a:extLst>
              <a:ext uri="{FF2B5EF4-FFF2-40B4-BE49-F238E27FC236}">
                <a16:creationId xmlns:a16="http://schemas.microsoft.com/office/drawing/2014/main" id="{00EFBA5B-C011-421E-8C49-1DA0D6B0613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1759C35-7385-4A18-A671-70EA40CF2830}"/>
              </a:ext>
            </a:extLst>
          </p:cNvPr>
          <p:cNvSpPr>
            <a:spLocks noGrp="1" noChangeArrowheads="1"/>
          </p:cNvSpPr>
          <p:nvPr>
            <p:ph type="title"/>
          </p:nvPr>
        </p:nvSpPr>
        <p:spPr/>
        <p:txBody>
          <a:bodyPr/>
          <a:lstStyle/>
          <a:p>
            <a:endParaRPr lang="en-US" altLang="en-US"/>
          </a:p>
        </p:txBody>
      </p:sp>
      <p:sp>
        <p:nvSpPr>
          <p:cNvPr id="68611" name="Content Placeholder 2" descr="Rectangle: Click to edit Master text styles&#10;Second level&#10;Third level&#10;Fourth level&#10;Fifth level">
            <a:extLst>
              <a:ext uri="{FF2B5EF4-FFF2-40B4-BE49-F238E27FC236}">
                <a16:creationId xmlns:a16="http://schemas.microsoft.com/office/drawing/2014/main" id="{5D9DD7C0-9189-4D98-AD06-A43CC61DB56A}"/>
              </a:ext>
            </a:extLst>
          </p:cNvPr>
          <p:cNvSpPr>
            <a:spLocks noGrp="1" noChangeArrowheads="1"/>
          </p:cNvSpPr>
          <p:nvPr>
            <p:ph idx="1"/>
          </p:nvPr>
        </p:nvSpPr>
        <p:spPr>
          <a:xfrm>
            <a:off x="1143000" y="1447800"/>
            <a:ext cx="7772400" cy="4953000"/>
          </a:xfrm>
        </p:spPr>
        <p:txBody>
          <a:bodyPr/>
          <a:lstStyle/>
          <a:p>
            <a:pPr marL="0" indent="0">
              <a:lnSpc>
                <a:spcPct val="115000"/>
              </a:lnSpc>
              <a:spcBef>
                <a:spcPct val="0"/>
              </a:spcBef>
              <a:buFont typeface="Wingdings" panose="05000000000000000000" pitchFamily="2" charset="2"/>
              <a:buNone/>
            </a:pPr>
            <a:r>
              <a:rPr lang="vi-VN" altLang="en-US" sz="2800">
                <a:solidFill>
                  <a:srgbClr val="000000"/>
                </a:solidFill>
                <a:latin typeface="Courier New" panose="02070309020205020404" pitchFamily="49" charset="0"/>
                <a:cs typeface="Times New Roman" panose="02020603050405020304" pitchFamily="18" charset="0"/>
              </a:rPr>
              <a:t>/* </a:t>
            </a:r>
            <a:r>
              <a:rPr lang="en-US" altLang="en-US" sz="2800">
                <a:solidFill>
                  <a:srgbClr val="000000"/>
                </a:solidFill>
                <a:latin typeface="Courier New" panose="02070309020205020404" pitchFamily="49" charset="0"/>
                <a:cs typeface="Times New Roman" panose="02020603050405020304" pitchFamily="18" charset="0"/>
              </a:rPr>
              <a:t>Sinh khóa luồng</a:t>
            </a:r>
            <a:r>
              <a:rPr lang="vi-VN" altLang="en-US" sz="2800">
                <a:solidFill>
                  <a:srgbClr val="000000"/>
                </a:solidFill>
                <a:latin typeface="Courier New" panose="02070309020205020404" pitchFamily="49" charset="0"/>
                <a:cs typeface="Times New Roman" panose="02020603050405020304" pitchFamily="18" charset="0"/>
              </a:rPr>
              <a:t> */</a:t>
            </a:r>
            <a:endParaRPr lang="en-US" altLang="en-US" sz="2800">
              <a:latin typeface="Courier New" panose="02070309020205020404" pitchFamily="49" charset="0"/>
              <a:cs typeface="Times New Roman" panose="02020603050405020304" pitchFamily="18" charset="0"/>
            </a:endParaRPr>
          </a:p>
          <a:p>
            <a:pPr marL="0" indent="0">
              <a:lnSpc>
                <a:spcPct val="115000"/>
              </a:lnSpc>
              <a:spcBef>
                <a:spcPct val="0"/>
              </a:spcBef>
              <a:buFont typeface="Wingdings" panose="05000000000000000000" pitchFamily="2" charset="2"/>
              <a:buNone/>
            </a:pPr>
            <a:r>
              <a:rPr lang="vi-VN" altLang="en-US" sz="2800">
                <a:solidFill>
                  <a:srgbClr val="000000"/>
                </a:solidFill>
                <a:latin typeface="Courier New" panose="02070309020205020404" pitchFamily="49" charset="0"/>
                <a:cs typeface="Times New Roman" panose="02020603050405020304" pitchFamily="18" charset="0"/>
              </a:rPr>
              <a:t>i, j = 0;</a:t>
            </a:r>
            <a:endParaRPr lang="en-US" altLang="en-US" sz="2800">
              <a:latin typeface="Courier New" panose="02070309020205020404" pitchFamily="49" charset="0"/>
              <a:cs typeface="Times New Roman" panose="02020603050405020304" pitchFamily="18" charset="0"/>
            </a:endParaRPr>
          </a:p>
          <a:p>
            <a:pPr marL="0" indent="0">
              <a:lnSpc>
                <a:spcPct val="115000"/>
              </a:lnSpc>
              <a:spcBef>
                <a:spcPct val="0"/>
              </a:spcBef>
              <a:buFont typeface="Wingdings" panose="05000000000000000000" pitchFamily="2" charset="2"/>
              <a:buNone/>
            </a:pPr>
            <a:r>
              <a:rPr lang="vi-VN" altLang="en-US" sz="2800">
                <a:solidFill>
                  <a:srgbClr val="000000"/>
                </a:solidFill>
                <a:latin typeface="Courier New" panose="02070309020205020404" pitchFamily="49" charset="0"/>
                <a:cs typeface="Times New Roman" panose="02020603050405020304" pitchFamily="18" charset="0"/>
              </a:rPr>
              <a:t>while (true)</a:t>
            </a:r>
            <a:endParaRPr lang="en-US" altLang="en-US" sz="2800">
              <a:solidFill>
                <a:srgbClr val="000000"/>
              </a:solidFill>
              <a:latin typeface="Courier New" panose="02070309020205020404" pitchFamily="49" charset="0"/>
              <a:cs typeface="Times New Roman" panose="02020603050405020304" pitchFamily="18" charset="0"/>
            </a:endParaRPr>
          </a:p>
          <a:p>
            <a:pPr marL="0" indent="0">
              <a:lnSpc>
                <a:spcPct val="115000"/>
              </a:lnSpc>
              <a:spcBef>
                <a:spcPct val="0"/>
              </a:spcBef>
              <a:buFont typeface="Wingdings" panose="05000000000000000000" pitchFamily="2" charset="2"/>
              <a:buNone/>
            </a:pPr>
            <a:r>
              <a:rPr lang="en-US" altLang="en-US" sz="2800">
                <a:solidFill>
                  <a:srgbClr val="000000"/>
                </a:solidFill>
                <a:latin typeface="Courier New" panose="02070309020205020404" pitchFamily="49" charset="0"/>
                <a:cs typeface="Times New Roman" panose="02020603050405020304" pitchFamily="18" charset="0"/>
              </a:rPr>
              <a:t>{</a:t>
            </a:r>
            <a:endParaRPr lang="en-US" altLang="en-US" sz="2800">
              <a:latin typeface="Courier New" panose="02070309020205020404" pitchFamily="49" charset="0"/>
              <a:cs typeface="Times New Roman" panose="02020603050405020304" pitchFamily="18" charset="0"/>
            </a:endParaRPr>
          </a:p>
          <a:p>
            <a:pPr marL="0" indent="0">
              <a:lnSpc>
                <a:spcPct val="115000"/>
              </a:lnSpc>
              <a:spcBef>
                <a:spcPct val="0"/>
              </a:spcBef>
              <a:buFont typeface="Wingdings" panose="05000000000000000000" pitchFamily="2" charset="2"/>
              <a:buNone/>
            </a:pPr>
            <a:r>
              <a:rPr lang="vi-VN" altLang="en-US" sz="2800">
                <a:solidFill>
                  <a:srgbClr val="000000"/>
                </a:solidFill>
                <a:latin typeface="Courier New" panose="02070309020205020404" pitchFamily="49" charset="0"/>
                <a:cs typeface="Times New Roman" panose="02020603050405020304" pitchFamily="18" charset="0"/>
              </a:rPr>
              <a:t> </a:t>
            </a:r>
            <a:r>
              <a:rPr lang="en-US" altLang="en-US" sz="2800">
                <a:solidFill>
                  <a:srgbClr val="000000"/>
                </a:solidFill>
                <a:latin typeface="Courier New" panose="02070309020205020404" pitchFamily="49" charset="0"/>
                <a:cs typeface="Times New Roman" panose="02020603050405020304" pitchFamily="18" charset="0"/>
              </a:rPr>
              <a:t>	</a:t>
            </a:r>
            <a:r>
              <a:rPr lang="vi-VN" altLang="en-US" sz="2800">
                <a:solidFill>
                  <a:srgbClr val="000000"/>
                </a:solidFill>
                <a:latin typeface="Courier New" panose="02070309020205020404" pitchFamily="49" charset="0"/>
                <a:cs typeface="Times New Roman" panose="02020603050405020304" pitchFamily="18" charset="0"/>
              </a:rPr>
              <a:t>i = (i + 1) mod 256;</a:t>
            </a:r>
            <a:endParaRPr lang="en-US" altLang="en-US" sz="2800">
              <a:latin typeface="Courier New" panose="02070309020205020404" pitchFamily="49" charset="0"/>
              <a:cs typeface="Times New Roman" panose="02020603050405020304" pitchFamily="18" charset="0"/>
            </a:endParaRPr>
          </a:p>
          <a:p>
            <a:pPr marL="0" indent="0">
              <a:lnSpc>
                <a:spcPct val="115000"/>
              </a:lnSpc>
              <a:spcBef>
                <a:spcPct val="0"/>
              </a:spcBef>
              <a:buFont typeface="Wingdings" panose="05000000000000000000" pitchFamily="2" charset="2"/>
              <a:buNone/>
            </a:pPr>
            <a:r>
              <a:rPr lang="vi-VN" altLang="en-US" sz="2800">
                <a:solidFill>
                  <a:srgbClr val="000000"/>
                </a:solidFill>
                <a:latin typeface="Courier New" panose="02070309020205020404" pitchFamily="49" charset="0"/>
                <a:cs typeface="Times New Roman" panose="02020603050405020304" pitchFamily="18" charset="0"/>
              </a:rPr>
              <a:t> </a:t>
            </a:r>
            <a:r>
              <a:rPr lang="en-US" altLang="en-US" sz="2800">
                <a:solidFill>
                  <a:srgbClr val="000000"/>
                </a:solidFill>
                <a:latin typeface="Courier New" panose="02070309020205020404" pitchFamily="49" charset="0"/>
                <a:cs typeface="Times New Roman" panose="02020603050405020304" pitchFamily="18" charset="0"/>
              </a:rPr>
              <a:t>	</a:t>
            </a:r>
            <a:r>
              <a:rPr lang="vi-VN" altLang="en-US" sz="2800">
                <a:solidFill>
                  <a:srgbClr val="000000"/>
                </a:solidFill>
                <a:latin typeface="Courier New" panose="02070309020205020404" pitchFamily="49" charset="0"/>
                <a:cs typeface="Times New Roman" panose="02020603050405020304" pitchFamily="18" charset="0"/>
              </a:rPr>
              <a:t>j = (j + S[i]) mod 256;</a:t>
            </a:r>
            <a:endParaRPr lang="en-US" altLang="en-US" sz="2800">
              <a:latin typeface="Courier New" panose="02070309020205020404" pitchFamily="49" charset="0"/>
              <a:cs typeface="Times New Roman" panose="02020603050405020304" pitchFamily="18" charset="0"/>
            </a:endParaRPr>
          </a:p>
          <a:p>
            <a:pPr marL="0" indent="0">
              <a:lnSpc>
                <a:spcPct val="115000"/>
              </a:lnSpc>
              <a:spcBef>
                <a:spcPct val="0"/>
              </a:spcBef>
              <a:buFont typeface="Wingdings" panose="05000000000000000000" pitchFamily="2" charset="2"/>
              <a:buNone/>
            </a:pPr>
            <a:r>
              <a:rPr lang="vi-VN" altLang="en-US" sz="2800">
                <a:solidFill>
                  <a:srgbClr val="000000"/>
                </a:solidFill>
                <a:latin typeface="Courier New" panose="02070309020205020404" pitchFamily="49" charset="0"/>
                <a:cs typeface="Times New Roman" panose="02020603050405020304" pitchFamily="18" charset="0"/>
              </a:rPr>
              <a:t>    Swap (S[i], S[j]);</a:t>
            </a:r>
            <a:endParaRPr lang="en-US" altLang="en-US" sz="2800">
              <a:latin typeface="Courier New" panose="02070309020205020404" pitchFamily="49" charset="0"/>
              <a:cs typeface="Times New Roman" panose="02020603050405020304" pitchFamily="18" charset="0"/>
            </a:endParaRPr>
          </a:p>
          <a:p>
            <a:pPr marL="0" indent="0">
              <a:lnSpc>
                <a:spcPct val="115000"/>
              </a:lnSpc>
              <a:spcBef>
                <a:spcPct val="0"/>
              </a:spcBef>
              <a:buFont typeface="Wingdings" panose="05000000000000000000" pitchFamily="2" charset="2"/>
              <a:buNone/>
            </a:pPr>
            <a:r>
              <a:rPr lang="en-US" altLang="en-US" sz="2800">
                <a:solidFill>
                  <a:srgbClr val="000000"/>
                </a:solidFill>
                <a:latin typeface="Courier New" panose="02070309020205020404" pitchFamily="49" charset="0"/>
                <a:cs typeface="Times New Roman" panose="02020603050405020304" pitchFamily="18" charset="0"/>
              </a:rPr>
              <a:t>	</a:t>
            </a:r>
            <a:r>
              <a:rPr lang="vi-VN" altLang="en-US" sz="2800">
                <a:solidFill>
                  <a:srgbClr val="000000"/>
                </a:solidFill>
                <a:latin typeface="Courier New" panose="02070309020205020404" pitchFamily="49" charset="0"/>
              </a:rPr>
              <a:t>t = (S[i] + S[j]) mod 256;</a:t>
            </a:r>
            <a:endParaRPr lang="en-US" altLang="en-US" sz="2800">
              <a:solidFill>
                <a:srgbClr val="000000"/>
              </a:solidFill>
              <a:latin typeface="Courier New" panose="02070309020205020404" pitchFamily="49" charset="0"/>
            </a:endParaRPr>
          </a:p>
          <a:p>
            <a:pPr marL="0" indent="0">
              <a:buFont typeface="Wingdings" panose="05000000000000000000" pitchFamily="2" charset="2"/>
              <a:buNone/>
            </a:pPr>
            <a:r>
              <a:rPr lang="en-US" altLang="en-US" sz="2800">
                <a:solidFill>
                  <a:srgbClr val="000000"/>
                </a:solidFill>
                <a:latin typeface="Courier New" panose="02070309020205020404" pitchFamily="49" charset="0"/>
              </a:rPr>
              <a:t>	</a:t>
            </a:r>
            <a:r>
              <a:rPr lang="vi-VN" altLang="en-US" sz="2800">
                <a:solidFill>
                  <a:srgbClr val="000000"/>
                </a:solidFill>
                <a:latin typeface="Courier New" panose="02070309020205020404" pitchFamily="49" charset="0"/>
              </a:rPr>
              <a:t>k = S[t];</a:t>
            </a:r>
            <a:endParaRPr lang="en-US" altLang="en-US" sz="2800">
              <a:solidFill>
                <a:srgbClr val="000000"/>
              </a:solidFill>
              <a:latin typeface="Courier New" panose="02070309020205020404" pitchFamily="49" charset="0"/>
            </a:endParaRPr>
          </a:p>
          <a:p>
            <a:pPr marL="0" indent="0">
              <a:buFont typeface="Wingdings" panose="05000000000000000000" pitchFamily="2" charset="2"/>
              <a:buNone/>
            </a:pPr>
            <a:r>
              <a:rPr lang="en-US" altLang="en-US" sz="2800">
                <a:solidFill>
                  <a:srgbClr val="000000"/>
                </a:solidFill>
                <a:latin typeface="Courier New" panose="02070309020205020404" pitchFamily="49" charset="0"/>
              </a:rPr>
              <a:t>}</a:t>
            </a:r>
          </a:p>
        </p:txBody>
      </p:sp>
      <p:sp>
        <p:nvSpPr>
          <p:cNvPr id="68612" name="Date Placeholder 3">
            <a:extLst>
              <a:ext uri="{FF2B5EF4-FFF2-40B4-BE49-F238E27FC236}">
                <a16:creationId xmlns:a16="http://schemas.microsoft.com/office/drawing/2014/main" id="{A7DB2CDE-BBBD-4970-B28A-D9F1469E045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0F9A3E36-DA96-49A3-9827-5C42E8345B46}"/>
              </a:ext>
            </a:extLst>
          </p:cNvPr>
          <p:cNvSpPr>
            <a:spLocks noGrp="1" noChangeArrowheads="1"/>
          </p:cNvSpPr>
          <p:nvPr>
            <p:ph type="title"/>
          </p:nvPr>
        </p:nvSpPr>
        <p:spPr/>
        <p:txBody>
          <a:bodyPr/>
          <a:lstStyle/>
          <a:p>
            <a:endParaRPr lang="en-US" altLang="en-US"/>
          </a:p>
        </p:txBody>
      </p:sp>
      <p:sp>
        <p:nvSpPr>
          <p:cNvPr id="69635" name="Content Placeholder 2" descr="Rectangle: Click to edit Master text styles&#10;Second level&#10;Third level&#10;Fourth level&#10;Fifth level">
            <a:extLst>
              <a:ext uri="{FF2B5EF4-FFF2-40B4-BE49-F238E27FC236}">
                <a16:creationId xmlns:a16="http://schemas.microsoft.com/office/drawing/2014/main" id="{B3134896-3E89-4E7E-A27B-1A7D9AC5C4AD}"/>
              </a:ext>
            </a:extLst>
          </p:cNvPr>
          <p:cNvSpPr>
            <a:spLocks noGrp="1" noChangeArrowheads="1"/>
          </p:cNvSpPr>
          <p:nvPr>
            <p:ph idx="1"/>
          </p:nvPr>
        </p:nvSpPr>
        <p:spPr>
          <a:xfrm>
            <a:off x="685800" y="1676400"/>
            <a:ext cx="7696200" cy="4114800"/>
          </a:xfrm>
        </p:spPr>
        <p:txBody>
          <a:bodyPr/>
          <a:lstStyle/>
          <a:p>
            <a:r>
              <a:rPr lang="en-US" altLang="en-US"/>
              <a:t> Mỗi số </a:t>
            </a:r>
            <a:r>
              <a:rPr lang="en-US" altLang="en-US" i="1">
                <a:solidFill>
                  <a:srgbClr val="000000"/>
                </a:solidFill>
              </a:rPr>
              <a:t>k</a:t>
            </a:r>
            <a:r>
              <a:rPr lang="en-US" altLang="en-US"/>
              <a:t> sinh ra sẽ được đem XOR với </a:t>
            </a:r>
            <a:r>
              <a:rPr lang="en-US" altLang="en-US" i="1">
                <a:solidFill>
                  <a:srgbClr val="000000"/>
                </a:solidFill>
              </a:rPr>
              <a:t>1 byte</a:t>
            </a:r>
            <a:r>
              <a:rPr lang="en-US" altLang="en-US"/>
              <a:t> của plaintext để tạo ciphertext</a:t>
            </a:r>
          </a:p>
          <a:p>
            <a:r>
              <a:rPr lang="en-US" altLang="en-US"/>
              <a:t> Vòng lặp </a:t>
            </a:r>
            <a:r>
              <a:rPr lang="en-US" altLang="en-US" i="1">
                <a:solidFill>
                  <a:srgbClr val="000000"/>
                </a:solidFill>
              </a:rPr>
              <a:t>while</a:t>
            </a:r>
            <a:r>
              <a:rPr lang="en-US" altLang="en-US"/>
              <a:t> sẽ lặp lại cho tới khi hết tất cả các byte của plaintext</a:t>
            </a:r>
          </a:p>
          <a:p>
            <a:r>
              <a:rPr lang="en-US" altLang="en-US"/>
              <a:t> Khi giải mã, quá trình tương tự được thực hiện để tạo chuỗi các số </a:t>
            </a:r>
            <a:r>
              <a:rPr lang="en-US" altLang="en-US" i="1">
                <a:solidFill>
                  <a:srgbClr val="000000"/>
                </a:solidFill>
              </a:rPr>
              <a:t>k</a:t>
            </a:r>
            <a:r>
              <a:rPr lang="en-US" altLang="en-US"/>
              <a:t> ở bên nhận, mỗi số </a:t>
            </a:r>
            <a:r>
              <a:rPr lang="en-US" altLang="en-US" i="1">
                <a:solidFill>
                  <a:srgbClr val="000000"/>
                </a:solidFill>
              </a:rPr>
              <a:t>k</a:t>
            </a:r>
            <a:r>
              <a:rPr lang="en-US" altLang="en-US"/>
              <a:t> sẽ được đem XOR với </a:t>
            </a:r>
            <a:r>
              <a:rPr lang="en-US" altLang="en-US" i="1">
                <a:solidFill>
                  <a:srgbClr val="000000"/>
                </a:solidFill>
              </a:rPr>
              <a:t>1 byte </a:t>
            </a:r>
            <a:r>
              <a:rPr lang="en-US" altLang="en-US"/>
              <a:t>của ciphertext để thu được plaintext</a:t>
            </a:r>
          </a:p>
        </p:txBody>
      </p:sp>
      <p:sp>
        <p:nvSpPr>
          <p:cNvPr id="69636" name="Date Placeholder 3">
            <a:extLst>
              <a:ext uri="{FF2B5EF4-FFF2-40B4-BE49-F238E27FC236}">
                <a16:creationId xmlns:a16="http://schemas.microsoft.com/office/drawing/2014/main" id="{1A742FE3-92E4-47FC-938E-190D4B7AA5B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09124D83-BA5E-48C3-8D3C-8E972721B1BA}"/>
              </a:ext>
            </a:extLst>
          </p:cNvPr>
          <p:cNvSpPr>
            <a:spLocks noGrp="1" noChangeArrowheads="1"/>
          </p:cNvSpPr>
          <p:nvPr>
            <p:ph type="title"/>
          </p:nvPr>
        </p:nvSpPr>
        <p:spPr/>
        <p:txBody>
          <a:bodyPr/>
          <a:lstStyle/>
          <a:p>
            <a:r>
              <a:rPr lang="en-US" altLang="en-US"/>
              <a:t>Bài tập:</a:t>
            </a:r>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DC570F78-B8B0-4000-8F61-C40C0879B3AD}"/>
              </a:ext>
            </a:extLst>
          </p:cNvPr>
          <p:cNvSpPr>
            <a:spLocks noGrp="1"/>
          </p:cNvSpPr>
          <p:nvPr>
            <p:ph idx="1"/>
          </p:nvPr>
        </p:nvSpPr>
        <p:spPr>
          <a:xfrm>
            <a:off x="838200" y="1905000"/>
            <a:ext cx="7772400" cy="3276600"/>
          </a:xfrm>
        </p:spPr>
        <p:txBody>
          <a:bodyPr/>
          <a:lstStyle/>
          <a:p>
            <a:pPr>
              <a:defRPr/>
            </a:pPr>
            <a:r>
              <a:rPr lang="en-US"/>
              <a:t> Lập trình nhập chuỗi plaintext </a:t>
            </a:r>
            <a:r>
              <a:rPr lang="en-US" i="1">
                <a:solidFill>
                  <a:srgbClr val="000000"/>
                </a:solidFill>
              </a:rPr>
              <a:t>P</a:t>
            </a:r>
            <a:r>
              <a:rPr lang="en-US"/>
              <a:t> và chuỗi khóa </a:t>
            </a:r>
            <a:r>
              <a:rPr lang="en-US" i="1">
                <a:solidFill>
                  <a:srgbClr val="000000"/>
                </a:solidFill>
              </a:rPr>
              <a:t>K</a:t>
            </a:r>
            <a:r>
              <a:rPr lang="en-US"/>
              <a:t> từ bàn phím</a:t>
            </a:r>
          </a:p>
          <a:p>
            <a:pPr>
              <a:defRPr/>
            </a:pPr>
            <a:r>
              <a:rPr lang="en-US"/>
              <a:t> Mã hóa chuỗi </a:t>
            </a:r>
            <a:r>
              <a:rPr lang="en-US" i="1">
                <a:solidFill>
                  <a:srgbClr val="000000"/>
                </a:solidFill>
              </a:rPr>
              <a:t>P</a:t>
            </a:r>
            <a:r>
              <a:rPr lang="en-US"/>
              <a:t> bằng thuật toán RC4. Hiện chuỗi mã hóa ra màn hình</a:t>
            </a:r>
          </a:p>
          <a:p>
            <a:pPr>
              <a:defRPr/>
            </a:pPr>
            <a:r>
              <a:rPr lang="en-US"/>
              <a:t> Giải mã và hiện kết quả ra màn hình</a:t>
            </a:r>
          </a:p>
          <a:p>
            <a:pPr marL="0" indent="0">
              <a:buFont typeface="Wingdings" panose="05000000000000000000" pitchFamily="2" charset="2"/>
              <a:buNone/>
              <a:defRPr/>
            </a:pPr>
            <a:endParaRPr lang="en-US"/>
          </a:p>
        </p:txBody>
      </p:sp>
      <p:sp>
        <p:nvSpPr>
          <p:cNvPr id="70660" name="Date Placeholder 3">
            <a:extLst>
              <a:ext uri="{FF2B5EF4-FFF2-40B4-BE49-F238E27FC236}">
                <a16:creationId xmlns:a16="http://schemas.microsoft.com/office/drawing/2014/main" id="{049464D4-9E67-4459-9BF5-8EF907EC33C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a:extLst>
              <a:ext uri="{FF2B5EF4-FFF2-40B4-BE49-F238E27FC236}">
                <a16:creationId xmlns:a16="http://schemas.microsoft.com/office/drawing/2014/main" id="{1ACB4F27-0BCC-41EE-827C-2B216C79844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71683" name="Rectangle 2">
            <a:extLst>
              <a:ext uri="{FF2B5EF4-FFF2-40B4-BE49-F238E27FC236}">
                <a16:creationId xmlns:a16="http://schemas.microsoft.com/office/drawing/2014/main" id="{865CB968-6E2A-4500-942C-A107D1BF8F77}"/>
              </a:ext>
            </a:extLst>
          </p:cNvPr>
          <p:cNvSpPr>
            <a:spLocks noGrp="1" noChangeArrowheads="1"/>
          </p:cNvSpPr>
          <p:nvPr>
            <p:ph type="title"/>
          </p:nvPr>
        </p:nvSpPr>
        <p:spPr>
          <a:xfrm>
            <a:off x="609600" y="1733550"/>
            <a:ext cx="7772400" cy="1143000"/>
          </a:xfrm>
        </p:spPr>
        <p:txBody>
          <a:bodyPr/>
          <a:lstStyle/>
          <a:p>
            <a:pPr algn="ctr" eaLnBrk="1" hangingPunct="1"/>
            <a:r>
              <a:rPr lang="en-US" altLang="en-US" i="1"/>
              <a:t>Hết Phần 1_1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525EA4AF-4541-4C74-AE3E-E3A48F58CC9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12291" name="Rectangle 2">
            <a:extLst>
              <a:ext uri="{FF2B5EF4-FFF2-40B4-BE49-F238E27FC236}">
                <a16:creationId xmlns:a16="http://schemas.microsoft.com/office/drawing/2014/main" id="{271EEA09-856D-4068-ADD9-EDA58FA63C47}"/>
              </a:ext>
            </a:extLst>
          </p:cNvPr>
          <p:cNvSpPr>
            <a:spLocks noGrp="1" noChangeArrowheads="1"/>
          </p:cNvSpPr>
          <p:nvPr>
            <p:ph type="title"/>
          </p:nvPr>
        </p:nvSpPr>
        <p:spPr/>
        <p:txBody>
          <a:bodyPr/>
          <a:lstStyle/>
          <a:p>
            <a:pPr eaLnBrk="1" hangingPunct="1"/>
            <a:r>
              <a:rPr lang="en-US" altLang="en-US"/>
              <a:t>Phân loại mật mã</a:t>
            </a:r>
          </a:p>
        </p:txBody>
      </p:sp>
      <p:sp>
        <p:nvSpPr>
          <p:cNvPr id="12292" name="Rectangle 3" descr="Rectangle: Click to edit Master text styles&#10;Second level&#10;Third level&#10;Fourth level&#10;Fifth level">
            <a:extLst>
              <a:ext uri="{FF2B5EF4-FFF2-40B4-BE49-F238E27FC236}">
                <a16:creationId xmlns:a16="http://schemas.microsoft.com/office/drawing/2014/main" id="{803B97D3-4E96-4839-9DF8-524CC8CE74D0}"/>
              </a:ext>
            </a:extLst>
          </p:cNvPr>
          <p:cNvSpPr>
            <a:spLocks noGrp="1" noChangeArrowheads="1"/>
          </p:cNvSpPr>
          <p:nvPr>
            <p:ph type="body" idx="1"/>
          </p:nvPr>
        </p:nvSpPr>
        <p:spPr>
          <a:xfrm>
            <a:off x="781050" y="1935163"/>
            <a:ext cx="7772400" cy="1905000"/>
          </a:xfrm>
        </p:spPr>
        <p:txBody>
          <a:bodyPr/>
          <a:lstStyle/>
          <a:p>
            <a:pPr eaLnBrk="1" hangingPunct="1">
              <a:lnSpc>
                <a:spcPct val="90000"/>
              </a:lnSpc>
            </a:pPr>
            <a:r>
              <a:rPr lang="en-US" altLang="en-US" sz="3600"/>
              <a:t> </a:t>
            </a:r>
            <a:r>
              <a:rPr lang="en-US" altLang="en-US"/>
              <a:t>Mật mã đối xứng và bất đối xứng</a:t>
            </a:r>
          </a:p>
          <a:p>
            <a:pPr eaLnBrk="1" hangingPunct="1">
              <a:lnSpc>
                <a:spcPct val="90000"/>
              </a:lnSpc>
            </a:pPr>
            <a:r>
              <a:rPr lang="en-US" altLang="en-US"/>
              <a:t> Mật mã luồng và mật mã khối</a:t>
            </a:r>
          </a:p>
          <a:p>
            <a:pPr eaLnBrk="1" hangingPunct="1">
              <a:lnSpc>
                <a:spcPct val="90000"/>
              </a:lnSpc>
              <a:buFont typeface="Wingdings" panose="05000000000000000000" pitchFamily="2" charset="2"/>
              <a:buNone/>
            </a:pPr>
            <a:endParaRPr lang="en-US" altLang="en-US"/>
          </a:p>
          <a:p>
            <a:pPr eaLnBrk="1" hangingPunct="1">
              <a:lnSpc>
                <a:spcPct val="90000"/>
              </a:lnSpc>
              <a:buFont typeface="Wingdings" panose="05000000000000000000" pitchFamily="2" charset="2"/>
              <a:buNone/>
            </a:pPr>
            <a:endParaRPr lang="en-US" altLang="en-US"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D32EF588-99FA-4AA4-BA2A-B17A704C1AD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13315" name="Rectangle 4">
            <a:extLst>
              <a:ext uri="{FF2B5EF4-FFF2-40B4-BE49-F238E27FC236}">
                <a16:creationId xmlns:a16="http://schemas.microsoft.com/office/drawing/2014/main" id="{1FB02993-E9BA-432E-A7AB-DCA3EAE67D2E}"/>
              </a:ext>
            </a:extLst>
          </p:cNvPr>
          <p:cNvSpPr>
            <a:spLocks noGrp="1" noChangeArrowheads="1"/>
          </p:cNvSpPr>
          <p:nvPr>
            <p:ph type="title"/>
          </p:nvPr>
        </p:nvSpPr>
        <p:spPr>
          <a:xfrm>
            <a:off x="304800" y="304800"/>
            <a:ext cx="8610600" cy="1143000"/>
          </a:xfrm>
          <a:noFill/>
        </p:spPr>
        <p:txBody>
          <a:bodyPr/>
          <a:lstStyle/>
          <a:p>
            <a:pPr eaLnBrk="1" hangingPunct="1"/>
            <a:r>
              <a:rPr lang="en-US" altLang="en-US" sz="3800"/>
              <a:t>Mật mã đối xứng và bất đối xứng</a:t>
            </a:r>
          </a:p>
        </p:txBody>
      </p:sp>
      <p:pic>
        <p:nvPicPr>
          <p:cNvPr id="13316" name="Picture 6">
            <a:extLst>
              <a:ext uri="{FF2B5EF4-FFF2-40B4-BE49-F238E27FC236}">
                <a16:creationId xmlns:a16="http://schemas.microsoft.com/office/drawing/2014/main" id="{7C7DFB67-9EEB-468E-AA81-FAE61C5F9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54213"/>
            <a:ext cx="8534400" cy="360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893BBEDF-432E-4EB9-9A84-6D86688B7DE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14339" name="Rectangle 2">
            <a:extLst>
              <a:ext uri="{FF2B5EF4-FFF2-40B4-BE49-F238E27FC236}">
                <a16:creationId xmlns:a16="http://schemas.microsoft.com/office/drawing/2014/main" id="{929D5788-84D2-4CF3-BD9B-CF4CFE0C0199}"/>
              </a:ext>
            </a:extLst>
          </p:cNvPr>
          <p:cNvSpPr>
            <a:spLocks noGrp="1" noChangeArrowheads="1"/>
          </p:cNvSpPr>
          <p:nvPr>
            <p:ph type="title"/>
          </p:nvPr>
        </p:nvSpPr>
        <p:spPr/>
        <p:txBody>
          <a:bodyPr/>
          <a:lstStyle/>
          <a:p>
            <a:pPr eaLnBrk="1" hangingPunct="1"/>
            <a:r>
              <a:rPr lang="en-US" altLang="en-US"/>
              <a:t>Trong đó:</a:t>
            </a:r>
          </a:p>
        </p:txBody>
      </p:sp>
      <p:sp>
        <p:nvSpPr>
          <p:cNvPr id="6" name="Rectangle 3" descr="Rectangle: Click to edit Master text styles&#10;Second level&#10;Third level&#10;Fourth level&#10;Fifth level">
            <a:extLst>
              <a:ext uri="{FF2B5EF4-FFF2-40B4-BE49-F238E27FC236}">
                <a16:creationId xmlns:a16="http://schemas.microsoft.com/office/drawing/2014/main" id="{620AB5BC-1967-4DBE-A7F2-510C5D765CBB}"/>
              </a:ext>
            </a:extLst>
          </p:cNvPr>
          <p:cNvSpPr txBox="1">
            <a:spLocks noChangeArrowheads="1"/>
          </p:cNvSpPr>
          <p:nvPr/>
        </p:nvSpPr>
        <p:spPr bwMode="auto">
          <a:xfrm>
            <a:off x="838200" y="1905000"/>
            <a:ext cx="7772400" cy="28194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lnSpc>
                <a:spcPct val="90000"/>
              </a:lnSpc>
              <a:defRPr/>
            </a:pPr>
            <a:r>
              <a:rPr lang="en-US" altLang="en-US" i="1" kern="0"/>
              <a:t> </a:t>
            </a:r>
            <a:r>
              <a:rPr lang="en-US" altLang="en-US" i="1" kern="0">
                <a:solidFill>
                  <a:srgbClr val="000000"/>
                </a:solidFill>
              </a:rPr>
              <a:t>P</a:t>
            </a:r>
            <a:r>
              <a:rPr lang="en-US" altLang="en-US" kern="0"/>
              <a:t> </a:t>
            </a:r>
            <a:r>
              <a:rPr lang="en-US" altLang="en-US" kern="0" err="1"/>
              <a:t>là</a:t>
            </a:r>
            <a:r>
              <a:rPr lang="en-US" altLang="en-US" kern="0"/>
              <a:t> </a:t>
            </a:r>
            <a:r>
              <a:rPr lang="en-US" altLang="en-US" kern="0" err="1"/>
              <a:t>bản</a:t>
            </a:r>
            <a:r>
              <a:rPr lang="en-US" altLang="en-US" kern="0"/>
              <a:t> </a:t>
            </a:r>
            <a:r>
              <a:rPr lang="en-US" altLang="en-US" kern="0" err="1"/>
              <a:t>rõ</a:t>
            </a:r>
            <a:r>
              <a:rPr lang="en-US" altLang="en-US" kern="0"/>
              <a:t>, </a:t>
            </a:r>
            <a:r>
              <a:rPr lang="en-US" altLang="en-US" i="1" kern="0">
                <a:solidFill>
                  <a:srgbClr val="000000"/>
                </a:solidFill>
              </a:rPr>
              <a:t>C</a:t>
            </a:r>
            <a:r>
              <a:rPr lang="en-US" altLang="en-US" kern="0"/>
              <a:t> </a:t>
            </a:r>
            <a:r>
              <a:rPr lang="en-US" altLang="en-US" kern="0" err="1"/>
              <a:t>là</a:t>
            </a:r>
            <a:r>
              <a:rPr lang="en-US" altLang="en-US" kern="0"/>
              <a:t> </a:t>
            </a:r>
            <a:r>
              <a:rPr lang="en-US" altLang="en-US" kern="0" err="1"/>
              <a:t>bản</a:t>
            </a:r>
            <a:r>
              <a:rPr lang="en-US" altLang="en-US" kern="0"/>
              <a:t> </a:t>
            </a:r>
            <a:r>
              <a:rPr lang="en-US" altLang="en-US" kern="0" err="1"/>
              <a:t>mã</a:t>
            </a:r>
            <a:endParaRPr lang="en-US" altLang="en-US" kern="0"/>
          </a:p>
          <a:p>
            <a:pPr eaLnBrk="1" hangingPunct="1">
              <a:lnSpc>
                <a:spcPct val="90000"/>
              </a:lnSpc>
              <a:defRPr/>
            </a:pPr>
            <a:r>
              <a:rPr lang="en-US" altLang="en-US" kern="0"/>
              <a:t> </a:t>
            </a:r>
            <a:r>
              <a:rPr lang="en-US" altLang="en-US" i="1" kern="0">
                <a:solidFill>
                  <a:srgbClr val="000000"/>
                </a:solidFill>
              </a:rPr>
              <a:t>K</a:t>
            </a:r>
            <a:r>
              <a:rPr lang="en-US" altLang="en-US" i="1" kern="0" baseline="-25000">
                <a:solidFill>
                  <a:srgbClr val="000000"/>
                </a:solidFill>
              </a:rPr>
              <a:t>E</a:t>
            </a:r>
            <a:r>
              <a:rPr lang="en-US" altLang="en-US" kern="0"/>
              <a:t> </a:t>
            </a:r>
            <a:r>
              <a:rPr lang="en-US" altLang="en-US" kern="0" err="1"/>
              <a:t>là</a:t>
            </a:r>
            <a:r>
              <a:rPr lang="en-US" altLang="en-US" kern="0"/>
              <a:t> </a:t>
            </a:r>
            <a:r>
              <a:rPr lang="en-US" altLang="en-US" kern="0" err="1"/>
              <a:t>khoá</a:t>
            </a:r>
            <a:r>
              <a:rPr lang="en-US" altLang="en-US" kern="0"/>
              <a:t> </a:t>
            </a:r>
            <a:r>
              <a:rPr lang="en-US" altLang="en-US" kern="0" err="1"/>
              <a:t>mã</a:t>
            </a:r>
            <a:r>
              <a:rPr lang="en-US" altLang="en-US" kern="0"/>
              <a:t> </a:t>
            </a:r>
            <a:r>
              <a:rPr lang="en-US" altLang="en-US" kern="0" err="1"/>
              <a:t>hoá</a:t>
            </a:r>
            <a:r>
              <a:rPr lang="en-US" altLang="en-US" kern="0"/>
              <a:t>, </a:t>
            </a:r>
            <a:r>
              <a:rPr lang="en-US" altLang="en-US" i="1">
                <a:solidFill>
                  <a:srgbClr val="000000"/>
                </a:solidFill>
              </a:rPr>
              <a:t>K</a:t>
            </a:r>
            <a:r>
              <a:rPr lang="en-US" altLang="en-US" i="1" baseline="-25000">
                <a:solidFill>
                  <a:srgbClr val="000000"/>
                </a:solidFill>
              </a:rPr>
              <a:t>D</a:t>
            </a:r>
            <a:r>
              <a:rPr lang="en-US" altLang="en-US"/>
              <a:t> </a:t>
            </a:r>
            <a:r>
              <a:rPr lang="en-US" altLang="en-US" err="1"/>
              <a:t>là</a:t>
            </a:r>
            <a:r>
              <a:rPr lang="en-US" altLang="en-US"/>
              <a:t> </a:t>
            </a:r>
            <a:r>
              <a:rPr lang="en-US" altLang="en-US" err="1"/>
              <a:t>khoá</a:t>
            </a:r>
            <a:r>
              <a:rPr lang="en-US" altLang="en-US"/>
              <a:t> </a:t>
            </a:r>
            <a:r>
              <a:rPr lang="en-US" altLang="en-US" err="1"/>
              <a:t>giải</a:t>
            </a:r>
            <a:r>
              <a:rPr lang="en-US" altLang="en-US"/>
              <a:t> </a:t>
            </a:r>
            <a:r>
              <a:rPr lang="en-US" altLang="en-US" err="1"/>
              <a:t>mã</a:t>
            </a:r>
            <a:endParaRPr lang="en-US" altLang="en-US" i="1" kern="0"/>
          </a:p>
          <a:p>
            <a:pPr eaLnBrk="1" hangingPunct="1">
              <a:lnSpc>
                <a:spcPct val="90000"/>
              </a:lnSpc>
              <a:defRPr/>
            </a:pPr>
            <a:r>
              <a:rPr lang="en-US" altLang="en-US" i="1" kern="0"/>
              <a:t> </a:t>
            </a:r>
            <a:r>
              <a:rPr lang="en-US" altLang="en-US" i="1" kern="0">
                <a:solidFill>
                  <a:srgbClr val="000000"/>
                </a:solidFill>
              </a:rPr>
              <a:t>C</a:t>
            </a:r>
            <a:r>
              <a:rPr lang="en-US" altLang="en-US" kern="0"/>
              <a:t> </a:t>
            </a:r>
            <a:r>
              <a:rPr lang="en-US" altLang="en-US" kern="0" err="1"/>
              <a:t>là</a:t>
            </a:r>
            <a:r>
              <a:rPr lang="en-US" altLang="en-US" kern="0"/>
              <a:t> </a:t>
            </a:r>
            <a:r>
              <a:rPr lang="en-US" altLang="en-US" kern="0" err="1"/>
              <a:t>bản</a:t>
            </a:r>
            <a:r>
              <a:rPr lang="en-US" altLang="en-US" kern="0"/>
              <a:t> </a:t>
            </a:r>
            <a:r>
              <a:rPr lang="en-US" altLang="en-US" kern="0" err="1"/>
              <a:t>mã</a:t>
            </a:r>
            <a:endParaRPr lang="en-US" altLang="en-US" kern="0"/>
          </a:p>
          <a:p>
            <a:pPr eaLnBrk="1" hangingPunct="1">
              <a:lnSpc>
                <a:spcPct val="90000"/>
              </a:lnSpc>
              <a:defRPr/>
            </a:pPr>
            <a:r>
              <a:rPr lang="en-US" altLang="en-US" i="1" kern="0"/>
              <a:t> </a:t>
            </a:r>
            <a:r>
              <a:rPr lang="en-US" altLang="en-US" i="1" kern="0">
                <a:solidFill>
                  <a:srgbClr val="000000"/>
                </a:solidFill>
              </a:rPr>
              <a:t>E</a:t>
            </a:r>
            <a:r>
              <a:rPr lang="en-US" altLang="en-US" kern="0"/>
              <a:t> </a:t>
            </a:r>
            <a:r>
              <a:rPr lang="en-US" altLang="en-US" kern="0" err="1"/>
              <a:t>là</a:t>
            </a:r>
            <a:r>
              <a:rPr lang="en-US" altLang="en-US" kern="0"/>
              <a:t> </a:t>
            </a:r>
            <a:r>
              <a:rPr lang="en-US" altLang="en-US" kern="0" err="1"/>
              <a:t>hàm</a:t>
            </a:r>
            <a:r>
              <a:rPr lang="en-US" altLang="en-US" kern="0"/>
              <a:t> </a:t>
            </a:r>
            <a:r>
              <a:rPr lang="en-US" altLang="en-US" kern="0" err="1"/>
              <a:t>mã</a:t>
            </a:r>
            <a:r>
              <a:rPr lang="en-US" altLang="en-US" kern="0"/>
              <a:t> </a:t>
            </a:r>
            <a:r>
              <a:rPr lang="en-US" altLang="en-US" kern="0" err="1"/>
              <a:t>hoá</a:t>
            </a:r>
            <a:r>
              <a:rPr lang="en-US" altLang="en-US" kern="0"/>
              <a:t>, </a:t>
            </a:r>
            <a:r>
              <a:rPr lang="en-US" altLang="en-US" i="1">
                <a:solidFill>
                  <a:srgbClr val="000000"/>
                </a:solidFill>
              </a:rPr>
              <a:t>D</a:t>
            </a:r>
            <a:r>
              <a:rPr lang="en-US" altLang="en-US"/>
              <a:t> </a:t>
            </a:r>
            <a:r>
              <a:rPr lang="en-US" altLang="en-US" err="1"/>
              <a:t>là</a:t>
            </a:r>
            <a:r>
              <a:rPr lang="en-US" altLang="en-US"/>
              <a:t> </a:t>
            </a:r>
            <a:r>
              <a:rPr lang="en-US" altLang="en-US" err="1"/>
              <a:t>hàm</a:t>
            </a:r>
            <a:r>
              <a:rPr lang="en-US" altLang="en-US"/>
              <a:t> </a:t>
            </a:r>
            <a:r>
              <a:rPr lang="en-US" altLang="en-US" err="1"/>
              <a:t>giải</a:t>
            </a:r>
            <a:r>
              <a:rPr lang="en-US" altLang="en-US"/>
              <a:t> </a:t>
            </a:r>
            <a:r>
              <a:rPr lang="en-US" altLang="en-US" err="1"/>
              <a:t>mã</a:t>
            </a:r>
            <a:r>
              <a:rPr lang="en-US" altLang="en-US"/>
              <a:t> </a:t>
            </a:r>
            <a:endParaRPr lang="en-US" altLang="en-US" kern="0"/>
          </a:p>
          <a:p>
            <a:pPr marL="0" indent="0" eaLnBrk="1" hangingPunct="1">
              <a:lnSpc>
                <a:spcPct val="90000"/>
              </a:lnSpc>
              <a:buFont typeface="Wingdings" panose="05000000000000000000" pitchFamily="2" charset="2"/>
              <a:buNone/>
              <a:defRPr/>
            </a:pPr>
            <a:endParaRPr lang="en-US" altLang="en-US" kern="0"/>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6527</TotalTime>
  <Words>3259</Words>
  <Application>Microsoft Office PowerPoint</Application>
  <PresentationFormat>On-screen Show (4:3)</PresentationFormat>
  <Paragraphs>263</Paragraphs>
  <Slides>64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0" baseType="lpstr">
      <vt:lpstr>Courier New</vt:lpstr>
      <vt:lpstr>Tahoma</vt:lpstr>
      <vt:lpstr>Times New Roman</vt:lpstr>
      <vt:lpstr>Wingdings</vt:lpstr>
      <vt:lpstr>Blueprint</vt:lpstr>
      <vt:lpstr>Equation</vt:lpstr>
      <vt:lpstr>MẬT MÃ ỨNG DỤNG</vt:lpstr>
      <vt:lpstr>Nội dung:</vt:lpstr>
      <vt:lpstr>PowerPoint Presentation</vt:lpstr>
      <vt:lpstr>PowerPoint Presentation</vt:lpstr>
      <vt:lpstr>PowerPoint Presentation</vt:lpstr>
      <vt:lpstr> Phần 1:</vt:lpstr>
      <vt:lpstr>Phân loại mật mã</vt:lpstr>
      <vt:lpstr>Mật mã đối xứng và bất đối xứng</vt:lpstr>
      <vt:lpstr>Trong đó:</vt:lpstr>
      <vt:lpstr>PowerPoint Presentation</vt:lpstr>
      <vt:lpstr>Ví dụ về mật mã đối xứng</vt:lpstr>
      <vt:lpstr>Ví dụ về mật mã bất đối xứng</vt:lpstr>
      <vt:lpstr>PowerPoint Presentation</vt:lpstr>
      <vt:lpstr>Mật mã luồng và mật mã khối </vt:lpstr>
      <vt:lpstr>Ví dụ về mật mã luồng</vt:lpstr>
      <vt:lpstr>Ví dụ về mật mã khối</vt:lpstr>
      <vt:lpstr>PowerPoint Presentation</vt:lpstr>
      <vt:lpstr>Chương 1: Các mật mã đối xứng</vt:lpstr>
      <vt:lpstr>Bài 1.1 - DES</vt:lpstr>
      <vt:lpstr>PowerPoint Presentation</vt:lpstr>
      <vt:lpstr>Bài 1.2 - AES</vt:lpstr>
      <vt:lpstr>PowerPoint Presentation</vt:lpstr>
      <vt:lpstr>Bài 1.3 - 3DES</vt:lpstr>
      <vt:lpstr>Double DES</vt:lpstr>
      <vt:lpstr>PowerPoint Presentation</vt:lpstr>
      <vt:lpstr>PowerPoint Presentation</vt:lpstr>
      <vt:lpstr>PowerPoint Presentation</vt:lpstr>
      <vt:lpstr>Nhược điểm của Double DES:</vt:lpstr>
      <vt:lpstr>PowerPoint Presentation</vt:lpstr>
      <vt:lpstr>PowerPoint Presentation</vt:lpstr>
      <vt:lpstr>3DES dùng 3 khóa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3DES dùng 2 khóa</vt:lpstr>
      <vt:lpstr>PowerPoint Presentation</vt:lpstr>
      <vt:lpstr>PowerPoint Presentation</vt:lpstr>
      <vt:lpstr>Bài tập 1:</vt:lpstr>
      <vt:lpstr>PowerPoint Presentation</vt:lpstr>
      <vt:lpstr>Mã hóa Feistel</vt:lpstr>
      <vt:lpstr>PowerPoint Presentation</vt:lpstr>
      <vt:lpstr>Giải mã Feistel</vt:lpstr>
      <vt:lpstr>PowerPoint Presentation</vt:lpstr>
      <vt:lpstr>Bài tập 2:</vt:lpstr>
      <vt:lpstr>Bài 1.4 - RC4</vt:lpstr>
      <vt:lpstr>Nguyên tắc hoạt động của mật mã luồng</vt:lpstr>
      <vt:lpstr>PowerPoint Presentation</vt:lpstr>
      <vt:lpstr>PowerPoint Presentation</vt:lpstr>
      <vt:lpstr>PowerPoint Presentation</vt:lpstr>
      <vt:lpstr>PowerPoint Presentation</vt:lpstr>
      <vt:lpstr>PowerPoint Presentation</vt:lpstr>
      <vt:lpstr>Nguyên tắc hoạt động của RC4</vt:lpstr>
      <vt:lpstr>PowerPoint Presentation</vt:lpstr>
      <vt:lpstr>PowerPoint Presentation</vt:lpstr>
      <vt:lpstr>Bộ sinh số giả ngẫu nhiên</vt:lpstr>
      <vt:lpstr>PowerPoint Presentation</vt:lpstr>
      <vt:lpstr>PowerPoint Presentation</vt:lpstr>
      <vt:lpstr>Bài tập:</vt:lpstr>
      <vt:lpstr>Hết Phần 1_1</vt:lpstr>
    </vt:vector>
  </TitlesOfParts>
  <Company>Genetic Educational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TMC</dc:creator>
  <cp:lastModifiedBy>Admin</cp:lastModifiedBy>
  <cp:revision>265</cp:revision>
  <cp:lastPrinted>1601-01-01T00:00:00Z</cp:lastPrinted>
  <dcterms:created xsi:type="dcterms:W3CDTF">2002-04-04T06:48:30Z</dcterms:created>
  <dcterms:modified xsi:type="dcterms:W3CDTF">2024-09-17T17:01:44Z</dcterms:modified>
</cp:coreProperties>
</file>