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2"/>
  </p:notesMasterIdLst>
  <p:handoutMasterIdLst>
    <p:handoutMasterId r:id="rId53"/>
  </p:handoutMasterIdLst>
  <p:sldIdLst>
    <p:sldId id="256" r:id="rId2"/>
    <p:sldId id="482" r:id="rId3"/>
    <p:sldId id="355" r:id="rId4"/>
    <p:sldId id="500" r:id="rId5"/>
    <p:sldId id="502" r:id="rId6"/>
    <p:sldId id="504" r:id="rId7"/>
    <p:sldId id="503" r:id="rId8"/>
    <p:sldId id="505" r:id="rId9"/>
    <p:sldId id="501" r:id="rId10"/>
    <p:sldId id="356" r:id="rId11"/>
    <p:sldId id="360" r:id="rId12"/>
    <p:sldId id="354" r:id="rId13"/>
    <p:sldId id="358" r:id="rId14"/>
    <p:sldId id="359" r:id="rId15"/>
    <p:sldId id="361" r:id="rId16"/>
    <p:sldId id="543" r:id="rId17"/>
    <p:sldId id="557" r:id="rId18"/>
    <p:sldId id="362" r:id="rId19"/>
    <p:sldId id="499" r:id="rId20"/>
    <p:sldId id="498" r:id="rId21"/>
    <p:sldId id="508" r:id="rId22"/>
    <p:sldId id="512" r:id="rId23"/>
    <p:sldId id="511" r:id="rId24"/>
    <p:sldId id="509" r:id="rId25"/>
    <p:sldId id="513" r:id="rId26"/>
    <p:sldId id="524" r:id="rId27"/>
    <p:sldId id="559" r:id="rId28"/>
    <p:sldId id="510" r:id="rId29"/>
    <p:sldId id="497" r:id="rId30"/>
    <p:sldId id="515" r:id="rId31"/>
    <p:sldId id="535" r:id="rId32"/>
    <p:sldId id="514" r:id="rId33"/>
    <p:sldId id="363" r:id="rId34"/>
    <p:sldId id="519" r:id="rId35"/>
    <p:sldId id="518" r:id="rId36"/>
    <p:sldId id="517" r:id="rId37"/>
    <p:sldId id="521" r:id="rId38"/>
    <p:sldId id="525" r:id="rId39"/>
    <p:sldId id="523" r:id="rId40"/>
    <p:sldId id="526" r:id="rId41"/>
    <p:sldId id="527" r:id="rId42"/>
    <p:sldId id="541" r:id="rId43"/>
    <p:sldId id="522" r:id="rId44"/>
    <p:sldId id="558" r:id="rId45"/>
    <p:sldId id="531" r:id="rId46"/>
    <p:sldId id="533" r:id="rId47"/>
    <p:sldId id="537" r:id="rId48"/>
    <p:sldId id="532" r:id="rId49"/>
    <p:sldId id="529" r:id="rId50"/>
    <p:sldId id="270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0458C"/>
    <a:srgbClr val="0000FF"/>
    <a:srgbClr val="FFFFFF"/>
    <a:srgbClr val="FFFF00"/>
    <a:srgbClr val="33CC33"/>
    <a:srgbClr val="00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 autoAdjust="0"/>
    <p:restoredTop sz="94728" autoAdjust="0"/>
  </p:normalViewPr>
  <p:slideViewPr>
    <p:cSldViewPr>
      <p:cViewPr varScale="1">
        <p:scale>
          <a:sx n="52" d="100"/>
          <a:sy n="52" d="100"/>
        </p:scale>
        <p:origin x="72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92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39675F4-F8F2-45C6-AA23-4A72DFE877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9CDB2A7-7F22-4576-93A2-DAF5CAAFD9E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5D326FE5-2F24-4E15-A714-242A2723FFC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56199734-980E-4B0D-86C6-89211859841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8B71C7-7730-436A-9740-1350B7EB45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C176D3D-A9DF-4BE7-B065-E08A182968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E96846B-13AD-438D-BAF0-12018BF868D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30862AD-C789-4DE0-87E9-9BF38EA150F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0904DD60-6230-4BF2-A7FD-1CF8AE8F0DB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368BD746-2CBD-4848-A7F1-2E3997A53E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309723E8-3977-4340-B9A2-3BC4B8A3C1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F75B5B5-2A12-40B6-AF59-86AEE2B3BA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7">
            <a:extLst>
              <a:ext uri="{FF2B5EF4-FFF2-40B4-BE49-F238E27FC236}">
                <a16:creationId xmlns:a16="http://schemas.microsoft.com/office/drawing/2014/main" id="{F90120F1-4FF0-4590-BAAC-1573BABD246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7811789B-939E-4844-BB10-2E1946DF1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B9F79DC3-84D7-444A-95CA-712B8F24307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grpSp>
            <p:nvGrpSpPr>
              <p:cNvPr id="16" name="Group 4">
                <a:extLst>
                  <a:ext uri="{FF2B5EF4-FFF2-40B4-BE49-F238E27FC236}">
                    <a16:creationId xmlns:a16="http://schemas.microsoft.com/office/drawing/2014/main" id="{D54A931E-038E-4178-944C-D394FCD5DF0F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5">
                  <a:extLst>
                    <a:ext uri="{FF2B5EF4-FFF2-40B4-BE49-F238E27FC236}">
                      <a16:creationId xmlns:a16="http://schemas.microsoft.com/office/drawing/2014/main" id="{5414932B-DADB-4865-8F7E-D4C718890A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6">
                  <a:extLst>
                    <a:ext uri="{FF2B5EF4-FFF2-40B4-BE49-F238E27FC236}">
                      <a16:creationId xmlns:a16="http://schemas.microsoft.com/office/drawing/2014/main" id="{315EEBA8-3A11-4E1C-B760-D3CA0A71F7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7">
                  <a:extLst>
                    <a:ext uri="{FF2B5EF4-FFF2-40B4-BE49-F238E27FC236}">
                      <a16:creationId xmlns:a16="http://schemas.microsoft.com/office/drawing/2014/main" id="{8169519F-B5EF-4CB0-AECA-6562757971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">
                  <a:extLst>
                    <a:ext uri="{FF2B5EF4-FFF2-40B4-BE49-F238E27FC236}">
                      <a16:creationId xmlns:a16="http://schemas.microsoft.com/office/drawing/2014/main" id="{0D22E4C9-F879-495A-8AA1-7884BA0CAE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9">
                  <a:extLst>
                    <a:ext uri="{FF2B5EF4-FFF2-40B4-BE49-F238E27FC236}">
                      <a16:creationId xmlns:a16="http://schemas.microsoft.com/office/drawing/2014/main" id="{1B9C56D9-137A-487C-B764-F6CE4534E8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0">
                  <a:extLst>
                    <a:ext uri="{FF2B5EF4-FFF2-40B4-BE49-F238E27FC236}">
                      <a16:creationId xmlns:a16="http://schemas.microsoft.com/office/drawing/2014/main" id="{B9FB0531-EFEE-4146-93CF-1E80E24FEC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1">
                  <a:extLst>
                    <a:ext uri="{FF2B5EF4-FFF2-40B4-BE49-F238E27FC236}">
                      <a16:creationId xmlns:a16="http://schemas.microsoft.com/office/drawing/2014/main" id="{6105F4F6-CD7E-4151-8568-C7F74922E7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2">
                  <a:extLst>
                    <a:ext uri="{FF2B5EF4-FFF2-40B4-BE49-F238E27FC236}">
                      <a16:creationId xmlns:a16="http://schemas.microsoft.com/office/drawing/2014/main" id="{5B16D091-1484-45D4-8F98-8D6B9D034C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3">
                  <a:extLst>
                    <a:ext uri="{FF2B5EF4-FFF2-40B4-BE49-F238E27FC236}">
                      <a16:creationId xmlns:a16="http://schemas.microsoft.com/office/drawing/2014/main" id="{2A6CA84A-2811-4753-8027-F82A61D4F0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4">
                  <a:extLst>
                    <a:ext uri="{FF2B5EF4-FFF2-40B4-BE49-F238E27FC236}">
                      <a16:creationId xmlns:a16="http://schemas.microsoft.com/office/drawing/2014/main" id="{5854A61E-D28A-49DB-8C5D-CE7FAF8FD4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5">
                  <a:extLst>
                    <a:ext uri="{FF2B5EF4-FFF2-40B4-BE49-F238E27FC236}">
                      <a16:creationId xmlns:a16="http://schemas.microsoft.com/office/drawing/2014/main" id="{BE3A7CF1-35EA-4BC8-9A41-5605A466AB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6">
                  <a:extLst>
                    <a:ext uri="{FF2B5EF4-FFF2-40B4-BE49-F238E27FC236}">
                      <a16:creationId xmlns:a16="http://schemas.microsoft.com/office/drawing/2014/main" id="{6B1B0B0F-AF84-48A6-992F-A89ABE87C1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7">
                  <a:extLst>
                    <a:ext uri="{FF2B5EF4-FFF2-40B4-BE49-F238E27FC236}">
                      <a16:creationId xmlns:a16="http://schemas.microsoft.com/office/drawing/2014/main" id="{571B07D6-FEB6-4CE7-AD02-320DF6132C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8">
                  <a:extLst>
                    <a:ext uri="{FF2B5EF4-FFF2-40B4-BE49-F238E27FC236}">
                      <a16:creationId xmlns:a16="http://schemas.microsoft.com/office/drawing/2014/main" id="{9A05B578-9BB8-4B22-8E6F-6F76CCC988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19">
                  <a:extLst>
                    <a:ext uri="{FF2B5EF4-FFF2-40B4-BE49-F238E27FC236}">
                      <a16:creationId xmlns:a16="http://schemas.microsoft.com/office/drawing/2014/main" id="{0CFD230C-16BB-4A27-9795-4FE79D2DD6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0">
                  <a:extLst>
                    <a:ext uri="{FF2B5EF4-FFF2-40B4-BE49-F238E27FC236}">
                      <a16:creationId xmlns:a16="http://schemas.microsoft.com/office/drawing/2014/main" id="{9946C16F-3EC3-432C-8363-C55E1EAE1F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1">
                  <a:extLst>
                    <a:ext uri="{FF2B5EF4-FFF2-40B4-BE49-F238E27FC236}">
                      <a16:creationId xmlns:a16="http://schemas.microsoft.com/office/drawing/2014/main" id="{10A45557-2966-4155-B413-7E5ACE8807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2">
                  <a:extLst>
                    <a:ext uri="{FF2B5EF4-FFF2-40B4-BE49-F238E27FC236}">
                      <a16:creationId xmlns:a16="http://schemas.microsoft.com/office/drawing/2014/main" id="{A69B9BFF-D134-47E3-A9E0-F67F14AD72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3">
                  <a:extLst>
                    <a:ext uri="{FF2B5EF4-FFF2-40B4-BE49-F238E27FC236}">
                      <a16:creationId xmlns:a16="http://schemas.microsoft.com/office/drawing/2014/main" id="{8BD3184F-8340-4E6A-902C-98678A1815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4">
                  <a:extLst>
                    <a:ext uri="{FF2B5EF4-FFF2-40B4-BE49-F238E27FC236}">
                      <a16:creationId xmlns:a16="http://schemas.microsoft.com/office/drawing/2014/main" id="{721D741C-1D2D-47D3-8999-316EA0517C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5">
                  <a:extLst>
                    <a:ext uri="{FF2B5EF4-FFF2-40B4-BE49-F238E27FC236}">
                      <a16:creationId xmlns:a16="http://schemas.microsoft.com/office/drawing/2014/main" id="{34BEA413-8EEA-4EC3-B2EB-F3F4DCFCB9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6">
                  <a:extLst>
                    <a:ext uri="{FF2B5EF4-FFF2-40B4-BE49-F238E27FC236}">
                      <a16:creationId xmlns:a16="http://schemas.microsoft.com/office/drawing/2014/main" id="{AFD60352-DF54-474D-B974-D47794D7C2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7">
                  <a:extLst>
                    <a:ext uri="{FF2B5EF4-FFF2-40B4-BE49-F238E27FC236}">
                      <a16:creationId xmlns:a16="http://schemas.microsoft.com/office/drawing/2014/main" id="{0A0762D6-CF7D-44B1-B612-878DE28300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8">
                  <a:extLst>
                    <a:ext uri="{FF2B5EF4-FFF2-40B4-BE49-F238E27FC236}">
                      <a16:creationId xmlns:a16="http://schemas.microsoft.com/office/drawing/2014/main" id="{9C8DF5AD-A415-4E00-9DE3-AF7500A371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29">
                  <a:extLst>
                    <a:ext uri="{FF2B5EF4-FFF2-40B4-BE49-F238E27FC236}">
                      <a16:creationId xmlns:a16="http://schemas.microsoft.com/office/drawing/2014/main" id="{AB35BB56-FAA9-4DD6-BA88-7E30397D08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0">
                  <a:extLst>
                    <a:ext uri="{FF2B5EF4-FFF2-40B4-BE49-F238E27FC236}">
                      <a16:creationId xmlns:a16="http://schemas.microsoft.com/office/drawing/2014/main" id="{AB9AAF71-5029-43B9-BEA6-0C78EDB6AB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1">
                  <a:extLst>
                    <a:ext uri="{FF2B5EF4-FFF2-40B4-BE49-F238E27FC236}">
                      <a16:creationId xmlns:a16="http://schemas.microsoft.com/office/drawing/2014/main" id="{BED1E49E-DECE-4DD7-8AF0-482DE890F6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2">
                  <a:extLst>
                    <a:ext uri="{FF2B5EF4-FFF2-40B4-BE49-F238E27FC236}">
                      <a16:creationId xmlns:a16="http://schemas.microsoft.com/office/drawing/2014/main" id="{75F9D137-886C-4C54-860C-B1089F8C9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3">
                  <a:extLst>
                    <a:ext uri="{FF2B5EF4-FFF2-40B4-BE49-F238E27FC236}">
                      <a16:creationId xmlns:a16="http://schemas.microsoft.com/office/drawing/2014/main" id="{8C879B9B-0B3F-4E81-BB8B-9C7FC2AE54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4">
                  <a:extLst>
                    <a:ext uri="{FF2B5EF4-FFF2-40B4-BE49-F238E27FC236}">
                      <a16:creationId xmlns:a16="http://schemas.microsoft.com/office/drawing/2014/main" id="{39356F8D-9D57-41AC-BA12-2D4A5CC382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5">
                  <a:extLst>
                    <a:ext uri="{FF2B5EF4-FFF2-40B4-BE49-F238E27FC236}">
                      <a16:creationId xmlns:a16="http://schemas.microsoft.com/office/drawing/2014/main" id="{F1492122-3CAA-4760-BD14-E570176246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6">
                  <a:extLst>
                    <a:ext uri="{FF2B5EF4-FFF2-40B4-BE49-F238E27FC236}">
                      <a16:creationId xmlns:a16="http://schemas.microsoft.com/office/drawing/2014/main" id="{4F3D7D2E-9F90-4B00-B04D-5505F79853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7">
                  <a:extLst>
                    <a:ext uri="{FF2B5EF4-FFF2-40B4-BE49-F238E27FC236}">
                      <a16:creationId xmlns:a16="http://schemas.microsoft.com/office/drawing/2014/main" id="{DEF2EE4C-0994-49CE-81AF-250F46B371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8">
                  <a:extLst>
                    <a:ext uri="{FF2B5EF4-FFF2-40B4-BE49-F238E27FC236}">
                      <a16:creationId xmlns:a16="http://schemas.microsoft.com/office/drawing/2014/main" id="{C158CB03-1A4C-45A3-B31B-FE626507B8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39">
                  <a:extLst>
                    <a:ext uri="{FF2B5EF4-FFF2-40B4-BE49-F238E27FC236}">
                      <a16:creationId xmlns:a16="http://schemas.microsoft.com/office/drawing/2014/main" id="{48A793B6-A05E-4726-98B1-986E5A69B0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0">
                  <a:extLst>
                    <a:ext uri="{FF2B5EF4-FFF2-40B4-BE49-F238E27FC236}">
                      <a16:creationId xmlns:a16="http://schemas.microsoft.com/office/drawing/2014/main" id="{9CE9590D-4248-462C-B31B-55394BED44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1">
                  <a:extLst>
                    <a:ext uri="{FF2B5EF4-FFF2-40B4-BE49-F238E27FC236}">
                      <a16:creationId xmlns:a16="http://schemas.microsoft.com/office/drawing/2014/main" id="{34700197-9F3B-4A2B-8099-6E687FF746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2">
                  <a:extLst>
                    <a:ext uri="{FF2B5EF4-FFF2-40B4-BE49-F238E27FC236}">
                      <a16:creationId xmlns:a16="http://schemas.microsoft.com/office/drawing/2014/main" id="{A1EA13EC-5BA1-4F19-9F42-9482914D15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3">
                  <a:extLst>
                    <a:ext uri="{FF2B5EF4-FFF2-40B4-BE49-F238E27FC236}">
                      <a16:creationId xmlns:a16="http://schemas.microsoft.com/office/drawing/2014/main" id="{D338216A-E64D-4A65-B4A2-D68D93BE74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4">
                  <a:extLst>
                    <a:ext uri="{FF2B5EF4-FFF2-40B4-BE49-F238E27FC236}">
                      <a16:creationId xmlns:a16="http://schemas.microsoft.com/office/drawing/2014/main" id="{C5930B71-71BB-4F12-BD57-DA5E065149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5">
                  <a:extLst>
                    <a:ext uri="{FF2B5EF4-FFF2-40B4-BE49-F238E27FC236}">
                      <a16:creationId xmlns:a16="http://schemas.microsoft.com/office/drawing/2014/main" id="{29F99073-D6A5-45D7-98C7-3F900DD54F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6">
                  <a:extLst>
                    <a:ext uri="{FF2B5EF4-FFF2-40B4-BE49-F238E27FC236}">
                      <a16:creationId xmlns:a16="http://schemas.microsoft.com/office/drawing/2014/main" id="{641789D6-7D93-4AF3-9F75-7ED609977C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7">
                  <a:extLst>
                    <a:ext uri="{FF2B5EF4-FFF2-40B4-BE49-F238E27FC236}">
                      <a16:creationId xmlns:a16="http://schemas.microsoft.com/office/drawing/2014/main" id="{3B581734-708A-4D5C-882F-235380B153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8">
                  <a:extLst>
                    <a:ext uri="{FF2B5EF4-FFF2-40B4-BE49-F238E27FC236}">
                      <a16:creationId xmlns:a16="http://schemas.microsoft.com/office/drawing/2014/main" id="{A8D09986-D8D9-436A-9C5C-8DEB2A36FE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49">
                  <a:extLst>
                    <a:ext uri="{FF2B5EF4-FFF2-40B4-BE49-F238E27FC236}">
                      <a16:creationId xmlns:a16="http://schemas.microsoft.com/office/drawing/2014/main" id="{8AE22FCC-5BDC-4C26-99FE-841FFC5014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0">
                  <a:extLst>
                    <a:ext uri="{FF2B5EF4-FFF2-40B4-BE49-F238E27FC236}">
                      <a16:creationId xmlns:a16="http://schemas.microsoft.com/office/drawing/2014/main" id="{191DCF3B-0FAF-4106-BD6F-BF27D44E3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1">
                  <a:extLst>
                    <a:ext uri="{FF2B5EF4-FFF2-40B4-BE49-F238E27FC236}">
                      <a16:creationId xmlns:a16="http://schemas.microsoft.com/office/drawing/2014/main" id="{3455797F-A5FA-41AD-A460-409561992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2">
                  <a:extLst>
                    <a:ext uri="{FF2B5EF4-FFF2-40B4-BE49-F238E27FC236}">
                      <a16:creationId xmlns:a16="http://schemas.microsoft.com/office/drawing/2014/main" id="{CF663320-8D83-4375-9EF7-EC5AFBA1EE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3">
                  <a:extLst>
                    <a:ext uri="{FF2B5EF4-FFF2-40B4-BE49-F238E27FC236}">
                      <a16:creationId xmlns:a16="http://schemas.microsoft.com/office/drawing/2014/main" id="{4FE3A24F-C8D8-4493-93BF-57DE9435F3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4">
                  <a:extLst>
                    <a:ext uri="{FF2B5EF4-FFF2-40B4-BE49-F238E27FC236}">
                      <a16:creationId xmlns:a16="http://schemas.microsoft.com/office/drawing/2014/main" id="{B99B63B7-51CA-4F6F-930B-642C65618B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5">
                  <a:extLst>
                    <a:ext uri="{FF2B5EF4-FFF2-40B4-BE49-F238E27FC236}">
                      <a16:creationId xmlns:a16="http://schemas.microsoft.com/office/drawing/2014/main" id="{AFF5A551-431A-4911-ADFD-A527BE763B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6">
                <a:extLst>
                  <a:ext uri="{FF2B5EF4-FFF2-40B4-BE49-F238E27FC236}">
                    <a16:creationId xmlns:a16="http://schemas.microsoft.com/office/drawing/2014/main" id="{56917F9A-5DA7-4A33-904B-7D0C53E473B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6">
              <a:extLst>
                <a:ext uri="{FF2B5EF4-FFF2-40B4-BE49-F238E27FC236}">
                  <a16:creationId xmlns:a16="http://schemas.microsoft.com/office/drawing/2014/main" id="{96CC1931-BF47-432B-872C-E03BBD1C324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65">
                <a:extLst>
                  <a:ext uri="{FF2B5EF4-FFF2-40B4-BE49-F238E27FC236}">
                    <a16:creationId xmlns:a16="http://schemas.microsoft.com/office/drawing/2014/main" id="{42FFD0FF-4DE6-4268-B729-B2B6A7609C0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3">
                <a:extLst>
                  <a:ext uri="{FF2B5EF4-FFF2-40B4-BE49-F238E27FC236}">
                    <a16:creationId xmlns:a16="http://schemas.microsoft.com/office/drawing/2014/main" id="{8C6AE926-9E38-4F17-AC23-2EEE5343429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4">
                <a:extLst>
                  <a:ext uri="{FF2B5EF4-FFF2-40B4-BE49-F238E27FC236}">
                    <a16:creationId xmlns:a16="http://schemas.microsoft.com/office/drawing/2014/main" id="{754660CF-81B0-4E46-AF20-FB7773C175C8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6">
                <a:extLst>
                  <a:ext uri="{FF2B5EF4-FFF2-40B4-BE49-F238E27FC236}">
                    <a16:creationId xmlns:a16="http://schemas.microsoft.com/office/drawing/2014/main" id="{73679AB8-4C39-4481-89CF-66CDC76C78F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5">
              <a:extLst>
                <a:ext uri="{FF2B5EF4-FFF2-40B4-BE49-F238E27FC236}">
                  <a16:creationId xmlns:a16="http://schemas.microsoft.com/office/drawing/2014/main" id="{018D9865-4CA8-44FE-BC84-D6BC0FA5F1C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7">
                <a:extLst>
                  <a:ext uri="{FF2B5EF4-FFF2-40B4-BE49-F238E27FC236}">
                    <a16:creationId xmlns:a16="http://schemas.microsoft.com/office/drawing/2014/main" id="{E7E91250-3C35-403F-9B9F-23506770EEA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8">
                <a:extLst>
                  <a:ext uri="{FF2B5EF4-FFF2-40B4-BE49-F238E27FC236}">
                    <a16:creationId xmlns:a16="http://schemas.microsoft.com/office/drawing/2014/main" id="{9935FB8F-50FF-4ADD-8A9E-246C99F03E9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9">
                <a:extLst>
                  <a:ext uri="{FF2B5EF4-FFF2-40B4-BE49-F238E27FC236}">
                    <a16:creationId xmlns:a16="http://schemas.microsoft.com/office/drawing/2014/main" id="{BE4BEC1F-3543-4D55-B908-23D0880DDAE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78">
            <a:extLst>
              <a:ext uri="{FF2B5EF4-FFF2-40B4-BE49-F238E27FC236}">
                <a16:creationId xmlns:a16="http://schemas.microsoft.com/office/drawing/2014/main" id="{BC0663D5-185E-4E45-BEAC-C0D2B6D78A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53000" y="6400800"/>
            <a:ext cx="39465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400" i="1" err="1"/>
              <a:t>Mật</a:t>
            </a:r>
            <a:r>
              <a:rPr lang="en-US" altLang="en-US" sz="1400" i="1"/>
              <a:t> </a:t>
            </a:r>
            <a:r>
              <a:rPr lang="en-US" altLang="en-US" sz="1400" i="1" err="1"/>
              <a:t>mã</a:t>
            </a:r>
            <a:r>
              <a:rPr lang="en-US" altLang="en-US" sz="1400" i="1"/>
              <a:t> </a:t>
            </a:r>
            <a:r>
              <a:rPr lang="en-US" altLang="en-US" sz="1400" i="1" err="1"/>
              <a:t>ứng</a:t>
            </a:r>
            <a:r>
              <a:rPr lang="en-US" altLang="en-US" sz="1400" i="1"/>
              <a:t> </a:t>
            </a:r>
            <a:r>
              <a:rPr lang="en-US" altLang="en-US" sz="1400" i="1" err="1"/>
              <a:t>dụng</a:t>
            </a:r>
            <a:r>
              <a:rPr lang="en-US" altLang="en-US" sz="1400" i="1"/>
              <a:t> </a:t>
            </a:r>
            <a:r>
              <a:rPr lang="en-US" altLang="en-US" sz="1400"/>
              <a:t>1 - </a:t>
            </a:r>
            <a:fld id="{D2AE5DA2-367D-4186-9998-5FBBAF43BEA3}" type="slidenum">
              <a:rPr lang="en-US" altLang="en-US" sz="1400" smtClean="0"/>
              <a:pPr algn="r" eaLnBrk="1" hangingPunct="1">
                <a:defRPr/>
              </a:pPr>
              <a:t>‹#›</a:t>
            </a:fld>
            <a:endParaRPr lang="en-US" altLang="en-US" sz="1400"/>
          </a:p>
        </p:txBody>
      </p:sp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0" name="Rectangle 71">
            <a:extLst>
              <a:ext uri="{FF2B5EF4-FFF2-40B4-BE49-F238E27FC236}">
                <a16:creationId xmlns:a16="http://schemas.microsoft.com/office/drawing/2014/main" id="{B6D743A4-7BE9-4DDF-9EE3-9A550B39F4D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17500" y="6248400"/>
            <a:ext cx="3225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Bộ môn Mạng và ATTT – Khoa CNTT</a:t>
            </a:r>
          </a:p>
        </p:txBody>
      </p:sp>
    </p:spTree>
    <p:extLst>
      <p:ext uri="{BB962C8B-B14F-4D97-AF65-F5344CB8AC3E}">
        <p14:creationId xmlns:p14="http://schemas.microsoft.com/office/powerpoint/2010/main" val="75763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66BE0CD5-2373-460E-AAAF-EA1E1FFE47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Bộ môn Mạng và ATTT – Khoa CNTT</a:t>
            </a:r>
          </a:p>
        </p:txBody>
      </p:sp>
    </p:spTree>
    <p:extLst>
      <p:ext uri="{BB962C8B-B14F-4D97-AF65-F5344CB8AC3E}">
        <p14:creationId xmlns:p14="http://schemas.microsoft.com/office/powerpoint/2010/main" val="332308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10876084-1AEF-4169-9899-2ECED15B89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Bộ môn Mạng và ATTT – Khoa CNTT</a:t>
            </a:r>
          </a:p>
        </p:txBody>
      </p:sp>
    </p:spTree>
    <p:extLst>
      <p:ext uri="{BB962C8B-B14F-4D97-AF65-F5344CB8AC3E}">
        <p14:creationId xmlns:p14="http://schemas.microsoft.com/office/powerpoint/2010/main" val="396382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6A4196C3-B64C-436E-AA1E-9BF180869A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Bộ môn Mạng và ATTT – Khoa CNTT</a:t>
            </a:r>
          </a:p>
        </p:txBody>
      </p:sp>
    </p:spTree>
    <p:extLst>
      <p:ext uri="{BB962C8B-B14F-4D97-AF65-F5344CB8AC3E}">
        <p14:creationId xmlns:p14="http://schemas.microsoft.com/office/powerpoint/2010/main" val="145922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4D2F5A49-741B-4150-9755-5E97965054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Bộ môn Mạng và ATTT – Khoa CNTT</a:t>
            </a:r>
          </a:p>
        </p:txBody>
      </p:sp>
    </p:spTree>
    <p:extLst>
      <p:ext uri="{BB962C8B-B14F-4D97-AF65-F5344CB8AC3E}">
        <p14:creationId xmlns:p14="http://schemas.microsoft.com/office/powerpoint/2010/main" val="80977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B4CB6E4D-0F5C-4AE9-B998-042C18F8E2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Bộ môn Mạng và ATTT – Khoa CNTT</a:t>
            </a:r>
          </a:p>
        </p:txBody>
      </p:sp>
    </p:spTree>
    <p:extLst>
      <p:ext uri="{BB962C8B-B14F-4D97-AF65-F5344CB8AC3E}">
        <p14:creationId xmlns:p14="http://schemas.microsoft.com/office/powerpoint/2010/main" val="354832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8F19E25C-7F0F-42E5-ABD4-E8534B5494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Bộ môn Mạng và ATTT – Khoa CNTT</a:t>
            </a:r>
          </a:p>
        </p:txBody>
      </p:sp>
    </p:spTree>
    <p:extLst>
      <p:ext uri="{BB962C8B-B14F-4D97-AF65-F5344CB8AC3E}">
        <p14:creationId xmlns:p14="http://schemas.microsoft.com/office/powerpoint/2010/main" val="26701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8">
            <a:extLst>
              <a:ext uri="{FF2B5EF4-FFF2-40B4-BE49-F238E27FC236}">
                <a16:creationId xmlns:a16="http://schemas.microsoft.com/office/drawing/2014/main" id="{1216533B-5D0D-43A5-9546-F07002350D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Bộ môn Mạng và ATTT – Khoa CNTT</a:t>
            </a:r>
          </a:p>
        </p:txBody>
      </p:sp>
    </p:spTree>
    <p:extLst>
      <p:ext uri="{BB962C8B-B14F-4D97-AF65-F5344CB8AC3E}">
        <p14:creationId xmlns:p14="http://schemas.microsoft.com/office/powerpoint/2010/main" val="316320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FDA00ED6-312F-49E6-AA19-ADF0FFDADE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Bộ môn Mạng và ATTT – Khoa CNTT</a:t>
            </a:r>
          </a:p>
        </p:txBody>
      </p:sp>
    </p:spTree>
    <p:extLst>
      <p:ext uri="{BB962C8B-B14F-4D97-AF65-F5344CB8AC3E}">
        <p14:creationId xmlns:p14="http://schemas.microsoft.com/office/powerpoint/2010/main" val="162696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>
            <a:extLst>
              <a:ext uri="{FF2B5EF4-FFF2-40B4-BE49-F238E27FC236}">
                <a16:creationId xmlns:a16="http://schemas.microsoft.com/office/drawing/2014/main" id="{5306B344-5446-4778-AAB8-2098000C60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Bộ môn Mạng và ATTT – Khoa CNTT</a:t>
            </a:r>
          </a:p>
        </p:txBody>
      </p:sp>
    </p:spTree>
    <p:extLst>
      <p:ext uri="{BB962C8B-B14F-4D97-AF65-F5344CB8AC3E}">
        <p14:creationId xmlns:p14="http://schemas.microsoft.com/office/powerpoint/2010/main" val="162849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0B33DAC6-2C0E-4FC0-88D7-3F6C435DE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Bộ môn Mạng và ATTT – Khoa CNTT</a:t>
            </a:r>
          </a:p>
        </p:txBody>
      </p:sp>
    </p:spTree>
    <p:extLst>
      <p:ext uri="{BB962C8B-B14F-4D97-AF65-F5344CB8AC3E}">
        <p14:creationId xmlns:p14="http://schemas.microsoft.com/office/powerpoint/2010/main" val="239809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72DAD525-6891-47C2-8B8C-E285B61AA8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Bộ môn Mạng và ATTT – Khoa CNTT</a:t>
            </a:r>
          </a:p>
        </p:txBody>
      </p:sp>
    </p:spTree>
    <p:extLst>
      <p:ext uri="{BB962C8B-B14F-4D97-AF65-F5344CB8AC3E}">
        <p14:creationId xmlns:p14="http://schemas.microsoft.com/office/powerpoint/2010/main" val="306058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7D0B3A57-69CD-479A-BDA8-20D20F01B15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>
              <a:extLst>
                <a:ext uri="{FF2B5EF4-FFF2-40B4-BE49-F238E27FC236}">
                  <a16:creationId xmlns:a16="http://schemas.microsoft.com/office/drawing/2014/main" id="{00469917-E5D4-47BC-9B2D-7AA04A4E4B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>
                <a:extLst>
                  <a:ext uri="{FF2B5EF4-FFF2-40B4-BE49-F238E27FC236}">
                    <a16:creationId xmlns:a16="http://schemas.microsoft.com/office/drawing/2014/main" id="{AB4601F0-C3A6-4539-8606-9891C1D40A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9" name="Line 5">
                  <a:extLst>
                    <a:ext uri="{FF2B5EF4-FFF2-40B4-BE49-F238E27FC236}">
                      <a16:creationId xmlns:a16="http://schemas.microsoft.com/office/drawing/2014/main" id="{32D86F96-BD67-4AB6-BCC3-E6625869F5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6">
                  <a:extLst>
                    <a:ext uri="{FF2B5EF4-FFF2-40B4-BE49-F238E27FC236}">
                      <a16:creationId xmlns:a16="http://schemas.microsoft.com/office/drawing/2014/main" id="{BB138BC2-094E-4134-B0FC-EA96915B99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7">
                  <a:extLst>
                    <a:ext uri="{FF2B5EF4-FFF2-40B4-BE49-F238E27FC236}">
                      <a16:creationId xmlns:a16="http://schemas.microsoft.com/office/drawing/2014/main" id="{EFF82A3F-5538-41E6-89ED-3C27D55AC8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8">
                  <a:extLst>
                    <a:ext uri="{FF2B5EF4-FFF2-40B4-BE49-F238E27FC236}">
                      <a16:creationId xmlns:a16="http://schemas.microsoft.com/office/drawing/2014/main" id="{CA87DF32-7965-4D7A-B968-D865FF8119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9">
                  <a:extLst>
                    <a:ext uri="{FF2B5EF4-FFF2-40B4-BE49-F238E27FC236}">
                      <a16:creationId xmlns:a16="http://schemas.microsoft.com/office/drawing/2014/main" id="{211A26D6-FF44-44A3-9A58-12B605D109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0">
                  <a:extLst>
                    <a:ext uri="{FF2B5EF4-FFF2-40B4-BE49-F238E27FC236}">
                      <a16:creationId xmlns:a16="http://schemas.microsoft.com/office/drawing/2014/main" id="{07FF32D3-A8D4-40D6-A38A-3EFCFF00F1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1">
                  <a:extLst>
                    <a:ext uri="{FF2B5EF4-FFF2-40B4-BE49-F238E27FC236}">
                      <a16:creationId xmlns:a16="http://schemas.microsoft.com/office/drawing/2014/main" id="{AA59529B-3CC3-4DBB-9395-22FBDDC075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">
                  <a:extLst>
                    <a:ext uri="{FF2B5EF4-FFF2-40B4-BE49-F238E27FC236}">
                      <a16:creationId xmlns:a16="http://schemas.microsoft.com/office/drawing/2014/main" id="{AB4F1C64-989A-412E-8471-64EE6966FC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3">
                  <a:extLst>
                    <a:ext uri="{FF2B5EF4-FFF2-40B4-BE49-F238E27FC236}">
                      <a16:creationId xmlns:a16="http://schemas.microsoft.com/office/drawing/2014/main" id="{C6497B83-AB50-4313-92D4-DD7C90E320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4">
                  <a:extLst>
                    <a:ext uri="{FF2B5EF4-FFF2-40B4-BE49-F238E27FC236}">
                      <a16:creationId xmlns:a16="http://schemas.microsoft.com/office/drawing/2014/main" id="{46DE1006-C9BD-47EA-804E-13CDFDBF9E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5">
                  <a:extLst>
                    <a:ext uri="{FF2B5EF4-FFF2-40B4-BE49-F238E27FC236}">
                      <a16:creationId xmlns:a16="http://schemas.microsoft.com/office/drawing/2014/main" id="{0EECDD35-991A-4B84-9226-245476BC4E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6">
                  <a:extLst>
                    <a:ext uri="{FF2B5EF4-FFF2-40B4-BE49-F238E27FC236}">
                      <a16:creationId xmlns:a16="http://schemas.microsoft.com/office/drawing/2014/main" id="{57CCC2A8-44FD-4C18-87B0-F5B0E2714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7">
                  <a:extLst>
                    <a:ext uri="{FF2B5EF4-FFF2-40B4-BE49-F238E27FC236}">
                      <a16:creationId xmlns:a16="http://schemas.microsoft.com/office/drawing/2014/main" id="{54F0B980-5294-49A9-BD74-4B08460652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8">
                  <a:extLst>
                    <a:ext uri="{FF2B5EF4-FFF2-40B4-BE49-F238E27FC236}">
                      <a16:creationId xmlns:a16="http://schemas.microsoft.com/office/drawing/2014/main" id="{F062D2AC-87C9-447F-B7AE-19610078BA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9">
                  <a:extLst>
                    <a:ext uri="{FF2B5EF4-FFF2-40B4-BE49-F238E27FC236}">
                      <a16:creationId xmlns:a16="http://schemas.microsoft.com/office/drawing/2014/main" id="{A54BA547-18A9-4410-B7FC-D0BFB0C200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20">
                  <a:extLst>
                    <a:ext uri="{FF2B5EF4-FFF2-40B4-BE49-F238E27FC236}">
                      <a16:creationId xmlns:a16="http://schemas.microsoft.com/office/drawing/2014/main" id="{5EA2E243-24FF-4406-96B4-513508844E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1">
                  <a:extLst>
                    <a:ext uri="{FF2B5EF4-FFF2-40B4-BE49-F238E27FC236}">
                      <a16:creationId xmlns:a16="http://schemas.microsoft.com/office/drawing/2014/main" id="{8A749D43-1A7E-4812-9285-95699B8461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2">
                  <a:extLst>
                    <a:ext uri="{FF2B5EF4-FFF2-40B4-BE49-F238E27FC236}">
                      <a16:creationId xmlns:a16="http://schemas.microsoft.com/office/drawing/2014/main" id="{A8C028D0-74AD-4D0B-BBAA-CC99DDEF2D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3">
                  <a:extLst>
                    <a:ext uri="{FF2B5EF4-FFF2-40B4-BE49-F238E27FC236}">
                      <a16:creationId xmlns:a16="http://schemas.microsoft.com/office/drawing/2014/main" id="{B21818FA-AEB8-4EE9-A387-BA17896232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4">
                  <a:extLst>
                    <a:ext uri="{FF2B5EF4-FFF2-40B4-BE49-F238E27FC236}">
                      <a16:creationId xmlns:a16="http://schemas.microsoft.com/office/drawing/2014/main" id="{AFCDC66C-856F-4C5D-95C4-6F05E37E8B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5">
                  <a:extLst>
                    <a:ext uri="{FF2B5EF4-FFF2-40B4-BE49-F238E27FC236}">
                      <a16:creationId xmlns:a16="http://schemas.microsoft.com/office/drawing/2014/main" id="{CB29E259-73CC-49C4-89E4-57F07FFFE8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6">
                  <a:extLst>
                    <a:ext uri="{FF2B5EF4-FFF2-40B4-BE49-F238E27FC236}">
                      <a16:creationId xmlns:a16="http://schemas.microsoft.com/office/drawing/2014/main" id="{B3898853-F521-4E39-9ABA-FF8BD75005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9" name="Group 27">
                <a:extLst>
                  <a:ext uri="{FF2B5EF4-FFF2-40B4-BE49-F238E27FC236}">
                    <a16:creationId xmlns:a16="http://schemas.microsoft.com/office/drawing/2014/main" id="{246D443A-9E11-4B5D-A324-144D27286B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0" name="Line 28">
                  <a:extLst>
                    <a:ext uri="{FF2B5EF4-FFF2-40B4-BE49-F238E27FC236}">
                      <a16:creationId xmlns:a16="http://schemas.microsoft.com/office/drawing/2014/main" id="{D68D485D-E0B6-4B5B-BDC2-87D650E68B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29">
                  <a:extLst>
                    <a:ext uri="{FF2B5EF4-FFF2-40B4-BE49-F238E27FC236}">
                      <a16:creationId xmlns:a16="http://schemas.microsoft.com/office/drawing/2014/main" id="{D58FF0B0-1B79-4779-A423-3411FC2769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30">
                  <a:extLst>
                    <a:ext uri="{FF2B5EF4-FFF2-40B4-BE49-F238E27FC236}">
                      <a16:creationId xmlns:a16="http://schemas.microsoft.com/office/drawing/2014/main" id="{BFB3EEFF-C96D-4ACB-8204-99BD90F74E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1">
                  <a:extLst>
                    <a:ext uri="{FF2B5EF4-FFF2-40B4-BE49-F238E27FC236}">
                      <a16:creationId xmlns:a16="http://schemas.microsoft.com/office/drawing/2014/main" id="{B080FD84-8E25-4A1D-AE5B-AB61196C78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2">
                  <a:extLst>
                    <a:ext uri="{FF2B5EF4-FFF2-40B4-BE49-F238E27FC236}">
                      <a16:creationId xmlns:a16="http://schemas.microsoft.com/office/drawing/2014/main" id="{EF6CB1AA-C5C6-43D3-9574-C9EF496373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3">
                  <a:extLst>
                    <a:ext uri="{FF2B5EF4-FFF2-40B4-BE49-F238E27FC236}">
                      <a16:creationId xmlns:a16="http://schemas.microsoft.com/office/drawing/2014/main" id="{A71C1BC1-5B96-4973-AFDD-BC0AF0A47F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4">
                  <a:extLst>
                    <a:ext uri="{FF2B5EF4-FFF2-40B4-BE49-F238E27FC236}">
                      <a16:creationId xmlns:a16="http://schemas.microsoft.com/office/drawing/2014/main" id="{C3A933E6-65A4-4D0C-A102-3AE9A35A3A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5">
                  <a:extLst>
                    <a:ext uri="{FF2B5EF4-FFF2-40B4-BE49-F238E27FC236}">
                      <a16:creationId xmlns:a16="http://schemas.microsoft.com/office/drawing/2014/main" id="{FD0C34F0-F6E7-4A9E-A900-5E83C6D78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6">
                  <a:extLst>
                    <a:ext uri="{FF2B5EF4-FFF2-40B4-BE49-F238E27FC236}">
                      <a16:creationId xmlns:a16="http://schemas.microsoft.com/office/drawing/2014/main" id="{ECD6B220-C08A-4661-80FA-D2A1669447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7">
                  <a:extLst>
                    <a:ext uri="{FF2B5EF4-FFF2-40B4-BE49-F238E27FC236}">
                      <a16:creationId xmlns:a16="http://schemas.microsoft.com/office/drawing/2014/main" id="{4BB608FA-9806-41AC-905E-67DA94100D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8">
                  <a:extLst>
                    <a:ext uri="{FF2B5EF4-FFF2-40B4-BE49-F238E27FC236}">
                      <a16:creationId xmlns:a16="http://schemas.microsoft.com/office/drawing/2014/main" id="{D1269CE3-CAFE-4285-8937-05582AB8AB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9">
                  <a:extLst>
                    <a:ext uri="{FF2B5EF4-FFF2-40B4-BE49-F238E27FC236}">
                      <a16:creationId xmlns:a16="http://schemas.microsoft.com/office/drawing/2014/main" id="{0D94150F-7E87-4047-8DF4-CAD510A6A5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40">
                  <a:extLst>
                    <a:ext uri="{FF2B5EF4-FFF2-40B4-BE49-F238E27FC236}">
                      <a16:creationId xmlns:a16="http://schemas.microsoft.com/office/drawing/2014/main" id="{4818CF16-B832-4250-B88F-0CD03E9864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1">
                  <a:extLst>
                    <a:ext uri="{FF2B5EF4-FFF2-40B4-BE49-F238E27FC236}">
                      <a16:creationId xmlns:a16="http://schemas.microsoft.com/office/drawing/2014/main" id="{068EF11E-C4DB-4986-8BF1-0813801BA4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2">
                  <a:extLst>
                    <a:ext uri="{FF2B5EF4-FFF2-40B4-BE49-F238E27FC236}">
                      <a16:creationId xmlns:a16="http://schemas.microsoft.com/office/drawing/2014/main" id="{1A6DD097-3D75-47D1-8D9C-BB5871B28F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3">
                  <a:extLst>
                    <a:ext uri="{FF2B5EF4-FFF2-40B4-BE49-F238E27FC236}">
                      <a16:creationId xmlns:a16="http://schemas.microsoft.com/office/drawing/2014/main" id="{428C517B-DFBD-4946-A928-BA2FFCD104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4">
                  <a:extLst>
                    <a:ext uri="{FF2B5EF4-FFF2-40B4-BE49-F238E27FC236}">
                      <a16:creationId xmlns:a16="http://schemas.microsoft.com/office/drawing/2014/main" id="{5DE9F114-4360-474A-B07B-55C730363F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5">
                  <a:extLst>
                    <a:ext uri="{FF2B5EF4-FFF2-40B4-BE49-F238E27FC236}">
                      <a16:creationId xmlns:a16="http://schemas.microsoft.com/office/drawing/2014/main" id="{894BB058-3B13-46B8-BC33-37CEF43493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6">
                  <a:extLst>
                    <a:ext uri="{FF2B5EF4-FFF2-40B4-BE49-F238E27FC236}">
                      <a16:creationId xmlns:a16="http://schemas.microsoft.com/office/drawing/2014/main" id="{5C869C71-DF3C-407E-8D3E-C359CA2B3F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7">
                  <a:extLst>
                    <a:ext uri="{FF2B5EF4-FFF2-40B4-BE49-F238E27FC236}">
                      <a16:creationId xmlns:a16="http://schemas.microsoft.com/office/drawing/2014/main" id="{4B33B0AE-71ED-499F-9B25-3C86F8BD69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8">
                  <a:extLst>
                    <a:ext uri="{FF2B5EF4-FFF2-40B4-BE49-F238E27FC236}">
                      <a16:creationId xmlns:a16="http://schemas.microsoft.com/office/drawing/2014/main" id="{2B7D96B9-6A73-4474-8148-C460E2AF41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9">
                  <a:extLst>
                    <a:ext uri="{FF2B5EF4-FFF2-40B4-BE49-F238E27FC236}">
                      <a16:creationId xmlns:a16="http://schemas.microsoft.com/office/drawing/2014/main" id="{62F92D39-9FE4-4908-AA95-89E358B446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50">
                  <a:extLst>
                    <a:ext uri="{FF2B5EF4-FFF2-40B4-BE49-F238E27FC236}">
                      <a16:creationId xmlns:a16="http://schemas.microsoft.com/office/drawing/2014/main" id="{385EEC29-7B9B-4D44-95AF-DCFA3A3F2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1">
                  <a:extLst>
                    <a:ext uri="{FF2B5EF4-FFF2-40B4-BE49-F238E27FC236}">
                      <a16:creationId xmlns:a16="http://schemas.microsoft.com/office/drawing/2014/main" id="{104DDFD7-0151-4B36-988F-8A635B8DF2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2">
                  <a:extLst>
                    <a:ext uri="{FF2B5EF4-FFF2-40B4-BE49-F238E27FC236}">
                      <a16:creationId xmlns:a16="http://schemas.microsoft.com/office/drawing/2014/main" id="{032F0CA5-4374-4D0F-B265-C032F7B6C9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3">
                  <a:extLst>
                    <a:ext uri="{FF2B5EF4-FFF2-40B4-BE49-F238E27FC236}">
                      <a16:creationId xmlns:a16="http://schemas.microsoft.com/office/drawing/2014/main" id="{5FB48D49-11D9-4763-B67C-FCB020207D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4">
                  <a:extLst>
                    <a:ext uri="{FF2B5EF4-FFF2-40B4-BE49-F238E27FC236}">
                      <a16:creationId xmlns:a16="http://schemas.microsoft.com/office/drawing/2014/main" id="{F166FF67-45C7-4DCC-9D1A-725C2AE4F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5">
                  <a:extLst>
                    <a:ext uri="{FF2B5EF4-FFF2-40B4-BE49-F238E27FC236}">
                      <a16:creationId xmlns:a16="http://schemas.microsoft.com/office/drawing/2014/main" id="{D155CE66-1ADA-4AF3-A49C-78AA060154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6">
                  <a:extLst>
                    <a:ext uri="{FF2B5EF4-FFF2-40B4-BE49-F238E27FC236}">
                      <a16:creationId xmlns:a16="http://schemas.microsoft.com/office/drawing/2014/main" id="{37E55446-FB32-46D0-AF46-919066F0B2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2" name="Rectangle 57" descr="60%">
              <a:extLst>
                <a:ext uri="{FF2B5EF4-FFF2-40B4-BE49-F238E27FC236}">
                  <a16:creationId xmlns:a16="http://schemas.microsoft.com/office/drawing/2014/main" id="{06FA3B79-1A3E-4866-9106-C5B9672C839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3" name="Line 58">
              <a:extLst>
                <a:ext uri="{FF2B5EF4-FFF2-40B4-BE49-F238E27FC236}">
                  <a16:creationId xmlns:a16="http://schemas.microsoft.com/office/drawing/2014/main" id="{0580AC7B-24FA-4BD3-9DC7-287D5A67CB69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4" name="Group 59">
              <a:extLst>
                <a:ext uri="{FF2B5EF4-FFF2-40B4-BE49-F238E27FC236}">
                  <a16:creationId xmlns:a16="http://schemas.microsoft.com/office/drawing/2014/main" id="{DE37C594-1088-4ECA-981C-7B3C7D24C7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5" name="Line 60">
                <a:extLst>
                  <a:ext uri="{FF2B5EF4-FFF2-40B4-BE49-F238E27FC236}">
                    <a16:creationId xmlns:a16="http://schemas.microsoft.com/office/drawing/2014/main" id="{6F30E184-4335-466C-ACDB-07B5C6399F8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61">
                <a:extLst>
                  <a:ext uri="{FF2B5EF4-FFF2-40B4-BE49-F238E27FC236}">
                    <a16:creationId xmlns:a16="http://schemas.microsoft.com/office/drawing/2014/main" id="{6D68DAA7-8F39-463A-9910-A3399F77578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Arc 62">
                <a:extLst>
                  <a:ext uri="{FF2B5EF4-FFF2-40B4-BE49-F238E27FC236}">
                    <a16:creationId xmlns:a16="http://schemas.microsoft.com/office/drawing/2014/main" id="{2F133956-7483-4C4F-B772-7446BD50B1FF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>
            <a:extLst>
              <a:ext uri="{FF2B5EF4-FFF2-40B4-BE49-F238E27FC236}">
                <a16:creationId xmlns:a16="http://schemas.microsoft.com/office/drawing/2014/main" id="{FF7A1A96-358D-4361-BE4F-DFFAA0DA9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2DC9346-E32B-477E-8930-4FE4D7661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2A795614-D591-48DF-B431-CA4BFFA68F7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61100"/>
            <a:ext cx="3581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i="1"/>
            </a:lvl1pPr>
          </a:lstStyle>
          <a:p>
            <a:pPr>
              <a:defRPr/>
            </a:pPr>
            <a:r>
              <a:rPr lang="en-US"/>
              <a:t>Bộ môn Mạng và ATTT – Khoa CNTT</a:t>
            </a:r>
          </a:p>
        </p:txBody>
      </p:sp>
      <p:sp>
        <p:nvSpPr>
          <p:cNvPr id="1030" name="Text Box 71">
            <a:extLst>
              <a:ext uri="{FF2B5EF4-FFF2-40B4-BE49-F238E27FC236}">
                <a16:creationId xmlns:a16="http://schemas.microsoft.com/office/drawing/2014/main" id="{38C8B836-2D94-4F58-B237-57AD9F8CFD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76800" y="6324600"/>
            <a:ext cx="40227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400" i="1" err="1"/>
              <a:t>Mật</a:t>
            </a:r>
            <a:r>
              <a:rPr lang="en-US" altLang="en-US" sz="1400" i="1"/>
              <a:t> </a:t>
            </a:r>
            <a:r>
              <a:rPr lang="en-US" altLang="en-US" sz="1400" i="1" err="1"/>
              <a:t>mã</a:t>
            </a:r>
            <a:r>
              <a:rPr lang="en-US" altLang="en-US" sz="1400" i="1"/>
              <a:t> </a:t>
            </a:r>
            <a:r>
              <a:rPr lang="en-US" altLang="en-US" sz="1400" i="1" err="1"/>
              <a:t>ứng</a:t>
            </a:r>
            <a:r>
              <a:rPr lang="en-US" altLang="en-US" sz="1400" i="1"/>
              <a:t> </a:t>
            </a:r>
            <a:r>
              <a:rPr lang="en-US" altLang="en-US" sz="1400" i="1" err="1"/>
              <a:t>dụng</a:t>
            </a:r>
            <a:r>
              <a:rPr lang="en-US" altLang="en-US"/>
              <a:t> </a:t>
            </a:r>
            <a:r>
              <a:rPr lang="en-US" altLang="en-US" sz="1400"/>
              <a:t>1 - </a:t>
            </a:r>
            <a:fld id="{32D69595-DFC5-4BB8-9886-FE841FAE044C}" type="slidenum">
              <a:rPr lang="en-US" altLang="en-US" sz="1400" smtClean="0"/>
              <a:pPr algn="r" eaLnBrk="1" hangingPunct="1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1">
            <a:extLst>
              <a:ext uri="{FF2B5EF4-FFF2-40B4-BE49-F238E27FC236}">
                <a16:creationId xmlns:a16="http://schemas.microsoft.com/office/drawing/2014/main" id="{214C44E5-BF6A-4E42-8D9E-E6DDE894793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3352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5DBB9FA-3B02-4F39-8055-362BDBFA24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848600" cy="1143000"/>
          </a:xfrm>
        </p:spPr>
        <p:txBody>
          <a:bodyPr/>
          <a:lstStyle/>
          <a:p>
            <a:pPr algn="ctr" eaLnBrk="1" hangingPunct="1"/>
            <a:r>
              <a:rPr lang="en-US" altLang="en-US" sz="4800" b="1"/>
              <a:t>MẬT MÃ ỨNG DỤNG</a:t>
            </a:r>
          </a:p>
        </p:txBody>
      </p:sp>
      <p:sp>
        <p:nvSpPr>
          <p:cNvPr id="512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13D4B12-9F16-4EAF-90C7-36988759AA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3309938"/>
            <a:ext cx="6858000" cy="2024062"/>
          </a:xfrm>
        </p:spPr>
        <p:txBody>
          <a:bodyPr/>
          <a:lstStyle/>
          <a:p>
            <a:pPr algn="ctr" eaLnBrk="1" hangingPunct="1"/>
            <a:r>
              <a:rPr lang="en-US" altLang="en-US">
                <a:cs typeface="Times New Roman" panose="02020603050405020304" pitchFamily="18" charset="0"/>
              </a:rPr>
              <a:t>Gi</a:t>
            </a:r>
            <a:r>
              <a:rPr lang="en-US" altLang="en-US"/>
              <a:t>ảng viên:</a:t>
            </a:r>
            <a:r>
              <a:rPr lang="en-US" altLang="en-US" sz="4000"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Times New Roman" panose="02020603050405020304" pitchFamily="18" charset="0"/>
              </a:rPr>
              <a:t>Ph</a:t>
            </a:r>
            <a:r>
              <a:rPr lang="en-US" altLang="en-US"/>
              <a:t>ạm Thanh Bình</a:t>
            </a:r>
            <a:endParaRPr lang="en-US" altLang="en-US"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>
                <a:cs typeface="Times New Roman" panose="02020603050405020304" pitchFamily="18" charset="0"/>
              </a:rPr>
              <a:t>B</a:t>
            </a:r>
            <a:r>
              <a:rPr lang="en-US" altLang="en-US"/>
              <a:t>ộ môn Mạng và an toàn thông tin</a:t>
            </a:r>
          </a:p>
          <a:p>
            <a:pPr algn="ctr" eaLnBrk="1" hangingPunct="1"/>
            <a:r>
              <a:rPr lang="en-US" altLang="en-US" i="1"/>
              <a:t>http://dhthuyloi.blogspot.com</a:t>
            </a:r>
            <a:endParaRPr lang="en-US" altLang="en-US" sz="2800" i="1"/>
          </a:p>
          <a:p>
            <a:pPr algn="ctr" eaLnBrk="1" hangingPunct="1"/>
            <a:endParaRPr lang="en-US" altLang="en-US" i="1">
              <a:solidFill>
                <a:srgbClr val="0000FF"/>
              </a:solidFill>
            </a:endParaRPr>
          </a:p>
          <a:p>
            <a:pPr algn="ctr" eaLnBrk="1" hangingPunct="1"/>
            <a:endParaRPr lang="en-US" altLang="en-US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4006D82-7A2B-4170-9B04-DEDAD352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4339" name="Date Placeholder 3">
            <a:extLst>
              <a:ext uri="{FF2B5EF4-FFF2-40B4-BE49-F238E27FC236}">
                <a16:creationId xmlns:a16="http://schemas.microsoft.com/office/drawing/2014/main" id="{B296B4BE-72BF-42AF-9B8B-AA4C689872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F44F5AA-423F-4D4C-96DB-F1A3886FC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7772400" cy="5029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kern="0"/>
              <a:t> </a:t>
            </a:r>
            <a:r>
              <a:rPr lang="en-US" altLang="en-US" kern="0" err="1"/>
              <a:t>Công</a:t>
            </a:r>
            <a:r>
              <a:rPr lang="en-US" altLang="en-US" kern="0"/>
              <a:t> </a:t>
            </a:r>
            <a:r>
              <a:rPr lang="en-US" altLang="en-US" kern="0" err="1"/>
              <a:t>thức</a:t>
            </a:r>
            <a:r>
              <a:rPr lang="en-US" altLang="en-US" kern="0"/>
              <a:t> </a:t>
            </a:r>
            <a:r>
              <a:rPr lang="en-US" altLang="en-US" kern="0" err="1"/>
              <a:t>mã</a:t>
            </a:r>
            <a:r>
              <a:rPr lang="en-US" altLang="en-US" kern="0"/>
              <a:t> </a:t>
            </a:r>
            <a:r>
              <a:rPr lang="en-US" altLang="en-US" kern="0" err="1"/>
              <a:t>hoá</a:t>
            </a:r>
            <a:r>
              <a:rPr lang="en-US" altLang="en-US" kern="0"/>
              <a:t>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i="1" kern="0"/>
              <a:t>		    		</a:t>
            </a:r>
            <a:r>
              <a:rPr lang="vi-VN" altLang="en-US" i="1" kern="0">
                <a:solidFill>
                  <a:srgbClr val="000000"/>
                </a:solidFill>
              </a:rPr>
              <a:t>C</a:t>
            </a:r>
            <a:r>
              <a:rPr lang="vi-VN" altLang="en-US" kern="0">
                <a:solidFill>
                  <a:srgbClr val="000000"/>
                </a:solidFill>
              </a:rPr>
              <a:t> = </a:t>
            </a:r>
            <a:r>
              <a:rPr lang="en-US" altLang="en-US" i="1" kern="0">
                <a:solidFill>
                  <a:srgbClr val="000000"/>
                </a:solidFill>
              </a:rPr>
              <a:t>P</a:t>
            </a:r>
            <a:r>
              <a:rPr lang="en-US" altLang="en-US" i="1" kern="0" baseline="30000">
                <a:solidFill>
                  <a:srgbClr val="000000"/>
                </a:solidFill>
              </a:rPr>
              <a:t>a</a:t>
            </a:r>
            <a:r>
              <a:rPr lang="vi-VN" altLang="en-US" kern="0">
                <a:solidFill>
                  <a:srgbClr val="000000"/>
                </a:solidFill>
              </a:rPr>
              <a:t> mod </a:t>
            </a:r>
            <a:r>
              <a:rPr lang="en-US" altLang="en-US" i="1" kern="0">
                <a:solidFill>
                  <a:srgbClr val="000000"/>
                </a:solidFill>
              </a:rPr>
              <a:t>n</a:t>
            </a:r>
            <a:r>
              <a:rPr lang="en-US" altLang="en-US" kern="0"/>
              <a:t>                 (1)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kern="0"/>
              <a:t> </a:t>
            </a:r>
            <a:r>
              <a:rPr lang="en-US" altLang="en-US" kern="0" err="1"/>
              <a:t>Công</a:t>
            </a:r>
            <a:r>
              <a:rPr lang="en-US" altLang="en-US" kern="0"/>
              <a:t> </a:t>
            </a:r>
            <a:r>
              <a:rPr lang="en-US" altLang="en-US" kern="0" err="1"/>
              <a:t>thức</a:t>
            </a:r>
            <a:r>
              <a:rPr lang="en-US" altLang="en-US" kern="0"/>
              <a:t> </a:t>
            </a:r>
            <a:r>
              <a:rPr lang="en-US" altLang="en-US" kern="0" err="1"/>
              <a:t>giải</a:t>
            </a:r>
            <a:r>
              <a:rPr lang="en-US" altLang="en-US" kern="0"/>
              <a:t> </a:t>
            </a:r>
            <a:r>
              <a:rPr lang="en-US" altLang="en-US" kern="0" err="1"/>
              <a:t>mã</a:t>
            </a:r>
            <a:r>
              <a:rPr lang="en-US" altLang="en-US" kern="0"/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i="1" kern="0"/>
              <a:t>		    		</a:t>
            </a:r>
            <a:r>
              <a:rPr lang="en-US" altLang="en-US" i="1" kern="0">
                <a:solidFill>
                  <a:srgbClr val="000000"/>
                </a:solidFill>
              </a:rPr>
              <a:t>P</a:t>
            </a:r>
            <a:r>
              <a:rPr lang="vi-VN" altLang="en-US" kern="0">
                <a:solidFill>
                  <a:srgbClr val="000000"/>
                </a:solidFill>
              </a:rPr>
              <a:t> = </a:t>
            </a:r>
            <a:r>
              <a:rPr lang="vi-VN" altLang="en-US" i="1" kern="0">
                <a:solidFill>
                  <a:srgbClr val="000000"/>
                </a:solidFill>
              </a:rPr>
              <a:t>C</a:t>
            </a:r>
            <a:r>
              <a:rPr lang="en-US" altLang="en-US" i="1" kern="0" baseline="30000">
                <a:solidFill>
                  <a:srgbClr val="000000"/>
                </a:solidFill>
              </a:rPr>
              <a:t>b</a:t>
            </a:r>
            <a:r>
              <a:rPr lang="vi-VN" altLang="en-US" kern="0">
                <a:solidFill>
                  <a:srgbClr val="000000"/>
                </a:solidFill>
              </a:rPr>
              <a:t> mod </a:t>
            </a:r>
            <a:r>
              <a:rPr lang="en-US" altLang="en-US" i="1" kern="0">
                <a:solidFill>
                  <a:srgbClr val="000000"/>
                </a:solidFill>
              </a:rPr>
              <a:t>n</a:t>
            </a:r>
            <a:r>
              <a:rPr lang="en-US" altLang="en-US" kern="0"/>
              <a:t>                 (2)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kern="0"/>
              <a:t>	</a:t>
            </a:r>
            <a:r>
              <a:rPr lang="en-US" altLang="en-US" kern="0" err="1"/>
              <a:t>Trong</a:t>
            </a:r>
            <a:r>
              <a:rPr lang="en-US" altLang="en-US" kern="0"/>
              <a:t> </a:t>
            </a:r>
            <a:r>
              <a:rPr lang="en-US" altLang="en-US" kern="0" err="1"/>
              <a:t>đó</a:t>
            </a:r>
            <a:r>
              <a:rPr lang="en-US" altLang="en-US" kern="0"/>
              <a:t>: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kern="0"/>
              <a:t> </a:t>
            </a:r>
            <a:r>
              <a:rPr lang="en-US" altLang="en-US" i="1" kern="0">
                <a:solidFill>
                  <a:srgbClr val="000000"/>
                </a:solidFill>
              </a:rPr>
              <a:t>n = </a:t>
            </a:r>
            <a:r>
              <a:rPr lang="en-US" altLang="en-US" i="1" kern="0" err="1">
                <a:solidFill>
                  <a:srgbClr val="000000"/>
                </a:solidFill>
              </a:rPr>
              <a:t>p.q</a:t>
            </a:r>
            <a:r>
              <a:rPr lang="en-US" altLang="en-US" kern="0"/>
              <a:t> </a:t>
            </a:r>
            <a:r>
              <a:rPr lang="en-US" altLang="en-US" kern="0" err="1"/>
              <a:t>là</a:t>
            </a:r>
            <a:r>
              <a:rPr lang="en-US" altLang="en-US" kern="0"/>
              <a:t> </a:t>
            </a:r>
            <a:r>
              <a:rPr lang="en-US" altLang="en-US" kern="0" err="1"/>
              <a:t>tích</a:t>
            </a:r>
            <a:r>
              <a:rPr lang="en-US" altLang="en-US" kern="0"/>
              <a:t> </a:t>
            </a:r>
            <a:r>
              <a:rPr lang="en-US" altLang="en-US" kern="0" err="1"/>
              <a:t>của</a:t>
            </a:r>
            <a:r>
              <a:rPr lang="en-US" altLang="en-US" kern="0"/>
              <a:t> </a:t>
            </a:r>
            <a:r>
              <a:rPr lang="en-US" altLang="en-US" kern="0" err="1"/>
              <a:t>hai</a:t>
            </a:r>
            <a:r>
              <a:rPr lang="en-US" altLang="en-US" kern="0"/>
              <a:t> </a:t>
            </a:r>
            <a:r>
              <a:rPr lang="en-US" altLang="en-US" kern="0" err="1"/>
              <a:t>số</a:t>
            </a:r>
            <a:r>
              <a:rPr lang="en-US" altLang="en-US" kern="0"/>
              <a:t> </a:t>
            </a:r>
            <a:r>
              <a:rPr lang="en-US" altLang="en-US" kern="0" err="1"/>
              <a:t>nguyên</a:t>
            </a:r>
            <a:r>
              <a:rPr lang="en-US" altLang="en-US" kern="0"/>
              <a:t> </a:t>
            </a:r>
            <a:r>
              <a:rPr lang="en-US" altLang="en-US" kern="0" err="1"/>
              <a:t>tố</a:t>
            </a:r>
            <a:r>
              <a:rPr lang="en-US" altLang="en-US" kern="0"/>
              <a:t> </a:t>
            </a:r>
            <a:r>
              <a:rPr lang="en-US" altLang="en-US" kern="0" err="1"/>
              <a:t>lớn</a:t>
            </a:r>
            <a:endParaRPr lang="en-US" altLang="en-US" ker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kern="0"/>
              <a:t> </a:t>
            </a:r>
            <a:r>
              <a:rPr lang="en-US" altLang="en-US" i="1" kern="0">
                <a:solidFill>
                  <a:srgbClr val="000000"/>
                </a:solidFill>
              </a:rPr>
              <a:t>P, C</a:t>
            </a:r>
            <a:r>
              <a:rPr lang="en-US" altLang="en-US" kern="0"/>
              <a:t> </a:t>
            </a:r>
            <a:r>
              <a:rPr lang="en-US" altLang="en-US" kern="0" err="1"/>
              <a:t>thuộc</a:t>
            </a:r>
            <a:r>
              <a:rPr lang="en-US" altLang="en-US" kern="0"/>
              <a:t> </a:t>
            </a:r>
            <a:r>
              <a:rPr lang="en-US" altLang="en-US" i="1" kern="0">
                <a:solidFill>
                  <a:srgbClr val="000000"/>
                </a:solidFill>
              </a:rPr>
              <a:t>Z</a:t>
            </a:r>
            <a:r>
              <a:rPr lang="en-US" altLang="en-US" i="1" kern="0" baseline="-25000">
                <a:solidFill>
                  <a:srgbClr val="000000"/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kern="0"/>
              <a:t> </a:t>
            </a:r>
            <a:r>
              <a:rPr lang="en-US" altLang="en-US" i="1" kern="0">
                <a:solidFill>
                  <a:srgbClr val="000000"/>
                </a:solidFill>
              </a:rPr>
              <a:t>a</a:t>
            </a:r>
            <a:r>
              <a:rPr lang="en-US" altLang="en-US" kern="0"/>
              <a:t> </a:t>
            </a:r>
            <a:r>
              <a:rPr lang="en-US" altLang="en-US" kern="0" err="1"/>
              <a:t>và</a:t>
            </a:r>
            <a:r>
              <a:rPr lang="en-US" altLang="en-US" kern="0"/>
              <a:t> </a:t>
            </a:r>
            <a:r>
              <a:rPr lang="en-US" altLang="en-US" i="1" kern="0">
                <a:solidFill>
                  <a:srgbClr val="000000"/>
                </a:solidFill>
              </a:rPr>
              <a:t>b</a:t>
            </a:r>
            <a:r>
              <a:rPr lang="en-US" altLang="en-US" kern="0"/>
              <a:t> </a:t>
            </a:r>
            <a:r>
              <a:rPr lang="en-US" altLang="en-US" kern="0" err="1"/>
              <a:t>là</a:t>
            </a:r>
            <a:r>
              <a:rPr lang="en-US" altLang="en-US" kern="0"/>
              <a:t> </a:t>
            </a:r>
            <a:r>
              <a:rPr lang="en-US" altLang="en-US" kern="0" err="1"/>
              <a:t>các</a:t>
            </a:r>
            <a:r>
              <a:rPr lang="en-US" altLang="en-US" kern="0"/>
              <a:t> </a:t>
            </a:r>
            <a:r>
              <a:rPr lang="en-US" altLang="en-US" kern="0" err="1"/>
              <a:t>số</a:t>
            </a:r>
            <a:r>
              <a:rPr lang="en-US" altLang="en-US" kern="0"/>
              <a:t> </a:t>
            </a:r>
            <a:r>
              <a:rPr lang="en-US" altLang="en-US" kern="0" err="1"/>
              <a:t>nguyên</a:t>
            </a:r>
            <a:r>
              <a:rPr lang="en-US" altLang="en-US" kern="0"/>
              <a:t> </a:t>
            </a:r>
            <a:r>
              <a:rPr lang="en-US" altLang="en-US" kern="0" err="1"/>
              <a:t>thoả</a:t>
            </a:r>
            <a:r>
              <a:rPr lang="en-US" altLang="en-US" kern="0"/>
              <a:t> </a:t>
            </a:r>
            <a:r>
              <a:rPr lang="en-US" altLang="en-US" kern="0" err="1"/>
              <a:t>mãn</a:t>
            </a:r>
            <a:r>
              <a:rPr lang="en-US" altLang="en-US" kern="0"/>
              <a:t> </a:t>
            </a:r>
            <a:r>
              <a:rPr lang="en-US" altLang="en-US" kern="0" err="1"/>
              <a:t>điều</a:t>
            </a:r>
            <a:r>
              <a:rPr lang="en-US" altLang="en-US" kern="0"/>
              <a:t> </a:t>
            </a:r>
            <a:r>
              <a:rPr lang="en-US" altLang="en-US" kern="0" err="1"/>
              <a:t>kiện</a:t>
            </a:r>
            <a:r>
              <a:rPr lang="en-US" altLang="en-US" kern="0"/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kern="0"/>
              <a:t>				</a:t>
            </a:r>
            <a:r>
              <a:rPr lang="en-US" altLang="en-US" i="1" kern="0" err="1">
                <a:solidFill>
                  <a:srgbClr val="000000"/>
                </a:solidFill>
              </a:rPr>
              <a:t>P</a:t>
            </a:r>
            <a:r>
              <a:rPr lang="en-US" altLang="en-US" i="1" kern="0" baseline="30000" err="1">
                <a:solidFill>
                  <a:srgbClr val="000000"/>
                </a:solidFill>
              </a:rPr>
              <a:t>ab</a:t>
            </a:r>
            <a:r>
              <a:rPr lang="en-US" altLang="en-US" kern="0">
                <a:solidFill>
                  <a:srgbClr val="000000"/>
                </a:solidFill>
              </a:rPr>
              <a:t> mod </a:t>
            </a:r>
            <a:r>
              <a:rPr lang="en-US" altLang="en-US" i="1" kern="0">
                <a:solidFill>
                  <a:srgbClr val="000000"/>
                </a:solidFill>
              </a:rPr>
              <a:t>n = 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3510E80-A78C-449C-942C-7FCDEEAE5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5363" name="Date Placeholder 3">
            <a:extLst>
              <a:ext uri="{FF2B5EF4-FFF2-40B4-BE49-F238E27FC236}">
                <a16:creationId xmlns:a16="http://schemas.microsoft.com/office/drawing/2014/main" id="{8A4658D6-5017-4164-9A74-2E5C79E8D0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3A4CDD0-D475-42CF-8589-45CA4449E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kern="0"/>
              <a:t> Để mã hoá cần phải biết </a:t>
            </a:r>
            <a:r>
              <a:rPr lang="en-US" altLang="en-US" i="1" kern="0">
                <a:solidFill>
                  <a:srgbClr val="000000"/>
                </a:solidFill>
              </a:rPr>
              <a:t>a</a:t>
            </a:r>
            <a:r>
              <a:rPr lang="en-US" altLang="en-US" kern="0"/>
              <a:t> và </a:t>
            </a:r>
            <a:r>
              <a:rPr lang="en-US" altLang="en-US" i="1" kern="0">
                <a:solidFill>
                  <a:srgbClr val="000000"/>
                </a:solidFill>
              </a:rPr>
              <a:t>n</a:t>
            </a:r>
            <a:r>
              <a:rPr lang="en-US" altLang="en-US" kern="0"/>
              <a:t>. Khoá công khai chính là </a:t>
            </a:r>
            <a:r>
              <a:rPr lang="en-US" altLang="en-US" i="1" kern="0">
                <a:solidFill>
                  <a:srgbClr val="000000"/>
                </a:solidFill>
              </a:rPr>
              <a:t>K1 = (a, n)</a:t>
            </a:r>
          </a:p>
          <a:p>
            <a:pPr eaLnBrk="1" hangingPunct="1">
              <a:defRPr/>
            </a:pPr>
            <a:r>
              <a:rPr lang="en-US" altLang="en-US" kern="0"/>
              <a:t> Để giải mã cần biết </a:t>
            </a:r>
            <a:r>
              <a:rPr lang="en-US" altLang="en-US" i="1" kern="0">
                <a:solidFill>
                  <a:srgbClr val="000000"/>
                </a:solidFill>
              </a:rPr>
              <a:t>b</a:t>
            </a:r>
            <a:r>
              <a:rPr lang="en-US" altLang="en-US" kern="0"/>
              <a:t> và </a:t>
            </a:r>
            <a:r>
              <a:rPr lang="en-US" altLang="en-US" i="1" kern="0">
                <a:solidFill>
                  <a:srgbClr val="000000"/>
                </a:solidFill>
              </a:rPr>
              <a:t>n</a:t>
            </a:r>
            <a:r>
              <a:rPr lang="en-US" altLang="en-US" kern="0"/>
              <a:t>. Khoá bí mật là </a:t>
            </a:r>
            <a:r>
              <a:rPr lang="en-US" altLang="en-US" i="1" kern="0">
                <a:solidFill>
                  <a:srgbClr val="000000"/>
                </a:solidFill>
              </a:rPr>
              <a:t>K2 = (b, 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ECDC28E7-7FBF-4AA1-A641-AE33361F16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B5704FD-8230-4879-85CE-54BB9B1F4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bước tạo khoá: </a:t>
            </a:r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9F1A092-AFF8-4068-BF4A-42870816F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1565275"/>
            <a:ext cx="835025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kern="0"/>
              <a:t> </a:t>
            </a:r>
            <a:r>
              <a:rPr lang="pt-BR" altLang="en-US" kern="0"/>
              <a:t>Chọn 2 số nguyên tố lớn </a:t>
            </a:r>
            <a:r>
              <a:rPr lang="pt-BR" altLang="en-US" i="1" kern="0">
                <a:solidFill>
                  <a:srgbClr val="000000"/>
                </a:solidFill>
              </a:rPr>
              <a:t>p</a:t>
            </a:r>
            <a:r>
              <a:rPr lang="pt-BR" altLang="en-US" kern="0">
                <a:solidFill>
                  <a:srgbClr val="000000"/>
                </a:solidFill>
              </a:rPr>
              <a:t>, </a:t>
            </a:r>
            <a:r>
              <a:rPr lang="pt-BR" altLang="en-US" i="1" kern="0">
                <a:solidFill>
                  <a:srgbClr val="000000"/>
                </a:solidFill>
              </a:rPr>
              <a:t>q</a:t>
            </a:r>
            <a:r>
              <a:rPr lang="pt-BR" altLang="en-US" kern="0"/>
              <a:t> </a:t>
            </a:r>
          </a:p>
          <a:p>
            <a:pPr eaLnBrk="1" hangingPunct="1">
              <a:defRPr/>
            </a:pPr>
            <a:r>
              <a:rPr lang="pt-BR" altLang="en-US" kern="0"/>
              <a:t> </a:t>
            </a:r>
            <a:r>
              <a:rPr lang="vi-VN" altLang="en-US" kern="0"/>
              <a:t>Tính </a:t>
            </a:r>
            <a:r>
              <a:rPr lang="vi-VN" altLang="en-US" i="1" kern="0">
                <a:solidFill>
                  <a:srgbClr val="000000"/>
                </a:solidFill>
              </a:rPr>
              <a:t>n</a:t>
            </a:r>
            <a:r>
              <a:rPr lang="vi-VN" altLang="en-US" kern="0">
                <a:solidFill>
                  <a:srgbClr val="000000"/>
                </a:solidFill>
              </a:rPr>
              <a:t> = </a:t>
            </a:r>
            <a:r>
              <a:rPr lang="vi-VN" altLang="en-US" i="1" kern="0">
                <a:solidFill>
                  <a:srgbClr val="000000"/>
                </a:solidFill>
              </a:rPr>
              <a:t>pq</a:t>
            </a:r>
            <a:r>
              <a:rPr lang="en-US" altLang="en-US" kern="0"/>
              <a:t> </a:t>
            </a:r>
          </a:p>
          <a:p>
            <a:pPr eaLnBrk="1" hangingPunct="1">
              <a:defRPr/>
            </a:pPr>
            <a:r>
              <a:rPr lang="en-US" altLang="en-US" kern="0"/>
              <a:t> Tính </a:t>
            </a:r>
            <a:r>
              <a:rPr lang="el-GR" altLang="en-US" i="1" kern="0">
                <a:solidFill>
                  <a:srgbClr val="000000"/>
                </a:solidFill>
                <a:cs typeface="Times New Roman" panose="02020603050405020304" pitchFamily="18" charset="0"/>
              </a:rPr>
              <a:t>Φ</a:t>
            </a:r>
            <a:r>
              <a:rPr lang="en-US" altLang="en-US" i="1" kern="0">
                <a:solidFill>
                  <a:srgbClr val="000000"/>
                </a:solidFill>
                <a:cs typeface="Times New Roman" panose="02020603050405020304" pitchFamily="18" charset="0"/>
              </a:rPr>
              <a:t>(n)</a:t>
            </a:r>
            <a:r>
              <a:rPr lang="en-US" altLang="en-US" i="1" kern="0">
                <a:solidFill>
                  <a:srgbClr val="000000"/>
                </a:solidFill>
              </a:rPr>
              <a:t> = </a:t>
            </a:r>
            <a:r>
              <a:rPr lang="vi-VN" altLang="en-US" i="1" kern="0">
                <a:solidFill>
                  <a:srgbClr val="000000"/>
                </a:solidFill>
              </a:rPr>
              <a:t>(p </a:t>
            </a:r>
            <a:r>
              <a:rPr lang="vi-VN" altLang="en-US" i="1" kern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vi-VN" altLang="en-US" i="1" kern="0">
                <a:solidFill>
                  <a:srgbClr val="000000"/>
                </a:solidFill>
              </a:rPr>
              <a:t> 1)(q </a:t>
            </a:r>
            <a:r>
              <a:rPr lang="vi-VN" altLang="en-US" i="1" kern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vi-VN" altLang="en-US" i="1" kern="0">
                <a:solidFill>
                  <a:srgbClr val="000000"/>
                </a:solidFill>
              </a:rPr>
              <a:t> 1)</a:t>
            </a:r>
            <a:r>
              <a:rPr lang="en-US" altLang="en-US" kern="0"/>
              <a:t> </a:t>
            </a:r>
          </a:p>
          <a:p>
            <a:pPr eaLnBrk="1" hangingPunct="1">
              <a:defRPr/>
            </a:pPr>
            <a:r>
              <a:rPr lang="en-US" altLang="en-US" kern="0"/>
              <a:t> </a:t>
            </a:r>
            <a:r>
              <a:rPr lang="pt-BR" altLang="en-US" kern="0"/>
              <a:t>Chọn </a:t>
            </a:r>
            <a:r>
              <a:rPr lang="pt-BR" altLang="en-US" i="1" kern="0">
                <a:solidFill>
                  <a:srgbClr val="000000"/>
                </a:solidFill>
              </a:rPr>
              <a:t>a</a:t>
            </a:r>
            <a:r>
              <a:rPr lang="pt-BR" altLang="en-US" kern="0"/>
              <a:t> sao cho </a:t>
            </a:r>
            <a:r>
              <a:rPr lang="pt-BR" altLang="en-US" i="1" kern="0">
                <a:solidFill>
                  <a:srgbClr val="000000"/>
                </a:solidFill>
              </a:rPr>
              <a:t>ƯSCLN(</a:t>
            </a:r>
            <a:r>
              <a:rPr lang="el-GR" altLang="en-US" i="1" kern="0">
                <a:solidFill>
                  <a:srgbClr val="000000"/>
                </a:solidFill>
                <a:cs typeface="Times New Roman" panose="02020603050405020304" pitchFamily="18" charset="0"/>
              </a:rPr>
              <a:t>Φ</a:t>
            </a:r>
            <a:r>
              <a:rPr lang="pt-BR" altLang="en-US" i="1" kern="0">
                <a:solidFill>
                  <a:srgbClr val="000000"/>
                </a:solidFill>
              </a:rPr>
              <a:t>,a) = 1</a:t>
            </a:r>
            <a:r>
              <a:rPr lang="pt-BR" altLang="en-US" kern="0"/>
              <a:t>; </a:t>
            </a:r>
            <a:r>
              <a:rPr lang="pt-BR" altLang="en-US" i="1" kern="0">
                <a:solidFill>
                  <a:srgbClr val="000000"/>
                </a:solidFill>
              </a:rPr>
              <a:t>a</a:t>
            </a:r>
            <a:r>
              <a:rPr lang="pt-BR" altLang="en-US" kern="0">
                <a:solidFill>
                  <a:srgbClr val="000000"/>
                </a:solidFill>
              </a:rPr>
              <a:t> &lt; </a:t>
            </a:r>
            <a:r>
              <a:rPr lang="el-GR" altLang="en-US" i="1" kern="0">
                <a:solidFill>
                  <a:srgbClr val="000000"/>
                </a:solidFill>
                <a:cs typeface="Times New Roman" panose="02020603050405020304" pitchFamily="18" charset="0"/>
              </a:rPr>
              <a:t>Φ</a:t>
            </a:r>
            <a:r>
              <a:rPr lang="en-US" altLang="en-US" kern="0"/>
              <a:t> </a:t>
            </a:r>
          </a:p>
          <a:p>
            <a:pPr eaLnBrk="1" hangingPunct="1">
              <a:defRPr/>
            </a:pPr>
            <a:r>
              <a:rPr lang="en-US" altLang="en-US" kern="0"/>
              <a:t> Tính </a:t>
            </a:r>
            <a:r>
              <a:rPr lang="pt-BR" altLang="en-US" i="1" kern="0">
                <a:solidFill>
                  <a:srgbClr val="000000"/>
                </a:solidFill>
              </a:rPr>
              <a:t>b = a</a:t>
            </a:r>
            <a:r>
              <a:rPr lang="pt-BR" altLang="en-US" i="1" kern="0" baseline="30000">
                <a:solidFill>
                  <a:srgbClr val="000000"/>
                </a:solidFill>
              </a:rPr>
              <a:t>-1</a:t>
            </a:r>
            <a:r>
              <a:rPr lang="pt-BR" altLang="en-US" i="1" kern="0">
                <a:solidFill>
                  <a:srgbClr val="000000"/>
                </a:solidFill>
              </a:rPr>
              <a:t> mod </a:t>
            </a:r>
            <a:r>
              <a:rPr lang="el-GR" altLang="en-US" i="1" kern="0">
                <a:solidFill>
                  <a:srgbClr val="000000"/>
                </a:solidFill>
                <a:cs typeface="Times New Roman" panose="02020603050405020304" pitchFamily="18" charset="0"/>
              </a:rPr>
              <a:t>Φ</a:t>
            </a:r>
            <a:r>
              <a:rPr lang="en-US" altLang="en-US" i="1" kern="0">
                <a:solidFill>
                  <a:srgbClr val="000000"/>
                </a:solidFill>
                <a:cs typeface="Times New Roman" panose="02020603050405020304" pitchFamily="18" charset="0"/>
              </a:rPr>
              <a:t>(n)</a:t>
            </a:r>
            <a:r>
              <a:rPr lang="pt-BR" altLang="en-US" kern="0"/>
              <a:t> </a:t>
            </a:r>
            <a:endParaRPr lang="en-US" altLang="en-US" kern="0"/>
          </a:p>
          <a:p>
            <a:pPr eaLnBrk="1" hangingPunct="1">
              <a:defRPr/>
            </a:pPr>
            <a:endParaRPr lang="en-US" altLang="en-US" ker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E14F0A8B-CC7F-46D3-90AA-05681F921C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E5C4266-6E8F-4CAC-973E-74532B31C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dụ:</a:t>
            </a:r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BD45A8D-8FCF-4810-AC37-CF7E67631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001000" cy="449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kern="0"/>
              <a:t> </a:t>
            </a:r>
            <a:r>
              <a:rPr lang="vi-VN" altLang="en-US" kern="0"/>
              <a:t>Chọn hai số nguyên tố, </a:t>
            </a:r>
            <a:r>
              <a:rPr lang="vi-VN" altLang="en-US" i="1" kern="0">
                <a:solidFill>
                  <a:srgbClr val="000000"/>
                </a:solidFill>
              </a:rPr>
              <a:t>p = 17</a:t>
            </a:r>
            <a:r>
              <a:rPr lang="vi-VN" altLang="en-US" kern="0"/>
              <a:t> và </a:t>
            </a:r>
            <a:r>
              <a:rPr lang="vi-VN" altLang="en-US" i="1" kern="0">
                <a:solidFill>
                  <a:srgbClr val="000000"/>
                </a:solidFill>
              </a:rPr>
              <a:t>q = 11</a:t>
            </a:r>
            <a:r>
              <a:rPr lang="vi-VN" altLang="en-US" kern="0"/>
              <a:t>.</a:t>
            </a:r>
          </a:p>
          <a:p>
            <a:pPr eaLnBrk="1" hangingPunct="1">
              <a:defRPr/>
            </a:pPr>
            <a:r>
              <a:rPr lang="en-US" altLang="en-US" kern="0"/>
              <a:t> </a:t>
            </a:r>
            <a:r>
              <a:rPr lang="vi-VN" altLang="en-US" kern="0"/>
              <a:t>Tính </a:t>
            </a:r>
            <a:r>
              <a:rPr lang="vi-VN" altLang="en-US" i="1" kern="0">
                <a:solidFill>
                  <a:srgbClr val="000000"/>
                </a:solidFill>
              </a:rPr>
              <a:t>n = pq = 17 </a:t>
            </a:r>
            <a:r>
              <a:rPr lang="vi-VN" altLang="en-US" i="1" kern="0">
                <a:solidFill>
                  <a:srgbClr val="000000"/>
                </a:solidFill>
                <a:sym typeface="Symbol" panose="05050102010706020507" pitchFamily="18" charset="2"/>
              </a:rPr>
              <a:t></a:t>
            </a:r>
            <a:r>
              <a:rPr lang="vi-VN" altLang="en-US" i="1" kern="0">
                <a:solidFill>
                  <a:srgbClr val="000000"/>
                </a:solidFill>
              </a:rPr>
              <a:t> 11 = 187</a:t>
            </a:r>
            <a:r>
              <a:rPr lang="vi-VN" altLang="en-US" kern="0"/>
              <a:t>.</a:t>
            </a:r>
          </a:p>
          <a:p>
            <a:pPr eaLnBrk="1" hangingPunct="1">
              <a:defRPr/>
            </a:pPr>
            <a:r>
              <a:rPr lang="en-US" altLang="en-US" kern="0"/>
              <a:t> </a:t>
            </a:r>
            <a:r>
              <a:rPr lang="vi-VN" altLang="en-US" kern="0"/>
              <a:t>Tính </a:t>
            </a:r>
            <a:r>
              <a:rPr lang="el-GR" altLang="en-US" i="1" kern="0">
                <a:solidFill>
                  <a:srgbClr val="000000"/>
                </a:solidFill>
                <a:cs typeface="Times New Roman" panose="02020603050405020304" pitchFamily="18" charset="0"/>
              </a:rPr>
              <a:t>Φ</a:t>
            </a:r>
            <a:r>
              <a:rPr lang="en-US" altLang="en-US" i="1" kern="0">
                <a:solidFill>
                  <a:srgbClr val="000000"/>
                </a:solidFill>
                <a:cs typeface="Times New Roman" panose="02020603050405020304" pitchFamily="18" charset="0"/>
              </a:rPr>
              <a:t>(n)</a:t>
            </a:r>
            <a:r>
              <a:rPr lang="vi-VN" altLang="en-US" i="1" kern="0">
                <a:solidFill>
                  <a:srgbClr val="000000"/>
                </a:solidFill>
              </a:rPr>
              <a:t> = (p </a:t>
            </a:r>
            <a:r>
              <a:rPr lang="vi-VN" altLang="en-US" i="1" kern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vi-VN" altLang="en-US" i="1" kern="0">
                <a:solidFill>
                  <a:srgbClr val="000000"/>
                </a:solidFill>
              </a:rPr>
              <a:t> 1)(q </a:t>
            </a:r>
            <a:r>
              <a:rPr lang="vi-VN" altLang="en-US" i="1" kern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vi-VN" altLang="en-US" i="1" kern="0">
                <a:solidFill>
                  <a:srgbClr val="000000"/>
                </a:solidFill>
              </a:rPr>
              <a:t> 1) = 16 </a:t>
            </a:r>
            <a:r>
              <a:rPr lang="vi-VN" altLang="en-US" i="1" kern="0">
                <a:solidFill>
                  <a:srgbClr val="000000"/>
                </a:solidFill>
                <a:sym typeface="Symbol" panose="05050102010706020507" pitchFamily="18" charset="2"/>
              </a:rPr>
              <a:t></a:t>
            </a:r>
            <a:r>
              <a:rPr lang="vi-VN" altLang="en-US" i="1" kern="0">
                <a:solidFill>
                  <a:srgbClr val="000000"/>
                </a:solidFill>
              </a:rPr>
              <a:t> 10 = 160</a:t>
            </a:r>
            <a:r>
              <a:rPr lang="vi-VN" altLang="en-US" kern="0"/>
              <a:t>.</a:t>
            </a:r>
          </a:p>
          <a:p>
            <a:pPr eaLnBrk="1" hangingPunct="1">
              <a:defRPr/>
            </a:pPr>
            <a:r>
              <a:rPr lang="en-US" altLang="en-US" kern="0"/>
              <a:t> </a:t>
            </a:r>
            <a:r>
              <a:rPr lang="vi-VN" altLang="en-US" kern="0"/>
              <a:t>Chọn </a:t>
            </a:r>
            <a:r>
              <a:rPr lang="en-US" altLang="en-US" i="1" kern="0">
                <a:solidFill>
                  <a:srgbClr val="000000"/>
                </a:solidFill>
              </a:rPr>
              <a:t>a</a:t>
            </a:r>
            <a:r>
              <a:rPr lang="vi-VN" altLang="en-US" kern="0"/>
              <a:t> sao cho </a:t>
            </a:r>
            <a:r>
              <a:rPr lang="en-US" altLang="en-US" i="1" kern="0">
                <a:solidFill>
                  <a:srgbClr val="000000"/>
                </a:solidFill>
              </a:rPr>
              <a:t>a</a:t>
            </a:r>
            <a:r>
              <a:rPr lang="en-US" altLang="en-US" kern="0"/>
              <a:t> </a:t>
            </a:r>
            <a:r>
              <a:rPr lang="vi-VN" altLang="en-US" kern="0"/>
              <a:t>quan hệ nguyên tố với</a:t>
            </a:r>
            <a:r>
              <a:rPr lang="en-US" altLang="en-US" kern="0"/>
              <a:t>  </a:t>
            </a:r>
            <a:r>
              <a:rPr lang="el-GR" altLang="en-US" i="1" kern="0">
                <a:solidFill>
                  <a:srgbClr val="000000"/>
                </a:solidFill>
                <a:cs typeface="Times New Roman" panose="02020603050405020304" pitchFamily="18" charset="0"/>
              </a:rPr>
              <a:t>Φ</a:t>
            </a:r>
            <a:r>
              <a:rPr lang="en-US" altLang="en-US" i="1" kern="0">
                <a:solidFill>
                  <a:srgbClr val="000000"/>
                </a:solidFill>
              </a:rPr>
              <a:t> (</a:t>
            </a:r>
            <a:r>
              <a:rPr lang="vi-VN" altLang="en-US" i="1" kern="0">
                <a:solidFill>
                  <a:srgbClr val="000000"/>
                </a:solidFill>
              </a:rPr>
              <a:t>= 160</a:t>
            </a:r>
            <a:r>
              <a:rPr lang="en-US" altLang="en-US" i="1" kern="0">
                <a:solidFill>
                  <a:srgbClr val="000000"/>
                </a:solidFill>
              </a:rPr>
              <a:t>)</a:t>
            </a:r>
            <a:r>
              <a:rPr lang="vi-VN" altLang="en-US" kern="0"/>
              <a:t> và nhỏ hơn </a:t>
            </a:r>
            <a:r>
              <a:rPr lang="el-GR" altLang="en-US" i="1" kern="0">
                <a:solidFill>
                  <a:srgbClr val="000000"/>
                </a:solidFill>
                <a:cs typeface="Times New Roman" panose="02020603050405020304" pitchFamily="18" charset="0"/>
              </a:rPr>
              <a:t>Φ</a:t>
            </a:r>
            <a:r>
              <a:rPr lang="en-US" altLang="en-US" kern="0"/>
              <a:t>:</a:t>
            </a:r>
            <a:r>
              <a:rPr lang="vi-VN" altLang="en-US" kern="0"/>
              <a:t> </a:t>
            </a:r>
            <a:endParaRPr lang="en-US" altLang="en-US" ker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kern="0"/>
              <a:t>	T</a:t>
            </a:r>
            <a:r>
              <a:rPr lang="vi-VN" altLang="en-US" kern="0"/>
              <a:t>a chọn</a:t>
            </a:r>
            <a:r>
              <a:rPr lang="en-US" altLang="en-US" kern="0"/>
              <a:t> </a:t>
            </a:r>
            <a:r>
              <a:rPr lang="vi-VN" altLang="en-US" kern="0"/>
              <a:t>được </a:t>
            </a:r>
            <a:r>
              <a:rPr lang="en-US" altLang="en-US" i="1" kern="0">
                <a:solidFill>
                  <a:srgbClr val="000000"/>
                </a:solidFill>
              </a:rPr>
              <a:t>a</a:t>
            </a:r>
            <a:r>
              <a:rPr lang="vi-VN" altLang="en-US" i="1" kern="0">
                <a:solidFill>
                  <a:srgbClr val="000000"/>
                </a:solidFill>
              </a:rPr>
              <a:t> = 7</a:t>
            </a:r>
            <a:r>
              <a:rPr lang="vi-VN" altLang="en-US" kern="0"/>
              <a:t>.</a:t>
            </a:r>
          </a:p>
          <a:p>
            <a:pPr eaLnBrk="1" hangingPunct="1">
              <a:defRPr/>
            </a:pPr>
            <a:r>
              <a:rPr lang="en-US" altLang="en-US" kern="0"/>
              <a:t> </a:t>
            </a:r>
            <a:r>
              <a:rPr lang="vi-VN" altLang="en-US" kern="0"/>
              <a:t>Xác định </a:t>
            </a:r>
            <a:r>
              <a:rPr lang="en-US" altLang="en-US" i="1" kern="0">
                <a:solidFill>
                  <a:srgbClr val="000000"/>
                </a:solidFill>
              </a:rPr>
              <a:t>b</a:t>
            </a:r>
            <a:r>
              <a:rPr lang="vi-VN" altLang="en-US" kern="0"/>
              <a:t> </a:t>
            </a:r>
            <a:r>
              <a:rPr lang="en-US" altLang="en-US" kern="0"/>
              <a:t>sao cho</a:t>
            </a:r>
            <a:r>
              <a:rPr lang="vi-VN" altLang="en-US" kern="0"/>
              <a:t> </a:t>
            </a:r>
            <a:r>
              <a:rPr lang="en-US" altLang="en-US" i="1" kern="0">
                <a:solidFill>
                  <a:srgbClr val="000000"/>
                </a:solidFill>
              </a:rPr>
              <a:t>a</a:t>
            </a:r>
            <a:r>
              <a:rPr lang="vi-VN" altLang="en-US" i="1" kern="0">
                <a:solidFill>
                  <a:srgbClr val="000000"/>
                </a:solidFill>
              </a:rPr>
              <a:t>.</a:t>
            </a:r>
            <a:r>
              <a:rPr lang="en-US" altLang="en-US" i="1" kern="0">
                <a:solidFill>
                  <a:srgbClr val="000000"/>
                </a:solidFill>
              </a:rPr>
              <a:t>b</a:t>
            </a:r>
            <a:r>
              <a:rPr lang="vi-VN" altLang="en-US" i="1" kern="0">
                <a:solidFill>
                  <a:srgbClr val="000000"/>
                </a:solidFill>
              </a:rPr>
              <a:t> </a:t>
            </a:r>
            <a:r>
              <a:rPr lang="en-US" altLang="en-US" i="1" kern="0">
                <a:solidFill>
                  <a:srgbClr val="000000"/>
                </a:solidFill>
              </a:rPr>
              <a:t>=</a:t>
            </a:r>
            <a:r>
              <a:rPr lang="vi-VN" altLang="en-US" i="1" kern="0">
                <a:solidFill>
                  <a:srgbClr val="000000"/>
                </a:solidFill>
              </a:rPr>
              <a:t> 1 (mod 160)</a:t>
            </a:r>
            <a:r>
              <a:rPr lang="vi-VN" altLang="en-US" kern="0"/>
              <a:t> và </a:t>
            </a:r>
            <a:r>
              <a:rPr lang="en-US" altLang="en-US" i="1" kern="0">
                <a:solidFill>
                  <a:srgbClr val="000000"/>
                </a:solidFill>
              </a:rPr>
              <a:t>b</a:t>
            </a:r>
            <a:r>
              <a:rPr lang="vi-VN" altLang="en-US" i="1" kern="0">
                <a:solidFill>
                  <a:srgbClr val="000000"/>
                </a:solidFill>
              </a:rPr>
              <a:t> </a:t>
            </a:r>
            <a:r>
              <a:rPr lang="en-US" altLang="en-US" kern="0"/>
              <a:t>nh</a:t>
            </a:r>
            <a:r>
              <a:rPr lang="vi-VN" altLang="en-US" kern="0"/>
              <a:t>ỏ</a:t>
            </a:r>
            <a:r>
              <a:rPr lang="en-US" altLang="en-US" kern="0"/>
              <a:t> h</a:t>
            </a:r>
            <a:r>
              <a:rPr lang="vi-VN" altLang="en-US" kern="0"/>
              <a:t>ơ</a:t>
            </a:r>
            <a:r>
              <a:rPr lang="en-US" altLang="en-US" kern="0"/>
              <a:t>n</a:t>
            </a:r>
            <a:r>
              <a:rPr lang="vi-VN" altLang="en-US" i="1" kern="0">
                <a:solidFill>
                  <a:srgbClr val="000000"/>
                </a:solidFill>
              </a:rPr>
              <a:t> 160</a:t>
            </a:r>
            <a:r>
              <a:rPr lang="vi-VN" altLang="en-US" kern="0"/>
              <a:t>. </a:t>
            </a:r>
            <a:endParaRPr lang="en-US" altLang="en-US" ker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B9E68DC4-7699-4379-92B9-CC2B8B49E4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970C753-2685-407E-819B-C42FBB2FC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8DC16A2-0424-4495-ADBC-66F3EC429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00200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kern="0"/>
              <a:t> </a:t>
            </a:r>
            <a:r>
              <a:rPr lang="vi-VN" altLang="en-US" kern="0"/>
              <a:t>Giá trị </a:t>
            </a:r>
            <a:r>
              <a:rPr lang="en-US" altLang="en-US" kern="0"/>
              <a:t>c</a:t>
            </a:r>
            <a:r>
              <a:rPr lang="vi-VN" altLang="en-US" kern="0"/>
              <a:t>ủa</a:t>
            </a:r>
            <a:r>
              <a:rPr lang="en-US" altLang="en-US" kern="0"/>
              <a:t> </a:t>
            </a:r>
            <a:r>
              <a:rPr lang="en-US" altLang="en-US" i="1" kern="0">
                <a:solidFill>
                  <a:srgbClr val="000000"/>
                </a:solidFill>
              </a:rPr>
              <a:t>b</a:t>
            </a:r>
            <a:r>
              <a:rPr lang="en-US" altLang="en-US" kern="0"/>
              <a:t> t</a:t>
            </a:r>
            <a:r>
              <a:rPr lang="vi-VN" altLang="en-US" kern="0"/>
              <a:t>ìm</a:t>
            </a:r>
            <a:r>
              <a:rPr lang="en-US" altLang="en-US" kern="0"/>
              <a:t> </a:t>
            </a:r>
            <a:r>
              <a:rPr lang="vi-VN" altLang="en-US" kern="0"/>
              <a:t>được là </a:t>
            </a:r>
            <a:r>
              <a:rPr lang="en-US" altLang="en-US" i="1" kern="0">
                <a:solidFill>
                  <a:srgbClr val="000000"/>
                </a:solidFill>
              </a:rPr>
              <a:t>b</a:t>
            </a:r>
            <a:r>
              <a:rPr lang="vi-VN" altLang="en-US" i="1" kern="0">
                <a:solidFill>
                  <a:srgbClr val="000000"/>
                </a:solidFill>
              </a:rPr>
              <a:t> = 23</a:t>
            </a:r>
            <a:r>
              <a:rPr lang="vi-VN" altLang="en-US" kern="0"/>
              <a:t>, vì</a:t>
            </a:r>
            <a:r>
              <a:rPr lang="en-US" altLang="en-US" kern="0"/>
              <a:t>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vi-VN" altLang="en-US" kern="0"/>
              <a:t> </a:t>
            </a:r>
            <a:r>
              <a:rPr lang="en-US" altLang="en-US" kern="0"/>
              <a:t>		</a:t>
            </a:r>
            <a:r>
              <a:rPr lang="vi-VN" altLang="en-US" i="1" kern="0">
                <a:solidFill>
                  <a:srgbClr val="000000"/>
                </a:solidFill>
              </a:rPr>
              <a:t>23 </a:t>
            </a:r>
            <a:r>
              <a:rPr lang="vi-VN" altLang="en-US" i="1" kern="0">
                <a:solidFill>
                  <a:srgbClr val="000000"/>
                </a:solidFill>
                <a:sym typeface="Symbol" panose="05050102010706020507" pitchFamily="18" charset="2"/>
              </a:rPr>
              <a:t></a:t>
            </a:r>
            <a:r>
              <a:rPr lang="vi-VN" altLang="en-US" i="1" kern="0">
                <a:solidFill>
                  <a:srgbClr val="000000"/>
                </a:solidFill>
              </a:rPr>
              <a:t> 7 = 161 </a:t>
            </a:r>
            <a:r>
              <a:rPr lang="en-US" altLang="en-US" i="1" kern="0">
                <a:solidFill>
                  <a:srgbClr val="000000"/>
                </a:solidFill>
              </a:rPr>
              <a:t>mod</a:t>
            </a:r>
            <a:r>
              <a:rPr lang="vi-VN" altLang="en-US" i="1" kern="0">
                <a:solidFill>
                  <a:srgbClr val="000000"/>
                </a:solidFill>
              </a:rPr>
              <a:t> 160 </a:t>
            </a:r>
            <a:r>
              <a:rPr lang="en-US" altLang="en-US" i="1" kern="0">
                <a:solidFill>
                  <a:srgbClr val="000000"/>
                </a:solidFill>
              </a:rPr>
              <a:t>=</a:t>
            </a:r>
            <a:r>
              <a:rPr lang="vi-VN" altLang="en-US" i="1" kern="0">
                <a:solidFill>
                  <a:srgbClr val="000000"/>
                </a:solidFill>
              </a:rPr>
              <a:t> 1</a:t>
            </a:r>
            <a:r>
              <a:rPr lang="vi-VN" altLang="en-US" kern="0"/>
              <a:t> </a:t>
            </a:r>
            <a:endParaRPr lang="en-US" altLang="en-US" ker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i="1" kern="0"/>
              <a:t>(</a:t>
            </a:r>
            <a:r>
              <a:rPr lang="vi-VN" altLang="en-US" i="1" kern="0"/>
              <a:t>có thể tính </a:t>
            </a:r>
            <a:r>
              <a:rPr lang="en-US" altLang="en-US" i="1" kern="0">
                <a:solidFill>
                  <a:srgbClr val="000000"/>
                </a:solidFill>
              </a:rPr>
              <a:t>b</a:t>
            </a:r>
            <a:r>
              <a:rPr lang="en-US" altLang="en-US" i="1" kern="0"/>
              <a:t> </a:t>
            </a:r>
            <a:r>
              <a:rPr lang="vi-VN" altLang="en-US" i="1" kern="0"/>
              <a:t>theo thuật toán Ơclit mở rộng</a:t>
            </a:r>
            <a:r>
              <a:rPr lang="en-US" altLang="en-US" i="1" kern="0"/>
              <a:t>)</a:t>
            </a:r>
            <a:r>
              <a:rPr lang="vi-VN" altLang="en-US" kern="0"/>
              <a:t> </a:t>
            </a:r>
            <a:endParaRPr lang="en-US" altLang="en-US" kern="0"/>
          </a:p>
          <a:p>
            <a:pPr eaLnBrk="1" hangingPunct="1">
              <a:defRPr/>
            </a:pPr>
            <a:r>
              <a:rPr lang="en-US" altLang="en-US" kern="0"/>
              <a:t> Kho</a:t>
            </a:r>
            <a:r>
              <a:rPr lang="vi-VN" altLang="en-US" kern="0"/>
              <a:t>á</a:t>
            </a:r>
            <a:r>
              <a:rPr lang="en-US" altLang="en-US" kern="0"/>
              <a:t> </a:t>
            </a:r>
            <a:r>
              <a:rPr lang="vi-VN" altLang="en-US" kern="0"/>
              <a:t>công khai </a:t>
            </a:r>
            <a:r>
              <a:rPr lang="en-US" altLang="en-US" i="1" kern="0">
                <a:solidFill>
                  <a:srgbClr val="000000"/>
                </a:solidFill>
              </a:rPr>
              <a:t>K1 = (a, n)</a:t>
            </a:r>
            <a:r>
              <a:rPr lang="vi-VN" altLang="en-US" i="1" kern="0">
                <a:solidFill>
                  <a:srgbClr val="000000"/>
                </a:solidFill>
              </a:rPr>
              <a:t> = </a:t>
            </a:r>
            <a:r>
              <a:rPr lang="en-US" altLang="en-US" i="1" kern="0">
                <a:solidFill>
                  <a:srgbClr val="000000"/>
                </a:solidFill>
              </a:rPr>
              <a:t>(</a:t>
            </a:r>
            <a:r>
              <a:rPr lang="vi-VN" altLang="en-US" i="1" kern="0">
                <a:solidFill>
                  <a:srgbClr val="000000"/>
                </a:solidFill>
              </a:rPr>
              <a:t>7, 187</a:t>
            </a:r>
            <a:r>
              <a:rPr lang="en-US" altLang="en-US" i="1" kern="0">
                <a:solidFill>
                  <a:srgbClr val="000000"/>
                </a:solidFill>
              </a:rPr>
              <a:t>)</a:t>
            </a:r>
            <a:r>
              <a:rPr lang="vi-VN" altLang="en-US" kern="0"/>
              <a:t> </a:t>
            </a:r>
            <a:endParaRPr lang="en-US" altLang="en-US" kern="0"/>
          </a:p>
          <a:p>
            <a:pPr eaLnBrk="1" hangingPunct="1">
              <a:defRPr/>
            </a:pPr>
            <a:r>
              <a:rPr lang="vi-VN" altLang="en-US" kern="0"/>
              <a:t> </a:t>
            </a:r>
            <a:r>
              <a:rPr lang="en-US" altLang="en-US" kern="0"/>
              <a:t>K</a:t>
            </a:r>
            <a:r>
              <a:rPr lang="vi-VN" altLang="en-US" kern="0"/>
              <a:t>hoá riêng </a:t>
            </a:r>
            <a:r>
              <a:rPr lang="en-US" altLang="en-US" i="1" kern="0">
                <a:solidFill>
                  <a:srgbClr val="000000"/>
                </a:solidFill>
              </a:rPr>
              <a:t>K2 = (b, n)</a:t>
            </a:r>
            <a:r>
              <a:rPr lang="vi-VN" altLang="en-US" i="1" kern="0">
                <a:solidFill>
                  <a:srgbClr val="000000"/>
                </a:solidFill>
              </a:rPr>
              <a:t> = </a:t>
            </a:r>
            <a:r>
              <a:rPr lang="en-US" altLang="en-US" i="1" kern="0">
                <a:solidFill>
                  <a:srgbClr val="000000"/>
                </a:solidFill>
              </a:rPr>
              <a:t>(</a:t>
            </a:r>
            <a:r>
              <a:rPr lang="vi-VN" altLang="en-US" i="1" kern="0">
                <a:solidFill>
                  <a:srgbClr val="000000"/>
                </a:solidFill>
              </a:rPr>
              <a:t>23, 187</a:t>
            </a:r>
            <a:r>
              <a:rPr lang="en-US" altLang="en-US" i="1" kern="0">
                <a:solidFill>
                  <a:srgbClr val="000000"/>
                </a:solidFill>
              </a:rPr>
              <a:t>)</a:t>
            </a:r>
            <a:r>
              <a:rPr lang="vi-VN" altLang="en-US" kern="0"/>
              <a:t> </a:t>
            </a:r>
            <a:endParaRPr lang="en-US" altLang="en-US" ker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C2447075-3803-4B62-A06E-7D20FA3A86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AAB6181-3D6A-4D12-B309-896559626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EC93052-DCA7-4498-8D7C-635469536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077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kern="0"/>
              <a:t>Giả sử bản rõ </a:t>
            </a:r>
            <a:r>
              <a:rPr lang="en-US" altLang="en-US" i="1" kern="0">
                <a:solidFill>
                  <a:srgbClr val="000000"/>
                </a:solidFill>
              </a:rPr>
              <a:t>P = 88</a:t>
            </a:r>
            <a:r>
              <a:rPr lang="en-US" altLang="en-US" kern="0"/>
              <a:t>, khi đó quá trình mã hoá và giải mã sẽ như sau:</a:t>
            </a:r>
          </a:p>
          <a:p>
            <a:pPr eaLnBrk="1" hangingPunct="1">
              <a:defRPr/>
            </a:pPr>
            <a:r>
              <a:rPr lang="en-US" altLang="en-US" kern="0"/>
              <a:t> Mã hoá: </a:t>
            </a:r>
            <a:r>
              <a:rPr lang="vi-VN" altLang="en-US" i="1" kern="0">
                <a:solidFill>
                  <a:srgbClr val="000000"/>
                </a:solidFill>
              </a:rPr>
              <a:t>C =</a:t>
            </a:r>
            <a:r>
              <a:rPr lang="vi-VN" altLang="en-US" kern="0">
                <a:solidFill>
                  <a:srgbClr val="000000"/>
                </a:solidFill>
              </a:rPr>
              <a:t> </a:t>
            </a:r>
            <a:r>
              <a:rPr lang="en-US" altLang="en-US" i="1" kern="0">
                <a:solidFill>
                  <a:srgbClr val="000000"/>
                </a:solidFill>
              </a:rPr>
              <a:t>P</a:t>
            </a:r>
            <a:r>
              <a:rPr lang="en-US" altLang="en-US" i="1" kern="0" baseline="30000">
                <a:solidFill>
                  <a:srgbClr val="000000"/>
                </a:solidFill>
              </a:rPr>
              <a:t>a</a:t>
            </a:r>
            <a:r>
              <a:rPr lang="vi-VN" altLang="en-US" kern="0">
                <a:solidFill>
                  <a:srgbClr val="000000"/>
                </a:solidFill>
              </a:rPr>
              <a:t> mod </a:t>
            </a:r>
            <a:r>
              <a:rPr lang="en-US" altLang="en-US" i="1" kern="0">
                <a:solidFill>
                  <a:srgbClr val="000000"/>
                </a:solidFill>
              </a:rPr>
              <a:t>n</a:t>
            </a:r>
            <a:r>
              <a:rPr lang="en-US" altLang="en-US" kern="0"/>
              <a:t> </a:t>
            </a:r>
            <a:r>
              <a:rPr lang="en-US" altLang="en-US" i="1" kern="0">
                <a:solidFill>
                  <a:srgbClr val="000000"/>
                </a:solidFill>
              </a:rPr>
              <a:t>= </a:t>
            </a:r>
            <a:r>
              <a:rPr lang="vi-VN" altLang="en-US" i="1" kern="0">
                <a:solidFill>
                  <a:srgbClr val="000000"/>
                </a:solidFill>
              </a:rPr>
              <a:t>88</a:t>
            </a:r>
            <a:r>
              <a:rPr lang="vi-VN" altLang="en-US" i="1" kern="0" baseline="30000">
                <a:solidFill>
                  <a:srgbClr val="000000"/>
                </a:solidFill>
              </a:rPr>
              <a:t>7</a:t>
            </a:r>
            <a:r>
              <a:rPr lang="vi-VN" altLang="en-US" i="1" kern="0">
                <a:solidFill>
                  <a:srgbClr val="000000"/>
                </a:solidFill>
              </a:rPr>
              <a:t> mod 187</a:t>
            </a:r>
            <a:r>
              <a:rPr lang="en-US" altLang="en-US" i="1" kern="0">
                <a:solidFill>
                  <a:srgbClr val="000000"/>
                </a:solidFill>
              </a:rPr>
              <a:t> = 11</a:t>
            </a:r>
          </a:p>
          <a:p>
            <a:pPr eaLnBrk="1" hangingPunct="1">
              <a:defRPr/>
            </a:pPr>
            <a:r>
              <a:rPr lang="en-US" altLang="en-US" kern="0"/>
              <a:t> Giải mã: </a:t>
            </a:r>
            <a:r>
              <a:rPr lang="en-US" altLang="en-US" i="1" kern="0">
                <a:solidFill>
                  <a:srgbClr val="000000"/>
                </a:solidFill>
              </a:rPr>
              <a:t>P</a:t>
            </a:r>
            <a:r>
              <a:rPr lang="vi-VN" altLang="en-US" i="1" kern="0">
                <a:solidFill>
                  <a:srgbClr val="000000"/>
                </a:solidFill>
              </a:rPr>
              <a:t> =</a:t>
            </a:r>
            <a:r>
              <a:rPr lang="vi-VN" altLang="en-US" kern="0"/>
              <a:t> </a:t>
            </a:r>
            <a:r>
              <a:rPr lang="vi-VN" altLang="en-US" i="1" kern="0">
                <a:solidFill>
                  <a:srgbClr val="000000"/>
                </a:solidFill>
              </a:rPr>
              <a:t>C</a:t>
            </a:r>
            <a:r>
              <a:rPr lang="en-US" altLang="en-US" i="1" kern="0" baseline="30000">
                <a:solidFill>
                  <a:srgbClr val="000000"/>
                </a:solidFill>
              </a:rPr>
              <a:t>b</a:t>
            </a:r>
            <a:r>
              <a:rPr lang="vi-VN" altLang="en-US" kern="0">
                <a:solidFill>
                  <a:srgbClr val="000000"/>
                </a:solidFill>
              </a:rPr>
              <a:t> mod </a:t>
            </a:r>
            <a:r>
              <a:rPr lang="en-US" altLang="en-US" i="1" kern="0">
                <a:solidFill>
                  <a:srgbClr val="000000"/>
                </a:solidFill>
              </a:rPr>
              <a:t>n</a:t>
            </a:r>
            <a:r>
              <a:rPr lang="en-US" altLang="en-US" kern="0"/>
              <a:t> </a:t>
            </a:r>
            <a:r>
              <a:rPr lang="en-US" altLang="en-US" i="1" kern="0">
                <a:solidFill>
                  <a:srgbClr val="000000"/>
                </a:solidFill>
              </a:rPr>
              <a:t>= </a:t>
            </a:r>
            <a:r>
              <a:rPr lang="vi-VN" altLang="en-US" i="1" kern="0">
                <a:solidFill>
                  <a:srgbClr val="000000"/>
                </a:solidFill>
              </a:rPr>
              <a:t>11</a:t>
            </a:r>
            <a:r>
              <a:rPr lang="vi-VN" altLang="en-US" i="1" kern="0" baseline="30000">
                <a:solidFill>
                  <a:srgbClr val="000000"/>
                </a:solidFill>
              </a:rPr>
              <a:t>23</a:t>
            </a:r>
            <a:r>
              <a:rPr lang="vi-VN" altLang="en-US" i="1" kern="0">
                <a:solidFill>
                  <a:srgbClr val="000000"/>
                </a:solidFill>
              </a:rPr>
              <a:t> mod 187</a:t>
            </a:r>
            <a:r>
              <a:rPr lang="en-US" altLang="en-US" i="1" kern="0">
                <a:solidFill>
                  <a:srgbClr val="000000"/>
                </a:solidFill>
              </a:rPr>
              <a:t> = 88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93E5-83F5-4C3C-B187-CACED081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9D79-CEF2-4064-8684-4D9AC7BC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343400"/>
          </a:xfrm>
        </p:spPr>
        <p:txBody>
          <a:bodyPr/>
          <a:lstStyle/>
          <a:p>
            <a:pPr>
              <a:defRPr/>
            </a:pPr>
            <a:r>
              <a:rPr lang="en-US" sz="3000"/>
              <a:t> </a:t>
            </a:r>
            <a:r>
              <a:rPr lang="en-US" altLang="en-US" sz="3000"/>
              <a:t>Giả sử kẻ tấn công biết khoá công khai </a:t>
            </a:r>
            <a:r>
              <a:rPr lang="en-US" altLang="en-US" sz="3000" i="1">
                <a:solidFill>
                  <a:srgbClr val="000000"/>
                </a:solidFill>
              </a:rPr>
              <a:t>(a,n)</a:t>
            </a:r>
            <a:r>
              <a:rPr lang="en-US" altLang="en-US" sz="3000"/>
              <a:t> và muốn tính khoá bí mật </a:t>
            </a:r>
            <a:r>
              <a:rPr lang="en-US" altLang="en-US" sz="3000" i="1">
                <a:solidFill>
                  <a:srgbClr val="000000"/>
                </a:solidFill>
              </a:rPr>
              <a:t>b</a:t>
            </a:r>
            <a:r>
              <a:rPr lang="en-US" altLang="en-US" sz="3000"/>
              <a:t>, cách để thực hiện điều đó là phân tích </a:t>
            </a:r>
            <a:r>
              <a:rPr lang="en-US" altLang="en-US" sz="3000" i="1">
                <a:solidFill>
                  <a:srgbClr val="000000"/>
                </a:solidFill>
              </a:rPr>
              <a:t>n</a:t>
            </a:r>
            <a:r>
              <a:rPr lang="en-US" altLang="en-US" sz="3000"/>
              <a:t> thành tích 2 số nguyên tố </a:t>
            </a:r>
            <a:r>
              <a:rPr lang="en-US" altLang="en-US" sz="3000" i="1">
                <a:solidFill>
                  <a:srgbClr val="000000"/>
                </a:solidFill>
              </a:rPr>
              <a:t>p.q</a:t>
            </a:r>
            <a:r>
              <a:rPr lang="en-US" altLang="en-US" sz="3000"/>
              <a:t>, tính </a:t>
            </a:r>
            <a:r>
              <a:rPr lang="el-GR" altLang="en-US" sz="3000" i="1">
                <a:solidFill>
                  <a:srgbClr val="000000"/>
                </a:solidFill>
                <a:cs typeface="Times New Roman" panose="02020603050405020304" pitchFamily="18" charset="0"/>
              </a:rPr>
              <a:t>Φ</a:t>
            </a:r>
            <a:r>
              <a:rPr lang="pt-BR" altLang="en-US" sz="3000" i="1">
                <a:solidFill>
                  <a:srgbClr val="000000"/>
                </a:solidFill>
              </a:rPr>
              <a:t>(n)</a:t>
            </a:r>
            <a:r>
              <a:rPr lang="vi-VN" altLang="en-US" sz="3000" i="1">
                <a:solidFill>
                  <a:srgbClr val="000000"/>
                </a:solidFill>
              </a:rPr>
              <a:t> = (p </a:t>
            </a:r>
            <a:r>
              <a:rPr lang="vi-VN" altLang="en-US" sz="3000" i="1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vi-VN" altLang="en-US" sz="3000" i="1">
                <a:solidFill>
                  <a:srgbClr val="000000"/>
                </a:solidFill>
              </a:rPr>
              <a:t> 1)(q </a:t>
            </a:r>
            <a:r>
              <a:rPr lang="vi-VN" altLang="en-US" sz="3000" i="1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vi-VN" altLang="en-US" sz="3000" i="1">
                <a:solidFill>
                  <a:srgbClr val="000000"/>
                </a:solidFill>
              </a:rPr>
              <a:t> 1)</a:t>
            </a:r>
            <a:r>
              <a:rPr lang="en-US" altLang="en-US" sz="3000"/>
              <a:t>,</a:t>
            </a:r>
            <a:r>
              <a:rPr lang="pt-BR" altLang="en-US" sz="3000"/>
              <a:t> rồi tính b: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3000"/>
              <a:t> 			</a:t>
            </a:r>
            <a:r>
              <a:rPr lang="pt-BR" altLang="en-US" sz="3000" i="1">
                <a:solidFill>
                  <a:srgbClr val="000000"/>
                </a:solidFill>
              </a:rPr>
              <a:t>b = a</a:t>
            </a:r>
            <a:r>
              <a:rPr lang="pt-BR" altLang="en-US" sz="3000" i="1" baseline="30000">
                <a:solidFill>
                  <a:srgbClr val="000000"/>
                </a:solidFill>
              </a:rPr>
              <a:t>-1</a:t>
            </a:r>
            <a:r>
              <a:rPr lang="pt-BR" altLang="en-US" sz="3000" i="1">
                <a:solidFill>
                  <a:srgbClr val="000000"/>
                </a:solidFill>
              </a:rPr>
              <a:t> mod </a:t>
            </a:r>
            <a:r>
              <a:rPr lang="el-GR" altLang="en-US" sz="3000" i="1">
                <a:solidFill>
                  <a:srgbClr val="000000"/>
                </a:solidFill>
                <a:cs typeface="Times New Roman" panose="02020603050405020304" pitchFamily="18" charset="0"/>
              </a:rPr>
              <a:t>Φ</a:t>
            </a:r>
            <a:r>
              <a:rPr lang="en-US" altLang="en-US" sz="3000" i="1">
                <a:solidFill>
                  <a:srgbClr val="000000"/>
                </a:solidFill>
                <a:cs typeface="Times New Roman" panose="02020603050405020304" pitchFamily="18" charset="0"/>
              </a:rPr>
              <a:t>(n)</a:t>
            </a:r>
          </a:p>
          <a:p>
            <a:r>
              <a:rPr lang="en-US" sz="3000"/>
              <a:t> </a:t>
            </a:r>
            <a:r>
              <a:rPr lang="en-US" altLang="en-US" sz="3000"/>
              <a:t>Tuy nhiên phép tính phân tích n thành tích của 2 số nguyên tố lớn rất phức tạp, và không thể thực hiện được khi phải tính toán với các số đủ lớn</a:t>
            </a:r>
            <a:endParaRPr lang="en-US" sz="3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C9025-C1A6-40AC-A86E-CD62BD0A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Bộ môn Mạng và ATTT – Khoa CNTT</a:t>
            </a:r>
          </a:p>
        </p:txBody>
      </p:sp>
    </p:spTree>
    <p:extLst>
      <p:ext uri="{BB962C8B-B14F-4D97-AF65-F5344CB8AC3E}">
        <p14:creationId xmlns:p14="http://schemas.microsoft.com/office/powerpoint/2010/main" val="219902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8F48-6183-4787-8A0D-D9DCC724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53A1-6F66-4FCF-9E74-7FE704AB3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/>
              <a:t> Mật mã RSA có khả năng chống lại tấn công biết plaintext không - tức là nếu kẻ tấn công biết trước một cặp </a:t>
            </a:r>
            <a:r>
              <a:rPr lang="en-US" i="1">
                <a:solidFill>
                  <a:srgbClr val="000000"/>
                </a:solidFill>
              </a:rPr>
              <a:t>(P, C)</a:t>
            </a:r>
            <a:r>
              <a:rPr lang="en-US"/>
              <a:t>, anh ta có thể tính được khóa bí mật </a:t>
            </a:r>
            <a:r>
              <a:rPr lang="en-US" i="1">
                <a:solidFill>
                  <a:srgbClr val="000000"/>
                </a:solidFill>
              </a:rPr>
              <a:t>b</a:t>
            </a:r>
            <a:r>
              <a:rPr lang="en-US"/>
              <a:t> hay không?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C98F4-68AA-4235-B29B-8F49B239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Bộ môn Mạng và ATTT – Khoa CNTT</a:t>
            </a:r>
          </a:p>
        </p:txBody>
      </p:sp>
    </p:spTree>
    <p:extLst>
      <p:ext uri="{BB962C8B-B14F-4D97-AF65-F5344CB8AC3E}">
        <p14:creationId xmlns:p14="http://schemas.microsoft.com/office/powerpoint/2010/main" val="267897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2E88500-D62E-486D-9BE5-28F187D7F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2.2 - ElGamal</a:t>
            </a:r>
          </a:p>
        </p:txBody>
      </p:sp>
      <p:sp>
        <p:nvSpPr>
          <p:cNvPr id="22531" name="Date Placeholder 3">
            <a:extLst>
              <a:ext uri="{FF2B5EF4-FFF2-40B4-BE49-F238E27FC236}">
                <a16:creationId xmlns:a16="http://schemas.microsoft.com/office/drawing/2014/main" id="{AC869D02-1BC8-4563-91C4-7A075C8E4D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B123762-7E86-41AE-969F-85B6248A8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 </a:t>
            </a:r>
            <a:r>
              <a:rPr lang="en-US" altLang="en-US" kern="0" dirty="0" err="1"/>
              <a:t>Mật</a:t>
            </a:r>
            <a:r>
              <a:rPr lang="en-US" altLang="en-US" kern="0" dirty="0"/>
              <a:t> </a:t>
            </a:r>
            <a:r>
              <a:rPr lang="en-US" altLang="en-US" kern="0" dirty="0" err="1"/>
              <a:t>mã</a:t>
            </a:r>
            <a:r>
              <a:rPr lang="en-US" altLang="en-US" kern="0" dirty="0"/>
              <a:t> </a:t>
            </a:r>
            <a:r>
              <a:rPr lang="en-US" kern="0" dirty="0" err="1"/>
              <a:t>Elgamal</a:t>
            </a:r>
            <a:r>
              <a:rPr lang="en-US" kern="0" dirty="0"/>
              <a:t> </a:t>
            </a:r>
            <a:r>
              <a:rPr lang="en-US" kern="0" dirty="0" err="1"/>
              <a:t>r</a:t>
            </a:r>
            <a:r>
              <a:rPr lang="en-US" altLang="en-US" kern="0" dirty="0" err="1"/>
              <a:t>a</a:t>
            </a:r>
            <a:r>
              <a:rPr lang="en-US" altLang="en-US" kern="0" dirty="0"/>
              <a:t> </a:t>
            </a:r>
            <a:r>
              <a:rPr lang="en-US" altLang="en-US" kern="0" dirty="0" err="1"/>
              <a:t>đời</a:t>
            </a:r>
            <a:r>
              <a:rPr lang="en-US" altLang="en-US" kern="0" dirty="0"/>
              <a:t> </a:t>
            </a:r>
            <a:r>
              <a:rPr lang="en-US" altLang="en-US" kern="0" dirty="0" err="1"/>
              <a:t>năm</a:t>
            </a:r>
            <a:r>
              <a:rPr lang="en-US" altLang="en-US" kern="0" dirty="0"/>
              <a:t> 1985 </a:t>
            </a:r>
            <a:r>
              <a:rPr lang="en-US" altLang="en-US" kern="0" dirty="0" err="1"/>
              <a:t>bởi</a:t>
            </a:r>
            <a:r>
              <a:rPr lang="en-US" altLang="en-US" kern="0" dirty="0"/>
              <a:t> </a:t>
            </a:r>
            <a:r>
              <a:rPr lang="en-US" kern="0" dirty="0"/>
              <a:t>Taher </a:t>
            </a:r>
            <a:r>
              <a:rPr lang="en-US" kern="0" dirty="0" err="1"/>
              <a:t>Elgamal</a:t>
            </a:r>
            <a:r>
              <a:rPr lang="en-US" altLang="en-US" kern="0" dirty="0"/>
              <a:t> </a:t>
            </a:r>
          </a:p>
          <a:p>
            <a:pPr eaLnBrk="1" hangingPunct="1">
              <a:defRPr/>
            </a:pPr>
            <a:r>
              <a:rPr lang="en-US" altLang="en-US" kern="0" dirty="0"/>
              <a:t> </a:t>
            </a:r>
            <a:r>
              <a:rPr lang="en-US" altLang="en-US" kern="0" dirty="0" err="1"/>
              <a:t>Đây</a:t>
            </a:r>
            <a:r>
              <a:rPr lang="en-US" altLang="en-US" kern="0" dirty="0"/>
              <a:t> </a:t>
            </a:r>
            <a:r>
              <a:rPr lang="en-US" altLang="en-US" kern="0" dirty="0" err="1"/>
              <a:t>là</a:t>
            </a:r>
            <a:r>
              <a:rPr lang="en-US" altLang="en-US" kern="0" dirty="0"/>
              <a:t> </a:t>
            </a:r>
            <a:r>
              <a:rPr lang="en-US" altLang="en-US" kern="0" dirty="0" err="1"/>
              <a:t>một</a:t>
            </a:r>
            <a:r>
              <a:rPr lang="en-US" altLang="en-US" kern="0" dirty="0"/>
              <a:t> </a:t>
            </a:r>
            <a:r>
              <a:rPr lang="en-US" altLang="en-US" kern="0" dirty="0" err="1"/>
              <a:t>hệ</a:t>
            </a:r>
            <a:r>
              <a:rPr lang="en-US" altLang="en-US" kern="0" dirty="0"/>
              <a:t> </a:t>
            </a:r>
            <a:r>
              <a:rPr lang="en-US" altLang="en-US" kern="0" dirty="0" err="1"/>
              <a:t>mật</a:t>
            </a:r>
            <a:r>
              <a:rPr lang="en-US" altLang="en-US" kern="0" dirty="0"/>
              <a:t> </a:t>
            </a:r>
            <a:r>
              <a:rPr lang="en-US" altLang="en-US" kern="0" dirty="0" err="1"/>
              <a:t>mã</a:t>
            </a:r>
            <a:r>
              <a:rPr lang="en-US" altLang="en-US" kern="0" dirty="0"/>
              <a:t> </a:t>
            </a:r>
            <a:r>
              <a:rPr lang="en-US" altLang="en-US" kern="0" dirty="0" err="1"/>
              <a:t>bất</a:t>
            </a:r>
            <a:r>
              <a:rPr lang="en-US" altLang="en-US" kern="0" dirty="0"/>
              <a:t> </a:t>
            </a:r>
            <a:r>
              <a:rPr lang="en-US" altLang="en-US" kern="0" dirty="0" err="1"/>
              <a:t>đối</a:t>
            </a:r>
            <a:r>
              <a:rPr lang="en-US" altLang="en-US" kern="0" dirty="0"/>
              <a:t> </a:t>
            </a:r>
            <a:r>
              <a:rPr lang="en-US" altLang="en-US" kern="0" dirty="0" err="1"/>
              <a:t>xứng</a:t>
            </a:r>
            <a:r>
              <a:rPr lang="en-US" altLang="en-US" kern="0" dirty="0"/>
              <a:t> </a:t>
            </a:r>
            <a:r>
              <a:rPr lang="en-US" altLang="en-US" kern="0" dirty="0" err="1"/>
              <a:t>được</a:t>
            </a:r>
            <a:r>
              <a:rPr lang="en-US" altLang="en-US" kern="0" dirty="0"/>
              <a:t> </a:t>
            </a:r>
            <a:r>
              <a:rPr lang="en-US" altLang="en-US" kern="0" dirty="0" err="1"/>
              <a:t>phát</a:t>
            </a:r>
            <a:r>
              <a:rPr lang="en-US" altLang="en-US" kern="0" dirty="0"/>
              <a:t> </a:t>
            </a:r>
            <a:r>
              <a:rPr lang="en-US" altLang="en-US" kern="0" dirty="0" err="1"/>
              <a:t>triển</a:t>
            </a:r>
            <a:r>
              <a:rPr lang="en-US" altLang="en-US" kern="0" dirty="0"/>
              <a:t> </a:t>
            </a:r>
            <a:r>
              <a:rPr lang="en-US" altLang="en-US" kern="0" dirty="0" err="1"/>
              <a:t>dựa</a:t>
            </a:r>
            <a:r>
              <a:rPr lang="en-US" altLang="en-US" kern="0" dirty="0"/>
              <a:t> </a:t>
            </a:r>
            <a:r>
              <a:rPr lang="en-US" altLang="en-US" kern="0" dirty="0" err="1"/>
              <a:t>trên</a:t>
            </a:r>
            <a:r>
              <a:rPr lang="en-US" altLang="en-US" kern="0" dirty="0"/>
              <a:t> </a:t>
            </a:r>
            <a:r>
              <a:rPr lang="en-US" altLang="en-US" kern="0" dirty="0" err="1"/>
              <a:t>thuật</a:t>
            </a:r>
            <a:r>
              <a:rPr lang="en-US" altLang="en-US" kern="0" dirty="0"/>
              <a:t> </a:t>
            </a:r>
            <a:r>
              <a:rPr lang="en-US" altLang="en-US" kern="0" dirty="0" err="1"/>
              <a:t>toán</a:t>
            </a:r>
            <a:r>
              <a:rPr lang="en-US" altLang="en-US" kern="0" dirty="0"/>
              <a:t> </a:t>
            </a:r>
            <a:r>
              <a:rPr lang="en-US" altLang="en-US" kern="0" dirty="0" err="1"/>
              <a:t>trao</a:t>
            </a:r>
            <a:r>
              <a:rPr lang="en-US" altLang="en-US" kern="0" dirty="0"/>
              <a:t> </a:t>
            </a:r>
            <a:r>
              <a:rPr lang="en-US" altLang="en-US" kern="0" dirty="0" err="1"/>
              <a:t>đổi</a:t>
            </a:r>
            <a:r>
              <a:rPr lang="en-US" altLang="en-US" kern="0" dirty="0"/>
              <a:t> </a:t>
            </a:r>
            <a:r>
              <a:rPr lang="en-US" altLang="en-US" kern="0" dirty="0" err="1"/>
              <a:t>khóa</a:t>
            </a:r>
            <a:r>
              <a:rPr lang="en-US" altLang="en-US" kern="0" dirty="0"/>
              <a:t> Diffie-Hellman</a:t>
            </a:r>
            <a:r>
              <a:rPr lang="vi-VN" altLang="en-US" kern="0" dirty="0"/>
              <a:t>. </a:t>
            </a:r>
            <a:endParaRPr lang="en-US" altLang="en-US" kern="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kern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5A00091A-CA69-4938-A3B5-68A0DB54A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Thuật toán trao đổi khóa Diffie-Hellman</a:t>
            </a:r>
          </a:p>
        </p:txBody>
      </p:sp>
      <p:sp>
        <p:nvSpPr>
          <p:cNvPr id="2355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8E0FBB1-66B6-42D6-81C4-4F35871175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altLang="en-US" sz="3000" dirty="0"/>
              <a:t> </a:t>
            </a:r>
            <a:r>
              <a:rPr lang="en-US" altLang="en-US" sz="3000" dirty="0" err="1"/>
              <a:t>Năm</a:t>
            </a:r>
            <a:r>
              <a:rPr lang="en-US" altLang="en-US" sz="3000" dirty="0"/>
              <a:t> 1976, Diffie </a:t>
            </a:r>
            <a:r>
              <a:rPr lang="en-US" altLang="en-US" sz="3000" dirty="0" err="1"/>
              <a:t>và</a:t>
            </a:r>
            <a:r>
              <a:rPr lang="en-US" altLang="en-US" sz="3000" dirty="0"/>
              <a:t> Hellman </a:t>
            </a:r>
            <a:r>
              <a:rPr lang="en-US" altLang="en-US" sz="3000" dirty="0" err="1"/>
              <a:t>đã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công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bố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một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thuật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toán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giúp</a:t>
            </a:r>
            <a:r>
              <a:rPr lang="en-US" altLang="en-US" sz="3000" dirty="0"/>
              <a:t> </a:t>
            </a:r>
            <a:r>
              <a:rPr lang="en-US" altLang="en-US" sz="3000" dirty="0" err="1"/>
              <a:t>bên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gửi</a:t>
            </a:r>
            <a:r>
              <a:rPr lang="en-US" altLang="en-US" sz="3000" dirty="0"/>
              <a:t> </a:t>
            </a:r>
            <a:r>
              <a:rPr lang="en-US" altLang="en-US" sz="3000" dirty="0" err="1"/>
              <a:t>và</a:t>
            </a:r>
            <a:r>
              <a:rPr lang="en-US" altLang="en-US" sz="3000" dirty="0"/>
              <a:t> </a:t>
            </a:r>
            <a:r>
              <a:rPr lang="en-US" altLang="en-US" sz="3000" dirty="0" err="1"/>
              <a:t>bên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nhận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có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thể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trao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đổi</a:t>
            </a:r>
            <a:r>
              <a:rPr lang="en-US" altLang="en-US" sz="3000" dirty="0"/>
              <a:t> </a:t>
            </a:r>
            <a:r>
              <a:rPr lang="en-US" altLang="en-US" sz="3000" dirty="0" err="1"/>
              <a:t>khóa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với</a:t>
            </a:r>
            <a:r>
              <a:rPr lang="en-US" altLang="en-US" sz="3000" dirty="0"/>
              <a:t> </a:t>
            </a:r>
            <a:r>
              <a:rPr lang="en-US" altLang="en-US" sz="3000" dirty="0" err="1"/>
              <a:t>nhau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một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cách</a:t>
            </a:r>
            <a:r>
              <a:rPr lang="en-US" altLang="en-US" sz="3000" dirty="0"/>
              <a:t> an </a:t>
            </a:r>
            <a:r>
              <a:rPr lang="en-US" altLang="en-US" sz="3000" dirty="0" err="1"/>
              <a:t>toàn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sau</a:t>
            </a:r>
            <a:r>
              <a:rPr lang="en-US" altLang="en-US" sz="3000" dirty="0"/>
              <a:t> </a:t>
            </a:r>
            <a:r>
              <a:rPr lang="en-US" altLang="en-US" sz="3000" dirty="0" err="1"/>
              <a:t>đó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có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thể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dùng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khóa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này</a:t>
            </a:r>
            <a:r>
              <a:rPr lang="en-US" altLang="en-US" sz="3000" dirty="0"/>
              <a:t> </a:t>
            </a:r>
            <a:r>
              <a:rPr lang="en-US" altLang="en-US" sz="3000" dirty="0" err="1"/>
              <a:t>để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mã</a:t>
            </a:r>
            <a:r>
              <a:rPr lang="en-US" altLang="en-US" sz="3000" dirty="0"/>
              <a:t> </a:t>
            </a:r>
            <a:r>
              <a:rPr lang="en-US" altLang="en-US" sz="3000" dirty="0" err="1"/>
              <a:t>hóa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các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thông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điệp</a:t>
            </a:r>
            <a:endParaRPr lang="en-US" altLang="en-US" sz="3000" dirty="0"/>
          </a:p>
          <a:p>
            <a:r>
              <a:rPr lang="en-US" altLang="en-US" sz="3000" dirty="0"/>
              <a:t> </a:t>
            </a:r>
            <a:r>
              <a:rPr lang="en-US" altLang="en-US" sz="3000" dirty="0" err="1"/>
              <a:t>Kỹ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thuật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này</a:t>
            </a:r>
            <a:r>
              <a:rPr lang="en-US" altLang="en-US" sz="3000" dirty="0"/>
              <a:t> </a:t>
            </a:r>
            <a:r>
              <a:rPr lang="en-US" altLang="en-US" sz="3000" dirty="0" err="1"/>
              <a:t>là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tiền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đề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cho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sự</a:t>
            </a:r>
            <a:r>
              <a:rPr lang="en-US" altLang="en-US" sz="3000" dirty="0"/>
              <a:t> </a:t>
            </a:r>
            <a:r>
              <a:rPr lang="en-US" altLang="en-US" sz="3000" dirty="0" err="1"/>
              <a:t>ra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đời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của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mật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mã</a:t>
            </a:r>
            <a:r>
              <a:rPr lang="en-US" altLang="en-US" sz="3000" dirty="0"/>
              <a:t> </a:t>
            </a:r>
            <a:r>
              <a:rPr lang="en-US" altLang="en-US" sz="3000" dirty="0" err="1"/>
              <a:t>bất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đối</a:t>
            </a:r>
            <a:r>
              <a:rPr lang="en-US" altLang="en-US" sz="3000" dirty="0"/>
              <a:t> </a:t>
            </a:r>
            <a:r>
              <a:rPr lang="en-US" altLang="en-US" sz="3000" dirty="0" err="1"/>
              <a:t>xứng</a:t>
            </a:r>
            <a:endParaRPr lang="en-US" altLang="en-US" sz="3000" dirty="0"/>
          </a:p>
          <a:p>
            <a:r>
              <a:rPr lang="en-US" altLang="en-US" sz="3000" dirty="0"/>
              <a:t> </a:t>
            </a:r>
            <a:r>
              <a:rPr lang="en-US" altLang="en-US" sz="3000" dirty="0" err="1"/>
              <a:t>Thuật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toán</a:t>
            </a:r>
            <a:r>
              <a:rPr lang="en-US" altLang="en-US" sz="3000" dirty="0"/>
              <a:t> Diffie-Hellman </a:t>
            </a:r>
            <a:r>
              <a:rPr lang="en-US" altLang="en-US" sz="3000" dirty="0" err="1"/>
              <a:t>hoạt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động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dựa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trên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độ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phức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tạp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của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phép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tính</a:t>
            </a:r>
            <a:r>
              <a:rPr lang="en-US" altLang="en-US" sz="3000" dirty="0"/>
              <a:t> </a:t>
            </a:r>
            <a:r>
              <a:rPr lang="en-US" altLang="en-US" sz="3000" dirty="0" err="1"/>
              <a:t>logarit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rời</a:t>
            </a:r>
            <a:r>
              <a:rPr lang="en-US" altLang="en-US" sz="3000" dirty="0"/>
              <a:t> </a:t>
            </a:r>
            <a:r>
              <a:rPr lang="en-US" altLang="en-US" sz="3000" dirty="0" err="1"/>
              <a:t>rạc</a:t>
            </a:r>
            <a:endParaRPr lang="en-US" altLang="en-US" sz="3000" dirty="0"/>
          </a:p>
          <a:p>
            <a:endParaRPr lang="en-US" altLang="en-US" sz="3000" dirty="0"/>
          </a:p>
        </p:txBody>
      </p:sp>
      <p:sp>
        <p:nvSpPr>
          <p:cNvPr id="23556" name="Date Placeholder 3">
            <a:extLst>
              <a:ext uri="{FF2B5EF4-FFF2-40B4-BE49-F238E27FC236}">
                <a16:creationId xmlns:a16="http://schemas.microsoft.com/office/drawing/2014/main" id="{FE94585C-6333-40FF-A0FE-35A572C2887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1A889AE-4052-4D6B-90F6-B4B5C31D9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143000"/>
          </a:xfrm>
        </p:spPr>
        <p:txBody>
          <a:bodyPr/>
          <a:lstStyle/>
          <a:p>
            <a:r>
              <a:rPr lang="en-US" altLang="en-US"/>
              <a:t>Chương 2: Các mật mã bất đối xứng</a:t>
            </a:r>
          </a:p>
        </p:txBody>
      </p:sp>
      <p:sp>
        <p:nvSpPr>
          <p:cNvPr id="6147" name="Date Placeholder 3">
            <a:extLst>
              <a:ext uri="{FF2B5EF4-FFF2-40B4-BE49-F238E27FC236}">
                <a16:creationId xmlns:a16="http://schemas.microsoft.com/office/drawing/2014/main" id="{8E70C9FE-3132-42BF-82A1-CC7C222F478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4F74CBB-09A6-4568-9AFF-BB87521FB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kern="0"/>
              <a:t> RSA</a:t>
            </a:r>
          </a:p>
          <a:p>
            <a:pPr eaLnBrk="1" hangingPunct="1">
              <a:defRPr/>
            </a:pPr>
            <a:r>
              <a:rPr lang="en-US" altLang="en-US" kern="0"/>
              <a:t> </a:t>
            </a:r>
            <a:r>
              <a:rPr lang="en-US" altLang="en-US"/>
              <a:t>ElGamal</a:t>
            </a:r>
          </a:p>
          <a:p>
            <a:pPr eaLnBrk="1" hangingPunct="1">
              <a:defRPr/>
            </a:pPr>
            <a:r>
              <a:rPr lang="en-US" altLang="en-US" kern="0"/>
              <a:t> ECC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ker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4588C62-31C8-4D5D-8718-B5B54CA7F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Khái niệm về phần tử nguyên thủy (gốc nguyên thủy)</a:t>
            </a:r>
          </a:p>
        </p:txBody>
      </p:sp>
      <p:sp>
        <p:nvSpPr>
          <p:cNvPr id="24579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87FC45E-3ABE-4F28-BA72-46FDCA3866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Xét số nguyên dương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  <a:r>
              <a:rPr lang="en-US" altLang="en-US"/>
              <a:t>, số nguyên </a:t>
            </a:r>
            <a:r>
              <a:rPr lang="en-US" altLang="en-US" i="1">
                <a:solidFill>
                  <a:srgbClr val="000000"/>
                </a:solidFill>
              </a:rPr>
              <a:t>a</a:t>
            </a:r>
            <a:r>
              <a:rPr lang="en-US" altLang="en-US"/>
              <a:t> được gọi là phần tử nguyên thủy của số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  <a:r>
              <a:rPr lang="en-US" altLang="en-US"/>
              <a:t> nếu: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/>
              <a:t>(1) </a:t>
            </a:r>
            <a:r>
              <a:rPr lang="en-US" altLang="en-US" i="1">
                <a:solidFill>
                  <a:srgbClr val="000000"/>
                </a:solidFill>
              </a:rPr>
              <a:t>a</a:t>
            </a:r>
            <a:r>
              <a:rPr lang="en-US" altLang="en-US"/>
              <a:t> và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  <a:r>
              <a:rPr lang="en-US" altLang="en-US"/>
              <a:t> nguyên tố cùng nhau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/>
              <a:t>(2) Tập hợp các lũy thừa của </a:t>
            </a:r>
            <a:r>
              <a:rPr lang="en-US" altLang="en-US" i="1">
                <a:solidFill>
                  <a:srgbClr val="000000"/>
                </a:solidFill>
              </a:rPr>
              <a:t>a</a:t>
            </a:r>
            <a:r>
              <a:rPr lang="en-US" altLang="en-US"/>
              <a:t> trong modul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  <a:r>
              <a:rPr lang="en-US" altLang="en-US"/>
              <a:t> (bao gồm </a:t>
            </a:r>
            <a:r>
              <a:rPr lang="en-US" altLang="en-US" i="1">
                <a:solidFill>
                  <a:srgbClr val="000000"/>
                </a:solidFill>
              </a:rPr>
              <a:t>a, a</a:t>
            </a:r>
            <a:r>
              <a:rPr lang="en-US" altLang="en-US" i="1" baseline="30000">
                <a:solidFill>
                  <a:srgbClr val="000000"/>
                </a:solidFill>
              </a:rPr>
              <a:t>2</a:t>
            </a:r>
            <a:r>
              <a:rPr lang="en-US" altLang="en-US" i="1">
                <a:solidFill>
                  <a:srgbClr val="000000"/>
                </a:solidFill>
              </a:rPr>
              <a:t>, a</a:t>
            </a:r>
            <a:r>
              <a:rPr lang="en-US" altLang="en-US" i="1" baseline="30000">
                <a:solidFill>
                  <a:srgbClr val="000000"/>
                </a:solidFill>
              </a:rPr>
              <a:t>3</a:t>
            </a:r>
            <a:r>
              <a:rPr lang="en-US" altLang="en-US" i="1">
                <a:solidFill>
                  <a:srgbClr val="000000"/>
                </a:solidFill>
              </a:rPr>
              <a:t>,…a</a:t>
            </a:r>
            <a:r>
              <a:rPr lang="en-US" altLang="en-US" i="1" baseline="30000">
                <a:solidFill>
                  <a:srgbClr val="000000"/>
                </a:solidFill>
              </a:rPr>
              <a:t>p-1</a:t>
            </a:r>
            <a:r>
              <a:rPr lang="en-US" altLang="en-US"/>
              <a:t>) là một chuỗi các số khác nhau chứa các số nguyên từ </a:t>
            </a:r>
            <a:r>
              <a:rPr lang="en-US" altLang="en-US" i="1">
                <a:solidFill>
                  <a:srgbClr val="000000"/>
                </a:solidFill>
              </a:rPr>
              <a:t>1, 2, 3… </a:t>
            </a:r>
            <a:r>
              <a:rPr lang="en-US" altLang="en-US"/>
              <a:t>đến </a:t>
            </a:r>
            <a:r>
              <a:rPr lang="en-US" altLang="en-US" i="1">
                <a:solidFill>
                  <a:srgbClr val="000000"/>
                </a:solidFill>
              </a:rPr>
              <a:t>p-1</a:t>
            </a:r>
            <a:r>
              <a:rPr lang="en-US" altLang="en-US"/>
              <a:t> theo một trật tự nào đó</a:t>
            </a:r>
          </a:p>
        </p:txBody>
      </p:sp>
      <p:sp>
        <p:nvSpPr>
          <p:cNvPr id="24580" name="Date Placeholder 3">
            <a:extLst>
              <a:ext uri="{FF2B5EF4-FFF2-40B4-BE49-F238E27FC236}">
                <a16:creationId xmlns:a16="http://schemas.microsoft.com/office/drawing/2014/main" id="{0F58AAED-686A-4F2F-A721-BE63C1DE4ED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EE1D418-AC7B-43A3-849E-E74BEE89A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Ví dụ:</a:t>
            </a:r>
          </a:p>
        </p:txBody>
      </p:sp>
      <p:sp>
        <p:nvSpPr>
          <p:cNvPr id="2560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1FD6E56-6408-4C71-A455-43CD538EDE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 err="1"/>
              <a:t>Xét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p=19</a:t>
            </a:r>
            <a:r>
              <a:rPr lang="en-US" altLang="en-US" dirty="0"/>
              <a:t>, </a:t>
            </a: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thủy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25604" name="Date Placeholder 3">
            <a:extLst>
              <a:ext uri="{FF2B5EF4-FFF2-40B4-BE49-F238E27FC236}">
                <a16:creationId xmlns:a16="http://schemas.microsoft.com/office/drawing/2014/main" id="{114EAFC2-E5A6-43D4-8B6C-41569B2EE5E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4C8B612-78BD-4EAB-B36F-9F2A22F8F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662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B09DCC7-9AE9-434F-82D2-C4F2341955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 Do </a:t>
            </a:r>
            <a:r>
              <a:rPr lang="en-US" altLang="en-US" i="1">
                <a:solidFill>
                  <a:srgbClr val="000000"/>
                </a:solidFill>
              </a:rPr>
              <a:t>p=19</a:t>
            </a:r>
            <a:r>
              <a:rPr lang="en-US" altLang="en-US"/>
              <a:t>, trong modul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  <a:r>
              <a:rPr lang="en-US" altLang="en-US"/>
              <a:t> sẽ có </a:t>
            </a:r>
            <a:r>
              <a:rPr lang="en-US" altLang="en-US" i="1">
                <a:solidFill>
                  <a:srgbClr val="000000"/>
                </a:solidFill>
              </a:rPr>
              <a:t>18</a:t>
            </a:r>
            <a:r>
              <a:rPr lang="en-US" altLang="en-US"/>
              <a:t> giá trị của </a:t>
            </a:r>
            <a:r>
              <a:rPr lang="en-US" altLang="en-US" i="1">
                <a:solidFill>
                  <a:srgbClr val="000000"/>
                </a:solidFill>
              </a:rPr>
              <a:t>a</a:t>
            </a:r>
            <a:r>
              <a:rPr lang="en-US" altLang="en-US"/>
              <a:t> thỏa mãn điều kiện </a:t>
            </a:r>
            <a:r>
              <a:rPr lang="en-US" altLang="en-US" i="1">
                <a:solidFill>
                  <a:srgbClr val="000000"/>
                </a:solidFill>
              </a:rPr>
              <a:t>a</a:t>
            </a:r>
            <a:r>
              <a:rPr lang="en-US" altLang="en-US"/>
              <a:t> và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  <a:r>
              <a:rPr lang="en-US" altLang="en-US"/>
              <a:t> nguyên tố cùng nhau, các giá trị đó của </a:t>
            </a:r>
            <a:r>
              <a:rPr lang="en-US" altLang="en-US" i="1">
                <a:solidFill>
                  <a:srgbClr val="000000"/>
                </a:solidFill>
              </a:rPr>
              <a:t>a</a:t>
            </a:r>
            <a:r>
              <a:rPr lang="en-US" altLang="en-US"/>
              <a:t> là: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i="1">
                <a:solidFill>
                  <a:srgbClr val="000000"/>
                </a:solidFill>
              </a:rPr>
              <a:t>			1, 2, 3, … 18</a:t>
            </a:r>
          </a:p>
          <a:p>
            <a:pPr>
              <a:defRPr/>
            </a:pPr>
            <a:r>
              <a:rPr lang="en-US" altLang="en-US"/>
              <a:t> Ta sẽ liệt kê tất cả các giá trị của </a:t>
            </a:r>
            <a:r>
              <a:rPr lang="en-US" altLang="en-US" i="1">
                <a:solidFill>
                  <a:srgbClr val="000000"/>
                </a:solidFill>
              </a:rPr>
              <a:t>a</a:t>
            </a:r>
            <a:r>
              <a:rPr lang="en-US" altLang="en-US"/>
              <a:t> và các lũy thừa tương ứng của nó trong modul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  <a:r>
              <a:rPr lang="en-US" altLang="en-US"/>
              <a:t> (bao gồm </a:t>
            </a:r>
            <a:r>
              <a:rPr lang="en-US" altLang="en-US" i="1">
                <a:solidFill>
                  <a:srgbClr val="000000"/>
                </a:solidFill>
              </a:rPr>
              <a:t>a, a</a:t>
            </a:r>
            <a:r>
              <a:rPr lang="en-US" altLang="en-US" i="1" baseline="30000">
                <a:solidFill>
                  <a:srgbClr val="000000"/>
                </a:solidFill>
              </a:rPr>
              <a:t>2</a:t>
            </a:r>
            <a:r>
              <a:rPr lang="en-US" altLang="en-US" i="1">
                <a:solidFill>
                  <a:srgbClr val="000000"/>
                </a:solidFill>
              </a:rPr>
              <a:t>, a</a:t>
            </a:r>
            <a:r>
              <a:rPr lang="en-US" altLang="en-US" i="1" baseline="30000">
                <a:solidFill>
                  <a:srgbClr val="000000"/>
                </a:solidFill>
              </a:rPr>
              <a:t>3</a:t>
            </a:r>
            <a:r>
              <a:rPr lang="en-US" altLang="en-US" i="1">
                <a:solidFill>
                  <a:srgbClr val="000000"/>
                </a:solidFill>
              </a:rPr>
              <a:t>,…a</a:t>
            </a:r>
            <a:r>
              <a:rPr lang="en-US" altLang="en-US" i="1" baseline="30000">
                <a:solidFill>
                  <a:srgbClr val="000000"/>
                </a:solidFill>
              </a:rPr>
              <a:t>p-1</a:t>
            </a:r>
            <a:r>
              <a:rPr lang="en-US" altLang="en-US"/>
              <a:t>) ở bảng sau:</a:t>
            </a:r>
          </a:p>
        </p:txBody>
      </p:sp>
      <p:sp>
        <p:nvSpPr>
          <p:cNvPr id="26628" name="Date Placeholder 3">
            <a:extLst>
              <a:ext uri="{FF2B5EF4-FFF2-40B4-BE49-F238E27FC236}">
                <a16:creationId xmlns:a16="http://schemas.microsoft.com/office/drawing/2014/main" id="{7572B283-8F44-414C-B866-E5FB4B6CA68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53ED3D18-87E1-4C0C-B23E-2158A58E6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765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C055622-3F07-4C0E-BD34-72C645680A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7652" name="Date Placeholder 3">
            <a:extLst>
              <a:ext uri="{FF2B5EF4-FFF2-40B4-BE49-F238E27FC236}">
                <a16:creationId xmlns:a16="http://schemas.microsoft.com/office/drawing/2014/main" id="{D6A36FBC-217A-4B20-A3BE-6DB69910413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  <p:pic>
        <p:nvPicPr>
          <p:cNvPr id="27653" name="Picture 2">
            <a:extLst>
              <a:ext uri="{FF2B5EF4-FFF2-40B4-BE49-F238E27FC236}">
                <a16:creationId xmlns:a16="http://schemas.microsoft.com/office/drawing/2014/main" id="{8B573F36-A0AB-4D45-9605-E0AD21B5F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685800"/>
            <a:ext cx="890587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23E1598E-F78A-41F9-8517-0FDC1718D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867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7A29FE8-B167-404C-B78E-99BAC94FB4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altLang="en-US"/>
              <a:t> Nhìn bảng trên ta thấy số </a:t>
            </a:r>
            <a:r>
              <a:rPr lang="en-US" altLang="en-US" i="1">
                <a:solidFill>
                  <a:srgbClr val="000000"/>
                </a:solidFill>
              </a:rPr>
              <a:t>19</a:t>
            </a:r>
            <a:r>
              <a:rPr lang="en-US" altLang="en-US"/>
              <a:t> có </a:t>
            </a:r>
            <a:r>
              <a:rPr lang="en-US" altLang="en-US" i="1">
                <a:solidFill>
                  <a:srgbClr val="000000"/>
                </a:solidFill>
              </a:rPr>
              <a:t>6</a:t>
            </a:r>
            <a:r>
              <a:rPr lang="en-US" altLang="en-US"/>
              <a:t> phần tử nguyên thủy là </a:t>
            </a:r>
            <a:r>
              <a:rPr lang="vi-VN" altLang="en-US" i="1">
                <a:solidFill>
                  <a:srgbClr val="000000"/>
                </a:solidFill>
              </a:rPr>
              <a:t>2, 3, 10, 13, 14,</a:t>
            </a:r>
            <a:r>
              <a:rPr lang="vi-VN" altLang="en-US"/>
              <a:t> và </a:t>
            </a:r>
            <a:r>
              <a:rPr lang="vi-VN" altLang="en-US" i="1">
                <a:solidFill>
                  <a:srgbClr val="000000"/>
                </a:solidFill>
              </a:rPr>
              <a:t>15</a:t>
            </a:r>
            <a:r>
              <a:rPr lang="en-US" altLang="en-US"/>
              <a:t>, vì tập hợp lũy thừa của mỗi số này tạo thành một chuỗi gồm các số nguyên từ </a:t>
            </a:r>
            <a:r>
              <a:rPr lang="en-US" altLang="en-US" i="1">
                <a:solidFill>
                  <a:srgbClr val="000000"/>
                </a:solidFill>
              </a:rPr>
              <a:t>1</a:t>
            </a:r>
            <a:r>
              <a:rPr lang="en-US" altLang="en-US"/>
              <a:t> đến </a:t>
            </a:r>
            <a:r>
              <a:rPr lang="en-US" altLang="en-US" i="1">
                <a:solidFill>
                  <a:srgbClr val="000000"/>
                </a:solidFill>
              </a:rPr>
              <a:t>18</a:t>
            </a:r>
            <a:r>
              <a:rPr lang="en-US" altLang="en-US"/>
              <a:t> theo một trật tự nào đó.</a:t>
            </a:r>
          </a:p>
          <a:p>
            <a:r>
              <a:rPr lang="en-US" altLang="en-US"/>
              <a:t> </a:t>
            </a:r>
            <a:r>
              <a:rPr lang="en-US" altLang="en-US" i="1"/>
              <a:t>Chú ý: không phải số nguyên nào cũng có phần tử nguyên thủy, thường thì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  <a:r>
              <a:rPr lang="en-US" altLang="en-US" i="1"/>
              <a:t> phải là số nguyên tố</a:t>
            </a:r>
          </a:p>
        </p:txBody>
      </p:sp>
      <p:sp>
        <p:nvSpPr>
          <p:cNvPr id="28676" name="Date Placeholder 3">
            <a:extLst>
              <a:ext uri="{FF2B5EF4-FFF2-40B4-BE49-F238E27FC236}">
                <a16:creationId xmlns:a16="http://schemas.microsoft.com/office/drawing/2014/main" id="{51BCCB24-FE32-4E99-B599-17D9CCFDF63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BA6B7E33-A7B1-4975-8624-1FDB5FDFB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 1:</a:t>
            </a:r>
          </a:p>
        </p:txBody>
      </p:sp>
      <p:sp>
        <p:nvSpPr>
          <p:cNvPr id="29699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2C4039-6F50-4356-9E3A-6918955E2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 Xét </a:t>
            </a:r>
            <a:r>
              <a:rPr lang="en-US" altLang="en-US" i="1">
                <a:solidFill>
                  <a:srgbClr val="000000"/>
                </a:solidFill>
              </a:rPr>
              <a:t>p=7</a:t>
            </a:r>
            <a:r>
              <a:rPr lang="en-US" altLang="en-US"/>
              <a:t>, hãy tìm các phần tử nguyên thủy của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29700" name="Date Placeholder 3">
            <a:extLst>
              <a:ext uri="{FF2B5EF4-FFF2-40B4-BE49-F238E27FC236}">
                <a16:creationId xmlns:a16="http://schemas.microsoft.com/office/drawing/2014/main" id="{285E12DD-7C9E-432A-8B82-A3878ACC552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3B0910BB-B3DF-4560-9225-2881EBC3C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 2:</a:t>
            </a:r>
          </a:p>
        </p:txBody>
      </p:sp>
      <p:sp>
        <p:nvSpPr>
          <p:cNvPr id="3072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D1DA0AA-D254-4644-AD66-6139B9ECF4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7772400" cy="4114800"/>
          </a:xfrm>
        </p:spPr>
        <p:txBody>
          <a:bodyPr/>
          <a:lstStyle/>
          <a:p>
            <a:r>
              <a:rPr lang="en-US" altLang="en-US" sz="3000"/>
              <a:t> Lập trình nhập một số nguyên </a:t>
            </a:r>
            <a:r>
              <a:rPr lang="en-US" altLang="en-US" sz="3000" i="1">
                <a:solidFill>
                  <a:srgbClr val="000000"/>
                </a:solidFill>
              </a:rPr>
              <a:t>p</a:t>
            </a:r>
            <a:r>
              <a:rPr lang="en-US" altLang="en-US" sz="3000"/>
              <a:t> từ bàn phím. Hãy hiện ra màn hình tất cả các giá trị của </a:t>
            </a:r>
            <a:r>
              <a:rPr lang="en-US" altLang="en-US" sz="3000" i="1">
                <a:solidFill>
                  <a:srgbClr val="000000"/>
                </a:solidFill>
              </a:rPr>
              <a:t>a </a:t>
            </a:r>
            <a:r>
              <a:rPr lang="az-Cyrl-AZ" altLang="en-US" sz="3000" i="1">
                <a:solidFill>
                  <a:srgbClr val="000000"/>
                </a:solidFill>
              </a:rPr>
              <a:t>Є</a:t>
            </a:r>
            <a:r>
              <a:rPr lang="en-US" altLang="en-US" sz="3000" i="1">
                <a:solidFill>
                  <a:srgbClr val="000000"/>
                </a:solidFill>
              </a:rPr>
              <a:t> [1,p-1] </a:t>
            </a:r>
            <a:r>
              <a:rPr lang="en-US" altLang="en-US" sz="3000"/>
              <a:t>và các lũy thừa tương ứng của </a:t>
            </a:r>
            <a:r>
              <a:rPr lang="en-US" altLang="en-US" sz="3000" i="1">
                <a:solidFill>
                  <a:srgbClr val="000000"/>
                </a:solidFill>
              </a:rPr>
              <a:t>a</a:t>
            </a:r>
            <a:r>
              <a:rPr lang="en-US" altLang="en-US" sz="3000"/>
              <a:t> (bao gồm </a:t>
            </a:r>
            <a:r>
              <a:rPr lang="en-US" altLang="en-US" sz="3000" i="1">
                <a:solidFill>
                  <a:srgbClr val="000000"/>
                </a:solidFill>
              </a:rPr>
              <a:t>a, a</a:t>
            </a:r>
            <a:r>
              <a:rPr lang="en-US" altLang="en-US" sz="3000" i="1" baseline="30000">
                <a:solidFill>
                  <a:srgbClr val="000000"/>
                </a:solidFill>
              </a:rPr>
              <a:t>2</a:t>
            </a:r>
            <a:r>
              <a:rPr lang="en-US" altLang="en-US" sz="3000" i="1">
                <a:solidFill>
                  <a:srgbClr val="000000"/>
                </a:solidFill>
              </a:rPr>
              <a:t>, a</a:t>
            </a:r>
            <a:r>
              <a:rPr lang="en-US" altLang="en-US" sz="3000" i="1" baseline="30000">
                <a:solidFill>
                  <a:srgbClr val="000000"/>
                </a:solidFill>
              </a:rPr>
              <a:t>3</a:t>
            </a:r>
            <a:r>
              <a:rPr lang="en-US" altLang="en-US" sz="3000" i="1">
                <a:solidFill>
                  <a:srgbClr val="000000"/>
                </a:solidFill>
              </a:rPr>
              <a:t>,…a</a:t>
            </a:r>
            <a:r>
              <a:rPr lang="en-US" altLang="en-US" sz="3000" i="1" baseline="30000">
                <a:solidFill>
                  <a:srgbClr val="000000"/>
                </a:solidFill>
              </a:rPr>
              <a:t>p-1</a:t>
            </a:r>
            <a:r>
              <a:rPr lang="en-US" altLang="en-US" sz="3000"/>
              <a:t>) trong modul </a:t>
            </a:r>
            <a:r>
              <a:rPr lang="en-US" altLang="en-US" sz="3000" i="1">
                <a:solidFill>
                  <a:srgbClr val="000000"/>
                </a:solidFill>
              </a:rPr>
              <a:t>p</a:t>
            </a:r>
            <a:r>
              <a:rPr lang="en-US" altLang="en-US" sz="3000"/>
              <a:t>. </a:t>
            </a:r>
          </a:p>
          <a:p>
            <a:pPr marL="0" indent="0">
              <a:buNone/>
            </a:pPr>
            <a:endParaRPr lang="en-US" altLang="en-US" sz="3000" i="1">
              <a:solidFill>
                <a:srgbClr val="000000"/>
              </a:solidFill>
            </a:endParaRPr>
          </a:p>
        </p:txBody>
      </p:sp>
      <p:sp>
        <p:nvSpPr>
          <p:cNvPr id="30724" name="Date Placeholder 3">
            <a:extLst>
              <a:ext uri="{FF2B5EF4-FFF2-40B4-BE49-F238E27FC236}">
                <a16:creationId xmlns:a16="http://schemas.microsoft.com/office/drawing/2014/main" id="{5FE1C19E-A4F0-4C1E-BC81-B18BBF8C5AF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6DA0-9FE3-4743-8A5D-F625D1EF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 3: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3178-165D-4376-91A8-88F89E476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/>
              <a:t> </a:t>
            </a:r>
            <a:r>
              <a:rPr lang="en-US" altLang="en-US"/>
              <a:t>Lập trình nhập một số nguyên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  <a:r>
              <a:rPr lang="en-US" altLang="en-US"/>
              <a:t> từ bàn phím. Hãy hiện ra màn hình tất cả các phần tử nguyên thủy của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8DF72-E5AB-47FF-A300-0BAE377A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Bộ môn Mạng và ATTT – Khoa CNTT</a:t>
            </a:r>
          </a:p>
        </p:txBody>
      </p:sp>
    </p:spTree>
    <p:extLst>
      <p:ext uri="{BB962C8B-B14F-4D97-AF65-F5344CB8AC3E}">
        <p14:creationId xmlns:p14="http://schemas.microsoft.com/office/powerpoint/2010/main" val="55810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170A7667-0078-4DAE-8D8B-9E79010F1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Ý nghĩa:</a:t>
            </a:r>
          </a:p>
        </p:txBody>
      </p:sp>
      <p:sp>
        <p:nvSpPr>
          <p:cNvPr id="3072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ED5574A-5A1F-4427-98E4-B354027753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 Như vậy, với </a:t>
            </a:r>
            <a:r>
              <a:rPr lang="en-US" altLang="en-US" i="1">
                <a:solidFill>
                  <a:srgbClr val="000000"/>
                </a:solidFill>
              </a:rPr>
              <a:t>a</a:t>
            </a:r>
            <a:r>
              <a:rPr lang="en-US" altLang="en-US"/>
              <a:t> là phần tử nguyên thủy của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  <a:r>
              <a:rPr lang="en-US" altLang="en-US"/>
              <a:t>, xét một số </a:t>
            </a:r>
            <a:r>
              <a:rPr lang="en-US" altLang="en-US" i="1">
                <a:solidFill>
                  <a:srgbClr val="000000"/>
                </a:solidFill>
              </a:rPr>
              <a:t>b</a:t>
            </a:r>
            <a:r>
              <a:rPr lang="en-US" altLang="en-US"/>
              <a:t> bất kỳ khác </a:t>
            </a:r>
            <a:r>
              <a:rPr lang="en-US" altLang="en-US" i="1">
                <a:solidFill>
                  <a:srgbClr val="000000"/>
                </a:solidFill>
              </a:rPr>
              <a:t>0</a:t>
            </a:r>
            <a:r>
              <a:rPr lang="en-US" altLang="en-US"/>
              <a:t> thuộc modul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  <a:r>
              <a:rPr lang="en-US" altLang="en-US"/>
              <a:t>, ta sẽ luôn tìm được một lũy thừa của </a:t>
            </a:r>
            <a:r>
              <a:rPr lang="en-US" altLang="en-US" i="1">
                <a:solidFill>
                  <a:srgbClr val="000000"/>
                </a:solidFill>
              </a:rPr>
              <a:t>a</a:t>
            </a:r>
            <a:r>
              <a:rPr lang="en-US" altLang="en-US"/>
              <a:t> (trong modul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  <a:r>
              <a:rPr lang="en-US" altLang="en-US"/>
              <a:t>) có giá trị bằng </a:t>
            </a:r>
            <a:r>
              <a:rPr lang="en-US" altLang="en-US" i="1">
                <a:solidFill>
                  <a:srgbClr val="000000"/>
                </a:solidFill>
              </a:rPr>
              <a:t>b</a:t>
            </a:r>
          </a:p>
          <a:p>
            <a:pPr>
              <a:defRPr/>
            </a:pPr>
            <a:r>
              <a:rPr lang="en-US" altLang="en-US"/>
              <a:t> Nói cách khác, sẽ luôn tồn tại một số mũ </a:t>
            </a:r>
            <a:r>
              <a:rPr lang="en-US" altLang="en-US" i="1">
                <a:solidFill>
                  <a:srgbClr val="000000"/>
                </a:solidFill>
              </a:rPr>
              <a:t>i</a:t>
            </a:r>
            <a:r>
              <a:rPr lang="en-US" altLang="en-US"/>
              <a:t> thỏa mãn: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/>
              <a:t>	    </a:t>
            </a:r>
            <a:r>
              <a:rPr lang="en-US" altLang="en-US" i="1">
                <a:solidFill>
                  <a:srgbClr val="000000"/>
                </a:solidFill>
              </a:rPr>
              <a:t>b= a</a:t>
            </a:r>
            <a:r>
              <a:rPr lang="en-US" altLang="en-US" i="1" baseline="30000">
                <a:solidFill>
                  <a:srgbClr val="000000"/>
                </a:solidFill>
              </a:rPr>
              <a:t>i</a:t>
            </a:r>
            <a:r>
              <a:rPr lang="en-US" altLang="en-US" i="1">
                <a:solidFill>
                  <a:srgbClr val="000000"/>
                </a:solidFill>
              </a:rPr>
              <a:t> (mod p)</a:t>
            </a:r>
            <a:r>
              <a:rPr lang="en-US" altLang="en-US"/>
              <a:t>, với </a:t>
            </a:r>
            <a:r>
              <a:rPr lang="en-US" altLang="en-US" i="1">
                <a:solidFill>
                  <a:srgbClr val="000000"/>
                </a:solidFill>
              </a:rPr>
              <a:t>1≤i≤p-1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i="1">
              <a:solidFill>
                <a:srgbClr val="000000"/>
              </a:solidFill>
            </a:endParaRPr>
          </a:p>
        </p:txBody>
      </p:sp>
      <p:sp>
        <p:nvSpPr>
          <p:cNvPr id="31748" name="Date Placeholder 3">
            <a:extLst>
              <a:ext uri="{FF2B5EF4-FFF2-40B4-BE49-F238E27FC236}">
                <a16:creationId xmlns:a16="http://schemas.microsoft.com/office/drawing/2014/main" id="{BAE96254-175C-4776-ADF1-193791C84E2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4D66E9FD-5E84-4F03-8483-2D00F4632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174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9B8C468-A0C7-4067-8718-04AFD39E77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848600" cy="3429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 Tuy nhiên việc tính số mũ </a:t>
            </a:r>
            <a:r>
              <a:rPr lang="en-US" altLang="en-US" i="1">
                <a:solidFill>
                  <a:srgbClr val="000000"/>
                </a:solidFill>
              </a:rPr>
              <a:t>i</a:t>
            </a:r>
            <a:r>
              <a:rPr lang="en-US" altLang="en-US"/>
              <a:t> này không dễ dàng, đây chính là bài toán logarit rời rạc trong modul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  <a:r>
              <a:rPr lang="en-US" altLang="en-US"/>
              <a:t>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/>
              <a:t>		</a:t>
            </a:r>
            <a:r>
              <a:rPr lang="en-US" altLang="en-US" i="1">
                <a:solidFill>
                  <a:srgbClr val="000000"/>
                </a:solidFill>
              </a:rPr>
              <a:t>i = log</a:t>
            </a:r>
            <a:r>
              <a:rPr lang="en-US" altLang="en-US" i="1" baseline="-25000">
                <a:solidFill>
                  <a:srgbClr val="000000"/>
                </a:solidFill>
              </a:rPr>
              <a:t>a</a:t>
            </a:r>
            <a:r>
              <a:rPr lang="en-US" altLang="en-US" i="1">
                <a:solidFill>
                  <a:srgbClr val="000000"/>
                </a:solidFill>
              </a:rPr>
              <a:t>b (mod p)</a:t>
            </a:r>
          </a:p>
          <a:p>
            <a:pPr marL="0" indent="0">
              <a:buNone/>
              <a:defRPr/>
            </a:pPr>
            <a:r>
              <a:rPr lang="en-US" altLang="en-US" i="1"/>
              <a:t>Đó là những đặc điểm quan trọng để thực hiện thuật toán Diffie-Hellman</a:t>
            </a:r>
          </a:p>
        </p:txBody>
      </p:sp>
      <p:sp>
        <p:nvSpPr>
          <p:cNvPr id="32772" name="Date Placeholder 3">
            <a:extLst>
              <a:ext uri="{FF2B5EF4-FFF2-40B4-BE49-F238E27FC236}">
                <a16:creationId xmlns:a16="http://schemas.microsoft.com/office/drawing/2014/main" id="{B1068CC5-8E4B-45A5-A5C2-2F2E1CAEE21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CFCEF220-A64C-4726-8F4C-09C145B4EF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1C46F47-2E0B-49D6-AABC-2CC482A39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2.1 - RSA</a:t>
            </a:r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D124E17-A6EF-4CD3-8650-73D693F51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8800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kern="0"/>
              <a:t> Mật mã RSA ra </a:t>
            </a:r>
            <a:r>
              <a:rPr lang="en-US" altLang="en-US" kern="0" err="1"/>
              <a:t>đời</a:t>
            </a:r>
            <a:r>
              <a:rPr lang="en-US" altLang="en-US" kern="0"/>
              <a:t> </a:t>
            </a:r>
            <a:r>
              <a:rPr lang="en-US" altLang="en-US" kern="0" err="1"/>
              <a:t>năm</a:t>
            </a:r>
            <a:r>
              <a:rPr lang="en-US" altLang="en-US" kern="0"/>
              <a:t> 1977 </a:t>
            </a:r>
            <a:r>
              <a:rPr lang="en-US" altLang="en-US" kern="0" err="1"/>
              <a:t>bởi</a:t>
            </a:r>
            <a:r>
              <a:rPr lang="en-US" altLang="en-US" kern="0"/>
              <a:t> </a:t>
            </a:r>
            <a:r>
              <a:rPr lang="vi-VN" altLang="en-US" kern="0"/>
              <a:t>Ron Rivest, Adi Shamir, và Len Adleman tại MIT</a:t>
            </a:r>
            <a:r>
              <a:rPr lang="en-US" altLang="en-US" kern="0"/>
              <a:t> </a:t>
            </a:r>
          </a:p>
          <a:p>
            <a:pPr eaLnBrk="1" hangingPunct="1">
              <a:defRPr/>
            </a:pPr>
            <a:r>
              <a:rPr lang="en-US" altLang="en-US" kern="0"/>
              <a:t> Mật mã này hoạt động dựa trên các phép toán trên vành Z</a:t>
            </a:r>
            <a:r>
              <a:rPr lang="en-US" altLang="en-US" kern="0" baseline="-25000"/>
              <a:t>N</a:t>
            </a:r>
            <a:r>
              <a:rPr lang="en-US" altLang="en-US" kern="0"/>
              <a:t>, với N rất lớn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vi-VN" altLang="en-US" kern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3CFF01E7-0568-4168-918E-3A916481B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Thuật toán Diffie-Hellman</a:t>
            </a:r>
          </a:p>
        </p:txBody>
      </p:sp>
      <p:sp>
        <p:nvSpPr>
          <p:cNvPr id="33795" name="Date Placeholder 3">
            <a:extLst>
              <a:ext uri="{FF2B5EF4-FFF2-40B4-BE49-F238E27FC236}">
                <a16:creationId xmlns:a16="http://schemas.microsoft.com/office/drawing/2014/main" id="{9F6404D3-6910-4718-B001-0E790B3F418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8F78537-E379-438F-95BD-7F1E1E88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06" y="1676400"/>
            <a:ext cx="81359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51C7B65-84CA-4D2F-A61D-B88AE4B96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r>
              <a:rPr lang="en-US" altLang="en-US" sz="3000"/>
              <a:t>Chứng minh khóa K do 2 người tính là giống nhau: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E39A-61F0-4015-B233-AF2E7D01D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066800" y="1752600"/>
            <a:ext cx="7772400" cy="41148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4820" name="Date Placeholder 3">
            <a:extLst>
              <a:ext uri="{FF2B5EF4-FFF2-40B4-BE49-F238E27FC236}">
                <a16:creationId xmlns:a16="http://schemas.microsoft.com/office/drawing/2014/main" id="{09C486FF-6567-47B9-A125-931D2D6C1F1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88321C7-F7BF-492A-A1B9-52BFC47AE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695450"/>
            <a:ext cx="10191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89B04ECA-A27E-4AD8-8213-70263F54B7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584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1581D26-FECF-4F1D-8B0D-9DF3149E63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2971800"/>
          </a:xfrm>
        </p:spPr>
        <p:txBody>
          <a:bodyPr/>
          <a:lstStyle/>
          <a:p>
            <a:r>
              <a:rPr lang="en-US" altLang="en-US"/>
              <a:t> Như vậy kết thúc bước 4 thì hai người dùng </a:t>
            </a:r>
            <a:r>
              <a:rPr lang="en-US" altLang="en-US" i="1">
                <a:solidFill>
                  <a:srgbClr val="000000"/>
                </a:solidFill>
              </a:rPr>
              <a:t>A</a:t>
            </a:r>
            <a:r>
              <a:rPr lang="en-US" altLang="en-US"/>
              <a:t> và </a:t>
            </a:r>
            <a:r>
              <a:rPr lang="en-US" altLang="en-US" i="1">
                <a:solidFill>
                  <a:srgbClr val="000000"/>
                </a:solidFill>
              </a:rPr>
              <a:t>B</a:t>
            </a:r>
            <a:r>
              <a:rPr lang="en-US" altLang="en-US"/>
              <a:t> đã trao đổi được một mật khóa </a:t>
            </a:r>
            <a:r>
              <a:rPr lang="en-US" altLang="en-US" i="1">
                <a:solidFill>
                  <a:srgbClr val="000000"/>
                </a:solidFill>
              </a:rPr>
              <a:t>K</a:t>
            </a:r>
          </a:p>
          <a:p>
            <a:r>
              <a:rPr lang="en-US" altLang="en-US"/>
              <a:t> Khóa </a:t>
            </a:r>
            <a:r>
              <a:rPr lang="en-US" altLang="en-US" i="1">
                <a:solidFill>
                  <a:srgbClr val="000000"/>
                </a:solidFill>
              </a:rPr>
              <a:t>K</a:t>
            </a:r>
            <a:r>
              <a:rPr lang="en-US" altLang="en-US"/>
              <a:t> sẽ được dùng để bảo mật cho các thông điệp liên lạc giữa </a:t>
            </a:r>
            <a:r>
              <a:rPr lang="en-US" altLang="en-US" i="1">
                <a:solidFill>
                  <a:srgbClr val="000000"/>
                </a:solidFill>
              </a:rPr>
              <a:t>A</a:t>
            </a:r>
            <a:r>
              <a:rPr lang="en-US" altLang="en-US"/>
              <a:t> và </a:t>
            </a:r>
            <a:r>
              <a:rPr lang="en-US" altLang="en-US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5844" name="Date Placeholder 3">
            <a:extLst>
              <a:ext uri="{FF2B5EF4-FFF2-40B4-BE49-F238E27FC236}">
                <a16:creationId xmlns:a16="http://schemas.microsoft.com/office/drawing/2014/main" id="{6EB46930-9DF1-4264-8214-8418C526016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007BC24B-5C43-499F-A23B-63BF95FAD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Ví dụ:</a:t>
            </a:r>
          </a:p>
        </p:txBody>
      </p:sp>
      <p:sp>
        <p:nvSpPr>
          <p:cNvPr id="1843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ABD7424-F526-452F-8FD3-33FD2B3D9E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09600" y="1600200"/>
            <a:ext cx="8001000" cy="4724400"/>
          </a:xfrm>
          <a:blipFill>
            <a:blip r:embed="rId2"/>
            <a:stretch>
              <a:fillRect l="-1523" t="-1419" r="-1676" b="-1677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  <a:r>
              <a:rPr lang="en-US" dirty="0" err="1">
                <a:noFill/>
              </a:rPr>
              <a:t>gfsgg</a:t>
            </a:r>
            <a:endParaRPr lang="en-US" dirty="0">
              <a:noFill/>
            </a:endParaRPr>
          </a:p>
        </p:txBody>
      </p:sp>
      <p:sp>
        <p:nvSpPr>
          <p:cNvPr id="36868" name="Date Placeholder 3">
            <a:extLst>
              <a:ext uri="{FF2B5EF4-FFF2-40B4-BE49-F238E27FC236}">
                <a16:creationId xmlns:a16="http://schemas.microsoft.com/office/drawing/2014/main" id="{067B9CE1-2695-4A8D-AED2-5B9ED66699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CBF002E6-C7B9-4FDF-9067-625D6F3A8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686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E869B09-6B43-4048-94D9-303A8733BE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3124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 Các thành phần công khai là: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i="1">
                <a:cs typeface="Times New Roman" panose="02020603050405020304" pitchFamily="18" charset="0"/>
              </a:rPr>
              <a:t>	</a:t>
            </a:r>
            <a:r>
              <a:rPr lang="en-US" altLang="en-US" i="1">
                <a:solidFill>
                  <a:srgbClr val="000000"/>
                </a:solidFill>
                <a:cs typeface="Times New Roman" panose="02020603050405020304" pitchFamily="18" charset="0"/>
              </a:rPr>
              <a:t>p</a:t>
            </a:r>
            <a:r>
              <a:rPr lang="vi-VN" altLang="en-US" i="1">
                <a:solidFill>
                  <a:srgbClr val="000000"/>
                </a:solidFill>
                <a:cs typeface="Times New Roman" panose="02020603050405020304" pitchFamily="18" charset="0"/>
              </a:rPr>
              <a:t> = 353</a:t>
            </a:r>
            <a:r>
              <a:rPr lang="en-US" altLang="en-US" i="1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  <a:r>
              <a:rPr lang="vi-VN" altLang="en-US" i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i="1">
                <a:solidFill>
                  <a:srgbClr val="000000"/>
                </a:solidFill>
                <a:cs typeface="Times New Roman" panose="02020603050405020304" pitchFamily="18" charset="0"/>
              </a:rPr>
              <a:t>a </a:t>
            </a:r>
            <a:r>
              <a:rPr lang="vi-VN" altLang="en-US" i="1">
                <a:solidFill>
                  <a:srgbClr val="000000"/>
                </a:solidFill>
                <a:cs typeface="Times New Roman" panose="02020603050405020304" pitchFamily="18" charset="0"/>
              </a:rPr>
              <a:t>= 3</a:t>
            </a:r>
            <a:r>
              <a:rPr lang="en-US" altLang="en-US" i="1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  <a:r>
              <a:rPr lang="vi-VN" altLang="en-US" i="1">
                <a:solidFill>
                  <a:srgbClr val="000000"/>
                </a:solidFill>
                <a:cs typeface="Times New Roman" panose="02020603050405020304" pitchFamily="18" charset="0"/>
              </a:rPr>
              <a:t> Y</a:t>
            </a:r>
            <a:r>
              <a:rPr lang="vi-VN" altLang="en-US" i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vi-VN" altLang="en-US" i="1">
                <a:solidFill>
                  <a:srgbClr val="000000"/>
                </a:solidFill>
                <a:cs typeface="Times New Roman" panose="02020603050405020304" pitchFamily="18" charset="0"/>
              </a:rPr>
              <a:t> = 40</a:t>
            </a:r>
            <a:r>
              <a:rPr lang="en-US" altLang="en-US" i="1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  <a:r>
              <a:rPr lang="vi-VN" altLang="en-US" i="1">
                <a:solidFill>
                  <a:srgbClr val="000000"/>
                </a:solidFill>
                <a:cs typeface="Times New Roman" panose="02020603050405020304" pitchFamily="18" charset="0"/>
              </a:rPr>
              <a:t> Y</a:t>
            </a:r>
            <a:r>
              <a:rPr lang="vi-VN" altLang="en-US" i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vi-VN" altLang="en-US" i="1">
                <a:solidFill>
                  <a:srgbClr val="000000"/>
                </a:solidFill>
                <a:cs typeface="Times New Roman" panose="02020603050405020304" pitchFamily="18" charset="0"/>
              </a:rPr>
              <a:t> = 248</a:t>
            </a:r>
            <a:endParaRPr lang="en-US" altLang="en-US" i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/>
              <a:t> Thành phần bí mật của </a:t>
            </a:r>
            <a:r>
              <a:rPr lang="en-US" altLang="en-US" i="1">
                <a:solidFill>
                  <a:srgbClr val="000000"/>
                </a:solidFill>
              </a:rPr>
              <a:t>A</a:t>
            </a:r>
            <a:r>
              <a:rPr lang="en-US" altLang="en-US"/>
              <a:t> là: </a:t>
            </a:r>
            <a:r>
              <a:rPr lang="fr-FR" altLang="en-US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fr-FR" altLang="en-US" i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fr-FR" altLang="en-US" i="1">
                <a:solidFill>
                  <a:srgbClr val="000000"/>
                </a:solidFill>
                <a:cs typeface="Times New Roman" panose="02020603050405020304" pitchFamily="18" charset="0"/>
              </a:rPr>
              <a:t> = 97</a:t>
            </a:r>
            <a:endParaRPr lang="en-US" altLang="en-US" i="1">
              <a:solidFill>
                <a:srgbClr val="00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/>
              <a:t>    Thành phần bí mật của </a:t>
            </a:r>
            <a:r>
              <a:rPr lang="en-US" altLang="en-US" i="1">
                <a:solidFill>
                  <a:srgbClr val="000000"/>
                </a:solidFill>
              </a:rPr>
              <a:t>B</a:t>
            </a:r>
            <a:r>
              <a:rPr lang="en-US" altLang="en-US"/>
              <a:t> là: </a:t>
            </a:r>
            <a:r>
              <a:rPr lang="fr-FR" altLang="en-US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fr-FR" altLang="en-US" i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fr-FR" altLang="en-US" i="1">
                <a:solidFill>
                  <a:srgbClr val="000000"/>
                </a:solidFill>
                <a:cs typeface="Times New Roman" panose="02020603050405020304" pitchFamily="18" charset="0"/>
              </a:rPr>
              <a:t> = 233</a:t>
            </a:r>
            <a:r>
              <a:rPr lang="fr-FR" altLang="en-US"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37892" name="Date Placeholder 3">
            <a:extLst>
              <a:ext uri="{FF2B5EF4-FFF2-40B4-BE49-F238E27FC236}">
                <a16:creationId xmlns:a16="http://schemas.microsoft.com/office/drawing/2014/main" id="{26EAE761-A82B-4B98-876C-2F2661462A2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8C749F11-938C-40EB-91E7-ECF9EAB64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789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3D93553-937E-4E18-BC85-B516B4ECA9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660900"/>
          </a:xfrm>
        </p:spPr>
        <p:txBody>
          <a:bodyPr/>
          <a:lstStyle/>
          <a:p>
            <a:pPr>
              <a:defRPr/>
            </a:pPr>
            <a:r>
              <a:rPr lang="en-US" altLang="en-US" sz="3000"/>
              <a:t> Kẻ tấn công dù biết các thành phần công khai là </a:t>
            </a:r>
            <a:r>
              <a:rPr lang="en-US" altLang="en-US" sz="3000" i="1">
                <a:solidFill>
                  <a:srgbClr val="000000"/>
                </a:solidFill>
                <a:cs typeface="Times New Roman" panose="02020603050405020304" pitchFamily="18" charset="0"/>
              </a:rPr>
              <a:t>p, a, </a:t>
            </a:r>
            <a:r>
              <a:rPr lang="vi-VN" altLang="en-US" sz="3000" i="1">
                <a:solidFill>
                  <a:srgbClr val="000000"/>
                </a:solidFill>
                <a:cs typeface="Times New Roman" panose="02020603050405020304" pitchFamily="18" charset="0"/>
              </a:rPr>
              <a:t>Y</a:t>
            </a:r>
            <a:r>
              <a:rPr lang="vi-VN" altLang="en-US" sz="3000" i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3000" i="1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  <a:r>
              <a:rPr lang="vi-VN" altLang="en-US" sz="3000" i="1">
                <a:solidFill>
                  <a:srgbClr val="000000"/>
                </a:solidFill>
                <a:cs typeface="Times New Roman" panose="02020603050405020304" pitchFamily="18" charset="0"/>
              </a:rPr>
              <a:t> Y</a:t>
            </a:r>
            <a:r>
              <a:rPr lang="vi-VN" altLang="en-US" sz="3000" i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vi-VN" altLang="en-US" sz="3000" i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000">
                <a:cs typeface="Times New Roman" panose="02020603050405020304" pitchFamily="18" charset="0"/>
              </a:rPr>
              <a:t>cũng không thể tính được </a:t>
            </a:r>
            <a:r>
              <a:rPr lang="en-US" altLang="en-US" sz="3000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sz="3000" i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3000" i="1">
                <a:solidFill>
                  <a:srgbClr val="000000"/>
                </a:solidFill>
                <a:cs typeface="Times New Roman" panose="02020603050405020304" pitchFamily="18" charset="0"/>
              </a:rPr>
              <a:t>, X</a:t>
            </a:r>
            <a:r>
              <a:rPr lang="en-US" altLang="en-US" sz="3000" i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3000" i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000">
                <a:cs typeface="Times New Roman" panose="02020603050405020304" pitchFamily="18" charset="0"/>
              </a:rPr>
              <a:t>theo công thức: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3000" i="1">
                <a:solidFill>
                  <a:srgbClr val="000000"/>
                </a:solidFill>
                <a:cs typeface="Times New Roman" panose="02020603050405020304" pitchFamily="18" charset="0"/>
              </a:rPr>
              <a:t>      X</a:t>
            </a:r>
            <a:r>
              <a:rPr lang="en-US" altLang="en-US" sz="3000" i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3000" i="1">
                <a:solidFill>
                  <a:srgbClr val="000000"/>
                </a:solidFill>
                <a:cs typeface="Times New Roman" panose="02020603050405020304" pitchFamily="18" charset="0"/>
              </a:rPr>
              <a:t> = log</a:t>
            </a:r>
            <a:r>
              <a:rPr lang="en-US" altLang="en-US" sz="3000" i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3000" i="1">
                <a:solidFill>
                  <a:srgbClr val="000000"/>
                </a:solidFill>
                <a:cs typeface="Times New Roman" panose="02020603050405020304" pitchFamily="18" charset="0"/>
              </a:rPr>
              <a:t>(Y</a:t>
            </a:r>
            <a:r>
              <a:rPr lang="en-US" altLang="en-US" sz="3000" i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3000" i="1">
                <a:solidFill>
                  <a:srgbClr val="000000"/>
                </a:solidFill>
                <a:cs typeface="Times New Roman" panose="02020603050405020304" pitchFamily="18" charset="0"/>
              </a:rPr>
              <a:t>) mod p, X</a:t>
            </a:r>
            <a:r>
              <a:rPr lang="en-US" altLang="en-US" sz="3000" i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3000" i="1">
                <a:solidFill>
                  <a:srgbClr val="000000"/>
                </a:solidFill>
                <a:cs typeface="Times New Roman" panose="02020603050405020304" pitchFamily="18" charset="0"/>
              </a:rPr>
              <a:t> = log</a:t>
            </a:r>
            <a:r>
              <a:rPr lang="en-US" altLang="en-US" sz="3000" i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3000" i="1">
                <a:solidFill>
                  <a:srgbClr val="000000"/>
                </a:solidFill>
                <a:cs typeface="Times New Roman" panose="02020603050405020304" pitchFamily="18" charset="0"/>
              </a:rPr>
              <a:t>(Y</a:t>
            </a:r>
            <a:r>
              <a:rPr lang="en-US" altLang="en-US" sz="3000" i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3000" i="1">
                <a:solidFill>
                  <a:srgbClr val="000000"/>
                </a:solidFill>
                <a:cs typeface="Times New Roman" panose="02020603050405020304" pitchFamily="18" charset="0"/>
              </a:rPr>
              <a:t>) mod p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3000"/>
              <a:t>  vì đây là bài toán logarit rời rạc có độ phức tạp rất lớn khi làm việc với các số đủ lớn</a:t>
            </a:r>
          </a:p>
          <a:p>
            <a:pPr>
              <a:defRPr/>
            </a:pPr>
            <a:r>
              <a:rPr lang="en-US" altLang="en-US" sz="3000"/>
              <a:t> Do không thể tính </a:t>
            </a:r>
            <a:r>
              <a:rPr lang="en-US" altLang="en-US" sz="3000">
                <a:cs typeface="Times New Roman" panose="02020603050405020304" pitchFamily="18" charset="0"/>
              </a:rPr>
              <a:t>được </a:t>
            </a:r>
            <a:r>
              <a:rPr lang="en-US" altLang="en-US" sz="3000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sz="3000" i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3000" i="1">
                <a:solidFill>
                  <a:srgbClr val="000000"/>
                </a:solidFill>
                <a:cs typeface="Times New Roman" panose="02020603050405020304" pitchFamily="18" charset="0"/>
              </a:rPr>
              <a:t>, X</a:t>
            </a:r>
            <a:r>
              <a:rPr lang="en-US" altLang="en-US" sz="3000" i="1" baseline="-2500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3000"/>
              <a:t>, kẻ tấn công cũng không thể tính được khóa </a:t>
            </a:r>
            <a:r>
              <a:rPr lang="en-US" altLang="en-US" sz="3000" i="1">
                <a:solidFill>
                  <a:srgbClr val="000000"/>
                </a:solidFill>
              </a:rPr>
              <a:t>K</a:t>
            </a:r>
            <a:r>
              <a:rPr lang="en-US" altLang="en-US" sz="3000"/>
              <a:t> (tức là </a:t>
            </a:r>
            <a:r>
              <a:rPr lang="en-US" altLang="en-US" sz="3000" i="1">
                <a:solidFill>
                  <a:srgbClr val="000000"/>
                </a:solidFill>
              </a:rPr>
              <a:t>K</a:t>
            </a:r>
            <a:r>
              <a:rPr lang="en-US" altLang="en-US" sz="3000"/>
              <a:t> được trao đổi an toàn giữa </a:t>
            </a:r>
            <a:r>
              <a:rPr lang="en-US" altLang="en-US" sz="3000" i="1">
                <a:solidFill>
                  <a:srgbClr val="000000"/>
                </a:solidFill>
              </a:rPr>
              <a:t>A</a:t>
            </a:r>
            <a:r>
              <a:rPr lang="en-US" altLang="en-US" sz="3000"/>
              <a:t> và </a:t>
            </a:r>
            <a:r>
              <a:rPr lang="en-US" altLang="en-US" sz="3000" i="1">
                <a:solidFill>
                  <a:srgbClr val="000000"/>
                </a:solidFill>
              </a:rPr>
              <a:t>B</a:t>
            </a:r>
            <a:r>
              <a:rPr lang="en-US" altLang="en-US" sz="3000"/>
              <a:t>)</a:t>
            </a:r>
          </a:p>
        </p:txBody>
      </p:sp>
      <p:sp>
        <p:nvSpPr>
          <p:cNvPr id="38916" name="Date Placeholder 3">
            <a:extLst>
              <a:ext uri="{FF2B5EF4-FFF2-40B4-BE49-F238E27FC236}">
                <a16:creationId xmlns:a16="http://schemas.microsoft.com/office/drawing/2014/main" id="{87F28A77-8D1C-4831-AADB-47D77E33375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F0296586-CFD5-4178-BF15-84F7A250C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tập:</a:t>
            </a:r>
          </a:p>
        </p:txBody>
      </p:sp>
      <p:sp>
        <p:nvSpPr>
          <p:cNvPr id="39939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6A4F589-E85E-46AC-AD50-A9F8E50162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2209800"/>
          </a:xfr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 err="1"/>
              <a:t>Chọn</a:t>
            </a:r>
            <a:r>
              <a:rPr lang="en-US" altLang="en-US" dirty="0"/>
              <a:t> </a:t>
            </a:r>
            <a:r>
              <a:rPr lang="fr-FR" altLang="en-US" dirty="0" err="1">
                <a:cs typeface="Times New Roman" panose="02020603050405020304" pitchFamily="18" charset="0"/>
              </a:rPr>
              <a:t>số</a:t>
            </a:r>
            <a:r>
              <a:rPr lang="fr-FR" altLang="en-US" dirty="0">
                <a:cs typeface="Times New Roman" panose="02020603050405020304" pitchFamily="18" charset="0"/>
              </a:rPr>
              <a:t> </a:t>
            </a:r>
            <a:r>
              <a:rPr lang="fr-FR" altLang="en-US" dirty="0" err="1">
                <a:cs typeface="Times New Roman" panose="02020603050405020304" pitchFamily="18" charset="0"/>
              </a:rPr>
              <a:t>nguyên</a:t>
            </a:r>
            <a:r>
              <a:rPr lang="fr-FR" altLang="en-US" dirty="0">
                <a:cs typeface="Times New Roman" panose="02020603050405020304" pitchFamily="18" charset="0"/>
              </a:rPr>
              <a:t> </a:t>
            </a:r>
            <a:r>
              <a:rPr lang="fr-FR" altLang="en-US" dirty="0" err="1">
                <a:cs typeface="Times New Roman" panose="02020603050405020304" pitchFamily="18" charset="0"/>
              </a:rPr>
              <a:t>tố</a:t>
            </a:r>
            <a:r>
              <a:rPr lang="fr-FR" altLang="en-US" dirty="0">
                <a:cs typeface="Times New Roman" panose="02020603050405020304" pitchFamily="18" charset="0"/>
              </a:rPr>
              <a:t> </a:t>
            </a:r>
            <a:r>
              <a:rPr lang="fr-FR" altLang="en-US" i="1" dirty="0">
                <a:solidFill>
                  <a:srgbClr val="000000"/>
                </a:solidFill>
                <a:cs typeface="Times New Roman" panose="02020603050405020304" pitchFamily="18" charset="0"/>
              </a:rPr>
              <a:t>p = 19</a:t>
            </a:r>
            <a:r>
              <a:rPr lang="fr-FR" altLang="en-US" dirty="0">
                <a:cs typeface="Times New Roman" panose="02020603050405020304" pitchFamily="18" charset="0"/>
              </a:rPr>
              <a:t>, </a:t>
            </a:r>
            <a:r>
              <a:rPr lang="fr-FR" altLang="en-US" dirty="0" err="1">
                <a:cs typeface="Times New Roman" panose="02020603050405020304" pitchFamily="18" charset="0"/>
              </a:rPr>
              <a:t>hãy</a:t>
            </a:r>
            <a:r>
              <a:rPr lang="fr-FR" altLang="en-US" dirty="0">
                <a:cs typeface="Times New Roman" panose="02020603050405020304" pitchFamily="18" charset="0"/>
              </a:rPr>
              <a:t> </a:t>
            </a:r>
            <a:r>
              <a:rPr lang="fr-FR" altLang="en-US" dirty="0" err="1">
                <a:cs typeface="Times New Roman" panose="02020603050405020304" pitchFamily="18" charset="0"/>
              </a:rPr>
              <a:t>thực</a:t>
            </a:r>
            <a:r>
              <a:rPr lang="fr-FR" altLang="en-US" dirty="0">
                <a:cs typeface="Times New Roman" panose="02020603050405020304" pitchFamily="18" charset="0"/>
              </a:rPr>
              <a:t> </a:t>
            </a:r>
            <a:r>
              <a:rPr lang="fr-FR" altLang="en-US" dirty="0" err="1">
                <a:cs typeface="Times New Roman" panose="02020603050405020304" pitchFamily="18" charset="0"/>
              </a:rPr>
              <a:t>hiện</a:t>
            </a:r>
            <a:r>
              <a:rPr lang="fr-FR" altLang="en-US" dirty="0">
                <a:cs typeface="Times New Roman" panose="02020603050405020304" pitchFamily="18" charset="0"/>
              </a:rPr>
              <a:t> </a:t>
            </a:r>
            <a:r>
              <a:rPr lang="fr-FR" altLang="en-US" dirty="0" err="1">
                <a:cs typeface="Times New Roman" panose="02020603050405020304" pitchFamily="18" charset="0"/>
              </a:rPr>
              <a:t>các</a:t>
            </a:r>
            <a:r>
              <a:rPr lang="fr-FR" altLang="en-US" dirty="0">
                <a:cs typeface="Times New Roman" panose="02020603050405020304" pitchFamily="18" charset="0"/>
              </a:rPr>
              <a:t> </a:t>
            </a:r>
            <a:r>
              <a:rPr lang="fr-FR" altLang="en-US" dirty="0" err="1">
                <a:cs typeface="Times New Roman" panose="02020603050405020304" pitchFamily="18" charset="0"/>
              </a:rPr>
              <a:t>bước</a:t>
            </a:r>
            <a:r>
              <a:rPr lang="fr-FR" altLang="en-US" dirty="0">
                <a:cs typeface="Times New Roman" panose="02020603050405020304" pitchFamily="18" charset="0"/>
              </a:rPr>
              <a:t> </a:t>
            </a:r>
            <a:r>
              <a:rPr lang="fr-FR" altLang="en-US" dirty="0" err="1">
                <a:cs typeface="Times New Roman" panose="02020603050405020304" pitchFamily="18" charset="0"/>
              </a:rPr>
              <a:t>trao</a:t>
            </a:r>
            <a:r>
              <a:rPr lang="fr-FR" altLang="en-US" dirty="0">
                <a:cs typeface="Times New Roman" panose="02020603050405020304" pitchFamily="18" charset="0"/>
              </a:rPr>
              <a:t> </a:t>
            </a:r>
            <a:r>
              <a:rPr lang="fr-FR" altLang="en-US" dirty="0" err="1">
                <a:cs typeface="Times New Roman" panose="02020603050405020304" pitchFamily="18" charset="0"/>
              </a:rPr>
              <a:t>đổi</a:t>
            </a:r>
            <a:r>
              <a:rPr lang="fr-FR" altLang="en-US" dirty="0">
                <a:cs typeface="Times New Roman" panose="02020603050405020304" pitchFamily="18" charset="0"/>
              </a:rPr>
              <a:t> </a:t>
            </a:r>
            <a:r>
              <a:rPr lang="fr-FR" altLang="en-US" dirty="0" err="1">
                <a:cs typeface="Times New Roman" panose="02020603050405020304" pitchFamily="18" charset="0"/>
              </a:rPr>
              <a:t>khóa</a:t>
            </a:r>
            <a:r>
              <a:rPr lang="fr-FR" altLang="en-US" dirty="0">
                <a:cs typeface="Times New Roman" panose="02020603050405020304" pitchFamily="18" charset="0"/>
              </a:rPr>
              <a:t> </a:t>
            </a:r>
            <a:r>
              <a:rPr lang="fr-FR" altLang="en-US" dirty="0" err="1">
                <a:cs typeface="Times New Roman" panose="02020603050405020304" pitchFamily="18" charset="0"/>
              </a:rPr>
              <a:t>bằng</a:t>
            </a:r>
            <a:r>
              <a:rPr lang="fr-FR" altLang="en-US" dirty="0">
                <a:cs typeface="Times New Roman" panose="02020603050405020304" pitchFamily="18" charset="0"/>
              </a:rPr>
              <a:t> </a:t>
            </a:r>
            <a:r>
              <a:rPr lang="fr-FR" altLang="en-US" dirty="0" err="1">
                <a:cs typeface="Times New Roman" panose="02020603050405020304" pitchFamily="18" charset="0"/>
              </a:rPr>
              <a:t>thuật</a:t>
            </a:r>
            <a:r>
              <a:rPr lang="fr-FR" altLang="en-US" dirty="0">
                <a:cs typeface="Times New Roman" panose="02020603050405020304" pitchFamily="18" charset="0"/>
              </a:rPr>
              <a:t> </a:t>
            </a:r>
            <a:r>
              <a:rPr lang="fr-FR" altLang="en-US" dirty="0" err="1">
                <a:cs typeface="Times New Roman" panose="02020603050405020304" pitchFamily="18" charset="0"/>
              </a:rPr>
              <a:t>toán</a:t>
            </a:r>
            <a:r>
              <a:rPr lang="fr-FR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/>
              <a:t>Diffie-Hellman</a:t>
            </a:r>
            <a:endParaRPr lang="fr-FR" altLang="en-US" dirty="0">
              <a:cs typeface="Times New Roman" panose="02020603050405020304" pitchFamily="18" charset="0"/>
            </a:endParaRPr>
          </a:p>
        </p:txBody>
      </p:sp>
      <p:sp>
        <p:nvSpPr>
          <p:cNvPr id="39940" name="Date Placeholder 3">
            <a:extLst>
              <a:ext uri="{FF2B5EF4-FFF2-40B4-BE49-F238E27FC236}">
                <a16:creationId xmlns:a16="http://schemas.microsoft.com/office/drawing/2014/main" id="{4C56EC50-120C-4550-8100-F320F04EE1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2E46BF30-D6CB-44BB-8739-9E2898191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Thuật toán ElGamal</a:t>
            </a:r>
          </a:p>
        </p:txBody>
      </p:sp>
      <p:sp>
        <p:nvSpPr>
          <p:cNvPr id="4096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B446862-CB5E-4FD3-B0DC-8531F08B2A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altLang="en-US" sz="2800"/>
              <a:t> ElGamal</a:t>
            </a:r>
            <a:r>
              <a:rPr lang="vi-VN" altLang="en-US" sz="2800"/>
              <a:t> là một thuật toán mã hoá khối</a:t>
            </a:r>
            <a:r>
              <a:rPr lang="en-US" altLang="en-US" sz="2800"/>
              <a:t> bất đối xứng, m</a:t>
            </a:r>
            <a:r>
              <a:rPr lang="vi-VN" altLang="en-US" sz="2800"/>
              <a:t>ỗi</a:t>
            </a:r>
            <a:r>
              <a:rPr lang="en-US" altLang="en-US" sz="2800"/>
              <a:t> kh</a:t>
            </a:r>
            <a:r>
              <a:rPr lang="vi-VN" altLang="en-US" sz="2800"/>
              <a:t>ối</a:t>
            </a:r>
            <a:r>
              <a:rPr lang="en-US" altLang="en-US" sz="2800"/>
              <a:t> plaintext l</a:t>
            </a:r>
            <a:r>
              <a:rPr lang="vi-VN" altLang="en-US" sz="2800"/>
              <a:t>à</a:t>
            </a:r>
            <a:r>
              <a:rPr lang="en-US" altLang="en-US" sz="2800"/>
              <a:t> m</a:t>
            </a:r>
            <a:r>
              <a:rPr lang="vi-VN" altLang="en-US" sz="2800"/>
              <a:t>ột</a:t>
            </a:r>
            <a:r>
              <a:rPr lang="en-US" altLang="en-US" sz="2800"/>
              <a:t> d</a:t>
            </a:r>
            <a:r>
              <a:rPr lang="vi-VN" altLang="en-US" sz="2800"/>
              <a:t>ãy</a:t>
            </a:r>
            <a:r>
              <a:rPr lang="en-US" altLang="en-US" sz="2800"/>
              <a:t> b</a:t>
            </a:r>
            <a:r>
              <a:rPr lang="vi-VN" altLang="en-US" sz="2800"/>
              <a:t>ít</a:t>
            </a:r>
            <a:r>
              <a:rPr lang="en-US" altLang="en-US" sz="2800"/>
              <a:t> nh</a:t>
            </a:r>
            <a:r>
              <a:rPr lang="vi-VN" altLang="en-US" sz="2800"/>
              <a:t>ị</a:t>
            </a:r>
            <a:r>
              <a:rPr lang="en-US" altLang="en-US" sz="2800"/>
              <a:t> ph</a:t>
            </a:r>
            <a:r>
              <a:rPr lang="vi-VN" altLang="en-US" sz="2800"/>
              <a:t>â</a:t>
            </a:r>
            <a:r>
              <a:rPr lang="en-US" altLang="en-US" sz="2800"/>
              <a:t>n </a:t>
            </a:r>
            <a:r>
              <a:rPr lang="vi-VN" altLang="en-US" sz="2800"/>
              <a:t>ứng</a:t>
            </a:r>
            <a:r>
              <a:rPr lang="en-US" altLang="en-US" sz="2800"/>
              <a:t> v</a:t>
            </a:r>
            <a:r>
              <a:rPr lang="vi-VN" altLang="en-US" sz="2800"/>
              <a:t>ới</a:t>
            </a:r>
            <a:r>
              <a:rPr lang="en-US" altLang="en-US" sz="2800"/>
              <a:t> m</a:t>
            </a:r>
            <a:r>
              <a:rPr lang="vi-VN" altLang="en-US" sz="2800"/>
              <a:t>ột số</a:t>
            </a:r>
            <a:r>
              <a:rPr lang="en-US" altLang="en-US" sz="2800"/>
              <a:t> nguy</a:t>
            </a:r>
            <a:r>
              <a:rPr lang="vi-VN" altLang="en-US" sz="2800"/>
              <a:t>ê</a:t>
            </a:r>
            <a:r>
              <a:rPr lang="en-US" altLang="en-US" sz="2800"/>
              <a:t>n</a:t>
            </a:r>
            <a:r>
              <a:rPr lang="vi-VN" altLang="en-US" sz="2800"/>
              <a:t> </a:t>
            </a:r>
            <a:r>
              <a:rPr lang="en-US" altLang="en-US" sz="2800" i="1">
                <a:solidFill>
                  <a:srgbClr val="000000"/>
                </a:solidFill>
              </a:rPr>
              <a:t>P</a:t>
            </a:r>
            <a:r>
              <a:rPr lang="vi-VN" altLang="en-US" sz="2800"/>
              <a:t>.</a:t>
            </a:r>
            <a:r>
              <a:rPr lang="en-US" altLang="en-US" sz="2800"/>
              <a:t> </a:t>
            </a:r>
          </a:p>
          <a:p>
            <a:pPr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 </a:t>
            </a:r>
            <a:r>
              <a:rPr lang="vi-VN" altLang="en-US" sz="2800">
                <a:cs typeface="Times New Roman" panose="02020603050405020304" pitchFamily="18" charset="0"/>
              </a:rPr>
              <a:t>Giả sử người </a:t>
            </a:r>
            <a:r>
              <a:rPr lang="vi-VN" altLang="en-US" sz="2800" i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vi-VN" altLang="en-US" sz="2800">
                <a:cs typeface="Times New Roman" panose="02020603050405020304" pitchFamily="18" charset="0"/>
              </a:rPr>
              <a:t> </a:t>
            </a:r>
            <a:r>
              <a:rPr lang="en-US" altLang="en-US" sz="2800">
                <a:cs typeface="Times New Roman" panose="02020603050405020304" pitchFamily="18" charset="0"/>
              </a:rPr>
              <a:t>muốn gửi cho người</a:t>
            </a:r>
            <a:r>
              <a:rPr lang="vi-VN" altLang="en-US" sz="2800">
                <a:cs typeface="Times New Roman" panose="02020603050405020304" pitchFamily="18" charset="0"/>
              </a:rPr>
              <a:t> </a:t>
            </a:r>
            <a:r>
              <a:rPr lang="vi-VN" altLang="en-US" sz="2800" i="1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vi-VN" altLang="en-US" sz="2800">
                <a:cs typeface="Times New Roman" panose="02020603050405020304" pitchFamily="18" charset="0"/>
              </a:rPr>
              <a:t> m</a:t>
            </a:r>
            <a:r>
              <a:rPr lang="en-US" altLang="en-US" sz="2800">
                <a:cs typeface="Times New Roman" panose="02020603050405020304" pitchFamily="18" charset="0"/>
              </a:rPr>
              <a:t>ột plaintext </a:t>
            </a:r>
            <a:r>
              <a:rPr lang="en-US" altLang="en-US" sz="2800" i="1">
                <a:solidFill>
                  <a:srgbClr val="000000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sz="2800">
                <a:cs typeface="Times New Roman" panose="02020603050405020304" pitchFamily="18" charset="0"/>
              </a:rPr>
              <a:t>. </a:t>
            </a:r>
            <a:r>
              <a:rPr lang="en-US" altLang="en-US" sz="2800"/>
              <a:t>Hai người lựa chọn một số nguyên tố </a:t>
            </a:r>
            <a:r>
              <a:rPr lang="en-US" altLang="en-US" sz="2800" i="1">
                <a:solidFill>
                  <a:srgbClr val="000000"/>
                </a:solidFill>
              </a:rPr>
              <a:t>p</a:t>
            </a:r>
            <a:r>
              <a:rPr lang="en-US" altLang="en-US" sz="2800"/>
              <a:t> và một số </a:t>
            </a:r>
            <a:r>
              <a:rPr lang="en-US" altLang="en-US" sz="2800" i="1">
                <a:solidFill>
                  <a:srgbClr val="000000"/>
                </a:solidFill>
              </a:rPr>
              <a:t>a</a:t>
            </a:r>
            <a:r>
              <a:rPr lang="en-US" altLang="en-US" sz="2800"/>
              <a:t> là phần tử nguyên thủy của </a:t>
            </a:r>
            <a:r>
              <a:rPr lang="en-US" altLang="en-US" sz="2800" i="1">
                <a:solidFill>
                  <a:srgbClr val="000000"/>
                </a:solidFill>
              </a:rPr>
              <a:t>p</a:t>
            </a:r>
          </a:p>
          <a:p>
            <a:pPr>
              <a:defRPr/>
            </a:pPr>
            <a:r>
              <a:rPr lang="en-US" altLang="en-US" sz="2800"/>
              <a:t> Để mã hóa plaintext </a:t>
            </a:r>
            <a:r>
              <a:rPr lang="en-US" altLang="en-US" sz="2800" i="1">
                <a:solidFill>
                  <a:srgbClr val="000000"/>
                </a:solidFill>
              </a:rPr>
              <a:t>P</a:t>
            </a:r>
            <a:r>
              <a:rPr lang="en-US" altLang="en-US" sz="2800"/>
              <a:t>, người </a:t>
            </a:r>
            <a:r>
              <a:rPr lang="en-US" altLang="en-US" sz="2800" i="1">
                <a:solidFill>
                  <a:srgbClr val="000000"/>
                </a:solidFill>
              </a:rPr>
              <a:t>A</a:t>
            </a:r>
            <a:r>
              <a:rPr lang="en-US" altLang="en-US" sz="2800"/>
              <a:t> nhân nó với mật khóa </a:t>
            </a:r>
            <a:r>
              <a:rPr lang="en-US" altLang="en-US" sz="2800" i="1">
                <a:solidFill>
                  <a:srgbClr val="000000"/>
                </a:solidFill>
              </a:rPr>
              <a:t>K</a:t>
            </a:r>
            <a:r>
              <a:rPr lang="en-US" altLang="en-US" sz="2800"/>
              <a:t>:        	</a:t>
            </a:r>
            <a:r>
              <a:rPr lang="en-US" altLang="en-US" sz="2800" i="1">
                <a:solidFill>
                  <a:srgbClr val="000000"/>
                </a:solidFill>
              </a:rPr>
              <a:t>C =K.P mod p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en-US" sz="2800"/>
              <a:t>trong đó </a:t>
            </a:r>
            <a:r>
              <a:rPr lang="en-US" altLang="en-US" sz="2800" i="1">
                <a:solidFill>
                  <a:srgbClr val="000000"/>
                </a:solidFill>
              </a:rPr>
              <a:t>K</a:t>
            </a:r>
            <a:r>
              <a:rPr lang="en-US" altLang="en-US" sz="2800"/>
              <a:t> chính là mật khóa được trao đổi </a:t>
            </a:r>
            <a:r>
              <a:rPr lang="fr-FR" altLang="en-US" sz="2800">
                <a:cs typeface="Times New Roman" panose="02020603050405020304" pitchFamily="18" charset="0"/>
              </a:rPr>
              <a:t>bằng phương pháp </a:t>
            </a:r>
            <a:r>
              <a:rPr lang="en-US" altLang="en-US" sz="2800"/>
              <a:t>Diffie-Hellman </a:t>
            </a:r>
          </a:p>
        </p:txBody>
      </p:sp>
      <p:sp>
        <p:nvSpPr>
          <p:cNvPr id="40964" name="Date Placeholder 3">
            <a:extLst>
              <a:ext uri="{FF2B5EF4-FFF2-40B4-BE49-F238E27FC236}">
                <a16:creationId xmlns:a16="http://schemas.microsoft.com/office/drawing/2014/main" id="{83EADF39-81A6-4BD0-9BA3-95376C907EB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1932DE19-4C5A-4617-AC14-7A8B4D8E2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cs typeface="Times New Roman" panose="02020603050405020304" pitchFamily="18" charset="0"/>
              </a:rPr>
              <a:t>Quá trình </a:t>
            </a:r>
            <a:r>
              <a:rPr lang="vi-VN" altLang="en-US" sz="3600">
                <a:cs typeface="Times New Roman" panose="02020603050405020304" pitchFamily="18" charset="0"/>
              </a:rPr>
              <a:t>trao đổi m</a:t>
            </a:r>
            <a:r>
              <a:rPr lang="en-US" altLang="en-US" sz="3600">
                <a:cs typeface="Times New Roman" panose="02020603050405020304" pitchFamily="18" charset="0"/>
              </a:rPr>
              <a:t>ật</a:t>
            </a:r>
            <a:r>
              <a:rPr lang="vi-VN" altLang="en-US" sz="3600">
                <a:cs typeface="Times New Roman" panose="02020603050405020304" pitchFamily="18" charset="0"/>
              </a:rPr>
              <a:t> khóa</a:t>
            </a:r>
            <a:r>
              <a:rPr lang="en-US" altLang="en-US" sz="3600">
                <a:cs typeface="Times New Roman" panose="02020603050405020304" pitchFamily="18" charset="0"/>
              </a:rPr>
              <a:t> K:</a:t>
            </a:r>
            <a:endParaRPr lang="en-US" altLang="en-US" sz="3600"/>
          </a:p>
        </p:txBody>
      </p:sp>
      <p:sp>
        <p:nvSpPr>
          <p:cNvPr id="41987" name="Date Placeholder 3">
            <a:extLst>
              <a:ext uri="{FF2B5EF4-FFF2-40B4-BE49-F238E27FC236}">
                <a16:creationId xmlns:a16="http://schemas.microsoft.com/office/drawing/2014/main" id="{B6B361C8-E3F0-4A1E-86F6-F30F5563E77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  <p:sp>
        <p:nvSpPr>
          <p:cNvPr id="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3587AF2-5496-49B8-B07F-F68060B50D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12910" y="1752600"/>
            <a:ext cx="8045396" cy="4191000"/>
          </a:xfrm>
          <a:blipFill>
            <a:blip r:embed="rId3"/>
            <a:stretch>
              <a:fillRect t="-1456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101EB5AE-47C1-4C46-94E8-3E4C272C9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198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2EF8D10-46CD-4819-921F-9BABA863A3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33528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 Khi nhận được bản mã </a:t>
            </a:r>
            <a:r>
              <a:rPr lang="en-US" altLang="en-US" i="1">
                <a:solidFill>
                  <a:srgbClr val="000000"/>
                </a:solidFill>
              </a:rPr>
              <a:t>C</a:t>
            </a:r>
            <a:r>
              <a:rPr lang="en-US" altLang="en-US"/>
              <a:t>, người </a:t>
            </a:r>
            <a:r>
              <a:rPr lang="en-US" altLang="en-US" i="1">
                <a:solidFill>
                  <a:srgbClr val="000000"/>
                </a:solidFill>
              </a:rPr>
              <a:t>B</a:t>
            </a:r>
            <a:r>
              <a:rPr lang="en-US" altLang="en-US"/>
              <a:t> sẽ giải mã nó bằng công thức: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/>
              <a:t>		</a:t>
            </a:r>
            <a:r>
              <a:rPr lang="en-US" altLang="en-US" i="1">
                <a:solidFill>
                  <a:srgbClr val="000000"/>
                </a:solidFill>
              </a:rPr>
              <a:t>P = K</a:t>
            </a:r>
            <a:r>
              <a:rPr lang="en-US" altLang="en-US" i="1" baseline="30000">
                <a:solidFill>
                  <a:srgbClr val="000000"/>
                </a:solidFill>
              </a:rPr>
              <a:t>-1</a:t>
            </a:r>
            <a:r>
              <a:rPr lang="en-US" altLang="en-US" i="1">
                <a:solidFill>
                  <a:srgbClr val="000000"/>
                </a:solidFill>
              </a:rPr>
              <a:t>.C mod p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/>
              <a:t>  Trong đó </a:t>
            </a:r>
            <a:r>
              <a:rPr lang="en-US" altLang="en-US" i="1">
                <a:solidFill>
                  <a:srgbClr val="000000"/>
                </a:solidFill>
              </a:rPr>
              <a:t>K</a:t>
            </a:r>
            <a:r>
              <a:rPr lang="en-US" altLang="en-US" i="1" baseline="30000">
                <a:solidFill>
                  <a:srgbClr val="000000"/>
                </a:solidFill>
              </a:rPr>
              <a:t>-1</a:t>
            </a:r>
            <a:r>
              <a:rPr lang="en-US" altLang="en-US"/>
              <a:t> là nghịch đảo của </a:t>
            </a:r>
            <a:r>
              <a:rPr lang="en-US" altLang="en-US" i="1">
                <a:solidFill>
                  <a:srgbClr val="000000"/>
                </a:solidFill>
              </a:rPr>
              <a:t>K</a:t>
            </a:r>
            <a:r>
              <a:rPr lang="en-US" altLang="en-US"/>
              <a:t> trong modul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  <a:r>
              <a:rPr lang="en-US" altLang="en-US"/>
              <a:t>, hay </a:t>
            </a:r>
            <a:r>
              <a:rPr lang="en-US" altLang="en-US" i="1">
                <a:solidFill>
                  <a:srgbClr val="000000"/>
                </a:solidFill>
              </a:rPr>
              <a:t>K.K</a:t>
            </a:r>
            <a:r>
              <a:rPr lang="en-US" altLang="en-US" i="1" baseline="30000">
                <a:solidFill>
                  <a:srgbClr val="000000"/>
                </a:solidFill>
              </a:rPr>
              <a:t>-1</a:t>
            </a:r>
            <a:r>
              <a:rPr lang="en-US" altLang="en-US" i="1">
                <a:solidFill>
                  <a:srgbClr val="000000"/>
                </a:solidFill>
              </a:rPr>
              <a:t> mod p = 1</a:t>
            </a:r>
          </a:p>
        </p:txBody>
      </p:sp>
      <p:sp>
        <p:nvSpPr>
          <p:cNvPr id="43012" name="Date Placeholder 3">
            <a:extLst>
              <a:ext uri="{FF2B5EF4-FFF2-40B4-BE49-F238E27FC236}">
                <a16:creationId xmlns:a16="http://schemas.microsoft.com/office/drawing/2014/main" id="{6392905E-8E57-4E1E-A3BE-2654095E42A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5C4089D-44F4-48EC-B5CE-D2739343B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Nhắc lại về vành Z</a:t>
            </a:r>
            <a:r>
              <a:rPr lang="en-US" altLang="en-US" baseline="-25000"/>
              <a:t>N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3496EBF-C475-480F-97C9-5548A475BB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 Vành </a:t>
            </a:r>
            <a:r>
              <a:rPr lang="en-US" altLang="en-US" i="1">
                <a:solidFill>
                  <a:srgbClr val="000000"/>
                </a:solidFill>
              </a:rPr>
              <a:t>Z</a:t>
            </a:r>
            <a:r>
              <a:rPr lang="en-US" altLang="en-US" i="1" baseline="-25000">
                <a:solidFill>
                  <a:srgbClr val="000000"/>
                </a:solidFill>
              </a:rPr>
              <a:t>N</a:t>
            </a:r>
            <a:r>
              <a:rPr lang="en-US" altLang="en-US"/>
              <a:t> bao gồm một tập hợp gồm </a:t>
            </a:r>
            <a:r>
              <a:rPr lang="en-US" altLang="en-US" i="1">
                <a:solidFill>
                  <a:srgbClr val="000000"/>
                </a:solidFill>
              </a:rPr>
              <a:t>N</a:t>
            </a:r>
            <a:r>
              <a:rPr lang="en-US" altLang="en-US"/>
              <a:t> số nguyên từ </a:t>
            </a:r>
            <a:r>
              <a:rPr lang="en-US" altLang="en-US" i="1">
                <a:solidFill>
                  <a:srgbClr val="000000"/>
                </a:solidFill>
              </a:rPr>
              <a:t>0 → N-1 </a:t>
            </a:r>
            <a:r>
              <a:rPr lang="en-US" altLang="en-US"/>
              <a:t>và các phép toán trên tập hợp đó</a:t>
            </a:r>
          </a:p>
          <a:p>
            <a:r>
              <a:rPr lang="en-US" altLang="en-US"/>
              <a:t> Mọi phép toán trong vành </a:t>
            </a:r>
            <a:r>
              <a:rPr lang="en-US" altLang="en-US" i="1">
                <a:solidFill>
                  <a:srgbClr val="000000"/>
                </a:solidFill>
              </a:rPr>
              <a:t>Z</a:t>
            </a:r>
            <a:r>
              <a:rPr lang="en-US" altLang="en-US" sz="4400" i="1" baseline="-250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altLang="en-US"/>
              <a:t> đều cho kết quả nằm trong vành </a:t>
            </a:r>
            <a:r>
              <a:rPr lang="en-US" altLang="en-US" i="1">
                <a:solidFill>
                  <a:srgbClr val="000000"/>
                </a:solidFill>
              </a:rPr>
              <a:t>Z</a:t>
            </a:r>
            <a:r>
              <a:rPr lang="en-US" altLang="en-US" sz="4400" i="1" baseline="-250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</a:t>
            </a:r>
          </a:p>
        </p:txBody>
      </p:sp>
      <p:sp>
        <p:nvSpPr>
          <p:cNvPr id="8196" name="Date Placeholder 3">
            <a:extLst>
              <a:ext uri="{FF2B5EF4-FFF2-40B4-BE49-F238E27FC236}">
                <a16:creationId xmlns:a16="http://schemas.microsoft.com/office/drawing/2014/main" id="{1857FA3C-BAE0-41A8-B064-2B8013C8C65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790ECD65-3B7F-401A-B36B-01738FD4F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B887-F279-4620-8D91-A1F986F44B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09600" y="1676400"/>
            <a:ext cx="7924800" cy="4114800"/>
          </a:xfrm>
          <a:blipFill>
            <a:blip r:embed="rId2"/>
            <a:stretch>
              <a:fillRect t="-2074" r="-15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4036" name="Date Placeholder 3">
            <a:extLst>
              <a:ext uri="{FF2B5EF4-FFF2-40B4-BE49-F238E27FC236}">
                <a16:creationId xmlns:a16="http://schemas.microsoft.com/office/drawing/2014/main" id="{7B9D4DAC-0094-4FA3-A4DE-CB29B1F6003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0925F84E-7F0A-488D-AB4F-36D0F3C3F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Chứng minh: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84BD-B8B3-487E-B875-2AB5D99CA0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524000"/>
            <a:ext cx="7772400" cy="4953000"/>
          </a:xfrm>
          <a:blipFill>
            <a:blip r:embed="rId2"/>
            <a:stretch>
              <a:fillRect l="-1882" t="-110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5060" name="Date Placeholder 3">
            <a:extLst>
              <a:ext uri="{FF2B5EF4-FFF2-40B4-BE49-F238E27FC236}">
                <a16:creationId xmlns:a16="http://schemas.microsoft.com/office/drawing/2014/main" id="{779C4E8E-36CE-4C9A-A556-4ED9310AB3B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5CD346F3-2D8D-4E9F-8680-B990FD386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608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A278F44-47C8-4F77-9779-15EC7B174B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5715000"/>
            <a:ext cx="8077200" cy="457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500" i="1"/>
              <a:t>Định lý Fermat với </a:t>
            </a:r>
            <a:r>
              <a:rPr lang="en-US" altLang="en-US" sz="2500" i="1">
                <a:solidFill>
                  <a:srgbClr val="000000"/>
                </a:solidFill>
              </a:rPr>
              <a:t>p=19</a:t>
            </a:r>
            <a:r>
              <a:rPr lang="en-US" altLang="en-US" sz="2500" i="1"/>
              <a:t>: </a:t>
            </a:r>
            <a:r>
              <a:rPr lang="en-US" altLang="en-US" sz="2500" i="1">
                <a:solidFill>
                  <a:srgbClr val="000000"/>
                </a:solidFill>
              </a:rPr>
              <a:t>a</a:t>
            </a:r>
            <a:r>
              <a:rPr lang="en-US" altLang="en-US" sz="2500" i="1" baseline="30000">
                <a:solidFill>
                  <a:srgbClr val="000000"/>
                </a:solidFill>
              </a:rPr>
              <a:t>18</a:t>
            </a:r>
            <a:r>
              <a:rPr lang="en-US" altLang="en-US" sz="2500" i="1">
                <a:solidFill>
                  <a:srgbClr val="000000"/>
                </a:solidFill>
              </a:rPr>
              <a:t> mod 19 = 1</a:t>
            </a:r>
            <a:r>
              <a:rPr lang="en-US" altLang="en-US" sz="2500" i="1"/>
              <a:t> với mọi </a:t>
            </a:r>
            <a:r>
              <a:rPr lang="en-US" altLang="en-US" sz="2500" i="1">
                <a:solidFill>
                  <a:srgbClr val="000000"/>
                </a:solidFill>
              </a:rPr>
              <a:t>a </a:t>
            </a:r>
            <a:r>
              <a:rPr lang="az-Cyrl-AZ" altLang="en-US" sz="2500" i="1">
                <a:solidFill>
                  <a:srgbClr val="000000"/>
                </a:solidFill>
              </a:rPr>
              <a:t>Є</a:t>
            </a:r>
            <a:r>
              <a:rPr lang="en-US" altLang="en-US" sz="2500" i="1">
                <a:solidFill>
                  <a:srgbClr val="000000"/>
                </a:solidFill>
              </a:rPr>
              <a:t> [1,p-1] </a:t>
            </a:r>
            <a:endParaRPr lang="en-US" altLang="en-US" sz="2500"/>
          </a:p>
        </p:txBody>
      </p:sp>
      <p:sp>
        <p:nvSpPr>
          <p:cNvPr id="46084" name="Date Placeholder 3">
            <a:extLst>
              <a:ext uri="{FF2B5EF4-FFF2-40B4-BE49-F238E27FC236}">
                <a16:creationId xmlns:a16="http://schemas.microsoft.com/office/drawing/2014/main" id="{1D7FEACE-D9AE-4E87-A0A8-6ED115F02FC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  <p:pic>
        <p:nvPicPr>
          <p:cNvPr id="46085" name="Picture 2">
            <a:extLst>
              <a:ext uri="{FF2B5EF4-FFF2-40B4-BE49-F238E27FC236}">
                <a16:creationId xmlns:a16="http://schemas.microsoft.com/office/drawing/2014/main" id="{CFA8F9B2-0D2D-4E89-B726-9A3C8012B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685800"/>
            <a:ext cx="890587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AA59D690-F9FE-4818-B9D5-5142B8A2D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Ví dụ:</a:t>
            </a:r>
          </a:p>
        </p:txBody>
      </p:sp>
      <p:sp>
        <p:nvSpPr>
          <p:cNvPr id="4301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735802-7CF5-43BA-9342-84D8251107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09600" y="1524000"/>
            <a:ext cx="8001000" cy="4876800"/>
          </a:xfrm>
          <a:blipFill>
            <a:blip r:embed="rId2"/>
            <a:stretch>
              <a:fillRect t="-1625" r="-2133" b="-325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7108" name="Date Placeholder 3">
            <a:extLst>
              <a:ext uri="{FF2B5EF4-FFF2-40B4-BE49-F238E27FC236}">
                <a16:creationId xmlns:a16="http://schemas.microsoft.com/office/drawing/2014/main" id="{D0ECDE6D-56A3-4577-A0E7-F3D5D2D7A1E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7295-A49C-44C6-8E8D-37736D79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Quá trình mã hóa:</a:t>
            </a:r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47A04-36EF-4404-9074-F4E820948A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752600"/>
                <a:ext cx="7772400" cy="4114800"/>
              </a:xfrm>
            </p:spPr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i="1" dirty="0">
                    <a:solidFill>
                      <a:srgbClr val="000000"/>
                    </a:solidFill>
                  </a:rPr>
                  <a:t>A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khóa</a:t>
                </a:r>
                <a:r>
                  <a:rPr lang="en-US" dirty="0"/>
                  <a:t> </a:t>
                </a:r>
                <a:r>
                  <a:rPr lang="en-US" i="1" dirty="0">
                    <a:solidFill>
                      <a:srgbClr val="000000"/>
                    </a:solidFill>
                  </a:rPr>
                  <a:t>K = (Y</a:t>
                </a:r>
                <a:r>
                  <a:rPr lang="en-US" i="1" baseline="-25000" dirty="0">
                    <a:solidFill>
                      <a:srgbClr val="000000"/>
                    </a:solidFill>
                  </a:rPr>
                  <a:t>B</a:t>
                </a:r>
                <a:r>
                  <a:rPr lang="en-US" i="1" dirty="0">
                    <a:solidFill>
                      <a:srgbClr val="000000"/>
                    </a:solidFill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30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30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baseline="30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000000"/>
                    </a:solidFill>
                  </a:rPr>
                  <a:t>  mod p</a:t>
                </a: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                            </a:t>
                </a:r>
                <a:r>
                  <a:rPr lang="en-US" i="1" dirty="0">
                    <a:solidFill>
                      <a:srgbClr val="000000"/>
                    </a:solidFill>
                  </a:rPr>
                  <a:t>= 44</a:t>
                </a:r>
                <a:r>
                  <a:rPr lang="en-US" i="1" baseline="30000" dirty="0">
                    <a:solidFill>
                      <a:srgbClr val="000000"/>
                    </a:solidFill>
                  </a:rPr>
                  <a:t>36</a:t>
                </a:r>
                <a:r>
                  <a:rPr lang="en-US" i="1" dirty="0">
                    <a:solidFill>
                      <a:srgbClr val="000000"/>
                    </a:solidFill>
                  </a:rPr>
                  <a:t> mod 97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</a:t>
                </a:r>
                <a:r>
                  <a:rPr lang="en-US" i="1" dirty="0">
                    <a:solidFill>
                      <a:srgbClr val="000000"/>
                    </a:solidFill>
                  </a:rPr>
                  <a:t>= 75</a:t>
                </a:r>
              </a:p>
              <a:p>
                <a:r>
                  <a:rPr lang="en-US" dirty="0"/>
                  <a:t> </a:t>
                </a:r>
                <a:r>
                  <a:rPr lang="en-US" i="1" dirty="0">
                    <a:solidFill>
                      <a:srgbClr val="000000"/>
                    </a:solidFill>
                  </a:rPr>
                  <a:t>A</a:t>
                </a:r>
                <a:r>
                  <a:rPr lang="en-US" dirty="0"/>
                  <a:t> </a:t>
                </a:r>
                <a:r>
                  <a:rPr lang="en-US" dirty="0" err="1"/>
                  <a:t>mã</a:t>
                </a:r>
                <a:r>
                  <a:rPr lang="en-US" dirty="0"/>
                  <a:t> </a:t>
                </a:r>
                <a:r>
                  <a:rPr lang="en-US" dirty="0" err="1"/>
                  <a:t>hóa</a:t>
                </a:r>
                <a:r>
                  <a:rPr lang="en-US" dirty="0"/>
                  <a:t> </a:t>
                </a:r>
                <a:r>
                  <a:rPr lang="en-US" i="1" dirty="0">
                    <a:solidFill>
                      <a:srgbClr val="000000"/>
                    </a:solidFill>
                  </a:rPr>
                  <a:t>P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r>
                  <a:rPr lang="en-US" i="1" dirty="0">
                    <a:solidFill>
                      <a:srgbClr val="000000"/>
                    </a:solidFill>
                  </a:rPr>
                  <a:t>C = K.P mod p = 75.8 mod 97 = 18</a:t>
                </a:r>
              </a:p>
              <a:p>
                <a:pPr marL="0" indent="0">
                  <a:buNone/>
                </a:pPr>
                <a:r>
                  <a:rPr lang="en-US" dirty="0" err="1"/>
                  <a:t>Bản</a:t>
                </a:r>
                <a:r>
                  <a:rPr lang="en-US" dirty="0"/>
                  <a:t> </a:t>
                </a:r>
                <a:r>
                  <a:rPr lang="en-US" dirty="0" err="1"/>
                  <a:t>mã</a:t>
                </a:r>
                <a:r>
                  <a:rPr lang="en-US" dirty="0"/>
                  <a:t> </a:t>
                </a:r>
                <a:r>
                  <a:rPr lang="en-US" i="1" dirty="0">
                    <a:solidFill>
                      <a:srgbClr val="000000"/>
                    </a:solidFill>
                  </a:rPr>
                  <a:t>C = 18</a:t>
                </a:r>
                <a:r>
                  <a:rPr lang="en-US" dirty="0"/>
                  <a:t> (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i="1" dirty="0">
                    <a:solidFill>
                      <a:srgbClr val="000000"/>
                    </a:solidFill>
                  </a:rPr>
                  <a:t>Y</a:t>
                </a:r>
                <a:r>
                  <a:rPr lang="en-US" i="1" baseline="-25000" dirty="0">
                    <a:solidFill>
                      <a:srgbClr val="000000"/>
                    </a:solidFill>
                  </a:rPr>
                  <a:t>A</a:t>
                </a:r>
                <a:r>
                  <a:rPr lang="en-US" i="1" dirty="0">
                    <a:solidFill>
                      <a:srgbClr val="000000"/>
                    </a:solidFill>
                  </a:rPr>
                  <a:t> = 50</a:t>
                </a:r>
                <a:r>
                  <a:rPr lang="en-US" dirty="0"/>
                  <a:t>)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gửi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i="1" dirty="0">
                    <a:solidFill>
                      <a:srgbClr val="000000"/>
                    </a:solidFill>
                  </a:rPr>
                  <a:t>B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47A04-36EF-4404-9074-F4E820948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752600"/>
                <a:ext cx="7772400" cy="4114800"/>
              </a:xfrm>
              <a:blipFill>
                <a:blip r:embed="rId2"/>
                <a:stretch>
                  <a:fillRect l="-1961" t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032DF-0D6B-4090-911B-FB0283DB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Bộ môn Mạng và ATTT – Khoa CNTT</a:t>
            </a:r>
          </a:p>
        </p:txBody>
      </p:sp>
    </p:spTree>
    <p:extLst>
      <p:ext uri="{BB962C8B-B14F-4D97-AF65-F5344CB8AC3E}">
        <p14:creationId xmlns:p14="http://schemas.microsoft.com/office/powerpoint/2010/main" val="2170726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DC368F94-5EA4-4F6B-B8C4-446B77826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Quá trình giải mã: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CBBA-EF88-4FE2-9175-04650BA773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85800" y="1676400"/>
            <a:ext cx="8077200" cy="4114800"/>
          </a:xfrm>
          <a:blipFill>
            <a:blip r:embed="rId2"/>
            <a:stretch>
              <a:fillRect t="-2074" r="-3094" b="-2370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49156" name="Date Placeholder 3">
            <a:extLst>
              <a:ext uri="{FF2B5EF4-FFF2-40B4-BE49-F238E27FC236}">
                <a16:creationId xmlns:a16="http://schemas.microsoft.com/office/drawing/2014/main" id="{7E8413E3-5521-47AA-9D40-E951F5E25EF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B78EA0B5-26DA-481A-B634-1A30BEF33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Tóm tắt: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245D4B6-8F3E-4B98-A2D8-8245713F8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8006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i="1">
                <a:solidFill>
                  <a:srgbClr val="0000FF"/>
                </a:solidFill>
              </a:rPr>
              <a:t>Các thành phần công khai:</a:t>
            </a:r>
          </a:p>
          <a:p>
            <a:pPr>
              <a:defRPr/>
            </a:pPr>
            <a:r>
              <a:rPr lang="en-US"/>
              <a:t> </a:t>
            </a:r>
            <a:r>
              <a:rPr lang="en-US" i="1">
                <a:solidFill>
                  <a:srgbClr val="000000"/>
                </a:solidFill>
              </a:rPr>
              <a:t>p</a:t>
            </a:r>
            <a:r>
              <a:rPr lang="en-US"/>
              <a:t> (số nguyên tố)</a:t>
            </a:r>
          </a:p>
          <a:p>
            <a:pPr>
              <a:defRPr/>
            </a:pPr>
            <a:r>
              <a:rPr lang="en-US"/>
              <a:t> </a:t>
            </a:r>
            <a:r>
              <a:rPr lang="en-US" i="1">
                <a:solidFill>
                  <a:srgbClr val="000000"/>
                </a:solidFill>
              </a:rPr>
              <a:t>a</a:t>
            </a:r>
            <a:r>
              <a:rPr lang="en-US"/>
              <a:t> (thành phần nguyên thủy của </a:t>
            </a:r>
            <a:r>
              <a:rPr lang="en-US" i="1">
                <a:solidFill>
                  <a:srgbClr val="000000"/>
                </a:solidFill>
              </a:rPr>
              <a:t>p</a:t>
            </a:r>
            <a:r>
              <a:rPr lang="en-US"/>
              <a:t>)</a:t>
            </a:r>
          </a:p>
          <a:p>
            <a:pPr>
              <a:defRPr/>
            </a:pPr>
            <a:r>
              <a:rPr lang="en-US"/>
              <a:t> </a:t>
            </a:r>
            <a:r>
              <a:rPr lang="en-US" i="1">
                <a:solidFill>
                  <a:srgbClr val="000000"/>
                </a:solidFill>
              </a:rPr>
              <a:t>Y</a:t>
            </a:r>
            <a:r>
              <a:rPr lang="en-US" i="1" baseline="-25000">
                <a:solidFill>
                  <a:srgbClr val="000000"/>
                </a:solidFill>
              </a:rPr>
              <a:t>A</a:t>
            </a:r>
            <a:r>
              <a:rPr lang="en-US"/>
              <a:t> (khóa công khai của </a:t>
            </a:r>
            <a:r>
              <a:rPr lang="en-US" i="1">
                <a:solidFill>
                  <a:srgbClr val="000000"/>
                </a:solidFill>
              </a:rPr>
              <a:t>A</a:t>
            </a:r>
            <a:r>
              <a:rPr lang="en-US"/>
              <a:t>)</a:t>
            </a:r>
          </a:p>
          <a:p>
            <a:pPr>
              <a:defRPr/>
            </a:pPr>
            <a:r>
              <a:rPr lang="en-US"/>
              <a:t> </a:t>
            </a:r>
            <a:r>
              <a:rPr lang="en-US" i="1">
                <a:solidFill>
                  <a:srgbClr val="000000"/>
                </a:solidFill>
              </a:rPr>
              <a:t>Y</a:t>
            </a:r>
            <a:r>
              <a:rPr lang="en-US" i="1" baseline="-25000">
                <a:solidFill>
                  <a:srgbClr val="000000"/>
                </a:solidFill>
              </a:rPr>
              <a:t>B</a:t>
            </a:r>
            <a:r>
              <a:rPr lang="en-US"/>
              <a:t> (khóa công khai của </a:t>
            </a:r>
            <a:r>
              <a:rPr lang="en-US" i="1">
                <a:solidFill>
                  <a:srgbClr val="000000"/>
                </a:solidFill>
              </a:rPr>
              <a:t>B</a:t>
            </a:r>
            <a:r>
              <a:rPr lang="en-US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i="1">
                <a:solidFill>
                  <a:srgbClr val="0000FF"/>
                </a:solidFill>
              </a:rPr>
              <a:t>Các thành phần bí mật:</a:t>
            </a:r>
          </a:p>
          <a:p>
            <a:pPr>
              <a:defRPr/>
            </a:pPr>
            <a:r>
              <a:rPr lang="en-US"/>
              <a:t> </a:t>
            </a:r>
            <a:r>
              <a:rPr lang="en-US" i="1">
                <a:solidFill>
                  <a:srgbClr val="000000"/>
                </a:solidFill>
              </a:rPr>
              <a:t>X</a:t>
            </a:r>
            <a:r>
              <a:rPr lang="en-US" i="1" baseline="-25000">
                <a:solidFill>
                  <a:srgbClr val="000000"/>
                </a:solidFill>
              </a:rPr>
              <a:t>A</a:t>
            </a:r>
            <a:r>
              <a:rPr lang="en-US"/>
              <a:t> (khóa riêng của </a:t>
            </a:r>
            <a:r>
              <a:rPr lang="en-US" i="1">
                <a:solidFill>
                  <a:srgbClr val="000000"/>
                </a:solidFill>
              </a:rPr>
              <a:t>A</a:t>
            </a:r>
            <a:r>
              <a:rPr lang="en-US"/>
              <a:t>)</a:t>
            </a:r>
          </a:p>
          <a:p>
            <a:pPr>
              <a:defRPr/>
            </a:pPr>
            <a:r>
              <a:rPr lang="en-US"/>
              <a:t> </a:t>
            </a:r>
            <a:r>
              <a:rPr lang="en-US" i="1">
                <a:solidFill>
                  <a:srgbClr val="000000"/>
                </a:solidFill>
              </a:rPr>
              <a:t>X</a:t>
            </a:r>
            <a:r>
              <a:rPr lang="en-US" i="1" baseline="-25000">
                <a:solidFill>
                  <a:srgbClr val="000000"/>
                </a:solidFill>
              </a:rPr>
              <a:t>B</a:t>
            </a:r>
            <a:r>
              <a:rPr lang="en-US"/>
              <a:t> (khóa riêng của </a:t>
            </a:r>
            <a:r>
              <a:rPr lang="en-US" i="1">
                <a:solidFill>
                  <a:srgbClr val="000000"/>
                </a:solidFill>
              </a:rPr>
              <a:t>B</a:t>
            </a:r>
            <a:r>
              <a:rPr lang="en-US"/>
              <a:t>)</a:t>
            </a:r>
          </a:p>
          <a:p>
            <a:pPr>
              <a:defRPr/>
            </a:pPr>
            <a:endParaRPr lang="en-US"/>
          </a:p>
        </p:txBody>
      </p:sp>
      <p:sp>
        <p:nvSpPr>
          <p:cNvPr id="50180" name="Date Placeholder 3">
            <a:extLst>
              <a:ext uri="{FF2B5EF4-FFF2-40B4-BE49-F238E27FC236}">
                <a16:creationId xmlns:a16="http://schemas.microsoft.com/office/drawing/2014/main" id="{C0ABAE71-F28E-4BD9-804B-A435C942A52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5979F1F1-17DA-49FA-87B5-69FD1475C8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1204" name="Date Placeholder 3">
            <a:extLst>
              <a:ext uri="{FF2B5EF4-FFF2-40B4-BE49-F238E27FC236}">
                <a16:creationId xmlns:a16="http://schemas.microsoft.com/office/drawing/2014/main" id="{E796BDDE-A269-474A-BA30-9F87A064912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D5944F6-8E28-4F63-A7F5-DA0D8EAD3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9" y="1527175"/>
            <a:ext cx="7772400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861F2AA2-990A-4178-BE71-80733389D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222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45DFF3E-5174-4EB2-BD0B-450712017D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US" altLang="en-US"/>
              <a:t> Người </a:t>
            </a:r>
            <a:r>
              <a:rPr lang="en-US" altLang="en-US" i="1">
                <a:solidFill>
                  <a:srgbClr val="000000"/>
                </a:solidFill>
              </a:rPr>
              <a:t>A</a:t>
            </a:r>
            <a:r>
              <a:rPr lang="en-US" altLang="en-US"/>
              <a:t> muốn mã hóa và gửi thông điệp cần sử dụng các thành phần công khai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  <a:r>
              <a:rPr lang="en-US" altLang="en-US"/>
              <a:t>, </a:t>
            </a:r>
            <a:r>
              <a:rPr lang="en-US" altLang="en-US" i="1">
                <a:solidFill>
                  <a:srgbClr val="000000"/>
                </a:solidFill>
              </a:rPr>
              <a:t>a</a:t>
            </a:r>
            <a:r>
              <a:rPr lang="en-US" altLang="en-US"/>
              <a:t>, khóa công khai </a:t>
            </a:r>
            <a:r>
              <a:rPr lang="en-US" altLang="en-US" i="1">
                <a:solidFill>
                  <a:srgbClr val="000000"/>
                </a:solidFill>
              </a:rPr>
              <a:t>Y</a:t>
            </a:r>
            <a:r>
              <a:rPr lang="en-US" altLang="en-US" i="1" baseline="-25000">
                <a:solidFill>
                  <a:srgbClr val="000000"/>
                </a:solidFill>
              </a:rPr>
              <a:t>B</a:t>
            </a:r>
            <a:r>
              <a:rPr lang="en-US" altLang="en-US"/>
              <a:t> của người nhận </a:t>
            </a:r>
            <a:r>
              <a:rPr lang="en-US" altLang="en-US" i="1">
                <a:solidFill>
                  <a:srgbClr val="000000"/>
                </a:solidFill>
              </a:rPr>
              <a:t>B</a:t>
            </a:r>
            <a:r>
              <a:rPr lang="en-US" altLang="en-US"/>
              <a:t>, và khóa riêng </a:t>
            </a:r>
            <a:r>
              <a:rPr lang="en-US" altLang="en-US" i="1">
                <a:solidFill>
                  <a:srgbClr val="000000"/>
                </a:solidFill>
              </a:rPr>
              <a:t>X</a:t>
            </a:r>
            <a:r>
              <a:rPr lang="en-US" altLang="en-US" i="1" baseline="-25000">
                <a:solidFill>
                  <a:srgbClr val="000000"/>
                </a:solidFill>
              </a:rPr>
              <a:t>A</a:t>
            </a:r>
            <a:r>
              <a:rPr lang="en-US" altLang="en-US"/>
              <a:t> của bản thân.</a:t>
            </a:r>
          </a:p>
          <a:p>
            <a:r>
              <a:rPr lang="en-US" altLang="en-US"/>
              <a:t> Người </a:t>
            </a:r>
            <a:r>
              <a:rPr lang="en-US" altLang="en-US" i="1">
                <a:solidFill>
                  <a:srgbClr val="000000"/>
                </a:solidFill>
              </a:rPr>
              <a:t>B</a:t>
            </a:r>
            <a:r>
              <a:rPr lang="en-US" altLang="en-US"/>
              <a:t> muốn nhận và giải mã thông điệp cần sử dụng các thành phần công khai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  <a:r>
              <a:rPr lang="en-US" altLang="en-US"/>
              <a:t>, </a:t>
            </a:r>
            <a:r>
              <a:rPr lang="en-US" altLang="en-US" i="1">
                <a:solidFill>
                  <a:srgbClr val="000000"/>
                </a:solidFill>
              </a:rPr>
              <a:t>a</a:t>
            </a:r>
            <a:r>
              <a:rPr lang="en-US" altLang="en-US"/>
              <a:t>, khóa công khai </a:t>
            </a:r>
            <a:r>
              <a:rPr lang="en-US" altLang="en-US" i="1">
                <a:solidFill>
                  <a:srgbClr val="000000"/>
                </a:solidFill>
              </a:rPr>
              <a:t>Y</a:t>
            </a:r>
            <a:r>
              <a:rPr lang="en-US" altLang="en-US" i="1" baseline="-25000">
                <a:solidFill>
                  <a:srgbClr val="000000"/>
                </a:solidFill>
              </a:rPr>
              <a:t>A</a:t>
            </a:r>
            <a:r>
              <a:rPr lang="en-US" altLang="en-US"/>
              <a:t> của người gửi </a:t>
            </a:r>
            <a:r>
              <a:rPr lang="en-US" altLang="en-US" i="1">
                <a:solidFill>
                  <a:srgbClr val="000000"/>
                </a:solidFill>
              </a:rPr>
              <a:t>A</a:t>
            </a:r>
            <a:r>
              <a:rPr lang="en-US" altLang="en-US"/>
              <a:t>, và khóa riêng </a:t>
            </a:r>
            <a:r>
              <a:rPr lang="en-US" altLang="en-US" i="1">
                <a:solidFill>
                  <a:srgbClr val="000000"/>
                </a:solidFill>
              </a:rPr>
              <a:t>X</a:t>
            </a:r>
            <a:r>
              <a:rPr lang="en-US" altLang="en-US" i="1" baseline="-25000">
                <a:solidFill>
                  <a:srgbClr val="000000"/>
                </a:solidFill>
              </a:rPr>
              <a:t>B</a:t>
            </a:r>
            <a:r>
              <a:rPr lang="en-US" altLang="en-US"/>
              <a:t> của bản thân.</a:t>
            </a:r>
          </a:p>
        </p:txBody>
      </p:sp>
      <p:sp>
        <p:nvSpPr>
          <p:cNvPr id="52228" name="Date Placeholder 3">
            <a:extLst>
              <a:ext uri="{FF2B5EF4-FFF2-40B4-BE49-F238E27FC236}">
                <a16:creationId xmlns:a16="http://schemas.microsoft.com/office/drawing/2014/main" id="{08AB4666-D967-4C71-9D93-06B9B325D79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6118ECE5-4CDF-4611-95FA-4AD1BF3D4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tập:</a:t>
            </a:r>
          </a:p>
        </p:txBody>
      </p:sp>
      <p:sp>
        <p:nvSpPr>
          <p:cNvPr id="53251" name="Date Placeholder 3">
            <a:extLst>
              <a:ext uri="{FF2B5EF4-FFF2-40B4-BE49-F238E27FC236}">
                <a16:creationId xmlns:a16="http://schemas.microsoft.com/office/drawing/2014/main" id="{D7F4BC54-B468-4218-994E-18C84FC4556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  <p:sp>
        <p:nvSpPr>
          <p:cNvPr id="53252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3D66D49-2F12-4697-A36F-63DB390240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001000" cy="4038600"/>
          </a:xfrm>
        </p:spPr>
        <p:txBody>
          <a:bodyPr/>
          <a:lstStyle/>
          <a:p>
            <a:r>
              <a:rPr lang="en-US" altLang="en-US" sz="3000" dirty="0"/>
              <a:t> </a:t>
            </a:r>
            <a:r>
              <a:rPr lang="en-US" altLang="en-US" sz="3000" dirty="0" err="1"/>
              <a:t>Giả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sử</a:t>
            </a:r>
            <a:r>
              <a:rPr lang="en-US" altLang="en-US" sz="3000" dirty="0"/>
              <a:t> </a:t>
            </a:r>
            <a:r>
              <a:rPr lang="en-US" altLang="en-US" sz="3000" dirty="0" err="1"/>
              <a:t>người</a:t>
            </a:r>
            <a:r>
              <a:rPr lang="en-US" altLang="en-US" sz="3000" dirty="0"/>
              <a:t> </a:t>
            </a:r>
            <a:r>
              <a:rPr lang="en-US" altLang="en-US" sz="3000" i="1" dirty="0">
                <a:solidFill>
                  <a:srgbClr val="000000"/>
                </a:solidFill>
              </a:rPr>
              <a:t>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muốn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gửi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cho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người</a:t>
            </a:r>
            <a:r>
              <a:rPr lang="en-US" altLang="en-US" sz="3000" dirty="0"/>
              <a:t> </a:t>
            </a:r>
            <a:r>
              <a:rPr lang="en-US" altLang="en-US" sz="3000" i="1" dirty="0">
                <a:solidFill>
                  <a:srgbClr val="000000"/>
                </a:solidFill>
              </a:rPr>
              <a:t>B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thông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điệp</a:t>
            </a:r>
            <a:r>
              <a:rPr lang="en-US" altLang="en-US" sz="3000" dirty="0"/>
              <a:t> </a:t>
            </a:r>
            <a:r>
              <a:rPr lang="en-US" altLang="en-US" sz="3000" i="1" dirty="0">
                <a:solidFill>
                  <a:srgbClr val="000000"/>
                </a:solidFill>
              </a:rPr>
              <a:t>P=10</a:t>
            </a:r>
            <a:r>
              <a:rPr lang="en-US" altLang="en-US" sz="3000" dirty="0"/>
              <a:t>. Hai </a:t>
            </a:r>
            <a:r>
              <a:rPr lang="en-US" altLang="en-US" sz="3000" dirty="0" err="1"/>
              <a:t>người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thỏa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thuận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sẽ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sử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dụng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số</a:t>
            </a:r>
            <a:r>
              <a:rPr lang="en-US" altLang="en-US" sz="3000" dirty="0"/>
              <a:t> </a:t>
            </a:r>
            <a:r>
              <a:rPr lang="en-US" altLang="en-US" sz="3000" dirty="0" err="1"/>
              <a:t>nguyên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tố</a:t>
            </a:r>
            <a:r>
              <a:rPr lang="en-US" altLang="en-US" sz="3000" dirty="0"/>
              <a:t> </a:t>
            </a:r>
            <a:r>
              <a:rPr lang="en-US" altLang="en-US" sz="3000" i="1" dirty="0">
                <a:solidFill>
                  <a:srgbClr val="000000"/>
                </a:solidFill>
              </a:rPr>
              <a:t>p=19</a:t>
            </a:r>
            <a:r>
              <a:rPr lang="en-US" altLang="en-US" sz="3000" dirty="0"/>
              <a:t> </a:t>
            </a:r>
            <a:r>
              <a:rPr lang="en-US" altLang="en-US" sz="3000" dirty="0" err="1"/>
              <a:t>và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phần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tử</a:t>
            </a:r>
            <a:r>
              <a:rPr lang="en-US" altLang="en-US" sz="3000" dirty="0"/>
              <a:t> </a:t>
            </a:r>
            <a:r>
              <a:rPr lang="en-US" altLang="en-US" sz="3000" dirty="0" err="1"/>
              <a:t>nguyên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thủy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của</a:t>
            </a:r>
            <a:r>
              <a:rPr lang="en-US" altLang="en-US" sz="3000" dirty="0"/>
              <a:t> </a:t>
            </a:r>
            <a:r>
              <a:rPr lang="en-US" altLang="en-US" sz="3000" i="1" dirty="0"/>
              <a:t>p</a:t>
            </a:r>
            <a:r>
              <a:rPr lang="en-US" altLang="en-US" sz="3000" dirty="0"/>
              <a:t> </a:t>
            </a:r>
            <a:r>
              <a:rPr lang="en-US" altLang="en-US" sz="3000" dirty="0" err="1"/>
              <a:t>là</a:t>
            </a:r>
            <a:r>
              <a:rPr lang="en-US" altLang="en-US" sz="3000" dirty="0"/>
              <a:t> </a:t>
            </a:r>
            <a:r>
              <a:rPr lang="en-US" altLang="en-US" sz="3000" i="1" dirty="0">
                <a:solidFill>
                  <a:srgbClr val="000000"/>
                </a:solidFill>
              </a:rPr>
              <a:t>a=2</a:t>
            </a:r>
          </a:p>
          <a:p>
            <a:r>
              <a:rPr lang="en-US" altLang="en-US" sz="3000" dirty="0">
                <a:cs typeface="Times New Roman" panose="02020603050405020304" pitchFamily="18" charset="0"/>
              </a:rPr>
              <a:t> Sinh </a:t>
            </a:r>
            <a:r>
              <a:rPr lang="en-US" altLang="en-US" sz="3000" dirty="0" err="1">
                <a:cs typeface="Times New Roman" panose="02020603050405020304" pitchFamily="18" charset="0"/>
              </a:rPr>
              <a:t>viên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hãy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lựa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chọn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các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số</a:t>
            </a:r>
            <a:r>
              <a:rPr lang="vi-VN" altLang="en-US" sz="3000" dirty="0">
                <a:cs typeface="Times New Roman" panose="02020603050405020304" pitchFamily="18" charset="0"/>
              </a:rPr>
              <a:t> ngẫu nhiê</a:t>
            </a:r>
            <a:r>
              <a:rPr lang="en-US" altLang="en-US" sz="3000" dirty="0">
                <a:cs typeface="Times New Roman" panose="02020603050405020304" pitchFamily="18" charset="0"/>
              </a:rPr>
              <a:t>n </a:t>
            </a:r>
            <a:r>
              <a:rPr lang="en-US" altLang="en-US" sz="3000" i="1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sz="3000" i="1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3000" dirty="0">
                <a:cs typeface="Times New Roman" panose="02020603050405020304" pitchFamily="18" charset="0"/>
              </a:rPr>
              <a:t>, </a:t>
            </a:r>
            <a:r>
              <a:rPr lang="en-US" altLang="en-US" sz="3000" i="1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sz="3000" i="1" baseline="-25000" dirty="0">
                <a:solidFill>
                  <a:srgbClr val="000000"/>
                </a:solidFill>
              </a:rPr>
              <a:t>B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làm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khóa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bí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mật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cho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và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i="1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3000" dirty="0">
                <a:cs typeface="Times New Roman" panose="02020603050405020304" pitchFamily="18" charset="0"/>
              </a:rPr>
              <a:t>, </a:t>
            </a:r>
            <a:r>
              <a:rPr lang="en-US" altLang="en-US" sz="3000" dirty="0" err="1">
                <a:cs typeface="Times New Roman" panose="02020603050405020304" pitchFamily="18" charset="0"/>
              </a:rPr>
              <a:t>rồi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thực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hiện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quá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trình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mã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hóa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và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giải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mã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thông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điệp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bằng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thuật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toán</a:t>
            </a: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ElGamal</a:t>
            </a:r>
            <a:endParaRPr lang="en-US" altLang="en-US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6293C37-F521-4354-9F0C-B0AD47E13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Vành Z</a:t>
            </a:r>
            <a:r>
              <a:rPr lang="en-US" altLang="en-US" baseline="-25000"/>
              <a:t>26</a:t>
            </a:r>
          </a:p>
        </p:txBody>
      </p:sp>
      <p:sp>
        <p:nvSpPr>
          <p:cNvPr id="9219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E75DB6C-6652-4AA7-8B64-8DDAD2075B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524000"/>
            <a:ext cx="7467600" cy="4876800"/>
          </a:xfrm>
        </p:spPr>
        <p:txBody>
          <a:bodyPr/>
          <a:lstStyle/>
          <a:p>
            <a:pPr>
              <a:defRPr/>
            </a:pPr>
            <a:r>
              <a:rPr lang="en-US" altLang="en-US" sz="3000"/>
              <a:t> Vành Z</a:t>
            </a:r>
            <a:r>
              <a:rPr lang="en-US" altLang="en-US" sz="3000" i="1" baseline="-25000">
                <a:solidFill>
                  <a:srgbClr val="000000"/>
                </a:solidFill>
              </a:rPr>
              <a:t>26</a:t>
            </a:r>
            <a:r>
              <a:rPr lang="en-US" altLang="en-US" sz="3000"/>
              <a:t> là một tập hợp gồm </a:t>
            </a:r>
            <a:r>
              <a:rPr lang="en-US" altLang="en-US" sz="3000" i="1">
                <a:solidFill>
                  <a:srgbClr val="000000"/>
                </a:solidFill>
              </a:rPr>
              <a:t>26</a:t>
            </a:r>
            <a:r>
              <a:rPr lang="en-US" altLang="en-US" sz="3000"/>
              <a:t> số nguyên từ </a:t>
            </a:r>
            <a:r>
              <a:rPr lang="en-US" altLang="en-US" sz="3000" i="1">
                <a:solidFill>
                  <a:srgbClr val="000000"/>
                </a:solidFill>
              </a:rPr>
              <a:t>0 → 25</a:t>
            </a:r>
            <a:r>
              <a:rPr lang="en-US" altLang="en-US" sz="3000">
                <a:solidFill>
                  <a:srgbClr val="000000"/>
                </a:solidFill>
              </a:rPr>
              <a:t> </a:t>
            </a:r>
            <a:endParaRPr lang="en-US" altLang="en-US" sz="3000"/>
          </a:p>
          <a:p>
            <a:pPr>
              <a:defRPr/>
            </a:pPr>
            <a:r>
              <a:rPr lang="en-US" altLang="en-US" sz="3000"/>
              <a:t> Một số phép toán trong vành Z</a:t>
            </a:r>
            <a:r>
              <a:rPr lang="en-US" altLang="en-US" sz="3000" i="1" baseline="-25000">
                <a:solidFill>
                  <a:srgbClr val="000000"/>
                </a:solidFill>
              </a:rPr>
              <a:t>26</a:t>
            </a:r>
            <a:r>
              <a:rPr lang="en-US" altLang="en-US" sz="3000"/>
              <a:t>:</a:t>
            </a:r>
          </a:p>
          <a:p>
            <a:pPr>
              <a:buFontTx/>
              <a:buChar char="-"/>
              <a:defRPr/>
            </a:pPr>
            <a:r>
              <a:rPr lang="en-US" altLang="en-US" sz="3000"/>
              <a:t>Phép cộng: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3000" i="1">
                <a:solidFill>
                  <a:srgbClr val="000000"/>
                </a:solidFill>
              </a:rPr>
              <a:t>		25+2 (mod 26) = 1</a:t>
            </a:r>
          </a:p>
          <a:p>
            <a:pPr>
              <a:buFontTx/>
              <a:buChar char="-"/>
              <a:defRPr/>
            </a:pPr>
            <a:r>
              <a:rPr lang="en-US" altLang="en-US" sz="3000"/>
              <a:t>Phép trừ: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3000" i="1">
                <a:solidFill>
                  <a:srgbClr val="000000"/>
                </a:solidFill>
              </a:rPr>
              <a:t>		1-2 (mod 26) = 25</a:t>
            </a:r>
          </a:p>
          <a:p>
            <a:pPr>
              <a:buFontTx/>
              <a:buChar char="-"/>
              <a:defRPr/>
            </a:pPr>
            <a:r>
              <a:rPr lang="en-US" altLang="en-US" sz="3000"/>
              <a:t>Phép nhân: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3000" i="1">
                <a:solidFill>
                  <a:srgbClr val="000000"/>
                </a:solidFill>
              </a:rPr>
              <a:t>		6×5 (mod 26)= 4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3000"/>
          </a:p>
          <a:p>
            <a:pPr>
              <a:defRPr/>
            </a:pPr>
            <a:endParaRPr lang="en-US" altLang="en-US" sz="3000"/>
          </a:p>
          <a:p>
            <a:pPr>
              <a:defRPr/>
            </a:pPr>
            <a:endParaRPr lang="en-US" altLang="en-US" sz="3000"/>
          </a:p>
          <a:p>
            <a:pPr>
              <a:defRPr/>
            </a:pPr>
            <a:endParaRPr lang="en-US" altLang="en-US" sz="3000"/>
          </a:p>
        </p:txBody>
      </p:sp>
      <p:sp>
        <p:nvSpPr>
          <p:cNvPr id="9220" name="Date Placeholder 3">
            <a:extLst>
              <a:ext uri="{FF2B5EF4-FFF2-40B4-BE49-F238E27FC236}">
                <a16:creationId xmlns:a16="http://schemas.microsoft.com/office/drawing/2014/main" id="{0BA95C17-8CB4-4BB9-974F-9ACE29F04F3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>
            <a:extLst>
              <a:ext uri="{FF2B5EF4-FFF2-40B4-BE49-F238E27FC236}">
                <a16:creationId xmlns:a16="http://schemas.microsoft.com/office/drawing/2014/main" id="{036ADBE0-84DE-43A4-AFC3-5558B5F7A3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74E39E77-71A6-42E5-9EB1-CCD2505C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73355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en-US" i="1"/>
              <a:t>Hết Phần 1_2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68A9379-184E-4DA8-8347-9B313CEC6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24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994414B-5ACB-494B-B9A3-C5E8BDD3E9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077200" cy="44196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/>
              <a:t>- Phép nghịch đảo: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i="1">
                <a:solidFill>
                  <a:srgbClr val="000000"/>
                </a:solidFill>
              </a:rPr>
              <a:t>a</a:t>
            </a:r>
            <a:r>
              <a:rPr lang="en-US" altLang="en-US" i="1" baseline="30000">
                <a:solidFill>
                  <a:srgbClr val="000000"/>
                </a:solidFill>
              </a:rPr>
              <a:t>-1</a:t>
            </a:r>
            <a:r>
              <a:rPr lang="en-US" altLang="en-US"/>
              <a:t> (nghịch đảo của </a:t>
            </a:r>
            <a:r>
              <a:rPr lang="en-US" altLang="en-US" i="1">
                <a:solidFill>
                  <a:srgbClr val="000000"/>
                </a:solidFill>
              </a:rPr>
              <a:t>a</a:t>
            </a:r>
            <a:r>
              <a:rPr lang="en-US" altLang="en-US"/>
              <a:t>) là một số thuộc </a:t>
            </a:r>
            <a:r>
              <a:rPr lang="en-US" altLang="en-US" i="1">
                <a:solidFill>
                  <a:srgbClr val="000000"/>
                </a:solidFill>
              </a:rPr>
              <a:t>Z</a:t>
            </a:r>
            <a:r>
              <a:rPr lang="en-US" altLang="en-US" i="1" baseline="-25000">
                <a:solidFill>
                  <a:srgbClr val="000000"/>
                </a:solidFill>
              </a:rPr>
              <a:t>26</a:t>
            </a:r>
            <a:r>
              <a:rPr lang="en-US" altLang="en-US"/>
              <a:t> thoả mãn: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/>
              <a:t>           </a:t>
            </a:r>
            <a:r>
              <a:rPr lang="en-US" altLang="en-US" i="1">
                <a:solidFill>
                  <a:srgbClr val="000000"/>
                </a:solidFill>
              </a:rPr>
              <a:t>a.a</a:t>
            </a:r>
            <a:r>
              <a:rPr lang="en-US" altLang="en-US" i="1" baseline="30000">
                <a:solidFill>
                  <a:srgbClr val="000000"/>
                </a:solidFill>
              </a:rPr>
              <a:t>-1 </a:t>
            </a:r>
            <a:r>
              <a:rPr lang="en-US" altLang="en-US" i="1">
                <a:solidFill>
                  <a:srgbClr val="000000"/>
                </a:solidFill>
              </a:rPr>
              <a:t>= a</a:t>
            </a:r>
            <a:r>
              <a:rPr lang="en-US" altLang="en-US" i="1" baseline="30000">
                <a:solidFill>
                  <a:srgbClr val="000000"/>
                </a:solidFill>
              </a:rPr>
              <a:t>-1</a:t>
            </a:r>
            <a:r>
              <a:rPr lang="en-US" altLang="en-US" i="1">
                <a:solidFill>
                  <a:srgbClr val="000000"/>
                </a:solidFill>
              </a:rPr>
              <a:t>.a = 1</a:t>
            </a:r>
            <a:r>
              <a:rPr lang="en-US" altLang="en-US"/>
              <a:t> (trong </a:t>
            </a:r>
            <a:r>
              <a:rPr lang="en-US" altLang="en-US" i="1">
                <a:solidFill>
                  <a:srgbClr val="000000"/>
                </a:solidFill>
              </a:rPr>
              <a:t>Z</a:t>
            </a:r>
            <a:r>
              <a:rPr lang="en-US" altLang="en-US" i="1" baseline="-25000">
                <a:solidFill>
                  <a:srgbClr val="000000"/>
                </a:solidFill>
              </a:rPr>
              <a:t>26</a:t>
            </a:r>
            <a:r>
              <a:rPr lang="en-US" altLang="en-US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i="1"/>
              <a:t>Ví dụ:  </a:t>
            </a:r>
            <a:r>
              <a:rPr lang="en-US" altLang="en-US" i="1">
                <a:solidFill>
                  <a:srgbClr val="000000"/>
                </a:solidFill>
              </a:rPr>
              <a:t>a=3 →</a:t>
            </a:r>
            <a:r>
              <a:rPr lang="en-US" altLang="en-US" i="1">
                <a:solidFill>
                  <a:srgbClr val="000000"/>
                </a:solidFill>
                <a:sym typeface="Wingdings" panose="05000000000000000000" pitchFamily="2" charset="2"/>
              </a:rPr>
              <a:t> a</a:t>
            </a:r>
            <a:r>
              <a:rPr lang="en-US" altLang="en-US" i="1" baseline="30000">
                <a:solidFill>
                  <a:srgbClr val="000000"/>
                </a:solidFill>
                <a:sym typeface="Wingdings" panose="05000000000000000000" pitchFamily="2" charset="2"/>
              </a:rPr>
              <a:t>-1</a:t>
            </a:r>
            <a:r>
              <a:rPr lang="en-US" altLang="en-US" i="1">
                <a:solidFill>
                  <a:srgbClr val="000000"/>
                </a:solidFill>
                <a:sym typeface="Wingdings" panose="05000000000000000000" pitchFamily="2" charset="2"/>
              </a:rPr>
              <a:t>=9 </a:t>
            </a:r>
            <a:r>
              <a:rPr lang="en-US" altLang="en-US" i="1">
                <a:solidFill>
                  <a:srgbClr val="40458C"/>
                </a:solidFill>
                <a:sym typeface="Wingdings" panose="05000000000000000000" pitchFamily="2" charset="2"/>
              </a:rPr>
              <a:t>vì</a:t>
            </a:r>
            <a:r>
              <a:rPr lang="en-US" altLang="en-US" i="1">
                <a:solidFill>
                  <a:srgbClr val="000000"/>
                </a:solidFill>
                <a:sym typeface="Wingdings" panose="05000000000000000000" pitchFamily="2" charset="2"/>
              </a:rPr>
              <a:t> 3</a:t>
            </a:r>
            <a:r>
              <a:rPr lang="en-US" altLang="en-US" i="1">
                <a:solidFill>
                  <a:srgbClr val="000000"/>
                </a:solidFill>
              </a:rPr>
              <a:t>×9 (mod 26) = 1</a:t>
            </a:r>
            <a:endParaRPr lang="en-US" altLang="en-US" i="1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>
                <a:sym typeface="Wingdings" panose="05000000000000000000" pitchFamily="2" charset="2"/>
              </a:rPr>
              <a:t> </a:t>
            </a:r>
            <a:r>
              <a:rPr lang="en-US" altLang="en-US" sz="2800" i="1">
                <a:sym typeface="Wingdings" panose="05000000000000000000" pitchFamily="2" charset="2"/>
              </a:rPr>
              <a:t>Không phải số nào cũng tồn tại nghịch đảo, </a:t>
            </a:r>
            <a:r>
              <a:rPr lang="en-US" altLang="en-US" sz="2800" i="1"/>
              <a:t>chỉ những số a thỏa mãn điều kiện </a:t>
            </a:r>
            <a:r>
              <a:rPr lang="en-US" altLang="en-US" sz="2800" i="1">
                <a:solidFill>
                  <a:srgbClr val="000000"/>
                </a:solidFill>
              </a:rPr>
              <a:t>ƯSCLN(a, 26) = 1</a:t>
            </a:r>
            <a:r>
              <a:rPr lang="en-US" altLang="en-US" sz="2800" i="1"/>
              <a:t> thì mới tồn tại </a:t>
            </a:r>
            <a:r>
              <a:rPr lang="en-US" altLang="en-US" sz="2800" i="1">
                <a:solidFill>
                  <a:srgbClr val="000000"/>
                </a:solidFill>
              </a:rPr>
              <a:t>a</a:t>
            </a:r>
            <a:r>
              <a:rPr lang="en-US" altLang="en-US" sz="2800" i="1" baseline="30000">
                <a:solidFill>
                  <a:srgbClr val="000000"/>
                </a:solidFill>
              </a:rPr>
              <a:t>-1</a:t>
            </a:r>
            <a:r>
              <a:rPr lang="en-US" altLang="en-US" sz="2800" i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800" i="1">
                <a:solidFill>
                  <a:srgbClr val="000000"/>
                </a:solidFill>
              </a:rPr>
              <a:t> Z</a:t>
            </a:r>
            <a:r>
              <a:rPr lang="en-US" altLang="en-US" sz="2800" i="1" baseline="-25000">
                <a:solidFill>
                  <a:srgbClr val="000000"/>
                </a:solidFill>
              </a:rPr>
              <a:t>26</a:t>
            </a:r>
            <a:r>
              <a:rPr lang="en-US" altLang="en-US" sz="2800"/>
              <a:t> 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</p:txBody>
      </p: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id="{2F6C37C8-F2A8-429F-B371-085AF632E8E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3812751-277F-4324-9C23-FFCBF8CB7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26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5250652-76AD-4C4E-8F0A-E2506E6283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8133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/>
              <a:t>- Phép chia: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/>
              <a:t> 	</a:t>
            </a:r>
            <a:r>
              <a:rPr lang="en-US" altLang="en-US" i="1">
                <a:solidFill>
                  <a:srgbClr val="000000"/>
                </a:solidFill>
              </a:rPr>
              <a:t>2/3 (mod 26) = 2×</a:t>
            </a:r>
            <a:r>
              <a:rPr lang="en-US" altLang="en-US" i="1">
                <a:solidFill>
                  <a:srgbClr val="000000"/>
                </a:solidFill>
                <a:sym typeface="Wingdings" panose="05000000000000000000" pitchFamily="2" charset="2"/>
              </a:rPr>
              <a:t>3</a:t>
            </a:r>
            <a:r>
              <a:rPr lang="en-US" altLang="en-US" i="1" baseline="30000">
                <a:solidFill>
                  <a:srgbClr val="000000"/>
                </a:solidFill>
                <a:sym typeface="Wingdings" panose="05000000000000000000" pitchFamily="2" charset="2"/>
              </a:rPr>
              <a:t>-1</a:t>
            </a:r>
            <a:r>
              <a:rPr lang="en-US" altLang="en-US" i="1">
                <a:solidFill>
                  <a:srgbClr val="000000"/>
                </a:solidFill>
              </a:rPr>
              <a:t> (mod 26)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i="1">
                <a:solidFill>
                  <a:srgbClr val="000000"/>
                </a:solidFill>
                <a:sym typeface="Wingdings" panose="05000000000000000000" pitchFamily="2" charset="2"/>
              </a:rPr>
              <a:t>			    = </a:t>
            </a:r>
            <a:r>
              <a:rPr lang="en-US" altLang="en-US" i="1">
                <a:solidFill>
                  <a:srgbClr val="000000"/>
                </a:solidFill>
              </a:rPr>
              <a:t>2×</a:t>
            </a:r>
            <a:r>
              <a:rPr lang="en-US" altLang="en-US" i="1">
                <a:solidFill>
                  <a:srgbClr val="000000"/>
                </a:solidFill>
                <a:sym typeface="Wingdings" panose="05000000000000000000" pitchFamily="2" charset="2"/>
              </a:rPr>
              <a:t>9 </a:t>
            </a:r>
            <a:r>
              <a:rPr lang="en-US" altLang="en-US" i="1">
                <a:solidFill>
                  <a:srgbClr val="000000"/>
                </a:solidFill>
              </a:rPr>
              <a:t>(mod 26)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i="1">
                <a:solidFill>
                  <a:srgbClr val="000000"/>
                </a:solidFill>
                <a:sym typeface="Wingdings" panose="05000000000000000000" pitchFamily="2" charset="2"/>
              </a:rPr>
              <a:t>                               = 18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>
                <a:sym typeface="Wingdings" panose="05000000000000000000" pitchFamily="2" charset="2"/>
              </a:rPr>
              <a:t>- </a:t>
            </a:r>
            <a:r>
              <a:rPr lang="en-US" altLang="en-US"/>
              <a:t>Phép lũy thừa: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i="1">
                <a:solidFill>
                  <a:srgbClr val="000000"/>
                </a:solidFill>
              </a:rPr>
              <a:t>		2</a:t>
            </a:r>
            <a:r>
              <a:rPr lang="en-US" altLang="en-US" i="1" baseline="30000">
                <a:solidFill>
                  <a:srgbClr val="000000"/>
                </a:solidFill>
              </a:rPr>
              <a:t>5</a:t>
            </a:r>
            <a:r>
              <a:rPr lang="vi-VN" altLang="en-US" i="1">
                <a:solidFill>
                  <a:srgbClr val="000000"/>
                </a:solidFill>
              </a:rPr>
              <a:t> </a:t>
            </a:r>
            <a:r>
              <a:rPr lang="en-US" altLang="en-US" i="1">
                <a:solidFill>
                  <a:srgbClr val="000000"/>
                </a:solidFill>
              </a:rPr>
              <a:t>(</a:t>
            </a:r>
            <a:r>
              <a:rPr lang="vi-VN" altLang="en-US" i="1">
                <a:solidFill>
                  <a:srgbClr val="000000"/>
                </a:solidFill>
              </a:rPr>
              <a:t>mod </a:t>
            </a:r>
            <a:r>
              <a:rPr lang="en-US" altLang="en-US" i="1">
                <a:solidFill>
                  <a:srgbClr val="000000"/>
                </a:solidFill>
              </a:rPr>
              <a:t>26) </a:t>
            </a:r>
            <a:r>
              <a:rPr lang="vi-VN" altLang="en-US" i="1">
                <a:solidFill>
                  <a:srgbClr val="000000"/>
                </a:solidFill>
              </a:rPr>
              <a:t>= </a:t>
            </a:r>
            <a:r>
              <a:rPr lang="en-US" altLang="en-US" i="1">
                <a:solidFill>
                  <a:srgbClr val="000000"/>
                </a:solidFill>
              </a:rPr>
              <a:t>6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>
                <a:sym typeface="Wingdings" panose="05000000000000000000" pitchFamily="2" charset="2"/>
              </a:rPr>
              <a:t>- </a:t>
            </a:r>
            <a:r>
              <a:rPr lang="en-US" altLang="en-US"/>
              <a:t>Phép logarit: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/>
              <a:t>		</a:t>
            </a:r>
            <a:r>
              <a:rPr lang="en-US" altLang="en-US" i="1">
                <a:solidFill>
                  <a:srgbClr val="000000"/>
                </a:solidFill>
              </a:rPr>
              <a:t>Log</a:t>
            </a:r>
            <a:r>
              <a:rPr lang="en-US" altLang="en-US" i="1" baseline="-25000">
                <a:solidFill>
                  <a:srgbClr val="000000"/>
                </a:solidFill>
              </a:rPr>
              <a:t>2</a:t>
            </a:r>
            <a:r>
              <a:rPr lang="en-US" altLang="en-US" i="1">
                <a:solidFill>
                  <a:srgbClr val="000000"/>
                </a:solidFill>
              </a:rPr>
              <a:t>6 (</a:t>
            </a:r>
            <a:r>
              <a:rPr lang="vi-VN" altLang="en-US" i="1">
                <a:solidFill>
                  <a:srgbClr val="000000"/>
                </a:solidFill>
              </a:rPr>
              <a:t>mod </a:t>
            </a:r>
            <a:r>
              <a:rPr lang="en-US" altLang="en-US" i="1">
                <a:solidFill>
                  <a:srgbClr val="000000"/>
                </a:solidFill>
              </a:rPr>
              <a:t>26) </a:t>
            </a:r>
            <a:r>
              <a:rPr lang="vi-VN" altLang="en-US" i="1">
                <a:solidFill>
                  <a:srgbClr val="000000"/>
                </a:solidFill>
              </a:rPr>
              <a:t>= </a:t>
            </a:r>
            <a:r>
              <a:rPr lang="en-US" altLang="en-US" i="1">
                <a:solidFill>
                  <a:srgbClr val="000000"/>
                </a:solidFill>
              </a:rPr>
              <a:t>5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11268" name="Date Placeholder 3">
            <a:extLst>
              <a:ext uri="{FF2B5EF4-FFF2-40B4-BE49-F238E27FC236}">
                <a16:creationId xmlns:a16="http://schemas.microsoft.com/office/drawing/2014/main" id="{02478DD6-4509-44C6-A7DF-B0C371C38D1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F953F59-6585-41CB-A95D-82FE8C35E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229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15D27DC-BBE8-44C6-9A38-338B4BD93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2438400"/>
          </a:xfrm>
        </p:spPr>
        <p:txBody>
          <a:bodyPr/>
          <a:lstStyle/>
          <a:p>
            <a:r>
              <a:rPr lang="en-US" altLang="en-US"/>
              <a:t> Phép tính logarit trong modul </a:t>
            </a:r>
            <a:r>
              <a:rPr lang="en-US" altLang="en-US" i="1">
                <a:solidFill>
                  <a:srgbClr val="000000"/>
                </a:solidFill>
              </a:rPr>
              <a:t>N</a:t>
            </a:r>
            <a:r>
              <a:rPr lang="en-US" altLang="en-US"/>
              <a:t> như trên được gọi là </a:t>
            </a:r>
            <a:r>
              <a:rPr lang="en-US" altLang="en-US" i="1"/>
              <a:t>“phép tính logarit rời rạc”</a:t>
            </a:r>
            <a:r>
              <a:rPr lang="en-US" altLang="en-US"/>
              <a:t>, nó rất khó thực hiện đối với các số có giá trị lớn</a:t>
            </a:r>
          </a:p>
        </p:txBody>
      </p:sp>
      <p:sp>
        <p:nvSpPr>
          <p:cNvPr id="12292" name="Date Placeholder 3">
            <a:extLst>
              <a:ext uri="{FF2B5EF4-FFF2-40B4-BE49-F238E27FC236}">
                <a16:creationId xmlns:a16="http://schemas.microsoft.com/office/drawing/2014/main" id="{49407F99-AACF-4EE7-A015-97056045729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9A69527-4239-4782-B39C-B21685AA7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Thuật toán RSA</a:t>
            </a:r>
          </a:p>
        </p:txBody>
      </p:sp>
      <p:sp>
        <p:nvSpPr>
          <p:cNvPr id="1331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5E913BB-8005-4EB9-A35A-23569A78C3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vi-VN" altLang="en-US"/>
              <a:t>RSA là một thuật toán mã hoá khối</a:t>
            </a:r>
            <a:r>
              <a:rPr lang="en-US" altLang="en-US"/>
              <a:t> bất đối xứng, m</a:t>
            </a:r>
            <a:r>
              <a:rPr lang="vi-VN" altLang="en-US"/>
              <a:t>ỗi</a:t>
            </a:r>
            <a:r>
              <a:rPr lang="en-US" altLang="en-US"/>
              <a:t> kh</a:t>
            </a:r>
            <a:r>
              <a:rPr lang="vi-VN" altLang="en-US"/>
              <a:t>ối</a:t>
            </a:r>
            <a:r>
              <a:rPr lang="en-US" altLang="en-US"/>
              <a:t> plaintext l</a:t>
            </a:r>
            <a:r>
              <a:rPr lang="vi-VN" altLang="en-US"/>
              <a:t>à</a:t>
            </a:r>
            <a:r>
              <a:rPr lang="en-US" altLang="en-US"/>
              <a:t> m</a:t>
            </a:r>
            <a:r>
              <a:rPr lang="vi-VN" altLang="en-US"/>
              <a:t>ột</a:t>
            </a:r>
            <a:r>
              <a:rPr lang="en-US" altLang="en-US"/>
              <a:t> d</a:t>
            </a:r>
            <a:r>
              <a:rPr lang="vi-VN" altLang="en-US"/>
              <a:t>ãy</a:t>
            </a:r>
            <a:r>
              <a:rPr lang="en-US" altLang="en-US"/>
              <a:t> b</a:t>
            </a:r>
            <a:r>
              <a:rPr lang="vi-VN" altLang="en-US"/>
              <a:t>ít</a:t>
            </a:r>
            <a:r>
              <a:rPr lang="en-US" altLang="en-US"/>
              <a:t> nh</a:t>
            </a:r>
            <a:r>
              <a:rPr lang="vi-VN" altLang="en-US"/>
              <a:t>ị</a:t>
            </a:r>
            <a:r>
              <a:rPr lang="en-US" altLang="en-US"/>
              <a:t> ph</a:t>
            </a:r>
            <a:r>
              <a:rPr lang="vi-VN" altLang="en-US"/>
              <a:t>â</a:t>
            </a:r>
            <a:r>
              <a:rPr lang="en-US" altLang="en-US"/>
              <a:t>n </a:t>
            </a:r>
            <a:r>
              <a:rPr lang="vi-VN" altLang="en-US"/>
              <a:t>ứng</a:t>
            </a:r>
            <a:r>
              <a:rPr lang="en-US" altLang="en-US"/>
              <a:t> v</a:t>
            </a:r>
            <a:r>
              <a:rPr lang="vi-VN" altLang="en-US"/>
              <a:t>ới</a:t>
            </a:r>
            <a:r>
              <a:rPr lang="en-US" altLang="en-US"/>
              <a:t> m</a:t>
            </a:r>
            <a:r>
              <a:rPr lang="vi-VN" altLang="en-US"/>
              <a:t>ột số</a:t>
            </a:r>
            <a:r>
              <a:rPr lang="en-US" altLang="en-US"/>
              <a:t> nguy</a:t>
            </a:r>
            <a:r>
              <a:rPr lang="vi-VN" altLang="en-US"/>
              <a:t>ê</a:t>
            </a:r>
            <a:r>
              <a:rPr lang="en-US" altLang="en-US"/>
              <a:t>n</a:t>
            </a:r>
            <a:r>
              <a:rPr lang="vi-VN" altLang="en-US"/>
              <a:t>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  <a:r>
              <a:rPr lang="vi-VN" altLang="en-US"/>
              <a:t>. </a:t>
            </a:r>
            <a:endParaRPr lang="en-US" altLang="en-US"/>
          </a:p>
          <a:p>
            <a:pPr eaLnBrk="1" hangingPunct="1"/>
            <a:r>
              <a:rPr lang="en-US" altLang="en-US"/>
              <a:t> </a:t>
            </a:r>
            <a:r>
              <a:rPr lang="vi-VN" altLang="en-US"/>
              <a:t>Kích thước điển hình của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  <a:r>
              <a:rPr lang="vi-VN" altLang="en-US"/>
              <a:t> là </a:t>
            </a:r>
            <a:r>
              <a:rPr lang="vi-VN" altLang="en-US" i="1">
                <a:solidFill>
                  <a:srgbClr val="000000"/>
                </a:solidFill>
              </a:rPr>
              <a:t>1024</a:t>
            </a:r>
            <a:r>
              <a:rPr lang="vi-VN" altLang="en-US"/>
              <a:t> bit, hay </a:t>
            </a:r>
            <a:r>
              <a:rPr lang="vi-VN" altLang="en-US" i="1">
                <a:solidFill>
                  <a:srgbClr val="000000"/>
                </a:solidFill>
              </a:rPr>
              <a:t>309</a:t>
            </a:r>
            <a:r>
              <a:rPr lang="vi-VN" altLang="en-US"/>
              <a:t> chữ số thập phân. Tức là </a:t>
            </a:r>
            <a:r>
              <a:rPr lang="en-US" altLang="en-US" i="1">
                <a:solidFill>
                  <a:srgbClr val="000000"/>
                </a:solidFill>
              </a:rPr>
              <a:t>0</a:t>
            </a:r>
            <a:r>
              <a:rPr lang="en-US" altLang="en-US"/>
              <a:t>≤ </a:t>
            </a:r>
            <a:r>
              <a:rPr lang="en-US" altLang="en-US" i="1">
                <a:solidFill>
                  <a:srgbClr val="000000"/>
                </a:solidFill>
              </a:rPr>
              <a:t>P</a:t>
            </a:r>
            <a:r>
              <a:rPr lang="vi-VN" altLang="en-US" i="1">
                <a:solidFill>
                  <a:srgbClr val="000000"/>
                </a:solidFill>
              </a:rPr>
              <a:t> &lt; 2</a:t>
            </a:r>
            <a:r>
              <a:rPr lang="vi-VN" altLang="en-US" i="1" baseline="30000">
                <a:solidFill>
                  <a:srgbClr val="000000"/>
                </a:solidFill>
              </a:rPr>
              <a:t>1024</a:t>
            </a:r>
            <a:r>
              <a:rPr lang="vi-VN" altLang="en-US"/>
              <a:t>. </a:t>
            </a:r>
            <a:endParaRPr lang="en-US" altLang="en-US"/>
          </a:p>
        </p:txBody>
      </p:sp>
      <p:sp>
        <p:nvSpPr>
          <p:cNvPr id="13316" name="Date Placeholder 3">
            <a:extLst>
              <a:ext uri="{FF2B5EF4-FFF2-40B4-BE49-F238E27FC236}">
                <a16:creationId xmlns:a16="http://schemas.microsoft.com/office/drawing/2014/main" id="{DB6E6463-3F31-4D40-B7C5-30950DF02F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Bộ môn Mạng và ATTT – Khoa CNTT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9089</TotalTime>
  <Words>2790</Words>
  <Application>Microsoft Office PowerPoint</Application>
  <PresentationFormat>On-screen Show (4:3)</PresentationFormat>
  <Paragraphs>221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Cambria Math</vt:lpstr>
      <vt:lpstr>Symbol</vt:lpstr>
      <vt:lpstr>Tahoma</vt:lpstr>
      <vt:lpstr>Times New Roman</vt:lpstr>
      <vt:lpstr>Wingdings</vt:lpstr>
      <vt:lpstr>Blueprint</vt:lpstr>
      <vt:lpstr>MẬT MÃ ỨNG DỤNG</vt:lpstr>
      <vt:lpstr>Chương 2: Các mật mã bất đối xứng</vt:lpstr>
      <vt:lpstr>Bài 2.1 - RSA</vt:lpstr>
      <vt:lpstr>Nhắc lại về vành ZN</vt:lpstr>
      <vt:lpstr>Vành Z26</vt:lpstr>
      <vt:lpstr>PowerPoint Presentation</vt:lpstr>
      <vt:lpstr>PowerPoint Presentation</vt:lpstr>
      <vt:lpstr>PowerPoint Presentation</vt:lpstr>
      <vt:lpstr>Thuật toán RSA</vt:lpstr>
      <vt:lpstr>PowerPoint Presentation</vt:lpstr>
      <vt:lpstr>PowerPoint Presentation</vt:lpstr>
      <vt:lpstr>Các bước tạo khoá: </vt:lpstr>
      <vt:lpstr>Ví dụ:</vt:lpstr>
      <vt:lpstr>PowerPoint Presentation</vt:lpstr>
      <vt:lpstr>PowerPoint Presentation</vt:lpstr>
      <vt:lpstr>PowerPoint Presentation</vt:lpstr>
      <vt:lpstr>Câu hỏi:</vt:lpstr>
      <vt:lpstr>Bài 2.2 - ElGamal</vt:lpstr>
      <vt:lpstr>Thuật toán trao đổi khóa Diffie-Hellman</vt:lpstr>
      <vt:lpstr>Khái niệm về phần tử nguyên thủy (gốc nguyên thủy)</vt:lpstr>
      <vt:lpstr>Ví dụ:</vt:lpstr>
      <vt:lpstr>PowerPoint Presentation</vt:lpstr>
      <vt:lpstr>PowerPoint Presentation</vt:lpstr>
      <vt:lpstr>PowerPoint Presentation</vt:lpstr>
      <vt:lpstr>Bài tập 1:</vt:lpstr>
      <vt:lpstr>Bài tập 2:</vt:lpstr>
      <vt:lpstr>Bài tập 3:</vt:lpstr>
      <vt:lpstr>Ý nghĩa:</vt:lpstr>
      <vt:lpstr>PowerPoint Presentation</vt:lpstr>
      <vt:lpstr>Thuật toán Diffie-Hellman</vt:lpstr>
      <vt:lpstr>Chứng minh khóa K do 2 người tính là giống nhau:</vt:lpstr>
      <vt:lpstr>PowerPoint Presentation</vt:lpstr>
      <vt:lpstr>Ví dụ:</vt:lpstr>
      <vt:lpstr>PowerPoint Presentation</vt:lpstr>
      <vt:lpstr>PowerPoint Presentation</vt:lpstr>
      <vt:lpstr>Bài tập:</vt:lpstr>
      <vt:lpstr>Thuật toán ElGamal</vt:lpstr>
      <vt:lpstr>Quá trình trao đổi mật khóa K:</vt:lpstr>
      <vt:lpstr>PowerPoint Presentation</vt:lpstr>
      <vt:lpstr>PowerPoint Presentation</vt:lpstr>
      <vt:lpstr>Chứng minh:</vt:lpstr>
      <vt:lpstr>PowerPoint Presentation</vt:lpstr>
      <vt:lpstr>Ví dụ:</vt:lpstr>
      <vt:lpstr>Quá trình mã hóa:</vt:lpstr>
      <vt:lpstr>Quá trình giải mã:</vt:lpstr>
      <vt:lpstr>Tóm tắt:</vt:lpstr>
      <vt:lpstr>PowerPoint Presentation</vt:lpstr>
      <vt:lpstr>PowerPoint Presentation</vt:lpstr>
      <vt:lpstr>Bài tập:</vt:lpstr>
      <vt:lpstr>Hết Phần 1_2</vt:lpstr>
    </vt:vector>
  </TitlesOfParts>
  <Company>Genetic Educational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TMC</dc:creator>
  <cp:lastModifiedBy>Minh Trang Phó</cp:lastModifiedBy>
  <cp:revision>472</cp:revision>
  <cp:lastPrinted>1601-01-01T00:00:00Z</cp:lastPrinted>
  <dcterms:created xsi:type="dcterms:W3CDTF">2002-04-04T06:48:30Z</dcterms:created>
  <dcterms:modified xsi:type="dcterms:W3CDTF">2025-01-04T11:51:22Z</dcterms:modified>
</cp:coreProperties>
</file>