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3"/>
  </p:notesMasterIdLst>
  <p:handoutMasterIdLst>
    <p:handoutMasterId r:id="rId94"/>
  </p:handoutMasterIdLst>
  <p:sldIdLst>
    <p:sldId id="256" r:id="rId2"/>
    <p:sldId id="482" r:id="rId3"/>
    <p:sldId id="534" r:id="rId4"/>
    <p:sldId id="605" r:id="rId5"/>
    <p:sldId id="538" r:id="rId6"/>
    <p:sldId id="547" r:id="rId7"/>
    <p:sldId id="546" r:id="rId8"/>
    <p:sldId id="545" r:id="rId9"/>
    <p:sldId id="551" r:id="rId10"/>
    <p:sldId id="552" r:id="rId11"/>
    <p:sldId id="548" r:id="rId12"/>
    <p:sldId id="555" r:id="rId13"/>
    <p:sldId id="550" r:id="rId14"/>
    <p:sldId id="553" r:id="rId15"/>
    <p:sldId id="549" r:id="rId16"/>
    <p:sldId id="554" r:id="rId17"/>
    <p:sldId id="556" r:id="rId18"/>
    <p:sldId id="544" r:id="rId19"/>
    <p:sldId id="558" r:id="rId20"/>
    <p:sldId id="560" r:id="rId21"/>
    <p:sldId id="581" r:id="rId22"/>
    <p:sldId id="559" r:id="rId23"/>
    <p:sldId id="561" r:id="rId24"/>
    <p:sldId id="539" r:id="rId25"/>
    <p:sldId id="571" r:id="rId26"/>
    <p:sldId id="572" r:id="rId27"/>
    <p:sldId id="528" r:id="rId28"/>
    <p:sldId id="562" r:id="rId29"/>
    <p:sldId id="563" r:id="rId30"/>
    <p:sldId id="564" r:id="rId31"/>
    <p:sldId id="565" r:id="rId32"/>
    <p:sldId id="620" r:id="rId33"/>
    <p:sldId id="566" r:id="rId34"/>
    <p:sldId id="567" r:id="rId35"/>
    <p:sldId id="570" r:id="rId36"/>
    <p:sldId id="569" r:id="rId37"/>
    <p:sldId id="576" r:id="rId38"/>
    <p:sldId id="577" r:id="rId39"/>
    <p:sldId id="582" r:id="rId40"/>
    <p:sldId id="578" r:id="rId41"/>
    <p:sldId id="608" r:id="rId42"/>
    <p:sldId id="573" r:id="rId43"/>
    <p:sldId id="575" r:id="rId44"/>
    <p:sldId id="574" r:id="rId45"/>
    <p:sldId id="579" r:id="rId46"/>
    <p:sldId id="580" r:id="rId47"/>
    <p:sldId id="610" r:id="rId48"/>
    <p:sldId id="606" r:id="rId49"/>
    <p:sldId id="607" r:id="rId50"/>
    <p:sldId id="632" r:id="rId51"/>
    <p:sldId id="611" r:id="rId52"/>
    <p:sldId id="568" r:id="rId53"/>
    <p:sldId id="585" r:id="rId54"/>
    <p:sldId id="584" r:id="rId55"/>
    <p:sldId id="583" r:id="rId56"/>
    <p:sldId id="587" r:id="rId57"/>
    <p:sldId id="586" r:id="rId58"/>
    <p:sldId id="588" r:id="rId59"/>
    <p:sldId id="590" r:id="rId60"/>
    <p:sldId id="589" r:id="rId61"/>
    <p:sldId id="593" r:id="rId62"/>
    <p:sldId id="592" r:id="rId63"/>
    <p:sldId id="597" r:id="rId64"/>
    <p:sldId id="591" r:id="rId65"/>
    <p:sldId id="594" r:id="rId66"/>
    <p:sldId id="596" r:id="rId67"/>
    <p:sldId id="595" r:id="rId68"/>
    <p:sldId id="599" r:id="rId69"/>
    <p:sldId id="601" r:id="rId70"/>
    <p:sldId id="598" r:id="rId71"/>
    <p:sldId id="533" r:id="rId72"/>
    <p:sldId id="612" r:id="rId73"/>
    <p:sldId id="532" r:id="rId74"/>
    <p:sldId id="529" r:id="rId75"/>
    <p:sldId id="613" r:id="rId76"/>
    <p:sldId id="602" r:id="rId77"/>
    <p:sldId id="604" r:id="rId78"/>
    <p:sldId id="603" r:id="rId79"/>
    <p:sldId id="621" r:id="rId80"/>
    <p:sldId id="625" r:id="rId81"/>
    <p:sldId id="627" r:id="rId82"/>
    <p:sldId id="626" r:id="rId83"/>
    <p:sldId id="628" r:id="rId84"/>
    <p:sldId id="629" r:id="rId85"/>
    <p:sldId id="615" r:id="rId86"/>
    <p:sldId id="616" r:id="rId87"/>
    <p:sldId id="624" r:id="rId88"/>
    <p:sldId id="630" r:id="rId89"/>
    <p:sldId id="631" r:id="rId90"/>
    <p:sldId id="619" r:id="rId91"/>
    <p:sldId id="270"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0000FF"/>
    <a:srgbClr val="40458C"/>
    <a:srgbClr val="FFFFFF"/>
    <a:srgbClr val="33CC33"/>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autoAdjust="0"/>
    <p:restoredTop sz="94728" autoAdjust="0"/>
  </p:normalViewPr>
  <p:slideViewPr>
    <p:cSldViewPr>
      <p:cViewPr varScale="1">
        <p:scale>
          <a:sx n="52" d="100"/>
          <a:sy n="52" d="100"/>
        </p:scale>
        <p:origin x="72" y="28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9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39675F4-F8F2-45C6-AA23-4A72DFE877E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4035" name="Rectangle 3">
            <a:extLst>
              <a:ext uri="{FF2B5EF4-FFF2-40B4-BE49-F238E27FC236}">
                <a16:creationId xmlns:a16="http://schemas.microsoft.com/office/drawing/2014/main" id="{E9CDB2A7-7F22-4576-93A2-DAF5CAAFD9ED}"/>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4036" name="Rectangle 4">
            <a:extLst>
              <a:ext uri="{FF2B5EF4-FFF2-40B4-BE49-F238E27FC236}">
                <a16:creationId xmlns:a16="http://schemas.microsoft.com/office/drawing/2014/main" id="{5D326FE5-2F24-4E15-A714-242A2723FFCD}"/>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4037" name="Rectangle 5">
            <a:extLst>
              <a:ext uri="{FF2B5EF4-FFF2-40B4-BE49-F238E27FC236}">
                <a16:creationId xmlns:a16="http://schemas.microsoft.com/office/drawing/2014/main" id="{56199734-980E-4B0D-86C6-89211859841F}"/>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8B71C7-7730-436A-9740-1350B7EB45E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C176D3D-A9DF-4BE7-B065-E08A1829683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id="{5E96846B-13AD-438D-BAF0-12018BF868DF}"/>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030862AD-C789-4DE0-87E9-9BF38EA150F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a:extLst>
              <a:ext uri="{FF2B5EF4-FFF2-40B4-BE49-F238E27FC236}">
                <a16:creationId xmlns:a16="http://schemas.microsoft.com/office/drawing/2014/main" id="{0904DD60-6230-4BF2-A7FD-1CF8AE8F0DB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368BD746-2CBD-4848-A7F1-2E3997A53EB2}"/>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9159" name="Rectangle 7">
            <a:extLst>
              <a:ext uri="{FF2B5EF4-FFF2-40B4-BE49-F238E27FC236}">
                <a16:creationId xmlns:a16="http://schemas.microsoft.com/office/drawing/2014/main" id="{309723E8-3977-4340-B9A2-3BC4B8A3C12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8F75B5B5-2A12-40B6-AF59-86AEE2B3BA7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a:extLst>
              <a:ext uri="{FF2B5EF4-FFF2-40B4-BE49-F238E27FC236}">
                <a16:creationId xmlns:a16="http://schemas.microsoft.com/office/drawing/2014/main" id="{F90120F1-4FF0-4590-BAAC-1573BABD246A}"/>
              </a:ext>
            </a:extLst>
          </p:cNvPr>
          <p:cNvGrpSpPr>
            <a:grpSpLocks/>
          </p:cNvGrpSpPr>
          <p:nvPr/>
        </p:nvGrpSpPr>
        <p:grpSpPr bwMode="auto">
          <a:xfrm>
            <a:off x="0" y="0"/>
            <a:ext cx="9144000" cy="6858000"/>
            <a:chOff x="0" y="0"/>
            <a:chExt cx="5760" cy="4320"/>
          </a:xfrm>
        </p:grpSpPr>
        <p:grpSp>
          <p:nvGrpSpPr>
            <p:cNvPr id="5" name="Group 2">
              <a:extLst>
                <a:ext uri="{FF2B5EF4-FFF2-40B4-BE49-F238E27FC236}">
                  <a16:creationId xmlns:a16="http://schemas.microsoft.com/office/drawing/2014/main" id="{7811789B-939E-4844-BB10-2E1946DF127D}"/>
                </a:ext>
              </a:extLst>
            </p:cNvPr>
            <p:cNvGrpSpPr>
              <a:grpSpLocks/>
            </p:cNvGrpSpPr>
            <p:nvPr/>
          </p:nvGrpSpPr>
          <p:grpSpPr bwMode="auto">
            <a:xfrm>
              <a:off x="0" y="0"/>
              <a:ext cx="5760" cy="4320"/>
              <a:chOff x="0" y="0"/>
              <a:chExt cx="5760" cy="4320"/>
            </a:xfrm>
          </p:grpSpPr>
          <p:sp>
            <p:nvSpPr>
              <p:cNvPr id="15" name="Rectangle 3">
                <a:extLst>
                  <a:ext uri="{FF2B5EF4-FFF2-40B4-BE49-F238E27FC236}">
                    <a16:creationId xmlns:a16="http://schemas.microsoft.com/office/drawing/2014/main" id="{B9F79DC3-84D7-444A-95CA-712B8F243070}"/>
                  </a:ext>
                </a:extLst>
              </p:cNvPr>
              <p:cNvSpPr>
                <a:spLocks noChangeArrowheads="1"/>
              </p:cNvSpPr>
              <p:nvPr/>
            </p:nvSpPr>
            <p:spPr bwMode="ltGray">
              <a:xfrm>
                <a:off x="2112" y="0"/>
                <a:ext cx="3648" cy="96"/>
              </a:xfrm>
              <a:prstGeom prst="rect">
                <a:avLst/>
              </a:prstGeom>
              <a:solidFill>
                <a:schemeClr val="folHlink"/>
              </a:solidFill>
              <a:ln>
                <a:noFill/>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nvGrpSpPr>
              <p:cNvPr id="16" name="Group 4">
                <a:extLst>
                  <a:ext uri="{FF2B5EF4-FFF2-40B4-BE49-F238E27FC236}">
                    <a16:creationId xmlns:a16="http://schemas.microsoft.com/office/drawing/2014/main" id="{D54A931E-038E-4178-944C-D394FCD5DF0F}"/>
                  </a:ext>
                </a:extLst>
              </p:cNvPr>
              <p:cNvGrpSpPr>
                <a:grpSpLocks/>
              </p:cNvGrpSpPr>
              <p:nvPr userDrawn="1"/>
            </p:nvGrpSpPr>
            <p:grpSpPr bwMode="auto">
              <a:xfrm>
                <a:off x="0" y="0"/>
                <a:ext cx="5760" cy="4320"/>
                <a:chOff x="0" y="0"/>
                <a:chExt cx="5760" cy="4320"/>
              </a:xfrm>
            </p:grpSpPr>
            <p:sp>
              <p:nvSpPr>
                <p:cNvPr id="18" name="Line 5">
                  <a:extLst>
                    <a:ext uri="{FF2B5EF4-FFF2-40B4-BE49-F238E27FC236}">
                      <a16:creationId xmlns:a16="http://schemas.microsoft.com/office/drawing/2014/main" id="{5414932B-DADB-4865-8F7E-D4C718890A5D}"/>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a:extLst>
                    <a:ext uri="{FF2B5EF4-FFF2-40B4-BE49-F238E27FC236}">
                      <a16:creationId xmlns:a16="http://schemas.microsoft.com/office/drawing/2014/main" id="{315EEBA8-3A11-4E1C-B760-D3CA0A71F721}"/>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
                  <a:extLst>
                    <a:ext uri="{FF2B5EF4-FFF2-40B4-BE49-F238E27FC236}">
                      <a16:creationId xmlns:a16="http://schemas.microsoft.com/office/drawing/2014/main" id="{8169519F-B5EF-4CB0-AECA-6562757971EB}"/>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8">
                  <a:extLst>
                    <a:ext uri="{FF2B5EF4-FFF2-40B4-BE49-F238E27FC236}">
                      <a16:creationId xmlns:a16="http://schemas.microsoft.com/office/drawing/2014/main" id="{0D22E4C9-F879-495A-8AA1-7884BA0CAE69}"/>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9">
                  <a:extLst>
                    <a:ext uri="{FF2B5EF4-FFF2-40B4-BE49-F238E27FC236}">
                      <a16:creationId xmlns:a16="http://schemas.microsoft.com/office/drawing/2014/main" id="{1B9C56D9-137A-487C-B764-F6CE4534E8F6}"/>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
                  <a:extLst>
                    <a:ext uri="{FF2B5EF4-FFF2-40B4-BE49-F238E27FC236}">
                      <a16:creationId xmlns:a16="http://schemas.microsoft.com/office/drawing/2014/main" id="{B9FB0531-EFEE-4146-93CF-1E80E24FEC23}"/>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1">
                  <a:extLst>
                    <a:ext uri="{FF2B5EF4-FFF2-40B4-BE49-F238E27FC236}">
                      <a16:creationId xmlns:a16="http://schemas.microsoft.com/office/drawing/2014/main" id="{6105F4F6-CD7E-4151-8568-C7F74922E764}"/>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a:extLst>
                    <a:ext uri="{FF2B5EF4-FFF2-40B4-BE49-F238E27FC236}">
                      <a16:creationId xmlns:a16="http://schemas.microsoft.com/office/drawing/2014/main" id="{5B16D091-1484-45D4-8F98-8D6B9D034C3B}"/>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3">
                  <a:extLst>
                    <a:ext uri="{FF2B5EF4-FFF2-40B4-BE49-F238E27FC236}">
                      <a16:creationId xmlns:a16="http://schemas.microsoft.com/office/drawing/2014/main" id="{2A6CA84A-2811-4753-8027-F82A61D4F0B1}"/>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4">
                  <a:extLst>
                    <a:ext uri="{FF2B5EF4-FFF2-40B4-BE49-F238E27FC236}">
                      <a16:creationId xmlns:a16="http://schemas.microsoft.com/office/drawing/2014/main" id="{5854A61E-D28A-49DB-8C5D-CE7FAF8FD435}"/>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5">
                  <a:extLst>
                    <a:ext uri="{FF2B5EF4-FFF2-40B4-BE49-F238E27FC236}">
                      <a16:creationId xmlns:a16="http://schemas.microsoft.com/office/drawing/2014/main" id="{BE3A7CF1-35EA-4BC8-9A41-5605A466AB57}"/>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6">
                  <a:extLst>
                    <a:ext uri="{FF2B5EF4-FFF2-40B4-BE49-F238E27FC236}">
                      <a16:creationId xmlns:a16="http://schemas.microsoft.com/office/drawing/2014/main" id="{6B1B0B0F-AF84-48A6-992F-A89ABE87C18A}"/>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7">
                  <a:extLst>
                    <a:ext uri="{FF2B5EF4-FFF2-40B4-BE49-F238E27FC236}">
                      <a16:creationId xmlns:a16="http://schemas.microsoft.com/office/drawing/2014/main" id="{571B07D6-FEB6-4CE7-AD02-320DF6132C84}"/>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9A05B578-9BB8-4B22-8E6F-6F76CCC98833}"/>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9">
                  <a:extLst>
                    <a:ext uri="{FF2B5EF4-FFF2-40B4-BE49-F238E27FC236}">
                      <a16:creationId xmlns:a16="http://schemas.microsoft.com/office/drawing/2014/main" id="{0CFD230C-16BB-4A27-9795-4FE79D2DD6EF}"/>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0">
                  <a:extLst>
                    <a:ext uri="{FF2B5EF4-FFF2-40B4-BE49-F238E27FC236}">
                      <a16:creationId xmlns:a16="http://schemas.microsoft.com/office/drawing/2014/main" id="{9946C16F-3EC3-432C-8363-C55E1EAE1FD9}"/>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1">
                  <a:extLst>
                    <a:ext uri="{FF2B5EF4-FFF2-40B4-BE49-F238E27FC236}">
                      <a16:creationId xmlns:a16="http://schemas.microsoft.com/office/drawing/2014/main" id="{10A45557-2966-4155-B413-7E5ACE8807F6}"/>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2">
                  <a:extLst>
                    <a:ext uri="{FF2B5EF4-FFF2-40B4-BE49-F238E27FC236}">
                      <a16:creationId xmlns:a16="http://schemas.microsoft.com/office/drawing/2014/main" id="{A69B9BFF-D134-47E3-A9E0-F67F14AD72C2}"/>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3">
                  <a:extLst>
                    <a:ext uri="{FF2B5EF4-FFF2-40B4-BE49-F238E27FC236}">
                      <a16:creationId xmlns:a16="http://schemas.microsoft.com/office/drawing/2014/main" id="{8BD3184F-8340-4E6A-902C-98678A1815C4}"/>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4">
                  <a:extLst>
                    <a:ext uri="{FF2B5EF4-FFF2-40B4-BE49-F238E27FC236}">
                      <a16:creationId xmlns:a16="http://schemas.microsoft.com/office/drawing/2014/main" id="{721D741C-1D2D-47D3-8999-316EA0517C7E}"/>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25">
                  <a:extLst>
                    <a:ext uri="{FF2B5EF4-FFF2-40B4-BE49-F238E27FC236}">
                      <a16:creationId xmlns:a16="http://schemas.microsoft.com/office/drawing/2014/main" id="{34BEA413-8EEA-4EC3-B2EB-F3F4DCFCB9FF}"/>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6">
                  <a:extLst>
                    <a:ext uri="{FF2B5EF4-FFF2-40B4-BE49-F238E27FC236}">
                      <a16:creationId xmlns:a16="http://schemas.microsoft.com/office/drawing/2014/main" id="{AFD60352-DF54-474D-B974-D47794D7C254}"/>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27">
                  <a:extLst>
                    <a:ext uri="{FF2B5EF4-FFF2-40B4-BE49-F238E27FC236}">
                      <a16:creationId xmlns:a16="http://schemas.microsoft.com/office/drawing/2014/main" id="{0A0762D6-CF7D-44B1-B612-878DE2830075}"/>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28">
                  <a:extLst>
                    <a:ext uri="{FF2B5EF4-FFF2-40B4-BE49-F238E27FC236}">
                      <a16:creationId xmlns:a16="http://schemas.microsoft.com/office/drawing/2014/main" id="{9C8DF5AD-A415-4E00-9DE3-AF7500A37195}"/>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9">
                  <a:extLst>
                    <a:ext uri="{FF2B5EF4-FFF2-40B4-BE49-F238E27FC236}">
                      <a16:creationId xmlns:a16="http://schemas.microsoft.com/office/drawing/2014/main" id="{AB35BB56-FAA9-4DD6-BA88-7E30397D08A1}"/>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0">
                  <a:extLst>
                    <a:ext uri="{FF2B5EF4-FFF2-40B4-BE49-F238E27FC236}">
                      <a16:creationId xmlns:a16="http://schemas.microsoft.com/office/drawing/2014/main" id="{AB9AAF71-5029-43B9-BEA6-0C78EDB6ABAB}"/>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1">
                  <a:extLst>
                    <a:ext uri="{FF2B5EF4-FFF2-40B4-BE49-F238E27FC236}">
                      <a16:creationId xmlns:a16="http://schemas.microsoft.com/office/drawing/2014/main" id="{BED1E49E-DECE-4DD7-8AF0-482DE890F64F}"/>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2">
                  <a:extLst>
                    <a:ext uri="{FF2B5EF4-FFF2-40B4-BE49-F238E27FC236}">
                      <a16:creationId xmlns:a16="http://schemas.microsoft.com/office/drawing/2014/main" id="{75F9D137-886C-4C54-860C-B1089F8C97C2}"/>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3">
                  <a:extLst>
                    <a:ext uri="{FF2B5EF4-FFF2-40B4-BE49-F238E27FC236}">
                      <a16:creationId xmlns:a16="http://schemas.microsoft.com/office/drawing/2014/main" id="{8C879B9B-0B3F-4E81-BB8B-9C7FC2AE54A6}"/>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34">
                  <a:extLst>
                    <a:ext uri="{FF2B5EF4-FFF2-40B4-BE49-F238E27FC236}">
                      <a16:creationId xmlns:a16="http://schemas.microsoft.com/office/drawing/2014/main" id="{39356F8D-9D57-41AC-BA12-2D4A5CC3820C}"/>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35">
                  <a:extLst>
                    <a:ext uri="{FF2B5EF4-FFF2-40B4-BE49-F238E27FC236}">
                      <a16:creationId xmlns:a16="http://schemas.microsoft.com/office/drawing/2014/main" id="{F1492122-3CAA-4760-BD14-E570176246B2}"/>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36">
                  <a:extLst>
                    <a:ext uri="{FF2B5EF4-FFF2-40B4-BE49-F238E27FC236}">
                      <a16:creationId xmlns:a16="http://schemas.microsoft.com/office/drawing/2014/main" id="{4F3D7D2E-9F90-4B00-B04D-5505F7985316}"/>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7">
                  <a:extLst>
                    <a:ext uri="{FF2B5EF4-FFF2-40B4-BE49-F238E27FC236}">
                      <a16:creationId xmlns:a16="http://schemas.microsoft.com/office/drawing/2014/main" id="{DEF2EE4C-0994-49CE-81AF-250F46B37132}"/>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8">
                  <a:extLst>
                    <a:ext uri="{FF2B5EF4-FFF2-40B4-BE49-F238E27FC236}">
                      <a16:creationId xmlns:a16="http://schemas.microsoft.com/office/drawing/2014/main" id="{C158CB03-1A4C-45A3-B31B-FE626507B828}"/>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9">
                  <a:extLst>
                    <a:ext uri="{FF2B5EF4-FFF2-40B4-BE49-F238E27FC236}">
                      <a16:creationId xmlns:a16="http://schemas.microsoft.com/office/drawing/2014/main" id="{48A793B6-A05E-4726-98B1-986E5A69B0D2}"/>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40">
                  <a:extLst>
                    <a:ext uri="{FF2B5EF4-FFF2-40B4-BE49-F238E27FC236}">
                      <a16:creationId xmlns:a16="http://schemas.microsoft.com/office/drawing/2014/main" id="{9CE9590D-4248-462C-B31B-55394BED44D2}"/>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41">
                  <a:extLst>
                    <a:ext uri="{FF2B5EF4-FFF2-40B4-BE49-F238E27FC236}">
                      <a16:creationId xmlns:a16="http://schemas.microsoft.com/office/drawing/2014/main" id="{34700197-9F3B-4A2B-8099-6E687FF746A6}"/>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42">
                  <a:extLst>
                    <a:ext uri="{FF2B5EF4-FFF2-40B4-BE49-F238E27FC236}">
                      <a16:creationId xmlns:a16="http://schemas.microsoft.com/office/drawing/2014/main" id="{A1EA13EC-5BA1-4F19-9F42-9482914D15E6}"/>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3">
                  <a:extLst>
                    <a:ext uri="{FF2B5EF4-FFF2-40B4-BE49-F238E27FC236}">
                      <a16:creationId xmlns:a16="http://schemas.microsoft.com/office/drawing/2014/main" id="{D338216A-E64D-4A65-B4A2-D68D93BE74D0}"/>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44">
                  <a:extLst>
                    <a:ext uri="{FF2B5EF4-FFF2-40B4-BE49-F238E27FC236}">
                      <a16:creationId xmlns:a16="http://schemas.microsoft.com/office/drawing/2014/main" id="{C5930B71-71BB-4F12-BD57-DA5E06514950}"/>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45">
                  <a:extLst>
                    <a:ext uri="{FF2B5EF4-FFF2-40B4-BE49-F238E27FC236}">
                      <a16:creationId xmlns:a16="http://schemas.microsoft.com/office/drawing/2014/main" id="{29F99073-D6A5-45D7-98C7-3F900DD54F86}"/>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46">
                  <a:extLst>
                    <a:ext uri="{FF2B5EF4-FFF2-40B4-BE49-F238E27FC236}">
                      <a16:creationId xmlns:a16="http://schemas.microsoft.com/office/drawing/2014/main" id="{641789D6-7D93-4AF3-9F75-7ED609977CE6}"/>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47">
                  <a:extLst>
                    <a:ext uri="{FF2B5EF4-FFF2-40B4-BE49-F238E27FC236}">
                      <a16:creationId xmlns:a16="http://schemas.microsoft.com/office/drawing/2014/main" id="{3B581734-708A-4D5C-882F-235380B15314}"/>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8">
                  <a:extLst>
                    <a:ext uri="{FF2B5EF4-FFF2-40B4-BE49-F238E27FC236}">
                      <a16:creationId xmlns:a16="http://schemas.microsoft.com/office/drawing/2014/main" id="{A8D09986-D8D9-436A-9C5C-8DEB2A36FEEA}"/>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9">
                  <a:extLst>
                    <a:ext uri="{FF2B5EF4-FFF2-40B4-BE49-F238E27FC236}">
                      <a16:creationId xmlns:a16="http://schemas.microsoft.com/office/drawing/2014/main" id="{8AE22FCC-5BDC-4C26-99FE-841FFC5014C6}"/>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0">
                  <a:extLst>
                    <a:ext uri="{FF2B5EF4-FFF2-40B4-BE49-F238E27FC236}">
                      <a16:creationId xmlns:a16="http://schemas.microsoft.com/office/drawing/2014/main" id="{191DCF3B-0FAF-4106-BD6F-BF27D44E31F4}"/>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1">
                  <a:extLst>
                    <a:ext uri="{FF2B5EF4-FFF2-40B4-BE49-F238E27FC236}">
                      <a16:creationId xmlns:a16="http://schemas.microsoft.com/office/drawing/2014/main" id="{3455797F-A5FA-41AD-A460-4095619924C8}"/>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52">
                  <a:extLst>
                    <a:ext uri="{FF2B5EF4-FFF2-40B4-BE49-F238E27FC236}">
                      <a16:creationId xmlns:a16="http://schemas.microsoft.com/office/drawing/2014/main" id="{CF663320-8D83-4375-9EF7-EC5AFBA1EEA6}"/>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53">
                  <a:extLst>
                    <a:ext uri="{FF2B5EF4-FFF2-40B4-BE49-F238E27FC236}">
                      <a16:creationId xmlns:a16="http://schemas.microsoft.com/office/drawing/2014/main" id="{4FE3A24F-C8D8-4493-93BF-57DE9435F316}"/>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4">
                  <a:extLst>
                    <a:ext uri="{FF2B5EF4-FFF2-40B4-BE49-F238E27FC236}">
                      <a16:creationId xmlns:a16="http://schemas.microsoft.com/office/drawing/2014/main" id="{B99B63B7-51CA-4F6F-930B-642C65618B0B}"/>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5">
                  <a:extLst>
                    <a:ext uri="{FF2B5EF4-FFF2-40B4-BE49-F238E27FC236}">
                      <a16:creationId xmlns:a16="http://schemas.microsoft.com/office/drawing/2014/main" id="{AFF5A551-431A-4911-ADFD-A527BE763B59}"/>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56">
                <a:extLst>
                  <a:ext uri="{FF2B5EF4-FFF2-40B4-BE49-F238E27FC236}">
                    <a16:creationId xmlns:a16="http://schemas.microsoft.com/office/drawing/2014/main" id="{56917F9A-5DA7-4A33-904B-7D0C53E473BB}"/>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76">
              <a:extLst>
                <a:ext uri="{FF2B5EF4-FFF2-40B4-BE49-F238E27FC236}">
                  <a16:creationId xmlns:a16="http://schemas.microsoft.com/office/drawing/2014/main" id="{96CC1931-BF47-432B-872C-E03BBD1C3247}"/>
                </a:ext>
              </a:extLst>
            </p:cNvPr>
            <p:cNvGrpSpPr>
              <a:grpSpLocks/>
            </p:cNvGrpSpPr>
            <p:nvPr userDrawn="1"/>
          </p:nvGrpSpPr>
          <p:grpSpPr bwMode="auto">
            <a:xfrm>
              <a:off x="3" y="559"/>
              <a:ext cx="4192" cy="1796"/>
              <a:chOff x="3" y="559"/>
              <a:chExt cx="4192" cy="1796"/>
            </a:xfrm>
          </p:grpSpPr>
          <p:sp>
            <p:nvSpPr>
              <p:cNvPr id="11" name="Line 65">
                <a:extLst>
                  <a:ext uri="{FF2B5EF4-FFF2-40B4-BE49-F238E27FC236}">
                    <a16:creationId xmlns:a16="http://schemas.microsoft.com/office/drawing/2014/main" id="{42FFD0FF-4DE6-4268-B729-B2B6A7609C02}"/>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3">
                <a:extLst>
                  <a:ext uri="{FF2B5EF4-FFF2-40B4-BE49-F238E27FC236}">
                    <a16:creationId xmlns:a16="http://schemas.microsoft.com/office/drawing/2014/main" id="{8C6AE926-9E38-4F17-AC23-2EEE5343429E}"/>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4">
                <a:extLst>
                  <a:ext uri="{FF2B5EF4-FFF2-40B4-BE49-F238E27FC236}">
                    <a16:creationId xmlns:a16="http://schemas.microsoft.com/office/drawing/2014/main" id="{754660CF-81B0-4E46-AF20-FB7773C175C8}"/>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rc 66">
                <a:extLst>
                  <a:ext uri="{FF2B5EF4-FFF2-40B4-BE49-F238E27FC236}">
                    <a16:creationId xmlns:a16="http://schemas.microsoft.com/office/drawing/2014/main" id="{73679AB8-4C39-4481-89CF-66CDC76C78F6}"/>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75">
              <a:extLst>
                <a:ext uri="{FF2B5EF4-FFF2-40B4-BE49-F238E27FC236}">
                  <a16:creationId xmlns:a16="http://schemas.microsoft.com/office/drawing/2014/main" id="{018D9865-4CA8-44FE-BC84-D6BC0FA5F1CD}"/>
                </a:ext>
              </a:extLst>
            </p:cNvPr>
            <p:cNvGrpSpPr>
              <a:grpSpLocks/>
            </p:cNvGrpSpPr>
            <p:nvPr userDrawn="1"/>
          </p:nvGrpSpPr>
          <p:grpSpPr bwMode="auto">
            <a:xfrm>
              <a:off x="1480" y="1952"/>
              <a:ext cx="3808" cy="1812"/>
              <a:chOff x="1480" y="1952"/>
              <a:chExt cx="3808" cy="1812"/>
            </a:xfrm>
          </p:grpSpPr>
          <p:sp>
            <p:nvSpPr>
              <p:cNvPr id="8" name="Line 67">
                <a:extLst>
                  <a:ext uri="{FF2B5EF4-FFF2-40B4-BE49-F238E27FC236}">
                    <a16:creationId xmlns:a16="http://schemas.microsoft.com/office/drawing/2014/main" id="{E7E91250-3C35-403F-9B9F-23506770EEA4}"/>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8">
                <a:extLst>
                  <a:ext uri="{FF2B5EF4-FFF2-40B4-BE49-F238E27FC236}">
                    <a16:creationId xmlns:a16="http://schemas.microsoft.com/office/drawing/2014/main" id="{9935FB8F-50FF-4ADD-8A9E-246C99F03E99}"/>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69">
                <a:extLst>
                  <a:ext uri="{FF2B5EF4-FFF2-40B4-BE49-F238E27FC236}">
                    <a16:creationId xmlns:a16="http://schemas.microsoft.com/office/drawing/2014/main" id="{BE4BEC1F-3543-4D55-B908-23D0880DDAE6}"/>
                  </a:ext>
                </a:extLst>
              </p:cNvPr>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9" name="Text Box 78">
            <a:extLst>
              <a:ext uri="{FF2B5EF4-FFF2-40B4-BE49-F238E27FC236}">
                <a16:creationId xmlns:a16="http://schemas.microsoft.com/office/drawing/2014/main" id="{BC0663D5-185E-4E45-BEAC-C0D2B6D78A70}"/>
              </a:ext>
            </a:extLst>
          </p:cNvPr>
          <p:cNvSpPr txBox="1">
            <a:spLocks noChangeArrowheads="1"/>
          </p:cNvSpPr>
          <p:nvPr userDrawn="1"/>
        </p:nvSpPr>
        <p:spPr bwMode="auto">
          <a:xfrm>
            <a:off x="4953000" y="6400800"/>
            <a:ext cx="3946525" cy="304800"/>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defRPr/>
            </a:pPr>
            <a:r>
              <a:rPr lang="en-US" altLang="en-US" sz="1400" i="1" err="1"/>
              <a:t>Mật</a:t>
            </a:r>
            <a:r>
              <a:rPr lang="en-US" altLang="en-US" sz="1400" i="1"/>
              <a:t> </a:t>
            </a:r>
            <a:r>
              <a:rPr lang="en-US" altLang="en-US" sz="1400" i="1" err="1"/>
              <a:t>mã</a:t>
            </a:r>
            <a:r>
              <a:rPr lang="en-US" altLang="en-US" sz="1400" i="1"/>
              <a:t> </a:t>
            </a:r>
            <a:r>
              <a:rPr lang="en-US" altLang="en-US" sz="1400" i="1" err="1"/>
              <a:t>ứng</a:t>
            </a:r>
            <a:r>
              <a:rPr lang="en-US" altLang="en-US" sz="1400" i="1"/>
              <a:t> </a:t>
            </a:r>
            <a:r>
              <a:rPr lang="en-US" altLang="en-US" sz="1400" i="1" err="1"/>
              <a:t>dụng</a:t>
            </a:r>
            <a:r>
              <a:rPr lang="en-US" altLang="en-US" sz="1400" i="1"/>
              <a:t> </a:t>
            </a:r>
            <a:r>
              <a:rPr lang="en-US" altLang="en-US" sz="1400"/>
              <a:t>1 - </a:t>
            </a:r>
            <a:fld id="{D2AE5DA2-367D-4186-9998-5FBBAF43BEA3}" type="slidenum">
              <a:rPr lang="en-US" altLang="en-US" sz="1400" smtClean="0"/>
              <a:pPr algn="r" eaLnBrk="1" hangingPunct="1">
                <a:defRPr/>
              </a:pPr>
              <a:t>‹#›</a:t>
            </a:fld>
            <a:endParaRPr lang="en-US" altLang="en-US" sz="1400"/>
          </a:p>
        </p:txBody>
      </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US" noProof="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noProof="0"/>
              <a:t>Click to edit Master subtitle style</a:t>
            </a:r>
          </a:p>
        </p:txBody>
      </p:sp>
      <p:sp>
        <p:nvSpPr>
          <p:cNvPr id="70" name="Rectangle 71">
            <a:extLst>
              <a:ext uri="{FF2B5EF4-FFF2-40B4-BE49-F238E27FC236}">
                <a16:creationId xmlns:a16="http://schemas.microsoft.com/office/drawing/2014/main" id="{B6D743A4-7BE9-4DDF-9EE3-9A550B39F4D5}"/>
              </a:ext>
            </a:extLst>
          </p:cNvPr>
          <p:cNvSpPr>
            <a:spLocks noGrp="1" noChangeArrowheads="1"/>
          </p:cNvSpPr>
          <p:nvPr>
            <p:ph type="dt" sz="quarter" idx="10"/>
          </p:nvPr>
        </p:nvSpPr>
        <p:spPr>
          <a:xfrm>
            <a:off x="317500" y="6248400"/>
            <a:ext cx="3225800" cy="457200"/>
          </a:xfrm>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75763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66BE0CD5-2373-460E-AAAF-EA1E1FFE47D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32308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10876084-1AEF-4169-9899-2ECED15B89AF}"/>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96382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able Placeholder 2"/>
          <p:cNvSpPr>
            <a:spLocks noGrp="1"/>
          </p:cNvSpPr>
          <p:nvPr>
            <p:ph type="tbl" idx="1"/>
          </p:nvPr>
        </p:nvSpPr>
        <p:spPr>
          <a:xfrm>
            <a:off x="838200" y="1905000"/>
            <a:ext cx="7772400" cy="4114800"/>
          </a:xfrm>
        </p:spPr>
        <p:txBody>
          <a:bodyPr/>
          <a:lstStyle/>
          <a:p>
            <a:pPr lvl="0"/>
            <a:endParaRPr lang="en-US" noProof="0"/>
          </a:p>
        </p:txBody>
      </p:sp>
      <p:sp>
        <p:nvSpPr>
          <p:cNvPr id="4" name="Rectangle 68">
            <a:extLst>
              <a:ext uri="{FF2B5EF4-FFF2-40B4-BE49-F238E27FC236}">
                <a16:creationId xmlns:a16="http://schemas.microsoft.com/office/drawing/2014/main" id="{6A4196C3-B64C-436E-AA1E-9BF180869A18}"/>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45922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4D2F5A49-741B-4150-9755-5E9796505410}"/>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80977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B4CB6E4D-0F5C-4AE9-B998-042C18F8E2A6}"/>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54832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8F19E25C-7F0F-42E5-ABD4-E8534B549435}"/>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26701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1216533B-5D0D-43A5-9546-F07002350DF0}"/>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16320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FDA00ED6-312F-49E6-AA19-ADF0FFDADE46}"/>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6269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5306B344-5446-4778-AAB8-2098000C60BB}"/>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62849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0B33DAC6-2C0E-4FC0-88D7-3F6C435DE629}"/>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239809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72DAD525-6891-47C2-8B8C-E285B61AA8CA}"/>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06058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D0B3A57-69CD-479A-BDA8-20D20F01B153}"/>
              </a:ext>
            </a:extLst>
          </p:cNvPr>
          <p:cNvGrpSpPr>
            <a:grpSpLocks/>
          </p:cNvGrpSpPr>
          <p:nvPr/>
        </p:nvGrpSpPr>
        <p:grpSpPr bwMode="auto">
          <a:xfrm>
            <a:off x="0" y="0"/>
            <a:ext cx="9144000" cy="6858000"/>
            <a:chOff x="0" y="0"/>
            <a:chExt cx="5760" cy="4320"/>
          </a:xfrm>
        </p:grpSpPr>
        <p:grpSp>
          <p:nvGrpSpPr>
            <p:cNvPr id="1031" name="Group 3">
              <a:extLst>
                <a:ext uri="{FF2B5EF4-FFF2-40B4-BE49-F238E27FC236}">
                  <a16:creationId xmlns:a16="http://schemas.microsoft.com/office/drawing/2014/main" id="{00469917-E5D4-47BC-9B2D-7AA04A4E4BAA}"/>
                </a:ext>
              </a:extLst>
            </p:cNvPr>
            <p:cNvGrpSpPr>
              <a:grpSpLocks/>
            </p:cNvGrpSpPr>
            <p:nvPr/>
          </p:nvGrpSpPr>
          <p:grpSpPr bwMode="auto">
            <a:xfrm>
              <a:off x="0" y="0"/>
              <a:ext cx="5760" cy="4320"/>
              <a:chOff x="0" y="0"/>
              <a:chExt cx="5760" cy="4320"/>
            </a:xfrm>
          </p:grpSpPr>
          <p:grpSp>
            <p:nvGrpSpPr>
              <p:cNvPr id="1038" name="Group 4">
                <a:extLst>
                  <a:ext uri="{FF2B5EF4-FFF2-40B4-BE49-F238E27FC236}">
                    <a16:creationId xmlns:a16="http://schemas.microsoft.com/office/drawing/2014/main" id="{AB4601F0-C3A6-4539-8606-9891C1D40A9D}"/>
                  </a:ext>
                </a:extLst>
              </p:cNvPr>
              <p:cNvGrpSpPr>
                <a:grpSpLocks/>
              </p:cNvGrpSpPr>
              <p:nvPr/>
            </p:nvGrpSpPr>
            <p:grpSpPr bwMode="auto">
              <a:xfrm>
                <a:off x="0" y="192"/>
                <a:ext cx="5760" cy="4032"/>
                <a:chOff x="0" y="192"/>
                <a:chExt cx="5760" cy="4032"/>
              </a:xfrm>
            </p:grpSpPr>
            <p:sp>
              <p:nvSpPr>
                <p:cNvPr id="1069" name="Line 5">
                  <a:extLst>
                    <a:ext uri="{FF2B5EF4-FFF2-40B4-BE49-F238E27FC236}">
                      <a16:creationId xmlns:a16="http://schemas.microsoft.com/office/drawing/2014/main" id="{32D86F96-BD67-4AB6-BCC3-E6625869F567}"/>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6">
                  <a:extLst>
                    <a:ext uri="{FF2B5EF4-FFF2-40B4-BE49-F238E27FC236}">
                      <a16:creationId xmlns:a16="http://schemas.microsoft.com/office/drawing/2014/main" id="{BB138BC2-094E-4134-B0FC-EA96915B9925}"/>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7">
                  <a:extLst>
                    <a:ext uri="{FF2B5EF4-FFF2-40B4-BE49-F238E27FC236}">
                      <a16:creationId xmlns:a16="http://schemas.microsoft.com/office/drawing/2014/main" id="{EFF82A3F-5538-41E6-89ED-3C27D55AC83D}"/>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8">
                  <a:extLst>
                    <a:ext uri="{FF2B5EF4-FFF2-40B4-BE49-F238E27FC236}">
                      <a16:creationId xmlns:a16="http://schemas.microsoft.com/office/drawing/2014/main" id="{CA87DF32-7965-4D7A-B968-D865FF8119ED}"/>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9">
                  <a:extLst>
                    <a:ext uri="{FF2B5EF4-FFF2-40B4-BE49-F238E27FC236}">
                      <a16:creationId xmlns:a16="http://schemas.microsoft.com/office/drawing/2014/main" id="{211A26D6-FF44-44A3-9A58-12B605D10953}"/>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10">
                  <a:extLst>
                    <a:ext uri="{FF2B5EF4-FFF2-40B4-BE49-F238E27FC236}">
                      <a16:creationId xmlns:a16="http://schemas.microsoft.com/office/drawing/2014/main" id="{07FF32D3-A8D4-40D6-A38A-3EFCFF00F1E1}"/>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11">
                  <a:extLst>
                    <a:ext uri="{FF2B5EF4-FFF2-40B4-BE49-F238E27FC236}">
                      <a16:creationId xmlns:a16="http://schemas.microsoft.com/office/drawing/2014/main" id="{AA59529B-3CC3-4DBB-9395-22FBDDC075F1}"/>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12">
                  <a:extLst>
                    <a:ext uri="{FF2B5EF4-FFF2-40B4-BE49-F238E27FC236}">
                      <a16:creationId xmlns:a16="http://schemas.microsoft.com/office/drawing/2014/main" id="{AB4F1C64-989A-412E-8471-64EE6966FC71}"/>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13">
                  <a:extLst>
                    <a:ext uri="{FF2B5EF4-FFF2-40B4-BE49-F238E27FC236}">
                      <a16:creationId xmlns:a16="http://schemas.microsoft.com/office/drawing/2014/main" id="{C6497B83-AB50-4313-92D4-DD7C90E3207F}"/>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14">
                  <a:extLst>
                    <a:ext uri="{FF2B5EF4-FFF2-40B4-BE49-F238E27FC236}">
                      <a16:creationId xmlns:a16="http://schemas.microsoft.com/office/drawing/2014/main" id="{46DE1006-C9BD-47EA-804E-13CDFDBF9E6D}"/>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15">
                  <a:extLst>
                    <a:ext uri="{FF2B5EF4-FFF2-40B4-BE49-F238E27FC236}">
                      <a16:creationId xmlns:a16="http://schemas.microsoft.com/office/drawing/2014/main" id="{0EECDD35-991A-4B84-9226-245476BC4EDB}"/>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16">
                  <a:extLst>
                    <a:ext uri="{FF2B5EF4-FFF2-40B4-BE49-F238E27FC236}">
                      <a16:creationId xmlns:a16="http://schemas.microsoft.com/office/drawing/2014/main" id="{57CCC2A8-44FD-4C18-87B0-F5B0E2714238}"/>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17">
                  <a:extLst>
                    <a:ext uri="{FF2B5EF4-FFF2-40B4-BE49-F238E27FC236}">
                      <a16:creationId xmlns:a16="http://schemas.microsoft.com/office/drawing/2014/main" id="{54F0B980-5294-49A9-BD74-4B084606521E}"/>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18">
                  <a:extLst>
                    <a:ext uri="{FF2B5EF4-FFF2-40B4-BE49-F238E27FC236}">
                      <a16:creationId xmlns:a16="http://schemas.microsoft.com/office/drawing/2014/main" id="{F062D2AC-87C9-447F-B7AE-19610078BA37}"/>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19">
                  <a:extLst>
                    <a:ext uri="{FF2B5EF4-FFF2-40B4-BE49-F238E27FC236}">
                      <a16:creationId xmlns:a16="http://schemas.microsoft.com/office/drawing/2014/main" id="{A54BA547-18A9-4410-B7FC-D0BFB0C200EE}"/>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20">
                  <a:extLst>
                    <a:ext uri="{FF2B5EF4-FFF2-40B4-BE49-F238E27FC236}">
                      <a16:creationId xmlns:a16="http://schemas.microsoft.com/office/drawing/2014/main" id="{5EA2E243-24FF-4406-96B4-513508844E14}"/>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21">
                  <a:extLst>
                    <a:ext uri="{FF2B5EF4-FFF2-40B4-BE49-F238E27FC236}">
                      <a16:creationId xmlns:a16="http://schemas.microsoft.com/office/drawing/2014/main" id="{8A749D43-1A7E-4812-9285-95699B84615D}"/>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22">
                  <a:extLst>
                    <a:ext uri="{FF2B5EF4-FFF2-40B4-BE49-F238E27FC236}">
                      <a16:creationId xmlns:a16="http://schemas.microsoft.com/office/drawing/2014/main" id="{A8C028D0-74AD-4D0B-BBAA-CC99DDEF2DA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Line 23">
                  <a:extLst>
                    <a:ext uri="{FF2B5EF4-FFF2-40B4-BE49-F238E27FC236}">
                      <a16:creationId xmlns:a16="http://schemas.microsoft.com/office/drawing/2014/main" id="{B21818FA-AEB8-4EE9-A387-BA17896232E7}"/>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24">
                  <a:extLst>
                    <a:ext uri="{FF2B5EF4-FFF2-40B4-BE49-F238E27FC236}">
                      <a16:creationId xmlns:a16="http://schemas.microsoft.com/office/drawing/2014/main" id="{AFCDC66C-856F-4C5D-95C4-6F05E37E8B8E}"/>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25">
                  <a:extLst>
                    <a:ext uri="{FF2B5EF4-FFF2-40B4-BE49-F238E27FC236}">
                      <a16:creationId xmlns:a16="http://schemas.microsoft.com/office/drawing/2014/main" id="{CB29E259-73CC-49C4-89E4-57F07FFFE83B}"/>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26">
                  <a:extLst>
                    <a:ext uri="{FF2B5EF4-FFF2-40B4-BE49-F238E27FC236}">
                      <a16:creationId xmlns:a16="http://schemas.microsoft.com/office/drawing/2014/main" id="{B3898853-F521-4E39-9ABA-FF8BD7500585}"/>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9" name="Group 27">
                <a:extLst>
                  <a:ext uri="{FF2B5EF4-FFF2-40B4-BE49-F238E27FC236}">
                    <a16:creationId xmlns:a16="http://schemas.microsoft.com/office/drawing/2014/main" id="{246D443A-9E11-4B5D-A324-144D27286BDB}"/>
                  </a:ext>
                </a:extLst>
              </p:cNvPr>
              <p:cNvGrpSpPr>
                <a:grpSpLocks/>
              </p:cNvGrpSpPr>
              <p:nvPr/>
            </p:nvGrpSpPr>
            <p:grpSpPr bwMode="auto">
              <a:xfrm>
                <a:off x="192" y="0"/>
                <a:ext cx="5376" cy="4320"/>
                <a:chOff x="192" y="0"/>
                <a:chExt cx="5376" cy="4320"/>
              </a:xfrm>
            </p:grpSpPr>
            <p:sp>
              <p:nvSpPr>
                <p:cNvPr id="1040" name="Line 28">
                  <a:extLst>
                    <a:ext uri="{FF2B5EF4-FFF2-40B4-BE49-F238E27FC236}">
                      <a16:creationId xmlns:a16="http://schemas.microsoft.com/office/drawing/2014/main" id="{D68D485D-E0B6-4B5B-BDC2-87D650E68B7A}"/>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29">
                  <a:extLst>
                    <a:ext uri="{FF2B5EF4-FFF2-40B4-BE49-F238E27FC236}">
                      <a16:creationId xmlns:a16="http://schemas.microsoft.com/office/drawing/2014/main" id="{D58FF0B0-1B79-4779-A423-3411FC276958}"/>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30">
                  <a:extLst>
                    <a:ext uri="{FF2B5EF4-FFF2-40B4-BE49-F238E27FC236}">
                      <a16:creationId xmlns:a16="http://schemas.microsoft.com/office/drawing/2014/main" id="{BFB3EEFF-C96D-4ACB-8204-99BD90F74E54}"/>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31">
                  <a:extLst>
                    <a:ext uri="{FF2B5EF4-FFF2-40B4-BE49-F238E27FC236}">
                      <a16:creationId xmlns:a16="http://schemas.microsoft.com/office/drawing/2014/main" id="{B080FD84-8E25-4A1D-AE5B-AB61196C78C9}"/>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32">
                  <a:extLst>
                    <a:ext uri="{FF2B5EF4-FFF2-40B4-BE49-F238E27FC236}">
                      <a16:creationId xmlns:a16="http://schemas.microsoft.com/office/drawing/2014/main" id="{EF6CB1AA-C5C6-43D3-9574-C9EF496373F6}"/>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33">
                  <a:extLst>
                    <a:ext uri="{FF2B5EF4-FFF2-40B4-BE49-F238E27FC236}">
                      <a16:creationId xmlns:a16="http://schemas.microsoft.com/office/drawing/2014/main" id="{A71C1BC1-5B96-4973-AFDD-BC0AF0A47F02}"/>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34">
                  <a:extLst>
                    <a:ext uri="{FF2B5EF4-FFF2-40B4-BE49-F238E27FC236}">
                      <a16:creationId xmlns:a16="http://schemas.microsoft.com/office/drawing/2014/main" id="{C3A933E6-65A4-4D0C-A102-3AE9A35A3AA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35">
                  <a:extLst>
                    <a:ext uri="{FF2B5EF4-FFF2-40B4-BE49-F238E27FC236}">
                      <a16:creationId xmlns:a16="http://schemas.microsoft.com/office/drawing/2014/main" id="{FD0C34F0-F6E7-4A9E-A900-5E83C6D786C6}"/>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36">
                  <a:extLst>
                    <a:ext uri="{FF2B5EF4-FFF2-40B4-BE49-F238E27FC236}">
                      <a16:creationId xmlns:a16="http://schemas.microsoft.com/office/drawing/2014/main" id="{ECD6B220-C08A-4661-80FA-D2A166944709}"/>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37">
                  <a:extLst>
                    <a:ext uri="{FF2B5EF4-FFF2-40B4-BE49-F238E27FC236}">
                      <a16:creationId xmlns:a16="http://schemas.microsoft.com/office/drawing/2014/main" id="{4BB608FA-9806-41AC-905E-67DA94100D58}"/>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38">
                  <a:extLst>
                    <a:ext uri="{FF2B5EF4-FFF2-40B4-BE49-F238E27FC236}">
                      <a16:creationId xmlns:a16="http://schemas.microsoft.com/office/drawing/2014/main" id="{D1269CE3-CAFE-4285-8937-05582AB8AB7E}"/>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39">
                  <a:extLst>
                    <a:ext uri="{FF2B5EF4-FFF2-40B4-BE49-F238E27FC236}">
                      <a16:creationId xmlns:a16="http://schemas.microsoft.com/office/drawing/2014/main" id="{0D94150F-7E87-4047-8DF4-CAD510A6A530}"/>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40">
                  <a:extLst>
                    <a:ext uri="{FF2B5EF4-FFF2-40B4-BE49-F238E27FC236}">
                      <a16:creationId xmlns:a16="http://schemas.microsoft.com/office/drawing/2014/main" id="{4818CF16-B832-4250-B88F-0CD03E9864F3}"/>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41">
                  <a:extLst>
                    <a:ext uri="{FF2B5EF4-FFF2-40B4-BE49-F238E27FC236}">
                      <a16:creationId xmlns:a16="http://schemas.microsoft.com/office/drawing/2014/main" id="{068EF11E-C4DB-4986-8BF1-0813801BA497}"/>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42">
                  <a:extLst>
                    <a:ext uri="{FF2B5EF4-FFF2-40B4-BE49-F238E27FC236}">
                      <a16:creationId xmlns:a16="http://schemas.microsoft.com/office/drawing/2014/main" id="{1A6DD097-3D75-47D1-8D9C-BB5871B28F71}"/>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43">
                  <a:extLst>
                    <a:ext uri="{FF2B5EF4-FFF2-40B4-BE49-F238E27FC236}">
                      <a16:creationId xmlns:a16="http://schemas.microsoft.com/office/drawing/2014/main" id="{428C517B-DFBD-4946-A928-BA2FFCD10487}"/>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44">
                  <a:extLst>
                    <a:ext uri="{FF2B5EF4-FFF2-40B4-BE49-F238E27FC236}">
                      <a16:creationId xmlns:a16="http://schemas.microsoft.com/office/drawing/2014/main" id="{5DE9F114-4360-474A-B07B-55C730363F9D}"/>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45">
                  <a:extLst>
                    <a:ext uri="{FF2B5EF4-FFF2-40B4-BE49-F238E27FC236}">
                      <a16:creationId xmlns:a16="http://schemas.microsoft.com/office/drawing/2014/main" id="{894BB058-3B13-46B8-BC33-37CEF4349387}"/>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46">
                  <a:extLst>
                    <a:ext uri="{FF2B5EF4-FFF2-40B4-BE49-F238E27FC236}">
                      <a16:creationId xmlns:a16="http://schemas.microsoft.com/office/drawing/2014/main" id="{5C869C71-DF3C-407E-8D3E-C359CA2B3F91}"/>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47">
                  <a:extLst>
                    <a:ext uri="{FF2B5EF4-FFF2-40B4-BE49-F238E27FC236}">
                      <a16:creationId xmlns:a16="http://schemas.microsoft.com/office/drawing/2014/main" id="{4B33B0AE-71ED-499F-9B25-3C86F8BD6989}"/>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48">
                  <a:extLst>
                    <a:ext uri="{FF2B5EF4-FFF2-40B4-BE49-F238E27FC236}">
                      <a16:creationId xmlns:a16="http://schemas.microsoft.com/office/drawing/2014/main" id="{2B7D96B9-6A73-4474-8148-C460E2AF41B4}"/>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49">
                  <a:extLst>
                    <a:ext uri="{FF2B5EF4-FFF2-40B4-BE49-F238E27FC236}">
                      <a16:creationId xmlns:a16="http://schemas.microsoft.com/office/drawing/2014/main" id="{62F92D39-9FE4-4908-AA95-89E358B44625}"/>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50">
                  <a:extLst>
                    <a:ext uri="{FF2B5EF4-FFF2-40B4-BE49-F238E27FC236}">
                      <a16:creationId xmlns:a16="http://schemas.microsoft.com/office/drawing/2014/main" id="{385EEC29-7B9B-4D44-95AF-DCFA3A3F224C}"/>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51">
                  <a:extLst>
                    <a:ext uri="{FF2B5EF4-FFF2-40B4-BE49-F238E27FC236}">
                      <a16:creationId xmlns:a16="http://schemas.microsoft.com/office/drawing/2014/main" id="{104DDFD7-0151-4B36-988F-8A635B8DF276}"/>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52">
                  <a:extLst>
                    <a:ext uri="{FF2B5EF4-FFF2-40B4-BE49-F238E27FC236}">
                      <a16:creationId xmlns:a16="http://schemas.microsoft.com/office/drawing/2014/main" id="{032F0CA5-4374-4D0F-B265-C032F7B6C9D3}"/>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53">
                  <a:extLst>
                    <a:ext uri="{FF2B5EF4-FFF2-40B4-BE49-F238E27FC236}">
                      <a16:creationId xmlns:a16="http://schemas.microsoft.com/office/drawing/2014/main" id="{5FB48D49-11D9-4763-B67C-FCB020207DBF}"/>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54">
                  <a:extLst>
                    <a:ext uri="{FF2B5EF4-FFF2-40B4-BE49-F238E27FC236}">
                      <a16:creationId xmlns:a16="http://schemas.microsoft.com/office/drawing/2014/main" id="{F166FF67-45C7-4DCC-9D1A-725C2AE4F79C}"/>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55">
                  <a:extLst>
                    <a:ext uri="{FF2B5EF4-FFF2-40B4-BE49-F238E27FC236}">
                      <a16:creationId xmlns:a16="http://schemas.microsoft.com/office/drawing/2014/main" id="{D155CE66-1ADA-4AF3-A49C-78AA060154E0}"/>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56">
                  <a:extLst>
                    <a:ext uri="{FF2B5EF4-FFF2-40B4-BE49-F238E27FC236}">
                      <a16:creationId xmlns:a16="http://schemas.microsoft.com/office/drawing/2014/main" id="{37E55446-FB32-46D0-AF46-919066F0B2B6}"/>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2" name="Rectangle 57" descr="60%">
              <a:extLst>
                <a:ext uri="{FF2B5EF4-FFF2-40B4-BE49-F238E27FC236}">
                  <a16:creationId xmlns:a16="http://schemas.microsoft.com/office/drawing/2014/main" id="{06FA3B79-1A3E-4866-9106-C5B9672C8397}"/>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033" name="Line 58">
              <a:extLst>
                <a:ext uri="{FF2B5EF4-FFF2-40B4-BE49-F238E27FC236}">
                  <a16:creationId xmlns:a16="http://schemas.microsoft.com/office/drawing/2014/main" id="{0580AC7B-24FA-4BD3-9DC7-287D5A67CB69}"/>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4" name="Group 59">
              <a:extLst>
                <a:ext uri="{FF2B5EF4-FFF2-40B4-BE49-F238E27FC236}">
                  <a16:creationId xmlns:a16="http://schemas.microsoft.com/office/drawing/2014/main" id="{DE37C594-1088-4ECA-981C-7B3C7D24C738}"/>
                </a:ext>
              </a:extLst>
            </p:cNvPr>
            <p:cNvGrpSpPr>
              <a:grpSpLocks/>
            </p:cNvGrpSpPr>
            <p:nvPr/>
          </p:nvGrpSpPr>
          <p:grpSpPr bwMode="auto">
            <a:xfrm>
              <a:off x="261" y="892"/>
              <a:ext cx="1124" cy="1464"/>
              <a:chOff x="96" y="916"/>
              <a:chExt cx="2208" cy="2876"/>
            </a:xfrm>
          </p:grpSpPr>
          <p:sp>
            <p:nvSpPr>
              <p:cNvPr id="1035" name="Line 60">
                <a:extLst>
                  <a:ext uri="{FF2B5EF4-FFF2-40B4-BE49-F238E27FC236}">
                    <a16:creationId xmlns:a16="http://schemas.microsoft.com/office/drawing/2014/main" id="{6F30E184-4335-466C-ACDB-07B5C6399F8C}"/>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61">
                <a:extLst>
                  <a:ext uri="{FF2B5EF4-FFF2-40B4-BE49-F238E27FC236}">
                    <a16:creationId xmlns:a16="http://schemas.microsoft.com/office/drawing/2014/main" id="{6D68DAA7-8F39-463A-9910-A3399F775786}"/>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Arc 62">
                <a:extLst>
                  <a:ext uri="{FF2B5EF4-FFF2-40B4-BE49-F238E27FC236}">
                    <a16:creationId xmlns:a16="http://schemas.microsoft.com/office/drawing/2014/main" id="{2F133956-7483-4C4F-B772-7446BD50B1FF}"/>
                  </a:ext>
                </a:extLst>
              </p:cNvPr>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7" name="Rectangle 63">
            <a:extLst>
              <a:ext uri="{FF2B5EF4-FFF2-40B4-BE49-F238E27FC236}">
                <a16:creationId xmlns:a16="http://schemas.microsoft.com/office/drawing/2014/main" id="{FF7A1A96-358D-4361-BE4F-DFFAA0DA9EE6}"/>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4" descr="Rectangle: Click to edit Master text styles&#10;Second level&#10;Third level&#10;Fourth level&#10;Fifth level">
            <a:extLst>
              <a:ext uri="{FF2B5EF4-FFF2-40B4-BE49-F238E27FC236}">
                <a16:creationId xmlns:a16="http://schemas.microsoft.com/office/drawing/2014/main" id="{F2DC9346-E32B-477E-8930-4FE4D7661D7A}"/>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92" name="Rectangle 68">
            <a:extLst>
              <a:ext uri="{FF2B5EF4-FFF2-40B4-BE49-F238E27FC236}">
                <a16:creationId xmlns:a16="http://schemas.microsoft.com/office/drawing/2014/main" id="{2A795614-D591-48DF-B431-CA4BFFA68F76}"/>
              </a:ext>
            </a:extLst>
          </p:cNvPr>
          <p:cNvSpPr>
            <a:spLocks noGrp="1" noChangeArrowheads="1"/>
          </p:cNvSpPr>
          <p:nvPr>
            <p:ph type="dt" sz="half" idx="2"/>
          </p:nvPr>
        </p:nvSpPr>
        <p:spPr bwMode="auto">
          <a:xfrm>
            <a:off x="304800" y="6261100"/>
            <a:ext cx="35814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i="1"/>
            </a:lvl1pPr>
          </a:lstStyle>
          <a:p>
            <a:pPr>
              <a:defRPr/>
            </a:pPr>
            <a:r>
              <a:rPr lang="en-US"/>
              <a:t>Bộ môn Mạng và ATTT – Khoa CNTT</a:t>
            </a:r>
          </a:p>
        </p:txBody>
      </p:sp>
      <p:sp>
        <p:nvSpPr>
          <p:cNvPr id="1030" name="Text Box 71">
            <a:extLst>
              <a:ext uri="{FF2B5EF4-FFF2-40B4-BE49-F238E27FC236}">
                <a16:creationId xmlns:a16="http://schemas.microsoft.com/office/drawing/2014/main" id="{38C8B836-2D94-4F58-B237-57AD9F8CFDF4}"/>
              </a:ext>
            </a:extLst>
          </p:cNvPr>
          <p:cNvSpPr txBox="1">
            <a:spLocks noChangeArrowheads="1"/>
          </p:cNvSpPr>
          <p:nvPr userDrawn="1"/>
        </p:nvSpPr>
        <p:spPr bwMode="auto">
          <a:xfrm>
            <a:off x="4876800" y="6324600"/>
            <a:ext cx="4022725" cy="457200"/>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defRPr/>
            </a:pPr>
            <a:r>
              <a:rPr lang="en-US" altLang="en-US" sz="1400" i="1" err="1"/>
              <a:t>Mật</a:t>
            </a:r>
            <a:r>
              <a:rPr lang="en-US" altLang="en-US" sz="1400" i="1"/>
              <a:t> </a:t>
            </a:r>
            <a:r>
              <a:rPr lang="en-US" altLang="en-US" sz="1400" i="1" err="1"/>
              <a:t>mã</a:t>
            </a:r>
            <a:r>
              <a:rPr lang="en-US" altLang="en-US" sz="1400" i="1"/>
              <a:t> </a:t>
            </a:r>
            <a:r>
              <a:rPr lang="en-US" altLang="en-US" sz="1400" i="1" err="1"/>
              <a:t>ứng</a:t>
            </a:r>
            <a:r>
              <a:rPr lang="en-US" altLang="en-US" sz="1400" i="1"/>
              <a:t> </a:t>
            </a:r>
            <a:r>
              <a:rPr lang="en-US" altLang="en-US" sz="1400" i="1" err="1"/>
              <a:t>dụng</a:t>
            </a:r>
            <a:r>
              <a:rPr lang="en-US" altLang="en-US"/>
              <a:t> </a:t>
            </a:r>
            <a:r>
              <a:rPr lang="en-US" altLang="en-US" sz="1400"/>
              <a:t>1 - </a:t>
            </a:r>
            <a:fld id="{32D69595-DFC5-4BB8-9886-FE841FAE044C}"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898"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Lst>
  <p:hf sldNum="0"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1">
            <a:extLst>
              <a:ext uri="{FF2B5EF4-FFF2-40B4-BE49-F238E27FC236}">
                <a16:creationId xmlns:a16="http://schemas.microsoft.com/office/drawing/2014/main" id="{214C44E5-BF6A-4E42-8D9E-E6DDE8947931}"/>
              </a:ext>
            </a:extLst>
          </p:cNvPr>
          <p:cNvSpPr>
            <a:spLocks noGrp="1" noChangeArrowheads="1"/>
          </p:cNvSpPr>
          <p:nvPr>
            <p:ph type="dt" sz="quarter" idx="10"/>
          </p:nvPr>
        </p:nvSpPr>
        <p:spPr>
          <a:xfrm>
            <a:off x="304800" y="6248400"/>
            <a:ext cx="3352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123" name="Rectangle 2">
            <a:extLst>
              <a:ext uri="{FF2B5EF4-FFF2-40B4-BE49-F238E27FC236}">
                <a16:creationId xmlns:a16="http://schemas.microsoft.com/office/drawing/2014/main" id="{D5DBB9FA-3B02-4F39-8055-362BDBFA2435}"/>
              </a:ext>
            </a:extLst>
          </p:cNvPr>
          <p:cNvSpPr>
            <a:spLocks noGrp="1" noChangeArrowheads="1"/>
          </p:cNvSpPr>
          <p:nvPr>
            <p:ph type="ctrTitle"/>
          </p:nvPr>
        </p:nvSpPr>
        <p:spPr>
          <a:xfrm>
            <a:off x="762000" y="1371600"/>
            <a:ext cx="7848600" cy="1143000"/>
          </a:xfrm>
        </p:spPr>
        <p:txBody>
          <a:bodyPr/>
          <a:lstStyle/>
          <a:p>
            <a:pPr algn="ctr" eaLnBrk="1" hangingPunct="1"/>
            <a:r>
              <a:rPr lang="en-US" altLang="en-US" sz="4800" b="1"/>
              <a:t>MẬT MÃ ỨNG DỤNG</a:t>
            </a:r>
          </a:p>
        </p:txBody>
      </p:sp>
      <p:sp>
        <p:nvSpPr>
          <p:cNvPr id="5124" name="Rectangle 3" descr="Rectangle: Click to edit Master text styles&#10;Second level&#10;Third level&#10;Fourth level&#10;Fifth level">
            <a:extLst>
              <a:ext uri="{FF2B5EF4-FFF2-40B4-BE49-F238E27FC236}">
                <a16:creationId xmlns:a16="http://schemas.microsoft.com/office/drawing/2014/main" id="{C13D4B12-9F16-4EAF-90C7-36988759AAE7}"/>
              </a:ext>
            </a:extLst>
          </p:cNvPr>
          <p:cNvSpPr>
            <a:spLocks noGrp="1" noChangeArrowheads="1"/>
          </p:cNvSpPr>
          <p:nvPr>
            <p:ph type="subTitle" idx="1"/>
          </p:nvPr>
        </p:nvSpPr>
        <p:spPr>
          <a:xfrm>
            <a:off x="1143000" y="3309938"/>
            <a:ext cx="6858000" cy="2024062"/>
          </a:xfrm>
        </p:spPr>
        <p:txBody>
          <a:bodyPr/>
          <a:lstStyle/>
          <a:p>
            <a:pPr algn="ctr" eaLnBrk="1" hangingPunct="1"/>
            <a:r>
              <a:rPr lang="en-US" altLang="en-US">
                <a:cs typeface="Times New Roman" panose="02020603050405020304" pitchFamily="18" charset="0"/>
              </a:rPr>
              <a:t>Gi</a:t>
            </a:r>
            <a:r>
              <a:rPr lang="en-US" altLang="en-US"/>
              <a:t>ảng viên:</a:t>
            </a:r>
            <a:r>
              <a:rPr lang="en-US" altLang="en-US" sz="4000">
                <a:cs typeface="Times New Roman" panose="02020603050405020304" pitchFamily="18" charset="0"/>
              </a:rPr>
              <a:t> </a:t>
            </a:r>
            <a:r>
              <a:rPr lang="en-US" altLang="en-US">
                <a:cs typeface="Times New Roman" panose="02020603050405020304" pitchFamily="18" charset="0"/>
              </a:rPr>
              <a:t>Ph</a:t>
            </a:r>
            <a:r>
              <a:rPr lang="en-US" altLang="en-US"/>
              <a:t>ạm Thanh Bình</a:t>
            </a:r>
            <a:endParaRPr lang="en-US" altLang="en-US">
              <a:cs typeface="Times New Roman" panose="02020603050405020304" pitchFamily="18" charset="0"/>
            </a:endParaRPr>
          </a:p>
          <a:p>
            <a:pPr algn="ctr" eaLnBrk="1" hangingPunct="1"/>
            <a:r>
              <a:rPr lang="en-US" altLang="en-US">
                <a:cs typeface="Times New Roman" panose="02020603050405020304" pitchFamily="18" charset="0"/>
              </a:rPr>
              <a:t>B</a:t>
            </a:r>
            <a:r>
              <a:rPr lang="en-US" altLang="en-US"/>
              <a:t>ộ môn Mạng và an toàn thông tin</a:t>
            </a:r>
          </a:p>
          <a:p>
            <a:pPr algn="ctr" eaLnBrk="1" hangingPunct="1"/>
            <a:r>
              <a:rPr lang="en-US" altLang="en-US" i="1"/>
              <a:t>http://dhthuyloi.blogspot.com</a:t>
            </a:r>
            <a:endParaRPr lang="en-US" altLang="en-US" sz="2800" i="1"/>
          </a:p>
          <a:p>
            <a:pPr algn="ctr" eaLnBrk="1" hangingPunct="1"/>
            <a:endParaRPr lang="en-US" altLang="en-US" i="1">
              <a:solidFill>
                <a:srgbClr val="0000FF"/>
              </a:solidFill>
            </a:endParaRPr>
          </a:p>
          <a:p>
            <a:pPr algn="ctr" eaLnBrk="1" hangingPunct="1"/>
            <a:endParaRPr lang="en-US" alt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99AD-B26A-4400-86A4-A6EF1ADAFB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E2AEAD-925C-466F-A698-C49083D0B89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D545FF8-5D4D-48D9-9AED-0EEC1D5B2030}"/>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494B71FB-E3E2-4227-B218-3FB33E4233D3}"/>
              </a:ext>
            </a:extLst>
          </p:cNvPr>
          <p:cNvPicPr>
            <a:picLocks noChangeAspect="1"/>
          </p:cNvPicPr>
          <p:nvPr/>
        </p:nvPicPr>
        <p:blipFill>
          <a:blip r:embed="rId2"/>
          <a:stretch>
            <a:fillRect/>
          </a:stretch>
        </p:blipFill>
        <p:spPr>
          <a:xfrm>
            <a:off x="2095500" y="914400"/>
            <a:ext cx="4953000" cy="4953000"/>
          </a:xfrm>
          <a:prstGeom prst="rect">
            <a:avLst/>
          </a:prstGeom>
        </p:spPr>
      </p:pic>
    </p:spTree>
    <p:extLst>
      <p:ext uri="{BB962C8B-B14F-4D97-AF65-F5344CB8AC3E}">
        <p14:creationId xmlns:p14="http://schemas.microsoft.com/office/powerpoint/2010/main" val="64566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1C60-6FFC-4EC4-8482-1D0EA28243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847322-5CEC-4C63-B83A-C3691A064C39}"/>
              </a:ext>
            </a:extLst>
          </p:cNvPr>
          <p:cNvSpPr>
            <a:spLocks noGrp="1"/>
          </p:cNvSpPr>
          <p:nvPr>
            <p:ph idx="1"/>
          </p:nvPr>
        </p:nvSpPr>
        <p:spPr>
          <a:xfrm>
            <a:off x="609600" y="1447800"/>
            <a:ext cx="8305800" cy="4953000"/>
          </a:xfrm>
        </p:spPr>
        <p:txBody>
          <a:bodyPr/>
          <a:lstStyle/>
          <a:p>
            <a:r>
              <a:rPr lang="en-US" sz="2600"/>
              <a:t> </a:t>
            </a:r>
            <a:r>
              <a:rPr lang="en-US" b="1" i="1"/>
              <a:t>Phép cộng 2 điểm:</a:t>
            </a:r>
          </a:p>
          <a:p>
            <a:pPr marL="0" indent="0">
              <a:buNone/>
            </a:pPr>
            <a:r>
              <a:rPr lang="en-US" sz="2600"/>
              <a:t>    Giả sử </a:t>
            </a:r>
            <a:r>
              <a:rPr lang="vi-VN" sz="2600"/>
              <a:t> </a:t>
            </a:r>
            <a:r>
              <a:rPr lang="vi-VN" sz="2600" i="1">
                <a:solidFill>
                  <a:srgbClr val="000000"/>
                </a:solidFill>
              </a:rPr>
              <a:t>P</a:t>
            </a:r>
            <a:r>
              <a:rPr lang="vi-VN" sz="2600"/>
              <a:t> và </a:t>
            </a:r>
            <a:r>
              <a:rPr lang="vi-VN" sz="2600" i="1">
                <a:solidFill>
                  <a:srgbClr val="000000"/>
                </a:solidFill>
              </a:rPr>
              <a:t>Q</a:t>
            </a:r>
            <a:r>
              <a:rPr lang="en-US" sz="2600"/>
              <a:t> là hai điểm khác nhau</a:t>
            </a:r>
            <a:r>
              <a:rPr lang="vi-VN" sz="2600"/>
              <a:t> trên đường cong </a:t>
            </a:r>
            <a:r>
              <a:rPr lang="en-US" sz="2600"/>
              <a:t>e</a:t>
            </a:r>
            <a:r>
              <a:rPr lang="vi-VN" sz="2600"/>
              <a:t>lliptic</a:t>
            </a:r>
            <a:r>
              <a:rPr lang="en-US" sz="2600"/>
              <a:t>, phép toán </a:t>
            </a:r>
            <a:r>
              <a:rPr lang="en-US" sz="2600" i="1">
                <a:solidFill>
                  <a:srgbClr val="000000"/>
                </a:solidFill>
              </a:rPr>
              <a:t>P+Q</a:t>
            </a:r>
            <a:r>
              <a:rPr lang="en-US" sz="2600"/>
              <a:t> cho ta kết quả là một điểm </a:t>
            </a:r>
            <a:r>
              <a:rPr lang="en-US" sz="2600" i="1">
                <a:solidFill>
                  <a:srgbClr val="000000"/>
                </a:solidFill>
              </a:rPr>
              <a:t>R</a:t>
            </a:r>
            <a:r>
              <a:rPr lang="en-US" sz="2600"/>
              <a:t> cũng nằm trên đường cong đó:</a:t>
            </a:r>
          </a:p>
          <a:p>
            <a:pPr marL="0" indent="0" algn="ctr">
              <a:buNone/>
            </a:pPr>
            <a:r>
              <a:rPr lang="en-US" sz="2600" i="1">
                <a:solidFill>
                  <a:srgbClr val="000000"/>
                </a:solidFill>
              </a:rPr>
              <a:t>R = P + Q</a:t>
            </a:r>
          </a:p>
          <a:p>
            <a:pPr marL="0" indent="0">
              <a:buNone/>
            </a:pPr>
            <a:r>
              <a:rPr lang="en-US" sz="2600"/>
              <a:t>    Vị trí điểm </a:t>
            </a:r>
            <a:r>
              <a:rPr lang="en-US" sz="2600" i="1">
                <a:solidFill>
                  <a:srgbClr val="000000"/>
                </a:solidFill>
              </a:rPr>
              <a:t>R</a:t>
            </a:r>
            <a:r>
              <a:rPr lang="en-US" sz="2600"/>
              <a:t> được xác định như sau:</a:t>
            </a:r>
          </a:p>
          <a:p>
            <a:pPr algn="l">
              <a:buFont typeface="Arial" panose="020B0604020202020204" pitchFamily="34" charset="0"/>
              <a:buChar char="•"/>
            </a:pPr>
            <a:r>
              <a:rPr lang="vi-VN" sz="2600"/>
              <a:t>Kẻ </a:t>
            </a:r>
            <a:r>
              <a:rPr lang="en-US" sz="2600"/>
              <a:t>một </a:t>
            </a:r>
            <a:r>
              <a:rPr lang="vi-VN" sz="2600"/>
              <a:t>đường thẳng đi qua </a:t>
            </a:r>
            <a:r>
              <a:rPr lang="en-US" sz="2600"/>
              <a:t>hai</a:t>
            </a:r>
            <a:r>
              <a:rPr lang="vi-VN" sz="2600"/>
              <a:t> điểm </a:t>
            </a:r>
            <a:r>
              <a:rPr lang="vi-VN" sz="2600" i="1">
                <a:solidFill>
                  <a:srgbClr val="000000"/>
                </a:solidFill>
              </a:rPr>
              <a:t>P</a:t>
            </a:r>
            <a:r>
              <a:rPr lang="vi-VN" sz="2600"/>
              <a:t> và </a:t>
            </a:r>
            <a:r>
              <a:rPr lang="vi-VN" sz="2600" i="1">
                <a:solidFill>
                  <a:srgbClr val="000000"/>
                </a:solidFill>
              </a:rPr>
              <a:t>Q</a:t>
            </a:r>
            <a:r>
              <a:rPr lang="vi-VN" sz="2600"/>
              <a:t>.</a:t>
            </a:r>
          </a:p>
          <a:p>
            <a:pPr algn="l">
              <a:buFont typeface="Arial" panose="020B0604020202020204" pitchFamily="34" charset="0"/>
              <a:buChar char="•"/>
            </a:pPr>
            <a:r>
              <a:rPr lang="vi-VN" sz="2600"/>
              <a:t>Đường thẳng cắt đường </a:t>
            </a:r>
            <a:r>
              <a:rPr lang="en-US" sz="2600"/>
              <a:t>e</a:t>
            </a:r>
            <a:r>
              <a:rPr lang="vi-VN" sz="2600"/>
              <a:t>lliptic tại điểm </a:t>
            </a:r>
            <a:r>
              <a:rPr lang="vi-VN" sz="2600" i="1">
                <a:solidFill>
                  <a:srgbClr val="000000"/>
                </a:solidFill>
              </a:rPr>
              <a:t>-R = -(P + Q)</a:t>
            </a:r>
          </a:p>
          <a:p>
            <a:pPr algn="l">
              <a:buFont typeface="Arial" panose="020B0604020202020204" pitchFamily="34" charset="0"/>
              <a:buChar char="•"/>
            </a:pPr>
            <a:r>
              <a:rPr lang="vi-VN" sz="2600"/>
              <a:t>Lấy đối xứng điểm</a:t>
            </a:r>
            <a:r>
              <a:rPr lang="en-US" sz="2600"/>
              <a:t> </a:t>
            </a:r>
            <a:r>
              <a:rPr lang="en-US" sz="2600" i="1">
                <a:solidFill>
                  <a:srgbClr val="000000"/>
                </a:solidFill>
              </a:rPr>
              <a:t>-R</a:t>
            </a:r>
            <a:r>
              <a:rPr lang="vi-VN" sz="2600"/>
              <a:t> qua trục </a:t>
            </a:r>
            <a:r>
              <a:rPr lang="vi-VN" sz="2600" i="1">
                <a:solidFill>
                  <a:srgbClr val="000000"/>
                </a:solidFill>
              </a:rPr>
              <a:t>Ox</a:t>
            </a:r>
            <a:r>
              <a:rPr lang="vi-VN" sz="2600"/>
              <a:t> ta được điểm </a:t>
            </a:r>
            <a:r>
              <a:rPr lang="vi-VN" sz="2600" i="1">
                <a:solidFill>
                  <a:srgbClr val="000000"/>
                </a:solidFill>
              </a:rPr>
              <a:t>R=(P+Q)</a:t>
            </a:r>
          </a:p>
          <a:p>
            <a:endParaRPr lang="en-US" sz="2600"/>
          </a:p>
          <a:p>
            <a:endParaRPr lang="en-US" sz="2600"/>
          </a:p>
          <a:p>
            <a:endParaRPr lang="en-US" sz="2600"/>
          </a:p>
          <a:p>
            <a:endParaRPr lang="en-US" sz="2600"/>
          </a:p>
        </p:txBody>
      </p:sp>
      <p:sp>
        <p:nvSpPr>
          <p:cNvPr id="4" name="Date Placeholder 3">
            <a:extLst>
              <a:ext uri="{FF2B5EF4-FFF2-40B4-BE49-F238E27FC236}">
                <a16:creationId xmlns:a16="http://schemas.microsoft.com/office/drawing/2014/main" id="{7359045A-143B-4F30-85BB-4C4D30805A1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67275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1455-0247-44C7-80BF-25CE4456E46F}"/>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596F0946-6E75-459E-9185-EB220DEDD388}"/>
              </a:ext>
            </a:extLst>
          </p:cNvPr>
          <p:cNvSpPr>
            <a:spLocks noGrp="1"/>
          </p:cNvSpPr>
          <p:nvPr>
            <p:ph type="dt" sz="half" idx="10"/>
          </p:nvPr>
        </p:nvSpPr>
        <p:spPr/>
        <p:txBody>
          <a:bodyPr/>
          <a:lstStyle/>
          <a:p>
            <a:pPr>
              <a:defRPr/>
            </a:pPr>
            <a:r>
              <a:rPr lang="en-US"/>
              <a:t>Bộ môn Mạng và ATTT – Khoa CNTT</a:t>
            </a:r>
          </a:p>
        </p:txBody>
      </p:sp>
      <p:pic>
        <p:nvPicPr>
          <p:cNvPr id="9" name="Content Placeholder 8">
            <a:extLst>
              <a:ext uri="{FF2B5EF4-FFF2-40B4-BE49-F238E27FC236}">
                <a16:creationId xmlns:a16="http://schemas.microsoft.com/office/drawing/2014/main" id="{A725E9CB-B821-4CA7-9E71-5F7EE7C2B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219200"/>
            <a:ext cx="4876800" cy="4068083"/>
          </a:xfrm>
        </p:spPr>
      </p:pic>
    </p:spTree>
    <p:extLst>
      <p:ext uri="{BB962C8B-B14F-4D97-AF65-F5344CB8AC3E}">
        <p14:creationId xmlns:p14="http://schemas.microsoft.com/office/powerpoint/2010/main" val="232525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51E5-0CCE-40EC-B0F0-9877CD9B4695}"/>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4C25297B-12A1-47E9-883C-DA5E110F90E7}"/>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869CE5DC-D400-43D8-987A-86117A5F7372}"/>
              </a:ext>
            </a:extLst>
          </p:cNvPr>
          <p:cNvPicPr>
            <a:picLocks noChangeAspect="1"/>
          </p:cNvPicPr>
          <p:nvPr/>
        </p:nvPicPr>
        <p:blipFill>
          <a:blip r:embed="rId2"/>
          <a:stretch>
            <a:fillRect/>
          </a:stretch>
        </p:blipFill>
        <p:spPr>
          <a:xfrm>
            <a:off x="4549471" y="1219200"/>
            <a:ext cx="4044635" cy="4044635"/>
          </a:xfrm>
          <a:prstGeom prst="rect">
            <a:avLst/>
          </a:prstGeom>
        </p:spPr>
      </p:pic>
      <p:pic>
        <p:nvPicPr>
          <p:cNvPr id="8" name="Picture 7">
            <a:extLst>
              <a:ext uri="{FF2B5EF4-FFF2-40B4-BE49-F238E27FC236}">
                <a16:creationId xmlns:a16="http://schemas.microsoft.com/office/drawing/2014/main" id="{A06CA784-2356-4FED-AC3E-D46BD9A86BE3}"/>
              </a:ext>
            </a:extLst>
          </p:cNvPr>
          <p:cNvPicPr>
            <a:picLocks noChangeAspect="1"/>
          </p:cNvPicPr>
          <p:nvPr/>
        </p:nvPicPr>
        <p:blipFill>
          <a:blip r:embed="rId3"/>
          <a:stretch>
            <a:fillRect/>
          </a:stretch>
        </p:blipFill>
        <p:spPr>
          <a:xfrm>
            <a:off x="381000" y="1376652"/>
            <a:ext cx="3810000" cy="3759116"/>
          </a:xfrm>
          <a:prstGeom prst="rect">
            <a:avLst/>
          </a:prstGeom>
        </p:spPr>
      </p:pic>
    </p:spTree>
    <p:extLst>
      <p:ext uri="{BB962C8B-B14F-4D97-AF65-F5344CB8AC3E}">
        <p14:creationId xmlns:p14="http://schemas.microsoft.com/office/powerpoint/2010/main" val="102749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4FC5-9673-48DB-A2DC-5EBD730346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70B1F1-E25B-41E4-9DDA-087F8EF4A459}"/>
              </a:ext>
            </a:extLst>
          </p:cNvPr>
          <p:cNvSpPr>
            <a:spLocks noGrp="1"/>
          </p:cNvSpPr>
          <p:nvPr>
            <p:ph idx="1"/>
          </p:nvPr>
        </p:nvSpPr>
        <p:spPr/>
        <p:txBody>
          <a:bodyPr/>
          <a:lstStyle/>
          <a:p>
            <a:r>
              <a:rPr lang="en-US"/>
              <a:t> </a:t>
            </a:r>
            <a:r>
              <a:rPr lang="en-US" b="1" i="1"/>
              <a:t>Phép nhân điểm với số nguyên:</a:t>
            </a:r>
          </a:p>
          <a:p>
            <a:pPr marL="0" indent="0">
              <a:buNone/>
            </a:pPr>
            <a:r>
              <a:rPr lang="en-US" sz="3200"/>
              <a:t>   Giả sử </a:t>
            </a:r>
            <a:r>
              <a:rPr lang="vi-VN" sz="3200"/>
              <a:t> </a:t>
            </a:r>
            <a:r>
              <a:rPr lang="vi-VN" sz="3200" i="1">
                <a:solidFill>
                  <a:srgbClr val="000000"/>
                </a:solidFill>
              </a:rPr>
              <a:t>P</a:t>
            </a:r>
            <a:r>
              <a:rPr lang="vi-VN" sz="3200"/>
              <a:t> và </a:t>
            </a:r>
            <a:r>
              <a:rPr lang="vi-VN" i="1">
                <a:solidFill>
                  <a:srgbClr val="000000"/>
                </a:solidFill>
              </a:rPr>
              <a:t>Q</a:t>
            </a:r>
            <a:r>
              <a:rPr lang="en-US" sz="3200"/>
              <a:t> là hai điểm trùng nhau, khi đó phép cộng </a:t>
            </a:r>
            <a:r>
              <a:rPr lang="en-US" i="1">
                <a:solidFill>
                  <a:srgbClr val="000000"/>
                </a:solidFill>
              </a:rPr>
              <a:t>P</a:t>
            </a:r>
            <a:r>
              <a:rPr lang="en-US" sz="3200"/>
              <a:t> và </a:t>
            </a:r>
            <a:r>
              <a:rPr lang="en-US" i="1">
                <a:solidFill>
                  <a:srgbClr val="000000"/>
                </a:solidFill>
              </a:rPr>
              <a:t>Q</a:t>
            </a:r>
            <a:r>
              <a:rPr lang="en-US" sz="3200"/>
              <a:t> sẽ là:</a:t>
            </a:r>
          </a:p>
          <a:p>
            <a:pPr marL="0" indent="0" algn="ctr">
              <a:buNone/>
            </a:pPr>
            <a:r>
              <a:rPr lang="en-US" i="1">
                <a:solidFill>
                  <a:srgbClr val="000000"/>
                </a:solidFill>
              </a:rPr>
              <a:t>P+Q = 2P = R</a:t>
            </a:r>
          </a:p>
        </p:txBody>
      </p:sp>
      <p:sp>
        <p:nvSpPr>
          <p:cNvPr id="4" name="Date Placeholder 3">
            <a:extLst>
              <a:ext uri="{FF2B5EF4-FFF2-40B4-BE49-F238E27FC236}">
                <a16:creationId xmlns:a16="http://schemas.microsoft.com/office/drawing/2014/main" id="{85E557B6-2D1D-4845-BD64-5FE73E7963D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14907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42C4-03E8-451F-A69A-D247BC167081}"/>
              </a:ext>
            </a:extLst>
          </p:cNvPr>
          <p:cNvSpPr>
            <a:spLocks noGrp="1"/>
          </p:cNvSpPr>
          <p:nvPr>
            <p:ph type="title"/>
          </p:nvPr>
        </p:nvSpPr>
        <p:spPr/>
        <p:txBody>
          <a:bodyPr/>
          <a:lstStyle/>
          <a:p>
            <a:r>
              <a:rPr lang="en-US" sz="2400"/>
              <a:t>T</a:t>
            </a:r>
            <a:r>
              <a:rPr lang="vi-VN" sz="2400"/>
              <a:t>rường hợp 2 điểm </a:t>
            </a:r>
            <a:r>
              <a:rPr lang="vi-VN" sz="2400" i="1">
                <a:solidFill>
                  <a:srgbClr val="000000"/>
                </a:solidFill>
              </a:rPr>
              <a:t>P</a:t>
            </a:r>
            <a:r>
              <a:rPr lang="vi-VN" sz="2400"/>
              <a:t> và </a:t>
            </a:r>
            <a:r>
              <a:rPr lang="vi-VN" sz="2400" i="1">
                <a:solidFill>
                  <a:srgbClr val="000000"/>
                </a:solidFill>
              </a:rPr>
              <a:t>Q</a:t>
            </a:r>
            <a:r>
              <a:rPr lang="vi-VN" sz="2400"/>
              <a:t> trùng nhau, đường thẳng </a:t>
            </a:r>
            <a:r>
              <a:rPr lang="en-US" sz="2400"/>
              <a:t>trở thành </a:t>
            </a:r>
            <a:r>
              <a:rPr lang="vi-VN" sz="2400"/>
              <a:t>tiếp tuyến với đường cong tại điểm </a:t>
            </a:r>
            <a:r>
              <a:rPr lang="vi-VN" sz="2400" i="1">
                <a:solidFill>
                  <a:srgbClr val="000000"/>
                </a:solidFill>
              </a:rPr>
              <a:t>P</a:t>
            </a:r>
            <a:endParaRPr lang="en-US" sz="2400" i="1">
              <a:solidFill>
                <a:srgbClr val="000000"/>
              </a:solidFill>
            </a:endParaRPr>
          </a:p>
        </p:txBody>
      </p:sp>
      <p:sp>
        <p:nvSpPr>
          <p:cNvPr id="3" name="Content Placeholder 2">
            <a:extLst>
              <a:ext uri="{FF2B5EF4-FFF2-40B4-BE49-F238E27FC236}">
                <a16:creationId xmlns:a16="http://schemas.microsoft.com/office/drawing/2014/main" id="{3183B37B-01C2-433F-AF8C-C764246505A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F6BE129-9A7E-477E-96A9-90F40A97450B}"/>
              </a:ext>
            </a:extLst>
          </p:cNvPr>
          <p:cNvSpPr>
            <a:spLocks noGrp="1"/>
          </p:cNvSpPr>
          <p:nvPr>
            <p:ph type="dt" sz="half" idx="10"/>
          </p:nvPr>
        </p:nvSpPr>
        <p:spPr/>
        <p:txBody>
          <a:bodyPr/>
          <a:lstStyle/>
          <a:p>
            <a:pPr>
              <a:defRPr/>
            </a:pPr>
            <a:r>
              <a:rPr lang="en-US"/>
              <a:t>Bộ môn Mạng và ATTT – Khoa CNTT</a:t>
            </a:r>
          </a:p>
        </p:txBody>
      </p:sp>
      <p:pic>
        <p:nvPicPr>
          <p:cNvPr id="8" name="Picture 7">
            <a:extLst>
              <a:ext uri="{FF2B5EF4-FFF2-40B4-BE49-F238E27FC236}">
                <a16:creationId xmlns:a16="http://schemas.microsoft.com/office/drawing/2014/main" id="{7F626C17-2C39-4AE9-8919-DE20770D08C3}"/>
              </a:ext>
            </a:extLst>
          </p:cNvPr>
          <p:cNvPicPr>
            <a:picLocks noChangeAspect="1"/>
          </p:cNvPicPr>
          <p:nvPr/>
        </p:nvPicPr>
        <p:blipFill>
          <a:blip r:embed="rId2"/>
          <a:stretch>
            <a:fillRect/>
          </a:stretch>
        </p:blipFill>
        <p:spPr>
          <a:xfrm>
            <a:off x="2191904" y="1447800"/>
            <a:ext cx="4760191" cy="4724400"/>
          </a:xfrm>
          <a:prstGeom prst="rect">
            <a:avLst/>
          </a:prstGeom>
        </p:spPr>
      </p:pic>
    </p:spTree>
    <p:extLst>
      <p:ext uri="{BB962C8B-B14F-4D97-AF65-F5344CB8AC3E}">
        <p14:creationId xmlns:p14="http://schemas.microsoft.com/office/powerpoint/2010/main" val="61642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7E44-72C9-433F-9696-CE36BC156C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373D71-DC12-461B-9C04-A118CEEC6F1A}"/>
              </a:ext>
            </a:extLst>
          </p:cNvPr>
          <p:cNvSpPr>
            <a:spLocks noGrp="1"/>
          </p:cNvSpPr>
          <p:nvPr>
            <p:ph idx="1"/>
          </p:nvPr>
        </p:nvSpPr>
        <p:spPr/>
        <p:txBody>
          <a:bodyPr/>
          <a:lstStyle/>
          <a:p>
            <a:pPr marL="0" indent="0">
              <a:buNone/>
            </a:pPr>
            <a:r>
              <a:rPr lang="en-US"/>
              <a:t>- Tương tự, nếu muốn tính </a:t>
            </a:r>
            <a:r>
              <a:rPr lang="en-US" i="1">
                <a:solidFill>
                  <a:srgbClr val="000000"/>
                </a:solidFill>
              </a:rPr>
              <a:t>3P</a:t>
            </a:r>
            <a:r>
              <a:rPr lang="en-US"/>
              <a:t>, trước hết ta tính </a:t>
            </a:r>
            <a:r>
              <a:rPr lang="en-US" i="1">
                <a:solidFill>
                  <a:srgbClr val="000000"/>
                </a:solidFill>
              </a:rPr>
              <a:t>R=P+P=2P</a:t>
            </a:r>
            <a:r>
              <a:rPr lang="en-US"/>
              <a:t>, sau đó tính </a:t>
            </a:r>
            <a:r>
              <a:rPr lang="en-US" i="1">
                <a:solidFill>
                  <a:srgbClr val="000000"/>
                </a:solidFill>
              </a:rPr>
              <a:t>3P = 2P+P = R+P</a:t>
            </a:r>
          </a:p>
          <a:p>
            <a:pPr marL="0" indent="0">
              <a:buNone/>
            </a:pPr>
            <a:r>
              <a:rPr lang="en-US"/>
              <a:t>- Cứ như vậy có thể phát triển lên thành </a:t>
            </a:r>
            <a:r>
              <a:rPr lang="en-US" i="1">
                <a:solidFill>
                  <a:srgbClr val="000000"/>
                </a:solidFill>
              </a:rPr>
              <a:t>nP</a:t>
            </a:r>
            <a:r>
              <a:rPr lang="en-US"/>
              <a:t>. Như vậy thực chất của phép nhân chính là sự lặp lại nhiều lần của phép cộng</a:t>
            </a:r>
          </a:p>
        </p:txBody>
      </p:sp>
      <p:sp>
        <p:nvSpPr>
          <p:cNvPr id="4" name="Date Placeholder 3">
            <a:extLst>
              <a:ext uri="{FF2B5EF4-FFF2-40B4-BE49-F238E27FC236}">
                <a16:creationId xmlns:a16="http://schemas.microsoft.com/office/drawing/2014/main" id="{3D3718FB-3ED0-422D-A9A1-2D9720AB02C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78617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E5B1-D722-4DEA-B0D3-D51D8B62DA05}"/>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838C2AD-000A-4CDC-8E95-8362CA09E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447800"/>
            <a:ext cx="4686300" cy="4634230"/>
          </a:xfrm>
        </p:spPr>
      </p:pic>
      <p:sp>
        <p:nvSpPr>
          <p:cNvPr id="4" name="Date Placeholder 3">
            <a:extLst>
              <a:ext uri="{FF2B5EF4-FFF2-40B4-BE49-F238E27FC236}">
                <a16:creationId xmlns:a16="http://schemas.microsoft.com/office/drawing/2014/main" id="{5850C997-13BF-465D-893D-9BBEB61EE75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5577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4B58-637A-45B4-A631-42E5417C4B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DC4C78-0D8F-4CCE-96EB-0D580F38A251}"/>
              </a:ext>
            </a:extLst>
          </p:cNvPr>
          <p:cNvSpPr>
            <a:spLocks noGrp="1"/>
          </p:cNvSpPr>
          <p:nvPr>
            <p:ph idx="1"/>
          </p:nvPr>
        </p:nvSpPr>
        <p:spPr>
          <a:xfrm>
            <a:off x="838200" y="1524000"/>
            <a:ext cx="7772400" cy="4356100"/>
          </a:xfrm>
        </p:spPr>
        <p:txBody>
          <a:bodyPr/>
          <a:lstStyle/>
          <a:p>
            <a:r>
              <a:rPr lang="en-US"/>
              <a:t> </a:t>
            </a:r>
            <a:r>
              <a:rPr lang="en-US" b="1" i="1"/>
              <a:t>Định nghĩa điểm không (O):</a:t>
            </a:r>
          </a:p>
          <a:p>
            <a:pPr marL="0" indent="0">
              <a:buNone/>
            </a:pPr>
            <a:r>
              <a:rPr lang="en-US"/>
              <a:t>    Điểm </a:t>
            </a:r>
            <a:r>
              <a:rPr lang="en-US" i="1">
                <a:solidFill>
                  <a:srgbClr val="000000"/>
                </a:solidFill>
              </a:rPr>
              <a:t>O</a:t>
            </a:r>
            <a:r>
              <a:rPr lang="en-US"/>
              <a:t> là điểm mà k</a:t>
            </a:r>
            <a:r>
              <a:rPr lang="vi-VN"/>
              <a:t>hi cộng</a:t>
            </a:r>
            <a:r>
              <a:rPr lang="en-US"/>
              <a:t> với</a:t>
            </a:r>
            <a:r>
              <a:rPr lang="vi-VN"/>
              <a:t> bất kỳ điểm nào trên đường cong elliptic, kết quả sẽ là chính điểm đó.</a:t>
            </a:r>
            <a:endParaRPr lang="en-US"/>
          </a:p>
          <a:p>
            <a:pPr marL="0" indent="0">
              <a:buNone/>
            </a:pPr>
            <a:r>
              <a:rPr lang="en-US"/>
              <a:t>Ví dụ: </a:t>
            </a:r>
            <a:r>
              <a:rPr lang="en-US" i="1">
                <a:solidFill>
                  <a:srgbClr val="000000"/>
                </a:solidFill>
              </a:rPr>
              <a:t>P+O = P</a:t>
            </a:r>
          </a:p>
          <a:p>
            <a:pPr marL="0" indent="0">
              <a:buNone/>
            </a:pPr>
            <a:r>
              <a:rPr lang="en-US"/>
              <a:t>- Điểm </a:t>
            </a:r>
            <a:r>
              <a:rPr lang="en-US" i="1">
                <a:solidFill>
                  <a:srgbClr val="000000"/>
                </a:solidFill>
              </a:rPr>
              <a:t>O</a:t>
            </a:r>
            <a:r>
              <a:rPr lang="en-US"/>
              <a:t> là một điểm đặc biệt, nó không nằm trên đường cong </a:t>
            </a:r>
            <a:r>
              <a:rPr lang="vi-VN"/>
              <a:t>elliptic</a:t>
            </a:r>
            <a:r>
              <a:rPr lang="en-US"/>
              <a:t> mà thường được coi là điểm ở vô cực</a:t>
            </a:r>
          </a:p>
        </p:txBody>
      </p:sp>
      <p:sp>
        <p:nvSpPr>
          <p:cNvPr id="4" name="Date Placeholder 3">
            <a:extLst>
              <a:ext uri="{FF2B5EF4-FFF2-40B4-BE49-F238E27FC236}">
                <a16:creationId xmlns:a16="http://schemas.microsoft.com/office/drawing/2014/main" id="{83DEE78E-A67F-4174-9238-31A82F62CD5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41489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7721-AF8F-4F1C-A9C0-9C1598FA1FF6}"/>
              </a:ext>
            </a:extLst>
          </p:cNvPr>
          <p:cNvSpPr>
            <a:spLocks noGrp="1"/>
          </p:cNvSpPr>
          <p:nvPr>
            <p:ph type="title"/>
          </p:nvPr>
        </p:nvSpPr>
        <p:spPr/>
        <p:txBody>
          <a:bodyPr/>
          <a:lstStyle/>
          <a:p>
            <a:r>
              <a:rPr lang="en-US" sz="3600"/>
              <a:t>Một số phép toán liên quan tới điểm O</a:t>
            </a:r>
          </a:p>
        </p:txBody>
      </p:sp>
      <p:sp>
        <p:nvSpPr>
          <p:cNvPr id="3" name="Content Placeholder 2">
            <a:extLst>
              <a:ext uri="{FF2B5EF4-FFF2-40B4-BE49-F238E27FC236}">
                <a16:creationId xmlns:a16="http://schemas.microsoft.com/office/drawing/2014/main" id="{44F377BF-FE2A-427E-95CD-DD8B4B398A57}"/>
              </a:ext>
            </a:extLst>
          </p:cNvPr>
          <p:cNvSpPr>
            <a:spLocks noGrp="1"/>
          </p:cNvSpPr>
          <p:nvPr>
            <p:ph idx="1"/>
          </p:nvPr>
        </p:nvSpPr>
        <p:spPr/>
        <p:txBody>
          <a:bodyPr/>
          <a:lstStyle/>
          <a:p>
            <a:r>
              <a:rPr lang="en-US"/>
              <a:t> Tổng 2 điểm đối nhau sẽ bằng điểm </a:t>
            </a:r>
            <a:r>
              <a:rPr lang="en-US" i="1">
                <a:solidFill>
                  <a:srgbClr val="000000"/>
                </a:solidFill>
              </a:rPr>
              <a:t>O</a:t>
            </a:r>
            <a:r>
              <a:rPr lang="en-US"/>
              <a:t>:</a:t>
            </a:r>
          </a:p>
          <a:p>
            <a:pPr marL="0" indent="0" algn="ctr">
              <a:buNone/>
            </a:pPr>
            <a:r>
              <a:rPr lang="en-US" i="1">
                <a:solidFill>
                  <a:srgbClr val="000000"/>
                </a:solidFill>
              </a:rPr>
              <a:t>P+(-P) = O</a:t>
            </a:r>
          </a:p>
          <a:p>
            <a:r>
              <a:rPr lang="en-US"/>
              <a:t> Tổng 3 điểm thẳng hàng trên đường cong elliptic sẽ bằng điểm </a:t>
            </a:r>
            <a:r>
              <a:rPr lang="en-US" i="1">
                <a:solidFill>
                  <a:srgbClr val="000000"/>
                </a:solidFill>
              </a:rPr>
              <a:t>O</a:t>
            </a:r>
            <a:r>
              <a:rPr lang="en-US"/>
              <a:t>:</a:t>
            </a:r>
          </a:p>
          <a:p>
            <a:pPr marL="0" indent="0" algn="ctr">
              <a:buNone/>
            </a:pPr>
            <a:r>
              <a:rPr lang="en-US"/>
              <a:t>   Giả sử 3 điểm </a:t>
            </a:r>
            <a:r>
              <a:rPr lang="en-US" i="1">
                <a:solidFill>
                  <a:srgbClr val="000000"/>
                </a:solidFill>
              </a:rPr>
              <a:t>P</a:t>
            </a:r>
            <a:r>
              <a:rPr lang="en-US"/>
              <a:t>, </a:t>
            </a:r>
            <a:r>
              <a:rPr lang="en-US" i="1">
                <a:solidFill>
                  <a:srgbClr val="000000"/>
                </a:solidFill>
              </a:rPr>
              <a:t>Q</a:t>
            </a:r>
            <a:r>
              <a:rPr lang="en-US"/>
              <a:t> và </a:t>
            </a:r>
            <a:r>
              <a:rPr lang="en-US" i="1">
                <a:solidFill>
                  <a:srgbClr val="000000"/>
                </a:solidFill>
              </a:rPr>
              <a:t>-R</a:t>
            </a:r>
            <a:r>
              <a:rPr lang="en-US"/>
              <a:t> thẳng hàng, khi đó </a:t>
            </a:r>
            <a:r>
              <a:rPr lang="en-US" i="1">
                <a:solidFill>
                  <a:srgbClr val="000000"/>
                </a:solidFill>
              </a:rPr>
              <a:t>P+Q + (-R) = R+(-R) = O</a:t>
            </a:r>
          </a:p>
        </p:txBody>
      </p:sp>
      <p:sp>
        <p:nvSpPr>
          <p:cNvPr id="4" name="Date Placeholder 3">
            <a:extLst>
              <a:ext uri="{FF2B5EF4-FFF2-40B4-BE49-F238E27FC236}">
                <a16:creationId xmlns:a16="http://schemas.microsoft.com/office/drawing/2014/main" id="{4EEA2F70-C424-4F23-B14D-424B16F1991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80087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1A889AE-4052-4D6B-90F6-B4B5C31D9E56}"/>
              </a:ext>
            </a:extLst>
          </p:cNvPr>
          <p:cNvSpPr>
            <a:spLocks noGrp="1" noChangeArrowheads="1"/>
          </p:cNvSpPr>
          <p:nvPr>
            <p:ph type="title"/>
          </p:nvPr>
        </p:nvSpPr>
        <p:spPr>
          <a:xfrm>
            <a:off x="304800" y="304800"/>
            <a:ext cx="8458200" cy="1143000"/>
          </a:xfrm>
        </p:spPr>
        <p:txBody>
          <a:bodyPr/>
          <a:lstStyle/>
          <a:p>
            <a:r>
              <a:rPr lang="en-US" altLang="en-US"/>
              <a:t>Chương 2: Các mật mã bất đối xứng</a:t>
            </a:r>
          </a:p>
        </p:txBody>
      </p:sp>
      <p:sp>
        <p:nvSpPr>
          <p:cNvPr id="6147" name="Date Placeholder 3">
            <a:extLst>
              <a:ext uri="{FF2B5EF4-FFF2-40B4-BE49-F238E27FC236}">
                <a16:creationId xmlns:a16="http://schemas.microsoft.com/office/drawing/2014/main" id="{8E70C9FE-3132-42BF-82A1-CC7C222F478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 name="Rectangle 3" descr="Rectangle: Click to edit Master text styles&#10;Second level&#10;Third level&#10;Fourth level&#10;Fifth level">
            <a:extLst>
              <a:ext uri="{FF2B5EF4-FFF2-40B4-BE49-F238E27FC236}">
                <a16:creationId xmlns:a16="http://schemas.microsoft.com/office/drawing/2014/main" id="{E4F74CBB-09A6-4568-9AFF-BB87521FB33C}"/>
              </a:ext>
            </a:extLst>
          </p:cNvPr>
          <p:cNvSpPr txBox="1">
            <a:spLocks noChangeArrowheads="1"/>
          </p:cNvSpPr>
          <p:nvPr/>
        </p:nvSpPr>
        <p:spPr bwMode="auto">
          <a:xfrm>
            <a:off x="838200" y="1905000"/>
            <a:ext cx="7772400" cy="41148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defRPr/>
            </a:pPr>
            <a:r>
              <a:rPr lang="en-US" altLang="en-US" kern="0"/>
              <a:t> </a:t>
            </a:r>
            <a:r>
              <a:rPr lang="en-US" altLang="en-US" kern="0">
                <a:solidFill>
                  <a:schemeClr val="accent4">
                    <a:lumMod val="20000"/>
                    <a:lumOff val="80000"/>
                  </a:schemeClr>
                </a:solidFill>
              </a:rPr>
              <a:t>RSA</a:t>
            </a:r>
          </a:p>
          <a:p>
            <a:pPr eaLnBrk="1" hangingPunct="1">
              <a:defRPr/>
            </a:pPr>
            <a:r>
              <a:rPr lang="en-US" altLang="en-US" kern="0">
                <a:solidFill>
                  <a:schemeClr val="accent4">
                    <a:lumMod val="20000"/>
                    <a:lumOff val="80000"/>
                  </a:schemeClr>
                </a:solidFill>
              </a:rPr>
              <a:t> </a:t>
            </a:r>
            <a:r>
              <a:rPr lang="en-US" altLang="en-US">
                <a:solidFill>
                  <a:schemeClr val="accent4">
                    <a:lumMod val="20000"/>
                    <a:lumOff val="80000"/>
                  </a:schemeClr>
                </a:solidFill>
              </a:rPr>
              <a:t>ElGamal</a:t>
            </a:r>
          </a:p>
          <a:p>
            <a:pPr eaLnBrk="1" hangingPunct="1">
              <a:defRPr/>
            </a:pPr>
            <a:r>
              <a:rPr lang="en-US" altLang="en-US" kern="0"/>
              <a:t> ECC</a:t>
            </a:r>
          </a:p>
          <a:p>
            <a:pPr marL="0" indent="0" eaLnBrk="1" hangingPunct="1">
              <a:buFont typeface="Wingdings" panose="05000000000000000000" pitchFamily="2" charset="2"/>
              <a:buNone/>
              <a:defRPr/>
            </a:pPr>
            <a:endParaRPr lang="en-US" altLang="en-US" ker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1831-B922-4C44-8AF0-28826D1ECF15}"/>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439FFA86-35AF-4E12-A2DA-9DB31CDB69D7}"/>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1016001F-C011-468A-A282-F4486496EF7A}"/>
              </a:ext>
            </a:extLst>
          </p:cNvPr>
          <p:cNvPicPr>
            <a:picLocks noChangeAspect="1"/>
          </p:cNvPicPr>
          <p:nvPr/>
        </p:nvPicPr>
        <p:blipFill>
          <a:blip r:embed="rId2"/>
          <a:stretch>
            <a:fillRect/>
          </a:stretch>
        </p:blipFill>
        <p:spPr>
          <a:xfrm>
            <a:off x="304800" y="1447800"/>
            <a:ext cx="3809337" cy="3809337"/>
          </a:xfrm>
          <a:prstGeom prst="rect">
            <a:avLst/>
          </a:prstGeom>
        </p:spPr>
      </p:pic>
      <p:pic>
        <p:nvPicPr>
          <p:cNvPr id="7" name="Content Placeholder 8">
            <a:extLst>
              <a:ext uri="{FF2B5EF4-FFF2-40B4-BE49-F238E27FC236}">
                <a16:creationId xmlns:a16="http://schemas.microsoft.com/office/drawing/2014/main" id="{86ED0F92-F707-4677-A88E-553D4BD395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5800" y="1447800"/>
            <a:ext cx="4566615" cy="3809336"/>
          </a:xfrm>
        </p:spPr>
      </p:pic>
    </p:spTree>
    <p:extLst>
      <p:ext uri="{BB962C8B-B14F-4D97-AF65-F5344CB8AC3E}">
        <p14:creationId xmlns:p14="http://schemas.microsoft.com/office/powerpoint/2010/main" val="2153517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051E-7541-4D2B-9783-68FD80B511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0862CB-7511-40A8-90D1-B97E6A398B3F}"/>
              </a:ext>
            </a:extLst>
          </p:cNvPr>
          <p:cNvSpPr>
            <a:spLocks noGrp="1"/>
          </p:cNvSpPr>
          <p:nvPr>
            <p:ph idx="1"/>
          </p:nvPr>
        </p:nvSpPr>
        <p:spPr>
          <a:xfrm>
            <a:off x="838200" y="1524000"/>
            <a:ext cx="7772400" cy="4114800"/>
          </a:xfrm>
        </p:spPr>
        <p:txBody>
          <a:bodyPr/>
          <a:lstStyle/>
          <a:p>
            <a:r>
              <a:rPr lang="en-US"/>
              <a:t> </a:t>
            </a:r>
            <a:r>
              <a:rPr lang="en-US" b="1" i="1"/>
              <a:t>Phép trừ 2 điểm:</a:t>
            </a:r>
          </a:p>
          <a:p>
            <a:pPr marL="0" indent="0">
              <a:buNone/>
            </a:pPr>
            <a:r>
              <a:rPr lang="en-US" sz="3200"/>
              <a:t>   Xét </a:t>
            </a:r>
            <a:r>
              <a:rPr lang="vi-VN" sz="3200" i="1">
                <a:solidFill>
                  <a:srgbClr val="000000"/>
                </a:solidFill>
              </a:rPr>
              <a:t>P</a:t>
            </a:r>
            <a:r>
              <a:rPr lang="vi-VN" sz="3200"/>
              <a:t> và </a:t>
            </a:r>
            <a:r>
              <a:rPr lang="vi-VN" sz="3200" i="1">
                <a:solidFill>
                  <a:srgbClr val="000000"/>
                </a:solidFill>
              </a:rPr>
              <a:t>Q</a:t>
            </a:r>
            <a:r>
              <a:rPr lang="en-US" sz="3200"/>
              <a:t> là 2 điểm </a:t>
            </a:r>
            <a:r>
              <a:rPr lang="vi-VN" sz="3200"/>
              <a:t>trên đường cong </a:t>
            </a:r>
            <a:r>
              <a:rPr lang="en-US" sz="3200"/>
              <a:t>e</a:t>
            </a:r>
            <a:r>
              <a:rPr lang="vi-VN" sz="3200"/>
              <a:t>lliptic</a:t>
            </a:r>
            <a:r>
              <a:rPr lang="en-US" sz="3200"/>
              <a:t>, phép trừ </a:t>
            </a:r>
            <a:r>
              <a:rPr lang="en-US" sz="3200" i="1">
                <a:solidFill>
                  <a:srgbClr val="000000"/>
                </a:solidFill>
              </a:rPr>
              <a:t>P</a:t>
            </a:r>
            <a:r>
              <a:rPr lang="en-US" sz="3200"/>
              <a:t> cho </a:t>
            </a:r>
            <a:r>
              <a:rPr lang="en-US" sz="3200" i="1">
                <a:solidFill>
                  <a:srgbClr val="000000"/>
                </a:solidFill>
              </a:rPr>
              <a:t>Q</a:t>
            </a:r>
            <a:r>
              <a:rPr lang="en-US" sz="3200"/>
              <a:t> tương đương phép cộng </a:t>
            </a:r>
            <a:r>
              <a:rPr lang="en-US" sz="3200" i="1">
                <a:solidFill>
                  <a:srgbClr val="000000"/>
                </a:solidFill>
              </a:rPr>
              <a:t>P</a:t>
            </a:r>
            <a:r>
              <a:rPr lang="en-US" sz="3200"/>
              <a:t> với điểm đối của </a:t>
            </a:r>
            <a:r>
              <a:rPr lang="en-US" sz="3200" i="1">
                <a:solidFill>
                  <a:srgbClr val="000000"/>
                </a:solidFill>
              </a:rPr>
              <a:t>Q</a:t>
            </a:r>
            <a:r>
              <a:rPr lang="en-US" sz="3200"/>
              <a:t>:</a:t>
            </a:r>
          </a:p>
          <a:p>
            <a:pPr marL="0" indent="0" algn="ctr">
              <a:buNone/>
            </a:pPr>
            <a:r>
              <a:rPr lang="en-US" i="1">
                <a:solidFill>
                  <a:srgbClr val="000000"/>
                </a:solidFill>
              </a:rPr>
              <a:t>P-Q = P+(-Q)</a:t>
            </a:r>
          </a:p>
          <a:p>
            <a:pPr marL="0" indent="0">
              <a:buNone/>
            </a:pPr>
            <a:r>
              <a:rPr lang="en-US"/>
              <a:t>- Nếu </a:t>
            </a:r>
            <a:r>
              <a:rPr lang="en-US" i="1">
                <a:solidFill>
                  <a:srgbClr val="000000"/>
                </a:solidFill>
              </a:rPr>
              <a:t>P</a:t>
            </a:r>
            <a:r>
              <a:rPr lang="en-US"/>
              <a:t> và </a:t>
            </a:r>
            <a:r>
              <a:rPr lang="en-US" i="1">
                <a:solidFill>
                  <a:srgbClr val="000000"/>
                </a:solidFill>
              </a:rPr>
              <a:t>Q</a:t>
            </a:r>
            <a:r>
              <a:rPr lang="en-US"/>
              <a:t> trùng nhau:</a:t>
            </a:r>
          </a:p>
          <a:p>
            <a:pPr marL="0" indent="0" algn="ctr">
              <a:buNone/>
            </a:pPr>
            <a:r>
              <a:rPr lang="en-US" i="1">
                <a:solidFill>
                  <a:srgbClr val="000000"/>
                </a:solidFill>
              </a:rPr>
              <a:t>P-Q = P-P = P+(-P) = O</a:t>
            </a:r>
          </a:p>
        </p:txBody>
      </p:sp>
      <p:sp>
        <p:nvSpPr>
          <p:cNvPr id="4" name="Date Placeholder 3">
            <a:extLst>
              <a:ext uri="{FF2B5EF4-FFF2-40B4-BE49-F238E27FC236}">
                <a16:creationId xmlns:a16="http://schemas.microsoft.com/office/drawing/2014/main" id="{B6E4381C-095B-460D-8C23-69C768482A8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9586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7C8D-E8AB-48F3-816E-3307B462EE62}"/>
              </a:ext>
            </a:extLst>
          </p:cNvPr>
          <p:cNvSpPr>
            <a:spLocks noGrp="1"/>
          </p:cNvSpPr>
          <p:nvPr>
            <p:ph type="title"/>
          </p:nvPr>
        </p:nvSpPr>
        <p:spPr/>
        <p:txBody>
          <a:bodyPr/>
          <a:lstStyle/>
          <a:p>
            <a:r>
              <a:rPr lang="en-US"/>
              <a:t>Ý nghĩa:</a:t>
            </a:r>
          </a:p>
        </p:txBody>
      </p:sp>
      <p:sp>
        <p:nvSpPr>
          <p:cNvPr id="3" name="Content Placeholder 2">
            <a:extLst>
              <a:ext uri="{FF2B5EF4-FFF2-40B4-BE49-F238E27FC236}">
                <a16:creationId xmlns:a16="http://schemas.microsoft.com/office/drawing/2014/main" id="{309E9AC9-ABDE-4C0A-A539-7C73D9859F08}"/>
              </a:ext>
            </a:extLst>
          </p:cNvPr>
          <p:cNvSpPr>
            <a:spLocks noGrp="1"/>
          </p:cNvSpPr>
          <p:nvPr>
            <p:ph idx="1"/>
          </p:nvPr>
        </p:nvSpPr>
        <p:spPr>
          <a:xfrm>
            <a:off x="685800" y="1752600"/>
            <a:ext cx="7772400" cy="4114800"/>
          </a:xfrm>
        </p:spPr>
        <p:txBody>
          <a:bodyPr/>
          <a:lstStyle/>
          <a:p>
            <a:r>
              <a:rPr lang="en-US"/>
              <a:t> Việc định nghĩa các phép toán trên nhằm chứng tỏ rằng: Tập hợp các điểm trên đường cong elliptic và các phép toán trên tập hợp đó tạo thành một “Nhóm giao hoán”</a:t>
            </a:r>
          </a:p>
          <a:p>
            <a:r>
              <a:rPr lang="en-US"/>
              <a:t> Khi đó ta có thể thực hiện các tính toán cần thiết trên tập hợp này, tương tác giữa các điểm, biến đổi điểm này thành điểm kia… từ đó thực hiện các phép mã hóa, giải mã</a:t>
            </a:r>
          </a:p>
        </p:txBody>
      </p:sp>
      <p:sp>
        <p:nvSpPr>
          <p:cNvPr id="4" name="Date Placeholder 3">
            <a:extLst>
              <a:ext uri="{FF2B5EF4-FFF2-40B4-BE49-F238E27FC236}">
                <a16:creationId xmlns:a16="http://schemas.microsoft.com/office/drawing/2014/main" id="{C4702179-9AAA-4BAC-BD8D-DF823F7A823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88785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CC17-2E2F-4AF3-AD09-48A0AA9654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A7DE2C-1DBC-421C-ADDC-31C34B771C5A}"/>
              </a:ext>
            </a:extLst>
          </p:cNvPr>
          <p:cNvSpPr>
            <a:spLocks noGrp="1"/>
          </p:cNvSpPr>
          <p:nvPr>
            <p:ph idx="1"/>
          </p:nvPr>
        </p:nvSpPr>
        <p:spPr>
          <a:xfrm>
            <a:off x="762000" y="1524000"/>
            <a:ext cx="7772400" cy="4800600"/>
          </a:xfrm>
        </p:spPr>
        <p:txBody>
          <a:bodyPr/>
          <a:lstStyle/>
          <a:p>
            <a:r>
              <a:rPr lang="en-US"/>
              <a:t> Tập hợp các điểm của một đường cong elliptic được kí hiệu là </a:t>
            </a:r>
            <a:r>
              <a:rPr lang="en-US" i="1">
                <a:solidFill>
                  <a:srgbClr val="000000"/>
                </a:solidFill>
              </a:rPr>
              <a:t>E(a,b)</a:t>
            </a:r>
            <a:r>
              <a:rPr lang="en-US"/>
              <a:t>, nó bao gồm tất cả các điểm </a:t>
            </a:r>
            <a:r>
              <a:rPr lang="en-US" i="1">
                <a:solidFill>
                  <a:srgbClr val="000000"/>
                </a:solidFill>
              </a:rPr>
              <a:t>(x,y)</a:t>
            </a:r>
            <a:r>
              <a:rPr lang="en-US"/>
              <a:t> thỏa mãn phương trình </a:t>
            </a:r>
            <a:r>
              <a:rPr lang="en-US" altLang="en-US" i="1">
                <a:solidFill>
                  <a:srgbClr val="000000"/>
                </a:solidFill>
                <a:cs typeface="Times New Roman" panose="02020603050405020304" pitchFamily="18" charset="0"/>
              </a:rPr>
              <a:t>y</a:t>
            </a:r>
            <a:r>
              <a:rPr lang="en-US" altLang="en-US" i="1" baseline="30000">
                <a:solidFill>
                  <a:srgbClr val="000000"/>
                </a:solidFill>
                <a:cs typeface="Times New Roman" panose="02020603050405020304" pitchFamily="18" charset="0"/>
              </a:rPr>
              <a:t>2</a:t>
            </a:r>
            <a:r>
              <a:rPr lang="en-US" altLang="en-US" i="1">
                <a:solidFill>
                  <a:srgbClr val="000000"/>
                </a:solidFill>
                <a:cs typeface="Times New Roman" panose="02020603050405020304" pitchFamily="18" charset="0"/>
              </a:rPr>
              <a:t> = x</a:t>
            </a:r>
            <a:r>
              <a:rPr lang="en-US" altLang="en-US" i="1" baseline="30000">
                <a:solidFill>
                  <a:srgbClr val="000000"/>
                </a:solidFill>
                <a:cs typeface="Times New Roman" panose="02020603050405020304" pitchFamily="18" charset="0"/>
              </a:rPr>
              <a:t>3</a:t>
            </a:r>
            <a:r>
              <a:rPr lang="en-US" altLang="en-US" i="1">
                <a:solidFill>
                  <a:srgbClr val="000000"/>
                </a:solidFill>
                <a:cs typeface="Times New Roman" panose="02020603050405020304" pitchFamily="18" charset="0"/>
              </a:rPr>
              <a:t> + ax +b</a:t>
            </a:r>
            <a:r>
              <a:rPr lang="en-US" altLang="en-US">
                <a:cs typeface="Times New Roman" panose="02020603050405020304" pitchFamily="18" charset="0"/>
              </a:rPr>
              <a:t> và cả điểm </a:t>
            </a:r>
            <a:r>
              <a:rPr lang="en-US" altLang="en-US" i="1">
                <a:solidFill>
                  <a:srgbClr val="000000"/>
                </a:solidFill>
                <a:cs typeface="Times New Roman" panose="02020603050405020304" pitchFamily="18" charset="0"/>
              </a:rPr>
              <a:t>O</a:t>
            </a:r>
          </a:p>
          <a:p>
            <a:r>
              <a:rPr lang="en-US">
                <a:cs typeface="Times New Roman" panose="02020603050405020304" pitchFamily="18" charset="0"/>
              </a:rPr>
              <a:t> Mỗi cặp giá trị </a:t>
            </a:r>
            <a:r>
              <a:rPr lang="en-US" i="1">
                <a:solidFill>
                  <a:srgbClr val="000000"/>
                </a:solidFill>
                <a:cs typeface="Times New Roman" panose="02020603050405020304" pitchFamily="18" charset="0"/>
              </a:rPr>
              <a:t>(a,b)</a:t>
            </a:r>
            <a:r>
              <a:rPr lang="en-US">
                <a:cs typeface="Times New Roman" panose="02020603050405020304" pitchFamily="18" charset="0"/>
              </a:rPr>
              <a:t> sẽ tương ứng với một đường cong, tức là tương ứng với một tập hợp riêng</a:t>
            </a:r>
          </a:p>
          <a:p>
            <a:pPr marL="0" indent="0">
              <a:buNone/>
            </a:pPr>
            <a:r>
              <a:rPr lang="en-US">
                <a:cs typeface="Times New Roman" panose="02020603050405020304" pitchFamily="18" charset="0"/>
              </a:rPr>
              <a:t> Ví dụ: </a:t>
            </a:r>
            <a:r>
              <a:rPr lang="en-US" i="1">
                <a:solidFill>
                  <a:srgbClr val="000000"/>
                </a:solidFill>
                <a:cs typeface="Times New Roman" panose="02020603050405020304" pitchFamily="18" charset="0"/>
              </a:rPr>
              <a:t>E(1,0)</a:t>
            </a:r>
            <a:r>
              <a:rPr lang="en-US">
                <a:cs typeface="Times New Roman" panose="02020603050405020304" pitchFamily="18" charset="0"/>
              </a:rPr>
              <a:t> là tập hợp các điểm ứng với đường cong </a:t>
            </a:r>
            <a:r>
              <a:rPr lang="en-US" altLang="en-US" i="1">
                <a:solidFill>
                  <a:srgbClr val="000000"/>
                </a:solidFill>
                <a:cs typeface="Times New Roman" panose="02020603050405020304" pitchFamily="18" charset="0"/>
              </a:rPr>
              <a:t>y</a:t>
            </a:r>
            <a:r>
              <a:rPr lang="en-US" altLang="en-US" i="1" baseline="30000">
                <a:solidFill>
                  <a:srgbClr val="000000"/>
                </a:solidFill>
                <a:cs typeface="Times New Roman" panose="02020603050405020304" pitchFamily="18" charset="0"/>
              </a:rPr>
              <a:t>2</a:t>
            </a:r>
            <a:r>
              <a:rPr lang="en-US" altLang="en-US" i="1">
                <a:solidFill>
                  <a:srgbClr val="000000"/>
                </a:solidFill>
                <a:cs typeface="Times New Roman" panose="02020603050405020304" pitchFamily="18" charset="0"/>
              </a:rPr>
              <a:t> = x</a:t>
            </a:r>
            <a:r>
              <a:rPr lang="en-US" altLang="en-US" i="1" baseline="30000">
                <a:solidFill>
                  <a:srgbClr val="000000"/>
                </a:solidFill>
                <a:cs typeface="Times New Roman" panose="02020603050405020304" pitchFamily="18" charset="0"/>
              </a:rPr>
              <a:t>3</a:t>
            </a:r>
            <a:r>
              <a:rPr lang="en-US" altLang="en-US" i="1">
                <a:solidFill>
                  <a:srgbClr val="000000"/>
                </a:solidFill>
                <a:cs typeface="Times New Roman" panose="02020603050405020304" pitchFamily="18" charset="0"/>
              </a:rPr>
              <a:t> + x</a:t>
            </a:r>
            <a:endParaRPr lang="en-US" i="1">
              <a:solidFill>
                <a:srgbClr val="000000"/>
              </a:solidFill>
            </a:endParaRPr>
          </a:p>
        </p:txBody>
      </p:sp>
      <p:sp>
        <p:nvSpPr>
          <p:cNvPr id="4" name="Date Placeholder 3">
            <a:extLst>
              <a:ext uri="{FF2B5EF4-FFF2-40B4-BE49-F238E27FC236}">
                <a16:creationId xmlns:a16="http://schemas.microsoft.com/office/drawing/2014/main" id="{44992ED9-8F3C-4211-B03D-4864E999102B}"/>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032808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2F45E8F-FCCF-4069-87D6-48BA49A297E5}"/>
              </a:ext>
            </a:extLst>
          </p:cNvPr>
          <p:cNvSpPr>
            <a:spLocks noGrp="1" noChangeArrowheads="1"/>
          </p:cNvSpPr>
          <p:nvPr>
            <p:ph type="title"/>
          </p:nvPr>
        </p:nvSpPr>
        <p:spPr>
          <a:xfrm>
            <a:off x="533400" y="304800"/>
            <a:ext cx="8305800" cy="1143000"/>
          </a:xfrm>
        </p:spPr>
        <p:txBody>
          <a:bodyPr/>
          <a:lstStyle/>
          <a:p>
            <a:r>
              <a:rPr lang="en-US" altLang="en-US" sz="3600">
                <a:cs typeface="Times New Roman" panose="02020603050405020304" pitchFamily="18" charset="0"/>
              </a:rPr>
              <a:t>Biểu diễn các phép toán bằng công thức</a:t>
            </a:r>
            <a:endParaRPr lang="en-US" altLang="en-US" sz="3600"/>
          </a:p>
        </p:txBody>
      </p:sp>
      <p:sp>
        <p:nvSpPr>
          <p:cNvPr id="57347" name="Content Placeholder 2" descr="Rectangle: Click to edit Master text styles&#10;Second level&#10;Third level&#10;Fourth level&#10;Fifth level">
            <a:extLst>
              <a:ext uri="{FF2B5EF4-FFF2-40B4-BE49-F238E27FC236}">
                <a16:creationId xmlns:a16="http://schemas.microsoft.com/office/drawing/2014/main" id="{598A35A6-39B5-47D6-A451-9273752C0DBF}"/>
              </a:ext>
            </a:extLst>
          </p:cNvPr>
          <p:cNvSpPr>
            <a:spLocks noGrp="1" noChangeArrowheads="1"/>
          </p:cNvSpPr>
          <p:nvPr>
            <p:ph idx="1"/>
          </p:nvPr>
        </p:nvSpPr>
        <p:spPr>
          <a:xfrm>
            <a:off x="838200" y="1600200"/>
            <a:ext cx="7772400" cy="4495800"/>
          </a:xfrm>
        </p:spPr>
        <p:txBody>
          <a:bodyPr/>
          <a:lstStyle/>
          <a:p>
            <a:r>
              <a:rPr lang="en-US" altLang="en-US"/>
              <a:t> </a:t>
            </a:r>
            <a:r>
              <a:rPr lang="en-US" altLang="en-US" b="1" i="1"/>
              <a:t>Phép cộng 2 điểm:</a:t>
            </a:r>
          </a:p>
          <a:p>
            <a:pPr marL="0" indent="0">
              <a:buNone/>
            </a:pPr>
            <a:r>
              <a:rPr lang="en-US" altLang="en-US"/>
              <a:t> Xét 2 điểm </a:t>
            </a:r>
            <a:r>
              <a:rPr lang="vi-VN" i="1">
                <a:solidFill>
                  <a:srgbClr val="000000"/>
                </a:solidFill>
                <a:effectLst/>
                <a:latin typeface="Times New Roman" panose="02020603050405020304" pitchFamily="18" charset="0"/>
                <a:ea typeface="Times New Roman" panose="02020603050405020304" pitchFamily="18" charset="0"/>
              </a:rPr>
              <a:t>P = (x</a:t>
            </a:r>
            <a:r>
              <a:rPr lang="vi-VN" i="1" baseline="-25000">
                <a:solidFill>
                  <a:srgbClr val="000000"/>
                </a:solidFill>
                <a:effectLst/>
                <a:latin typeface="Times New Roman" panose="02020603050405020304" pitchFamily="18" charset="0"/>
                <a:ea typeface="Times New Roman" panose="02020603050405020304" pitchFamily="18" charset="0"/>
              </a:rPr>
              <a:t>P</a:t>
            </a:r>
            <a:r>
              <a:rPr lang="vi-VN" i="1">
                <a:solidFill>
                  <a:srgbClr val="000000"/>
                </a:solidFill>
                <a:effectLst/>
                <a:latin typeface="Times New Roman" panose="02020603050405020304" pitchFamily="18" charset="0"/>
                <a:ea typeface="Times New Roman" panose="02020603050405020304" pitchFamily="18" charset="0"/>
              </a:rPr>
              <a:t>, y</a:t>
            </a:r>
            <a:r>
              <a:rPr lang="vi-VN" i="1" baseline="-25000">
                <a:solidFill>
                  <a:srgbClr val="000000"/>
                </a:solidFill>
                <a:effectLst/>
                <a:latin typeface="Times New Roman" panose="02020603050405020304" pitchFamily="18" charset="0"/>
                <a:ea typeface="Times New Roman" panose="02020603050405020304" pitchFamily="18" charset="0"/>
              </a:rPr>
              <a:t>P</a:t>
            </a:r>
            <a:r>
              <a:rPr lang="vi-VN" i="1">
                <a:solidFill>
                  <a:srgbClr val="000000"/>
                </a:solidFill>
                <a:effectLst/>
                <a:latin typeface="Times New Roman" panose="02020603050405020304" pitchFamily="18" charset="0"/>
                <a:ea typeface="Times New Roman" panose="02020603050405020304" pitchFamily="18" charset="0"/>
              </a:rPr>
              <a:t>)</a:t>
            </a:r>
            <a:r>
              <a:rPr lang="vi-VN">
                <a:effectLst/>
                <a:latin typeface="Times New Roman" panose="02020603050405020304" pitchFamily="18" charset="0"/>
                <a:ea typeface="Times New Roman" panose="02020603050405020304" pitchFamily="18" charset="0"/>
              </a:rPr>
              <a:t> và </a:t>
            </a:r>
            <a:r>
              <a:rPr lang="vi-VN" i="1">
                <a:solidFill>
                  <a:srgbClr val="000000"/>
                </a:solidFill>
                <a:effectLst/>
                <a:latin typeface="Times New Roman" panose="02020603050405020304" pitchFamily="18" charset="0"/>
                <a:ea typeface="Times New Roman" panose="02020603050405020304" pitchFamily="18" charset="0"/>
              </a:rPr>
              <a:t>Q = (x</a:t>
            </a:r>
            <a:r>
              <a:rPr lang="vi-VN" i="1" baseline="-25000">
                <a:solidFill>
                  <a:srgbClr val="000000"/>
                </a:solidFill>
                <a:effectLst/>
                <a:latin typeface="Times New Roman" panose="02020603050405020304" pitchFamily="18" charset="0"/>
                <a:ea typeface="Times New Roman" panose="02020603050405020304" pitchFamily="18" charset="0"/>
              </a:rPr>
              <a:t>Q</a:t>
            </a:r>
            <a:r>
              <a:rPr lang="vi-VN" i="1">
                <a:solidFill>
                  <a:srgbClr val="000000"/>
                </a:solidFill>
                <a:effectLst/>
                <a:latin typeface="Times New Roman" panose="02020603050405020304" pitchFamily="18" charset="0"/>
                <a:ea typeface="Times New Roman" panose="02020603050405020304" pitchFamily="18" charset="0"/>
              </a:rPr>
              <a:t>, y</a:t>
            </a:r>
            <a:r>
              <a:rPr lang="vi-VN" i="1" baseline="-25000">
                <a:solidFill>
                  <a:srgbClr val="000000"/>
                </a:solidFill>
                <a:effectLst/>
                <a:latin typeface="Times New Roman" panose="02020603050405020304" pitchFamily="18" charset="0"/>
                <a:ea typeface="Times New Roman" panose="02020603050405020304" pitchFamily="18" charset="0"/>
              </a:rPr>
              <a:t>Q</a:t>
            </a:r>
            <a:r>
              <a:rPr lang="vi-VN" i="1">
                <a:solidFill>
                  <a:srgbClr val="000000"/>
                </a:solidFill>
                <a:effectLst/>
                <a:latin typeface="Times New Roman" panose="02020603050405020304" pitchFamily="18" charset="0"/>
                <a:ea typeface="Times New Roman" panose="02020603050405020304" pitchFamily="18" charset="0"/>
              </a:rPr>
              <a:t>)</a:t>
            </a:r>
            <a:r>
              <a:rPr lang="en-US">
                <a:effectLst/>
                <a:latin typeface="Times New Roman" panose="02020603050405020304" pitchFamily="18" charset="0"/>
                <a:ea typeface="Times New Roman" panose="02020603050405020304" pitchFamily="18" charset="0"/>
              </a:rPr>
              <a:t> không đối nhau</a:t>
            </a:r>
            <a:r>
              <a:rPr lang="vi-VN">
                <a:effectLst/>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điểm </a:t>
            </a:r>
            <a:r>
              <a:rPr lang="en-US" i="1">
                <a:solidFill>
                  <a:srgbClr val="000000"/>
                </a:solidFill>
                <a:latin typeface="Times New Roman" panose="02020603050405020304" pitchFamily="18" charset="0"/>
                <a:ea typeface="Times New Roman" panose="02020603050405020304" pitchFamily="18" charset="0"/>
              </a:rPr>
              <a:t>R = P+Q</a:t>
            </a:r>
            <a:r>
              <a:rPr lang="en-US">
                <a:latin typeface="Times New Roman" panose="02020603050405020304" pitchFamily="18" charset="0"/>
                <a:ea typeface="Times New Roman" panose="02020603050405020304" pitchFamily="18" charset="0"/>
              </a:rPr>
              <a:t>. Khi đó tọa độ </a:t>
            </a:r>
            <a:r>
              <a:rPr lang="vi-VN" i="1">
                <a:solidFill>
                  <a:srgbClr val="000000"/>
                </a:solidFill>
                <a:effectLst/>
                <a:latin typeface="Times New Roman" panose="02020603050405020304" pitchFamily="18" charset="0"/>
                <a:ea typeface="Times New Roman" panose="02020603050405020304" pitchFamily="18" charset="0"/>
              </a:rPr>
              <a:t>(x</a:t>
            </a:r>
            <a:r>
              <a:rPr lang="en-US" i="1" baseline="-25000">
                <a:solidFill>
                  <a:srgbClr val="000000"/>
                </a:solidFill>
                <a:effectLst/>
                <a:latin typeface="Times New Roman" panose="02020603050405020304" pitchFamily="18" charset="0"/>
                <a:ea typeface="Times New Roman" panose="02020603050405020304" pitchFamily="18" charset="0"/>
              </a:rPr>
              <a:t>R</a:t>
            </a:r>
            <a:r>
              <a:rPr lang="vi-VN" i="1">
                <a:solidFill>
                  <a:srgbClr val="000000"/>
                </a:solidFill>
                <a:effectLst/>
                <a:latin typeface="Times New Roman" panose="02020603050405020304" pitchFamily="18" charset="0"/>
                <a:ea typeface="Times New Roman" panose="02020603050405020304" pitchFamily="18" charset="0"/>
              </a:rPr>
              <a:t>, y</a:t>
            </a:r>
            <a:r>
              <a:rPr lang="en-US" i="1" baseline="-25000">
                <a:solidFill>
                  <a:srgbClr val="000000"/>
                </a:solidFill>
                <a:effectLst/>
                <a:latin typeface="Times New Roman" panose="02020603050405020304" pitchFamily="18" charset="0"/>
                <a:ea typeface="Times New Roman" panose="02020603050405020304" pitchFamily="18" charset="0"/>
              </a:rPr>
              <a:t>R</a:t>
            </a:r>
            <a:r>
              <a:rPr lang="vi-VN" i="1">
                <a:solidFill>
                  <a:srgbClr val="000000"/>
                </a:solidFill>
                <a:effectLst/>
                <a:latin typeface="Times New Roman" panose="02020603050405020304" pitchFamily="18" charset="0"/>
                <a:ea typeface="Times New Roman" panose="02020603050405020304" pitchFamily="18" charset="0"/>
              </a:rPr>
              <a:t>)</a:t>
            </a:r>
            <a:r>
              <a:rPr lang="vi-VN">
                <a:effectLst/>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của </a:t>
            </a:r>
            <a:r>
              <a:rPr lang="en-US" i="1">
                <a:solidFill>
                  <a:srgbClr val="000000"/>
                </a:solidFill>
                <a:latin typeface="Times New Roman" panose="02020603050405020304" pitchFamily="18" charset="0"/>
                <a:ea typeface="Times New Roman" panose="02020603050405020304" pitchFamily="18" charset="0"/>
              </a:rPr>
              <a:t>R</a:t>
            </a:r>
            <a:r>
              <a:rPr lang="en-US">
                <a:latin typeface="Times New Roman" panose="02020603050405020304" pitchFamily="18" charset="0"/>
                <a:ea typeface="Times New Roman" panose="02020603050405020304" pitchFamily="18" charset="0"/>
              </a:rPr>
              <a:t> được tính như sau:</a:t>
            </a:r>
          </a:p>
          <a:p>
            <a:pPr marL="0" indent="0">
              <a:buNone/>
            </a:pPr>
            <a:r>
              <a:rPr lang="en-US" altLang="en-US" i="1">
                <a:solidFill>
                  <a:srgbClr val="000000"/>
                </a:solidFill>
                <a:latin typeface="Times New Roman" panose="02020603050405020304" pitchFamily="18" charset="0"/>
              </a:rPr>
              <a:t>		x</a:t>
            </a:r>
            <a:r>
              <a:rPr lang="en-US" altLang="en-US" i="1" baseline="-25000">
                <a:solidFill>
                  <a:srgbClr val="000000"/>
                </a:solidFill>
                <a:latin typeface="Times New Roman" panose="02020603050405020304" pitchFamily="18" charset="0"/>
              </a:rPr>
              <a:t>R</a:t>
            </a:r>
            <a:r>
              <a:rPr lang="en-US" altLang="en-US" i="1">
                <a:solidFill>
                  <a:srgbClr val="000000"/>
                </a:solidFill>
                <a:latin typeface="Times New Roman" panose="02020603050405020304" pitchFamily="18" charset="0"/>
              </a:rPr>
              <a:t> = </a:t>
            </a:r>
            <a:r>
              <a:rPr lang="el-GR" altLang="en-US" i="1">
                <a:solidFill>
                  <a:srgbClr val="000000"/>
                </a:solidFill>
                <a:latin typeface="Times New Roman" panose="02020603050405020304" pitchFamily="18" charset="0"/>
              </a:rPr>
              <a:t>Δ</a:t>
            </a:r>
            <a:r>
              <a:rPr lang="en-US" altLang="en-US" i="1" baseline="30000">
                <a:solidFill>
                  <a:srgbClr val="000000"/>
                </a:solidFill>
                <a:latin typeface="Times New Roman" panose="02020603050405020304" pitchFamily="18" charset="0"/>
              </a:rPr>
              <a:t>2</a:t>
            </a:r>
            <a:r>
              <a:rPr lang="en-US" altLang="en-US" i="1">
                <a:solidFill>
                  <a:srgbClr val="000000"/>
                </a:solidFill>
                <a:latin typeface="Times New Roman" panose="02020603050405020304" pitchFamily="18" charset="0"/>
              </a:rPr>
              <a:t> - </a:t>
            </a:r>
            <a:r>
              <a:rPr lang="vi-VN" i="1">
                <a:solidFill>
                  <a:srgbClr val="000000"/>
                </a:solidFill>
                <a:effectLst/>
                <a:latin typeface="Times New Roman" panose="02020603050405020304" pitchFamily="18" charset="0"/>
                <a:ea typeface="Times New Roman" panose="02020603050405020304" pitchFamily="18" charset="0"/>
              </a:rPr>
              <a:t>x</a:t>
            </a:r>
            <a:r>
              <a:rPr lang="vi-VN" i="1" baseline="-25000">
                <a:solidFill>
                  <a:srgbClr val="000000"/>
                </a:solidFill>
                <a:effectLst/>
                <a:latin typeface="Times New Roman" panose="02020603050405020304" pitchFamily="18" charset="0"/>
                <a:ea typeface="Times New Roman" panose="02020603050405020304" pitchFamily="18" charset="0"/>
              </a:rPr>
              <a:t>P</a:t>
            </a:r>
            <a:r>
              <a:rPr lang="en-US" i="1">
                <a:solidFill>
                  <a:srgbClr val="000000"/>
                </a:solidFill>
                <a:effectLst/>
                <a:latin typeface="Times New Roman" panose="02020603050405020304" pitchFamily="18" charset="0"/>
                <a:ea typeface="Times New Roman" panose="02020603050405020304" pitchFamily="18" charset="0"/>
              </a:rPr>
              <a:t> -</a:t>
            </a:r>
            <a:r>
              <a:rPr lang="vi-VN" i="1">
                <a:solidFill>
                  <a:srgbClr val="000000"/>
                </a:solidFill>
                <a:effectLst/>
                <a:latin typeface="Times New Roman" panose="02020603050405020304" pitchFamily="18" charset="0"/>
                <a:ea typeface="Times New Roman" panose="02020603050405020304" pitchFamily="18" charset="0"/>
              </a:rPr>
              <a:t> x</a:t>
            </a:r>
            <a:r>
              <a:rPr lang="en-US" i="1" baseline="-25000">
                <a:solidFill>
                  <a:srgbClr val="000000"/>
                </a:solidFill>
                <a:effectLst/>
                <a:latin typeface="Times New Roman" panose="02020603050405020304" pitchFamily="18" charset="0"/>
                <a:ea typeface="Times New Roman" panose="02020603050405020304" pitchFamily="18" charset="0"/>
              </a:rPr>
              <a:t>Q</a:t>
            </a:r>
            <a:r>
              <a:rPr lang="en-US" altLang="en-US" i="1">
                <a:solidFill>
                  <a:srgbClr val="000000"/>
                </a:solidFill>
                <a:latin typeface="Times New Roman" panose="02020603050405020304" pitchFamily="18" charset="0"/>
              </a:rPr>
              <a:t> </a:t>
            </a:r>
          </a:p>
          <a:p>
            <a:pPr marL="0" indent="0">
              <a:buNone/>
            </a:pPr>
            <a:r>
              <a:rPr lang="en-US" altLang="en-US" i="1">
                <a:solidFill>
                  <a:srgbClr val="000000"/>
                </a:solidFill>
                <a:latin typeface="Times New Roman" panose="02020603050405020304" pitchFamily="18" charset="0"/>
              </a:rPr>
              <a:t>		y</a:t>
            </a:r>
            <a:r>
              <a:rPr lang="en-US" altLang="en-US" i="1" baseline="-25000">
                <a:solidFill>
                  <a:srgbClr val="000000"/>
                </a:solidFill>
                <a:latin typeface="Times New Roman" panose="02020603050405020304" pitchFamily="18" charset="0"/>
              </a:rPr>
              <a:t>R</a:t>
            </a:r>
            <a:r>
              <a:rPr lang="en-US" altLang="en-US" i="1">
                <a:solidFill>
                  <a:srgbClr val="000000"/>
                </a:solidFill>
                <a:latin typeface="Times New Roman" panose="02020603050405020304" pitchFamily="18" charset="0"/>
              </a:rPr>
              <a:t> = </a:t>
            </a:r>
            <a:r>
              <a:rPr lang="el-GR" altLang="en-US" i="1">
                <a:solidFill>
                  <a:srgbClr val="000000"/>
                </a:solidFill>
                <a:latin typeface="Times New Roman" panose="02020603050405020304" pitchFamily="18" charset="0"/>
              </a:rPr>
              <a:t>Δ</a:t>
            </a:r>
            <a:r>
              <a:rPr lang="en-US" altLang="en-US" i="1">
                <a:solidFill>
                  <a:srgbClr val="000000"/>
                </a:solidFill>
                <a:latin typeface="Times New Roman" panose="02020603050405020304" pitchFamily="18" charset="0"/>
              </a:rPr>
              <a:t>(</a:t>
            </a:r>
            <a:r>
              <a:rPr lang="vi-VN" i="1">
                <a:solidFill>
                  <a:srgbClr val="000000"/>
                </a:solidFill>
                <a:effectLst/>
                <a:latin typeface="Times New Roman" panose="02020603050405020304" pitchFamily="18" charset="0"/>
                <a:ea typeface="Times New Roman" panose="02020603050405020304" pitchFamily="18" charset="0"/>
              </a:rPr>
              <a:t>x</a:t>
            </a:r>
            <a:r>
              <a:rPr lang="vi-VN" i="1" baseline="-25000">
                <a:solidFill>
                  <a:srgbClr val="000000"/>
                </a:solidFill>
                <a:effectLst/>
                <a:latin typeface="Times New Roman" panose="02020603050405020304" pitchFamily="18" charset="0"/>
                <a:ea typeface="Times New Roman" panose="02020603050405020304" pitchFamily="18" charset="0"/>
              </a:rPr>
              <a:t>P</a:t>
            </a:r>
            <a:r>
              <a:rPr lang="en-US" i="1">
                <a:solidFill>
                  <a:srgbClr val="000000"/>
                </a:solidFill>
                <a:effectLst/>
                <a:latin typeface="Times New Roman" panose="02020603050405020304" pitchFamily="18" charset="0"/>
                <a:ea typeface="Times New Roman" panose="02020603050405020304" pitchFamily="18" charset="0"/>
              </a:rPr>
              <a:t> -</a:t>
            </a:r>
            <a:r>
              <a:rPr lang="vi-VN" i="1">
                <a:solidFill>
                  <a:srgbClr val="000000"/>
                </a:solidFill>
                <a:effectLst/>
                <a:latin typeface="Times New Roman" panose="02020603050405020304" pitchFamily="18" charset="0"/>
                <a:ea typeface="Times New Roman" panose="02020603050405020304" pitchFamily="18" charset="0"/>
              </a:rPr>
              <a:t> x</a:t>
            </a:r>
            <a:r>
              <a:rPr lang="en-US" i="1" baseline="-25000">
                <a:solidFill>
                  <a:srgbClr val="000000"/>
                </a:solidFill>
                <a:effectLst/>
                <a:latin typeface="Times New Roman" panose="02020603050405020304" pitchFamily="18" charset="0"/>
                <a:ea typeface="Times New Roman" panose="02020603050405020304" pitchFamily="18" charset="0"/>
              </a:rPr>
              <a:t>R</a:t>
            </a:r>
            <a:r>
              <a:rPr lang="en-US" altLang="en-US" i="1">
                <a:solidFill>
                  <a:srgbClr val="000000"/>
                </a:solidFill>
                <a:latin typeface="Times New Roman" panose="02020603050405020304" pitchFamily="18" charset="0"/>
              </a:rPr>
              <a:t>) - y</a:t>
            </a:r>
            <a:r>
              <a:rPr lang="en-US" altLang="en-US" i="1" baseline="-25000">
                <a:solidFill>
                  <a:srgbClr val="000000"/>
                </a:solidFill>
                <a:latin typeface="Times New Roman" panose="02020603050405020304" pitchFamily="18" charset="0"/>
              </a:rPr>
              <a:t>P</a:t>
            </a:r>
            <a:r>
              <a:rPr lang="en-US" altLang="en-US">
                <a:latin typeface="Times New Roman" panose="02020603050405020304" pitchFamily="18" charset="0"/>
              </a:rPr>
              <a:t> </a:t>
            </a:r>
          </a:p>
          <a:p>
            <a:pPr marL="0" indent="0">
              <a:buNone/>
            </a:pPr>
            <a:r>
              <a:rPr lang="en-US" altLang="en-US">
                <a:latin typeface="Times New Roman" panose="02020603050405020304" pitchFamily="18" charset="0"/>
              </a:rPr>
              <a:t>Với </a:t>
            </a:r>
            <a:r>
              <a:rPr lang="vi-VN" i="1">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D</a:t>
            </a:r>
            <a:r>
              <a:rPr lang="vi-VN" i="1">
                <a:solidFill>
                  <a:srgbClr val="000000"/>
                </a:solidFill>
                <a:effectLst/>
                <a:latin typeface="Times New Roman" panose="02020603050405020304" pitchFamily="18" charset="0"/>
                <a:ea typeface="Times New Roman" panose="02020603050405020304" pitchFamily="18" charset="0"/>
              </a:rPr>
              <a:t> = (y</a:t>
            </a:r>
            <a:r>
              <a:rPr lang="vi-VN" i="1" baseline="-25000">
                <a:solidFill>
                  <a:srgbClr val="000000"/>
                </a:solidFill>
                <a:effectLst/>
                <a:latin typeface="Times New Roman" panose="02020603050405020304" pitchFamily="18" charset="0"/>
                <a:ea typeface="Times New Roman" panose="02020603050405020304" pitchFamily="18" charset="0"/>
              </a:rPr>
              <a:t>Q</a:t>
            </a:r>
            <a:r>
              <a:rPr lang="vi-VN" i="1">
                <a:solidFill>
                  <a:srgbClr val="000000"/>
                </a:solidFill>
                <a:effectLst/>
                <a:latin typeface="Times New Roman" panose="02020603050405020304" pitchFamily="18" charset="0"/>
                <a:ea typeface="Times New Roman" panose="02020603050405020304" pitchFamily="18" charset="0"/>
              </a:rPr>
              <a:t> </a:t>
            </a:r>
            <a:r>
              <a:rPr lang="vi-VN"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i="1">
                <a:solidFill>
                  <a:srgbClr val="000000"/>
                </a:solidFill>
                <a:effectLst/>
                <a:latin typeface="Times New Roman" panose="02020603050405020304" pitchFamily="18" charset="0"/>
                <a:ea typeface="Times New Roman" panose="02020603050405020304" pitchFamily="18" charset="0"/>
              </a:rPr>
              <a:t> y</a:t>
            </a:r>
            <a:r>
              <a:rPr lang="vi-VN" i="1" baseline="-25000">
                <a:solidFill>
                  <a:srgbClr val="000000"/>
                </a:solidFill>
                <a:effectLst/>
                <a:latin typeface="Times New Roman" panose="02020603050405020304" pitchFamily="18" charset="0"/>
                <a:ea typeface="Times New Roman" panose="02020603050405020304" pitchFamily="18" charset="0"/>
              </a:rPr>
              <a:t>P</a:t>
            </a:r>
            <a:r>
              <a:rPr lang="vi-VN" i="1">
                <a:solidFill>
                  <a:srgbClr val="000000"/>
                </a:solidFill>
                <a:effectLst/>
                <a:latin typeface="Times New Roman" panose="02020603050405020304" pitchFamily="18" charset="0"/>
                <a:ea typeface="Times New Roman" panose="02020603050405020304" pitchFamily="18" charset="0"/>
              </a:rPr>
              <a:t>)/(x</a:t>
            </a:r>
            <a:r>
              <a:rPr lang="vi-VN" i="1" baseline="-25000">
                <a:solidFill>
                  <a:srgbClr val="000000"/>
                </a:solidFill>
                <a:effectLst/>
                <a:latin typeface="Times New Roman" panose="02020603050405020304" pitchFamily="18" charset="0"/>
                <a:ea typeface="Times New Roman" panose="02020603050405020304" pitchFamily="18" charset="0"/>
              </a:rPr>
              <a:t>Q</a:t>
            </a:r>
            <a:r>
              <a:rPr lang="vi-VN" i="1">
                <a:solidFill>
                  <a:srgbClr val="000000"/>
                </a:solidFill>
                <a:effectLst/>
                <a:latin typeface="Times New Roman" panose="02020603050405020304" pitchFamily="18" charset="0"/>
                <a:ea typeface="Times New Roman" panose="02020603050405020304" pitchFamily="18" charset="0"/>
              </a:rPr>
              <a:t> </a:t>
            </a:r>
            <a:r>
              <a:rPr lang="vi-VN"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i="1">
                <a:solidFill>
                  <a:srgbClr val="000000"/>
                </a:solidFill>
                <a:effectLst/>
                <a:latin typeface="Times New Roman" panose="02020603050405020304" pitchFamily="18" charset="0"/>
                <a:ea typeface="Times New Roman" panose="02020603050405020304" pitchFamily="18" charset="0"/>
              </a:rPr>
              <a:t> x</a:t>
            </a:r>
            <a:r>
              <a:rPr lang="vi-VN" i="1" baseline="-25000">
                <a:solidFill>
                  <a:srgbClr val="000000"/>
                </a:solidFill>
                <a:effectLst/>
                <a:latin typeface="Times New Roman" panose="02020603050405020304" pitchFamily="18" charset="0"/>
                <a:ea typeface="Times New Roman" panose="02020603050405020304" pitchFamily="18" charset="0"/>
              </a:rPr>
              <a:t>P</a:t>
            </a:r>
            <a:r>
              <a:rPr lang="vi-VN" i="1">
                <a:solidFill>
                  <a:srgbClr val="000000"/>
                </a:solidFill>
                <a:effectLst/>
                <a:latin typeface="Times New Roman" panose="02020603050405020304" pitchFamily="18" charset="0"/>
                <a:ea typeface="Times New Roman" panose="02020603050405020304" pitchFamily="18" charset="0"/>
              </a:rPr>
              <a:t>)</a:t>
            </a:r>
            <a:r>
              <a:rPr lang="en-US">
                <a:effectLst/>
                <a:latin typeface="Times New Roman" panose="02020603050405020304" pitchFamily="18" charset="0"/>
                <a:ea typeface="Times New Roman" panose="02020603050405020304" pitchFamily="18" charset="0"/>
              </a:rPr>
              <a:t> </a:t>
            </a:r>
            <a:r>
              <a:rPr lang="en-US">
                <a:latin typeface="Times New Roman" panose="02020603050405020304" pitchFamily="18" charset="0"/>
              </a:rPr>
              <a:t>là </a:t>
            </a:r>
            <a:r>
              <a:rPr lang="vi-VN">
                <a:latin typeface="Times New Roman" panose="02020603050405020304" pitchFamily="18" charset="0"/>
              </a:rPr>
              <a:t>độ dốc của đường thẳng </a:t>
            </a:r>
            <a:r>
              <a:rPr lang="en-US">
                <a:latin typeface="Times New Roman" panose="02020603050405020304" pitchFamily="18" charset="0"/>
              </a:rPr>
              <a:t>đi qua</a:t>
            </a:r>
            <a:r>
              <a:rPr lang="vi-VN">
                <a:latin typeface="Times New Roman" panose="02020603050405020304" pitchFamily="18" charset="0"/>
              </a:rPr>
              <a:t> hai điểm</a:t>
            </a:r>
            <a:r>
              <a:rPr lang="en-US">
                <a:latin typeface="Times New Roman" panose="02020603050405020304" pitchFamily="18" charset="0"/>
              </a:rPr>
              <a:t> </a:t>
            </a:r>
            <a:r>
              <a:rPr lang="en-US" i="1">
                <a:solidFill>
                  <a:srgbClr val="000000"/>
                </a:solidFill>
                <a:latin typeface="Times New Roman" panose="02020603050405020304" pitchFamily="18" charset="0"/>
              </a:rPr>
              <a:t>P</a:t>
            </a:r>
            <a:r>
              <a:rPr lang="en-US">
                <a:latin typeface="Times New Roman" panose="02020603050405020304" pitchFamily="18" charset="0"/>
              </a:rPr>
              <a:t>, </a:t>
            </a:r>
            <a:r>
              <a:rPr lang="en-US" i="1">
                <a:solidFill>
                  <a:srgbClr val="000000"/>
                </a:solidFill>
                <a:latin typeface="Times New Roman" panose="02020603050405020304" pitchFamily="18" charset="0"/>
              </a:rPr>
              <a:t>Q</a:t>
            </a:r>
            <a:endParaRPr lang="en-US" altLang="en-US" i="1">
              <a:solidFill>
                <a:srgbClr val="000000"/>
              </a:solidFill>
              <a:latin typeface="Times New Roman" panose="02020603050405020304" pitchFamily="18" charset="0"/>
            </a:endParaRPr>
          </a:p>
          <a:p>
            <a:endParaRPr lang="en-US" altLang="en-US">
              <a:latin typeface="Times New Roman" panose="02020603050405020304" pitchFamily="18" charset="0"/>
            </a:endParaRPr>
          </a:p>
          <a:p>
            <a:endParaRPr lang="en-US" altLang="en-US"/>
          </a:p>
        </p:txBody>
      </p:sp>
      <p:sp>
        <p:nvSpPr>
          <p:cNvPr id="57348" name="Date Placeholder 3">
            <a:extLst>
              <a:ext uri="{FF2B5EF4-FFF2-40B4-BE49-F238E27FC236}">
                <a16:creationId xmlns:a16="http://schemas.microsoft.com/office/drawing/2014/main" id="{5EDAAE33-5C0F-42A6-B500-339C95E956A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F078-AC9A-4D48-BC06-4A738BA0A6D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58EE2F-9B33-48EA-AD0B-99A887F3BCDD}"/>
                  </a:ext>
                </a:extLst>
              </p:cNvPr>
              <p:cNvSpPr>
                <a:spLocks noGrp="1"/>
              </p:cNvSpPr>
              <p:nvPr>
                <p:ph idx="1"/>
              </p:nvPr>
            </p:nvSpPr>
            <p:spPr>
              <a:xfrm>
                <a:off x="685800" y="1524000"/>
                <a:ext cx="7924800" cy="4800600"/>
              </a:xfrm>
            </p:spPr>
            <p:txBody>
              <a:bodyPr/>
              <a:lstStyle/>
              <a:p>
                <a:r>
                  <a:rPr lang="en-US" sz="3000"/>
                  <a:t> </a:t>
                </a:r>
                <a:r>
                  <a:rPr lang="en-US" b="1" i="1"/>
                  <a:t>Phép nhân điểm với số nguyên:</a:t>
                </a:r>
              </a:p>
              <a:p>
                <a:pPr marL="0" indent="0">
                  <a:buNone/>
                </a:pPr>
                <a:r>
                  <a:rPr lang="en-US" sz="3000"/>
                  <a:t>Giả sử</a:t>
                </a:r>
                <a:r>
                  <a:rPr lang="vi-VN" sz="3000" i="1">
                    <a:effectLst/>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rPr>
                  <a:t>P = (x</a:t>
                </a:r>
                <a:r>
                  <a:rPr lang="vi-VN" sz="3000" i="1" baseline="-25000">
                    <a:solidFill>
                      <a:srgbClr val="000000"/>
                    </a:solidFill>
                    <a:effectLst/>
                    <a:latin typeface="Times New Roman" panose="02020603050405020304" pitchFamily="18" charset="0"/>
                    <a:ea typeface="Times New Roman" panose="02020603050405020304" pitchFamily="18" charset="0"/>
                  </a:rPr>
                  <a:t>P</a:t>
                </a:r>
                <a:r>
                  <a:rPr lang="vi-VN" sz="3000" i="1">
                    <a:solidFill>
                      <a:srgbClr val="000000"/>
                    </a:solidFill>
                    <a:effectLst/>
                    <a:latin typeface="Times New Roman" panose="02020603050405020304" pitchFamily="18" charset="0"/>
                    <a:ea typeface="Times New Roman" panose="02020603050405020304" pitchFamily="18" charset="0"/>
                  </a:rPr>
                  <a:t>, y</a:t>
                </a:r>
                <a:r>
                  <a:rPr lang="vi-VN" sz="3000" i="1" baseline="-25000">
                    <a:solidFill>
                      <a:srgbClr val="000000"/>
                    </a:solidFill>
                    <a:effectLst/>
                    <a:latin typeface="Times New Roman" panose="02020603050405020304" pitchFamily="18" charset="0"/>
                    <a:ea typeface="Times New Roman" panose="02020603050405020304" pitchFamily="18" charset="0"/>
                  </a:rPr>
                  <a:t>P</a:t>
                </a:r>
                <a:r>
                  <a:rPr lang="vi-VN" sz="3000" i="1">
                    <a:solidFill>
                      <a:srgbClr val="000000"/>
                    </a:solidFill>
                    <a:effectLst/>
                    <a:latin typeface="Times New Roman" panose="02020603050405020304" pitchFamily="18" charset="0"/>
                    <a:ea typeface="Times New Roman" panose="02020603050405020304" pitchFamily="18" charset="0"/>
                  </a:rPr>
                  <a:t>)</a:t>
                </a:r>
                <a:r>
                  <a:rPr lang="vi-VN" sz="3000">
                    <a:effectLst/>
                    <a:latin typeface="Times New Roman" panose="02020603050405020304" pitchFamily="18" charset="0"/>
                    <a:ea typeface="Times New Roman" panose="02020603050405020304" pitchFamily="18" charset="0"/>
                  </a:rPr>
                  <a:t> và </a:t>
                </a:r>
                <a:r>
                  <a:rPr lang="vi-VN" sz="3000" i="1">
                    <a:solidFill>
                      <a:srgbClr val="000000"/>
                    </a:solidFill>
                    <a:effectLst/>
                    <a:latin typeface="Times New Roman" panose="02020603050405020304" pitchFamily="18" charset="0"/>
                    <a:ea typeface="Times New Roman" panose="02020603050405020304" pitchFamily="18" charset="0"/>
                  </a:rPr>
                  <a:t>Q = (x</a:t>
                </a:r>
                <a:r>
                  <a:rPr lang="vi-VN" sz="3000" i="1" baseline="-25000">
                    <a:solidFill>
                      <a:srgbClr val="000000"/>
                    </a:solidFill>
                    <a:effectLst/>
                    <a:latin typeface="Times New Roman" panose="02020603050405020304" pitchFamily="18" charset="0"/>
                    <a:ea typeface="Times New Roman" panose="02020603050405020304" pitchFamily="18" charset="0"/>
                  </a:rPr>
                  <a:t>Q</a:t>
                </a:r>
                <a:r>
                  <a:rPr lang="vi-VN" sz="3000" i="1">
                    <a:solidFill>
                      <a:srgbClr val="000000"/>
                    </a:solidFill>
                    <a:effectLst/>
                    <a:latin typeface="Times New Roman" panose="02020603050405020304" pitchFamily="18" charset="0"/>
                    <a:ea typeface="Times New Roman" panose="02020603050405020304" pitchFamily="18" charset="0"/>
                  </a:rPr>
                  <a:t>, y</a:t>
                </a:r>
                <a:r>
                  <a:rPr lang="vi-VN" sz="3000" i="1" baseline="-25000">
                    <a:solidFill>
                      <a:srgbClr val="000000"/>
                    </a:solidFill>
                    <a:effectLst/>
                    <a:latin typeface="Times New Roman" panose="02020603050405020304" pitchFamily="18" charset="0"/>
                    <a:ea typeface="Times New Roman" panose="02020603050405020304" pitchFamily="18" charset="0"/>
                  </a:rPr>
                  <a:t>Q</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a:t> là 2 điểm trùng nhau, khi đó phép cộng </a:t>
                </a:r>
                <a:r>
                  <a:rPr lang="en-US" sz="3000" i="1">
                    <a:solidFill>
                      <a:srgbClr val="000000"/>
                    </a:solidFill>
                  </a:rPr>
                  <a:t>P</a:t>
                </a:r>
                <a:r>
                  <a:rPr lang="en-US" sz="3000"/>
                  <a:t> và </a:t>
                </a:r>
                <a:r>
                  <a:rPr lang="en-US" sz="3000" i="1">
                    <a:solidFill>
                      <a:srgbClr val="000000"/>
                    </a:solidFill>
                  </a:rPr>
                  <a:t>Q</a:t>
                </a:r>
                <a:r>
                  <a:rPr lang="en-US" sz="3000"/>
                  <a:t> sẽ là:</a:t>
                </a:r>
              </a:p>
              <a:p>
                <a:pPr marL="0" indent="0" algn="ctr">
                  <a:buNone/>
                </a:pPr>
                <a:r>
                  <a:rPr lang="en-US" sz="3000" i="1">
                    <a:solidFill>
                      <a:srgbClr val="000000"/>
                    </a:solidFill>
                  </a:rPr>
                  <a:t>P+Q = 2P = R</a:t>
                </a:r>
              </a:p>
              <a:p>
                <a:pPr marL="0" indent="0">
                  <a:buNone/>
                </a:pPr>
                <a:r>
                  <a:rPr lang="en-US" sz="3000">
                    <a:latin typeface="Times New Roman" panose="02020603050405020304" pitchFamily="18" charset="0"/>
                    <a:ea typeface="Times New Roman" panose="02020603050405020304" pitchFamily="18" charset="0"/>
                  </a:rPr>
                  <a:t>- Với tọa độ </a:t>
                </a:r>
                <a:r>
                  <a:rPr lang="vi-VN" sz="3000" i="1">
                    <a:solidFill>
                      <a:srgbClr val="000000"/>
                    </a:solidFill>
                    <a:effectLst/>
                    <a:latin typeface="Times New Roman" panose="02020603050405020304" pitchFamily="18" charset="0"/>
                    <a:ea typeface="Times New Roman" panose="02020603050405020304" pitchFamily="18" charset="0"/>
                  </a:rPr>
                  <a:t>(x</a:t>
                </a:r>
                <a:r>
                  <a:rPr lang="en-US" sz="3000" i="1" baseline="-25000">
                    <a:solidFill>
                      <a:srgbClr val="000000"/>
                    </a:solidFill>
                    <a:effectLst/>
                    <a:latin typeface="Times New Roman" panose="02020603050405020304" pitchFamily="18" charset="0"/>
                    <a:ea typeface="Times New Roman" panose="02020603050405020304" pitchFamily="18" charset="0"/>
                  </a:rPr>
                  <a:t>R</a:t>
                </a:r>
                <a:r>
                  <a:rPr lang="vi-VN" sz="3000" i="1">
                    <a:solidFill>
                      <a:srgbClr val="000000"/>
                    </a:solidFill>
                    <a:effectLst/>
                    <a:latin typeface="Times New Roman" panose="02020603050405020304" pitchFamily="18" charset="0"/>
                    <a:ea typeface="Times New Roman" panose="02020603050405020304" pitchFamily="18" charset="0"/>
                  </a:rPr>
                  <a:t>, y</a:t>
                </a:r>
                <a:r>
                  <a:rPr lang="en-US" sz="3000" i="1" baseline="-25000">
                    <a:solidFill>
                      <a:srgbClr val="000000"/>
                    </a:solidFill>
                    <a:effectLst/>
                    <a:latin typeface="Times New Roman" panose="02020603050405020304" pitchFamily="18" charset="0"/>
                    <a:ea typeface="Times New Roman" panose="02020603050405020304" pitchFamily="18" charset="0"/>
                  </a:rPr>
                  <a:t>R</a:t>
                </a:r>
                <a:r>
                  <a:rPr lang="vi-VN" sz="3000" i="1">
                    <a:solidFill>
                      <a:srgbClr val="000000"/>
                    </a:solidFill>
                    <a:effectLst/>
                    <a:latin typeface="Times New Roman" panose="02020603050405020304" pitchFamily="18" charset="0"/>
                    <a:ea typeface="Times New Roman" panose="02020603050405020304" pitchFamily="18" charset="0"/>
                  </a:rPr>
                  <a:t>)</a:t>
                </a:r>
                <a:r>
                  <a:rPr lang="vi-VN" sz="3000">
                    <a:effectLst/>
                    <a:latin typeface="Times New Roman" panose="02020603050405020304" pitchFamily="18" charset="0"/>
                    <a:ea typeface="Times New Roman" panose="02020603050405020304" pitchFamily="18" charset="0"/>
                  </a:rPr>
                  <a:t> </a:t>
                </a:r>
                <a:r>
                  <a:rPr lang="en-US" sz="3000">
                    <a:latin typeface="Times New Roman" panose="02020603050405020304" pitchFamily="18" charset="0"/>
                    <a:ea typeface="Times New Roman" panose="02020603050405020304" pitchFamily="18" charset="0"/>
                  </a:rPr>
                  <a:t>của </a:t>
                </a:r>
                <a:r>
                  <a:rPr lang="en-US" sz="3000" i="1">
                    <a:solidFill>
                      <a:srgbClr val="000000"/>
                    </a:solidFill>
                    <a:latin typeface="Times New Roman" panose="02020603050405020304" pitchFamily="18" charset="0"/>
                    <a:ea typeface="Times New Roman" panose="02020603050405020304" pitchFamily="18" charset="0"/>
                  </a:rPr>
                  <a:t>R</a:t>
                </a:r>
                <a:r>
                  <a:rPr lang="en-US" sz="3000">
                    <a:latin typeface="Times New Roman" panose="02020603050405020304" pitchFamily="18" charset="0"/>
                    <a:ea typeface="Times New Roman" panose="02020603050405020304" pitchFamily="18" charset="0"/>
                  </a:rPr>
                  <a:t> được tính như sau:</a:t>
                </a:r>
              </a:p>
              <a:p>
                <a:pPr marL="0" indent="0">
                  <a:buNone/>
                </a:pPr>
                <a:r>
                  <a:rPr lang="en-US" sz="3000" i="1">
                    <a:solidFill>
                      <a:srgbClr val="000000"/>
                    </a:solidFill>
                    <a:latin typeface="Times New Roman" panose="02020603050405020304" pitchFamily="18" charset="0"/>
                  </a:rPr>
                  <a:t>		x</a:t>
                </a:r>
                <a:r>
                  <a:rPr lang="en-US" sz="3000" i="1" baseline="-25000">
                    <a:solidFill>
                      <a:srgbClr val="000000"/>
                    </a:solidFill>
                    <a:latin typeface="Times New Roman" panose="02020603050405020304" pitchFamily="18" charset="0"/>
                  </a:rPr>
                  <a:t>R</a:t>
                </a:r>
                <a:r>
                  <a:rPr lang="en-US" sz="3000" i="1">
                    <a:solidFill>
                      <a:srgbClr val="000000"/>
                    </a:solidFill>
                    <a:latin typeface="Times New Roman" panose="02020603050405020304" pitchFamily="18" charset="0"/>
                  </a:rPr>
                  <a:t> = </a:t>
                </a:r>
                <a14:m>
                  <m:oMath xmlns:m="http://schemas.openxmlformats.org/officeDocument/2006/math">
                    <m:sSup>
                      <m:sSupPr>
                        <m:ctrlPr>
                          <a:rPr lang="en-US" sz="3000" i="1" smtClean="0">
                            <a:solidFill>
                              <a:srgbClr val="000000"/>
                            </a:solidFill>
                            <a:latin typeface="Cambria Math" panose="02040503050406030204" pitchFamily="18" charset="0"/>
                          </a:rPr>
                        </m:ctrlPr>
                      </m:sSupPr>
                      <m:e>
                        <m:d>
                          <m:dPr>
                            <m:ctrlPr>
                              <a:rPr lang="en-US" sz="3000" i="1">
                                <a:solidFill>
                                  <a:srgbClr val="000000"/>
                                </a:solidFill>
                                <a:latin typeface="Cambria Math" panose="02040503050406030204" pitchFamily="18" charset="0"/>
                              </a:rPr>
                            </m:ctrlPr>
                          </m:dPr>
                          <m:e>
                            <m:f>
                              <m:fPr>
                                <m:ctrlPr>
                                  <a:rPr lang="en-US" sz="3000" i="1">
                                    <a:solidFill>
                                      <a:srgbClr val="000000"/>
                                    </a:solidFill>
                                    <a:latin typeface="Cambria Math" panose="02040503050406030204" pitchFamily="18" charset="0"/>
                                  </a:rPr>
                                </m:ctrlPr>
                              </m:fPr>
                              <m:num>
                                <m:r>
                                  <a:rPr lang="en-US" sz="3000" i="1">
                                    <a:solidFill>
                                      <a:srgbClr val="000000"/>
                                    </a:solidFill>
                                    <a:latin typeface="Cambria Math" panose="02040503050406030204" pitchFamily="18" charset="0"/>
                                  </a:rPr>
                                  <m:t>3</m:t>
                                </m:r>
                                <m:sSubSup>
                                  <m:sSubSupPr>
                                    <m:ctrlPr>
                                      <a:rPr lang="en-US" sz="3000" i="1">
                                        <a:solidFill>
                                          <a:srgbClr val="000000"/>
                                        </a:solidFill>
                                        <a:latin typeface="Cambria Math" panose="02040503050406030204" pitchFamily="18" charset="0"/>
                                      </a:rPr>
                                    </m:ctrlPr>
                                  </m:sSubSupPr>
                                  <m:e>
                                    <m:r>
                                      <a:rPr lang="en-US" sz="3000" i="1">
                                        <a:solidFill>
                                          <a:srgbClr val="000000"/>
                                        </a:solidFill>
                                        <a:latin typeface="Cambria Math" panose="02040503050406030204" pitchFamily="18" charset="0"/>
                                      </a:rPr>
                                      <m:t>𝑥</m:t>
                                    </m:r>
                                  </m:e>
                                  <m:sub>
                                    <m:r>
                                      <a:rPr lang="en-US" sz="3000" b="0" i="1" smtClean="0">
                                        <a:solidFill>
                                          <a:srgbClr val="000000"/>
                                        </a:solidFill>
                                        <a:latin typeface="Cambria Math" panose="02040503050406030204" pitchFamily="18" charset="0"/>
                                      </a:rPr>
                                      <m:t>𝑃</m:t>
                                    </m:r>
                                  </m:sub>
                                  <m:sup>
                                    <m:r>
                                      <a:rPr lang="en-US" sz="3000" i="1">
                                        <a:solidFill>
                                          <a:srgbClr val="000000"/>
                                        </a:solidFill>
                                        <a:latin typeface="Cambria Math" panose="02040503050406030204" pitchFamily="18" charset="0"/>
                                      </a:rPr>
                                      <m:t>2</m:t>
                                    </m:r>
                                  </m:sup>
                                </m:sSubSup>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𝑎</m:t>
                                </m:r>
                              </m:num>
                              <m:den>
                                <m:r>
                                  <a:rPr lang="en-US" sz="3000" i="1">
                                    <a:solidFill>
                                      <a:srgbClr val="000000"/>
                                    </a:solidFill>
                                    <a:latin typeface="Cambria Math" panose="02040503050406030204" pitchFamily="18" charset="0"/>
                                  </a:rPr>
                                  <m:t>2</m:t>
                                </m:r>
                                <m:sSub>
                                  <m:sSubPr>
                                    <m:ctrlPr>
                                      <a:rPr lang="en-US" sz="3000" i="1">
                                        <a:solidFill>
                                          <a:srgbClr val="000000"/>
                                        </a:solidFill>
                                        <a:latin typeface="Cambria Math" panose="02040503050406030204" pitchFamily="18" charset="0"/>
                                      </a:rPr>
                                    </m:ctrlPr>
                                  </m:sSubPr>
                                  <m:e>
                                    <m:r>
                                      <a:rPr lang="en-US" sz="3000" i="1">
                                        <a:solidFill>
                                          <a:srgbClr val="000000"/>
                                        </a:solidFill>
                                        <a:latin typeface="Cambria Math" panose="02040503050406030204" pitchFamily="18" charset="0"/>
                                      </a:rPr>
                                      <m:t>𝑦</m:t>
                                    </m:r>
                                  </m:e>
                                  <m:sub>
                                    <m:r>
                                      <a:rPr lang="en-US" sz="3000" i="1">
                                        <a:solidFill>
                                          <a:srgbClr val="000000"/>
                                        </a:solidFill>
                                        <a:latin typeface="Cambria Math" panose="02040503050406030204" pitchFamily="18" charset="0"/>
                                      </a:rPr>
                                      <m:t>𝑃</m:t>
                                    </m:r>
                                  </m:sub>
                                </m:sSub>
                              </m:den>
                            </m:f>
                          </m:e>
                        </m:d>
                      </m:e>
                      <m:sup>
                        <m:r>
                          <a:rPr lang="en-US" sz="3000" b="0" i="1" smtClean="0">
                            <a:solidFill>
                              <a:srgbClr val="000000"/>
                            </a:solidFill>
                            <a:latin typeface="Cambria Math" panose="02040503050406030204" pitchFamily="18" charset="0"/>
                          </a:rPr>
                          <m:t>2</m:t>
                        </m:r>
                      </m:sup>
                    </m:sSup>
                    <m:r>
                      <a:rPr lang="en-US" sz="3000" b="0" i="1" smtClean="0">
                        <a:solidFill>
                          <a:srgbClr val="000000"/>
                        </a:solidFill>
                        <a:latin typeface="Cambria Math" panose="02040503050406030204" pitchFamily="18" charset="0"/>
                      </a:rPr>
                      <m:t>−2</m:t>
                    </m:r>
                    <m:r>
                      <a:rPr lang="en-US" sz="3000" b="0" i="1" smtClean="0">
                        <a:solidFill>
                          <a:srgbClr val="000000"/>
                        </a:solidFill>
                        <a:latin typeface="Cambria Math" panose="02040503050406030204" pitchFamily="18" charset="0"/>
                      </a:rPr>
                      <m:t>𝑥𝑃</m:t>
                    </m:r>
                  </m:oMath>
                </a14:m>
                <a:endParaRPr lang="en-US" sz="3000" i="1" baseline="-25000">
                  <a:solidFill>
                    <a:srgbClr val="000000"/>
                  </a:solidFill>
                </a:endParaRPr>
              </a:p>
              <a:p>
                <a:pPr marL="0" indent="0">
                  <a:buNone/>
                </a:pPr>
                <a:r>
                  <a:rPr lang="en-US" sz="3000" i="1">
                    <a:solidFill>
                      <a:srgbClr val="000000"/>
                    </a:solidFill>
                  </a:rPr>
                  <a:t>		y</a:t>
                </a:r>
                <a:r>
                  <a:rPr lang="en-US" sz="3000" i="1" baseline="-25000">
                    <a:solidFill>
                      <a:srgbClr val="000000"/>
                    </a:solidFill>
                  </a:rPr>
                  <a:t>R = </a:t>
                </a:r>
                <a14:m>
                  <m:oMath xmlns:m="http://schemas.openxmlformats.org/officeDocument/2006/math">
                    <m:sSup>
                      <m:sSupPr>
                        <m:ctrlPr>
                          <a:rPr lang="en-US" sz="3000" i="1" smtClean="0">
                            <a:solidFill>
                              <a:srgbClr val="000000"/>
                            </a:solidFill>
                            <a:latin typeface="Cambria Math" panose="02040503050406030204" pitchFamily="18" charset="0"/>
                          </a:rPr>
                        </m:ctrlPr>
                      </m:sSupPr>
                      <m:e>
                        <m:d>
                          <m:dPr>
                            <m:ctrlPr>
                              <a:rPr lang="en-US" sz="3000" i="1">
                                <a:solidFill>
                                  <a:srgbClr val="000000"/>
                                </a:solidFill>
                                <a:latin typeface="Cambria Math" panose="02040503050406030204" pitchFamily="18" charset="0"/>
                              </a:rPr>
                            </m:ctrlPr>
                          </m:dPr>
                          <m:e>
                            <m:f>
                              <m:fPr>
                                <m:ctrlPr>
                                  <a:rPr lang="en-US" sz="3000" i="1">
                                    <a:solidFill>
                                      <a:srgbClr val="000000"/>
                                    </a:solidFill>
                                    <a:latin typeface="Cambria Math" panose="02040503050406030204" pitchFamily="18" charset="0"/>
                                  </a:rPr>
                                </m:ctrlPr>
                              </m:fPr>
                              <m:num>
                                <m:r>
                                  <a:rPr lang="en-US" sz="3000" i="1">
                                    <a:solidFill>
                                      <a:srgbClr val="000000"/>
                                    </a:solidFill>
                                    <a:latin typeface="Cambria Math" panose="02040503050406030204" pitchFamily="18" charset="0"/>
                                  </a:rPr>
                                  <m:t>3</m:t>
                                </m:r>
                                <m:sSubSup>
                                  <m:sSubSupPr>
                                    <m:ctrlPr>
                                      <a:rPr lang="en-US" sz="3000" i="1">
                                        <a:solidFill>
                                          <a:srgbClr val="000000"/>
                                        </a:solidFill>
                                        <a:latin typeface="Cambria Math" panose="02040503050406030204" pitchFamily="18" charset="0"/>
                                      </a:rPr>
                                    </m:ctrlPr>
                                  </m:sSubSupPr>
                                  <m:e>
                                    <m:r>
                                      <a:rPr lang="en-US" sz="3000" i="1">
                                        <a:solidFill>
                                          <a:srgbClr val="000000"/>
                                        </a:solidFill>
                                        <a:latin typeface="Cambria Math" panose="02040503050406030204" pitchFamily="18" charset="0"/>
                                      </a:rPr>
                                      <m:t>𝑥</m:t>
                                    </m:r>
                                  </m:e>
                                  <m:sub>
                                    <m:r>
                                      <a:rPr lang="en-US" sz="3000" b="0" i="1" smtClean="0">
                                        <a:solidFill>
                                          <a:srgbClr val="000000"/>
                                        </a:solidFill>
                                        <a:latin typeface="Cambria Math" panose="02040503050406030204" pitchFamily="18" charset="0"/>
                                      </a:rPr>
                                      <m:t>𝑃</m:t>
                                    </m:r>
                                  </m:sub>
                                  <m:sup>
                                    <m:r>
                                      <a:rPr lang="en-US" sz="3000" i="1">
                                        <a:solidFill>
                                          <a:srgbClr val="000000"/>
                                        </a:solidFill>
                                        <a:latin typeface="Cambria Math" panose="02040503050406030204" pitchFamily="18" charset="0"/>
                                      </a:rPr>
                                      <m:t>2</m:t>
                                    </m:r>
                                  </m:sup>
                                </m:sSubSup>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𝑎</m:t>
                                </m:r>
                              </m:num>
                              <m:den>
                                <m:r>
                                  <a:rPr lang="en-US" sz="3000" i="1">
                                    <a:solidFill>
                                      <a:srgbClr val="000000"/>
                                    </a:solidFill>
                                    <a:latin typeface="Cambria Math" panose="02040503050406030204" pitchFamily="18" charset="0"/>
                                  </a:rPr>
                                  <m:t>2</m:t>
                                </m:r>
                                <m:sSub>
                                  <m:sSubPr>
                                    <m:ctrlPr>
                                      <a:rPr lang="en-US" sz="3000" i="1">
                                        <a:solidFill>
                                          <a:srgbClr val="000000"/>
                                        </a:solidFill>
                                        <a:latin typeface="Cambria Math" panose="02040503050406030204" pitchFamily="18" charset="0"/>
                                      </a:rPr>
                                    </m:ctrlPr>
                                  </m:sSubPr>
                                  <m:e>
                                    <m:r>
                                      <a:rPr lang="en-US" sz="3000" i="1">
                                        <a:solidFill>
                                          <a:srgbClr val="000000"/>
                                        </a:solidFill>
                                        <a:latin typeface="Cambria Math" panose="02040503050406030204" pitchFamily="18" charset="0"/>
                                      </a:rPr>
                                      <m:t>𝑦</m:t>
                                    </m:r>
                                  </m:e>
                                  <m:sub>
                                    <m:r>
                                      <a:rPr lang="en-US" sz="3000" i="1">
                                        <a:solidFill>
                                          <a:srgbClr val="000000"/>
                                        </a:solidFill>
                                        <a:latin typeface="Cambria Math" panose="02040503050406030204" pitchFamily="18" charset="0"/>
                                      </a:rPr>
                                      <m:t>𝑃</m:t>
                                    </m:r>
                                  </m:sub>
                                </m:sSub>
                              </m:den>
                            </m:f>
                          </m:e>
                        </m:d>
                        <m:d>
                          <m:dPr>
                            <m:ctrlPr>
                              <a:rPr lang="en-US" sz="3000" i="1" smtClean="0">
                                <a:solidFill>
                                  <a:srgbClr val="000000"/>
                                </a:solidFill>
                                <a:latin typeface="Cambria Math" panose="02040503050406030204" pitchFamily="18" charset="0"/>
                              </a:rPr>
                            </m:ctrlPr>
                          </m:dPr>
                          <m:e>
                            <m:sSub>
                              <m:sSubPr>
                                <m:ctrlPr>
                                  <a:rPr lang="en-US" sz="3000" i="1" smtClean="0">
                                    <a:solidFill>
                                      <a:srgbClr val="000000"/>
                                    </a:solidFill>
                                    <a:latin typeface="Cambria Math" panose="02040503050406030204" pitchFamily="18" charset="0"/>
                                  </a:rPr>
                                </m:ctrlPr>
                              </m:sSubPr>
                              <m:e>
                                <m:r>
                                  <a:rPr lang="en-US" sz="3000" b="0" i="1" smtClean="0">
                                    <a:solidFill>
                                      <a:srgbClr val="000000"/>
                                    </a:solidFill>
                                    <a:latin typeface="Cambria Math" panose="02040503050406030204" pitchFamily="18" charset="0"/>
                                  </a:rPr>
                                  <m:t>𝑥</m:t>
                                </m:r>
                              </m:e>
                              <m:sub>
                                <m:r>
                                  <a:rPr lang="en-US" sz="3000" b="0" i="1" smtClean="0">
                                    <a:solidFill>
                                      <a:srgbClr val="000000"/>
                                    </a:solidFill>
                                    <a:latin typeface="Cambria Math" panose="02040503050406030204" pitchFamily="18" charset="0"/>
                                  </a:rPr>
                                  <m:t>𝑃</m:t>
                                </m:r>
                              </m:sub>
                            </m:sSub>
                            <m:r>
                              <a:rPr lang="en-US" sz="3000" b="0" i="1" smtClean="0">
                                <a:solidFill>
                                  <a:srgbClr val="000000"/>
                                </a:solidFill>
                                <a:latin typeface="Cambria Math" panose="02040503050406030204" pitchFamily="18" charset="0"/>
                              </a:rPr>
                              <m:t>−</m:t>
                            </m:r>
                            <m:sSub>
                              <m:sSubPr>
                                <m:ctrlPr>
                                  <a:rPr lang="en-US" sz="3000" b="0" i="1" smtClean="0">
                                    <a:solidFill>
                                      <a:srgbClr val="000000"/>
                                    </a:solidFill>
                                    <a:latin typeface="Cambria Math" panose="02040503050406030204" pitchFamily="18" charset="0"/>
                                  </a:rPr>
                                </m:ctrlPr>
                              </m:sSubPr>
                              <m:e>
                                <m:r>
                                  <a:rPr lang="en-US" sz="3000" b="0" i="1" smtClean="0">
                                    <a:solidFill>
                                      <a:srgbClr val="000000"/>
                                    </a:solidFill>
                                    <a:latin typeface="Cambria Math" panose="02040503050406030204" pitchFamily="18" charset="0"/>
                                  </a:rPr>
                                  <m:t>𝑥</m:t>
                                </m:r>
                              </m:e>
                              <m:sub>
                                <m:r>
                                  <a:rPr lang="en-US" sz="3000" b="0" i="1" smtClean="0">
                                    <a:solidFill>
                                      <a:srgbClr val="000000"/>
                                    </a:solidFill>
                                    <a:latin typeface="Cambria Math" panose="02040503050406030204" pitchFamily="18" charset="0"/>
                                  </a:rPr>
                                  <m:t>𝑅</m:t>
                                </m:r>
                              </m:sub>
                            </m:sSub>
                          </m:e>
                        </m:d>
                      </m:e>
                      <m:sup/>
                    </m:sSup>
                    <m:r>
                      <a:rPr lang="en-US" sz="3000" b="0" i="1" smtClean="0">
                        <a:solidFill>
                          <a:srgbClr val="000000"/>
                        </a:solidFill>
                        <a:latin typeface="Cambria Math" panose="02040503050406030204" pitchFamily="18" charset="0"/>
                      </a:rPr>
                      <m:t>−</m:t>
                    </m:r>
                  </m:oMath>
                </a14:m>
                <a:r>
                  <a:rPr lang="en-US" sz="3000" i="1">
                    <a:solidFill>
                      <a:srgbClr val="000000"/>
                    </a:solidFill>
                  </a:rPr>
                  <a:t> y</a:t>
                </a:r>
                <a:r>
                  <a:rPr lang="en-US" sz="3000" i="1" baseline="-25000">
                    <a:solidFill>
                      <a:srgbClr val="000000"/>
                    </a:solidFill>
                  </a:rPr>
                  <a:t>P</a:t>
                </a:r>
              </a:p>
            </p:txBody>
          </p:sp>
        </mc:Choice>
        <mc:Fallback xmlns="">
          <p:sp>
            <p:nvSpPr>
              <p:cNvPr id="3" name="Content Placeholder 2">
                <a:extLst>
                  <a:ext uri="{FF2B5EF4-FFF2-40B4-BE49-F238E27FC236}">
                    <a16:creationId xmlns:a16="http://schemas.microsoft.com/office/drawing/2014/main" id="{C858EE2F-9B33-48EA-AD0B-99A887F3BCDD}"/>
                  </a:ext>
                </a:extLst>
              </p:cNvPr>
              <p:cNvSpPr>
                <a:spLocks noGrp="1" noRot="1" noChangeAspect="1" noMove="1" noResize="1" noEditPoints="1" noAdjustHandles="1" noChangeArrowheads="1" noChangeShapeType="1" noTextEdit="1"/>
              </p:cNvSpPr>
              <p:nvPr>
                <p:ph idx="1"/>
              </p:nvPr>
            </p:nvSpPr>
            <p:spPr>
              <a:xfrm>
                <a:off x="685800" y="1524000"/>
                <a:ext cx="7924800" cy="4800600"/>
              </a:xfrm>
              <a:blipFill>
                <a:blip r:embed="rId2"/>
                <a:stretch>
                  <a:fillRect l="-1846" t="-1777" r="-26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5524BF5-4F8E-4180-AF67-DCD33C947F3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673489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7E44-72C9-433F-9696-CE36BC156C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373D71-DC12-461B-9C04-A118CEEC6F1A}"/>
              </a:ext>
            </a:extLst>
          </p:cNvPr>
          <p:cNvSpPr>
            <a:spLocks noGrp="1"/>
          </p:cNvSpPr>
          <p:nvPr>
            <p:ph idx="1"/>
          </p:nvPr>
        </p:nvSpPr>
        <p:spPr/>
        <p:txBody>
          <a:bodyPr/>
          <a:lstStyle/>
          <a:p>
            <a:pPr marL="0" indent="0">
              <a:buNone/>
            </a:pPr>
            <a:r>
              <a:rPr lang="en-US"/>
              <a:t>- Tương tự, nếu muốn tính </a:t>
            </a:r>
            <a:r>
              <a:rPr lang="en-US" i="1">
                <a:solidFill>
                  <a:srgbClr val="000000"/>
                </a:solidFill>
              </a:rPr>
              <a:t>3P</a:t>
            </a:r>
            <a:r>
              <a:rPr lang="en-US"/>
              <a:t>, trước hết ta tính </a:t>
            </a:r>
            <a:r>
              <a:rPr lang="en-US" i="1">
                <a:solidFill>
                  <a:srgbClr val="000000"/>
                </a:solidFill>
              </a:rPr>
              <a:t>R=P+P=2P</a:t>
            </a:r>
            <a:r>
              <a:rPr lang="en-US"/>
              <a:t>, sau đó tính </a:t>
            </a:r>
            <a:r>
              <a:rPr lang="en-US" i="1">
                <a:solidFill>
                  <a:srgbClr val="000000"/>
                </a:solidFill>
              </a:rPr>
              <a:t>3P = 2P+P = R+P</a:t>
            </a:r>
          </a:p>
          <a:p>
            <a:pPr marL="0" indent="0">
              <a:buNone/>
            </a:pPr>
            <a:r>
              <a:rPr lang="en-US"/>
              <a:t>- Cứ như vậy có thể phát triển lên thành </a:t>
            </a:r>
            <a:r>
              <a:rPr lang="en-US" i="1">
                <a:solidFill>
                  <a:srgbClr val="000000"/>
                </a:solidFill>
              </a:rPr>
              <a:t>n.P</a:t>
            </a:r>
            <a:r>
              <a:rPr lang="en-US"/>
              <a:t> </a:t>
            </a:r>
          </a:p>
        </p:txBody>
      </p:sp>
      <p:sp>
        <p:nvSpPr>
          <p:cNvPr id="4" name="Date Placeholder 3">
            <a:extLst>
              <a:ext uri="{FF2B5EF4-FFF2-40B4-BE49-F238E27FC236}">
                <a16:creationId xmlns:a16="http://schemas.microsoft.com/office/drawing/2014/main" id="{3D3718FB-3ED0-422D-A9A1-2D9720AB02C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210616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FB0BF3C-13BA-40B3-898A-B0AD47D8A344}"/>
              </a:ext>
            </a:extLst>
          </p:cNvPr>
          <p:cNvSpPr>
            <a:spLocks noGrp="1" noChangeArrowheads="1"/>
          </p:cNvSpPr>
          <p:nvPr>
            <p:ph type="title"/>
          </p:nvPr>
        </p:nvSpPr>
        <p:spPr/>
        <p:txBody>
          <a:bodyPr/>
          <a:lstStyle/>
          <a:p>
            <a:r>
              <a:rPr lang="en-US" altLang="en-US"/>
              <a:t>Đường cong elliptic rời rạc</a:t>
            </a:r>
          </a:p>
        </p:txBody>
      </p:sp>
      <p:sp>
        <p:nvSpPr>
          <p:cNvPr id="58371" name="Content Placeholder 2" descr="Rectangle: Click to edit Master text styles&#10;Second level&#10;Third level&#10;Fourth level&#10;Fifth level">
            <a:extLst>
              <a:ext uri="{FF2B5EF4-FFF2-40B4-BE49-F238E27FC236}">
                <a16:creationId xmlns:a16="http://schemas.microsoft.com/office/drawing/2014/main" id="{6A5D06F7-DC92-4278-8AD4-73F662C7C49B}"/>
              </a:ext>
            </a:extLst>
          </p:cNvPr>
          <p:cNvSpPr>
            <a:spLocks noGrp="1" noChangeArrowheads="1"/>
          </p:cNvSpPr>
          <p:nvPr>
            <p:ph idx="1"/>
          </p:nvPr>
        </p:nvSpPr>
        <p:spPr>
          <a:xfrm>
            <a:off x="685800" y="1752600"/>
            <a:ext cx="7772400" cy="4114800"/>
          </a:xfrm>
        </p:spPr>
        <p:txBody>
          <a:bodyPr/>
          <a:lstStyle/>
          <a:p>
            <a:r>
              <a:rPr lang="en-US" altLang="en-US"/>
              <a:t>Phần trên ta đã trình bày về các đường cong elliptic liên tục, với các tham số và hệ số là các số thực</a:t>
            </a:r>
          </a:p>
          <a:p>
            <a:r>
              <a:rPr lang="en-US" altLang="en-US"/>
              <a:t> Trong lĩnh vực mật mã, người ta thường sử dụng các đường cong elliptic với tham số và hệ số là các số nguyên (ví dụ: các số thuộc </a:t>
            </a:r>
            <a:r>
              <a:rPr lang="en-US" altLang="en-US" i="1">
                <a:solidFill>
                  <a:srgbClr val="000000"/>
                </a:solidFill>
              </a:rPr>
              <a:t>Z</a:t>
            </a:r>
            <a:r>
              <a:rPr lang="en-US" altLang="en-US" i="1" baseline="-25000">
                <a:solidFill>
                  <a:srgbClr val="000000"/>
                </a:solidFill>
              </a:rPr>
              <a:t>p</a:t>
            </a:r>
            <a:r>
              <a:rPr lang="en-US" altLang="en-US"/>
              <a:t> - modul </a:t>
            </a:r>
            <a:r>
              <a:rPr lang="en-US" altLang="en-US" i="1">
                <a:solidFill>
                  <a:srgbClr val="000000"/>
                </a:solidFill>
              </a:rPr>
              <a:t>p</a:t>
            </a:r>
            <a:r>
              <a:rPr lang="en-US" altLang="en-US"/>
              <a:t>), khi đó chúng trở thành các đường cong rời rạc</a:t>
            </a:r>
          </a:p>
        </p:txBody>
      </p:sp>
      <p:sp>
        <p:nvSpPr>
          <p:cNvPr id="58372" name="Date Placeholder 3">
            <a:extLst>
              <a:ext uri="{FF2B5EF4-FFF2-40B4-BE49-F238E27FC236}">
                <a16:creationId xmlns:a16="http://schemas.microsoft.com/office/drawing/2014/main" id="{73F4DF2E-49FF-427F-B978-BE3645AAF33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0F49-0167-4673-B7AB-F1BC230AB6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ADFD35-6D40-4EE6-91ED-E998E8FCED1F}"/>
              </a:ext>
            </a:extLst>
          </p:cNvPr>
          <p:cNvSpPr>
            <a:spLocks noGrp="1"/>
          </p:cNvSpPr>
          <p:nvPr>
            <p:ph idx="1"/>
          </p:nvPr>
        </p:nvSpPr>
        <p:spPr>
          <a:xfrm>
            <a:off x="685800" y="1600200"/>
            <a:ext cx="7772400" cy="4648200"/>
          </a:xfrm>
        </p:spPr>
        <p:txBody>
          <a:bodyPr/>
          <a:lstStyle/>
          <a:p>
            <a:r>
              <a:rPr lang="en-US" sz="3000"/>
              <a:t> Xét đường cong </a:t>
            </a:r>
            <a:r>
              <a:rPr lang="en-US" altLang="en-US" sz="3000" i="1">
                <a:solidFill>
                  <a:srgbClr val="000000"/>
                </a:solidFill>
                <a:cs typeface="Times New Roman" panose="02020603050405020304" pitchFamily="18" charset="0"/>
              </a:rPr>
              <a:t>y</a:t>
            </a:r>
            <a:r>
              <a:rPr lang="en-US" altLang="en-US" sz="3000" i="1" baseline="30000">
                <a:solidFill>
                  <a:srgbClr val="000000"/>
                </a:solidFill>
                <a:cs typeface="Times New Roman" panose="02020603050405020304" pitchFamily="18" charset="0"/>
              </a:rPr>
              <a:t>2</a:t>
            </a:r>
            <a:r>
              <a:rPr lang="en-US" altLang="en-US" sz="3000" i="1">
                <a:solidFill>
                  <a:srgbClr val="000000"/>
                </a:solidFill>
                <a:cs typeface="Times New Roman" panose="02020603050405020304" pitchFamily="18" charset="0"/>
              </a:rPr>
              <a:t> = x</a:t>
            </a:r>
            <a:r>
              <a:rPr lang="en-US" altLang="en-US" sz="3000" i="1" baseline="30000">
                <a:solidFill>
                  <a:srgbClr val="000000"/>
                </a:solidFill>
                <a:cs typeface="Times New Roman" panose="02020603050405020304" pitchFamily="18" charset="0"/>
              </a:rPr>
              <a:t>3</a:t>
            </a:r>
            <a:r>
              <a:rPr lang="en-US" altLang="en-US" sz="3000" i="1">
                <a:solidFill>
                  <a:srgbClr val="000000"/>
                </a:solidFill>
                <a:cs typeface="Times New Roman" panose="02020603050405020304" pitchFamily="18" charset="0"/>
              </a:rPr>
              <a:t> + ax +b</a:t>
            </a:r>
            <a:r>
              <a:rPr lang="en-US" altLang="en-US" sz="3000">
                <a:cs typeface="Times New Roman" panose="02020603050405020304" pitchFamily="18" charset="0"/>
              </a:rPr>
              <a:t> trong modul </a:t>
            </a:r>
            <a:r>
              <a:rPr lang="en-US" altLang="en-US" sz="3000" i="1">
                <a:solidFill>
                  <a:srgbClr val="000000"/>
                </a:solidFill>
                <a:cs typeface="Times New Roman" panose="02020603050405020304" pitchFamily="18" charset="0"/>
              </a:rPr>
              <a:t>p</a:t>
            </a:r>
            <a:r>
              <a:rPr lang="en-US" altLang="en-US" sz="3000">
                <a:cs typeface="Times New Roman" panose="02020603050405020304" pitchFamily="18" charset="0"/>
              </a:rPr>
              <a:t>, khi đó phương trình của nó sẽ như sau: </a:t>
            </a:r>
          </a:p>
          <a:p>
            <a:pPr marL="0" indent="0" algn="ctr">
              <a:buNone/>
            </a:pPr>
            <a:r>
              <a:rPr lang="en-US" altLang="en-US" sz="3000" i="1">
                <a:solidFill>
                  <a:srgbClr val="000000"/>
                </a:solidFill>
                <a:cs typeface="Times New Roman" panose="02020603050405020304" pitchFamily="18" charset="0"/>
              </a:rPr>
              <a:t>y</a:t>
            </a:r>
            <a:r>
              <a:rPr lang="en-US" altLang="en-US" sz="3000" i="1" baseline="30000">
                <a:solidFill>
                  <a:srgbClr val="000000"/>
                </a:solidFill>
                <a:cs typeface="Times New Roman" panose="02020603050405020304" pitchFamily="18" charset="0"/>
              </a:rPr>
              <a:t>2</a:t>
            </a:r>
            <a:r>
              <a:rPr lang="en-US" altLang="en-US" sz="3000" i="1">
                <a:solidFill>
                  <a:srgbClr val="000000"/>
                </a:solidFill>
                <a:cs typeface="Times New Roman" panose="02020603050405020304" pitchFamily="18" charset="0"/>
              </a:rPr>
              <a:t> (mod p) = x</a:t>
            </a:r>
            <a:r>
              <a:rPr lang="en-US" altLang="en-US" sz="3000" i="1" baseline="30000">
                <a:solidFill>
                  <a:srgbClr val="000000"/>
                </a:solidFill>
                <a:cs typeface="Times New Roman" panose="02020603050405020304" pitchFamily="18" charset="0"/>
              </a:rPr>
              <a:t>3</a:t>
            </a:r>
            <a:r>
              <a:rPr lang="en-US" altLang="en-US" sz="3000" i="1">
                <a:solidFill>
                  <a:srgbClr val="000000"/>
                </a:solidFill>
                <a:cs typeface="Times New Roman" panose="02020603050405020304" pitchFamily="18" charset="0"/>
              </a:rPr>
              <a:t> + ax +b (mod p) 	(1)</a:t>
            </a:r>
          </a:p>
          <a:p>
            <a:r>
              <a:rPr lang="en-US" sz="3000"/>
              <a:t> Tập hợp các điểm của đường cong này được kí hiệu là </a:t>
            </a:r>
            <a:r>
              <a:rPr lang="en-US" sz="3000" i="1">
                <a:solidFill>
                  <a:srgbClr val="000000"/>
                </a:solidFill>
              </a:rPr>
              <a:t>E</a:t>
            </a:r>
            <a:r>
              <a:rPr lang="en-US" sz="3000" i="1" baseline="-25000">
                <a:solidFill>
                  <a:srgbClr val="000000"/>
                </a:solidFill>
              </a:rPr>
              <a:t>p</a:t>
            </a:r>
            <a:r>
              <a:rPr lang="en-US" sz="3000" i="1">
                <a:solidFill>
                  <a:srgbClr val="000000"/>
                </a:solidFill>
              </a:rPr>
              <a:t>(a,b)</a:t>
            </a:r>
            <a:r>
              <a:rPr lang="en-US" sz="3000"/>
              <a:t>, nó bao gồm tất cả các điểm </a:t>
            </a:r>
            <a:r>
              <a:rPr lang="en-US" sz="3000" i="1">
                <a:solidFill>
                  <a:srgbClr val="000000"/>
                </a:solidFill>
              </a:rPr>
              <a:t>(x,y)</a:t>
            </a:r>
            <a:r>
              <a:rPr lang="en-US" sz="3000"/>
              <a:t> thỏa mãn phương trình </a:t>
            </a:r>
            <a:r>
              <a:rPr lang="en-US" sz="3000" i="1">
                <a:solidFill>
                  <a:srgbClr val="000000"/>
                </a:solidFill>
              </a:rPr>
              <a:t>(1)</a:t>
            </a:r>
            <a:r>
              <a:rPr lang="en-US" sz="3000"/>
              <a:t> </a:t>
            </a:r>
            <a:r>
              <a:rPr lang="en-US" altLang="en-US" sz="3000">
                <a:cs typeface="Times New Roman" panose="02020603050405020304" pitchFamily="18" charset="0"/>
              </a:rPr>
              <a:t>và cả điểm </a:t>
            </a:r>
            <a:r>
              <a:rPr lang="en-US" altLang="en-US" sz="3000" i="1">
                <a:solidFill>
                  <a:srgbClr val="000000"/>
                </a:solidFill>
                <a:cs typeface="Times New Roman" panose="02020603050405020304" pitchFamily="18" charset="0"/>
              </a:rPr>
              <a:t>O</a:t>
            </a:r>
          </a:p>
          <a:p>
            <a:r>
              <a:rPr lang="en-US" sz="3000"/>
              <a:t> </a:t>
            </a:r>
            <a:r>
              <a:rPr lang="vi-VN" sz="3000"/>
              <a:t>Các hệ số </a:t>
            </a:r>
            <a:r>
              <a:rPr lang="vi-VN" sz="3000" i="1">
                <a:solidFill>
                  <a:srgbClr val="000000"/>
                </a:solidFill>
              </a:rPr>
              <a:t>a</a:t>
            </a:r>
            <a:r>
              <a:rPr lang="vi-VN" sz="3000"/>
              <a:t> và </a:t>
            </a:r>
            <a:r>
              <a:rPr lang="vi-VN" sz="3000" i="1">
                <a:solidFill>
                  <a:srgbClr val="000000"/>
                </a:solidFill>
              </a:rPr>
              <a:t>b</a:t>
            </a:r>
            <a:r>
              <a:rPr lang="vi-VN" sz="3000"/>
              <a:t> cùng các biến </a:t>
            </a:r>
            <a:r>
              <a:rPr lang="vi-VN" sz="3000" i="1">
                <a:solidFill>
                  <a:srgbClr val="000000"/>
                </a:solidFill>
              </a:rPr>
              <a:t>x</a:t>
            </a:r>
            <a:r>
              <a:rPr lang="vi-VN" sz="3000"/>
              <a:t> và </a:t>
            </a:r>
            <a:r>
              <a:rPr lang="vi-VN" sz="3000" i="1">
                <a:solidFill>
                  <a:srgbClr val="000000"/>
                </a:solidFill>
              </a:rPr>
              <a:t>y</a:t>
            </a:r>
            <a:r>
              <a:rPr lang="vi-VN" sz="3000"/>
              <a:t> đều thuộc </a:t>
            </a:r>
            <a:r>
              <a:rPr lang="vi-VN" sz="3000" i="1">
                <a:solidFill>
                  <a:srgbClr val="000000"/>
                </a:solidFill>
              </a:rPr>
              <a:t>Zp</a:t>
            </a:r>
            <a:r>
              <a:rPr lang="en-US" sz="3000"/>
              <a:t>, điều kiện của </a:t>
            </a:r>
            <a:r>
              <a:rPr lang="en-US" sz="3000" i="1">
                <a:solidFill>
                  <a:srgbClr val="000000"/>
                </a:solidFill>
              </a:rPr>
              <a:t>a</a:t>
            </a:r>
            <a:r>
              <a:rPr lang="en-US" sz="3000"/>
              <a:t> và </a:t>
            </a:r>
            <a:r>
              <a:rPr lang="en-US" sz="3000" i="1">
                <a:solidFill>
                  <a:srgbClr val="000000"/>
                </a:solidFill>
              </a:rPr>
              <a:t>b</a:t>
            </a:r>
            <a:r>
              <a:rPr lang="en-US" sz="3000"/>
              <a:t> là:</a:t>
            </a:r>
          </a:p>
          <a:p>
            <a:pPr marL="0" indent="0" algn="ctr">
              <a:buNone/>
            </a:pPr>
            <a:r>
              <a:rPr lang="en-US" sz="2800" i="1">
                <a:solidFill>
                  <a:srgbClr val="000000"/>
                </a:solidFill>
              </a:rPr>
              <a:t>4a</a:t>
            </a:r>
            <a:r>
              <a:rPr lang="en-US" sz="2800" i="1" baseline="30000">
                <a:solidFill>
                  <a:srgbClr val="000000"/>
                </a:solidFill>
              </a:rPr>
              <a:t>3</a:t>
            </a:r>
            <a:r>
              <a:rPr lang="en-US" sz="2800" i="1">
                <a:solidFill>
                  <a:srgbClr val="000000"/>
                </a:solidFill>
              </a:rPr>
              <a:t> + 27b</a:t>
            </a:r>
            <a:r>
              <a:rPr lang="en-US" sz="2800" i="1" baseline="30000">
                <a:solidFill>
                  <a:srgbClr val="000000"/>
                </a:solidFill>
              </a:rPr>
              <a:t>2</a:t>
            </a:r>
            <a:r>
              <a:rPr lang="en-US" sz="2800" i="1">
                <a:solidFill>
                  <a:srgbClr val="000000"/>
                </a:solidFill>
              </a:rPr>
              <a:t> (mod p) ≠ 0</a:t>
            </a:r>
          </a:p>
          <a:p>
            <a:pPr marL="0" indent="0">
              <a:buNone/>
            </a:pPr>
            <a:endParaRPr lang="en-US" altLang="en-US" sz="3000"/>
          </a:p>
          <a:p>
            <a:endParaRPr lang="en-US" sz="3000"/>
          </a:p>
        </p:txBody>
      </p:sp>
      <p:sp>
        <p:nvSpPr>
          <p:cNvPr id="4" name="Date Placeholder 3">
            <a:extLst>
              <a:ext uri="{FF2B5EF4-FFF2-40B4-BE49-F238E27FC236}">
                <a16:creationId xmlns:a16="http://schemas.microsoft.com/office/drawing/2014/main" id="{6D7403C9-2DF4-46AB-91B3-F69D4B2D4C9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220838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43AD-266F-4DBF-BB12-B0B58540E0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669C0A-10FD-482E-AD31-74851924EC58}"/>
              </a:ext>
            </a:extLst>
          </p:cNvPr>
          <p:cNvSpPr>
            <a:spLocks noGrp="1"/>
          </p:cNvSpPr>
          <p:nvPr>
            <p:ph idx="1"/>
          </p:nvPr>
        </p:nvSpPr>
        <p:spPr>
          <a:xfrm>
            <a:off x="685800" y="1524000"/>
            <a:ext cx="7772400" cy="4356100"/>
          </a:xfrm>
        </p:spPr>
        <p:txBody>
          <a:bodyPr/>
          <a:lstStyle/>
          <a:p>
            <a:r>
              <a:rPr lang="en-US"/>
              <a:t> Ví dụ: xét đường cong trong modul </a:t>
            </a:r>
            <a:r>
              <a:rPr lang="en-US" i="1">
                <a:solidFill>
                  <a:srgbClr val="000000"/>
                </a:solidFill>
              </a:rPr>
              <a:t>p=23</a:t>
            </a:r>
            <a:r>
              <a:rPr lang="en-US"/>
              <a:t>, với </a:t>
            </a:r>
            <a:r>
              <a:rPr lang="en-US" i="1">
                <a:solidFill>
                  <a:srgbClr val="000000"/>
                </a:solidFill>
              </a:rPr>
              <a:t>a=1</a:t>
            </a:r>
            <a:r>
              <a:rPr lang="en-US"/>
              <a:t>, </a:t>
            </a:r>
            <a:r>
              <a:rPr lang="en-US" i="1">
                <a:solidFill>
                  <a:srgbClr val="000000"/>
                </a:solidFill>
              </a:rPr>
              <a:t>b=1</a:t>
            </a:r>
            <a:r>
              <a:rPr lang="en-US"/>
              <a:t> ta có:</a:t>
            </a:r>
          </a:p>
          <a:p>
            <a:pPr marL="0" indent="0" algn="ctr">
              <a:buNone/>
            </a:pPr>
            <a:r>
              <a:rPr lang="en-US" altLang="en-US" sz="3200" i="1">
                <a:solidFill>
                  <a:srgbClr val="000000"/>
                </a:solidFill>
                <a:cs typeface="Times New Roman" panose="02020603050405020304" pitchFamily="18" charset="0"/>
              </a:rPr>
              <a:t>y</a:t>
            </a:r>
            <a:r>
              <a:rPr lang="en-US" altLang="en-US" sz="3200" i="1" baseline="30000">
                <a:solidFill>
                  <a:srgbClr val="000000"/>
                </a:solidFill>
                <a:cs typeface="Times New Roman" panose="02020603050405020304" pitchFamily="18" charset="0"/>
              </a:rPr>
              <a:t>2</a:t>
            </a:r>
            <a:r>
              <a:rPr lang="en-US" altLang="en-US" sz="3200" i="1">
                <a:solidFill>
                  <a:srgbClr val="000000"/>
                </a:solidFill>
                <a:cs typeface="Times New Roman" panose="02020603050405020304" pitchFamily="18" charset="0"/>
              </a:rPr>
              <a:t> (mod 23) = x</a:t>
            </a:r>
            <a:r>
              <a:rPr lang="en-US" altLang="en-US" sz="3200" i="1" baseline="30000">
                <a:solidFill>
                  <a:srgbClr val="000000"/>
                </a:solidFill>
                <a:cs typeface="Times New Roman" panose="02020603050405020304" pitchFamily="18" charset="0"/>
              </a:rPr>
              <a:t>3</a:t>
            </a:r>
            <a:r>
              <a:rPr lang="en-US" altLang="en-US" sz="3200" i="1">
                <a:solidFill>
                  <a:srgbClr val="000000"/>
                </a:solidFill>
                <a:cs typeface="Times New Roman" panose="02020603050405020304" pitchFamily="18" charset="0"/>
              </a:rPr>
              <a:t> + x +1 (mod 23)     (2)</a:t>
            </a:r>
            <a:endParaRPr lang="en-US" i="1">
              <a:solidFill>
                <a:srgbClr val="000000"/>
              </a:solidFill>
            </a:endParaRPr>
          </a:p>
          <a:p>
            <a:pPr marL="0" indent="0">
              <a:buNone/>
            </a:pPr>
            <a:r>
              <a:rPr lang="en-US"/>
              <a:t>Có thể dễ dàng nhận thấy điểm </a:t>
            </a:r>
            <a:r>
              <a:rPr lang="en-US" i="1">
                <a:solidFill>
                  <a:srgbClr val="000000"/>
                </a:solidFill>
              </a:rPr>
              <a:t>(x,y) = (9,7) </a:t>
            </a:r>
            <a:r>
              <a:rPr lang="en-US"/>
              <a:t>là một điểm thuộc đường cong nói trên vì:</a:t>
            </a:r>
          </a:p>
          <a:p>
            <a:pPr marL="0" indent="0">
              <a:buNone/>
            </a:pPr>
            <a:r>
              <a:rPr lang="en-US" altLang="en-US" sz="3200" i="1">
                <a:solidFill>
                  <a:srgbClr val="000000"/>
                </a:solidFill>
                <a:cs typeface="Times New Roman" panose="02020603050405020304" pitchFamily="18" charset="0"/>
              </a:rPr>
              <a:t> 	7</a:t>
            </a:r>
            <a:r>
              <a:rPr lang="en-US" altLang="en-US" sz="3200" i="1" baseline="30000">
                <a:solidFill>
                  <a:srgbClr val="000000"/>
                </a:solidFill>
                <a:cs typeface="Times New Roman" panose="02020603050405020304" pitchFamily="18" charset="0"/>
              </a:rPr>
              <a:t>2</a:t>
            </a:r>
            <a:r>
              <a:rPr lang="en-US" altLang="en-US" sz="3200" i="1">
                <a:solidFill>
                  <a:srgbClr val="000000"/>
                </a:solidFill>
                <a:cs typeface="Times New Roman" panose="02020603050405020304" pitchFamily="18" charset="0"/>
              </a:rPr>
              <a:t> (mod 23) = 9</a:t>
            </a:r>
            <a:r>
              <a:rPr lang="en-US" altLang="en-US" sz="3200" i="1" baseline="30000">
                <a:solidFill>
                  <a:srgbClr val="000000"/>
                </a:solidFill>
                <a:cs typeface="Times New Roman" panose="02020603050405020304" pitchFamily="18" charset="0"/>
              </a:rPr>
              <a:t>3</a:t>
            </a:r>
            <a:r>
              <a:rPr lang="en-US" altLang="en-US" sz="3200" i="1">
                <a:solidFill>
                  <a:srgbClr val="000000"/>
                </a:solidFill>
                <a:cs typeface="Times New Roman" panose="02020603050405020304" pitchFamily="18" charset="0"/>
              </a:rPr>
              <a:t> + 9 +1 (mod 23)</a:t>
            </a:r>
          </a:p>
          <a:p>
            <a:pPr marL="0" indent="0">
              <a:buNone/>
            </a:pPr>
            <a:r>
              <a:rPr lang="en-US" i="1">
                <a:solidFill>
                  <a:srgbClr val="000000"/>
                </a:solidFill>
                <a:cs typeface="Times New Roman" panose="02020603050405020304" pitchFamily="18" charset="0"/>
              </a:rPr>
              <a:t>        49 </a:t>
            </a:r>
            <a:r>
              <a:rPr lang="en-US" altLang="en-US" sz="3200" i="1">
                <a:solidFill>
                  <a:srgbClr val="000000"/>
                </a:solidFill>
                <a:cs typeface="Times New Roman" panose="02020603050405020304" pitchFamily="18" charset="0"/>
              </a:rPr>
              <a:t>(mod 23) = 739 (mod 23)</a:t>
            </a:r>
            <a:r>
              <a:rPr lang="en-US" altLang="en-US" sz="3200">
                <a:cs typeface="Times New Roman" panose="02020603050405020304" pitchFamily="18" charset="0"/>
              </a:rPr>
              <a:t> </a:t>
            </a:r>
            <a:endParaRPr lang="en-US"/>
          </a:p>
          <a:p>
            <a:pPr marL="0" indent="0">
              <a:buNone/>
            </a:pPr>
            <a:r>
              <a:rPr lang="en-US" i="1">
                <a:solidFill>
                  <a:srgbClr val="000000"/>
                </a:solidFill>
              </a:rPr>
              <a:t>	  	        3 = 3 (phương trình đúng)</a:t>
            </a:r>
          </a:p>
        </p:txBody>
      </p:sp>
      <p:sp>
        <p:nvSpPr>
          <p:cNvPr id="4" name="Date Placeholder 3">
            <a:extLst>
              <a:ext uri="{FF2B5EF4-FFF2-40B4-BE49-F238E27FC236}">
                <a16:creationId xmlns:a16="http://schemas.microsoft.com/office/drawing/2014/main" id="{AEB03249-B01D-4C26-856E-7706B714E02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9296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7E79DED-6BBF-4BA3-9832-F65D786C365A}"/>
              </a:ext>
            </a:extLst>
          </p:cNvPr>
          <p:cNvSpPr>
            <a:spLocks noGrp="1" noChangeArrowheads="1"/>
          </p:cNvSpPr>
          <p:nvPr>
            <p:ph type="title"/>
          </p:nvPr>
        </p:nvSpPr>
        <p:spPr/>
        <p:txBody>
          <a:bodyPr/>
          <a:lstStyle/>
          <a:p>
            <a:r>
              <a:rPr lang="en-US" altLang="en-US"/>
              <a:t>Bài 2.3 - ECC</a:t>
            </a:r>
          </a:p>
        </p:txBody>
      </p:sp>
      <p:sp>
        <p:nvSpPr>
          <p:cNvPr id="54275" name="Content Placeholder 2" descr="Rectangle: Click to edit Master text styles&#10;Second level&#10;Third level&#10;Fourth level&#10;Fifth level">
            <a:extLst>
              <a:ext uri="{FF2B5EF4-FFF2-40B4-BE49-F238E27FC236}">
                <a16:creationId xmlns:a16="http://schemas.microsoft.com/office/drawing/2014/main" id="{C99CEE2C-9976-4B97-8999-F877B2F7A5DD}"/>
              </a:ext>
            </a:extLst>
          </p:cNvPr>
          <p:cNvSpPr>
            <a:spLocks noGrp="1" noChangeArrowheads="1"/>
          </p:cNvSpPr>
          <p:nvPr>
            <p:ph idx="1"/>
          </p:nvPr>
        </p:nvSpPr>
        <p:spPr>
          <a:xfrm>
            <a:off x="609600" y="1524000"/>
            <a:ext cx="8001000" cy="5118100"/>
          </a:xfrm>
        </p:spPr>
        <p:txBody>
          <a:bodyPr/>
          <a:lstStyle/>
          <a:p>
            <a:r>
              <a:rPr lang="en-US" altLang="en-US" sz="3000"/>
              <a:t> ECC là viết tắt của </a:t>
            </a:r>
            <a:r>
              <a:rPr lang="en-US" altLang="en-US" sz="3000">
                <a:cs typeface="Times New Roman" panose="02020603050405020304" pitchFamily="18" charset="0"/>
              </a:rPr>
              <a:t>E</a:t>
            </a:r>
            <a:r>
              <a:rPr lang="vi-VN" altLang="en-US" sz="3000">
                <a:cs typeface="Times New Roman" panose="02020603050405020304" pitchFamily="18" charset="0"/>
              </a:rPr>
              <a:t>lliptic </a:t>
            </a:r>
            <a:r>
              <a:rPr lang="en-US" altLang="en-US" sz="3000">
                <a:cs typeface="Times New Roman" panose="02020603050405020304" pitchFamily="18" charset="0"/>
              </a:rPr>
              <a:t>C</a:t>
            </a:r>
            <a:r>
              <a:rPr lang="vi-VN" altLang="en-US" sz="3000">
                <a:cs typeface="Times New Roman" panose="02020603050405020304" pitchFamily="18" charset="0"/>
              </a:rPr>
              <a:t>urve </a:t>
            </a:r>
            <a:r>
              <a:rPr lang="en-US" altLang="en-US" sz="3000">
                <a:cs typeface="Times New Roman" panose="02020603050405020304" pitchFamily="18" charset="0"/>
              </a:rPr>
              <a:t>C</a:t>
            </a:r>
            <a:r>
              <a:rPr lang="vi-VN" altLang="en-US" sz="3000">
                <a:cs typeface="Times New Roman" panose="02020603050405020304" pitchFamily="18" charset="0"/>
              </a:rPr>
              <a:t>ryptography </a:t>
            </a:r>
            <a:r>
              <a:rPr lang="en-US" altLang="en-US" sz="3000">
                <a:cs typeface="Times New Roman" panose="02020603050405020304" pitchFamily="18" charset="0"/>
              </a:rPr>
              <a:t>– Mật mã đường cong </a:t>
            </a:r>
            <a:r>
              <a:rPr lang="vi-VN" altLang="en-US" sz="3000">
                <a:cs typeface="Times New Roman" panose="02020603050405020304" pitchFamily="18" charset="0"/>
              </a:rPr>
              <a:t>elliptic</a:t>
            </a:r>
            <a:endParaRPr lang="en-US" altLang="en-US" sz="3000">
              <a:cs typeface="Times New Roman" panose="02020603050405020304" pitchFamily="18" charset="0"/>
            </a:endParaRPr>
          </a:p>
          <a:p>
            <a:r>
              <a:rPr lang="en-US" altLang="en-US" sz="3000">
                <a:cs typeface="Times New Roman" panose="02020603050405020304" pitchFamily="18" charset="0"/>
              </a:rPr>
              <a:t> Đây là những mật mã hoạt động dựa trên các phép toán hình học đặc biệt, để tương tác với các điểm nằm trên các đường cong </a:t>
            </a:r>
            <a:r>
              <a:rPr lang="vi-VN" altLang="en-US" sz="3000">
                <a:cs typeface="Times New Roman" panose="02020603050405020304" pitchFamily="18" charset="0"/>
              </a:rPr>
              <a:t>elliptic</a:t>
            </a:r>
            <a:endParaRPr lang="en-US" altLang="en-US" sz="3000">
              <a:cs typeface="Times New Roman" panose="02020603050405020304" pitchFamily="18" charset="0"/>
            </a:endParaRPr>
          </a:p>
          <a:p>
            <a:r>
              <a:rPr lang="en-US" altLang="en-US" sz="3000"/>
              <a:t> ECC có độ an toàn tương đương RSA với kích thước khóa nhỏ hơn và tốc độ nhanh hơn </a:t>
            </a:r>
          </a:p>
          <a:p>
            <a:r>
              <a:rPr lang="en-US" altLang="en-US" sz="3000"/>
              <a:t> Hạn chế của ECC là ra đời sau nên chưa được thử thách nhiều và chưa chiếm được lòng tin của người dùng</a:t>
            </a:r>
          </a:p>
        </p:txBody>
      </p:sp>
      <p:sp>
        <p:nvSpPr>
          <p:cNvPr id="54276" name="Date Placeholder 3">
            <a:extLst>
              <a:ext uri="{FF2B5EF4-FFF2-40B4-BE49-F238E27FC236}">
                <a16:creationId xmlns:a16="http://schemas.microsoft.com/office/drawing/2014/main" id="{0A839BC9-E653-49D0-A5ED-4D985B21288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4CFA-2692-4FDD-AE59-73D9087322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8F771B-5EFD-4BD0-BA31-42DD5E5E384F}"/>
              </a:ext>
            </a:extLst>
          </p:cNvPr>
          <p:cNvSpPr>
            <a:spLocks noGrp="1"/>
          </p:cNvSpPr>
          <p:nvPr>
            <p:ph idx="1"/>
          </p:nvPr>
        </p:nvSpPr>
        <p:spPr>
          <a:xfrm>
            <a:off x="685800" y="1905000"/>
            <a:ext cx="7772400" cy="2209800"/>
          </a:xfrm>
        </p:spPr>
        <p:txBody>
          <a:bodyPr/>
          <a:lstStyle/>
          <a:p>
            <a:r>
              <a:rPr lang="en-US"/>
              <a:t> Khi đó kí hiệu</a:t>
            </a:r>
            <a:r>
              <a:rPr lang="en-US" sz="3200"/>
              <a:t> </a:t>
            </a:r>
            <a:r>
              <a:rPr lang="en-US" sz="3200" i="1">
                <a:solidFill>
                  <a:srgbClr val="000000"/>
                </a:solidFill>
              </a:rPr>
              <a:t>E</a:t>
            </a:r>
            <a:r>
              <a:rPr lang="en-US" sz="3200" i="1" baseline="-25000">
                <a:solidFill>
                  <a:srgbClr val="000000"/>
                </a:solidFill>
              </a:rPr>
              <a:t>23</a:t>
            </a:r>
            <a:r>
              <a:rPr lang="en-US" sz="3200" i="1">
                <a:solidFill>
                  <a:srgbClr val="000000"/>
                </a:solidFill>
              </a:rPr>
              <a:t>(1,1)</a:t>
            </a:r>
            <a:r>
              <a:rPr lang="en-US" sz="3200"/>
              <a:t> là tập hợp tất cả các điểm thuộc đường cong </a:t>
            </a:r>
            <a:r>
              <a:rPr lang="en-US" sz="3200" i="1">
                <a:solidFill>
                  <a:srgbClr val="000000"/>
                </a:solidFill>
              </a:rPr>
              <a:t>(2)</a:t>
            </a:r>
            <a:r>
              <a:rPr lang="en-US" sz="3200"/>
              <a:t>, kể cả điểm </a:t>
            </a:r>
            <a:r>
              <a:rPr lang="en-US" sz="3200" i="1">
                <a:solidFill>
                  <a:srgbClr val="000000"/>
                </a:solidFill>
              </a:rPr>
              <a:t>O</a:t>
            </a:r>
            <a:r>
              <a:rPr lang="en-US" sz="3200"/>
              <a:t>. Tập hợp các điểm đó được liệt kê ở hình sau:</a:t>
            </a:r>
            <a:endParaRPr lang="en-US"/>
          </a:p>
        </p:txBody>
      </p:sp>
      <p:sp>
        <p:nvSpPr>
          <p:cNvPr id="4" name="Date Placeholder 3">
            <a:extLst>
              <a:ext uri="{FF2B5EF4-FFF2-40B4-BE49-F238E27FC236}">
                <a16:creationId xmlns:a16="http://schemas.microsoft.com/office/drawing/2014/main" id="{94FD301F-2538-4564-B0D4-E23E3E92F7C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755884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F71B-524F-4D26-928E-D909D1AD4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04BF26-B4A4-410E-A2C8-8842320747B7}"/>
              </a:ext>
            </a:extLst>
          </p:cNvPr>
          <p:cNvSpPr>
            <a:spLocks noGrp="1"/>
          </p:cNvSpPr>
          <p:nvPr>
            <p:ph idx="1"/>
          </p:nvPr>
        </p:nvSpPr>
        <p:spPr>
          <a:xfrm>
            <a:off x="574482" y="1746250"/>
            <a:ext cx="7772400" cy="4114800"/>
          </a:xfrm>
        </p:spPr>
        <p:txBody>
          <a:bodyPr/>
          <a:lstStyle/>
          <a:p>
            <a:endParaRPr lang="en-US"/>
          </a:p>
        </p:txBody>
      </p:sp>
      <p:sp>
        <p:nvSpPr>
          <p:cNvPr id="4" name="Date Placeholder 3">
            <a:extLst>
              <a:ext uri="{FF2B5EF4-FFF2-40B4-BE49-F238E27FC236}">
                <a16:creationId xmlns:a16="http://schemas.microsoft.com/office/drawing/2014/main" id="{DE3C4BB2-0201-4992-B641-20DBC101426E}"/>
              </a:ext>
            </a:extLst>
          </p:cNvPr>
          <p:cNvSpPr>
            <a:spLocks noGrp="1"/>
          </p:cNvSpPr>
          <p:nvPr>
            <p:ph type="dt" sz="half" idx="10"/>
          </p:nvPr>
        </p:nvSpPr>
        <p:spPr/>
        <p:txBody>
          <a:bodyPr/>
          <a:lstStyle/>
          <a:p>
            <a:pPr>
              <a:defRPr/>
            </a:pPr>
            <a:r>
              <a:rPr lang="en-US"/>
              <a:t>Bộ môn Mạng và ATTT – Khoa CNTT</a:t>
            </a:r>
          </a:p>
        </p:txBody>
      </p:sp>
      <p:pic>
        <p:nvPicPr>
          <p:cNvPr id="2050" name="Picture 2">
            <a:extLst>
              <a:ext uri="{FF2B5EF4-FFF2-40B4-BE49-F238E27FC236}">
                <a16:creationId xmlns:a16="http://schemas.microsoft.com/office/drawing/2014/main" id="{C045ED54-9D64-4F65-9C20-4EA37649C2C8}"/>
              </a:ext>
            </a:extLst>
          </p:cNvPr>
          <p:cNvPicPr>
            <a:picLocks noChangeAspect="1" noChangeArrowheads="1"/>
          </p:cNvPicPr>
          <p:nvPr/>
        </p:nvPicPr>
        <p:blipFill>
          <a:blip r:embed="rId2">
            <a:clrChange>
              <a:clrFrom>
                <a:srgbClr val="FFFBFF"/>
              </a:clrFrom>
              <a:clrTo>
                <a:srgbClr val="FFFBFF">
                  <a:alpha val="0"/>
                </a:srgbClr>
              </a:clrTo>
            </a:clrChange>
            <a:lum contrast="24000"/>
            <a:extLst>
              <a:ext uri="{28A0092B-C50C-407E-A947-70E740481C1C}">
                <a14:useLocalDpi xmlns:a14="http://schemas.microsoft.com/office/drawing/2010/main" val="0"/>
              </a:ext>
            </a:extLst>
          </a:blip>
          <a:srcRect/>
          <a:stretch>
            <a:fillRect/>
          </a:stretch>
        </p:blipFill>
        <p:spPr bwMode="auto">
          <a:xfrm>
            <a:off x="3810000" y="690562"/>
            <a:ext cx="5455313"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C87D61F-1117-40D5-905A-2EA50D8C8885}"/>
              </a:ext>
            </a:extLst>
          </p:cNvPr>
          <p:cNvPicPr>
            <a:picLocks noChangeAspect="1"/>
          </p:cNvPicPr>
          <p:nvPr/>
        </p:nvPicPr>
        <p:blipFill>
          <a:blip r:embed="rId3"/>
          <a:stretch>
            <a:fillRect/>
          </a:stretch>
        </p:blipFill>
        <p:spPr>
          <a:xfrm>
            <a:off x="381000" y="766762"/>
            <a:ext cx="3588998" cy="4567238"/>
          </a:xfrm>
          <a:prstGeom prst="rect">
            <a:avLst/>
          </a:prstGeom>
        </p:spPr>
      </p:pic>
    </p:spTree>
    <p:extLst>
      <p:ext uri="{BB962C8B-B14F-4D97-AF65-F5344CB8AC3E}">
        <p14:creationId xmlns:p14="http://schemas.microsoft.com/office/powerpoint/2010/main" val="167433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45D1-7F36-4C50-B223-1D1CBEC6A405}"/>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16E98F6F-3AA6-49FC-A215-E7594509BED2}"/>
              </a:ext>
            </a:extLst>
          </p:cNvPr>
          <p:cNvSpPr>
            <a:spLocks noGrp="1"/>
          </p:cNvSpPr>
          <p:nvPr>
            <p:ph idx="1"/>
          </p:nvPr>
        </p:nvSpPr>
        <p:spPr>
          <a:xfrm>
            <a:off x="685800" y="1905000"/>
            <a:ext cx="7772400" cy="4114800"/>
          </a:xfrm>
        </p:spPr>
        <p:txBody>
          <a:bodyPr/>
          <a:lstStyle/>
          <a:p>
            <a:r>
              <a:rPr lang="en-US"/>
              <a:t> Lập trình tính số điểm có trên đường cong </a:t>
            </a:r>
            <a:r>
              <a:rPr lang="en-US" sz="3200" i="1">
                <a:solidFill>
                  <a:srgbClr val="000000"/>
                </a:solidFill>
              </a:rPr>
              <a:t>E</a:t>
            </a:r>
            <a:r>
              <a:rPr lang="en-US" sz="3200" i="1" baseline="-25000">
                <a:solidFill>
                  <a:srgbClr val="000000"/>
                </a:solidFill>
              </a:rPr>
              <a:t>p</a:t>
            </a:r>
            <a:r>
              <a:rPr lang="en-US" sz="3200" i="1">
                <a:solidFill>
                  <a:srgbClr val="000000"/>
                </a:solidFill>
              </a:rPr>
              <a:t>(a,b)</a:t>
            </a:r>
            <a:r>
              <a:rPr lang="en-US" sz="3200"/>
              <a:t>, với </a:t>
            </a:r>
            <a:r>
              <a:rPr lang="en-US" sz="3200" i="1">
                <a:solidFill>
                  <a:srgbClr val="000000"/>
                </a:solidFill>
              </a:rPr>
              <a:t>a, b, p</a:t>
            </a:r>
            <a:r>
              <a:rPr lang="en-US" sz="3200"/>
              <a:t> nhập từ bàn phím. Liệt kê các điểm của đường cong đó ra màn hình</a:t>
            </a:r>
            <a:endParaRPr lang="en-US"/>
          </a:p>
        </p:txBody>
      </p:sp>
      <p:sp>
        <p:nvSpPr>
          <p:cNvPr id="4" name="Date Placeholder 3">
            <a:extLst>
              <a:ext uri="{FF2B5EF4-FFF2-40B4-BE49-F238E27FC236}">
                <a16:creationId xmlns:a16="http://schemas.microsoft.com/office/drawing/2014/main" id="{1F389C5B-CCF6-4C27-BADF-7AEBC43BE42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711348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91F2-D7A8-4665-B064-3ACC19C5B8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539DC3-E94B-4FCA-8F36-1468A253F831}"/>
              </a:ext>
            </a:extLst>
          </p:cNvPr>
          <p:cNvSpPr>
            <a:spLocks noGrp="1"/>
          </p:cNvSpPr>
          <p:nvPr>
            <p:ph idx="1"/>
          </p:nvPr>
        </p:nvSpPr>
        <p:spPr>
          <a:xfrm>
            <a:off x="762000" y="1524000"/>
            <a:ext cx="7772400" cy="4648200"/>
          </a:xfrm>
        </p:spPr>
        <p:txBody>
          <a:bodyPr/>
          <a:lstStyle/>
          <a:p>
            <a:r>
              <a:rPr lang="en-US"/>
              <a:t> Có thể thấy rằng do chỉ làm việc trên </a:t>
            </a:r>
            <a:r>
              <a:rPr lang="en-US" i="1">
                <a:solidFill>
                  <a:srgbClr val="000000"/>
                </a:solidFill>
              </a:rPr>
              <a:t>Z</a:t>
            </a:r>
            <a:r>
              <a:rPr lang="en-US" i="1" baseline="-25000">
                <a:solidFill>
                  <a:srgbClr val="000000"/>
                </a:solidFill>
              </a:rPr>
              <a:t>p</a:t>
            </a:r>
            <a:r>
              <a:rPr lang="en-US"/>
              <a:t> nên đường cong không còn đối xứng qua trục </a:t>
            </a:r>
            <a:r>
              <a:rPr lang="en-US" i="1">
                <a:solidFill>
                  <a:srgbClr val="000000"/>
                </a:solidFill>
              </a:rPr>
              <a:t>x</a:t>
            </a:r>
            <a:r>
              <a:rPr lang="en-US"/>
              <a:t> nữa, tất cả tọa độ âm đều được quy đổi về </a:t>
            </a:r>
            <a:r>
              <a:rPr lang="en-US" i="1">
                <a:solidFill>
                  <a:srgbClr val="000000"/>
                </a:solidFill>
              </a:rPr>
              <a:t>Z</a:t>
            </a:r>
            <a:r>
              <a:rPr lang="en-US" i="1" baseline="-25000">
                <a:solidFill>
                  <a:srgbClr val="000000"/>
                </a:solidFill>
              </a:rPr>
              <a:t>p</a:t>
            </a:r>
            <a:r>
              <a:rPr lang="en-US"/>
              <a:t> nên toàn bộ đường cong sẽ nằm trong góc phần tư thứ nhất: </a:t>
            </a:r>
            <a:r>
              <a:rPr lang="en-US" i="1">
                <a:solidFill>
                  <a:srgbClr val="000000"/>
                </a:solidFill>
              </a:rPr>
              <a:t>x,y </a:t>
            </a:r>
            <a:r>
              <a:rPr lang="az-Cyrl-AZ" i="1">
                <a:solidFill>
                  <a:srgbClr val="000000"/>
                </a:solidFill>
              </a:rPr>
              <a:t>Є</a:t>
            </a:r>
            <a:r>
              <a:rPr lang="en-US" i="1">
                <a:solidFill>
                  <a:srgbClr val="000000"/>
                </a:solidFill>
              </a:rPr>
              <a:t> [0,p-1]</a:t>
            </a:r>
          </a:p>
          <a:p>
            <a:r>
              <a:rPr lang="en-US"/>
              <a:t> Nếu điểm </a:t>
            </a:r>
            <a:r>
              <a:rPr lang="en-US" i="1">
                <a:solidFill>
                  <a:srgbClr val="000000"/>
                </a:solidFill>
              </a:rPr>
              <a:t>P</a:t>
            </a:r>
            <a:r>
              <a:rPr lang="en-US"/>
              <a:t> thuộc đường cong thì điểm </a:t>
            </a:r>
            <a:r>
              <a:rPr lang="en-US" i="1">
                <a:solidFill>
                  <a:srgbClr val="000000"/>
                </a:solidFill>
              </a:rPr>
              <a:t>-P</a:t>
            </a:r>
            <a:r>
              <a:rPr lang="en-US"/>
              <a:t> không còn đối xứng với </a:t>
            </a:r>
            <a:r>
              <a:rPr lang="en-US" i="1">
                <a:solidFill>
                  <a:srgbClr val="000000"/>
                </a:solidFill>
              </a:rPr>
              <a:t>P</a:t>
            </a:r>
            <a:r>
              <a:rPr lang="en-US"/>
              <a:t> qua trục </a:t>
            </a:r>
            <a:r>
              <a:rPr lang="en-US" i="1">
                <a:solidFill>
                  <a:srgbClr val="000000"/>
                </a:solidFill>
              </a:rPr>
              <a:t>x</a:t>
            </a:r>
            <a:r>
              <a:rPr lang="en-US"/>
              <a:t> nữa. Do đó ta cần định nghĩa lại các phép toán cho tập hợp điểm </a:t>
            </a:r>
            <a:r>
              <a:rPr lang="en-US" sz="3200" i="1">
                <a:solidFill>
                  <a:srgbClr val="000000"/>
                </a:solidFill>
              </a:rPr>
              <a:t>E</a:t>
            </a:r>
            <a:r>
              <a:rPr lang="en-US" sz="3200" i="1" baseline="-25000">
                <a:solidFill>
                  <a:srgbClr val="000000"/>
                </a:solidFill>
              </a:rPr>
              <a:t>p</a:t>
            </a:r>
            <a:r>
              <a:rPr lang="en-US" sz="3200" i="1">
                <a:solidFill>
                  <a:srgbClr val="000000"/>
                </a:solidFill>
              </a:rPr>
              <a:t>(a,b)</a:t>
            </a:r>
            <a:r>
              <a:rPr lang="en-US" sz="3200"/>
              <a:t>:</a:t>
            </a:r>
            <a:endParaRPr lang="en-US"/>
          </a:p>
        </p:txBody>
      </p:sp>
      <p:sp>
        <p:nvSpPr>
          <p:cNvPr id="4" name="Date Placeholder 3">
            <a:extLst>
              <a:ext uri="{FF2B5EF4-FFF2-40B4-BE49-F238E27FC236}">
                <a16:creationId xmlns:a16="http://schemas.microsoft.com/office/drawing/2014/main" id="{792D82F9-4B90-4ADA-9E5D-B83EF851D3A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263574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E357-884F-415D-BDAB-6C1F6D887C8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93016A-675F-4C10-ADB2-DE0B384D4FE5}"/>
                  </a:ext>
                </a:extLst>
              </p:cNvPr>
              <p:cNvSpPr>
                <a:spLocks noGrp="1"/>
              </p:cNvSpPr>
              <p:nvPr>
                <p:ph idx="1"/>
              </p:nvPr>
            </p:nvSpPr>
            <p:spPr>
              <a:xfrm>
                <a:off x="685800" y="1524000"/>
                <a:ext cx="8001000" cy="4572000"/>
              </a:xfrm>
            </p:spPr>
            <p:txBody>
              <a:bodyPr/>
              <a:lstStyle/>
              <a:p>
                <a:r>
                  <a:rPr lang="en-US" b="1" i="1"/>
                  <a:t>Hai điểm đối nhau:</a:t>
                </a:r>
              </a:p>
              <a:p>
                <a:pPr marL="0" indent="0">
                  <a:buNone/>
                </a:pPr>
                <a:r>
                  <a:rPr lang="en-US"/>
                  <a:t>  Xét </a:t>
                </a:r>
                <a:r>
                  <a:rPr lang="en-US" i="1">
                    <a:solidFill>
                      <a:srgbClr val="000000"/>
                    </a:solidFill>
                  </a:rPr>
                  <a:t>P(x,y</a:t>
                </a:r>
                <a:r>
                  <a:rPr lang="en-US" i="1" baseline="-25000">
                    <a:solidFill>
                      <a:srgbClr val="000000"/>
                    </a:solidFill>
                  </a:rPr>
                  <a:t>1</a:t>
                </a:r>
                <a:r>
                  <a:rPr lang="en-US" i="1">
                    <a:solidFill>
                      <a:srgbClr val="000000"/>
                    </a:solidFill>
                  </a:rPr>
                  <a:t>)</a:t>
                </a:r>
                <a:r>
                  <a:rPr lang="en-US"/>
                  <a:t> là điểm bất kì thuộc </a:t>
                </a:r>
                <a:r>
                  <a:rPr lang="en-US" sz="3200" i="1">
                    <a:solidFill>
                      <a:srgbClr val="000000"/>
                    </a:solidFill>
                  </a:rPr>
                  <a:t>E</a:t>
                </a:r>
                <a:r>
                  <a:rPr lang="en-US" sz="3200" i="1" baseline="-25000">
                    <a:solidFill>
                      <a:srgbClr val="000000"/>
                    </a:solidFill>
                  </a:rPr>
                  <a:t>p</a:t>
                </a:r>
                <a:r>
                  <a:rPr lang="en-US" sz="3200" i="1">
                    <a:solidFill>
                      <a:srgbClr val="000000"/>
                    </a:solidFill>
                  </a:rPr>
                  <a:t>(a,b)</a:t>
                </a:r>
                <a:r>
                  <a:rPr lang="en-US"/>
                  <a:t>, điểm </a:t>
                </a:r>
                <a:r>
                  <a:rPr lang="en-US" i="1">
                    <a:solidFill>
                      <a:srgbClr val="000000"/>
                    </a:solidFill>
                  </a:rPr>
                  <a:t>-P(x,y</a:t>
                </a:r>
                <a:r>
                  <a:rPr lang="en-US" i="1" baseline="-25000">
                    <a:solidFill>
                      <a:srgbClr val="000000"/>
                    </a:solidFill>
                  </a:rPr>
                  <a:t>2</a:t>
                </a:r>
                <a:r>
                  <a:rPr lang="en-US" i="1">
                    <a:solidFill>
                      <a:srgbClr val="000000"/>
                    </a:solidFill>
                  </a:rPr>
                  <a:t>)</a:t>
                </a:r>
                <a:r>
                  <a:rPr lang="en-US"/>
                  <a:t> được gọi là điểm đối của </a:t>
                </a:r>
                <a:r>
                  <a:rPr lang="en-US" i="1">
                    <a:solidFill>
                      <a:srgbClr val="000000"/>
                    </a:solidFill>
                  </a:rPr>
                  <a:t>P</a:t>
                </a:r>
                <a:r>
                  <a:rPr lang="en-US"/>
                  <a:t> nếu nó có cùng tọa độ </a:t>
                </a:r>
                <a:r>
                  <a:rPr lang="en-US" i="1">
                    <a:solidFill>
                      <a:srgbClr val="000000"/>
                    </a:solidFill>
                  </a:rPr>
                  <a:t>x</a:t>
                </a:r>
                <a:r>
                  <a:rPr lang="en-US"/>
                  <a:t> với </a:t>
                </a:r>
                <a:r>
                  <a:rPr lang="en-US" i="1">
                    <a:solidFill>
                      <a:srgbClr val="000000"/>
                    </a:solidFill>
                  </a:rPr>
                  <a:t>P</a:t>
                </a:r>
                <a:r>
                  <a:rPr lang="en-US"/>
                  <a:t> và tọa độ </a:t>
                </a:r>
                <a:r>
                  <a:rPr lang="en-US" i="1">
                    <a:solidFill>
                      <a:srgbClr val="000000"/>
                    </a:solidFill>
                  </a:rPr>
                  <a:t>y</a:t>
                </a:r>
                <a:r>
                  <a:rPr lang="en-US"/>
                  <a:t> thỏa mãn </a:t>
                </a:r>
                <a:r>
                  <a:rPr lang="en-US" i="1">
                    <a:solidFill>
                      <a:srgbClr val="000000"/>
                    </a:solidFill>
                  </a:rPr>
                  <a:t>(y</a:t>
                </a:r>
                <a:r>
                  <a:rPr lang="en-US" i="1" baseline="-25000">
                    <a:solidFill>
                      <a:srgbClr val="000000"/>
                    </a:solidFill>
                  </a:rPr>
                  <a:t>2</a:t>
                </a:r>
                <a:r>
                  <a:rPr lang="en-US" i="1">
                    <a:solidFill>
                      <a:srgbClr val="000000"/>
                    </a:solidFill>
                  </a:rPr>
                  <a:t>+y</a:t>
                </a:r>
                <a:r>
                  <a:rPr lang="en-US" i="1" baseline="-25000">
                    <a:solidFill>
                      <a:srgbClr val="000000"/>
                    </a:solidFill>
                  </a:rPr>
                  <a:t>1</a:t>
                </a:r>
                <a:r>
                  <a:rPr lang="en-US" i="1">
                    <a:solidFill>
                      <a:srgbClr val="000000"/>
                    </a:solidFill>
                  </a:rPr>
                  <a:t>) mod p = 0</a:t>
                </a:r>
              </a:p>
              <a:p>
                <a:pPr marL="0" indent="0">
                  <a:buNone/>
                </a:pPr>
                <a:r>
                  <a:rPr lang="en-US"/>
                  <a:t>- Nói cách khác, nếu </a:t>
                </a:r>
                <a:r>
                  <a:rPr lang="en-US" i="1">
                    <a:solidFill>
                      <a:srgbClr val="000000"/>
                    </a:solidFill>
                  </a:rPr>
                  <a:t>P=(x,y)</a:t>
                </a:r>
                <a:r>
                  <a:rPr lang="en-US"/>
                  <a:t> thì </a:t>
                </a:r>
                <a:r>
                  <a:rPr lang="en-US" i="1">
                    <a:solidFill>
                      <a:srgbClr val="000000"/>
                    </a:solidFill>
                  </a:rPr>
                  <a:t>-P=(x,p-y)</a:t>
                </a:r>
              </a:p>
              <a:p>
                <a:pPr marL="0" indent="0">
                  <a:buNone/>
                </a:pPr>
                <a:r>
                  <a:rPr lang="en-US"/>
                  <a:t>- Hai điểm này đối xứng nhau qua một trục nằm ngang (ứng với đường thẳng </a:t>
                </a:r>
                <a:r>
                  <a:rPr lang="en-US" i="1">
                    <a:solidFill>
                      <a:srgbClr val="000000"/>
                    </a:solidFill>
                  </a:rPr>
                  <a:t>y=</a:t>
                </a:r>
                <a14:m>
                  <m:oMath xmlns:m="http://schemas.openxmlformats.org/officeDocument/2006/math">
                    <m:f>
                      <m:fPr>
                        <m:ctrlPr>
                          <a:rPr lang="en-US" i="1" smtClean="0">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𝑝</m:t>
                        </m:r>
                      </m:num>
                      <m:den>
                        <m:r>
                          <a:rPr lang="en-US" b="0" i="1" smtClean="0">
                            <a:solidFill>
                              <a:srgbClr val="000000"/>
                            </a:solidFill>
                            <a:latin typeface="Cambria Math" panose="02040503050406030204" pitchFamily="18" charset="0"/>
                          </a:rPr>
                          <m:t>2</m:t>
                        </m:r>
                      </m:den>
                    </m:f>
                  </m:oMath>
                </a14:m>
                <a:r>
                  <a:rPr lang="en-US"/>
                  <a:t>)</a:t>
                </a:r>
              </a:p>
            </p:txBody>
          </p:sp>
        </mc:Choice>
        <mc:Fallback xmlns="">
          <p:sp>
            <p:nvSpPr>
              <p:cNvPr id="3" name="Content Placeholder 2">
                <a:extLst>
                  <a:ext uri="{FF2B5EF4-FFF2-40B4-BE49-F238E27FC236}">
                    <a16:creationId xmlns:a16="http://schemas.microsoft.com/office/drawing/2014/main" id="{1493016A-675F-4C10-ADB2-DE0B384D4FE5}"/>
                  </a:ext>
                </a:extLst>
              </p:cNvPr>
              <p:cNvSpPr>
                <a:spLocks noGrp="1" noRot="1" noChangeAspect="1" noMove="1" noResize="1" noEditPoints="1" noAdjustHandles="1" noChangeArrowheads="1" noChangeShapeType="1" noTextEdit="1"/>
              </p:cNvSpPr>
              <p:nvPr>
                <p:ph idx="1"/>
              </p:nvPr>
            </p:nvSpPr>
            <p:spPr>
              <a:xfrm>
                <a:off x="685800" y="1524000"/>
                <a:ext cx="8001000" cy="4572000"/>
              </a:xfrm>
              <a:blipFill>
                <a:blip r:embed="rId2"/>
                <a:stretch>
                  <a:fillRect l="-1982" t="-1867" r="-6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F56DA70-FD95-40ED-A237-FA8598FF570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701280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BFB90-EB2C-4024-B4B1-3A454E2A78DF}"/>
              </a:ext>
            </a:extLst>
          </p:cNvPr>
          <p:cNvSpPr>
            <a:spLocks noGrp="1"/>
          </p:cNvSpPr>
          <p:nvPr>
            <p:ph idx="1"/>
          </p:nvPr>
        </p:nvSpPr>
        <p:spPr>
          <a:xfrm>
            <a:off x="685800" y="304800"/>
            <a:ext cx="7772400" cy="1219200"/>
          </a:xfrm>
        </p:spPr>
        <p:txBody>
          <a:bodyPr/>
          <a:lstStyle/>
          <a:p>
            <a:r>
              <a:rPr lang="en-US"/>
              <a:t> Ví dụ: Xét điểm </a:t>
            </a:r>
            <a:r>
              <a:rPr lang="en-US" i="1">
                <a:solidFill>
                  <a:srgbClr val="000000"/>
                </a:solidFill>
              </a:rPr>
              <a:t>P(9,7) </a:t>
            </a:r>
            <a:r>
              <a:rPr lang="az-Cyrl-AZ" i="1">
                <a:solidFill>
                  <a:srgbClr val="000000"/>
                </a:solidFill>
              </a:rPr>
              <a:t>Є</a:t>
            </a:r>
            <a:r>
              <a:rPr lang="en-US" i="1">
                <a:solidFill>
                  <a:srgbClr val="000000"/>
                </a:solidFill>
              </a:rPr>
              <a:t> </a:t>
            </a:r>
            <a:r>
              <a:rPr lang="en-US" sz="3200" i="1">
                <a:solidFill>
                  <a:srgbClr val="000000"/>
                </a:solidFill>
              </a:rPr>
              <a:t>E</a:t>
            </a:r>
            <a:r>
              <a:rPr lang="en-US" sz="3200" i="1" baseline="-25000">
                <a:solidFill>
                  <a:srgbClr val="000000"/>
                </a:solidFill>
              </a:rPr>
              <a:t>23</a:t>
            </a:r>
            <a:r>
              <a:rPr lang="en-US" sz="3200" i="1">
                <a:solidFill>
                  <a:srgbClr val="000000"/>
                </a:solidFill>
              </a:rPr>
              <a:t>(1,1)</a:t>
            </a:r>
          </a:p>
          <a:p>
            <a:pPr marL="0" indent="0">
              <a:buNone/>
            </a:pPr>
            <a:r>
              <a:rPr lang="en-US"/>
              <a:t>    Điểm </a:t>
            </a:r>
            <a:r>
              <a:rPr lang="en-US" i="1">
                <a:solidFill>
                  <a:srgbClr val="000000"/>
                </a:solidFill>
              </a:rPr>
              <a:t>-P</a:t>
            </a:r>
            <a:r>
              <a:rPr lang="en-US"/>
              <a:t> sẽ có tọa độ là </a:t>
            </a:r>
            <a:r>
              <a:rPr lang="en-US" i="1">
                <a:solidFill>
                  <a:srgbClr val="000000"/>
                </a:solidFill>
              </a:rPr>
              <a:t>(9, 23-7) = (9,16)</a:t>
            </a:r>
          </a:p>
        </p:txBody>
      </p:sp>
      <p:sp>
        <p:nvSpPr>
          <p:cNvPr id="4" name="Date Placeholder 3">
            <a:extLst>
              <a:ext uri="{FF2B5EF4-FFF2-40B4-BE49-F238E27FC236}">
                <a16:creationId xmlns:a16="http://schemas.microsoft.com/office/drawing/2014/main" id="{23B293E4-2172-44A5-88A5-D76388684826}"/>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2C0EA4DB-B740-407D-89C5-D9F33162ECD7}"/>
              </a:ext>
            </a:extLst>
          </p:cNvPr>
          <p:cNvPicPr>
            <a:picLocks noChangeAspect="1"/>
          </p:cNvPicPr>
          <p:nvPr/>
        </p:nvPicPr>
        <p:blipFill>
          <a:blip r:embed="rId2"/>
          <a:stretch>
            <a:fillRect/>
          </a:stretch>
        </p:blipFill>
        <p:spPr>
          <a:xfrm>
            <a:off x="1752600" y="1524000"/>
            <a:ext cx="5529263" cy="5012688"/>
          </a:xfrm>
          <a:prstGeom prst="rect">
            <a:avLst/>
          </a:prstGeom>
        </p:spPr>
      </p:pic>
    </p:spTree>
    <p:extLst>
      <p:ext uri="{BB962C8B-B14F-4D97-AF65-F5344CB8AC3E}">
        <p14:creationId xmlns:p14="http://schemas.microsoft.com/office/powerpoint/2010/main" val="1052075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8F9E-74FE-4C0C-940F-95285B9424E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16B04F3-AD5D-45C0-8511-CFE40A9F539C}"/>
              </a:ext>
            </a:extLst>
          </p:cNvPr>
          <p:cNvSpPr>
            <a:spLocks noGrp="1"/>
          </p:cNvSpPr>
          <p:nvPr>
            <p:ph type="dt" sz="half" idx="10"/>
          </p:nvPr>
        </p:nvSpPr>
        <p:spPr/>
        <p:txBody>
          <a:bodyPr/>
          <a:lstStyle/>
          <a:p>
            <a:pPr>
              <a:defRPr/>
            </a:pPr>
            <a:r>
              <a:rPr lang="en-US"/>
              <a:t>Bộ môn Mạng và ATTT – Khoa CNTT</a:t>
            </a:r>
          </a:p>
        </p:txBody>
      </p:sp>
      <p:sp>
        <p:nvSpPr>
          <p:cNvPr id="5" name="Content Placeholder 2">
            <a:extLst>
              <a:ext uri="{FF2B5EF4-FFF2-40B4-BE49-F238E27FC236}">
                <a16:creationId xmlns:a16="http://schemas.microsoft.com/office/drawing/2014/main" id="{7B9CF87F-EF9E-4EFF-A743-C4C1FFCEE5E8}"/>
              </a:ext>
            </a:extLst>
          </p:cNvPr>
          <p:cNvSpPr>
            <a:spLocks noGrp="1"/>
          </p:cNvSpPr>
          <p:nvPr>
            <p:ph idx="1"/>
          </p:nvPr>
        </p:nvSpPr>
        <p:spPr>
          <a:xfrm>
            <a:off x="685800" y="1447800"/>
            <a:ext cx="8001000" cy="4953000"/>
          </a:xfrm>
        </p:spPr>
        <p:txBody>
          <a:bodyPr/>
          <a:lstStyle/>
          <a:p>
            <a:r>
              <a:rPr lang="en-US" sz="2800" dirty="0"/>
              <a:t> </a:t>
            </a:r>
            <a:r>
              <a:rPr lang="en-US" sz="2800" b="1" i="1" dirty="0" err="1"/>
              <a:t>Phép</a:t>
            </a:r>
            <a:r>
              <a:rPr lang="en-US" sz="2800" b="1" i="1" dirty="0"/>
              <a:t> </a:t>
            </a:r>
            <a:r>
              <a:rPr lang="en-US" sz="2800" b="1" i="1" dirty="0" err="1"/>
              <a:t>cộng</a:t>
            </a:r>
            <a:r>
              <a:rPr lang="en-US" sz="2800" b="1" i="1" dirty="0"/>
              <a:t> 2 </a:t>
            </a:r>
            <a:r>
              <a:rPr lang="en-US" sz="2800" b="1" i="1" dirty="0" err="1"/>
              <a:t>điểm</a:t>
            </a:r>
            <a:r>
              <a:rPr lang="en-US" sz="2800" b="1" i="1" dirty="0"/>
              <a:t>:</a:t>
            </a:r>
          </a:p>
          <a:p>
            <a:pPr marL="0" indent="0">
              <a:buNone/>
            </a:pPr>
            <a:r>
              <a:rPr lang="en-US" sz="2800" dirty="0" err="1"/>
              <a:t>Giả</a:t>
            </a:r>
            <a:r>
              <a:rPr lang="en-US" sz="2800" dirty="0"/>
              <a:t> </a:t>
            </a:r>
            <a:r>
              <a:rPr lang="en-US" sz="2800" dirty="0" err="1"/>
              <a:t>sử</a:t>
            </a:r>
            <a:r>
              <a:rPr lang="en-US" sz="2800" dirty="0"/>
              <a:t> </a:t>
            </a:r>
            <a:r>
              <a:rPr lang="vi-VN" sz="2800" dirty="0"/>
              <a:t> </a:t>
            </a:r>
            <a:r>
              <a:rPr lang="vi-VN" sz="2800" i="1"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P</a:t>
            </a:r>
            <a:r>
              <a:rPr lang="vi-VN" sz="2800" dirty="0">
                <a:solidFill>
                  <a:srgbClr val="000000"/>
                </a:solidFill>
                <a:effectLst/>
                <a:latin typeface="Times New Roman" panose="02020603050405020304" pitchFamily="18" charset="0"/>
                <a:ea typeface="Times New Roman" panose="02020603050405020304" pitchFamily="18" charset="0"/>
              </a:rPr>
              <a:t>(</a:t>
            </a:r>
            <a:r>
              <a:rPr lang="vi-VN" sz="2800" i="1" dirty="0">
                <a:solidFill>
                  <a:srgbClr val="000000"/>
                </a:solidFill>
                <a:effectLst/>
                <a:latin typeface="Times New Roman" panose="02020603050405020304" pitchFamily="18" charset="0"/>
                <a:ea typeface="Times New Roman" panose="02020603050405020304" pitchFamily="18" charset="0"/>
              </a:rPr>
              <a:t>x</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vi-VN" sz="2800"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y</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vi-VN" sz="2800" dirty="0">
                <a:solidFill>
                  <a:srgbClr val="000000"/>
                </a:solidFill>
                <a:effectLst/>
                <a:latin typeface="Times New Roman" panose="02020603050405020304" pitchFamily="18" charset="0"/>
                <a:ea typeface="Times New Roman" panose="02020603050405020304" pitchFamily="18" charset="0"/>
              </a:rPr>
              <a:t>) </a:t>
            </a:r>
            <a:r>
              <a:rPr lang="vi-VN" sz="2800" dirty="0">
                <a:effectLst/>
                <a:latin typeface="Times New Roman" panose="02020603050405020304" pitchFamily="18" charset="0"/>
                <a:ea typeface="Times New Roman" panose="02020603050405020304" pitchFamily="18" charset="0"/>
              </a:rPr>
              <a:t>và </a:t>
            </a:r>
            <a:r>
              <a:rPr lang="vi-VN" sz="2800" i="1" dirty="0">
                <a:solidFill>
                  <a:srgbClr val="000000"/>
                </a:solidFill>
                <a:effectLst/>
                <a:latin typeface="Times New Roman" panose="02020603050405020304" pitchFamily="18" charset="0"/>
                <a:ea typeface="Times New Roman" panose="02020603050405020304" pitchFamily="18" charset="0"/>
              </a:rPr>
              <a:t>Q</a:t>
            </a:r>
            <a:r>
              <a:rPr lang="vi-VN" sz="2800" dirty="0">
                <a:solidFill>
                  <a:srgbClr val="000000"/>
                </a:solidFill>
                <a:effectLst/>
                <a:latin typeface="Times New Roman" panose="02020603050405020304" pitchFamily="18" charset="0"/>
                <a:ea typeface="Times New Roman" panose="02020603050405020304" pitchFamily="18" charset="0"/>
              </a:rPr>
              <a:t>(</a:t>
            </a:r>
            <a:r>
              <a:rPr lang="vi-VN" sz="2800" i="1" dirty="0">
                <a:solidFill>
                  <a:srgbClr val="000000"/>
                </a:solidFill>
                <a:effectLst/>
                <a:latin typeface="Times New Roman" panose="02020603050405020304" pitchFamily="18" charset="0"/>
                <a:ea typeface="Times New Roman" panose="02020603050405020304" pitchFamily="18" charset="0"/>
              </a:rPr>
              <a:t>x</a:t>
            </a:r>
            <a:r>
              <a:rPr lang="vi-VN" sz="2800" i="1" baseline="-25000" dirty="0">
                <a:solidFill>
                  <a:srgbClr val="000000"/>
                </a:solidFill>
                <a:effectLst/>
                <a:latin typeface="Times New Roman" panose="02020603050405020304" pitchFamily="18" charset="0"/>
                <a:ea typeface="Times New Roman" panose="02020603050405020304" pitchFamily="18" charset="0"/>
              </a:rPr>
              <a:t>Q</a:t>
            </a:r>
            <a:r>
              <a:rPr lang="vi-VN" sz="2800"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y</a:t>
            </a:r>
            <a:r>
              <a:rPr lang="vi-VN" sz="2800" i="1" baseline="-25000" dirty="0">
                <a:solidFill>
                  <a:srgbClr val="000000"/>
                </a:solidFill>
                <a:effectLst/>
                <a:latin typeface="Times New Roman" panose="02020603050405020304" pitchFamily="18" charset="0"/>
                <a:ea typeface="Times New Roman" panose="02020603050405020304" pitchFamily="18" charset="0"/>
              </a:rPr>
              <a:t>Q</a:t>
            </a:r>
            <a:r>
              <a:rPr lang="en-US" sz="2800" dirty="0">
                <a:solidFill>
                  <a:srgbClr val="000000"/>
                </a:solidFill>
              </a:rPr>
              <a:t>) </a:t>
            </a:r>
            <a:r>
              <a:rPr lang="en-US" sz="2800" dirty="0" err="1"/>
              <a:t>là</a:t>
            </a:r>
            <a:r>
              <a:rPr lang="en-US" sz="2800" dirty="0"/>
              <a:t> 2 </a:t>
            </a:r>
            <a:r>
              <a:rPr lang="en-US" sz="2800" dirty="0" err="1"/>
              <a:t>điểm</a:t>
            </a:r>
            <a:r>
              <a:rPr lang="en-US" sz="2800" dirty="0"/>
              <a:t> </a:t>
            </a:r>
            <a:r>
              <a:rPr lang="en-US" sz="2800" dirty="0" err="1"/>
              <a:t>khác</a:t>
            </a:r>
            <a:r>
              <a:rPr lang="en-US" sz="2800" dirty="0"/>
              <a:t> </a:t>
            </a:r>
            <a:r>
              <a:rPr lang="en-US" sz="2800" dirty="0" err="1"/>
              <a:t>nhau</a:t>
            </a:r>
            <a:r>
              <a:rPr lang="vi-VN" sz="2800" dirty="0"/>
              <a:t> </a:t>
            </a:r>
            <a:r>
              <a:rPr lang="en-US" sz="2800" dirty="0" err="1"/>
              <a:t>thuộc</a:t>
            </a:r>
            <a:r>
              <a:rPr lang="en-US" sz="2800" dirty="0"/>
              <a:t> </a:t>
            </a:r>
            <a:r>
              <a:rPr lang="en-US" sz="2800" i="1" dirty="0">
                <a:solidFill>
                  <a:srgbClr val="000000"/>
                </a:solidFill>
              </a:rPr>
              <a:t>E</a:t>
            </a:r>
            <a:r>
              <a:rPr lang="en-US" sz="2800" i="1" baseline="-25000" dirty="0">
                <a:solidFill>
                  <a:srgbClr val="000000"/>
                </a:solidFill>
              </a:rPr>
              <a:t>p</a:t>
            </a:r>
            <a:r>
              <a:rPr lang="en-US" sz="2800" i="1" dirty="0">
                <a:solidFill>
                  <a:srgbClr val="000000"/>
                </a:solidFill>
              </a:rPr>
              <a:t>(</a:t>
            </a:r>
            <a:r>
              <a:rPr lang="en-US" sz="2800" i="1" dirty="0" err="1">
                <a:solidFill>
                  <a:srgbClr val="000000"/>
                </a:solidFill>
              </a:rPr>
              <a:t>a,b</a:t>
            </a:r>
            <a:r>
              <a:rPr lang="en-US" sz="2800" i="1" dirty="0">
                <a:solidFill>
                  <a:srgbClr val="000000"/>
                </a:solidFill>
              </a:rPr>
              <a:t>)</a:t>
            </a:r>
            <a:r>
              <a:rPr lang="en-US" sz="2800" dirty="0"/>
              <a:t>, </a:t>
            </a:r>
            <a:r>
              <a:rPr lang="en-US" sz="2800" dirty="0" err="1"/>
              <a:t>phép</a:t>
            </a:r>
            <a:r>
              <a:rPr lang="en-US" sz="2800" dirty="0"/>
              <a:t> </a:t>
            </a:r>
            <a:r>
              <a:rPr lang="en-US" sz="2800" dirty="0" err="1"/>
              <a:t>toán</a:t>
            </a:r>
            <a:r>
              <a:rPr lang="en-US" sz="2800" dirty="0"/>
              <a:t> </a:t>
            </a:r>
            <a:r>
              <a:rPr lang="en-US" sz="2800" i="1" dirty="0">
                <a:solidFill>
                  <a:srgbClr val="000000"/>
                </a:solidFill>
              </a:rPr>
              <a:t>P+Q</a:t>
            </a:r>
            <a:r>
              <a:rPr lang="en-US" sz="2800" dirty="0"/>
              <a:t> </a:t>
            </a:r>
            <a:r>
              <a:rPr lang="en-US" sz="2800" dirty="0" err="1"/>
              <a:t>cho</a:t>
            </a:r>
            <a:r>
              <a:rPr lang="en-US" sz="2800" dirty="0"/>
              <a:t> ta </a:t>
            </a:r>
            <a:r>
              <a:rPr lang="en-US" sz="2800" dirty="0" err="1"/>
              <a:t>kết</a:t>
            </a:r>
            <a:r>
              <a:rPr lang="en-US" sz="2800" dirty="0"/>
              <a:t> </a:t>
            </a:r>
            <a:r>
              <a:rPr lang="en-US" sz="2800" dirty="0" err="1"/>
              <a:t>quả</a:t>
            </a:r>
            <a:r>
              <a:rPr lang="en-US" sz="2800" dirty="0"/>
              <a:t> </a:t>
            </a:r>
            <a:r>
              <a:rPr lang="en-US" sz="2800" dirty="0" err="1"/>
              <a:t>là</a:t>
            </a:r>
            <a:r>
              <a:rPr lang="en-US" sz="2800" dirty="0"/>
              <a:t> </a:t>
            </a:r>
            <a:r>
              <a:rPr lang="en-US" sz="2800" dirty="0" err="1"/>
              <a:t>một</a:t>
            </a:r>
            <a:r>
              <a:rPr lang="en-US" sz="2800" dirty="0"/>
              <a:t> </a:t>
            </a:r>
            <a:r>
              <a:rPr lang="en-US" sz="2800" dirty="0" err="1"/>
              <a:t>điểm</a:t>
            </a:r>
            <a:r>
              <a:rPr lang="en-US" sz="2800" dirty="0"/>
              <a:t> </a:t>
            </a:r>
            <a:r>
              <a:rPr lang="en-US" sz="2800" i="1" dirty="0">
                <a:solidFill>
                  <a:srgbClr val="000000"/>
                </a:solidFill>
              </a:rPr>
              <a:t>R</a:t>
            </a:r>
            <a:r>
              <a:rPr lang="en-US" sz="2800" dirty="0"/>
              <a:t> </a:t>
            </a:r>
            <a:r>
              <a:rPr lang="en-US" sz="2800" dirty="0" err="1"/>
              <a:t>cũng</a:t>
            </a:r>
            <a:r>
              <a:rPr lang="en-US" sz="2800" dirty="0"/>
              <a:t> </a:t>
            </a:r>
            <a:r>
              <a:rPr lang="en-US" sz="2800" dirty="0" err="1"/>
              <a:t>nằm</a:t>
            </a:r>
            <a:r>
              <a:rPr lang="en-US" sz="2800" dirty="0"/>
              <a:t> </a:t>
            </a:r>
            <a:r>
              <a:rPr lang="en-US" sz="2800" dirty="0" err="1"/>
              <a:t>trên</a:t>
            </a:r>
            <a:r>
              <a:rPr lang="en-US" sz="2800" dirty="0"/>
              <a:t> </a:t>
            </a:r>
            <a:r>
              <a:rPr lang="en-US" sz="2800" dirty="0" err="1"/>
              <a:t>đường</a:t>
            </a:r>
            <a:r>
              <a:rPr lang="en-US" sz="2800" dirty="0"/>
              <a:t> </a:t>
            </a:r>
            <a:r>
              <a:rPr lang="en-US" sz="2800" dirty="0" err="1"/>
              <a:t>cong</a:t>
            </a:r>
            <a:r>
              <a:rPr lang="en-US" sz="2800" dirty="0"/>
              <a:t> </a:t>
            </a:r>
            <a:r>
              <a:rPr lang="en-US" sz="2800" dirty="0" err="1"/>
              <a:t>đó</a:t>
            </a:r>
            <a:r>
              <a:rPr lang="en-US" sz="2800" dirty="0"/>
              <a:t>:</a:t>
            </a:r>
          </a:p>
          <a:p>
            <a:pPr marL="0" indent="0" algn="ctr">
              <a:buNone/>
            </a:pPr>
            <a:r>
              <a:rPr lang="en-US" sz="2800" i="1" dirty="0">
                <a:solidFill>
                  <a:srgbClr val="000000"/>
                </a:solidFill>
              </a:rPr>
              <a:t>R = P + Q</a:t>
            </a:r>
          </a:p>
          <a:p>
            <a:pPr marL="0" indent="0">
              <a:buNone/>
            </a:pPr>
            <a:r>
              <a:rPr lang="en-US" sz="2800" dirty="0"/>
              <a:t>- </a:t>
            </a:r>
            <a:r>
              <a:rPr lang="en-US" sz="2800" dirty="0" err="1"/>
              <a:t>Tọa</a:t>
            </a:r>
            <a:r>
              <a:rPr lang="en-US" sz="2800" dirty="0"/>
              <a:t> </a:t>
            </a:r>
            <a:r>
              <a:rPr lang="en-US" sz="2800" dirty="0" err="1"/>
              <a:t>độ</a:t>
            </a:r>
            <a:r>
              <a:rPr lang="en-US" sz="2800" dirty="0"/>
              <a:t> </a:t>
            </a:r>
            <a:r>
              <a:rPr lang="vi-VN" sz="2800" dirty="0">
                <a:solidFill>
                  <a:srgbClr val="000000"/>
                </a:solidFill>
                <a:effectLst/>
                <a:latin typeface="Times New Roman" panose="02020603050405020304" pitchFamily="18" charset="0"/>
                <a:ea typeface="Times New Roman" panose="02020603050405020304" pitchFamily="18" charset="0"/>
              </a:rPr>
              <a:t>(</a:t>
            </a:r>
            <a:r>
              <a:rPr lang="vi-VN" sz="2800" i="1" dirty="0">
                <a:solidFill>
                  <a:srgbClr val="000000"/>
                </a:solidFill>
                <a:effectLst/>
                <a:latin typeface="Times New Roman" panose="02020603050405020304" pitchFamily="18" charset="0"/>
                <a:ea typeface="Times New Roman" panose="02020603050405020304" pitchFamily="18" charset="0"/>
              </a:rPr>
              <a:t>x</a:t>
            </a:r>
            <a:r>
              <a:rPr lang="en-US" sz="2800" i="1" baseline="-25000" dirty="0">
                <a:solidFill>
                  <a:srgbClr val="000000"/>
                </a:solidFill>
                <a:effectLst/>
                <a:latin typeface="Times New Roman" panose="02020603050405020304" pitchFamily="18" charset="0"/>
                <a:ea typeface="Times New Roman" panose="02020603050405020304" pitchFamily="18" charset="0"/>
              </a:rPr>
              <a:t>R</a:t>
            </a:r>
            <a:r>
              <a:rPr lang="vi-VN" sz="2800"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y</a:t>
            </a:r>
            <a:r>
              <a:rPr lang="en-US" sz="2800" i="1" baseline="-25000" dirty="0">
                <a:solidFill>
                  <a:srgbClr val="000000"/>
                </a:solidFill>
                <a:effectLst/>
                <a:latin typeface="Times New Roman" panose="02020603050405020304" pitchFamily="18" charset="0"/>
                <a:ea typeface="Times New Roman" panose="02020603050405020304" pitchFamily="18" charset="0"/>
              </a:rPr>
              <a:t>R</a:t>
            </a:r>
            <a:r>
              <a:rPr lang="vi-VN" sz="2800" dirty="0">
                <a:solidFill>
                  <a:srgbClr val="000000"/>
                </a:solidFill>
                <a:effectLst/>
                <a:latin typeface="Times New Roman" panose="02020603050405020304" pitchFamily="18" charset="0"/>
                <a:ea typeface="Times New Roman" panose="02020603050405020304" pitchFamily="18" charset="0"/>
              </a:rPr>
              <a:t>)</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của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điểm</a:t>
            </a:r>
            <a:r>
              <a:rPr lang="en-US" sz="2800" dirty="0"/>
              <a:t> </a:t>
            </a:r>
            <a:r>
              <a:rPr lang="en-US" sz="2800" i="1" dirty="0">
                <a:solidFill>
                  <a:srgbClr val="000000"/>
                </a:solidFill>
              </a:rPr>
              <a:t>R</a:t>
            </a:r>
            <a:r>
              <a:rPr lang="en-US" sz="2800" dirty="0"/>
              <a:t> </a:t>
            </a:r>
            <a:r>
              <a:rPr lang="en-US" sz="2800" dirty="0" err="1"/>
              <a:t>được</a:t>
            </a:r>
            <a:r>
              <a:rPr lang="en-US" sz="2800" dirty="0"/>
              <a:t> </a:t>
            </a:r>
            <a:r>
              <a:rPr lang="en-US" sz="2800" dirty="0" err="1"/>
              <a:t>xác</a:t>
            </a:r>
            <a:r>
              <a:rPr lang="en-US" sz="2800" dirty="0"/>
              <a:t> </a:t>
            </a:r>
            <a:r>
              <a:rPr lang="en-US" sz="2800" dirty="0" err="1"/>
              <a:t>định</a:t>
            </a:r>
            <a:r>
              <a:rPr lang="en-US" sz="2800" dirty="0"/>
              <a:t> </a:t>
            </a:r>
            <a:r>
              <a:rPr lang="en-US" sz="2800" dirty="0" err="1"/>
              <a:t>như</a:t>
            </a:r>
            <a:r>
              <a:rPr lang="en-US" sz="2800" dirty="0"/>
              <a:t> </a:t>
            </a:r>
            <a:r>
              <a:rPr lang="en-US" sz="2800" dirty="0" err="1"/>
              <a:t>sau</a:t>
            </a:r>
            <a:r>
              <a:rPr lang="en-US" sz="2800" dirty="0"/>
              <a:t>:</a:t>
            </a:r>
          </a:p>
          <a:p>
            <a:pPr marL="0" indent="0">
              <a:buNone/>
            </a:pPr>
            <a:r>
              <a:rPr lang="en-US" altLang="en-US" sz="2800" i="1" dirty="0">
                <a:solidFill>
                  <a:srgbClr val="000000"/>
                </a:solidFill>
                <a:latin typeface="Times New Roman" panose="02020603050405020304" pitchFamily="18" charset="0"/>
              </a:rPr>
              <a:t>		</a:t>
            </a:r>
            <a:r>
              <a:rPr lang="en-US" altLang="en-US" sz="2800" i="1" dirty="0" err="1">
                <a:solidFill>
                  <a:srgbClr val="000000"/>
                </a:solidFill>
                <a:latin typeface="Times New Roman" panose="02020603050405020304" pitchFamily="18" charset="0"/>
              </a:rPr>
              <a:t>x</a:t>
            </a:r>
            <a:r>
              <a:rPr lang="en-US" altLang="en-US" sz="2800" i="1" baseline="-25000" dirty="0" err="1">
                <a:solidFill>
                  <a:srgbClr val="000000"/>
                </a:solidFill>
                <a:latin typeface="Times New Roman" panose="02020603050405020304" pitchFamily="18" charset="0"/>
              </a:rPr>
              <a:t>R</a:t>
            </a:r>
            <a:r>
              <a:rPr lang="en-US" altLang="en-US" sz="2800" i="1" dirty="0">
                <a:solidFill>
                  <a:srgbClr val="000000"/>
                </a:solidFill>
                <a:latin typeface="Times New Roman" panose="02020603050405020304" pitchFamily="18" charset="0"/>
              </a:rPr>
              <a:t> = </a:t>
            </a:r>
            <a:r>
              <a:rPr lang="el-GR" altLang="en-US" sz="2800" i="1" dirty="0">
                <a:solidFill>
                  <a:srgbClr val="000000"/>
                </a:solidFill>
                <a:latin typeface="Times New Roman" panose="02020603050405020304" pitchFamily="18" charset="0"/>
              </a:rPr>
              <a:t>λ</a:t>
            </a:r>
            <a:r>
              <a:rPr lang="en-US" altLang="en-US" sz="2800" i="1" baseline="30000" dirty="0">
                <a:solidFill>
                  <a:srgbClr val="000000"/>
                </a:solidFill>
                <a:latin typeface="Times New Roman" panose="02020603050405020304" pitchFamily="18" charset="0"/>
              </a:rPr>
              <a:t>2</a:t>
            </a:r>
            <a:r>
              <a:rPr lang="en-US" altLang="en-US" sz="2800" i="1" dirty="0">
                <a:solidFill>
                  <a:srgbClr val="000000"/>
                </a:solidFill>
                <a:latin typeface="Times New Roman" panose="02020603050405020304" pitchFamily="18" charset="0"/>
              </a:rPr>
              <a:t> - </a:t>
            </a:r>
            <a:r>
              <a:rPr lang="vi-VN" sz="2800" i="1" dirty="0">
                <a:solidFill>
                  <a:srgbClr val="000000"/>
                </a:solidFill>
                <a:effectLst/>
                <a:latin typeface="Times New Roman" panose="02020603050405020304" pitchFamily="18" charset="0"/>
                <a:ea typeface="Times New Roman" panose="02020603050405020304" pitchFamily="18" charset="0"/>
              </a:rPr>
              <a:t>x</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en-US" sz="2800" i="1"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 x</a:t>
            </a:r>
            <a:r>
              <a:rPr lang="en-US" sz="2800" i="1" baseline="-25000" dirty="0">
                <a:solidFill>
                  <a:srgbClr val="000000"/>
                </a:solidFill>
                <a:effectLst/>
                <a:latin typeface="Times New Roman" panose="02020603050405020304" pitchFamily="18" charset="0"/>
                <a:ea typeface="Times New Roman" panose="02020603050405020304" pitchFamily="18" charset="0"/>
              </a:rPr>
              <a:t>Q</a:t>
            </a:r>
            <a:r>
              <a:rPr lang="en-US" altLang="en-US" sz="2800" i="1" dirty="0">
                <a:solidFill>
                  <a:srgbClr val="000000"/>
                </a:solidFill>
                <a:latin typeface="Times New Roman" panose="02020603050405020304" pitchFamily="18" charset="0"/>
              </a:rPr>
              <a:t> (mod p)</a:t>
            </a:r>
          </a:p>
          <a:p>
            <a:pPr marL="0" indent="0">
              <a:buNone/>
            </a:pPr>
            <a:r>
              <a:rPr lang="en-US" altLang="en-US" sz="2800" i="1" dirty="0">
                <a:solidFill>
                  <a:srgbClr val="000000"/>
                </a:solidFill>
                <a:latin typeface="Times New Roman" panose="02020603050405020304" pitchFamily="18" charset="0"/>
              </a:rPr>
              <a:t>		</a:t>
            </a:r>
            <a:r>
              <a:rPr lang="en-US" altLang="en-US" sz="2800" i="1" dirty="0" err="1">
                <a:solidFill>
                  <a:srgbClr val="000000"/>
                </a:solidFill>
                <a:latin typeface="Times New Roman" panose="02020603050405020304" pitchFamily="18" charset="0"/>
              </a:rPr>
              <a:t>y</a:t>
            </a:r>
            <a:r>
              <a:rPr lang="en-US" altLang="en-US" sz="2800" i="1" baseline="-25000" dirty="0" err="1">
                <a:solidFill>
                  <a:srgbClr val="000000"/>
                </a:solidFill>
                <a:latin typeface="Times New Roman" panose="02020603050405020304" pitchFamily="18" charset="0"/>
              </a:rPr>
              <a:t>R</a:t>
            </a:r>
            <a:r>
              <a:rPr lang="en-US" altLang="en-US" sz="2800" i="1" dirty="0">
                <a:solidFill>
                  <a:srgbClr val="000000"/>
                </a:solidFill>
                <a:latin typeface="Times New Roman" panose="02020603050405020304" pitchFamily="18" charset="0"/>
              </a:rPr>
              <a:t> = </a:t>
            </a:r>
            <a:r>
              <a:rPr lang="el-GR" altLang="en-US" sz="2800" i="1" dirty="0">
                <a:solidFill>
                  <a:srgbClr val="000000"/>
                </a:solidFill>
                <a:latin typeface="Times New Roman" panose="02020603050405020304" pitchFamily="18" charset="0"/>
              </a:rPr>
              <a:t>λ</a:t>
            </a:r>
            <a:r>
              <a:rPr lang="en-US" altLang="en-US" sz="2800" i="1" dirty="0">
                <a:solidFill>
                  <a:srgbClr val="000000"/>
                </a:solidFill>
                <a:latin typeface="Times New Roman" panose="02020603050405020304" pitchFamily="18" charset="0"/>
              </a:rPr>
              <a:t>(</a:t>
            </a:r>
            <a:r>
              <a:rPr lang="vi-VN" sz="2800" i="1" dirty="0">
                <a:solidFill>
                  <a:srgbClr val="000000"/>
                </a:solidFill>
                <a:effectLst/>
                <a:latin typeface="Times New Roman" panose="02020603050405020304" pitchFamily="18" charset="0"/>
                <a:ea typeface="Times New Roman" panose="02020603050405020304" pitchFamily="18" charset="0"/>
              </a:rPr>
              <a:t>x</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en-US" sz="2800" i="1"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 x</a:t>
            </a:r>
            <a:r>
              <a:rPr lang="en-US" sz="2800" i="1" baseline="-25000" dirty="0">
                <a:solidFill>
                  <a:srgbClr val="000000"/>
                </a:solidFill>
                <a:effectLst/>
                <a:latin typeface="Times New Roman" panose="02020603050405020304" pitchFamily="18" charset="0"/>
                <a:ea typeface="Times New Roman" panose="02020603050405020304" pitchFamily="18" charset="0"/>
              </a:rPr>
              <a:t>R</a:t>
            </a:r>
            <a:r>
              <a:rPr lang="en-US" altLang="en-US" sz="2800" i="1" dirty="0">
                <a:solidFill>
                  <a:srgbClr val="000000"/>
                </a:solidFill>
                <a:latin typeface="Times New Roman" panose="02020603050405020304" pitchFamily="18" charset="0"/>
              </a:rPr>
              <a:t>) - </a:t>
            </a:r>
            <a:r>
              <a:rPr lang="en-US" altLang="en-US" sz="2800" i="1" dirty="0" err="1">
                <a:solidFill>
                  <a:srgbClr val="000000"/>
                </a:solidFill>
                <a:latin typeface="Times New Roman" panose="02020603050405020304" pitchFamily="18" charset="0"/>
              </a:rPr>
              <a:t>y</a:t>
            </a:r>
            <a:r>
              <a:rPr lang="en-US" altLang="en-US" sz="2800" i="1" baseline="-25000" dirty="0" err="1">
                <a:solidFill>
                  <a:srgbClr val="000000"/>
                </a:solidFill>
                <a:latin typeface="Times New Roman" panose="02020603050405020304" pitchFamily="18" charset="0"/>
              </a:rPr>
              <a:t>P</a:t>
            </a:r>
            <a:r>
              <a:rPr lang="en-US" altLang="en-US" sz="2800" i="1" dirty="0">
                <a:solidFill>
                  <a:srgbClr val="000000"/>
                </a:solidFill>
                <a:latin typeface="Times New Roman" panose="02020603050405020304" pitchFamily="18" charset="0"/>
              </a:rPr>
              <a:t> (mod p) </a:t>
            </a:r>
          </a:p>
          <a:p>
            <a:pPr marL="0" indent="0">
              <a:buNone/>
            </a:pPr>
            <a:r>
              <a:rPr lang="en-US" altLang="en-US" sz="2800" dirty="0">
                <a:latin typeface="Times New Roman" panose="02020603050405020304" pitchFamily="18" charset="0"/>
              </a:rPr>
              <a:t>	</a:t>
            </a:r>
            <a:r>
              <a:rPr lang="en-US" altLang="en-US" sz="2800" dirty="0" err="1">
                <a:latin typeface="Times New Roman" panose="02020603050405020304" pitchFamily="18" charset="0"/>
              </a:rPr>
              <a:t>Với</a:t>
            </a:r>
            <a:r>
              <a:rPr lang="en-US" altLang="en-US" sz="2800" dirty="0">
                <a:latin typeface="Times New Roman" panose="02020603050405020304" pitchFamily="18" charset="0"/>
              </a:rPr>
              <a:t> </a:t>
            </a:r>
            <a:r>
              <a:rPr lang="el-GR" altLang="en-US" sz="2800" i="1" dirty="0">
                <a:solidFill>
                  <a:srgbClr val="000000"/>
                </a:solidFill>
                <a:latin typeface="Times New Roman" panose="02020603050405020304" pitchFamily="18" charset="0"/>
              </a:rPr>
              <a:t>λ</a:t>
            </a:r>
            <a:r>
              <a:rPr lang="vi-VN" sz="2800" i="1" dirty="0">
                <a:solidFill>
                  <a:srgbClr val="000000"/>
                </a:solidFill>
                <a:effectLst/>
                <a:latin typeface="Times New Roman" panose="02020603050405020304" pitchFamily="18" charset="0"/>
                <a:ea typeface="Times New Roman" panose="02020603050405020304" pitchFamily="18" charset="0"/>
              </a:rPr>
              <a:t> = (y</a:t>
            </a:r>
            <a:r>
              <a:rPr lang="vi-VN" sz="2800" i="1" baseline="-25000" dirty="0">
                <a:solidFill>
                  <a:srgbClr val="000000"/>
                </a:solidFill>
                <a:effectLst/>
                <a:latin typeface="Times New Roman" panose="02020603050405020304" pitchFamily="18" charset="0"/>
                <a:ea typeface="Times New Roman" panose="02020603050405020304" pitchFamily="18" charset="0"/>
              </a:rPr>
              <a:t>Q</a:t>
            </a:r>
            <a:r>
              <a:rPr lang="vi-VN" sz="2800" i="1"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2800" i="1" dirty="0">
                <a:solidFill>
                  <a:srgbClr val="000000"/>
                </a:solidFill>
                <a:effectLst/>
                <a:latin typeface="Times New Roman" panose="02020603050405020304" pitchFamily="18" charset="0"/>
                <a:ea typeface="Times New Roman" panose="02020603050405020304" pitchFamily="18" charset="0"/>
              </a:rPr>
              <a:t> y</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vi-VN" sz="2800" i="1" dirty="0">
                <a:solidFill>
                  <a:srgbClr val="000000"/>
                </a:solidFill>
                <a:effectLst/>
                <a:latin typeface="Times New Roman" panose="02020603050405020304" pitchFamily="18" charset="0"/>
                <a:ea typeface="Times New Roman" panose="02020603050405020304" pitchFamily="18" charset="0"/>
              </a:rPr>
              <a:t>)/(x</a:t>
            </a:r>
            <a:r>
              <a:rPr lang="vi-VN" sz="2800" i="1" baseline="-25000" dirty="0">
                <a:solidFill>
                  <a:srgbClr val="000000"/>
                </a:solidFill>
                <a:effectLst/>
                <a:latin typeface="Times New Roman" panose="02020603050405020304" pitchFamily="18" charset="0"/>
                <a:ea typeface="Times New Roman" panose="02020603050405020304" pitchFamily="18" charset="0"/>
              </a:rPr>
              <a:t>Q</a:t>
            </a:r>
            <a:r>
              <a:rPr lang="vi-VN" sz="2800" i="1"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2800" i="1" dirty="0">
                <a:solidFill>
                  <a:srgbClr val="000000"/>
                </a:solidFill>
                <a:effectLst/>
                <a:latin typeface="Times New Roman" panose="02020603050405020304" pitchFamily="18" charset="0"/>
                <a:ea typeface="Times New Roman" panose="02020603050405020304" pitchFamily="18" charset="0"/>
              </a:rPr>
              <a:t> x</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vi-VN" sz="2800" i="1" dirty="0">
                <a:solidFill>
                  <a:srgbClr val="000000"/>
                </a:solidFill>
                <a:effectLst/>
                <a:latin typeface="Times New Roman" panose="02020603050405020304" pitchFamily="18" charset="0"/>
                <a:ea typeface="Times New Roman" panose="02020603050405020304" pitchFamily="18" charset="0"/>
              </a:rPr>
              <a:t>)</a:t>
            </a:r>
            <a:r>
              <a:rPr lang="en-US" sz="2800" i="1" dirty="0">
                <a:solidFill>
                  <a:srgbClr val="000000"/>
                </a:solidFill>
                <a:effectLst/>
                <a:latin typeface="Times New Roman" panose="02020603050405020304" pitchFamily="18" charset="0"/>
                <a:ea typeface="Times New Roman" panose="02020603050405020304" pitchFamily="18" charset="0"/>
              </a:rPr>
              <a:t> </a:t>
            </a:r>
            <a:r>
              <a:rPr lang="en-US" altLang="en-US" sz="2800" i="1" dirty="0">
                <a:solidFill>
                  <a:srgbClr val="000000"/>
                </a:solidFill>
                <a:latin typeface="Times New Roman" panose="02020603050405020304" pitchFamily="18" charset="0"/>
              </a:rPr>
              <a:t>(mod p)</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377607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D803-0A23-499A-8B02-DD760D2DAF41}"/>
              </a:ext>
            </a:extLst>
          </p:cNvPr>
          <p:cNvSpPr>
            <a:spLocks noGrp="1"/>
          </p:cNvSpPr>
          <p:nvPr>
            <p:ph type="title"/>
          </p:nvPr>
        </p:nvSpPr>
        <p:spPr/>
        <p:txBody>
          <a:bodyPr/>
          <a:lstStyle/>
          <a:p>
            <a:r>
              <a:rPr lang="en-US"/>
              <a:t>Ví dụ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84A96E-E67B-4455-B58D-6EF8653D3BCF}"/>
                  </a:ext>
                </a:extLst>
              </p:cNvPr>
              <p:cNvSpPr>
                <a:spLocks noGrp="1"/>
              </p:cNvSpPr>
              <p:nvPr>
                <p:ph idx="1"/>
              </p:nvPr>
            </p:nvSpPr>
            <p:spPr>
              <a:xfrm>
                <a:off x="609600" y="1752599"/>
                <a:ext cx="8382000" cy="4343399"/>
              </a:xfrm>
            </p:spPr>
            <p:txBody>
              <a:bodyPr/>
              <a:lstStyle/>
              <a:p>
                <a:r>
                  <a:rPr lang="en-US" sz="2700" dirty="0"/>
                  <a:t> </a:t>
                </a:r>
                <a:r>
                  <a:rPr lang="pt-BR" sz="2700" dirty="0">
                    <a:latin typeface="Times New Roman" panose="02020603050405020304" pitchFamily="18" charset="0"/>
                  </a:rPr>
                  <a:t>C</a:t>
                </a:r>
                <a:r>
                  <a:rPr lang="pt-BR" sz="2700" dirty="0">
                    <a:effectLst/>
                    <a:latin typeface="Times New Roman" panose="02020603050405020304" pitchFamily="18" charset="0"/>
                    <a:ea typeface="Times New Roman" panose="02020603050405020304" pitchFamily="18" charset="0"/>
                  </a:rPr>
                  <a:t>ho </a:t>
                </a:r>
                <a:r>
                  <a:rPr lang="pt-BR" sz="2700" i="1" dirty="0">
                    <a:solidFill>
                      <a:srgbClr val="000000"/>
                    </a:solidFill>
                    <a:effectLst/>
                    <a:latin typeface="Times New Roman" panose="02020603050405020304" pitchFamily="18" charset="0"/>
                    <a:ea typeface="Times New Roman" panose="02020603050405020304" pitchFamily="18" charset="0"/>
                  </a:rPr>
                  <a:t>P = (3,10)</a:t>
                </a:r>
                <a:r>
                  <a:rPr lang="pt-BR" sz="2700" i="1" dirty="0">
                    <a:effectLst/>
                    <a:latin typeface="Times New Roman" panose="02020603050405020304" pitchFamily="18" charset="0"/>
                    <a:ea typeface="Times New Roman" panose="02020603050405020304" pitchFamily="18" charset="0"/>
                  </a:rPr>
                  <a:t> </a:t>
                </a:r>
                <a:r>
                  <a:rPr lang="pt-BR" sz="2700" dirty="0">
                    <a:effectLst/>
                    <a:latin typeface="Times New Roman" panose="02020603050405020304" pitchFamily="18" charset="0"/>
                    <a:ea typeface="Times New Roman" panose="02020603050405020304" pitchFamily="18" charset="0"/>
                  </a:rPr>
                  <a:t>và </a:t>
                </a:r>
                <a:r>
                  <a:rPr lang="pt-BR" sz="2700" i="1" dirty="0">
                    <a:solidFill>
                      <a:srgbClr val="000000"/>
                    </a:solidFill>
                    <a:effectLst/>
                    <a:latin typeface="Times New Roman" panose="02020603050405020304" pitchFamily="18" charset="0"/>
                    <a:ea typeface="Times New Roman" panose="02020603050405020304" pitchFamily="18" charset="0"/>
                  </a:rPr>
                  <a:t>Q = (9,7)</a:t>
                </a:r>
                <a:r>
                  <a:rPr lang="pt-BR" sz="2700" dirty="0">
                    <a:effectLst/>
                    <a:latin typeface="Times New Roman" panose="02020603050405020304" pitchFamily="18" charset="0"/>
                    <a:ea typeface="Times New Roman" panose="02020603050405020304" pitchFamily="18" charset="0"/>
                  </a:rPr>
                  <a:t> trong </a:t>
                </a:r>
                <a:r>
                  <a:rPr lang="pt-BR" sz="2700" i="1" dirty="0">
                    <a:solidFill>
                      <a:srgbClr val="000000"/>
                    </a:solidFill>
                    <a:effectLst/>
                    <a:latin typeface="Times New Roman" panose="02020603050405020304" pitchFamily="18" charset="0"/>
                    <a:ea typeface="Times New Roman" panose="02020603050405020304" pitchFamily="18" charset="0"/>
                  </a:rPr>
                  <a:t>E</a:t>
                </a:r>
                <a:r>
                  <a:rPr lang="pt-BR" sz="2700" i="1" baseline="-25000" dirty="0">
                    <a:solidFill>
                      <a:srgbClr val="000000"/>
                    </a:solidFill>
                    <a:effectLst/>
                    <a:latin typeface="Times New Roman" panose="02020603050405020304" pitchFamily="18" charset="0"/>
                    <a:ea typeface="Times New Roman" panose="02020603050405020304" pitchFamily="18" charset="0"/>
                  </a:rPr>
                  <a:t>23</a:t>
                </a:r>
                <a:r>
                  <a:rPr lang="pt-BR" sz="2700" i="1" dirty="0">
                    <a:solidFill>
                      <a:srgbClr val="000000"/>
                    </a:solidFill>
                    <a:effectLst/>
                    <a:latin typeface="Times New Roman" panose="02020603050405020304" pitchFamily="18" charset="0"/>
                    <a:ea typeface="Times New Roman" panose="02020603050405020304" pitchFamily="18" charset="0"/>
                  </a:rPr>
                  <a:t>(1,1)</a:t>
                </a:r>
                <a:r>
                  <a:rPr lang="pt-BR" sz="2700" dirty="0">
                    <a:effectLst/>
                    <a:latin typeface="Times New Roman" panose="02020603050405020304" pitchFamily="18" charset="0"/>
                    <a:ea typeface="Times New Roman" panose="02020603050405020304" pitchFamily="18" charset="0"/>
                  </a:rPr>
                  <a:t>. </a:t>
                </a:r>
              </a:p>
              <a:p>
                <a:pPr marL="0" indent="0">
                  <a:buNone/>
                </a:pPr>
                <a:r>
                  <a:rPr lang="pt-BR" sz="2700" dirty="0">
                    <a:latin typeface="Times New Roman" panose="02020603050405020304" pitchFamily="18" charset="0"/>
                    <a:ea typeface="Times New Roman" panose="02020603050405020304" pitchFamily="18" charset="0"/>
                  </a:rPr>
                  <a:t>     </a:t>
                </a:r>
                <a:r>
                  <a:rPr lang="vi-VN" sz="2700" dirty="0">
                    <a:effectLst/>
                    <a:latin typeface="Times New Roman" panose="02020603050405020304" pitchFamily="18" charset="0"/>
                    <a:ea typeface="Times New Roman" panose="02020603050405020304" pitchFamily="18" charset="0"/>
                  </a:rPr>
                  <a:t>T</a:t>
                </a:r>
                <a:r>
                  <a:rPr lang="en-US" sz="2700" dirty="0" err="1">
                    <a:effectLst/>
                    <a:latin typeface="Times New Roman" panose="02020603050405020304" pitchFamily="18" charset="0"/>
                    <a:ea typeface="Times New Roman" panose="02020603050405020304" pitchFamily="18" charset="0"/>
                  </a:rPr>
                  <a:t>ính</a:t>
                </a:r>
                <a:r>
                  <a:rPr lang="en-US" sz="2700" dirty="0">
                    <a:effectLst/>
                    <a:latin typeface="Times New Roman" panose="02020603050405020304" pitchFamily="18" charset="0"/>
                    <a:ea typeface="Times New Roman" panose="02020603050405020304" pitchFamily="18" charset="0"/>
                  </a:rPr>
                  <a:t> </a:t>
                </a:r>
                <a:r>
                  <a:rPr lang="en-US" sz="2700" i="1" dirty="0">
                    <a:solidFill>
                      <a:srgbClr val="000000"/>
                    </a:solidFill>
                    <a:effectLst/>
                    <a:latin typeface="Times New Roman" panose="02020603050405020304" pitchFamily="18" charset="0"/>
                    <a:ea typeface="Times New Roman" panose="02020603050405020304" pitchFamily="18" charset="0"/>
                  </a:rPr>
                  <a:t>R = </a:t>
                </a:r>
                <a:r>
                  <a:rPr lang="vi-VN" sz="2700" i="1" dirty="0">
                    <a:solidFill>
                      <a:srgbClr val="000000"/>
                    </a:solidFill>
                    <a:effectLst/>
                    <a:latin typeface="Times New Roman" panose="02020603050405020304" pitchFamily="18" charset="0"/>
                    <a:ea typeface="Times New Roman" panose="02020603050405020304" pitchFamily="18" charset="0"/>
                  </a:rPr>
                  <a:t>P + Q</a:t>
                </a:r>
                <a:r>
                  <a:rPr lang="vi-VN" sz="2700" dirty="0">
                    <a:effectLst/>
                    <a:latin typeface="Times New Roman" panose="02020603050405020304" pitchFamily="18" charset="0"/>
                    <a:ea typeface="Times New Roman" panose="02020603050405020304" pitchFamily="18" charset="0"/>
                  </a:rPr>
                  <a:t> :</a:t>
                </a:r>
                <a:endParaRPr lang="en-US" sz="2700" dirty="0">
                  <a:effectLst/>
                  <a:latin typeface="Times New Roman" panose="02020603050405020304" pitchFamily="18" charset="0"/>
                  <a:ea typeface="Times New Roman" panose="02020603050405020304" pitchFamily="18" charset="0"/>
                </a:endParaRPr>
              </a:p>
              <a:p>
                <a:pPr marL="0" indent="0">
                  <a:buNone/>
                </a:pPr>
                <a:r>
                  <a:rPr lang="el-GR" sz="2700" i="1" dirty="0">
                    <a:solidFill>
                      <a:srgbClr val="000000"/>
                    </a:solidFill>
                  </a:rPr>
                  <a:t>λ</a:t>
                </a:r>
                <a:r>
                  <a:rPr lang="en-US" sz="2700" i="1" dirty="0">
                    <a:solidFill>
                      <a:srgbClr val="000000"/>
                    </a:solidFill>
                  </a:rPr>
                  <a:t>= </a:t>
                </a:r>
                <a14:m>
                  <m:oMath xmlns:m="http://schemas.openxmlformats.org/officeDocument/2006/math">
                    <m:d>
                      <m:dPr>
                        <m:ctrlPr>
                          <a:rPr lang="en-US" sz="2700" b="0" i="1" smtClean="0">
                            <a:solidFill>
                              <a:srgbClr val="000000"/>
                            </a:solidFill>
                            <a:latin typeface="Cambria Math" panose="02040503050406030204" pitchFamily="18" charset="0"/>
                          </a:rPr>
                        </m:ctrlPr>
                      </m:dPr>
                      <m:e>
                        <m:f>
                          <m:fPr>
                            <m:ctrlPr>
                              <a:rPr lang="en-US" sz="2700" b="0" i="1" smtClean="0">
                                <a:solidFill>
                                  <a:srgbClr val="000000"/>
                                </a:solidFill>
                                <a:latin typeface="Cambria Math" panose="02040503050406030204" pitchFamily="18" charset="0"/>
                              </a:rPr>
                            </m:ctrlPr>
                          </m:fPr>
                          <m:num>
                            <m:r>
                              <a:rPr lang="en-US" sz="2700" b="0" i="1" smtClean="0">
                                <a:solidFill>
                                  <a:srgbClr val="000000"/>
                                </a:solidFill>
                                <a:latin typeface="Cambria Math" panose="02040503050406030204" pitchFamily="18" charset="0"/>
                              </a:rPr>
                              <m:t>7−10</m:t>
                            </m:r>
                          </m:num>
                          <m:den>
                            <m:r>
                              <a:rPr lang="en-US" sz="2700" b="0" i="1" smtClean="0">
                                <a:solidFill>
                                  <a:srgbClr val="000000"/>
                                </a:solidFill>
                                <a:latin typeface="Cambria Math" panose="02040503050406030204" pitchFamily="18" charset="0"/>
                              </a:rPr>
                              <m:t>9−3</m:t>
                            </m:r>
                          </m:den>
                        </m:f>
                      </m:e>
                    </m:d>
                    <m:r>
                      <a:rPr lang="en-US" sz="2700" b="0" i="1" smtClean="0">
                        <a:solidFill>
                          <a:srgbClr val="000000"/>
                        </a:solidFill>
                        <a:latin typeface="Cambria Math" panose="02040503050406030204" pitchFamily="18" charset="0"/>
                      </a:rPr>
                      <m:t>𝑚𝑜𝑑</m:t>
                    </m:r>
                    <m:r>
                      <a:rPr lang="en-US" sz="2700" b="0" i="1" smtClean="0">
                        <a:solidFill>
                          <a:srgbClr val="000000"/>
                        </a:solidFill>
                        <a:latin typeface="Cambria Math" panose="02040503050406030204" pitchFamily="18" charset="0"/>
                      </a:rPr>
                      <m:t> 23</m:t>
                    </m:r>
                  </m:oMath>
                </a14:m>
                <a:r>
                  <a:rPr lang="en-US" sz="2700" i="1" dirty="0">
                    <a:solidFill>
                      <a:srgbClr val="000000"/>
                    </a:solidFill>
                  </a:rPr>
                  <a:t> = </a:t>
                </a:r>
                <a14:m>
                  <m:oMath xmlns:m="http://schemas.openxmlformats.org/officeDocument/2006/math">
                    <m:d>
                      <m:dPr>
                        <m:ctrlPr>
                          <a:rPr lang="en-US" sz="2700" i="1">
                            <a:solidFill>
                              <a:srgbClr val="000000"/>
                            </a:solidFill>
                            <a:latin typeface="Cambria Math" panose="02040503050406030204" pitchFamily="18" charset="0"/>
                          </a:rPr>
                        </m:ctrlPr>
                      </m:dPr>
                      <m:e>
                        <m:f>
                          <m:fPr>
                            <m:ctrlPr>
                              <a:rPr lang="en-US" sz="2700" i="1">
                                <a:solidFill>
                                  <a:srgbClr val="000000"/>
                                </a:solidFill>
                                <a:latin typeface="Cambria Math" panose="02040503050406030204" pitchFamily="18" charset="0"/>
                              </a:rPr>
                            </m:ctrlPr>
                          </m:fPr>
                          <m:num>
                            <m:r>
                              <a:rPr lang="en-US" sz="2700" b="0" i="1" smtClean="0">
                                <a:solidFill>
                                  <a:srgbClr val="000000"/>
                                </a:solidFill>
                                <a:latin typeface="Cambria Math" panose="02040503050406030204" pitchFamily="18" charset="0"/>
                              </a:rPr>
                              <m:t>−3</m:t>
                            </m:r>
                          </m:num>
                          <m:den>
                            <m:r>
                              <a:rPr lang="en-US" sz="2700" b="0" i="1" smtClean="0">
                                <a:solidFill>
                                  <a:srgbClr val="000000"/>
                                </a:solidFill>
                                <a:latin typeface="Cambria Math" panose="02040503050406030204" pitchFamily="18" charset="0"/>
                              </a:rPr>
                              <m:t>6</m:t>
                            </m:r>
                          </m:den>
                        </m:f>
                      </m:e>
                    </m:d>
                    <m:r>
                      <a:rPr lang="en-US" sz="2700" i="1">
                        <a:solidFill>
                          <a:srgbClr val="000000"/>
                        </a:solidFill>
                        <a:latin typeface="Cambria Math" panose="02040503050406030204" pitchFamily="18" charset="0"/>
                      </a:rPr>
                      <m:t> </m:t>
                    </m:r>
                  </m:oMath>
                </a14:m>
                <a:r>
                  <a:rPr lang="en-US" sz="2700" i="1" dirty="0">
                    <a:solidFill>
                      <a:srgbClr val="000000"/>
                    </a:solidFill>
                  </a:rPr>
                  <a:t>mod 23 = </a:t>
                </a:r>
                <a14:m>
                  <m:oMath xmlns:m="http://schemas.openxmlformats.org/officeDocument/2006/math">
                    <m:d>
                      <m:dPr>
                        <m:ctrlPr>
                          <a:rPr lang="en-US" sz="2700" i="1">
                            <a:solidFill>
                              <a:srgbClr val="000000"/>
                            </a:solidFill>
                            <a:latin typeface="Cambria Math" panose="02040503050406030204" pitchFamily="18" charset="0"/>
                          </a:rPr>
                        </m:ctrlPr>
                      </m:dPr>
                      <m:e>
                        <m:f>
                          <m:fPr>
                            <m:ctrlPr>
                              <a:rPr lang="en-US" sz="2700" i="1">
                                <a:solidFill>
                                  <a:srgbClr val="000000"/>
                                </a:solidFill>
                                <a:latin typeface="Cambria Math" panose="02040503050406030204" pitchFamily="18" charset="0"/>
                              </a:rPr>
                            </m:ctrlPr>
                          </m:fPr>
                          <m:num>
                            <m:r>
                              <a:rPr lang="en-US" sz="2700" i="1">
                                <a:solidFill>
                                  <a:srgbClr val="000000"/>
                                </a:solidFill>
                                <a:latin typeface="Cambria Math" panose="02040503050406030204" pitchFamily="18" charset="0"/>
                              </a:rPr>
                              <m:t>−</m:t>
                            </m:r>
                            <m:r>
                              <a:rPr lang="en-US" sz="2700" b="0" i="1" smtClean="0">
                                <a:solidFill>
                                  <a:srgbClr val="000000"/>
                                </a:solidFill>
                                <a:latin typeface="Cambria Math" panose="02040503050406030204" pitchFamily="18" charset="0"/>
                              </a:rPr>
                              <m:t>1</m:t>
                            </m:r>
                          </m:num>
                          <m:den>
                            <m:r>
                              <a:rPr lang="en-US" sz="2700" b="0" i="1" smtClean="0">
                                <a:solidFill>
                                  <a:srgbClr val="000000"/>
                                </a:solidFill>
                                <a:latin typeface="Cambria Math" panose="02040503050406030204" pitchFamily="18" charset="0"/>
                              </a:rPr>
                              <m:t>2</m:t>
                            </m:r>
                          </m:den>
                        </m:f>
                      </m:e>
                    </m:d>
                  </m:oMath>
                </a14:m>
                <a:r>
                  <a:rPr lang="en-US" sz="2700" i="1" dirty="0">
                    <a:solidFill>
                      <a:srgbClr val="000000"/>
                    </a:solidFill>
                  </a:rPr>
                  <a:t> mod 23 = 11</a:t>
                </a:r>
              </a:p>
              <a:p>
                <a:pPr marL="0" indent="0">
                  <a:buNone/>
                </a:pPr>
                <a:r>
                  <a:rPr lang="vi-VN" sz="2700" i="1" dirty="0">
                    <a:solidFill>
                      <a:srgbClr val="000000"/>
                    </a:solidFill>
                    <a:effectLst/>
                    <a:latin typeface="Times New Roman" panose="02020603050405020304" pitchFamily="18" charset="0"/>
                    <a:ea typeface="Times New Roman" panose="02020603050405020304" pitchFamily="18" charset="0"/>
                  </a:rPr>
                  <a:t>x</a:t>
                </a:r>
                <a:r>
                  <a:rPr lang="vi-VN" sz="2700" i="1" baseline="-25000" dirty="0">
                    <a:solidFill>
                      <a:srgbClr val="000000"/>
                    </a:solidFill>
                    <a:effectLst/>
                    <a:latin typeface="Times New Roman" panose="02020603050405020304" pitchFamily="18" charset="0"/>
                    <a:ea typeface="Times New Roman" panose="02020603050405020304" pitchFamily="18" charset="0"/>
                  </a:rPr>
                  <a:t>R</a:t>
                </a:r>
                <a:r>
                  <a:rPr lang="vi-VN" sz="2700" i="1" dirty="0">
                    <a:solidFill>
                      <a:srgbClr val="000000"/>
                    </a:solidFill>
                    <a:effectLst/>
                    <a:latin typeface="Times New Roman" panose="02020603050405020304" pitchFamily="18" charset="0"/>
                    <a:ea typeface="Times New Roman" panose="02020603050405020304" pitchFamily="18" charset="0"/>
                  </a:rPr>
                  <a:t> = </a:t>
                </a:r>
                <a:r>
                  <a:rPr lang="en-US" sz="2700" i="1" dirty="0">
                    <a:solidFill>
                      <a:srgbClr val="000000"/>
                    </a:solidFill>
                    <a:effectLst/>
                    <a:latin typeface="Times New Roman" panose="02020603050405020304" pitchFamily="18" charset="0"/>
                    <a:ea typeface="Times New Roman" panose="02020603050405020304" pitchFamily="18" charset="0"/>
                  </a:rPr>
                  <a:t>(</a:t>
                </a:r>
                <a:r>
                  <a:rPr lang="vi-VN" sz="2700" i="1" dirty="0">
                    <a:solidFill>
                      <a:srgbClr val="000000"/>
                    </a:solidFill>
                    <a:effectLst/>
                    <a:latin typeface="Times New Roman" panose="02020603050405020304" pitchFamily="18" charset="0"/>
                    <a:ea typeface="Times New Roman" panose="02020603050405020304" pitchFamily="18" charset="0"/>
                  </a:rPr>
                  <a:t>11</a:t>
                </a:r>
                <a:r>
                  <a:rPr lang="vi-VN" sz="2700" i="1" baseline="30000" dirty="0">
                    <a:solidFill>
                      <a:srgbClr val="000000"/>
                    </a:solidFill>
                    <a:effectLst/>
                    <a:latin typeface="Times New Roman" panose="02020603050405020304" pitchFamily="18" charset="0"/>
                    <a:ea typeface="Times New Roman" panose="02020603050405020304" pitchFamily="18" charset="0"/>
                  </a:rPr>
                  <a:t>2</a:t>
                </a:r>
                <a:r>
                  <a:rPr lang="vi-VN" sz="2700" i="1" dirty="0">
                    <a:solidFill>
                      <a:srgbClr val="000000"/>
                    </a:solidFill>
                    <a:effectLst/>
                    <a:latin typeface="Times New Roman" panose="02020603050405020304" pitchFamily="18" charset="0"/>
                    <a:ea typeface="Times New Roman" panose="02020603050405020304" pitchFamily="18" charset="0"/>
                  </a:rPr>
                  <a:t> </a:t>
                </a:r>
                <a:r>
                  <a:rPr lang="en-US" sz="2700" i="1" dirty="0">
                    <a:solidFill>
                      <a:srgbClr val="000000"/>
                    </a:solidFill>
                    <a:effectLst/>
                    <a:latin typeface="Times New Roman" panose="02020603050405020304" pitchFamily="18" charset="0"/>
                    <a:ea typeface="Times New Roman" panose="02020603050405020304" pitchFamily="18" charset="0"/>
                  </a:rPr>
                  <a:t>– </a:t>
                </a:r>
                <a:r>
                  <a:rPr lang="vi-VN" sz="2700" i="1" dirty="0">
                    <a:solidFill>
                      <a:srgbClr val="000000"/>
                    </a:solidFill>
                    <a:effectLst/>
                    <a:latin typeface="Times New Roman" panose="02020603050405020304" pitchFamily="18" charset="0"/>
                    <a:ea typeface="Times New Roman" panose="02020603050405020304" pitchFamily="18" charset="0"/>
                  </a:rPr>
                  <a:t>3</a:t>
                </a:r>
                <a:r>
                  <a:rPr lang="en-US" sz="2700" i="1" dirty="0">
                    <a:solidFill>
                      <a:srgbClr val="000000"/>
                    </a:solidFill>
                    <a:effectLst/>
                    <a:latin typeface="Times New Roman" panose="02020603050405020304" pitchFamily="18" charset="0"/>
                    <a:ea typeface="Times New Roman" panose="02020603050405020304" pitchFamily="18" charset="0"/>
                  </a:rPr>
                  <a:t> –</a:t>
                </a:r>
                <a:r>
                  <a:rPr lang="vi-VN" sz="2700" i="1" dirty="0">
                    <a:solidFill>
                      <a:srgbClr val="000000"/>
                    </a:solidFill>
                    <a:effectLst/>
                    <a:latin typeface="Times New Roman" panose="02020603050405020304" pitchFamily="18" charset="0"/>
                    <a:ea typeface="Times New Roman" panose="02020603050405020304" pitchFamily="18" charset="0"/>
                  </a:rPr>
                  <a:t> 9</a:t>
                </a:r>
                <a:r>
                  <a:rPr lang="en-US" sz="2700" i="1" dirty="0">
                    <a:solidFill>
                      <a:srgbClr val="000000"/>
                    </a:solidFill>
                    <a:effectLst/>
                    <a:latin typeface="Times New Roman" panose="02020603050405020304" pitchFamily="18" charset="0"/>
                    <a:ea typeface="Times New Roman" panose="02020603050405020304" pitchFamily="18" charset="0"/>
                  </a:rPr>
                  <a:t>)</a:t>
                </a:r>
                <a:r>
                  <a:rPr lang="vi-VN" sz="2700" i="1" dirty="0">
                    <a:solidFill>
                      <a:srgbClr val="000000"/>
                    </a:solidFill>
                    <a:effectLst/>
                    <a:latin typeface="Times New Roman" panose="02020603050405020304" pitchFamily="18" charset="0"/>
                    <a:ea typeface="Times New Roman" panose="02020603050405020304" pitchFamily="18" charset="0"/>
                  </a:rPr>
                  <a:t> mod 23 = 17</a:t>
                </a:r>
                <a:endParaRPr lang="en-US" sz="2700" i="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vi-VN" sz="2700" i="1" dirty="0">
                    <a:solidFill>
                      <a:srgbClr val="000000"/>
                    </a:solidFill>
                    <a:effectLst/>
                    <a:latin typeface="Times New Roman" panose="02020603050405020304" pitchFamily="18" charset="0"/>
                    <a:ea typeface="Times New Roman" panose="02020603050405020304" pitchFamily="18" charset="0"/>
                  </a:rPr>
                  <a:t>y</a:t>
                </a:r>
                <a:r>
                  <a:rPr lang="vi-VN" sz="2700" i="1" baseline="-25000" dirty="0">
                    <a:solidFill>
                      <a:srgbClr val="000000"/>
                    </a:solidFill>
                    <a:effectLst/>
                    <a:latin typeface="Times New Roman" panose="02020603050405020304" pitchFamily="18" charset="0"/>
                    <a:ea typeface="Times New Roman" panose="02020603050405020304" pitchFamily="18" charset="0"/>
                  </a:rPr>
                  <a:t>R</a:t>
                </a:r>
                <a:r>
                  <a:rPr lang="vi-VN" sz="2700" i="1" dirty="0">
                    <a:solidFill>
                      <a:srgbClr val="000000"/>
                    </a:solidFill>
                    <a:effectLst/>
                    <a:latin typeface="Times New Roman" panose="02020603050405020304" pitchFamily="18" charset="0"/>
                    <a:ea typeface="Times New Roman" panose="02020603050405020304" pitchFamily="18" charset="0"/>
                  </a:rPr>
                  <a:t> = </a:t>
                </a:r>
                <a:r>
                  <a:rPr lang="en-US" sz="2700" i="1" dirty="0">
                    <a:solidFill>
                      <a:srgbClr val="000000"/>
                    </a:solidFill>
                    <a:latin typeface="Times New Roman" panose="02020603050405020304" pitchFamily="18" charset="0"/>
                    <a:ea typeface="Times New Roman" panose="02020603050405020304" pitchFamily="18" charset="0"/>
                  </a:rPr>
                  <a:t>(</a:t>
                </a:r>
                <a:r>
                  <a:rPr lang="vi-VN" sz="2700" i="1" dirty="0">
                    <a:solidFill>
                      <a:srgbClr val="000000"/>
                    </a:solidFill>
                    <a:effectLst/>
                    <a:latin typeface="Times New Roman" panose="02020603050405020304" pitchFamily="18" charset="0"/>
                    <a:ea typeface="Times New Roman" panose="02020603050405020304" pitchFamily="18" charset="0"/>
                  </a:rPr>
                  <a:t>11(3 </a:t>
                </a:r>
                <a:r>
                  <a:rPr lang="en-US" sz="2700" i="1" dirty="0">
                    <a:solidFill>
                      <a:srgbClr val="000000"/>
                    </a:solidFill>
                    <a:effectLst/>
                    <a:latin typeface="Times New Roman" panose="02020603050405020304" pitchFamily="18" charset="0"/>
                    <a:ea typeface="Times New Roman" panose="02020603050405020304" pitchFamily="18" charset="0"/>
                  </a:rPr>
                  <a:t>-</a:t>
                </a:r>
                <a:r>
                  <a:rPr lang="vi-VN" sz="2700" i="1" dirty="0">
                    <a:solidFill>
                      <a:srgbClr val="000000"/>
                    </a:solidFill>
                    <a:effectLst/>
                    <a:latin typeface="Times New Roman" panose="02020603050405020304" pitchFamily="18" charset="0"/>
                    <a:ea typeface="Times New Roman" panose="02020603050405020304" pitchFamily="18" charset="0"/>
                  </a:rPr>
                  <a:t>17)</a:t>
                </a:r>
                <a:r>
                  <a:rPr lang="en-US" sz="2700" i="1" dirty="0">
                    <a:solidFill>
                      <a:srgbClr val="000000"/>
                    </a:solidFill>
                    <a:effectLst/>
                    <a:latin typeface="Times New Roman" panose="02020603050405020304" pitchFamily="18" charset="0"/>
                    <a:ea typeface="Times New Roman" panose="02020603050405020304" pitchFamily="18" charset="0"/>
                  </a:rPr>
                  <a:t> -10)</a:t>
                </a:r>
                <a:r>
                  <a:rPr lang="vi-VN" sz="2700" i="1" dirty="0">
                    <a:solidFill>
                      <a:srgbClr val="000000"/>
                    </a:solidFill>
                    <a:effectLst/>
                    <a:latin typeface="Times New Roman" panose="02020603050405020304" pitchFamily="18" charset="0"/>
                    <a:ea typeface="Times New Roman" panose="02020603050405020304" pitchFamily="18" charset="0"/>
                  </a:rPr>
                  <a:t> mod 23 = </a:t>
                </a:r>
                <a:r>
                  <a:rPr lang="en-US" sz="2700" i="1" dirty="0">
                    <a:solidFill>
                      <a:srgbClr val="000000"/>
                    </a:solidFill>
                    <a:effectLst/>
                    <a:latin typeface="Times New Roman" panose="02020603050405020304" pitchFamily="18" charset="0"/>
                    <a:ea typeface="Times New Roman" panose="02020603050405020304" pitchFamily="18" charset="0"/>
                  </a:rPr>
                  <a:t>-</a:t>
                </a:r>
                <a:r>
                  <a:rPr lang="vi-VN" sz="2700" i="1" dirty="0">
                    <a:solidFill>
                      <a:srgbClr val="000000"/>
                    </a:solidFill>
                    <a:effectLst/>
                    <a:latin typeface="Times New Roman" panose="02020603050405020304" pitchFamily="18" charset="0"/>
                    <a:ea typeface="Times New Roman" panose="02020603050405020304" pitchFamily="18" charset="0"/>
                  </a:rPr>
                  <a:t>164 mod 23 = 20</a:t>
                </a:r>
                <a:endParaRPr lang="en-US" sz="2700" i="1" dirty="0">
                  <a:solidFill>
                    <a:srgbClr val="000000"/>
                  </a:solidFill>
                </a:endParaRPr>
              </a:p>
              <a:p>
                <a:pPr marL="0" indent="0">
                  <a:buNone/>
                </a:pPr>
                <a:r>
                  <a:rPr lang="en-US" sz="2700" i="1" dirty="0">
                    <a:effectLst/>
                    <a:latin typeface="Times New Roman" panose="02020603050405020304" pitchFamily="18" charset="0"/>
                    <a:ea typeface="Times New Roman" panose="02020603050405020304" pitchFamily="18" charset="0"/>
                  </a:rPr>
                  <a:t>   </a:t>
                </a:r>
                <a:r>
                  <a:rPr lang="en-US" sz="2700" i="1" dirty="0" err="1">
                    <a:effectLst/>
                    <a:latin typeface="Times New Roman" panose="02020603050405020304" pitchFamily="18" charset="0"/>
                    <a:ea typeface="Times New Roman" panose="02020603050405020304" pitchFamily="18" charset="0"/>
                  </a:rPr>
                  <a:t>Vậy</a:t>
                </a:r>
                <a:r>
                  <a:rPr lang="en-US" sz="2700" i="1" dirty="0">
                    <a:effectLst/>
                    <a:latin typeface="Times New Roman" panose="02020603050405020304" pitchFamily="18" charset="0"/>
                    <a:ea typeface="Times New Roman" panose="02020603050405020304" pitchFamily="18" charset="0"/>
                  </a:rPr>
                  <a:t> </a:t>
                </a:r>
                <a:r>
                  <a:rPr lang="en-US" sz="2700" i="1" dirty="0">
                    <a:solidFill>
                      <a:srgbClr val="000000"/>
                    </a:solidFill>
                    <a:effectLst/>
                    <a:latin typeface="Times New Roman" panose="02020603050405020304" pitchFamily="18" charset="0"/>
                    <a:ea typeface="Times New Roman" panose="02020603050405020304" pitchFamily="18" charset="0"/>
                  </a:rPr>
                  <a:t>R = </a:t>
                </a:r>
                <a:r>
                  <a:rPr lang="vi-VN" sz="2700" i="1" dirty="0">
                    <a:solidFill>
                      <a:srgbClr val="000000"/>
                    </a:solidFill>
                    <a:effectLst/>
                    <a:latin typeface="Times New Roman" panose="02020603050405020304" pitchFamily="18" charset="0"/>
                    <a:ea typeface="Times New Roman" panose="02020603050405020304" pitchFamily="18" charset="0"/>
                  </a:rPr>
                  <a:t>P + Q = (17, 20)</a:t>
                </a:r>
                <a:r>
                  <a:rPr lang="vi-VN" sz="2700" dirty="0">
                    <a:effectLst/>
                    <a:latin typeface="Times New Roman" panose="02020603050405020304" pitchFamily="18" charset="0"/>
                    <a:ea typeface="Times New Roman" panose="02020603050405020304" pitchFamily="18" charset="0"/>
                  </a:rPr>
                  <a:t>. </a:t>
                </a:r>
                <a:endParaRPr lang="en-US" sz="2700" dirty="0"/>
              </a:p>
            </p:txBody>
          </p:sp>
        </mc:Choice>
        <mc:Fallback xmlns="">
          <p:sp>
            <p:nvSpPr>
              <p:cNvPr id="3" name="Content Placeholder 2">
                <a:extLst>
                  <a:ext uri="{FF2B5EF4-FFF2-40B4-BE49-F238E27FC236}">
                    <a16:creationId xmlns:a16="http://schemas.microsoft.com/office/drawing/2014/main" id="{8384A96E-E67B-4455-B58D-6EF8653D3BCF}"/>
                  </a:ext>
                </a:extLst>
              </p:cNvPr>
              <p:cNvSpPr>
                <a:spLocks noGrp="1" noRot="1" noChangeAspect="1" noMove="1" noResize="1" noEditPoints="1" noAdjustHandles="1" noChangeArrowheads="1" noChangeShapeType="1" noTextEdit="1"/>
              </p:cNvSpPr>
              <p:nvPr>
                <p:ph idx="1"/>
              </p:nvPr>
            </p:nvSpPr>
            <p:spPr>
              <a:xfrm>
                <a:off x="609600" y="1752599"/>
                <a:ext cx="8382000" cy="4343399"/>
              </a:xfrm>
              <a:blipFill>
                <a:blip r:embed="rId2"/>
                <a:stretch>
                  <a:fillRect l="-1382" t="-126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10B4067-7329-4AD4-ACD7-DE951880A0B3}"/>
              </a:ext>
            </a:extLst>
          </p:cNvPr>
          <p:cNvSpPr>
            <a:spLocks noGrp="1"/>
          </p:cNvSpPr>
          <p:nvPr>
            <p:ph type="dt" sz="half" idx="10"/>
          </p:nvPr>
        </p:nvSpPr>
        <p:spPr/>
        <p:txBody>
          <a:bodyPr/>
          <a:lstStyle/>
          <a:p>
            <a:pPr>
              <a:defRPr/>
            </a:pPr>
            <a:r>
              <a:rPr lang="en-US"/>
              <a:t>Bộ môn Mạng và ATTT – Khoa CNTT</a:t>
            </a:r>
          </a:p>
        </p:txBody>
      </p:sp>
      <p:sp>
        <p:nvSpPr>
          <p:cNvPr id="5" name="Rectangle 2">
            <a:extLst>
              <a:ext uri="{FF2B5EF4-FFF2-40B4-BE49-F238E27FC236}">
                <a16:creationId xmlns:a16="http://schemas.microsoft.com/office/drawing/2014/main" id="{E8A626E5-96B9-4D22-8558-74872C7AFE64}"/>
              </a:ext>
            </a:extLst>
          </p:cNvPr>
          <p:cNvSpPr>
            <a:spLocks noChangeArrowheads="1"/>
          </p:cNvSpPr>
          <p:nvPr/>
        </p:nvSpPr>
        <p:spPr bwMode="auto">
          <a:xfrm>
            <a:off x="152400" y="150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05899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E382-4DA9-4E93-899D-5529E64B5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638B63-53EC-4A34-9857-E578E17F62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CE73839-87B9-495F-A3EE-9D912DAD7AB8}"/>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A33892BB-277D-44E3-B524-715EBAA1FB02}"/>
              </a:ext>
            </a:extLst>
          </p:cNvPr>
          <p:cNvPicPr>
            <a:picLocks noChangeAspect="1"/>
          </p:cNvPicPr>
          <p:nvPr/>
        </p:nvPicPr>
        <p:blipFill>
          <a:blip r:embed="rId2"/>
          <a:stretch>
            <a:fillRect/>
          </a:stretch>
        </p:blipFill>
        <p:spPr>
          <a:xfrm>
            <a:off x="1752600" y="1500187"/>
            <a:ext cx="5476875" cy="4924425"/>
          </a:xfrm>
          <a:prstGeom prst="rect">
            <a:avLst/>
          </a:prstGeom>
        </p:spPr>
      </p:pic>
    </p:spTree>
    <p:extLst>
      <p:ext uri="{BB962C8B-B14F-4D97-AF65-F5344CB8AC3E}">
        <p14:creationId xmlns:p14="http://schemas.microsoft.com/office/powerpoint/2010/main" val="1814421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3916-6D68-42AB-9161-B68743A30D0C}"/>
              </a:ext>
            </a:extLst>
          </p:cNvPr>
          <p:cNvSpPr>
            <a:spLocks noGrp="1"/>
          </p:cNvSpPr>
          <p:nvPr>
            <p:ph type="title"/>
          </p:nvPr>
        </p:nvSpPr>
        <p:spPr/>
        <p:txBody>
          <a:bodyPr/>
          <a:lstStyle/>
          <a:p>
            <a:r>
              <a:rPr lang="en-US"/>
              <a:t>Ví dụ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CCF1CB-56F0-4CC7-8565-AD5B387F5DA3}"/>
                  </a:ext>
                </a:extLst>
              </p:cNvPr>
              <p:cNvSpPr>
                <a:spLocks noGrp="1"/>
              </p:cNvSpPr>
              <p:nvPr>
                <p:ph idx="1"/>
              </p:nvPr>
            </p:nvSpPr>
            <p:spPr>
              <a:xfrm>
                <a:off x="609600" y="1524000"/>
                <a:ext cx="8153400" cy="4495800"/>
              </a:xfrm>
            </p:spPr>
            <p:txBody>
              <a:bodyPr/>
              <a:lstStyle/>
              <a:p>
                <a:r>
                  <a:rPr lang="en-US" sz="3000" dirty="0"/>
                  <a:t> </a:t>
                </a:r>
                <a:r>
                  <a:rPr lang="pt-BR" sz="3000" dirty="0">
                    <a:latin typeface="Times New Roman" panose="02020603050405020304" pitchFamily="18" charset="0"/>
                  </a:rPr>
                  <a:t>C</a:t>
                </a:r>
                <a:r>
                  <a:rPr lang="pt-BR" sz="3000" dirty="0">
                    <a:effectLst/>
                    <a:latin typeface="Times New Roman" panose="02020603050405020304" pitchFamily="18" charset="0"/>
                    <a:ea typeface="Times New Roman" panose="02020603050405020304" pitchFamily="18" charset="0"/>
                  </a:rPr>
                  <a:t>ho </a:t>
                </a:r>
                <a:r>
                  <a:rPr lang="pt-BR" sz="3000" i="1" dirty="0">
                    <a:solidFill>
                      <a:srgbClr val="000000"/>
                    </a:solidFill>
                    <a:effectLst/>
                    <a:latin typeface="Times New Roman" panose="02020603050405020304" pitchFamily="18" charset="0"/>
                    <a:ea typeface="Times New Roman" panose="02020603050405020304" pitchFamily="18" charset="0"/>
                  </a:rPr>
                  <a:t>R = (</a:t>
                </a:r>
                <a:r>
                  <a:rPr lang="vi-VN" sz="3000" i="1" dirty="0">
                    <a:solidFill>
                      <a:srgbClr val="000000"/>
                    </a:solidFill>
                    <a:effectLst/>
                    <a:latin typeface="Times New Roman" panose="02020603050405020304" pitchFamily="18" charset="0"/>
                    <a:ea typeface="Times New Roman" panose="02020603050405020304" pitchFamily="18" charset="0"/>
                  </a:rPr>
                  <a:t>17, 20</a:t>
                </a:r>
                <a:r>
                  <a:rPr lang="pt-BR" sz="3000" i="1" dirty="0">
                    <a:solidFill>
                      <a:srgbClr val="000000"/>
                    </a:solidFill>
                    <a:effectLst/>
                    <a:latin typeface="Times New Roman" panose="02020603050405020304" pitchFamily="18" charset="0"/>
                    <a:ea typeface="Times New Roman" panose="02020603050405020304" pitchFamily="18" charset="0"/>
                  </a:rPr>
                  <a:t>)</a:t>
                </a:r>
                <a:r>
                  <a:rPr lang="pt-BR" sz="3000" dirty="0">
                    <a:effectLst/>
                    <a:latin typeface="Times New Roman" panose="02020603050405020304" pitchFamily="18" charset="0"/>
                    <a:ea typeface="Times New Roman" panose="02020603050405020304" pitchFamily="18" charset="0"/>
                  </a:rPr>
                  <a:t> và </a:t>
                </a:r>
                <a:r>
                  <a:rPr lang="pt-BR" sz="3000" i="1" dirty="0">
                    <a:solidFill>
                      <a:srgbClr val="000000"/>
                    </a:solidFill>
                    <a:effectLst/>
                    <a:latin typeface="Times New Roman" panose="02020603050405020304" pitchFamily="18" charset="0"/>
                    <a:ea typeface="Times New Roman" panose="02020603050405020304" pitchFamily="18" charset="0"/>
                  </a:rPr>
                  <a:t>Q = (9,7)</a:t>
                </a:r>
                <a:r>
                  <a:rPr lang="pt-BR" sz="3000" dirty="0">
                    <a:effectLst/>
                    <a:latin typeface="Times New Roman" panose="02020603050405020304" pitchFamily="18" charset="0"/>
                    <a:ea typeface="Times New Roman" panose="02020603050405020304" pitchFamily="18" charset="0"/>
                  </a:rPr>
                  <a:t> trong </a:t>
                </a:r>
                <a:r>
                  <a:rPr lang="pt-BR" sz="3000" i="1" dirty="0">
                    <a:solidFill>
                      <a:srgbClr val="000000"/>
                    </a:solidFill>
                    <a:effectLst/>
                    <a:latin typeface="Times New Roman" panose="02020603050405020304" pitchFamily="18" charset="0"/>
                    <a:ea typeface="Times New Roman" panose="02020603050405020304" pitchFamily="18" charset="0"/>
                  </a:rPr>
                  <a:t>E</a:t>
                </a:r>
                <a:r>
                  <a:rPr lang="pt-BR" sz="3000" i="1" baseline="-25000" dirty="0">
                    <a:solidFill>
                      <a:srgbClr val="000000"/>
                    </a:solidFill>
                    <a:effectLst/>
                    <a:latin typeface="Times New Roman" panose="02020603050405020304" pitchFamily="18" charset="0"/>
                    <a:ea typeface="Times New Roman" panose="02020603050405020304" pitchFamily="18" charset="0"/>
                  </a:rPr>
                  <a:t>23</a:t>
                </a:r>
                <a:r>
                  <a:rPr lang="pt-BR" sz="3000" i="1" dirty="0">
                    <a:solidFill>
                      <a:srgbClr val="000000"/>
                    </a:solidFill>
                    <a:effectLst/>
                    <a:latin typeface="Times New Roman" panose="02020603050405020304" pitchFamily="18" charset="0"/>
                    <a:ea typeface="Times New Roman" panose="02020603050405020304" pitchFamily="18" charset="0"/>
                  </a:rPr>
                  <a:t>(1,1)</a:t>
                </a:r>
                <a:r>
                  <a:rPr lang="pt-BR" sz="3000" dirty="0">
                    <a:effectLst/>
                    <a:latin typeface="Times New Roman" panose="02020603050405020304" pitchFamily="18" charset="0"/>
                    <a:ea typeface="Times New Roman" panose="02020603050405020304" pitchFamily="18" charset="0"/>
                  </a:rPr>
                  <a:t>. </a:t>
                </a:r>
                <a:r>
                  <a:rPr lang="vi-VN" sz="3000" dirty="0">
                    <a:effectLst/>
                    <a:latin typeface="Times New Roman" panose="02020603050405020304" pitchFamily="18" charset="0"/>
                    <a:ea typeface="Times New Roman" panose="02020603050405020304" pitchFamily="18" charset="0"/>
                  </a:rPr>
                  <a:t>T</a:t>
                </a:r>
                <a:r>
                  <a:rPr lang="en-US" sz="3000" dirty="0" err="1">
                    <a:effectLst/>
                    <a:latin typeface="Times New Roman" panose="02020603050405020304" pitchFamily="18" charset="0"/>
                    <a:ea typeface="Times New Roman" panose="02020603050405020304" pitchFamily="18" charset="0"/>
                  </a:rPr>
                  <a:t>ính</a:t>
                </a:r>
                <a:r>
                  <a:rPr lang="en-US" sz="3000" dirty="0">
                    <a:effectLst/>
                    <a:latin typeface="Times New Roman" panose="02020603050405020304" pitchFamily="18" charset="0"/>
                    <a:ea typeface="Times New Roman" panose="02020603050405020304" pitchFamily="18" charset="0"/>
                  </a:rPr>
                  <a:t> </a:t>
                </a:r>
                <a:r>
                  <a:rPr lang="en-US" sz="3000" i="1" dirty="0">
                    <a:solidFill>
                      <a:srgbClr val="000000"/>
                    </a:solidFill>
                    <a:effectLst/>
                    <a:latin typeface="Times New Roman" panose="02020603050405020304" pitchFamily="18" charset="0"/>
                    <a:ea typeface="Times New Roman" panose="02020603050405020304" pitchFamily="18" charset="0"/>
                  </a:rPr>
                  <a:t>P = R</a:t>
                </a:r>
                <a:r>
                  <a:rPr lang="vi-VN" sz="3000" i="1" dirty="0">
                    <a:solidFill>
                      <a:srgbClr val="000000"/>
                    </a:solidFill>
                    <a:effectLst/>
                    <a:latin typeface="Times New Roman" panose="02020603050405020304" pitchFamily="18" charset="0"/>
                    <a:ea typeface="Times New Roman" panose="02020603050405020304" pitchFamily="18" charset="0"/>
                  </a:rPr>
                  <a:t> </a:t>
                </a:r>
                <a:r>
                  <a:rPr lang="en-US" sz="3000" i="1" dirty="0">
                    <a:solidFill>
                      <a:srgbClr val="000000"/>
                    </a:solidFill>
                    <a:effectLst/>
                    <a:latin typeface="Times New Roman" panose="02020603050405020304" pitchFamily="18" charset="0"/>
                    <a:ea typeface="Times New Roman" panose="02020603050405020304" pitchFamily="18" charset="0"/>
                  </a:rPr>
                  <a:t>-</a:t>
                </a:r>
                <a:r>
                  <a:rPr lang="vi-VN" sz="3000" i="1" dirty="0">
                    <a:solidFill>
                      <a:srgbClr val="000000"/>
                    </a:solidFill>
                    <a:effectLst/>
                    <a:latin typeface="Times New Roman" panose="02020603050405020304" pitchFamily="18" charset="0"/>
                    <a:ea typeface="Times New Roman" panose="02020603050405020304" pitchFamily="18" charset="0"/>
                  </a:rPr>
                  <a:t> Q </a:t>
                </a:r>
                <a:r>
                  <a:rPr lang="vi-VN" sz="3000" dirty="0">
                    <a:effectLst/>
                    <a:latin typeface="Times New Roman" panose="02020603050405020304" pitchFamily="18" charset="0"/>
                    <a:ea typeface="Times New Roman" panose="02020603050405020304" pitchFamily="18" charset="0"/>
                  </a:rPr>
                  <a:t>:</a:t>
                </a:r>
                <a:endParaRPr lang="en-US" sz="3000" dirty="0">
                  <a:effectLst/>
                  <a:latin typeface="Times New Roman" panose="02020603050405020304" pitchFamily="18" charset="0"/>
                  <a:ea typeface="Times New Roman" panose="02020603050405020304" pitchFamily="18" charset="0"/>
                </a:endParaRPr>
              </a:p>
              <a:p>
                <a:pPr marL="0" indent="0" algn="ctr">
                  <a:buNone/>
                </a:pPr>
                <a:r>
                  <a:rPr lang="en-US" sz="3000" i="1" dirty="0">
                    <a:solidFill>
                      <a:srgbClr val="000000"/>
                    </a:solidFill>
                    <a:effectLst/>
                    <a:latin typeface="Times New Roman" panose="02020603050405020304" pitchFamily="18" charset="0"/>
                    <a:ea typeface="Times New Roman" panose="02020603050405020304" pitchFamily="18" charset="0"/>
                  </a:rPr>
                  <a:t>P = R-</a:t>
                </a:r>
                <a:r>
                  <a:rPr lang="vi-VN" sz="3000" i="1" dirty="0">
                    <a:solidFill>
                      <a:srgbClr val="000000"/>
                    </a:solidFill>
                    <a:effectLst/>
                    <a:latin typeface="Times New Roman" panose="02020603050405020304" pitchFamily="18" charset="0"/>
                    <a:ea typeface="Times New Roman" panose="02020603050405020304" pitchFamily="18" charset="0"/>
                  </a:rPr>
                  <a:t>Q</a:t>
                </a:r>
                <a:r>
                  <a:rPr lang="en-US" sz="3000" i="1" dirty="0">
                    <a:solidFill>
                      <a:srgbClr val="000000"/>
                    </a:solidFill>
                    <a:effectLst/>
                    <a:latin typeface="Times New Roman" panose="02020603050405020304" pitchFamily="18" charset="0"/>
                    <a:ea typeface="Times New Roman" panose="02020603050405020304" pitchFamily="18" charset="0"/>
                  </a:rPr>
                  <a:t> = R+(-Q) = </a:t>
                </a:r>
                <a:r>
                  <a:rPr lang="pt-BR" sz="3000" i="1" dirty="0">
                    <a:solidFill>
                      <a:srgbClr val="000000"/>
                    </a:solidFill>
                    <a:effectLst/>
                    <a:latin typeface="Times New Roman" panose="02020603050405020304" pitchFamily="18" charset="0"/>
                    <a:ea typeface="Times New Roman" panose="02020603050405020304" pitchFamily="18" charset="0"/>
                  </a:rPr>
                  <a:t>(</a:t>
                </a:r>
                <a:r>
                  <a:rPr lang="vi-VN" sz="3000" i="1" dirty="0">
                    <a:solidFill>
                      <a:srgbClr val="000000"/>
                    </a:solidFill>
                    <a:effectLst/>
                    <a:latin typeface="Times New Roman" panose="02020603050405020304" pitchFamily="18" charset="0"/>
                    <a:ea typeface="Times New Roman" panose="02020603050405020304" pitchFamily="18" charset="0"/>
                  </a:rPr>
                  <a:t>17, 20</a:t>
                </a:r>
                <a:r>
                  <a:rPr lang="pt-BR" sz="3000" i="1" dirty="0">
                    <a:solidFill>
                      <a:srgbClr val="000000"/>
                    </a:solidFill>
                    <a:effectLst/>
                    <a:latin typeface="Times New Roman" panose="02020603050405020304" pitchFamily="18" charset="0"/>
                    <a:ea typeface="Times New Roman" panose="02020603050405020304" pitchFamily="18" charset="0"/>
                  </a:rPr>
                  <a:t>) + (9,23-7)</a:t>
                </a:r>
              </a:p>
              <a:p>
                <a:pPr marL="0" indent="0">
                  <a:buNone/>
                </a:pPr>
                <a:r>
                  <a:rPr lang="pt-BR" sz="3000" i="1" dirty="0">
                    <a:latin typeface="Times New Roman" panose="02020603050405020304" pitchFamily="18" charset="0"/>
                    <a:ea typeface="Times New Roman" panose="02020603050405020304" pitchFamily="18" charset="0"/>
                  </a:rPr>
                  <a:t>	   </a:t>
                </a:r>
                <a:r>
                  <a:rPr lang="pt-BR" sz="3000" i="1" dirty="0">
                    <a:solidFill>
                      <a:srgbClr val="000000"/>
                    </a:solidFill>
                    <a:latin typeface="Times New Roman" panose="02020603050405020304" pitchFamily="18" charset="0"/>
                    <a:ea typeface="Times New Roman" panose="02020603050405020304" pitchFamily="18" charset="0"/>
                  </a:rPr>
                  <a:t>= </a:t>
                </a:r>
                <a:r>
                  <a:rPr lang="pt-BR" sz="3000" i="1" dirty="0">
                    <a:solidFill>
                      <a:srgbClr val="000000"/>
                    </a:solidFill>
                    <a:effectLst/>
                    <a:latin typeface="Times New Roman" panose="02020603050405020304" pitchFamily="18" charset="0"/>
                    <a:ea typeface="Times New Roman" panose="02020603050405020304" pitchFamily="18" charset="0"/>
                  </a:rPr>
                  <a:t>(</a:t>
                </a:r>
                <a:r>
                  <a:rPr lang="vi-VN" sz="3000" i="1" dirty="0">
                    <a:solidFill>
                      <a:srgbClr val="000000"/>
                    </a:solidFill>
                    <a:effectLst/>
                    <a:latin typeface="Times New Roman" panose="02020603050405020304" pitchFamily="18" charset="0"/>
                    <a:ea typeface="Times New Roman" panose="02020603050405020304" pitchFamily="18" charset="0"/>
                  </a:rPr>
                  <a:t>17, 20</a:t>
                </a:r>
                <a:r>
                  <a:rPr lang="pt-BR" sz="3000" i="1" dirty="0">
                    <a:solidFill>
                      <a:srgbClr val="000000"/>
                    </a:solidFill>
                    <a:effectLst/>
                    <a:latin typeface="Times New Roman" panose="02020603050405020304" pitchFamily="18" charset="0"/>
                    <a:ea typeface="Times New Roman" panose="02020603050405020304" pitchFamily="18" charset="0"/>
                  </a:rPr>
                  <a:t>) + (9,16)</a:t>
                </a:r>
              </a:p>
              <a:p>
                <a:pPr marL="0" indent="0">
                  <a:buNone/>
                </a:pPr>
                <a:r>
                  <a:rPr lang="en-US" sz="3000" i="1" dirty="0">
                    <a:solidFill>
                      <a:srgbClr val="000000"/>
                    </a:solidFill>
                  </a:rPr>
                  <a:t>  </a:t>
                </a:r>
                <a:r>
                  <a:rPr lang="el-GR" sz="3000" i="1" dirty="0">
                    <a:solidFill>
                      <a:srgbClr val="000000"/>
                    </a:solidFill>
                  </a:rPr>
                  <a:t>λ</a:t>
                </a:r>
                <a:r>
                  <a:rPr lang="en-US" sz="3000" i="1" dirty="0">
                    <a:solidFill>
                      <a:srgbClr val="000000"/>
                    </a:solidFill>
                  </a:rPr>
                  <a:t> = </a:t>
                </a:r>
                <a14:m>
                  <m:oMath xmlns:m="http://schemas.openxmlformats.org/officeDocument/2006/math">
                    <m:f>
                      <m:fPr>
                        <m:ctrlPr>
                          <a:rPr lang="en-US" sz="3000" i="1" smtClean="0">
                            <a:solidFill>
                              <a:srgbClr val="000000"/>
                            </a:solidFill>
                            <a:latin typeface="Cambria Math" panose="02040503050406030204" pitchFamily="18" charset="0"/>
                          </a:rPr>
                        </m:ctrlPr>
                      </m:fPr>
                      <m:num>
                        <m:r>
                          <a:rPr lang="en-US" sz="3000" b="0" i="1" smtClean="0">
                            <a:solidFill>
                              <a:srgbClr val="000000"/>
                            </a:solidFill>
                            <a:latin typeface="Cambria Math" panose="02040503050406030204" pitchFamily="18" charset="0"/>
                          </a:rPr>
                          <m:t>20−16</m:t>
                        </m:r>
                      </m:num>
                      <m:den>
                        <m:r>
                          <a:rPr lang="en-US" sz="3000" b="0" i="1" smtClean="0">
                            <a:solidFill>
                              <a:srgbClr val="000000"/>
                            </a:solidFill>
                            <a:latin typeface="Cambria Math" panose="02040503050406030204" pitchFamily="18" charset="0"/>
                          </a:rPr>
                          <m:t>17−9</m:t>
                        </m:r>
                      </m:den>
                    </m:f>
                  </m:oMath>
                </a14:m>
                <a:r>
                  <a:rPr lang="en-US" sz="3000" i="1" dirty="0">
                    <a:solidFill>
                      <a:srgbClr val="000000"/>
                    </a:solidFill>
                  </a:rPr>
                  <a:t> mod 23 = </a:t>
                </a:r>
                <a14:m>
                  <m:oMath xmlns:m="http://schemas.openxmlformats.org/officeDocument/2006/math">
                    <m:f>
                      <m:fPr>
                        <m:ctrlPr>
                          <a:rPr lang="en-US" sz="3000" i="1">
                            <a:solidFill>
                              <a:srgbClr val="000000"/>
                            </a:solidFill>
                            <a:latin typeface="Cambria Math" panose="02040503050406030204" pitchFamily="18" charset="0"/>
                          </a:rPr>
                        </m:ctrlPr>
                      </m:fPr>
                      <m:num>
                        <m:r>
                          <a:rPr lang="en-US" sz="3000" b="0" i="1" smtClean="0">
                            <a:solidFill>
                              <a:srgbClr val="000000"/>
                            </a:solidFill>
                            <a:latin typeface="Cambria Math" panose="02040503050406030204" pitchFamily="18" charset="0"/>
                          </a:rPr>
                          <m:t>4</m:t>
                        </m:r>
                      </m:num>
                      <m:den>
                        <m:r>
                          <a:rPr lang="en-US" sz="3000" b="0" i="1" smtClean="0">
                            <a:solidFill>
                              <a:srgbClr val="000000"/>
                            </a:solidFill>
                            <a:latin typeface="Cambria Math" panose="02040503050406030204" pitchFamily="18" charset="0"/>
                          </a:rPr>
                          <m:t>8</m:t>
                        </m:r>
                      </m:den>
                    </m:f>
                  </m:oMath>
                </a14:m>
                <a:r>
                  <a:rPr lang="en-US" sz="3000" i="1" dirty="0">
                    <a:solidFill>
                      <a:srgbClr val="000000"/>
                    </a:solidFill>
                  </a:rPr>
                  <a:t> mod 23 = </a:t>
                </a:r>
                <a14:m>
                  <m:oMath xmlns:m="http://schemas.openxmlformats.org/officeDocument/2006/math">
                    <m:f>
                      <m:fPr>
                        <m:ctrlPr>
                          <a:rPr lang="en-US" sz="3000" i="1">
                            <a:solidFill>
                              <a:srgbClr val="000000"/>
                            </a:solidFill>
                            <a:latin typeface="Cambria Math" panose="02040503050406030204" pitchFamily="18" charset="0"/>
                          </a:rPr>
                        </m:ctrlPr>
                      </m:fPr>
                      <m:num>
                        <m:r>
                          <a:rPr lang="en-US" sz="3000" b="0" i="1" smtClean="0">
                            <a:solidFill>
                              <a:srgbClr val="000000"/>
                            </a:solidFill>
                            <a:latin typeface="Cambria Math" panose="02040503050406030204" pitchFamily="18" charset="0"/>
                          </a:rPr>
                          <m:t>1</m:t>
                        </m:r>
                      </m:num>
                      <m:den>
                        <m:r>
                          <a:rPr lang="en-US" sz="3000" b="0" i="1" smtClean="0">
                            <a:solidFill>
                              <a:srgbClr val="000000"/>
                            </a:solidFill>
                            <a:latin typeface="Cambria Math" panose="02040503050406030204" pitchFamily="18" charset="0"/>
                          </a:rPr>
                          <m:t>2</m:t>
                        </m:r>
                      </m:den>
                    </m:f>
                  </m:oMath>
                </a14:m>
                <a:r>
                  <a:rPr lang="en-US" sz="3000" i="1" dirty="0">
                    <a:solidFill>
                      <a:srgbClr val="000000"/>
                    </a:solidFill>
                  </a:rPr>
                  <a:t> mod 23 = 12</a:t>
                </a:r>
              </a:p>
              <a:p>
                <a:pPr marL="0" indent="0">
                  <a:buNone/>
                </a:pPr>
                <a:r>
                  <a:rPr lang="en-US" sz="3000" i="1" dirty="0">
                    <a:solidFill>
                      <a:srgbClr val="000000"/>
                    </a:solidFill>
                  </a:rPr>
                  <a:t>  </a:t>
                </a:r>
                <a:r>
                  <a:rPr lang="en-US" sz="3000" i="1" dirty="0" err="1">
                    <a:solidFill>
                      <a:srgbClr val="000000"/>
                    </a:solidFill>
                  </a:rPr>
                  <a:t>x</a:t>
                </a:r>
                <a:r>
                  <a:rPr lang="en-US" sz="3000" i="1" baseline="-25000" dirty="0" err="1">
                    <a:solidFill>
                      <a:srgbClr val="000000"/>
                    </a:solidFill>
                  </a:rPr>
                  <a:t>P</a:t>
                </a:r>
                <a:r>
                  <a:rPr lang="en-US" sz="3000" i="1" dirty="0">
                    <a:solidFill>
                      <a:srgbClr val="000000"/>
                    </a:solidFill>
                  </a:rPr>
                  <a:t> = (12</a:t>
                </a:r>
                <a:r>
                  <a:rPr lang="en-US" sz="3000" i="1" baseline="30000" dirty="0">
                    <a:solidFill>
                      <a:srgbClr val="000000"/>
                    </a:solidFill>
                  </a:rPr>
                  <a:t>2</a:t>
                </a:r>
                <a:r>
                  <a:rPr lang="en-US" sz="3000" i="1" dirty="0">
                    <a:solidFill>
                      <a:srgbClr val="000000"/>
                    </a:solidFill>
                  </a:rPr>
                  <a:t>-17-9) mod 23 = 118 mod 23 = 3</a:t>
                </a:r>
              </a:p>
              <a:p>
                <a:pPr marL="0" indent="0">
                  <a:buNone/>
                </a:pPr>
                <a:r>
                  <a:rPr lang="en-US" sz="3000" i="1" dirty="0">
                    <a:solidFill>
                      <a:srgbClr val="000000"/>
                    </a:solidFill>
                  </a:rPr>
                  <a:t>  </a:t>
                </a:r>
                <a:r>
                  <a:rPr lang="en-US" sz="3000" i="1" dirty="0" err="1">
                    <a:solidFill>
                      <a:srgbClr val="000000"/>
                    </a:solidFill>
                  </a:rPr>
                  <a:t>y</a:t>
                </a:r>
                <a:r>
                  <a:rPr lang="en-US" sz="3000" i="1" baseline="-25000" dirty="0" err="1">
                    <a:solidFill>
                      <a:srgbClr val="000000"/>
                    </a:solidFill>
                  </a:rPr>
                  <a:t>P</a:t>
                </a:r>
                <a:r>
                  <a:rPr lang="en-US" sz="3000" i="1" dirty="0">
                    <a:solidFill>
                      <a:srgbClr val="000000"/>
                    </a:solidFill>
                  </a:rPr>
                  <a:t> = (12(17-3) -20) mod 23 = 148 mod 23 = 10</a:t>
                </a:r>
              </a:p>
              <a:p>
                <a:pPr marL="0" indent="0">
                  <a:buNone/>
                </a:pPr>
                <a:r>
                  <a:rPr lang="en-US" sz="3000" dirty="0"/>
                  <a:t>    </a:t>
                </a:r>
                <a:r>
                  <a:rPr lang="en-US" sz="3000" dirty="0" err="1"/>
                  <a:t>Vậy</a:t>
                </a:r>
                <a:r>
                  <a:rPr lang="en-US" sz="3000" dirty="0"/>
                  <a:t> </a:t>
                </a:r>
                <a:r>
                  <a:rPr lang="en-US" sz="3000" i="1" dirty="0">
                    <a:solidFill>
                      <a:srgbClr val="000000"/>
                    </a:solidFill>
                  </a:rPr>
                  <a:t>P = R-Q = (3,10)</a:t>
                </a:r>
                <a:r>
                  <a:rPr lang="en-US" sz="3000" dirty="0"/>
                  <a:t>, </a:t>
                </a:r>
                <a:r>
                  <a:rPr lang="en-US" sz="3000" dirty="0" err="1"/>
                  <a:t>khớp</a:t>
                </a:r>
                <a:r>
                  <a:rPr lang="en-US" sz="3000" dirty="0"/>
                  <a:t> </a:t>
                </a:r>
                <a:r>
                  <a:rPr lang="en-US" sz="3000" dirty="0" err="1"/>
                  <a:t>với</a:t>
                </a:r>
                <a:r>
                  <a:rPr lang="en-US" sz="3000" dirty="0"/>
                  <a:t> </a:t>
                </a:r>
                <a:r>
                  <a:rPr lang="en-US" sz="3000" dirty="0" err="1"/>
                  <a:t>ví</a:t>
                </a:r>
                <a:r>
                  <a:rPr lang="en-US" sz="3000" dirty="0"/>
                  <a:t> </a:t>
                </a:r>
                <a:r>
                  <a:rPr lang="en-US" sz="3000" dirty="0" err="1"/>
                  <a:t>dụ</a:t>
                </a:r>
                <a:r>
                  <a:rPr lang="en-US" sz="3000" dirty="0"/>
                  <a:t> 1</a:t>
                </a:r>
              </a:p>
            </p:txBody>
          </p:sp>
        </mc:Choice>
        <mc:Fallback>
          <p:sp>
            <p:nvSpPr>
              <p:cNvPr id="3" name="Content Placeholder 2">
                <a:extLst>
                  <a:ext uri="{FF2B5EF4-FFF2-40B4-BE49-F238E27FC236}">
                    <a16:creationId xmlns:a16="http://schemas.microsoft.com/office/drawing/2014/main" id="{67CCF1CB-56F0-4CC7-8565-AD5B387F5DA3}"/>
                  </a:ext>
                </a:extLst>
              </p:cNvPr>
              <p:cNvSpPr>
                <a:spLocks noGrp="1" noRot="1" noChangeAspect="1" noMove="1" noResize="1" noEditPoints="1" noAdjustHandles="1" noChangeArrowheads="1" noChangeShapeType="1" noTextEdit="1"/>
              </p:cNvSpPr>
              <p:nvPr>
                <p:ph idx="1"/>
              </p:nvPr>
            </p:nvSpPr>
            <p:spPr>
              <a:xfrm>
                <a:off x="609600" y="1524000"/>
                <a:ext cx="8153400" cy="4495800"/>
              </a:xfrm>
              <a:blipFill>
                <a:blip r:embed="rId2"/>
                <a:stretch>
                  <a:fillRect t="-1762" b="-487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5929355-C90A-4262-AAEB-D98929A0D34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76012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1AC7-5800-4FB9-B4B8-8C8710E9FD8B}"/>
              </a:ext>
            </a:extLst>
          </p:cNvPr>
          <p:cNvSpPr>
            <a:spLocks noGrp="1"/>
          </p:cNvSpPr>
          <p:nvPr>
            <p:ph type="title"/>
          </p:nvPr>
        </p:nvSpPr>
        <p:spPr>
          <a:xfrm>
            <a:off x="685800" y="602631"/>
            <a:ext cx="7772400" cy="502269"/>
          </a:xfrm>
        </p:spPr>
        <p:txBody>
          <a:bodyPr/>
          <a:lstStyle/>
          <a:p>
            <a:r>
              <a:rPr lang="en-US" sz="2800"/>
              <a:t>So sánh kích thước khóa của các thuật toán mã hóa </a:t>
            </a:r>
          </a:p>
        </p:txBody>
      </p:sp>
      <p:sp>
        <p:nvSpPr>
          <p:cNvPr id="3" name="Content Placeholder 2">
            <a:extLst>
              <a:ext uri="{FF2B5EF4-FFF2-40B4-BE49-F238E27FC236}">
                <a16:creationId xmlns:a16="http://schemas.microsoft.com/office/drawing/2014/main" id="{73B2B746-8978-4D9A-A16C-4EB61699168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01233E0-1470-4C64-96E3-D84EECA05D09}"/>
              </a:ext>
            </a:extLst>
          </p:cNvPr>
          <p:cNvSpPr>
            <a:spLocks noGrp="1"/>
          </p:cNvSpPr>
          <p:nvPr>
            <p:ph type="dt" sz="half" idx="10"/>
          </p:nvPr>
        </p:nvSpPr>
        <p:spPr/>
        <p:txBody>
          <a:bodyPr/>
          <a:lstStyle/>
          <a:p>
            <a:pPr>
              <a:defRPr/>
            </a:pPr>
            <a:r>
              <a:rPr lang="en-US"/>
              <a:t>Bộ môn Mạng và ATTT – Khoa CNTT</a:t>
            </a:r>
          </a:p>
        </p:txBody>
      </p:sp>
      <p:pic>
        <p:nvPicPr>
          <p:cNvPr id="7" name="Picture 6">
            <a:extLst>
              <a:ext uri="{FF2B5EF4-FFF2-40B4-BE49-F238E27FC236}">
                <a16:creationId xmlns:a16="http://schemas.microsoft.com/office/drawing/2014/main" id="{5D924E0D-9A73-4EEB-8B52-DC4239336C11}"/>
              </a:ext>
            </a:extLst>
          </p:cNvPr>
          <p:cNvPicPr>
            <a:picLocks noChangeAspect="1"/>
          </p:cNvPicPr>
          <p:nvPr/>
        </p:nvPicPr>
        <p:blipFill>
          <a:blip r:embed="rId2"/>
          <a:stretch>
            <a:fillRect/>
          </a:stretch>
        </p:blipFill>
        <p:spPr>
          <a:xfrm>
            <a:off x="381000" y="1339817"/>
            <a:ext cx="8471106" cy="4222783"/>
          </a:xfrm>
          <a:prstGeom prst="rect">
            <a:avLst/>
          </a:prstGeom>
        </p:spPr>
      </p:pic>
    </p:spTree>
    <p:extLst>
      <p:ext uri="{BB962C8B-B14F-4D97-AF65-F5344CB8AC3E}">
        <p14:creationId xmlns:p14="http://schemas.microsoft.com/office/powerpoint/2010/main" val="2981489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85E8-85D9-45FA-BFF1-E0210591E731}"/>
              </a:ext>
            </a:extLst>
          </p:cNvPr>
          <p:cNvSpPr>
            <a:spLocks noGrp="1"/>
          </p:cNvSpPr>
          <p:nvPr>
            <p:ph type="title"/>
          </p:nvPr>
        </p:nvSpPr>
        <p:spPr/>
        <p:txBody>
          <a:bodyPr/>
          <a:lstStyle/>
          <a:p>
            <a:r>
              <a:rPr lang="en-US"/>
              <a:t>Bài tập 1:</a:t>
            </a:r>
          </a:p>
        </p:txBody>
      </p:sp>
      <p:sp>
        <p:nvSpPr>
          <p:cNvPr id="3" name="Content Placeholder 2">
            <a:extLst>
              <a:ext uri="{FF2B5EF4-FFF2-40B4-BE49-F238E27FC236}">
                <a16:creationId xmlns:a16="http://schemas.microsoft.com/office/drawing/2014/main" id="{33B2EFA5-CAB3-4CCB-AB48-E2A20226FBD6}"/>
              </a:ext>
            </a:extLst>
          </p:cNvPr>
          <p:cNvSpPr>
            <a:spLocks noGrp="1"/>
          </p:cNvSpPr>
          <p:nvPr>
            <p:ph idx="1"/>
          </p:nvPr>
        </p:nvSpPr>
        <p:spPr>
          <a:xfrm>
            <a:off x="838200" y="1905000"/>
            <a:ext cx="7772400" cy="2362200"/>
          </a:xfrm>
        </p:spPr>
        <p:txBody>
          <a:bodyPr/>
          <a:lstStyle/>
          <a:p>
            <a:r>
              <a:rPr lang="en-US"/>
              <a:t> </a:t>
            </a:r>
            <a:r>
              <a:rPr lang="pt-BR" sz="3200">
                <a:latin typeface="Times New Roman" panose="02020603050405020304" pitchFamily="18" charset="0"/>
              </a:rPr>
              <a:t>C</a:t>
            </a:r>
            <a:r>
              <a:rPr lang="pt-BR" sz="3200">
                <a:effectLst/>
                <a:latin typeface="Times New Roman" panose="02020603050405020304" pitchFamily="18" charset="0"/>
                <a:ea typeface="Times New Roman" panose="02020603050405020304" pitchFamily="18" charset="0"/>
              </a:rPr>
              <a:t>ho </a:t>
            </a:r>
            <a:r>
              <a:rPr lang="pt-BR" sz="3200" i="1">
                <a:solidFill>
                  <a:srgbClr val="000000"/>
                </a:solidFill>
                <a:effectLst/>
                <a:latin typeface="Times New Roman" panose="02020603050405020304" pitchFamily="18" charset="0"/>
                <a:ea typeface="Times New Roman" panose="02020603050405020304" pitchFamily="18" charset="0"/>
              </a:rPr>
              <a:t>P = (5,4)</a:t>
            </a:r>
            <a:r>
              <a:rPr lang="pt-BR" sz="3200">
                <a:effectLst/>
                <a:latin typeface="Times New Roman" panose="02020603050405020304" pitchFamily="18" charset="0"/>
                <a:ea typeface="Times New Roman" panose="02020603050405020304" pitchFamily="18" charset="0"/>
              </a:rPr>
              <a:t> và </a:t>
            </a:r>
            <a:r>
              <a:rPr lang="pt-BR" sz="3200" i="1">
                <a:solidFill>
                  <a:srgbClr val="000000"/>
                </a:solidFill>
                <a:effectLst/>
                <a:latin typeface="Times New Roman" panose="02020603050405020304" pitchFamily="18" charset="0"/>
                <a:ea typeface="Times New Roman" panose="02020603050405020304" pitchFamily="18" charset="0"/>
              </a:rPr>
              <a:t>Q = (19,5)</a:t>
            </a:r>
            <a:r>
              <a:rPr lang="pt-BR" sz="3200">
                <a:effectLst/>
                <a:latin typeface="Times New Roman" panose="02020603050405020304" pitchFamily="18" charset="0"/>
                <a:ea typeface="Times New Roman" panose="02020603050405020304" pitchFamily="18" charset="0"/>
              </a:rPr>
              <a:t> trong </a:t>
            </a:r>
            <a:r>
              <a:rPr lang="pt-BR" sz="3200" i="1">
                <a:solidFill>
                  <a:srgbClr val="000000"/>
                </a:solidFill>
                <a:effectLst/>
                <a:latin typeface="Times New Roman" panose="02020603050405020304" pitchFamily="18" charset="0"/>
                <a:ea typeface="Times New Roman" panose="02020603050405020304" pitchFamily="18" charset="0"/>
              </a:rPr>
              <a:t>E</a:t>
            </a:r>
            <a:r>
              <a:rPr lang="pt-BR" sz="3200" i="1" baseline="-25000">
                <a:solidFill>
                  <a:srgbClr val="000000"/>
                </a:solidFill>
                <a:effectLst/>
                <a:latin typeface="Times New Roman" panose="02020603050405020304" pitchFamily="18" charset="0"/>
                <a:ea typeface="Times New Roman" panose="02020603050405020304" pitchFamily="18" charset="0"/>
              </a:rPr>
              <a:t>23</a:t>
            </a:r>
            <a:r>
              <a:rPr lang="pt-BR" sz="3200" i="1">
                <a:solidFill>
                  <a:srgbClr val="000000"/>
                </a:solidFill>
                <a:effectLst/>
                <a:latin typeface="Times New Roman" panose="02020603050405020304" pitchFamily="18" charset="0"/>
                <a:ea typeface="Times New Roman" panose="02020603050405020304" pitchFamily="18" charset="0"/>
              </a:rPr>
              <a:t>(1,1)</a:t>
            </a:r>
            <a:r>
              <a:rPr lang="pt-BR" sz="3200">
                <a:effectLst/>
                <a:latin typeface="Times New Roman" panose="02020603050405020304" pitchFamily="18" charset="0"/>
                <a:ea typeface="Times New Roman" panose="02020603050405020304" pitchFamily="18" charset="0"/>
              </a:rPr>
              <a:t>. - </a:t>
            </a:r>
            <a:r>
              <a:rPr lang="vi-VN" sz="3200">
                <a:effectLst/>
                <a:latin typeface="Times New Roman" panose="02020603050405020304" pitchFamily="18" charset="0"/>
                <a:ea typeface="Times New Roman" panose="02020603050405020304" pitchFamily="18" charset="0"/>
              </a:rPr>
              <a:t>T</a:t>
            </a:r>
            <a:r>
              <a:rPr lang="en-US" sz="3200">
                <a:effectLst/>
                <a:latin typeface="Times New Roman" panose="02020603050405020304" pitchFamily="18" charset="0"/>
                <a:ea typeface="Times New Roman" panose="02020603050405020304" pitchFamily="18" charset="0"/>
              </a:rPr>
              <a:t>ính </a:t>
            </a:r>
            <a:r>
              <a:rPr lang="en-US" sz="3200" i="1">
                <a:solidFill>
                  <a:srgbClr val="000000"/>
                </a:solidFill>
                <a:effectLst/>
                <a:latin typeface="Times New Roman" panose="02020603050405020304" pitchFamily="18" charset="0"/>
                <a:ea typeface="Times New Roman" panose="02020603050405020304" pitchFamily="18" charset="0"/>
              </a:rPr>
              <a:t>R = </a:t>
            </a:r>
            <a:r>
              <a:rPr lang="vi-VN" sz="3200" i="1">
                <a:solidFill>
                  <a:srgbClr val="000000"/>
                </a:solidFill>
                <a:effectLst/>
                <a:latin typeface="Times New Roman" panose="02020603050405020304" pitchFamily="18" charset="0"/>
                <a:ea typeface="Times New Roman" panose="02020603050405020304" pitchFamily="18" charset="0"/>
              </a:rPr>
              <a:t>P + Q</a:t>
            </a:r>
            <a:r>
              <a:rPr lang="vi-VN" sz="3200">
                <a:solidFill>
                  <a:srgbClr val="000000"/>
                </a:solidFill>
                <a:effectLst/>
                <a:latin typeface="Times New Roman" panose="02020603050405020304" pitchFamily="18" charset="0"/>
                <a:ea typeface="Times New Roman" panose="02020603050405020304" pitchFamily="18" charset="0"/>
              </a:rPr>
              <a:t> </a:t>
            </a:r>
            <a:endParaRPr lang="en-US" sz="320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a:latin typeface="Times New Roman" panose="02020603050405020304" pitchFamily="18" charset="0"/>
                <a:ea typeface="Times New Roman" panose="02020603050405020304" pitchFamily="18" charset="0"/>
              </a:rPr>
              <a:t>   - Tính </a:t>
            </a:r>
            <a:r>
              <a:rPr lang="en-US" i="1">
                <a:solidFill>
                  <a:srgbClr val="000000"/>
                </a:solidFill>
                <a:latin typeface="Times New Roman" panose="02020603050405020304" pitchFamily="18" charset="0"/>
                <a:ea typeface="Times New Roman" panose="02020603050405020304" pitchFamily="18" charset="0"/>
              </a:rPr>
              <a:t>P = R – Q</a:t>
            </a:r>
            <a:r>
              <a:rPr lang="en-US">
                <a:latin typeface="Times New Roman" panose="02020603050405020304" pitchFamily="18" charset="0"/>
                <a:ea typeface="Times New Roman" panose="02020603050405020304" pitchFamily="18" charset="0"/>
              </a:rPr>
              <a:t> rồi so sánh với </a:t>
            </a:r>
            <a:r>
              <a:rPr lang="en-US" i="1">
                <a:solidFill>
                  <a:srgbClr val="000000"/>
                </a:solidFill>
                <a:latin typeface="Times New Roman" panose="02020603050405020304" pitchFamily="18" charset="0"/>
                <a:ea typeface="Times New Roman" panose="02020603050405020304" pitchFamily="18" charset="0"/>
              </a:rPr>
              <a:t>P</a:t>
            </a:r>
            <a:r>
              <a:rPr lang="en-US">
                <a:latin typeface="Times New Roman" panose="02020603050405020304" pitchFamily="18" charset="0"/>
                <a:ea typeface="Times New Roman" panose="02020603050405020304" pitchFamily="18" charset="0"/>
              </a:rPr>
              <a:t> ban đầu</a:t>
            </a:r>
            <a:endParaRPr lang="en-US" sz="3200">
              <a:effectLst/>
              <a:latin typeface="Times New Roman" panose="02020603050405020304" pitchFamily="18" charset="0"/>
              <a:ea typeface="Times New Roman" panose="02020603050405020304" pitchFamily="18" charset="0"/>
            </a:endParaRPr>
          </a:p>
          <a:p>
            <a:endParaRPr lang="en-US"/>
          </a:p>
        </p:txBody>
      </p:sp>
      <p:sp>
        <p:nvSpPr>
          <p:cNvPr id="4" name="Date Placeholder 3">
            <a:extLst>
              <a:ext uri="{FF2B5EF4-FFF2-40B4-BE49-F238E27FC236}">
                <a16:creationId xmlns:a16="http://schemas.microsoft.com/office/drawing/2014/main" id="{6FE71908-3CCE-4492-961E-E0E825B76BE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15437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98CC-734B-47A5-A748-BD5D5846691B}"/>
              </a:ext>
            </a:extLst>
          </p:cNvPr>
          <p:cNvSpPr>
            <a:spLocks noGrp="1"/>
          </p:cNvSpPr>
          <p:nvPr>
            <p:ph type="title"/>
          </p:nvPr>
        </p:nvSpPr>
        <p:spPr/>
        <p:txBody>
          <a:bodyPr/>
          <a:lstStyle/>
          <a:p>
            <a:r>
              <a:rPr lang="en-US"/>
              <a:t>Bài tập 2:</a:t>
            </a:r>
          </a:p>
        </p:txBody>
      </p:sp>
      <p:sp>
        <p:nvSpPr>
          <p:cNvPr id="3" name="Content Placeholder 2">
            <a:extLst>
              <a:ext uri="{FF2B5EF4-FFF2-40B4-BE49-F238E27FC236}">
                <a16:creationId xmlns:a16="http://schemas.microsoft.com/office/drawing/2014/main" id="{CED970D0-6139-4AF0-B8CC-D05BF7A6C7EC}"/>
              </a:ext>
            </a:extLst>
          </p:cNvPr>
          <p:cNvSpPr>
            <a:spLocks noGrp="1"/>
          </p:cNvSpPr>
          <p:nvPr>
            <p:ph idx="1"/>
          </p:nvPr>
        </p:nvSpPr>
        <p:spPr>
          <a:xfrm>
            <a:off x="838200" y="1905000"/>
            <a:ext cx="7772400" cy="2667000"/>
          </a:xfrm>
        </p:spPr>
        <p:txBody>
          <a:bodyPr/>
          <a:lstStyle/>
          <a:p>
            <a:r>
              <a:rPr lang="en-US" sz="3200" i="1">
                <a:effectLst/>
                <a:latin typeface="Times New Roman" panose="02020603050405020304" pitchFamily="18" charset="0"/>
                <a:ea typeface="Times New Roman" panose="02020603050405020304" pitchFamily="18" charset="0"/>
              </a:rPr>
              <a:t> </a:t>
            </a:r>
            <a:r>
              <a:rPr lang="vi-VN" sz="3200" i="1">
                <a:solidFill>
                  <a:srgbClr val="000000"/>
                </a:solidFill>
                <a:effectLst/>
                <a:latin typeface="Times New Roman" panose="02020603050405020304" pitchFamily="18" charset="0"/>
                <a:ea typeface="Times New Roman" panose="02020603050405020304" pitchFamily="18" charset="0"/>
              </a:rPr>
              <a:t>P</a:t>
            </a:r>
            <a:r>
              <a:rPr lang="vi-VN" sz="3200">
                <a:solidFill>
                  <a:srgbClr val="000000"/>
                </a:solidFill>
                <a:effectLst/>
                <a:latin typeface="Times New Roman" panose="02020603050405020304" pitchFamily="18" charset="0"/>
                <a:ea typeface="Times New Roman" panose="02020603050405020304" pitchFamily="18" charset="0"/>
              </a:rPr>
              <a:t>(</a:t>
            </a:r>
            <a:r>
              <a:rPr lang="vi-VN" sz="3200" i="1">
                <a:solidFill>
                  <a:srgbClr val="000000"/>
                </a:solidFill>
                <a:effectLst/>
                <a:latin typeface="Times New Roman" panose="02020603050405020304" pitchFamily="18" charset="0"/>
                <a:ea typeface="Times New Roman" panose="02020603050405020304" pitchFamily="18" charset="0"/>
              </a:rPr>
              <a:t>x</a:t>
            </a:r>
            <a:r>
              <a:rPr lang="vi-VN" sz="3200" i="1" baseline="-25000">
                <a:solidFill>
                  <a:srgbClr val="000000"/>
                </a:solidFill>
                <a:effectLst/>
                <a:latin typeface="Times New Roman" panose="02020603050405020304" pitchFamily="18" charset="0"/>
                <a:ea typeface="Times New Roman" panose="02020603050405020304" pitchFamily="18" charset="0"/>
              </a:rPr>
              <a:t>P</a:t>
            </a:r>
            <a:r>
              <a:rPr lang="vi-VN" sz="3200">
                <a:solidFill>
                  <a:srgbClr val="000000"/>
                </a:solidFill>
                <a:effectLst/>
                <a:latin typeface="Times New Roman" panose="02020603050405020304" pitchFamily="18" charset="0"/>
                <a:ea typeface="Times New Roman" panose="02020603050405020304" pitchFamily="18" charset="0"/>
              </a:rPr>
              <a:t>, </a:t>
            </a:r>
            <a:r>
              <a:rPr lang="vi-VN" sz="3200" i="1">
                <a:solidFill>
                  <a:srgbClr val="000000"/>
                </a:solidFill>
                <a:effectLst/>
                <a:latin typeface="Times New Roman" panose="02020603050405020304" pitchFamily="18" charset="0"/>
                <a:ea typeface="Times New Roman" panose="02020603050405020304" pitchFamily="18" charset="0"/>
              </a:rPr>
              <a:t>y</a:t>
            </a:r>
            <a:r>
              <a:rPr lang="vi-VN" sz="3200" i="1" baseline="-25000">
                <a:solidFill>
                  <a:srgbClr val="000000"/>
                </a:solidFill>
                <a:effectLst/>
                <a:latin typeface="Times New Roman" panose="02020603050405020304" pitchFamily="18" charset="0"/>
                <a:ea typeface="Times New Roman" panose="02020603050405020304" pitchFamily="18" charset="0"/>
              </a:rPr>
              <a:t>P</a:t>
            </a:r>
            <a:r>
              <a:rPr lang="vi-VN" sz="3200">
                <a:solidFill>
                  <a:srgbClr val="000000"/>
                </a:solidFill>
                <a:effectLst/>
                <a:latin typeface="Times New Roman" panose="02020603050405020304" pitchFamily="18" charset="0"/>
                <a:ea typeface="Times New Roman" panose="02020603050405020304" pitchFamily="18" charset="0"/>
              </a:rPr>
              <a:t>) </a:t>
            </a:r>
            <a:r>
              <a:rPr lang="vi-VN" sz="3200">
                <a:effectLst/>
                <a:latin typeface="Times New Roman" panose="02020603050405020304" pitchFamily="18" charset="0"/>
                <a:ea typeface="Times New Roman" panose="02020603050405020304" pitchFamily="18" charset="0"/>
              </a:rPr>
              <a:t>và </a:t>
            </a:r>
            <a:r>
              <a:rPr lang="vi-VN" sz="3200" i="1">
                <a:solidFill>
                  <a:srgbClr val="000000"/>
                </a:solidFill>
                <a:effectLst/>
                <a:latin typeface="Times New Roman" panose="02020603050405020304" pitchFamily="18" charset="0"/>
                <a:ea typeface="Times New Roman" panose="02020603050405020304" pitchFamily="18" charset="0"/>
              </a:rPr>
              <a:t>Q</a:t>
            </a:r>
            <a:r>
              <a:rPr lang="vi-VN" sz="3200">
                <a:solidFill>
                  <a:srgbClr val="000000"/>
                </a:solidFill>
                <a:effectLst/>
                <a:latin typeface="Times New Roman" panose="02020603050405020304" pitchFamily="18" charset="0"/>
                <a:ea typeface="Times New Roman" panose="02020603050405020304" pitchFamily="18" charset="0"/>
              </a:rPr>
              <a:t>(</a:t>
            </a:r>
            <a:r>
              <a:rPr lang="vi-VN" sz="3200" i="1">
                <a:solidFill>
                  <a:srgbClr val="000000"/>
                </a:solidFill>
                <a:effectLst/>
                <a:latin typeface="Times New Roman" panose="02020603050405020304" pitchFamily="18" charset="0"/>
                <a:ea typeface="Times New Roman" panose="02020603050405020304" pitchFamily="18" charset="0"/>
              </a:rPr>
              <a:t>x</a:t>
            </a:r>
            <a:r>
              <a:rPr lang="vi-VN" sz="3200" i="1" baseline="-25000">
                <a:solidFill>
                  <a:srgbClr val="000000"/>
                </a:solidFill>
                <a:effectLst/>
                <a:latin typeface="Times New Roman" panose="02020603050405020304" pitchFamily="18" charset="0"/>
                <a:ea typeface="Times New Roman" panose="02020603050405020304" pitchFamily="18" charset="0"/>
              </a:rPr>
              <a:t>Q</a:t>
            </a:r>
            <a:r>
              <a:rPr lang="vi-VN" sz="3200">
                <a:solidFill>
                  <a:srgbClr val="000000"/>
                </a:solidFill>
                <a:effectLst/>
                <a:latin typeface="Times New Roman" panose="02020603050405020304" pitchFamily="18" charset="0"/>
                <a:ea typeface="Times New Roman" panose="02020603050405020304" pitchFamily="18" charset="0"/>
              </a:rPr>
              <a:t>, </a:t>
            </a:r>
            <a:r>
              <a:rPr lang="vi-VN" sz="3200" i="1">
                <a:solidFill>
                  <a:srgbClr val="000000"/>
                </a:solidFill>
                <a:effectLst/>
                <a:latin typeface="Times New Roman" panose="02020603050405020304" pitchFamily="18" charset="0"/>
                <a:ea typeface="Times New Roman" panose="02020603050405020304" pitchFamily="18" charset="0"/>
              </a:rPr>
              <a:t>y</a:t>
            </a:r>
            <a:r>
              <a:rPr lang="vi-VN" sz="3200" i="1" baseline="-25000">
                <a:solidFill>
                  <a:srgbClr val="000000"/>
                </a:solidFill>
                <a:effectLst/>
                <a:latin typeface="Times New Roman" panose="02020603050405020304" pitchFamily="18" charset="0"/>
                <a:ea typeface="Times New Roman" panose="02020603050405020304" pitchFamily="18" charset="0"/>
              </a:rPr>
              <a:t>Q</a:t>
            </a:r>
            <a:r>
              <a:rPr lang="en-US" sz="3200">
                <a:solidFill>
                  <a:srgbClr val="000000"/>
                </a:solidFill>
              </a:rPr>
              <a:t>) </a:t>
            </a:r>
            <a:r>
              <a:rPr lang="en-US" sz="3200"/>
              <a:t>là 2 điểm khác nhau thuộc </a:t>
            </a:r>
            <a:r>
              <a:rPr lang="en-US" sz="3200" i="1">
                <a:solidFill>
                  <a:srgbClr val="000000"/>
                </a:solidFill>
              </a:rPr>
              <a:t>E</a:t>
            </a:r>
            <a:r>
              <a:rPr lang="en-US" sz="3200" i="1" baseline="-25000">
                <a:solidFill>
                  <a:srgbClr val="000000"/>
                </a:solidFill>
              </a:rPr>
              <a:t>p</a:t>
            </a:r>
            <a:r>
              <a:rPr lang="en-US" sz="3200" i="1">
                <a:solidFill>
                  <a:srgbClr val="000000"/>
                </a:solidFill>
              </a:rPr>
              <a:t>(a,b)</a:t>
            </a:r>
            <a:r>
              <a:rPr lang="en-US" sz="3200"/>
              <a:t>. Lập trình nhập tọa độ 2 điểm rồi tính tổng 2 điểm đó, với </a:t>
            </a:r>
            <a:r>
              <a:rPr lang="en-US" sz="3200" i="1">
                <a:solidFill>
                  <a:srgbClr val="000000"/>
                </a:solidFill>
              </a:rPr>
              <a:t>p</a:t>
            </a:r>
            <a:r>
              <a:rPr lang="en-US" sz="3200"/>
              <a:t> nhập từ bàn phím</a:t>
            </a:r>
            <a:endParaRPr lang="en-US"/>
          </a:p>
        </p:txBody>
      </p:sp>
      <p:sp>
        <p:nvSpPr>
          <p:cNvPr id="4" name="Date Placeholder 3">
            <a:extLst>
              <a:ext uri="{FF2B5EF4-FFF2-40B4-BE49-F238E27FC236}">
                <a16:creationId xmlns:a16="http://schemas.microsoft.com/office/drawing/2014/main" id="{AFCB86B3-25CC-4A5D-BED5-7082490549E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59774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500B-893C-497E-BE0E-BA51EDF1EB0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808A2B-EB82-4DFE-87A9-7C0595C83369}"/>
                  </a:ext>
                </a:extLst>
              </p:cNvPr>
              <p:cNvSpPr>
                <a:spLocks noGrp="1"/>
              </p:cNvSpPr>
              <p:nvPr>
                <p:ph idx="1"/>
              </p:nvPr>
            </p:nvSpPr>
            <p:spPr>
              <a:xfrm>
                <a:off x="762000" y="1447800"/>
                <a:ext cx="7848600" cy="4800600"/>
              </a:xfrm>
            </p:spPr>
            <p:txBody>
              <a:bodyPr/>
              <a:lstStyle/>
              <a:p>
                <a:r>
                  <a:rPr lang="en-US" sz="3000" dirty="0"/>
                  <a:t> </a:t>
                </a:r>
                <a:r>
                  <a:rPr lang="en-US" b="1" i="1" dirty="0" err="1"/>
                  <a:t>Phép</a:t>
                </a:r>
                <a:r>
                  <a:rPr lang="en-US" b="1" i="1" dirty="0"/>
                  <a:t> </a:t>
                </a:r>
                <a:r>
                  <a:rPr lang="en-US" b="1" i="1" dirty="0" err="1"/>
                  <a:t>nhân</a:t>
                </a:r>
                <a:r>
                  <a:rPr lang="en-US" b="1" i="1" dirty="0"/>
                  <a:t> </a:t>
                </a:r>
                <a:r>
                  <a:rPr lang="en-US" b="1" i="1" dirty="0" err="1"/>
                  <a:t>điểm</a:t>
                </a:r>
                <a:r>
                  <a:rPr lang="en-US" b="1" i="1" dirty="0"/>
                  <a:t> </a:t>
                </a:r>
                <a:r>
                  <a:rPr lang="en-US" b="1" i="1" dirty="0" err="1"/>
                  <a:t>với</a:t>
                </a:r>
                <a:r>
                  <a:rPr lang="en-US" b="1" i="1" dirty="0"/>
                  <a:t> </a:t>
                </a:r>
                <a:r>
                  <a:rPr lang="en-US" b="1" i="1" dirty="0" err="1"/>
                  <a:t>số</a:t>
                </a:r>
                <a:r>
                  <a:rPr lang="en-US" b="1" i="1" dirty="0"/>
                  <a:t> </a:t>
                </a:r>
                <a:r>
                  <a:rPr lang="en-US" b="1" i="1" dirty="0" err="1"/>
                  <a:t>nguyên</a:t>
                </a:r>
                <a:r>
                  <a:rPr lang="en-US" b="1" i="1" dirty="0"/>
                  <a:t>:</a:t>
                </a:r>
              </a:p>
              <a:p>
                <a:pPr marL="0" indent="0">
                  <a:buNone/>
                </a:pPr>
                <a:r>
                  <a:rPr lang="en-US" sz="3000" dirty="0" err="1"/>
                  <a:t>Giả</a:t>
                </a:r>
                <a:r>
                  <a:rPr lang="en-US" sz="3000" dirty="0"/>
                  <a:t> </a:t>
                </a:r>
                <a:r>
                  <a:rPr lang="en-US" sz="3000" dirty="0" err="1"/>
                  <a:t>sử</a:t>
                </a:r>
                <a:r>
                  <a:rPr lang="vi-VN" sz="3000" i="1" dirty="0">
                    <a:effectLst/>
                    <a:latin typeface="Times New Roman" panose="02020603050405020304" pitchFamily="18" charset="0"/>
                    <a:ea typeface="Times New Roman" panose="02020603050405020304" pitchFamily="18" charset="0"/>
                  </a:rPr>
                  <a:t> </a:t>
                </a:r>
                <a:r>
                  <a:rPr lang="vi-VN" sz="3000" i="1" dirty="0">
                    <a:solidFill>
                      <a:srgbClr val="000000"/>
                    </a:solidFill>
                    <a:effectLst/>
                    <a:latin typeface="Times New Roman" panose="02020603050405020304" pitchFamily="18" charset="0"/>
                    <a:ea typeface="Times New Roman" panose="02020603050405020304" pitchFamily="18" charset="0"/>
                  </a:rPr>
                  <a:t>P = (x</a:t>
                </a:r>
                <a:r>
                  <a:rPr lang="vi-VN" sz="3000" i="1" baseline="-25000" dirty="0">
                    <a:solidFill>
                      <a:srgbClr val="000000"/>
                    </a:solidFill>
                    <a:effectLst/>
                    <a:latin typeface="Times New Roman" panose="02020603050405020304" pitchFamily="18" charset="0"/>
                    <a:ea typeface="Times New Roman" panose="02020603050405020304" pitchFamily="18" charset="0"/>
                  </a:rPr>
                  <a:t>P</a:t>
                </a:r>
                <a:r>
                  <a:rPr lang="vi-VN" sz="3000" i="1" dirty="0">
                    <a:solidFill>
                      <a:srgbClr val="000000"/>
                    </a:solidFill>
                    <a:effectLst/>
                    <a:latin typeface="Times New Roman" panose="02020603050405020304" pitchFamily="18" charset="0"/>
                    <a:ea typeface="Times New Roman" panose="02020603050405020304" pitchFamily="18" charset="0"/>
                  </a:rPr>
                  <a:t>, y</a:t>
                </a:r>
                <a:r>
                  <a:rPr lang="vi-VN" sz="3000" i="1" baseline="-25000" dirty="0">
                    <a:solidFill>
                      <a:srgbClr val="000000"/>
                    </a:solidFill>
                    <a:effectLst/>
                    <a:latin typeface="Times New Roman" panose="02020603050405020304" pitchFamily="18" charset="0"/>
                    <a:ea typeface="Times New Roman" panose="02020603050405020304" pitchFamily="18" charset="0"/>
                  </a:rPr>
                  <a:t>P</a:t>
                </a:r>
                <a:r>
                  <a:rPr lang="vi-VN" sz="3000" i="1" dirty="0">
                    <a:solidFill>
                      <a:srgbClr val="000000"/>
                    </a:solidFill>
                    <a:effectLst/>
                    <a:latin typeface="Times New Roman" panose="02020603050405020304" pitchFamily="18" charset="0"/>
                    <a:ea typeface="Times New Roman" panose="02020603050405020304" pitchFamily="18" charset="0"/>
                  </a:rPr>
                  <a:t>)</a:t>
                </a:r>
                <a:r>
                  <a:rPr lang="vi-VN" sz="3000" dirty="0">
                    <a:effectLst/>
                    <a:latin typeface="Times New Roman" panose="02020603050405020304" pitchFamily="18" charset="0"/>
                    <a:ea typeface="Times New Roman" panose="02020603050405020304" pitchFamily="18" charset="0"/>
                  </a:rPr>
                  <a:t> và </a:t>
                </a:r>
                <a:r>
                  <a:rPr lang="vi-VN" sz="3000" i="1" dirty="0">
                    <a:solidFill>
                      <a:srgbClr val="000000"/>
                    </a:solidFill>
                    <a:effectLst/>
                    <a:latin typeface="Times New Roman" panose="02020603050405020304" pitchFamily="18" charset="0"/>
                    <a:ea typeface="Times New Roman" panose="02020603050405020304" pitchFamily="18" charset="0"/>
                  </a:rPr>
                  <a:t>Q = (x</a:t>
                </a:r>
                <a:r>
                  <a:rPr lang="vi-VN" sz="3000" i="1" baseline="-25000" dirty="0">
                    <a:solidFill>
                      <a:srgbClr val="000000"/>
                    </a:solidFill>
                    <a:effectLst/>
                    <a:latin typeface="Times New Roman" panose="02020603050405020304" pitchFamily="18" charset="0"/>
                    <a:ea typeface="Times New Roman" panose="02020603050405020304" pitchFamily="18" charset="0"/>
                  </a:rPr>
                  <a:t>Q</a:t>
                </a:r>
                <a:r>
                  <a:rPr lang="vi-VN" sz="3000" i="1" dirty="0">
                    <a:solidFill>
                      <a:srgbClr val="000000"/>
                    </a:solidFill>
                    <a:effectLst/>
                    <a:latin typeface="Times New Roman" panose="02020603050405020304" pitchFamily="18" charset="0"/>
                    <a:ea typeface="Times New Roman" panose="02020603050405020304" pitchFamily="18" charset="0"/>
                  </a:rPr>
                  <a:t>, y</a:t>
                </a:r>
                <a:r>
                  <a:rPr lang="vi-VN" sz="3000" i="1" baseline="-25000" dirty="0">
                    <a:solidFill>
                      <a:srgbClr val="000000"/>
                    </a:solidFill>
                    <a:effectLst/>
                    <a:latin typeface="Times New Roman" panose="02020603050405020304" pitchFamily="18" charset="0"/>
                    <a:ea typeface="Times New Roman" panose="02020603050405020304" pitchFamily="18" charset="0"/>
                  </a:rPr>
                  <a:t>Q</a:t>
                </a:r>
                <a:r>
                  <a:rPr lang="vi-VN" sz="3000" i="1" dirty="0">
                    <a:solidFill>
                      <a:srgbClr val="000000"/>
                    </a:solidFill>
                    <a:effectLst/>
                    <a:latin typeface="Times New Roman" panose="02020603050405020304" pitchFamily="18" charset="0"/>
                    <a:ea typeface="Times New Roman" panose="02020603050405020304" pitchFamily="18" charset="0"/>
                  </a:rPr>
                  <a:t>)</a:t>
                </a:r>
                <a:r>
                  <a:rPr lang="en-US" sz="3000" dirty="0"/>
                  <a:t> </a:t>
                </a:r>
                <a:r>
                  <a:rPr lang="en-US" sz="3000" dirty="0" err="1"/>
                  <a:t>là</a:t>
                </a:r>
                <a:r>
                  <a:rPr lang="en-US" sz="3000" dirty="0"/>
                  <a:t> 2 </a:t>
                </a:r>
                <a:r>
                  <a:rPr lang="en-US" sz="3000" dirty="0" err="1"/>
                  <a:t>điểm</a:t>
                </a:r>
                <a:r>
                  <a:rPr lang="en-US" sz="3000" dirty="0"/>
                  <a:t> </a:t>
                </a:r>
                <a:r>
                  <a:rPr lang="en-US" sz="3000" dirty="0" err="1"/>
                  <a:t>trùng</a:t>
                </a:r>
                <a:r>
                  <a:rPr lang="en-US" sz="3000" dirty="0"/>
                  <a:t> </a:t>
                </a:r>
                <a:r>
                  <a:rPr lang="en-US" sz="3000" dirty="0" err="1"/>
                  <a:t>nhau</a:t>
                </a:r>
                <a:r>
                  <a:rPr lang="en-US" sz="3000" dirty="0"/>
                  <a:t>, </a:t>
                </a:r>
                <a:r>
                  <a:rPr lang="en-US" sz="3000" dirty="0" err="1"/>
                  <a:t>khi</a:t>
                </a:r>
                <a:r>
                  <a:rPr lang="en-US" sz="3000" dirty="0"/>
                  <a:t> </a:t>
                </a:r>
                <a:r>
                  <a:rPr lang="en-US" sz="3000" dirty="0" err="1"/>
                  <a:t>đó</a:t>
                </a:r>
                <a:r>
                  <a:rPr lang="en-US" sz="3000" dirty="0"/>
                  <a:t> </a:t>
                </a:r>
                <a:r>
                  <a:rPr lang="en-US" sz="3000" dirty="0" err="1"/>
                  <a:t>phép</a:t>
                </a:r>
                <a:r>
                  <a:rPr lang="en-US" sz="3000" dirty="0"/>
                  <a:t> </a:t>
                </a:r>
                <a:r>
                  <a:rPr lang="en-US" sz="3000" dirty="0" err="1"/>
                  <a:t>cộng</a:t>
                </a:r>
                <a:r>
                  <a:rPr lang="en-US" sz="3000" dirty="0"/>
                  <a:t> P </a:t>
                </a:r>
                <a:r>
                  <a:rPr lang="en-US" sz="3000" dirty="0" err="1"/>
                  <a:t>và</a:t>
                </a:r>
                <a:r>
                  <a:rPr lang="en-US" sz="3000" dirty="0"/>
                  <a:t> Q </a:t>
                </a:r>
                <a:r>
                  <a:rPr lang="en-US" sz="3000" dirty="0" err="1"/>
                  <a:t>sẽ</a:t>
                </a:r>
                <a:r>
                  <a:rPr lang="en-US" sz="3000" dirty="0"/>
                  <a:t> </a:t>
                </a:r>
                <a:r>
                  <a:rPr lang="en-US" sz="3000" dirty="0" err="1"/>
                  <a:t>là</a:t>
                </a:r>
                <a:r>
                  <a:rPr lang="en-US" sz="3000" dirty="0"/>
                  <a:t>:</a:t>
                </a:r>
              </a:p>
              <a:p>
                <a:pPr marL="0" indent="0" algn="ctr">
                  <a:buNone/>
                </a:pPr>
                <a:r>
                  <a:rPr lang="en-US" sz="3000" i="1" dirty="0">
                    <a:solidFill>
                      <a:srgbClr val="000000"/>
                    </a:solidFill>
                  </a:rPr>
                  <a:t>P+Q = 2P = R</a:t>
                </a:r>
              </a:p>
              <a:p>
                <a:pPr marL="0" indent="0">
                  <a:buNone/>
                </a:pPr>
                <a:r>
                  <a:rPr lang="en-US" sz="3000" dirty="0">
                    <a:latin typeface="Times New Roman" panose="02020603050405020304" pitchFamily="18" charset="0"/>
                    <a:ea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rPr>
                  <a:t>Tọa</a:t>
                </a:r>
                <a:r>
                  <a:rPr lang="en-US" sz="3000" dirty="0">
                    <a:latin typeface="Times New Roman" panose="02020603050405020304" pitchFamily="18" charset="0"/>
                    <a:ea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rPr>
                  <a:t>độ</a:t>
                </a:r>
                <a:r>
                  <a:rPr lang="en-US" sz="3000" dirty="0">
                    <a:latin typeface="Times New Roman" panose="02020603050405020304" pitchFamily="18" charset="0"/>
                    <a:ea typeface="Times New Roman" panose="02020603050405020304" pitchFamily="18" charset="0"/>
                  </a:rPr>
                  <a:t> </a:t>
                </a:r>
                <a:r>
                  <a:rPr lang="vi-VN" sz="3000" dirty="0">
                    <a:solidFill>
                      <a:srgbClr val="000000"/>
                    </a:solidFill>
                    <a:effectLst/>
                    <a:latin typeface="Times New Roman" panose="02020603050405020304" pitchFamily="18" charset="0"/>
                    <a:ea typeface="Times New Roman" panose="02020603050405020304" pitchFamily="18" charset="0"/>
                  </a:rPr>
                  <a:t>(</a:t>
                </a:r>
                <a:r>
                  <a:rPr lang="vi-VN" sz="3000" i="1" dirty="0">
                    <a:solidFill>
                      <a:srgbClr val="000000"/>
                    </a:solidFill>
                    <a:effectLst/>
                    <a:latin typeface="Times New Roman" panose="02020603050405020304" pitchFamily="18" charset="0"/>
                    <a:ea typeface="Times New Roman" panose="02020603050405020304" pitchFamily="18" charset="0"/>
                  </a:rPr>
                  <a:t>x</a:t>
                </a:r>
                <a:r>
                  <a:rPr lang="en-US" sz="3000" i="1" baseline="-25000" dirty="0">
                    <a:solidFill>
                      <a:srgbClr val="000000"/>
                    </a:solidFill>
                    <a:effectLst/>
                    <a:latin typeface="Times New Roman" panose="02020603050405020304" pitchFamily="18" charset="0"/>
                    <a:ea typeface="Times New Roman" panose="02020603050405020304" pitchFamily="18" charset="0"/>
                  </a:rPr>
                  <a:t>R</a:t>
                </a:r>
                <a:r>
                  <a:rPr lang="vi-VN" sz="3000" dirty="0">
                    <a:solidFill>
                      <a:srgbClr val="000000"/>
                    </a:solidFill>
                    <a:effectLst/>
                    <a:latin typeface="Times New Roman" panose="02020603050405020304" pitchFamily="18" charset="0"/>
                    <a:ea typeface="Times New Roman" panose="02020603050405020304" pitchFamily="18" charset="0"/>
                  </a:rPr>
                  <a:t>, </a:t>
                </a:r>
                <a:r>
                  <a:rPr lang="vi-VN" sz="3000" i="1" dirty="0">
                    <a:solidFill>
                      <a:srgbClr val="000000"/>
                    </a:solidFill>
                    <a:effectLst/>
                    <a:latin typeface="Times New Roman" panose="02020603050405020304" pitchFamily="18" charset="0"/>
                    <a:ea typeface="Times New Roman" panose="02020603050405020304" pitchFamily="18" charset="0"/>
                  </a:rPr>
                  <a:t>y</a:t>
                </a:r>
                <a:r>
                  <a:rPr lang="en-US" sz="3000" i="1" baseline="-25000" dirty="0">
                    <a:solidFill>
                      <a:srgbClr val="000000"/>
                    </a:solidFill>
                    <a:effectLst/>
                    <a:latin typeface="Times New Roman" panose="02020603050405020304" pitchFamily="18" charset="0"/>
                    <a:ea typeface="Times New Roman" panose="02020603050405020304" pitchFamily="18" charset="0"/>
                  </a:rPr>
                  <a:t>R</a:t>
                </a:r>
                <a:r>
                  <a:rPr lang="vi-VN" sz="3000" dirty="0">
                    <a:solidFill>
                      <a:srgbClr val="000000"/>
                    </a:solidFill>
                    <a:effectLst/>
                    <a:latin typeface="Times New Roman" panose="02020603050405020304" pitchFamily="18" charset="0"/>
                    <a:ea typeface="Times New Roman" panose="02020603050405020304" pitchFamily="18" charset="0"/>
                  </a:rPr>
                  <a:t>)</a:t>
                </a:r>
                <a:r>
                  <a:rPr lang="vi-VN" sz="3000" dirty="0">
                    <a:effectLst/>
                    <a:latin typeface="Times New Roman" panose="02020603050405020304" pitchFamily="18" charset="0"/>
                    <a:ea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rPr>
                  <a:t>của</a:t>
                </a:r>
                <a:r>
                  <a:rPr lang="en-US" sz="3000" dirty="0">
                    <a:latin typeface="Times New Roman" panose="02020603050405020304" pitchFamily="18" charset="0"/>
                    <a:ea typeface="Times New Roman" panose="02020603050405020304" pitchFamily="18" charset="0"/>
                  </a:rPr>
                  <a:t> </a:t>
                </a:r>
                <a:r>
                  <a:rPr lang="en-US" sz="3000" i="1" dirty="0">
                    <a:solidFill>
                      <a:srgbClr val="000000"/>
                    </a:solidFill>
                    <a:latin typeface="Times New Roman" panose="02020603050405020304" pitchFamily="18" charset="0"/>
                    <a:ea typeface="Times New Roman" panose="02020603050405020304" pitchFamily="18" charset="0"/>
                  </a:rPr>
                  <a:t>R</a:t>
                </a:r>
                <a:r>
                  <a:rPr lang="en-US" sz="3000" dirty="0">
                    <a:latin typeface="Times New Roman" panose="02020603050405020304" pitchFamily="18" charset="0"/>
                    <a:ea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rPr>
                  <a:t>được</a:t>
                </a:r>
                <a:r>
                  <a:rPr lang="en-US" sz="3000" dirty="0">
                    <a:latin typeface="Times New Roman" panose="02020603050405020304" pitchFamily="18" charset="0"/>
                    <a:ea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rPr>
                  <a:t>tính</a:t>
                </a:r>
                <a:r>
                  <a:rPr lang="en-US" sz="3000" dirty="0">
                    <a:latin typeface="Times New Roman" panose="02020603050405020304" pitchFamily="18" charset="0"/>
                    <a:ea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rPr>
                  <a:t>như</a:t>
                </a:r>
                <a:r>
                  <a:rPr lang="en-US" sz="3000" dirty="0">
                    <a:latin typeface="Times New Roman" panose="02020603050405020304" pitchFamily="18" charset="0"/>
                    <a:ea typeface="Times New Roman" panose="02020603050405020304" pitchFamily="18" charset="0"/>
                  </a:rPr>
                  <a:t> </a:t>
                </a:r>
                <a:r>
                  <a:rPr lang="en-US" sz="3000" dirty="0" err="1">
                    <a:latin typeface="Times New Roman" panose="02020603050405020304" pitchFamily="18" charset="0"/>
                    <a:ea typeface="Times New Roman" panose="02020603050405020304" pitchFamily="18" charset="0"/>
                  </a:rPr>
                  <a:t>sau</a:t>
                </a:r>
                <a:r>
                  <a:rPr lang="en-US" sz="3000" dirty="0">
                    <a:latin typeface="Times New Roman" panose="02020603050405020304" pitchFamily="18" charset="0"/>
                    <a:ea typeface="Times New Roman" panose="02020603050405020304" pitchFamily="18" charset="0"/>
                  </a:rPr>
                  <a:t>:</a:t>
                </a:r>
              </a:p>
              <a:p>
                <a:pPr marL="0" indent="0">
                  <a:buNone/>
                </a:pPr>
                <a:r>
                  <a:rPr lang="en-US" altLang="en-US" sz="3000" i="1" dirty="0">
                    <a:solidFill>
                      <a:srgbClr val="000000"/>
                    </a:solidFill>
                    <a:latin typeface="Times New Roman" panose="02020603050405020304" pitchFamily="18" charset="0"/>
                  </a:rPr>
                  <a:t>	  </a:t>
                </a:r>
                <a:r>
                  <a:rPr lang="en-US" altLang="en-US" sz="3000" i="1" dirty="0" err="1">
                    <a:solidFill>
                      <a:srgbClr val="000000"/>
                    </a:solidFill>
                    <a:latin typeface="Times New Roman" panose="02020603050405020304" pitchFamily="18" charset="0"/>
                  </a:rPr>
                  <a:t>x</a:t>
                </a:r>
                <a:r>
                  <a:rPr lang="en-US" altLang="en-US" sz="3000" i="1" baseline="-25000" dirty="0" err="1">
                    <a:solidFill>
                      <a:srgbClr val="000000"/>
                    </a:solidFill>
                    <a:latin typeface="Times New Roman" panose="02020603050405020304" pitchFamily="18" charset="0"/>
                  </a:rPr>
                  <a:t>R</a:t>
                </a:r>
                <a:r>
                  <a:rPr lang="en-US" altLang="en-US" sz="3000" i="1" dirty="0">
                    <a:solidFill>
                      <a:srgbClr val="000000"/>
                    </a:solidFill>
                    <a:latin typeface="Times New Roman" panose="02020603050405020304" pitchFamily="18" charset="0"/>
                  </a:rPr>
                  <a:t> = </a:t>
                </a:r>
                <a:r>
                  <a:rPr lang="el-GR" altLang="en-US" sz="3000" i="1" dirty="0">
                    <a:solidFill>
                      <a:srgbClr val="000000"/>
                    </a:solidFill>
                    <a:latin typeface="Times New Roman" panose="02020603050405020304" pitchFamily="18" charset="0"/>
                  </a:rPr>
                  <a:t>λ</a:t>
                </a:r>
                <a:r>
                  <a:rPr lang="en-US" altLang="en-US" sz="3000" i="1" baseline="30000" dirty="0">
                    <a:solidFill>
                      <a:srgbClr val="000000"/>
                    </a:solidFill>
                    <a:latin typeface="Times New Roman" panose="02020603050405020304" pitchFamily="18" charset="0"/>
                  </a:rPr>
                  <a:t>2</a:t>
                </a:r>
                <a:r>
                  <a:rPr lang="en-US" altLang="en-US" sz="3000" i="1" dirty="0">
                    <a:solidFill>
                      <a:srgbClr val="000000"/>
                    </a:solidFill>
                    <a:latin typeface="Times New Roman" panose="02020603050405020304" pitchFamily="18" charset="0"/>
                  </a:rPr>
                  <a:t> - </a:t>
                </a:r>
                <a:r>
                  <a:rPr lang="vi-VN" sz="3000" i="1" dirty="0">
                    <a:solidFill>
                      <a:srgbClr val="000000"/>
                    </a:solidFill>
                    <a:latin typeface="Times New Roman" panose="02020603050405020304" pitchFamily="18" charset="0"/>
                    <a:ea typeface="Times New Roman" panose="02020603050405020304" pitchFamily="18" charset="0"/>
                  </a:rPr>
                  <a:t>x</a:t>
                </a:r>
                <a:r>
                  <a:rPr lang="vi-VN" sz="3000" i="1" baseline="-25000" dirty="0">
                    <a:solidFill>
                      <a:srgbClr val="000000"/>
                    </a:solidFill>
                    <a:latin typeface="Times New Roman" panose="02020603050405020304" pitchFamily="18" charset="0"/>
                    <a:ea typeface="Times New Roman" panose="02020603050405020304" pitchFamily="18" charset="0"/>
                  </a:rPr>
                  <a:t>P</a:t>
                </a:r>
                <a:r>
                  <a:rPr lang="en-US" sz="3000" i="1" dirty="0">
                    <a:solidFill>
                      <a:srgbClr val="000000"/>
                    </a:solidFill>
                    <a:latin typeface="Times New Roman" panose="02020603050405020304" pitchFamily="18" charset="0"/>
                    <a:ea typeface="Times New Roman" panose="02020603050405020304" pitchFamily="18" charset="0"/>
                  </a:rPr>
                  <a:t> -</a:t>
                </a:r>
                <a:r>
                  <a:rPr lang="vi-VN" sz="3000" i="1" dirty="0">
                    <a:solidFill>
                      <a:srgbClr val="000000"/>
                    </a:solidFill>
                    <a:latin typeface="Times New Roman" panose="02020603050405020304" pitchFamily="18" charset="0"/>
                    <a:ea typeface="Times New Roman" panose="02020603050405020304" pitchFamily="18" charset="0"/>
                  </a:rPr>
                  <a:t> x</a:t>
                </a:r>
                <a:r>
                  <a:rPr lang="en-US" sz="3000" i="1" baseline="-25000" dirty="0">
                    <a:solidFill>
                      <a:srgbClr val="000000"/>
                    </a:solidFill>
                    <a:latin typeface="Times New Roman" panose="02020603050405020304" pitchFamily="18" charset="0"/>
                    <a:ea typeface="Times New Roman" panose="02020603050405020304" pitchFamily="18" charset="0"/>
                  </a:rPr>
                  <a:t>Q</a:t>
                </a:r>
                <a:r>
                  <a:rPr lang="en-US" altLang="en-US" sz="3000" i="1" dirty="0">
                    <a:solidFill>
                      <a:srgbClr val="000000"/>
                    </a:solidFill>
                    <a:latin typeface="Times New Roman" panose="02020603050405020304" pitchFamily="18" charset="0"/>
                  </a:rPr>
                  <a:t> = </a:t>
                </a:r>
                <a:r>
                  <a:rPr lang="el-GR" altLang="en-US" sz="3000" i="1" dirty="0">
                    <a:solidFill>
                      <a:srgbClr val="000000"/>
                    </a:solidFill>
                    <a:latin typeface="Times New Roman" panose="02020603050405020304" pitchFamily="18" charset="0"/>
                  </a:rPr>
                  <a:t>λ</a:t>
                </a:r>
                <a:r>
                  <a:rPr lang="en-US" altLang="en-US" sz="3000" i="1" baseline="30000" dirty="0">
                    <a:solidFill>
                      <a:srgbClr val="000000"/>
                    </a:solidFill>
                    <a:latin typeface="Times New Roman" panose="02020603050405020304" pitchFamily="18" charset="0"/>
                  </a:rPr>
                  <a:t>2</a:t>
                </a:r>
                <a:r>
                  <a:rPr lang="en-US" altLang="en-US" sz="3000" i="1" dirty="0">
                    <a:solidFill>
                      <a:srgbClr val="000000"/>
                    </a:solidFill>
                    <a:latin typeface="Times New Roman" panose="02020603050405020304" pitchFamily="18" charset="0"/>
                  </a:rPr>
                  <a:t> - 2</a:t>
                </a:r>
                <a:r>
                  <a:rPr lang="vi-VN" sz="3000" i="1" dirty="0">
                    <a:solidFill>
                      <a:srgbClr val="000000"/>
                    </a:solidFill>
                    <a:latin typeface="Times New Roman" panose="02020603050405020304" pitchFamily="18" charset="0"/>
                    <a:ea typeface="Times New Roman" panose="02020603050405020304" pitchFamily="18" charset="0"/>
                  </a:rPr>
                  <a:t>x</a:t>
                </a:r>
                <a:r>
                  <a:rPr lang="vi-VN" sz="3000" i="1" baseline="-25000" dirty="0">
                    <a:solidFill>
                      <a:srgbClr val="000000"/>
                    </a:solidFill>
                    <a:latin typeface="Times New Roman" panose="02020603050405020304" pitchFamily="18" charset="0"/>
                    <a:ea typeface="Times New Roman" panose="02020603050405020304" pitchFamily="18" charset="0"/>
                  </a:rPr>
                  <a:t>P</a:t>
                </a:r>
                <a:r>
                  <a:rPr lang="en-US" sz="3000" i="1" dirty="0">
                    <a:solidFill>
                      <a:srgbClr val="000000"/>
                    </a:solidFill>
                    <a:latin typeface="Times New Roman" panose="02020603050405020304" pitchFamily="18" charset="0"/>
                    <a:ea typeface="Times New Roman" panose="02020603050405020304" pitchFamily="18" charset="0"/>
                  </a:rPr>
                  <a:t> </a:t>
                </a:r>
                <a:r>
                  <a:rPr lang="en-US" altLang="en-US" sz="3000" i="1" dirty="0">
                    <a:solidFill>
                      <a:srgbClr val="000000"/>
                    </a:solidFill>
                    <a:latin typeface="Times New Roman" panose="02020603050405020304" pitchFamily="18" charset="0"/>
                  </a:rPr>
                  <a:t>(mod p)</a:t>
                </a:r>
              </a:p>
              <a:p>
                <a:pPr marL="0" indent="0">
                  <a:buNone/>
                </a:pPr>
                <a:r>
                  <a:rPr lang="en-US" altLang="en-US" sz="3000" i="1" dirty="0">
                    <a:solidFill>
                      <a:srgbClr val="000000"/>
                    </a:solidFill>
                    <a:latin typeface="Times New Roman" panose="02020603050405020304" pitchFamily="18" charset="0"/>
                  </a:rPr>
                  <a:t>	  </a:t>
                </a:r>
                <a:r>
                  <a:rPr lang="en-US" altLang="en-US" sz="3000" i="1" dirty="0" err="1">
                    <a:solidFill>
                      <a:srgbClr val="000000"/>
                    </a:solidFill>
                    <a:latin typeface="Times New Roman" panose="02020603050405020304" pitchFamily="18" charset="0"/>
                  </a:rPr>
                  <a:t>y</a:t>
                </a:r>
                <a:r>
                  <a:rPr lang="en-US" altLang="en-US" sz="3000" i="1" baseline="-25000" dirty="0" err="1">
                    <a:solidFill>
                      <a:srgbClr val="000000"/>
                    </a:solidFill>
                    <a:latin typeface="Times New Roman" panose="02020603050405020304" pitchFamily="18" charset="0"/>
                  </a:rPr>
                  <a:t>R</a:t>
                </a:r>
                <a:r>
                  <a:rPr lang="en-US" altLang="en-US" sz="3000" i="1" dirty="0">
                    <a:solidFill>
                      <a:srgbClr val="000000"/>
                    </a:solidFill>
                    <a:latin typeface="Times New Roman" panose="02020603050405020304" pitchFamily="18" charset="0"/>
                  </a:rPr>
                  <a:t> = </a:t>
                </a:r>
                <a:r>
                  <a:rPr lang="el-GR" altLang="en-US" sz="3000" i="1" dirty="0">
                    <a:solidFill>
                      <a:srgbClr val="000000"/>
                    </a:solidFill>
                    <a:latin typeface="Times New Roman" panose="02020603050405020304" pitchFamily="18" charset="0"/>
                  </a:rPr>
                  <a:t>λ</a:t>
                </a:r>
                <a:r>
                  <a:rPr lang="en-US" altLang="en-US" sz="3000" i="1" dirty="0">
                    <a:solidFill>
                      <a:srgbClr val="000000"/>
                    </a:solidFill>
                    <a:latin typeface="Times New Roman" panose="02020603050405020304" pitchFamily="18" charset="0"/>
                  </a:rPr>
                  <a:t>(</a:t>
                </a:r>
                <a:r>
                  <a:rPr lang="vi-VN" sz="3000" i="1" dirty="0">
                    <a:solidFill>
                      <a:srgbClr val="000000"/>
                    </a:solidFill>
                    <a:latin typeface="Times New Roman" panose="02020603050405020304" pitchFamily="18" charset="0"/>
                    <a:ea typeface="Times New Roman" panose="02020603050405020304" pitchFamily="18" charset="0"/>
                  </a:rPr>
                  <a:t>x</a:t>
                </a:r>
                <a:r>
                  <a:rPr lang="vi-VN" sz="3000" i="1" baseline="-25000" dirty="0">
                    <a:solidFill>
                      <a:srgbClr val="000000"/>
                    </a:solidFill>
                    <a:latin typeface="Times New Roman" panose="02020603050405020304" pitchFamily="18" charset="0"/>
                    <a:ea typeface="Times New Roman" panose="02020603050405020304" pitchFamily="18" charset="0"/>
                  </a:rPr>
                  <a:t>P</a:t>
                </a:r>
                <a:r>
                  <a:rPr lang="en-US" sz="3000" i="1" dirty="0">
                    <a:solidFill>
                      <a:srgbClr val="000000"/>
                    </a:solidFill>
                    <a:latin typeface="Times New Roman" panose="02020603050405020304" pitchFamily="18" charset="0"/>
                    <a:ea typeface="Times New Roman" panose="02020603050405020304" pitchFamily="18" charset="0"/>
                  </a:rPr>
                  <a:t> -</a:t>
                </a:r>
                <a:r>
                  <a:rPr lang="vi-VN" sz="3000" i="1" dirty="0">
                    <a:solidFill>
                      <a:srgbClr val="000000"/>
                    </a:solidFill>
                    <a:latin typeface="Times New Roman" panose="02020603050405020304" pitchFamily="18" charset="0"/>
                    <a:ea typeface="Times New Roman" panose="02020603050405020304" pitchFamily="18" charset="0"/>
                  </a:rPr>
                  <a:t> x</a:t>
                </a:r>
                <a:r>
                  <a:rPr lang="en-US" sz="3000" i="1" baseline="-25000" dirty="0">
                    <a:solidFill>
                      <a:srgbClr val="000000"/>
                    </a:solidFill>
                    <a:latin typeface="Times New Roman" panose="02020603050405020304" pitchFamily="18" charset="0"/>
                    <a:ea typeface="Times New Roman" panose="02020603050405020304" pitchFamily="18" charset="0"/>
                  </a:rPr>
                  <a:t>R</a:t>
                </a:r>
                <a:r>
                  <a:rPr lang="en-US" altLang="en-US" sz="3000" i="1" dirty="0">
                    <a:solidFill>
                      <a:srgbClr val="000000"/>
                    </a:solidFill>
                    <a:latin typeface="Times New Roman" panose="02020603050405020304" pitchFamily="18" charset="0"/>
                  </a:rPr>
                  <a:t>) - </a:t>
                </a:r>
                <a:r>
                  <a:rPr lang="en-US" altLang="en-US" sz="3000" i="1" dirty="0" err="1">
                    <a:solidFill>
                      <a:srgbClr val="000000"/>
                    </a:solidFill>
                    <a:latin typeface="Times New Roman" panose="02020603050405020304" pitchFamily="18" charset="0"/>
                  </a:rPr>
                  <a:t>y</a:t>
                </a:r>
                <a:r>
                  <a:rPr lang="en-US" altLang="en-US" sz="3000" i="1" baseline="-25000" dirty="0" err="1">
                    <a:solidFill>
                      <a:srgbClr val="000000"/>
                    </a:solidFill>
                    <a:latin typeface="Times New Roman" panose="02020603050405020304" pitchFamily="18" charset="0"/>
                  </a:rPr>
                  <a:t>P</a:t>
                </a:r>
                <a:r>
                  <a:rPr lang="en-US" altLang="en-US" sz="3000" i="1" dirty="0">
                    <a:solidFill>
                      <a:srgbClr val="000000"/>
                    </a:solidFill>
                    <a:latin typeface="Times New Roman" panose="02020603050405020304" pitchFamily="18" charset="0"/>
                  </a:rPr>
                  <a:t> (mod p)</a:t>
                </a:r>
              </a:p>
              <a:p>
                <a:pPr marL="0" indent="0">
                  <a:buNone/>
                </a:pPr>
                <a:r>
                  <a:rPr lang="en-US" altLang="en-US" sz="3000" dirty="0">
                    <a:latin typeface="Times New Roman" panose="02020603050405020304" pitchFamily="18" charset="0"/>
                  </a:rPr>
                  <a:t>	  </a:t>
                </a:r>
                <a:r>
                  <a:rPr lang="en-US" altLang="en-US" sz="3000" dirty="0" err="1">
                    <a:latin typeface="Times New Roman" panose="02020603050405020304" pitchFamily="18" charset="0"/>
                  </a:rPr>
                  <a:t>Với</a:t>
                </a:r>
                <a:r>
                  <a:rPr lang="en-US" altLang="en-US" sz="3000" dirty="0">
                    <a:latin typeface="Times New Roman" panose="02020603050405020304" pitchFamily="18" charset="0"/>
                  </a:rPr>
                  <a:t> </a:t>
                </a:r>
                <a:r>
                  <a:rPr lang="el-GR" altLang="en-US" sz="3000" i="1" dirty="0">
                    <a:solidFill>
                      <a:srgbClr val="000000"/>
                    </a:solidFill>
                    <a:latin typeface="Times New Roman" panose="02020603050405020304" pitchFamily="18" charset="0"/>
                  </a:rPr>
                  <a:t>λ</a:t>
                </a:r>
                <a:r>
                  <a:rPr lang="vi-VN" sz="3000" i="1" dirty="0">
                    <a:solidFill>
                      <a:srgbClr val="000000"/>
                    </a:solidFill>
                    <a:latin typeface="Times New Roman" panose="02020603050405020304" pitchFamily="18" charset="0"/>
                    <a:ea typeface="Times New Roman" panose="02020603050405020304" pitchFamily="18" charset="0"/>
                  </a:rPr>
                  <a:t> = </a:t>
                </a:r>
                <a14:m>
                  <m:oMath xmlns:m="http://schemas.openxmlformats.org/officeDocument/2006/math">
                    <m:sSup>
                      <m:sSupPr>
                        <m:ctrlPr>
                          <a:rPr lang="en-US" sz="3000" i="1" smtClean="0">
                            <a:solidFill>
                              <a:srgbClr val="000000"/>
                            </a:solidFill>
                            <a:latin typeface="Cambria Math" panose="02040503050406030204" pitchFamily="18" charset="0"/>
                          </a:rPr>
                        </m:ctrlPr>
                      </m:sSupPr>
                      <m:e>
                        <m:d>
                          <m:dPr>
                            <m:ctrlPr>
                              <a:rPr lang="en-US" sz="3000" i="1">
                                <a:solidFill>
                                  <a:srgbClr val="000000"/>
                                </a:solidFill>
                                <a:latin typeface="Cambria Math" panose="02040503050406030204" pitchFamily="18" charset="0"/>
                              </a:rPr>
                            </m:ctrlPr>
                          </m:dPr>
                          <m:e>
                            <m:f>
                              <m:fPr>
                                <m:ctrlPr>
                                  <a:rPr lang="en-US" sz="3000" i="1">
                                    <a:solidFill>
                                      <a:srgbClr val="000000"/>
                                    </a:solidFill>
                                    <a:latin typeface="Cambria Math" panose="02040503050406030204" pitchFamily="18" charset="0"/>
                                  </a:rPr>
                                </m:ctrlPr>
                              </m:fPr>
                              <m:num>
                                <m:r>
                                  <a:rPr lang="en-US" sz="3000" i="1">
                                    <a:solidFill>
                                      <a:srgbClr val="000000"/>
                                    </a:solidFill>
                                    <a:latin typeface="Cambria Math" panose="02040503050406030204" pitchFamily="18" charset="0"/>
                                  </a:rPr>
                                  <m:t>3</m:t>
                                </m:r>
                                <m:sSubSup>
                                  <m:sSubSupPr>
                                    <m:ctrlPr>
                                      <a:rPr lang="en-US" sz="3000" i="1">
                                        <a:solidFill>
                                          <a:srgbClr val="000000"/>
                                        </a:solidFill>
                                        <a:latin typeface="Cambria Math" panose="02040503050406030204" pitchFamily="18" charset="0"/>
                                      </a:rPr>
                                    </m:ctrlPr>
                                  </m:sSubSupPr>
                                  <m:e>
                                    <m:r>
                                      <a:rPr lang="en-US" sz="3000" i="1">
                                        <a:solidFill>
                                          <a:srgbClr val="000000"/>
                                        </a:solidFill>
                                        <a:latin typeface="Cambria Math" panose="02040503050406030204" pitchFamily="18" charset="0"/>
                                      </a:rPr>
                                      <m:t>𝑥</m:t>
                                    </m:r>
                                  </m:e>
                                  <m:sub>
                                    <m:r>
                                      <a:rPr lang="en-US" sz="3000" b="0" i="1" smtClean="0">
                                        <a:solidFill>
                                          <a:srgbClr val="000000"/>
                                        </a:solidFill>
                                        <a:latin typeface="Cambria Math" panose="02040503050406030204" pitchFamily="18" charset="0"/>
                                      </a:rPr>
                                      <m:t>𝑃</m:t>
                                    </m:r>
                                  </m:sub>
                                  <m:sup>
                                    <m:r>
                                      <a:rPr lang="en-US" sz="3000" i="1">
                                        <a:solidFill>
                                          <a:srgbClr val="000000"/>
                                        </a:solidFill>
                                        <a:latin typeface="Cambria Math" panose="02040503050406030204" pitchFamily="18" charset="0"/>
                                      </a:rPr>
                                      <m:t>2</m:t>
                                    </m:r>
                                  </m:sup>
                                </m:sSubSup>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𝑎</m:t>
                                </m:r>
                              </m:num>
                              <m:den>
                                <m:r>
                                  <a:rPr lang="en-US" sz="3000" i="1">
                                    <a:solidFill>
                                      <a:srgbClr val="000000"/>
                                    </a:solidFill>
                                    <a:latin typeface="Cambria Math" panose="02040503050406030204" pitchFamily="18" charset="0"/>
                                  </a:rPr>
                                  <m:t>2</m:t>
                                </m:r>
                                <m:sSub>
                                  <m:sSubPr>
                                    <m:ctrlPr>
                                      <a:rPr lang="en-US" sz="3000" i="1">
                                        <a:solidFill>
                                          <a:srgbClr val="000000"/>
                                        </a:solidFill>
                                        <a:latin typeface="Cambria Math" panose="02040503050406030204" pitchFamily="18" charset="0"/>
                                      </a:rPr>
                                    </m:ctrlPr>
                                  </m:sSubPr>
                                  <m:e>
                                    <m:r>
                                      <a:rPr lang="en-US" sz="3000" i="1">
                                        <a:solidFill>
                                          <a:srgbClr val="000000"/>
                                        </a:solidFill>
                                        <a:latin typeface="Cambria Math" panose="02040503050406030204" pitchFamily="18" charset="0"/>
                                      </a:rPr>
                                      <m:t>𝑦</m:t>
                                    </m:r>
                                  </m:e>
                                  <m:sub>
                                    <m:r>
                                      <a:rPr lang="en-US" sz="3000" i="1">
                                        <a:solidFill>
                                          <a:srgbClr val="000000"/>
                                        </a:solidFill>
                                        <a:latin typeface="Cambria Math" panose="02040503050406030204" pitchFamily="18" charset="0"/>
                                      </a:rPr>
                                      <m:t>𝑃</m:t>
                                    </m:r>
                                  </m:sub>
                                </m:sSub>
                              </m:den>
                            </m:f>
                          </m:e>
                        </m:d>
                      </m:e>
                      <m:sup/>
                    </m:sSup>
                    <m:r>
                      <a:rPr lang="en-US" sz="3000" b="0" i="1" smtClean="0">
                        <a:solidFill>
                          <a:srgbClr val="000000"/>
                        </a:solidFill>
                        <a:latin typeface="Cambria Math" panose="02040503050406030204" pitchFamily="18" charset="0"/>
                      </a:rPr>
                      <m:t>𝑚𝑜𝑑</m:t>
                    </m:r>
                    <m:r>
                      <a:rPr lang="en-US" sz="3000" b="0" i="1" smtClean="0">
                        <a:solidFill>
                          <a:srgbClr val="000000"/>
                        </a:solidFill>
                        <a:latin typeface="Cambria Math" panose="02040503050406030204" pitchFamily="18" charset="0"/>
                      </a:rPr>
                      <m:t> </m:t>
                    </m:r>
                    <m:r>
                      <a:rPr lang="en-US" sz="3000" b="0" i="1" smtClean="0">
                        <a:solidFill>
                          <a:srgbClr val="000000"/>
                        </a:solidFill>
                        <a:latin typeface="Cambria Math" panose="02040503050406030204" pitchFamily="18" charset="0"/>
                      </a:rPr>
                      <m:t>𝑝</m:t>
                    </m:r>
                  </m:oMath>
                </a14:m>
                <a:endParaRPr lang="en-US" sz="3000" dirty="0"/>
              </a:p>
            </p:txBody>
          </p:sp>
        </mc:Choice>
        <mc:Fallback xmlns="">
          <p:sp>
            <p:nvSpPr>
              <p:cNvPr id="3" name="Content Placeholder 2">
                <a:extLst>
                  <a:ext uri="{FF2B5EF4-FFF2-40B4-BE49-F238E27FC236}">
                    <a16:creationId xmlns:a16="http://schemas.microsoft.com/office/drawing/2014/main" id="{EB808A2B-EB82-4DFE-87A9-7C0595C83369}"/>
                  </a:ext>
                </a:extLst>
              </p:cNvPr>
              <p:cNvSpPr>
                <a:spLocks noGrp="1" noRot="1" noChangeAspect="1" noMove="1" noResize="1" noEditPoints="1" noAdjustHandles="1" noChangeArrowheads="1" noChangeShapeType="1" noTextEdit="1"/>
              </p:cNvSpPr>
              <p:nvPr>
                <p:ph idx="1"/>
              </p:nvPr>
            </p:nvSpPr>
            <p:spPr>
              <a:xfrm>
                <a:off x="762000" y="1447800"/>
                <a:ext cx="7848600" cy="4800600"/>
              </a:xfrm>
              <a:blipFill>
                <a:blip r:embed="rId2"/>
                <a:stretch>
                  <a:fillRect l="-1786" t="-1779" b="-241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AA39459-35E8-4EA4-A0CE-E72433D2625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69053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9388-2408-4156-A5A2-A1D179E6048D}"/>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7CC55F5B-F1B1-43B9-B0EA-6C4594D97D06}"/>
              </a:ext>
            </a:extLst>
          </p:cNvPr>
          <p:cNvSpPr>
            <a:spLocks noGrp="1"/>
          </p:cNvSpPr>
          <p:nvPr>
            <p:ph type="dt" sz="half" idx="10"/>
          </p:nvPr>
        </p:nvSpPr>
        <p:spPr/>
        <p:txBody>
          <a:bodyPr/>
          <a:lstStyle/>
          <a:p>
            <a:pPr>
              <a:defRPr/>
            </a:pPr>
            <a:r>
              <a:rPr lang="en-US"/>
              <a:t>Bộ môn Mạng và ATTT – Khoa CNTT</a:t>
            </a:r>
          </a:p>
        </p:txBody>
      </p:sp>
      <p:sp>
        <p:nvSpPr>
          <p:cNvPr id="5" name="Content Placeholder 2">
            <a:extLst>
              <a:ext uri="{FF2B5EF4-FFF2-40B4-BE49-F238E27FC236}">
                <a16:creationId xmlns:a16="http://schemas.microsoft.com/office/drawing/2014/main" id="{6F2D6E4E-5D54-4928-AF3E-6FA21B43C4DE}"/>
              </a:ext>
            </a:extLst>
          </p:cNvPr>
          <p:cNvSpPr>
            <a:spLocks noGrp="1"/>
          </p:cNvSpPr>
          <p:nvPr>
            <p:ph idx="1"/>
          </p:nvPr>
        </p:nvSpPr>
        <p:spPr>
          <a:xfrm>
            <a:off x="838200" y="1752600"/>
            <a:ext cx="7772400" cy="4114800"/>
          </a:xfrm>
        </p:spPr>
        <p:txBody>
          <a:bodyPr/>
          <a:lstStyle/>
          <a:p>
            <a:pPr marL="0" indent="0">
              <a:buNone/>
            </a:pPr>
            <a:r>
              <a:rPr lang="en-US"/>
              <a:t>- Tương tự, nếu muốn tính </a:t>
            </a:r>
            <a:r>
              <a:rPr lang="en-US" i="1">
                <a:solidFill>
                  <a:srgbClr val="000000"/>
                </a:solidFill>
              </a:rPr>
              <a:t>3P</a:t>
            </a:r>
            <a:r>
              <a:rPr lang="en-US"/>
              <a:t>, trước hết ta tính </a:t>
            </a:r>
            <a:r>
              <a:rPr lang="en-US" i="1">
                <a:solidFill>
                  <a:srgbClr val="000000"/>
                </a:solidFill>
              </a:rPr>
              <a:t>R=P+P=2P</a:t>
            </a:r>
            <a:r>
              <a:rPr lang="en-US"/>
              <a:t>, sau đó tính </a:t>
            </a:r>
            <a:r>
              <a:rPr lang="en-US" i="1">
                <a:solidFill>
                  <a:srgbClr val="000000"/>
                </a:solidFill>
              </a:rPr>
              <a:t>3P = 2P+P = R+P</a:t>
            </a:r>
          </a:p>
          <a:p>
            <a:pPr marL="0" indent="0">
              <a:buNone/>
            </a:pPr>
            <a:r>
              <a:rPr lang="en-US"/>
              <a:t>- Cứ như vậy phát triển lên thành </a:t>
            </a:r>
            <a:r>
              <a:rPr lang="en-US" i="1">
                <a:solidFill>
                  <a:srgbClr val="000000"/>
                </a:solidFill>
              </a:rPr>
              <a:t>n.P</a:t>
            </a:r>
            <a:r>
              <a:rPr lang="en-US"/>
              <a:t> </a:t>
            </a:r>
          </a:p>
        </p:txBody>
      </p:sp>
    </p:spTree>
    <p:extLst>
      <p:ext uri="{BB962C8B-B14F-4D97-AF65-F5344CB8AC3E}">
        <p14:creationId xmlns:p14="http://schemas.microsoft.com/office/powerpoint/2010/main" val="1365960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EDF2-C08A-4B17-A13E-1A8C0AA5B099}"/>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5DCAE7A4-81B1-4165-A1E3-F1A41983AF4A}"/>
              </a:ext>
            </a:extLst>
          </p:cNvPr>
          <p:cNvSpPr>
            <a:spLocks noGrp="1"/>
          </p:cNvSpPr>
          <p:nvPr>
            <p:ph idx="1"/>
          </p:nvPr>
        </p:nvSpPr>
        <p:spPr>
          <a:xfrm>
            <a:off x="609600" y="1676400"/>
            <a:ext cx="8153400" cy="4495800"/>
          </a:xfrm>
        </p:spPr>
        <p:txBody>
          <a:bodyPr/>
          <a:lstStyle/>
          <a:p>
            <a:r>
              <a:rPr lang="en-US" sz="3000"/>
              <a:t> </a:t>
            </a:r>
            <a:r>
              <a:rPr lang="pt-BR" sz="3000">
                <a:latin typeface="Times New Roman" panose="02020603050405020304" pitchFamily="18" charset="0"/>
              </a:rPr>
              <a:t>C</a:t>
            </a:r>
            <a:r>
              <a:rPr lang="pt-BR" sz="3000">
                <a:effectLst/>
                <a:latin typeface="Times New Roman" panose="02020603050405020304" pitchFamily="18" charset="0"/>
                <a:ea typeface="Times New Roman" panose="02020603050405020304" pitchFamily="18" charset="0"/>
              </a:rPr>
              <a:t>ho </a:t>
            </a:r>
            <a:r>
              <a:rPr lang="pt-BR" sz="3000" i="1">
                <a:solidFill>
                  <a:srgbClr val="000000"/>
                </a:solidFill>
                <a:effectLst/>
                <a:latin typeface="Times New Roman" panose="02020603050405020304" pitchFamily="18" charset="0"/>
                <a:ea typeface="Times New Roman" panose="02020603050405020304" pitchFamily="18" charset="0"/>
              </a:rPr>
              <a:t>P = (3,10)</a:t>
            </a:r>
            <a:r>
              <a:rPr lang="pt-BR" sz="3000">
                <a:effectLst/>
                <a:latin typeface="Times New Roman" panose="02020603050405020304" pitchFamily="18" charset="0"/>
                <a:ea typeface="Times New Roman" panose="02020603050405020304" pitchFamily="18" charset="0"/>
              </a:rPr>
              <a:t> trong </a:t>
            </a:r>
            <a:r>
              <a:rPr lang="pt-BR" sz="3000" i="1">
                <a:solidFill>
                  <a:srgbClr val="000000"/>
                </a:solidFill>
                <a:effectLst/>
                <a:latin typeface="Times New Roman" panose="02020603050405020304" pitchFamily="18" charset="0"/>
                <a:ea typeface="Times New Roman" panose="02020603050405020304" pitchFamily="18" charset="0"/>
              </a:rPr>
              <a:t>E</a:t>
            </a:r>
            <a:r>
              <a:rPr lang="pt-BR" sz="3000" i="1" baseline="-25000">
                <a:solidFill>
                  <a:srgbClr val="000000"/>
                </a:solidFill>
                <a:effectLst/>
                <a:latin typeface="Times New Roman" panose="02020603050405020304" pitchFamily="18" charset="0"/>
                <a:ea typeface="Times New Roman" panose="02020603050405020304" pitchFamily="18" charset="0"/>
              </a:rPr>
              <a:t>23</a:t>
            </a:r>
            <a:r>
              <a:rPr lang="pt-BR" sz="3000" i="1">
                <a:solidFill>
                  <a:srgbClr val="000000"/>
                </a:solidFill>
                <a:effectLst/>
                <a:latin typeface="Times New Roman" panose="02020603050405020304" pitchFamily="18" charset="0"/>
                <a:ea typeface="Times New Roman" panose="02020603050405020304" pitchFamily="18" charset="0"/>
              </a:rPr>
              <a:t>(1,1)</a:t>
            </a:r>
            <a:r>
              <a:rPr lang="pt-BR" sz="3000">
                <a:effectLst/>
                <a:latin typeface="Times New Roman" panose="02020603050405020304" pitchFamily="18" charset="0"/>
                <a:ea typeface="Times New Roman" panose="02020603050405020304" pitchFamily="18" charset="0"/>
              </a:rPr>
              <a:t>, tính </a:t>
            </a:r>
            <a:r>
              <a:rPr lang="pt-BR" sz="3000" i="1">
                <a:solidFill>
                  <a:srgbClr val="000000"/>
                </a:solidFill>
                <a:effectLst/>
                <a:latin typeface="Times New Roman" panose="02020603050405020304" pitchFamily="18" charset="0"/>
                <a:ea typeface="Times New Roman" panose="02020603050405020304" pitchFamily="18" charset="0"/>
              </a:rPr>
              <a:t>R = 2P</a:t>
            </a:r>
          </a:p>
          <a:p>
            <a:endParaRPr lang="pt-BR" sz="3000">
              <a:latin typeface="Times New Roman" panose="02020603050405020304" pitchFamily="18" charset="0"/>
            </a:endParaRPr>
          </a:p>
          <a:p>
            <a:pPr marL="457200" marR="0" indent="0" algn="just">
              <a:lnSpc>
                <a:spcPct val="115000"/>
              </a:lnSpc>
              <a:spcBef>
                <a:spcPts val="600"/>
              </a:spcBef>
              <a:spcAft>
                <a:spcPts val="600"/>
              </a:spcAft>
              <a:buNone/>
            </a:pPr>
            <a:endParaRPr lang="pt-BR" sz="3000">
              <a:latin typeface="Times New Roman" panose="02020603050405020304" pitchFamily="18" charset="0"/>
            </a:endParaRPr>
          </a:p>
          <a:p>
            <a:pPr marL="457200" marR="0" indent="0" algn="just">
              <a:lnSpc>
                <a:spcPct val="115000"/>
              </a:lnSpc>
              <a:spcBef>
                <a:spcPts val="600"/>
              </a:spcBef>
              <a:spcAft>
                <a:spcPts val="600"/>
              </a:spcAft>
              <a:buNone/>
            </a:pPr>
            <a:r>
              <a:rPr lang="vi-VN" sz="3000" i="1">
                <a:solidFill>
                  <a:srgbClr val="000000"/>
                </a:solidFill>
                <a:latin typeface="Times New Roman" panose="02020603050405020304" pitchFamily="18" charset="0"/>
              </a:rPr>
              <a:t>x</a:t>
            </a:r>
            <a:r>
              <a:rPr lang="vi-VN" sz="3000" i="1" baseline="-25000">
                <a:solidFill>
                  <a:srgbClr val="000000"/>
                </a:solidFill>
                <a:effectLst/>
                <a:latin typeface="Times New Roman" panose="02020603050405020304" pitchFamily="18" charset="0"/>
                <a:ea typeface="Times New Roman" panose="02020603050405020304" pitchFamily="18" charset="0"/>
              </a:rPr>
              <a:t>R</a:t>
            </a:r>
            <a:r>
              <a:rPr lang="vi-VN" sz="3000" i="1">
                <a:solidFill>
                  <a:srgbClr val="000000"/>
                </a:solidFill>
                <a:effectLst/>
                <a:latin typeface="Times New Roman" panose="02020603050405020304" pitchFamily="18" charset="0"/>
                <a:ea typeface="Times New Roman" panose="02020603050405020304" pitchFamily="18" charset="0"/>
              </a:rPr>
              <a:t> = (6</a:t>
            </a:r>
            <a:r>
              <a:rPr lang="vi-VN" sz="3000" i="1" baseline="30000">
                <a:solidFill>
                  <a:srgbClr val="000000"/>
                </a:solidFill>
                <a:effectLst/>
                <a:latin typeface="Times New Roman" panose="02020603050405020304" pitchFamily="18" charset="0"/>
                <a:ea typeface="Times New Roman" panose="02020603050405020304" pitchFamily="18" charset="0"/>
              </a:rPr>
              <a:t>2</a:t>
            </a:r>
            <a:r>
              <a:rPr lang="vi-VN" sz="3000" i="1">
                <a:solidFill>
                  <a:srgbClr val="000000"/>
                </a:solidFill>
                <a:effectLst/>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vi-VN" sz="3000" i="1">
                <a:solidFill>
                  <a:srgbClr val="000000"/>
                </a:solidFill>
                <a:effectLst/>
                <a:latin typeface="Times New Roman" panose="02020603050405020304" pitchFamily="18" charset="0"/>
                <a:ea typeface="Times New Roman" panose="02020603050405020304" pitchFamily="18" charset="0"/>
              </a:rPr>
              <a:t> </a:t>
            </a:r>
            <a:r>
              <a:rPr lang="en-US" sz="3000" i="1">
                <a:solidFill>
                  <a:srgbClr val="000000"/>
                </a:solidFill>
                <a:effectLst/>
                <a:latin typeface="Times New Roman" panose="02020603050405020304" pitchFamily="18" charset="0"/>
                <a:ea typeface="Times New Roman" panose="02020603050405020304" pitchFamily="18" charset="0"/>
              </a:rPr>
              <a:t>2.</a:t>
            </a:r>
            <a:r>
              <a:rPr lang="vi-VN" sz="3000" i="1">
                <a:solidFill>
                  <a:srgbClr val="000000"/>
                </a:solidFill>
                <a:effectLst/>
                <a:latin typeface="Times New Roman" panose="02020603050405020304" pitchFamily="18" charset="0"/>
                <a:ea typeface="Times New Roman" panose="02020603050405020304" pitchFamily="18" charset="0"/>
              </a:rPr>
              <a:t>3) mod 23 = 30 mod 23 = 7</a:t>
            </a:r>
            <a:endParaRPr lang="en-US" sz="3000" i="1">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3000" i="1">
                <a:solidFill>
                  <a:srgbClr val="000000"/>
                </a:solidFill>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rPr>
              <a:t>y</a:t>
            </a:r>
            <a:r>
              <a:rPr lang="vi-VN" sz="3000" i="1" baseline="-25000">
                <a:solidFill>
                  <a:srgbClr val="000000"/>
                </a:solidFill>
                <a:effectLst/>
                <a:latin typeface="Times New Roman" panose="02020603050405020304" pitchFamily="18" charset="0"/>
                <a:ea typeface="Times New Roman" panose="02020603050405020304" pitchFamily="18" charset="0"/>
              </a:rPr>
              <a:t>R</a:t>
            </a:r>
            <a:r>
              <a:rPr lang="vi-VN" sz="3000" i="1">
                <a:solidFill>
                  <a:srgbClr val="000000"/>
                </a:solidFill>
                <a:effectLst/>
                <a:latin typeface="Times New Roman" panose="02020603050405020304" pitchFamily="18" charset="0"/>
                <a:ea typeface="Times New Roman" panose="02020603050405020304" pitchFamily="18" charset="0"/>
              </a:rPr>
              <a:t> = (6(3 </a:t>
            </a:r>
            <a:r>
              <a:rPr lang="vi-VN" sz="3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3000" i="1">
                <a:solidFill>
                  <a:srgbClr val="000000"/>
                </a:solidFill>
                <a:effectLst/>
                <a:latin typeface="Times New Roman" panose="02020603050405020304" pitchFamily="18" charset="0"/>
                <a:ea typeface="Times New Roman" panose="02020603050405020304" pitchFamily="18" charset="0"/>
              </a:rPr>
              <a:t> 7)</a:t>
            </a:r>
            <a:r>
              <a:rPr lang="vi-VN" sz="3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lang="vi-VN" sz="3000" i="1">
                <a:solidFill>
                  <a:srgbClr val="000000"/>
                </a:solidFill>
                <a:effectLst/>
                <a:latin typeface="Times New Roman" panose="02020603050405020304" pitchFamily="18" charset="0"/>
                <a:ea typeface="Times New Roman" panose="02020603050405020304" pitchFamily="18" charset="0"/>
              </a:rPr>
              <a:t>10) mod 23 = (</a:t>
            </a:r>
            <a:r>
              <a:rPr lang="vi-VN" sz="3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3000" i="1">
                <a:solidFill>
                  <a:srgbClr val="000000"/>
                </a:solidFill>
                <a:effectLst/>
                <a:latin typeface="Times New Roman" panose="02020603050405020304" pitchFamily="18" charset="0"/>
                <a:ea typeface="Times New Roman" panose="02020603050405020304" pitchFamily="18" charset="0"/>
              </a:rPr>
              <a:t>34) mod 23 = 12</a:t>
            </a:r>
            <a:r>
              <a:rPr lang="vi-VN" sz="3000">
                <a:effectLst/>
                <a:latin typeface="Times New Roman" panose="02020603050405020304" pitchFamily="18" charset="0"/>
                <a:ea typeface="Times New Roman" panose="02020603050405020304" pitchFamily="18" charset="0"/>
              </a:rPr>
              <a:t> </a:t>
            </a:r>
            <a:endParaRPr lang="en-US" sz="3000">
              <a:effectLst/>
              <a:latin typeface="Times New Roman" panose="02020603050405020304" pitchFamily="18" charset="0"/>
              <a:ea typeface="Times New Roman" panose="02020603050405020304" pitchFamily="18" charset="0"/>
            </a:endParaRPr>
          </a:p>
          <a:p>
            <a:pPr marL="0" indent="0">
              <a:buNone/>
            </a:pPr>
            <a:r>
              <a:rPr lang="en-US" sz="3000">
                <a:latin typeface="Times New Roman" panose="02020603050405020304" pitchFamily="18" charset="0"/>
                <a:ea typeface="Times New Roman" panose="02020603050405020304" pitchFamily="18" charset="0"/>
              </a:rPr>
              <a:t>    Vậy </a:t>
            </a:r>
            <a:r>
              <a:rPr lang="en-US" sz="3000" i="1">
                <a:solidFill>
                  <a:srgbClr val="000000"/>
                </a:solidFill>
                <a:latin typeface="Times New Roman" panose="02020603050405020304" pitchFamily="18" charset="0"/>
                <a:ea typeface="Times New Roman" panose="02020603050405020304" pitchFamily="18" charset="0"/>
              </a:rPr>
              <a:t>R =</a:t>
            </a:r>
            <a:r>
              <a:rPr lang="vi-VN" sz="3000" i="1">
                <a:solidFill>
                  <a:srgbClr val="000000"/>
                </a:solidFill>
                <a:effectLst/>
                <a:latin typeface="Times New Roman" panose="02020603050405020304" pitchFamily="18" charset="0"/>
                <a:ea typeface="Times New Roman" panose="02020603050405020304" pitchFamily="18" charset="0"/>
              </a:rPr>
              <a:t> 2P = (7, 12)</a:t>
            </a:r>
            <a:endParaRPr lang="pt-BR" sz="3000" i="1">
              <a:solidFill>
                <a:srgbClr val="000000"/>
              </a:solidFill>
              <a:latin typeface="Times New Roman" panose="02020603050405020304" pitchFamily="18" charset="0"/>
            </a:endParaRPr>
          </a:p>
          <a:p>
            <a:endParaRPr lang="pt-BR" sz="3000">
              <a:latin typeface="Times New Roman" panose="02020603050405020304" pitchFamily="18" charset="0"/>
            </a:endParaRPr>
          </a:p>
          <a:p>
            <a:endParaRPr lang="en-US" sz="3000"/>
          </a:p>
        </p:txBody>
      </p:sp>
      <p:sp>
        <p:nvSpPr>
          <p:cNvPr id="4" name="Date Placeholder 3">
            <a:extLst>
              <a:ext uri="{FF2B5EF4-FFF2-40B4-BE49-F238E27FC236}">
                <a16:creationId xmlns:a16="http://schemas.microsoft.com/office/drawing/2014/main" id="{47206684-4DEA-45EE-9027-7EAE5D6DD366}"/>
              </a:ext>
            </a:extLst>
          </p:cNvPr>
          <p:cNvSpPr>
            <a:spLocks noGrp="1"/>
          </p:cNvSpPr>
          <p:nvPr>
            <p:ph type="dt" sz="half" idx="10"/>
          </p:nvPr>
        </p:nvSpPr>
        <p:spPr/>
        <p:txBody>
          <a:bodyPr/>
          <a:lstStyle/>
          <a:p>
            <a:pPr>
              <a:defRPr/>
            </a:pPr>
            <a:r>
              <a:rPr lang="en-US"/>
              <a:t>Bộ môn Mạng và ATTT – Khoa CNTT</a:t>
            </a:r>
          </a:p>
        </p:txBody>
      </p:sp>
      <p:sp>
        <p:nvSpPr>
          <p:cNvPr id="5" name="Rectangle 2">
            <a:extLst>
              <a:ext uri="{FF2B5EF4-FFF2-40B4-BE49-F238E27FC236}">
                <a16:creationId xmlns:a16="http://schemas.microsoft.com/office/drawing/2014/main" id="{65668C7E-5387-4E12-A7EC-6C3721F5FD1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F35B3902-82D0-48FA-86D7-2093BA2EAE96}"/>
              </a:ext>
            </a:extLst>
          </p:cNvPr>
          <p:cNvGraphicFramePr>
            <a:graphicFrameLocks noChangeAspect="1"/>
          </p:cNvGraphicFramePr>
          <p:nvPr>
            <p:extLst>
              <p:ext uri="{D42A27DB-BD31-4B8C-83A1-F6EECF244321}">
                <p14:modId xmlns:p14="http://schemas.microsoft.com/office/powerpoint/2010/main" val="1513313390"/>
              </p:ext>
            </p:extLst>
          </p:nvPr>
        </p:nvGraphicFramePr>
        <p:xfrm>
          <a:off x="838200" y="2438400"/>
          <a:ext cx="7551772" cy="1066793"/>
        </p:xfrm>
        <a:graphic>
          <a:graphicData uri="http://schemas.openxmlformats.org/presentationml/2006/ole">
            <mc:AlternateContent xmlns:mc="http://schemas.openxmlformats.org/markup-compatibility/2006">
              <mc:Choice xmlns:v="urn:schemas-microsoft-com:vml" Requires="v">
                <p:oleObj r:id="rId2" imgW="3416300" imgH="482600" progId="Equation.3">
                  <p:embed/>
                </p:oleObj>
              </mc:Choice>
              <mc:Fallback>
                <p:oleObj r:id="rId2" imgW="3416300" imgH="4826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38400"/>
                        <a:ext cx="7551772" cy="1066793"/>
                      </a:xfrm>
                      <a:prstGeom prst="rect">
                        <a:avLst/>
                      </a:prstGeom>
                      <a:noFill/>
                    </p:spPr>
                  </p:pic>
                </p:oleObj>
              </mc:Fallback>
            </mc:AlternateContent>
          </a:graphicData>
        </a:graphic>
      </p:graphicFrame>
    </p:spTree>
    <p:extLst>
      <p:ext uri="{BB962C8B-B14F-4D97-AF65-F5344CB8AC3E}">
        <p14:creationId xmlns:p14="http://schemas.microsoft.com/office/powerpoint/2010/main" val="3566283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C92B-303E-4A4E-849F-14CD9D7628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C6AD2E-3FEC-4C43-8C19-B7A255BDD3E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8278298-CE31-4877-BBE4-303453F78BE3}"/>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5CB8728A-598B-455F-A2CF-19AC267E7E53}"/>
              </a:ext>
            </a:extLst>
          </p:cNvPr>
          <p:cNvPicPr>
            <a:picLocks noChangeAspect="1"/>
          </p:cNvPicPr>
          <p:nvPr/>
        </p:nvPicPr>
        <p:blipFill>
          <a:blip r:embed="rId2"/>
          <a:stretch>
            <a:fillRect/>
          </a:stretch>
        </p:blipFill>
        <p:spPr>
          <a:xfrm>
            <a:off x="1847850" y="1339850"/>
            <a:ext cx="5543550" cy="5029200"/>
          </a:xfrm>
          <a:prstGeom prst="rect">
            <a:avLst/>
          </a:prstGeom>
        </p:spPr>
      </p:pic>
    </p:spTree>
    <p:extLst>
      <p:ext uri="{BB962C8B-B14F-4D97-AF65-F5344CB8AC3E}">
        <p14:creationId xmlns:p14="http://schemas.microsoft.com/office/powerpoint/2010/main" val="3150427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440-13AD-4AE6-A4D3-5367DE62C24B}"/>
              </a:ext>
            </a:extLst>
          </p:cNvPr>
          <p:cNvSpPr>
            <a:spLocks noGrp="1"/>
          </p:cNvSpPr>
          <p:nvPr>
            <p:ph type="title"/>
          </p:nvPr>
        </p:nvSpPr>
        <p:spPr/>
        <p:txBody>
          <a:bodyPr/>
          <a:lstStyle/>
          <a:p>
            <a:r>
              <a:rPr lang="en-US"/>
              <a:t>Bài tập 3:</a:t>
            </a:r>
          </a:p>
        </p:txBody>
      </p:sp>
      <p:sp>
        <p:nvSpPr>
          <p:cNvPr id="3" name="Content Placeholder 2">
            <a:extLst>
              <a:ext uri="{FF2B5EF4-FFF2-40B4-BE49-F238E27FC236}">
                <a16:creationId xmlns:a16="http://schemas.microsoft.com/office/drawing/2014/main" id="{93DB701B-9599-41B7-8441-0CD93B68707B}"/>
              </a:ext>
            </a:extLst>
          </p:cNvPr>
          <p:cNvSpPr>
            <a:spLocks noGrp="1"/>
          </p:cNvSpPr>
          <p:nvPr>
            <p:ph idx="1"/>
          </p:nvPr>
        </p:nvSpPr>
        <p:spPr/>
        <p:txBody>
          <a:bodyPr/>
          <a:lstStyle/>
          <a:p>
            <a:r>
              <a:rPr lang="en-US"/>
              <a:t> </a:t>
            </a:r>
            <a:r>
              <a:rPr lang="pt-BR" sz="3200">
                <a:latin typeface="Times New Roman" panose="02020603050405020304" pitchFamily="18" charset="0"/>
              </a:rPr>
              <a:t>C</a:t>
            </a:r>
            <a:r>
              <a:rPr lang="pt-BR" sz="3200">
                <a:effectLst/>
                <a:latin typeface="Times New Roman" panose="02020603050405020304" pitchFamily="18" charset="0"/>
                <a:ea typeface="Times New Roman" panose="02020603050405020304" pitchFamily="18" charset="0"/>
              </a:rPr>
              <a:t>ho </a:t>
            </a:r>
            <a:r>
              <a:rPr lang="pt-BR" sz="3200" i="1">
                <a:solidFill>
                  <a:srgbClr val="000000"/>
                </a:solidFill>
                <a:effectLst/>
                <a:latin typeface="Times New Roman" panose="02020603050405020304" pitchFamily="18" charset="0"/>
                <a:ea typeface="Times New Roman" panose="02020603050405020304" pitchFamily="18" charset="0"/>
              </a:rPr>
              <a:t>P = (5,4)</a:t>
            </a:r>
            <a:r>
              <a:rPr lang="pt-BR" sz="3200">
                <a:effectLst/>
                <a:latin typeface="Times New Roman" panose="02020603050405020304" pitchFamily="18" charset="0"/>
                <a:ea typeface="Times New Roman" panose="02020603050405020304" pitchFamily="18" charset="0"/>
              </a:rPr>
              <a:t> trong </a:t>
            </a:r>
            <a:r>
              <a:rPr lang="pt-BR" sz="3200" i="1">
                <a:solidFill>
                  <a:srgbClr val="000000"/>
                </a:solidFill>
                <a:effectLst/>
                <a:latin typeface="Times New Roman" panose="02020603050405020304" pitchFamily="18" charset="0"/>
                <a:ea typeface="Times New Roman" panose="02020603050405020304" pitchFamily="18" charset="0"/>
              </a:rPr>
              <a:t>E</a:t>
            </a:r>
            <a:r>
              <a:rPr lang="pt-BR" sz="3200" i="1" baseline="-25000">
                <a:solidFill>
                  <a:srgbClr val="000000"/>
                </a:solidFill>
                <a:effectLst/>
                <a:latin typeface="Times New Roman" panose="02020603050405020304" pitchFamily="18" charset="0"/>
                <a:ea typeface="Times New Roman" panose="02020603050405020304" pitchFamily="18" charset="0"/>
              </a:rPr>
              <a:t>23</a:t>
            </a:r>
            <a:r>
              <a:rPr lang="pt-BR" sz="3200" i="1">
                <a:solidFill>
                  <a:srgbClr val="000000"/>
                </a:solidFill>
                <a:effectLst/>
                <a:latin typeface="Times New Roman" panose="02020603050405020304" pitchFamily="18" charset="0"/>
                <a:ea typeface="Times New Roman" panose="02020603050405020304" pitchFamily="18" charset="0"/>
              </a:rPr>
              <a:t>(1,1)</a:t>
            </a:r>
            <a:r>
              <a:rPr lang="pt-BR" sz="3200">
                <a:effectLst/>
                <a:latin typeface="Times New Roman" panose="02020603050405020304" pitchFamily="18" charset="0"/>
                <a:ea typeface="Times New Roman" panose="02020603050405020304" pitchFamily="18" charset="0"/>
              </a:rPr>
              <a:t>, tính </a:t>
            </a:r>
            <a:r>
              <a:rPr lang="pt-BR" sz="3200" i="1">
                <a:solidFill>
                  <a:srgbClr val="000000"/>
                </a:solidFill>
                <a:effectLst/>
                <a:latin typeface="Times New Roman" panose="02020603050405020304" pitchFamily="18" charset="0"/>
                <a:ea typeface="Times New Roman" panose="02020603050405020304" pitchFamily="18" charset="0"/>
              </a:rPr>
              <a:t>R = 2P</a:t>
            </a:r>
            <a:endParaRPr lang="en-US" i="1">
              <a:solidFill>
                <a:srgbClr val="000000"/>
              </a:solidFill>
            </a:endParaRPr>
          </a:p>
        </p:txBody>
      </p:sp>
      <p:sp>
        <p:nvSpPr>
          <p:cNvPr id="4" name="Date Placeholder 3">
            <a:extLst>
              <a:ext uri="{FF2B5EF4-FFF2-40B4-BE49-F238E27FC236}">
                <a16:creationId xmlns:a16="http://schemas.microsoft.com/office/drawing/2014/main" id="{AB876690-237F-49BF-8FED-65657CBF4F4F}"/>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498341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98CC-734B-47A5-A748-BD5D5846691B}"/>
              </a:ext>
            </a:extLst>
          </p:cNvPr>
          <p:cNvSpPr>
            <a:spLocks noGrp="1"/>
          </p:cNvSpPr>
          <p:nvPr>
            <p:ph type="title"/>
          </p:nvPr>
        </p:nvSpPr>
        <p:spPr/>
        <p:txBody>
          <a:bodyPr/>
          <a:lstStyle/>
          <a:p>
            <a:r>
              <a:rPr lang="en-US"/>
              <a:t>Bài tập 4:</a:t>
            </a:r>
          </a:p>
        </p:txBody>
      </p:sp>
      <p:sp>
        <p:nvSpPr>
          <p:cNvPr id="3" name="Content Placeholder 2">
            <a:extLst>
              <a:ext uri="{FF2B5EF4-FFF2-40B4-BE49-F238E27FC236}">
                <a16:creationId xmlns:a16="http://schemas.microsoft.com/office/drawing/2014/main" id="{CED970D0-6139-4AF0-B8CC-D05BF7A6C7EC}"/>
              </a:ext>
            </a:extLst>
          </p:cNvPr>
          <p:cNvSpPr>
            <a:spLocks noGrp="1"/>
          </p:cNvSpPr>
          <p:nvPr>
            <p:ph idx="1"/>
          </p:nvPr>
        </p:nvSpPr>
        <p:spPr>
          <a:xfrm>
            <a:off x="838200" y="1905000"/>
            <a:ext cx="7772400" cy="2438400"/>
          </a:xfrm>
        </p:spPr>
        <p:txBody>
          <a:bodyPr/>
          <a:lstStyle/>
          <a:p>
            <a:r>
              <a:rPr lang="en-US" sz="3200" i="1" dirty="0">
                <a:effectLst/>
                <a:latin typeface="Times New Roman" panose="02020603050405020304" pitchFamily="18" charset="0"/>
                <a:ea typeface="Times New Roman" panose="02020603050405020304" pitchFamily="18" charset="0"/>
              </a:rPr>
              <a:t> </a:t>
            </a:r>
            <a:r>
              <a:rPr lang="vi-VN" sz="3200" i="1" dirty="0">
                <a:solidFill>
                  <a:srgbClr val="000000"/>
                </a:solidFill>
                <a:effectLst/>
                <a:latin typeface="Times New Roman" panose="02020603050405020304" pitchFamily="18" charset="0"/>
                <a:ea typeface="Times New Roman" panose="02020603050405020304" pitchFamily="18" charset="0"/>
              </a:rPr>
              <a:t>P</a:t>
            </a:r>
            <a:r>
              <a:rPr lang="vi-VN" sz="3200" dirty="0">
                <a:solidFill>
                  <a:srgbClr val="000000"/>
                </a:solidFill>
                <a:effectLst/>
                <a:latin typeface="Times New Roman" panose="02020603050405020304" pitchFamily="18" charset="0"/>
                <a:ea typeface="Times New Roman" panose="02020603050405020304" pitchFamily="18" charset="0"/>
              </a:rPr>
              <a:t>(</a:t>
            </a:r>
            <a:r>
              <a:rPr lang="vi-VN" sz="3200" i="1" dirty="0">
                <a:solidFill>
                  <a:srgbClr val="000000"/>
                </a:solidFill>
                <a:effectLst/>
                <a:latin typeface="Times New Roman" panose="02020603050405020304" pitchFamily="18" charset="0"/>
                <a:ea typeface="Times New Roman" panose="02020603050405020304" pitchFamily="18" charset="0"/>
              </a:rPr>
              <a:t>x</a:t>
            </a:r>
            <a:r>
              <a:rPr lang="vi-VN" sz="3200" i="1" baseline="-25000" dirty="0">
                <a:solidFill>
                  <a:srgbClr val="000000"/>
                </a:solidFill>
                <a:effectLst/>
                <a:latin typeface="Times New Roman" panose="02020603050405020304" pitchFamily="18" charset="0"/>
                <a:ea typeface="Times New Roman" panose="02020603050405020304" pitchFamily="18" charset="0"/>
              </a:rPr>
              <a:t>P</a:t>
            </a:r>
            <a:r>
              <a:rPr lang="vi-VN" sz="3200" dirty="0">
                <a:solidFill>
                  <a:srgbClr val="000000"/>
                </a:solidFill>
                <a:effectLst/>
                <a:latin typeface="Times New Roman" panose="02020603050405020304" pitchFamily="18" charset="0"/>
                <a:ea typeface="Times New Roman" panose="02020603050405020304" pitchFamily="18" charset="0"/>
              </a:rPr>
              <a:t>, </a:t>
            </a:r>
            <a:r>
              <a:rPr lang="vi-VN" sz="3200" i="1" dirty="0">
                <a:solidFill>
                  <a:srgbClr val="000000"/>
                </a:solidFill>
                <a:effectLst/>
                <a:latin typeface="Times New Roman" panose="02020603050405020304" pitchFamily="18" charset="0"/>
                <a:ea typeface="Times New Roman" panose="02020603050405020304" pitchFamily="18" charset="0"/>
              </a:rPr>
              <a:t>y</a:t>
            </a:r>
            <a:r>
              <a:rPr lang="vi-VN" sz="3200" i="1" baseline="-25000" dirty="0">
                <a:solidFill>
                  <a:srgbClr val="000000"/>
                </a:solidFill>
                <a:effectLst/>
                <a:latin typeface="Times New Roman" panose="02020603050405020304" pitchFamily="18" charset="0"/>
                <a:ea typeface="Times New Roman" panose="02020603050405020304" pitchFamily="18" charset="0"/>
              </a:rPr>
              <a:t>P</a:t>
            </a:r>
            <a:r>
              <a:rPr lang="vi-VN" sz="3200" dirty="0">
                <a:solidFill>
                  <a:srgbClr val="000000"/>
                </a:solidFill>
                <a:effectLst/>
                <a:latin typeface="Times New Roman" panose="02020603050405020304" pitchFamily="18" charset="0"/>
                <a:ea typeface="Times New Roman" panose="02020603050405020304" pitchFamily="18" charset="0"/>
              </a:rPr>
              <a:t>) </a:t>
            </a:r>
            <a:r>
              <a:rPr lang="en-US" sz="3200" dirty="0" err="1"/>
              <a:t>là</a:t>
            </a:r>
            <a:r>
              <a:rPr lang="en-US" sz="3200" dirty="0"/>
              <a:t> 1 </a:t>
            </a:r>
            <a:r>
              <a:rPr lang="en-US" sz="3200" dirty="0" err="1"/>
              <a:t>điểm</a:t>
            </a:r>
            <a:r>
              <a:rPr lang="en-US" sz="3200" dirty="0"/>
              <a:t> </a:t>
            </a:r>
            <a:r>
              <a:rPr lang="en-US" sz="3200" dirty="0" err="1"/>
              <a:t>thuộc</a:t>
            </a:r>
            <a:r>
              <a:rPr lang="en-US" sz="3200" dirty="0"/>
              <a:t> </a:t>
            </a:r>
            <a:r>
              <a:rPr lang="en-US" sz="3200" i="1" dirty="0">
                <a:solidFill>
                  <a:srgbClr val="000000"/>
                </a:solidFill>
              </a:rPr>
              <a:t>E</a:t>
            </a:r>
            <a:r>
              <a:rPr lang="en-US" sz="3200" i="1" baseline="-25000" dirty="0">
                <a:solidFill>
                  <a:srgbClr val="000000"/>
                </a:solidFill>
              </a:rPr>
              <a:t>p</a:t>
            </a:r>
            <a:r>
              <a:rPr lang="en-US" sz="3200" i="1" dirty="0">
                <a:solidFill>
                  <a:srgbClr val="000000"/>
                </a:solidFill>
              </a:rPr>
              <a:t>(</a:t>
            </a:r>
            <a:r>
              <a:rPr lang="en-US" sz="3200" i="1" dirty="0" err="1">
                <a:solidFill>
                  <a:srgbClr val="000000"/>
                </a:solidFill>
              </a:rPr>
              <a:t>a,b</a:t>
            </a:r>
            <a:r>
              <a:rPr lang="en-US" sz="3200" i="1" dirty="0">
                <a:solidFill>
                  <a:srgbClr val="000000"/>
                </a:solidFill>
              </a:rPr>
              <a:t>)</a:t>
            </a:r>
            <a:r>
              <a:rPr lang="en-US" sz="3200" dirty="0"/>
              <a:t>. </a:t>
            </a:r>
            <a:r>
              <a:rPr lang="en-US" sz="3200" dirty="0" err="1"/>
              <a:t>Lập</a:t>
            </a:r>
            <a:r>
              <a:rPr lang="en-US" sz="3200" dirty="0"/>
              <a:t> </a:t>
            </a:r>
            <a:r>
              <a:rPr lang="en-US" sz="3200" dirty="0" err="1"/>
              <a:t>trình</a:t>
            </a:r>
            <a:r>
              <a:rPr lang="en-US" sz="3200" dirty="0"/>
              <a:t> </a:t>
            </a:r>
            <a:r>
              <a:rPr lang="en-US" sz="3200" dirty="0" err="1"/>
              <a:t>nhập</a:t>
            </a:r>
            <a:r>
              <a:rPr lang="en-US" sz="3200" dirty="0"/>
              <a:t> </a:t>
            </a:r>
            <a:r>
              <a:rPr lang="en-US" sz="3200" dirty="0" err="1"/>
              <a:t>tọa</a:t>
            </a:r>
            <a:r>
              <a:rPr lang="en-US" sz="3200" dirty="0"/>
              <a:t> </a:t>
            </a:r>
            <a:r>
              <a:rPr lang="en-US" sz="3200" dirty="0" err="1"/>
              <a:t>độ</a:t>
            </a:r>
            <a:r>
              <a:rPr lang="en-US" sz="3200" dirty="0"/>
              <a:t> </a:t>
            </a:r>
            <a:r>
              <a:rPr lang="en-US" sz="3200" dirty="0" err="1"/>
              <a:t>điểm</a:t>
            </a:r>
            <a:r>
              <a:rPr lang="en-US" sz="3200" dirty="0"/>
              <a:t> </a:t>
            </a:r>
            <a:r>
              <a:rPr lang="en-US" sz="3200" i="1" dirty="0">
                <a:solidFill>
                  <a:srgbClr val="000000"/>
                </a:solidFill>
              </a:rPr>
              <a:t>P</a:t>
            </a:r>
            <a:r>
              <a:rPr lang="en-US" sz="3200" dirty="0"/>
              <a:t> </a:t>
            </a:r>
            <a:r>
              <a:rPr lang="en-US" sz="3200" dirty="0" err="1"/>
              <a:t>rồi</a:t>
            </a:r>
            <a:r>
              <a:rPr lang="en-US" sz="3200" dirty="0"/>
              <a:t> </a:t>
            </a:r>
            <a:r>
              <a:rPr lang="en-US" sz="3200" dirty="0" err="1"/>
              <a:t>tính</a:t>
            </a:r>
            <a:r>
              <a:rPr lang="en-US" sz="3200" dirty="0"/>
              <a:t> </a:t>
            </a:r>
            <a:r>
              <a:rPr lang="en-US" sz="3200" dirty="0" err="1"/>
              <a:t>tích</a:t>
            </a:r>
            <a:r>
              <a:rPr lang="en-US" sz="3200" dirty="0"/>
              <a:t> </a:t>
            </a:r>
            <a:r>
              <a:rPr lang="en-US" sz="3200" i="1" dirty="0" err="1">
                <a:solidFill>
                  <a:srgbClr val="000000"/>
                </a:solidFill>
              </a:rPr>
              <a:t>n.P</a:t>
            </a:r>
            <a:r>
              <a:rPr lang="en-US" sz="3200" dirty="0"/>
              <a:t>, </a:t>
            </a:r>
            <a:r>
              <a:rPr lang="en-US" sz="3200" dirty="0" err="1"/>
              <a:t>với</a:t>
            </a:r>
            <a:r>
              <a:rPr lang="en-US" sz="3200" dirty="0"/>
              <a:t> </a:t>
            </a:r>
            <a:r>
              <a:rPr lang="en-US" sz="3200" i="1" dirty="0">
                <a:solidFill>
                  <a:srgbClr val="000000"/>
                </a:solidFill>
              </a:rPr>
              <a:t>a</a:t>
            </a:r>
            <a:r>
              <a:rPr lang="en-US" sz="3200" dirty="0"/>
              <a:t> </a:t>
            </a:r>
            <a:r>
              <a:rPr lang="en-US" sz="3200" dirty="0" err="1"/>
              <a:t>và</a:t>
            </a:r>
            <a:r>
              <a:rPr lang="en-US" sz="3200" dirty="0"/>
              <a:t> </a:t>
            </a:r>
            <a:r>
              <a:rPr lang="en-US" sz="3200" i="1" dirty="0">
                <a:solidFill>
                  <a:srgbClr val="000000"/>
                </a:solidFill>
              </a:rPr>
              <a:t>p</a:t>
            </a:r>
            <a:r>
              <a:rPr lang="en-US" sz="3200" dirty="0"/>
              <a:t> </a:t>
            </a:r>
            <a:r>
              <a:rPr lang="en-US" sz="3200" dirty="0" err="1"/>
              <a:t>nhập</a:t>
            </a:r>
            <a:r>
              <a:rPr lang="en-US" sz="3200" dirty="0"/>
              <a:t> </a:t>
            </a:r>
            <a:r>
              <a:rPr lang="en-US" sz="3200" dirty="0" err="1"/>
              <a:t>từ</a:t>
            </a:r>
            <a:r>
              <a:rPr lang="en-US" sz="3200" dirty="0"/>
              <a:t> </a:t>
            </a:r>
            <a:r>
              <a:rPr lang="en-US" sz="3200" dirty="0" err="1"/>
              <a:t>bàn</a:t>
            </a:r>
            <a:r>
              <a:rPr lang="en-US" sz="3200" dirty="0"/>
              <a:t> </a:t>
            </a:r>
            <a:r>
              <a:rPr lang="en-US" sz="3200" dirty="0" err="1"/>
              <a:t>phím</a:t>
            </a:r>
            <a:endParaRPr lang="en-US" dirty="0"/>
          </a:p>
        </p:txBody>
      </p:sp>
      <p:sp>
        <p:nvSpPr>
          <p:cNvPr id="4" name="Date Placeholder 3">
            <a:extLst>
              <a:ext uri="{FF2B5EF4-FFF2-40B4-BE49-F238E27FC236}">
                <a16:creationId xmlns:a16="http://schemas.microsoft.com/office/drawing/2014/main" id="{AFCB86B3-25CC-4A5D-BED5-7082490549E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249216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228A-C54D-47D1-923B-A85EEDF0CA49}"/>
              </a:ext>
            </a:extLst>
          </p:cNvPr>
          <p:cNvSpPr>
            <a:spLocks noGrp="1"/>
          </p:cNvSpPr>
          <p:nvPr>
            <p:ph type="title"/>
          </p:nvPr>
        </p:nvSpPr>
        <p:spPr/>
        <p:txBody>
          <a:bodyPr/>
          <a:lstStyle/>
          <a:p>
            <a:r>
              <a:rPr lang="en-US" sz="3600"/>
              <a:t>Bậc của một điểm trên đường elliptic</a:t>
            </a:r>
          </a:p>
        </p:txBody>
      </p:sp>
      <p:sp>
        <p:nvSpPr>
          <p:cNvPr id="3" name="Content Placeholder 2">
            <a:extLst>
              <a:ext uri="{FF2B5EF4-FFF2-40B4-BE49-F238E27FC236}">
                <a16:creationId xmlns:a16="http://schemas.microsoft.com/office/drawing/2014/main" id="{CBC843E4-5A0F-4F84-AD97-5753BBC7ACF6}"/>
              </a:ext>
            </a:extLst>
          </p:cNvPr>
          <p:cNvSpPr>
            <a:spLocks noGrp="1"/>
          </p:cNvSpPr>
          <p:nvPr>
            <p:ph idx="1"/>
          </p:nvPr>
        </p:nvSpPr>
        <p:spPr>
          <a:xfrm>
            <a:off x="685800" y="1905000"/>
            <a:ext cx="7772400" cy="4114800"/>
          </a:xfrm>
        </p:spPr>
        <p:txBody>
          <a:bodyPr/>
          <a:lstStyle/>
          <a:p>
            <a:r>
              <a:rPr lang="en-US"/>
              <a:t> Xét điểm </a:t>
            </a:r>
            <a:r>
              <a:rPr lang="en-US" i="1">
                <a:solidFill>
                  <a:srgbClr val="000000"/>
                </a:solidFill>
              </a:rPr>
              <a:t>P</a:t>
            </a:r>
            <a:r>
              <a:rPr lang="en-US"/>
              <a:t> trên đường elliptic, luôn tồn tại số nguyên dương </a:t>
            </a:r>
            <a:r>
              <a:rPr lang="en-US" i="1">
                <a:solidFill>
                  <a:srgbClr val="000000"/>
                </a:solidFill>
              </a:rPr>
              <a:t>n</a:t>
            </a:r>
            <a:r>
              <a:rPr lang="en-US"/>
              <a:t> sao cho </a:t>
            </a:r>
            <a:r>
              <a:rPr lang="en-US" i="1">
                <a:solidFill>
                  <a:srgbClr val="000000"/>
                </a:solidFill>
              </a:rPr>
              <a:t>n.P = O</a:t>
            </a:r>
            <a:r>
              <a:rPr lang="en-US"/>
              <a:t>. Giá trị </a:t>
            </a:r>
            <a:r>
              <a:rPr lang="en-US" i="1">
                <a:solidFill>
                  <a:srgbClr val="000000"/>
                </a:solidFill>
              </a:rPr>
              <a:t>n</a:t>
            </a:r>
            <a:r>
              <a:rPr lang="en-US"/>
              <a:t> nhỏ nhất để </a:t>
            </a:r>
            <a:r>
              <a:rPr lang="en-US" i="1">
                <a:solidFill>
                  <a:srgbClr val="000000"/>
                </a:solidFill>
              </a:rPr>
              <a:t>n.P = O</a:t>
            </a:r>
            <a:r>
              <a:rPr lang="en-US"/>
              <a:t> được gọi là bậc của điểm </a:t>
            </a:r>
            <a:r>
              <a:rPr lang="en-US" i="1">
                <a:solidFill>
                  <a:srgbClr val="000000"/>
                </a:solidFill>
              </a:rPr>
              <a:t>P</a:t>
            </a:r>
            <a:r>
              <a:rPr lang="en-US"/>
              <a:t>.</a:t>
            </a:r>
          </a:p>
        </p:txBody>
      </p:sp>
      <p:sp>
        <p:nvSpPr>
          <p:cNvPr id="4" name="Date Placeholder 3">
            <a:extLst>
              <a:ext uri="{FF2B5EF4-FFF2-40B4-BE49-F238E27FC236}">
                <a16:creationId xmlns:a16="http://schemas.microsoft.com/office/drawing/2014/main" id="{FA9D5B7E-41D6-42DE-9F71-70C4A78357F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4631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032B-54C9-4478-B9F6-0386187EF88D}"/>
              </a:ext>
            </a:extLst>
          </p:cNvPr>
          <p:cNvSpPr>
            <a:spLocks noGrp="1"/>
          </p:cNvSpPr>
          <p:nvPr>
            <p:ph type="title"/>
          </p:nvPr>
        </p:nvSpPr>
        <p:spPr/>
        <p:txBody>
          <a:bodyPr/>
          <a:lstStyle/>
          <a:p>
            <a:r>
              <a:rPr lang="en-US"/>
              <a:t>Giải thích:</a:t>
            </a:r>
          </a:p>
        </p:txBody>
      </p:sp>
      <p:sp>
        <p:nvSpPr>
          <p:cNvPr id="3" name="Content Placeholder 2">
            <a:extLst>
              <a:ext uri="{FF2B5EF4-FFF2-40B4-BE49-F238E27FC236}">
                <a16:creationId xmlns:a16="http://schemas.microsoft.com/office/drawing/2014/main" id="{73B43041-A3C2-427B-B2F7-3FE3149B8295}"/>
              </a:ext>
            </a:extLst>
          </p:cNvPr>
          <p:cNvSpPr>
            <a:spLocks noGrp="1"/>
          </p:cNvSpPr>
          <p:nvPr>
            <p:ph idx="1"/>
          </p:nvPr>
        </p:nvSpPr>
        <p:spPr>
          <a:xfrm>
            <a:off x="609600" y="1663700"/>
            <a:ext cx="8001000" cy="4813300"/>
          </a:xfrm>
        </p:spPr>
        <p:txBody>
          <a:bodyPr/>
          <a:lstStyle/>
          <a:p>
            <a:r>
              <a:rPr lang="en-US" sz="3000"/>
              <a:t> Phép nhân </a:t>
            </a:r>
            <a:r>
              <a:rPr lang="en-US" sz="3000" i="1">
                <a:solidFill>
                  <a:srgbClr val="000000"/>
                </a:solidFill>
              </a:rPr>
              <a:t>n.P</a:t>
            </a:r>
            <a:r>
              <a:rPr lang="en-US" sz="3000"/>
              <a:t> thực chất là sự lặp lại của phép cộng: </a:t>
            </a:r>
            <a:r>
              <a:rPr lang="en-US" sz="3000" i="1">
                <a:solidFill>
                  <a:srgbClr val="000000"/>
                </a:solidFill>
              </a:rPr>
              <a:t>n.P = P+P+P… </a:t>
            </a:r>
            <a:r>
              <a:rPr lang="en-US" sz="3000"/>
              <a:t>(</a:t>
            </a:r>
            <a:r>
              <a:rPr lang="en-US" sz="3000" i="1">
                <a:solidFill>
                  <a:srgbClr val="000000"/>
                </a:solidFill>
              </a:rPr>
              <a:t>n</a:t>
            </a:r>
            <a:r>
              <a:rPr lang="en-US" sz="3000"/>
              <a:t> lần) </a:t>
            </a:r>
          </a:p>
          <a:p>
            <a:r>
              <a:rPr lang="en-US" sz="3000"/>
              <a:t> Mỗi khi thực hiện phép cộng với điểm </a:t>
            </a:r>
            <a:r>
              <a:rPr lang="en-US" sz="3000" i="1">
                <a:solidFill>
                  <a:srgbClr val="000000"/>
                </a:solidFill>
              </a:rPr>
              <a:t>P</a:t>
            </a:r>
            <a:r>
              <a:rPr lang="en-US" sz="3000"/>
              <a:t> ta thu được một điểm cũng thuộc đường cong đó</a:t>
            </a:r>
          </a:p>
          <a:p>
            <a:r>
              <a:rPr lang="en-US" sz="3000"/>
              <a:t> Do số lượng điểm trên đường cong rời rạc là hữu hạn, nên sẽ có một thời điểm tổng thu được chính là điểm đối của </a:t>
            </a:r>
            <a:r>
              <a:rPr lang="en-US" sz="3000" i="1">
                <a:solidFill>
                  <a:srgbClr val="000000"/>
                </a:solidFill>
              </a:rPr>
              <a:t>P</a:t>
            </a:r>
            <a:r>
              <a:rPr lang="en-US" sz="3000"/>
              <a:t>: </a:t>
            </a:r>
            <a:r>
              <a:rPr lang="en-US" sz="3000" i="1">
                <a:solidFill>
                  <a:srgbClr val="000000"/>
                </a:solidFill>
              </a:rPr>
              <a:t>P+P+P…= -P</a:t>
            </a:r>
          </a:p>
          <a:p>
            <a:r>
              <a:rPr lang="en-US" sz="3000"/>
              <a:t> Lần cộng với </a:t>
            </a:r>
            <a:r>
              <a:rPr lang="en-US" sz="3000" i="1">
                <a:solidFill>
                  <a:srgbClr val="000000"/>
                </a:solidFill>
              </a:rPr>
              <a:t>P</a:t>
            </a:r>
            <a:r>
              <a:rPr lang="en-US" sz="3000"/>
              <a:t> tiếp theo sẽ cho kết quả bằng </a:t>
            </a:r>
            <a:r>
              <a:rPr lang="en-US" sz="3000" i="1">
                <a:solidFill>
                  <a:srgbClr val="000000"/>
                </a:solidFill>
              </a:rPr>
              <a:t>O</a:t>
            </a:r>
          </a:p>
          <a:p>
            <a:endParaRPr lang="en-US" sz="3000"/>
          </a:p>
        </p:txBody>
      </p:sp>
      <p:sp>
        <p:nvSpPr>
          <p:cNvPr id="4" name="Date Placeholder 3">
            <a:extLst>
              <a:ext uri="{FF2B5EF4-FFF2-40B4-BE49-F238E27FC236}">
                <a16:creationId xmlns:a16="http://schemas.microsoft.com/office/drawing/2014/main" id="{0202CFE3-8291-4E8E-B357-E87FE6D8F5C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4547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E23DB495-7614-4E73-906A-6238F3048E22}"/>
              </a:ext>
            </a:extLst>
          </p:cNvPr>
          <p:cNvSpPr>
            <a:spLocks noGrp="1" noChangeArrowheads="1"/>
          </p:cNvSpPr>
          <p:nvPr>
            <p:ph type="title"/>
          </p:nvPr>
        </p:nvSpPr>
        <p:spPr/>
        <p:txBody>
          <a:bodyPr/>
          <a:lstStyle/>
          <a:p>
            <a:r>
              <a:rPr lang="en-US" altLang="en-US">
                <a:cs typeface="Times New Roman" panose="02020603050405020304" pitchFamily="18" charset="0"/>
              </a:rPr>
              <a:t>Đường cong </a:t>
            </a:r>
            <a:r>
              <a:rPr lang="vi-VN" altLang="en-US">
                <a:cs typeface="Times New Roman" panose="02020603050405020304" pitchFamily="18" charset="0"/>
              </a:rPr>
              <a:t>elliptic</a:t>
            </a:r>
            <a:endParaRPr lang="en-US" altLang="en-US"/>
          </a:p>
        </p:txBody>
      </p:sp>
      <p:sp>
        <p:nvSpPr>
          <p:cNvPr id="55299" name="Content Placeholder 2" descr="Rectangle: Click to edit Master text styles&#10;Second level&#10;Third level&#10;Fourth level&#10;Fifth level">
            <a:extLst>
              <a:ext uri="{FF2B5EF4-FFF2-40B4-BE49-F238E27FC236}">
                <a16:creationId xmlns:a16="http://schemas.microsoft.com/office/drawing/2014/main" id="{F82038A8-D57E-4F63-8409-6DCE0593948E}"/>
              </a:ext>
            </a:extLst>
          </p:cNvPr>
          <p:cNvSpPr>
            <a:spLocks noGrp="1" noChangeArrowheads="1"/>
          </p:cNvSpPr>
          <p:nvPr>
            <p:ph idx="1"/>
          </p:nvPr>
        </p:nvSpPr>
        <p:spPr>
          <a:xfrm>
            <a:off x="838200" y="1752600"/>
            <a:ext cx="7772400" cy="4114800"/>
          </a:xfrm>
        </p:spPr>
        <p:txBody>
          <a:bodyPr/>
          <a:lstStyle/>
          <a:p>
            <a:r>
              <a:rPr lang="en-US" altLang="en-US"/>
              <a:t> Các đường cong elliptic </a:t>
            </a:r>
            <a:r>
              <a:rPr lang="en-US" altLang="en-US">
                <a:cs typeface="Times New Roman" panose="02020603050405020304" pitchFamily="18" charset="0"/>
              </a:rPr>
              <a:t>được mô tả bởi phương trình bậc 3 như sau:</a:t>
            </a:r>
          </a:p>
          <a:p>
            <a:pPr marL="0" indent="0" algn="ctr">
              <a:buNone/>
            </a:pPr>
            <a:r>
              <a:rPr lang="en-US" altLang="en-US">
                <a:cs typeface="Times New Roman" panose="02020603050405020304" pitchFamily="18" charset="0"/>
              </a:rPr>
              <a:t> </a:t>
            </a:r>
            <a:r>
              <a:rPr lang="en-US" altLang="en-US" i="1">
                <a:solidFill>
                  <a:srgbClr val="000000"/>
                </a:solidFill>
                <a:cs typeface="Times New Roman" panose="02020603050405020304" pitchFamily="18" charset="0"/>
              </a:rPr>
              <a:t>y</a:t>
            </a:r>
            <a:r>
              <a:rPr lang="en-US" altLang="en-US" i="1" baseline="30000">
                <a:solidFill>
                  <a:srgbClr val="000000"/>
                </a:solidFill>
                <a:cs typeface="Times New Roman" panose="02020603050405020304" pitchFamily="18" charset="0"/>
              </a:rPr>
              <a:t>2</a:t>
            </a:r>
            <a:r>
              <a:rPr lang="en-US" altLang="en-US" i="1">
                <a:solidFill>
                  <a:srgbClr val="000000"/>
                </a:solidFill>
                <a:cs typeface="Times New Roman" panose="02020603050405020304" pitchFamily="18" charset="0"/>
              </a:rPr>
              <a:t> + axy + by = x</a:t>
            </a:r>
            <a:r>
              <a:rPr lang="en-US" altLang="en-US" i="1" baseline="30000">
                <a:solidFill>
                  <a:srgbClr val="000000"/>
                </a:solidFill>
                <a:cs typeface="Times New Roman" panose="02020603050405020304" pitchFamily="18" charset="0"/>
              </a:rPr>
              <a:t>3</a:t>
            </a:r>
            <a:r>
              <a:rPr lang="en-US" altLang="en-US" i="1">
                <a:solidFill>
                  <a:srgbClr val="000000"/>
                </a:solidFill>
                <a:cs typeface="Times New Roman" panose="02020603050405020304" pitchFamily="18" charset="0"/>
              </a:rPr>
              <a:t> + cx</a:t>
            </a:r>
            <a:r>
              <a:rPr lang="en-US" altLang="en-US" i="1" baseline="30000">
                <a:solidFill>
                  <a:srgbClr val="000000"/>
                </a:solidFill>
                <a:cs typeface="Times New Roman" panose="02020603050405020304" pitchFamily="18" charset="0"/>
              </a:rPr>
              <a:t>2</a:t>
            </a:r>
            <a:r>
              <a:rPr lang="en-US" altLang="en-US" i="1">
                <a:solidFill>
                  <a:srgbClr val="000000"/>
                </a:solidFill>
                <a:cs typeface="Times New Roman" panose="02020603050405020304" pitchFamily="18" charset="0"/>
              </a:rPr>
              <a:t> + dx + e</a:t>
            </a:r>
            <a:r>
              <a:rPr lang="en-US" altLang="en-US">
                <a:cs typeface="Times New Roman" panose="02020603050405020304" pitchFamily="18" charset="0"/>
              </a:rPr>
              <a:t> </a:t>
            </a:r>
          </a:p>
          <a:p>
            <a:pPr marL="0" indent="0" algn="ctr">
              <a:buNone/>
            </a:pPr>
            <a:r>
              <a:rPr lang="en-US" altLang="en-US">
                <a:cs typeface="Times New Roman" panose="02020603050405020304" pitchFamily="18" charset="0"/>
              </a:rPr>
              <a:t>(</a:t>
            </a:r>
            <a:r>
              <a:rPr lang="en-US" altLang="en-US" i="1">
                <a:solidFill>
                  <a:srgbClr val="000000"/>
                </a:solidFill>
                <a:cs typeface="Times New Roman" panose="02020603050405020304" pitchFamily="18" charset="0"/>
              </a:rPr>
              <a:t>a, b, c, d, e</a:t>
            </a:r>
            <a:r>
              <a:rPr lang="en-US" altLang="en-US">
                <a:cs typeface="Times New Roman" panose="02020603050405020304" pitchFamily="18" charset="0"/>
              </a:rPr>
              <a:t> là các hệ số)</a:t>
            </a:r>
          </a:p>
          <a:p>
            <a:r>
              <a:rPr lang="en-US" altLang="en-US">
                <a:cs typeface="Times New Roman" panose="02020603050405020304" pitchFamily="18" charset="0"/>
              </a:rPr>
              <a:t> Ta chủ yếu nghiên cứu những đường cong </a:t>
            </a:r>
            <a:r>
              <a:rPr lang="vi-VN" altLang="en-US">
                <a:cs typeface="Times New Roman" panose="02020603050405020304" pitchFamily="18" charset="0"/>
              </a:rPr>
              <a:t>elliptic</a:t>
            </a:r>
            <a:r>
              <a:rPr lang="en-US" altLang="en-US">
                <a:cs typeface="Times New Roman" panose="02020603050405020304" pitchFamily="18" charset="0"/>
              </a:rPr>
              <a:t> có phương trình như sau:</a:t>
            </a:r>
          </a:p>
          <a:p>
            <a:pPr marL="0" indent="0" algn="ctr">
              <a:buNone/>
            </a:pPr>
            <a:r>
              <a:rPr lang="en-US" altLang="en-US" i="1">
                <a:solidFill>
                  <a:srgbClr val="000000"/>
                </a:solidFill>
                <a:cs typeface="Times New Roman" panose="02020603050405020304" pitchFamily="18" charset="0"/>
              </a:rPr>
              <a:t>y</a:t>
            </a:r>
            <a:r>
              <a:rPr lang="en-US" altLang="en-US" i="1" baseline="30000">
                <a:solidFill>
                  <a:srgbClr val="000000"/>
                </a:solidFill>
                <a:cs typeface="Times New Roman" panose="02020603050405020304" pitchFamily="18" charset="0"/>
              </a:rPr>
              <a:t>2</a:t>
            </a:r>
            <a:r>
              <a:rPr lang="en-US" altLang="en-US" i="1">
                <a:solidFill>
                  <a:srgbClr val="000000"/>
                </a:solidFill>
                <a:cs typeface="Times New Roman" panose="02020603050405020304" pitchFamily="18" charset="0"/>
              </a:rPr>
              <a:t> = x</a:t>
            </a:r>
            <a:r>
              <a:rPr lang="en-US" altLang="en-US" i="1" baseline="30000">
                <a:solidFill>
                  <a:srgbClr val="000000"/>
                </a:solidFill>
                <a:cs typeface="Times New Roman" panose="02020603050405020304" pitchFamily="18" charset="0"/>
              </a:rPr>
              <a:t>3</a:t>
            </a:r>
            <a:r>
              <a:rPr lang="en-US" altLang="en-US" i="1">
                <a:solidFill>
                  <a:srgbClr val="000000"/>
                </a:solidFill>
                <a:cs typeface="Times New Roman" panose="02020603050405020304" pitchFamily="18" charset="0"/>
              </a:rPr>
              <a:t> + ax +b</a:t>
            </a:r>
            <a:endParaRPr lang="en-US" altLang="en-US" i="1">
              <a:solidFill>
                <a:srgbClr val="000000"/>
              </a:solidFill>
            </a:endParaRPr>
          </a:p>
        </p:txBody>
      </p:sp>
      <p:sp>
        <p:nvSpPr>
          <p:cNvPr id="55300" name="Date Placeholder 3">
            <a:extLst>
              <a:ext uri="{FF2B5EF4-FFF2-40B4-BE49-F238E27FC236}">
                <a16:creationId xmlns:a16="http://schemas.microsoft.com/office/drawing/2014/main" id="{B55A7E4D-83EE-498C-9F2F-A067B56EDB2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C92B-303E-4A4E-849F-14CD9D7628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C6AD2E-3FEC-4C43-8C19-B7A255BDD3E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8278298-CE31-4877-BBE4-303453F78BE3}"/>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5CB8728A-598B-455F-A2CF-19AC267E7E53}"/>
              </a:ext>
            </a:extLst>
          </p:cNvPr>
          <p:cNvPicPr>
            <a:picLocks noChangeAspect="1"/>
          </p:cNvPicPr>
          <p:nvPr/>
        </p:nvPicPr>
        <p:blipFill>
          <a:blip r:embed="rId2"/>
          <a:stretch>
            <a:fillRect/>
          </a:stretch>
        </p:blipFill>
        <p:spPr>
          <a:xfrm>
            <a:off x="1847850" y="1371600"/>
            <a:ext cx="5543550" cy="5029200"/>
          </a:xfrm>
          <a:prstGeom prst="rect">
            <a:avLst/>
          </a:prstGeom>
        </p:spPr>
      </p:pic>
    </p:spTree>
    <p:extLst>
      <p:ext uri="{BB962C8B-B14F-4D97-AF65-F5344CB8AC3E}">
        <p14:creationId xmlns:p14="http://schemas.microsoft.com/office/powerpoint/2010/main" val="1238476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98CC-734B-47A5-A748-BD5D5846691B}"/>
              </a:ext>
            </a:extLst>
          </p:cNvPr>
          <p:cNvSpPr>
            <a:spLocks noGrp="1"/>
          </p:cNvSpPr>
          <p:nvPr>
            <p:ph type="title"/>
          </p:nvPr>
        </p:nvSpPr>
        <p:spPr/>
        <p:txBody>
          <a:bodyPr/>
          <a:lstStyle/>
          <a:p>
            <a:r>
              <a:rPr lang="en-US"/>
              <a:t>Bài tập 5:</a:t>
            </a:r>
          </a:p>
        </p:txBody>
      </p:sp>
      <p:sp>
        <p:nvSpPr>
          <p:cNvPr id="3" name="Content Placeholder 2">
            <a:extLst>
              <a:ext uri="{FF2B5EF4-FFF2-40B4-BE49-F238E27FC236}">
                <a16:creationId xmlns:a16="http://schemas.microsoft.com/office/drawing/2014/main" id="{CED970D0-6139-4AF0-B8CC-D05BF7A6C7EC}"/>
              </a:ext>
            </a:extLst>
          </p:cNvPr>
          <p:cNvSpPr>
            <a:spLocks noGrp="1"/>
          </p:cNvSpPr>
          <p:nvPr>
            <p:ph idx="1"/>
          </p:nvPr>
        </p:nvSpPr>
        <p:spPr>
          <a:xfrm>
            <a:off x="685800" y="1828800"/>
            <a:ext cx="7772400" cy="4114800"/>
          </a:xfrm>
        </p:spPr>
        <p:txBody>
          <a:bodyPr/>
          <a:lstStyle/>
          <a:p>
            <a:r>
              <a:rPr lang="en-US" sz="3200" i="1">
                <a:effectLst/>
                <a:latin typeface="Times New Roman" panose="02020603050405020304" pitchFamily="18" charset="0"/>
                <a:ea typeface="Times New Roman" panose="02020603050405020304" pitchFamily="18" charset="0"/>
              </a:rPr>
              <a:t> </a:t>
            </a:r>
            <a:r>
              <a:rPr lang="vi-VN" sz="3200" i="1">
                <a:solidFill>
                  <a:srgbClr val="000000"/>
                </a:solidFill>
                <a:effectLst/>
                <a:latin typeface="Times New Roman" panose="02020603050405020304" pitchFamily="18" charset="0"/>
                <a:ea typeface="Times New Roman" panose="02020603050405020304" pitchFamily="18" charset="0"/>
              </a:rPr>
              <a:t>P</a:t>
            </a:r>
            <a:r>
              <a:rPr lang="vi-VN" sz="3200">
                <a:solidFill>
                  <a:srgbClr val="000000"/>
                </a:solidFill>
                <a:effectLst/>
                <a:latin typeface="Times New Roman" panose="02020603050405020304" pitchFamily="18" charset="0"/>
                <a:ea typeface="Times New Roman" panose="02020603050405020304" pitchFamily="18" charset="0"/>
              </a:rPr>
              <a:t>(</a:t>
            </a:r>
            <a:r>
              <a:rPr lang="vi-VN" sz="3200" i="1">
                <a:solidFill>
                  <a:srgbClr val="000000"/>
                </a:solidFill>
                <a:effectLst/>
                <a:latin typeface="Times New Roman" panose="02020603050405020304" pitchFamily="18" charset="0"/>
                <a:ea typeface="Times New Roman" panose="02020603050405020304" pitchFamily="18" charset="0"/>
              </a:rPr>
              <a:t>x</a:t>
            </a:r>
            <a:r>
              <a:rPr lang="vi-VN" sz="3200" i="1" baseline="-25000">
                <a:solidFill>
                  <a:srgbClr val="000000"/>
                </a:solidFill>
                <a:effectLst/>
                <a:latin typeface="Times New Roman" panose="02020603050405020304" pitchFamily="18" charset="0"/>
                <a:ea typeface="Times New Roman" panose="02020603050405020304" pitchFamily="18" charset="0"/>
              </a:rPr>
              <a:t>P</a:t>
            </a:r>
            <a:r>
              <a:rPr lang="vi-VN" sz="3200">
                <a:solidFill>
                  <a:srgbClr val="000000"/>
                </a:solidFill>
                <a:effectLst/>
                <a:latin typeface="Times New Roman" panose="02020603050405020304" pitchFamily="18" charset="0"/>
                <a:ea typeface="Times New Roman" panose="02020603050405020304" pitchFamily="18" charset="0"/>
              </a:rPr>
              <a:t>, </a:t>
            </a:r>
            <a:r>
              <a:rPr lang="vi-VN" sz="3200" i="1">
                <a:solidFill>
                  <a:srgbClr val="000000"/>
                </a:solidFill>
                <a:effectLst/>
                <a:latin typeface="Times New Roman" panose="02020603050405020304" pitchFamily="18" charset="0"/>
                <a:ea typeface="Times New Roman" panose="02020603050405020304" pitchFamily="18" charset="0"/>
              </a:rPr>
              <a:t>y</a:t>
            </a:r>
            <a:r>
              <a:rPr lang="vi-VN" sz="3200" i="1" baseline="-25000">
                <a:solidFill>
                  <a:srgbClr val="000000"/>
                </a:solidFill>
                <a:effectLst/>
                <a:latin typeface="Times New Roman" panose="02020603050405020304" pitchFamily="18" charset="0"/>
                <a:ea typeface="Times New Roman" panose="02020603050405020304" pitchFamily="18" charset="0"/>
              </a:rPr>
              <a:t>P</a:t>
            </a:r>
            <a:r>
              <a:rPr lang="vi-VN" sz="3200">
                <a:solidFill>
                  <a:srgbClr val="000000"/>
                </a:solidFill>
                <a:effectLst/>
                <a:latin typeface="Times New Roman" panose="02020603050405020304" pitchFamily="18" charset="0"/>
                <a:ea typeface="Times New Roman" panose="02020603050405020304" pitchFamily="18" charset="0"/>
              </a:rPr>
              <a:t>)</a:t>
            </a:r>
            <a:r>
              <a:rPr lang="vi-VN" sz="3200">
                <a:effectLst/>
                <a:latin typeface="Times New Roman" panose="02020603050405020304" pitchFamily="18" charset="0"/>
                <a:ea typeface="Times New Roman" panose="02020603050405020304" pitchFamily="18" charset="0"/>
              </a:rPr>
              <a:t> </a:t>
            </a:r>
            <a:r>
              <a:rPr lang="en-US" sz="3200"/>
              <a:t>là 1 điểm thuộc </a:t>
            </a:r>
            <a:r>
              <a:rPr lang="en-US" sz="3200" i="1">
                <a:solidFill>
                  <a:srgbClr val="000000"/>
                </a:solidFill>
              </a:rPr>
              <a:t>E</a:t>
            </a:r>
            <a:r>
              <a:rPr lang="en-US" sz="3200" i="1" baseline="-25000">
                <a:solidFill>
                  <a:srgbClr val="000000"/>
                </a:solidFill>
              </a:rPr>
              <a:t>p</a:t>
            </a:r>
            <a:r>
              <a:rPr lang="en-US" sz="3200" i="1">
                <a:solidFill>
                  <a:srgbClr val="000000"/>
                </a:solidFill>
              </a:rPr>
              <a:t>(a,b)</a:t>
            </a:r>
            <a:r>
              <a:rPr lang="en-US" sz="3200"/>
              <a:t>. Lập trình nhập tọa độ điểm </a:t>
            </a:r>
            <a:r>
              <a:rPr lang="en-US" sz="3200" i="1">
                <a:solidFill>
                  <a:srgbClr val="000000"/>
                </a:solidFill>
              </a:rPr>
              <a:t>P</a:t>
            </a:r>
            <a:r>
              <a:rPr lang="en-US" sz="3200"/>
              <a:t> rồi tính bậc </a:t>
            </a:r>
            <a:r>
              <a:rPr lang="en-US" sz="3200" i="1">
                <a:solidFill>
                  <a:srgbClr val="000000"/>
                </a:solidFill>
              </a:rPr>
              <a:t>n</a:t>
            </a:r>
            <a:r>
              <a:rPr lang="en-US" sz="3200"/>
              <a:t> của điểm </a:t>
            </a:r>
            <a:r>
              <a:rPr lang="en-US" sz="3200" i="1">
                <a:solidFill>
                  <a:srgbClr val="000000"/>
                </a:solidFill>
              </a:rPr>
              <a:t>P</a:t>
            </a:r>
            <a:r>
              <a:rPr lang="en-US" sz="3200"/>
              <a:t> đó, với </a:t>
            </a:r>
            <a:r>
              <a:rPr lang="en-US" sz="3200" i="1">
                <a:solidFill>
                  <a:srgbClr val="000000"/>
                </a:solidFill>
              </a:rPr>
              <a:t>a</a:t>
            </a:r>
            <a:r>
              <a:rPr lang="en-US" sz="3200"/>
              <a:t> và </a:t>
            </a:r>
            <a:r>
              <a:rPr lang="en-US" sz="3200" i="1">
                <a:solidFill>
                  <a:srgbClr val="000000"/>
                </a:solidFill>
              </a:rPr>
              <a:t>p</a:t>
            </a:r>
            <a:r>
              <a:rPr lang="en-US" sz="3200"/>
              <a:t> nhập từ bàn phím.</a:t>
            </a:r>
            <a:endParaRPr lang="en-US"/>
          </a:p>
        </p:txBody>
      </p:sp>
      <p:sp>
        <p:nvSpPr>
          <p:cNvPr id="4" name="Date Placeholder 3">
            <a:extLst>
              <a:ext uri="{FF2B5EF4-FFF2-40B4-BE49-F238E27FC236}">
                <a16:creationId xmlns:a16="http://schemas.microsoft.com/office/drawing/2014/main" id="{AFCB86B3-25CC-4A5D-BED5-7082490549E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002512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F980-00F1-4B4E-9D53-4A543E9A698F}"/>
              </a:ext>
            </a:extLst>
          </p:cNvPr>
          <p:cNvSpPr>
            <a:spLocks noGrp="1"/>
          </p:cNvSpPr>
          <p:nvPr>
            <p:ph type="title"/>
          </p:nvPr>
        </p:nvSpPr>
        <p:spPr>
          <a:xfrm>
            <a:off x="304800" y="304800"/>
            <a:ext cx="8534400" cy="1143000"/>
          </a:xfrm>
        </p:spPr>
        <p:txBody>
          <a:bodyPr/>
          <a:lstStyle/>
          <a:p>
            <a:r>
              <a:rPr lang="en-US" sz="3800"/>
              <a:t>Mã hóa và giải mã trên đường cong elliptic</a:t>
            </a:r>
          </a:p>
        </p:txBody>
      </p:sp>
      <p:sp>
        <p:nvSpPr>
          <p:cNvPr id="3" name="Content Placeholder 2">
            <a:extLst>
              <a:ext uri="{FF2B5EF4-FFF2-40B4-BE49-F238E27FC236}">
                <a16:creationId xmlns:a16="http://schemas.microsoft.com/office/drawing/2014/main" id="{386C253D-5BF8-4279-884B-C7BDDA5A1BBE}"/>
              </a:ext>
            </a:extLst>
          </p:cNvPr>
          <p:cNvSpPr>
            <a:spLocks noGrp="1"/>
          </p:cNvSpPr>
          <p:nvPr>
            <p:ph idx="1"/>
          </p:nvPr>
        </p:nvSpPr>
        <p:spPr>
          <a:xfrm>
            <a:off x="609600" y="1600200"/>
            <a:ext cx="8001000" cy="4876800"/>
          </a:xfrm>
        </p:spPr>
        <p:txBody>
          <a:bodyPr/>
          <a:lstStyle/>
          <a:p>
            <a:r>
              <a:rPr lang="en-US" sz="2800" b="1" i="1"/>
              <a:t>Mã hóa:</a:t>
            </a:r>
            <a:r>
              <a:rPr lang="en-US" sz="2800"/>
              <a:t> </a:t>
            </a:r>
          </a:p>
          <a:p>
            <a:pPr marL="0" indent="0">
              <a:buNone/>
            </a:pPr>
            <a:r>
              <a:rPr lang="en-US" sz="2800"/>
              <a:t>   Giả sử ta có một plaintext cần mã hóa, quá trình đó diễn ra như sau:</a:t>
            </a:r>
          </a:p>
          <a:p>
            <a:pPr marL="0" indent="0">
              <a:buNone/>
            </a:pPr>
            <a:r>
              <a:rPr lang="en-US" sz="2800"/>
              <a:t>- Biểu diễn plaintext dưới dạng 1 điểm </a:t>
            </a:r>
            <a:r>
              <a:rPr lang="en-US" sz="2800" i="1">
                <a:solidFill>
                  <a:srgbClr val="000000"/>
                </a:solidFill>
              </a:rPr>
              <a:t>P</a:t>
            </a:r>
            <a:r>
              <a:rPr lang="en-US" sz="2800"/>
              <a:t> trên đường cong elliptic</a:t>
            </a:r>
          </a:p>
          <a:p>
            <a:pPr marL="0" indent="0">
              <a:buNone/>
            </a:pPr>
            <a:r>
              <a:rPr lang="en-US" sz="2800"/>
              <a:t>- Đem điểm </a:t>
            </a:r>
            <a:r>
              <a:rPr lang="en-US" sz="2800" i="1">
                <a:solidFill>
                  <a:srgbClr val="000000"/>
                </a:solidFill>
              </a:rPr>
              <a:t>P</a:t>
            </a:r>
            <a:r>
              <a:rPr lang="en-US" sz="2800"/>
              <a:t> tương tác với khóa </a:t>
            </a:r>
            <a:r>
              <a:rPr lang="en-US" sz="2800" i="1">
                <a:solidFill>
                  <a:srgbClr val="000000"/>
                </a:solidFill>
              </a:rPr>
              <a:t>K</a:t>
            </a:r>
            <a:r>
              <a:rPr lang="en-US" sz="2800"/>
              <a:t> (bằng phép toán nào đó) để thu được điểm </a:t>
            </a:r>
            <a:r>
              <a:rPr lang="en-US" sz="2800" i="1">
                <a:solidFill>
                  <a:srgbClr val="000000"/>
                </a:solidFill>
              </a:rPr>
              <a:t>C</a:t>
            </a:r>
            <a:r>
              <a:rPr lang="en-US" sz="2800"/>
              <a:t>. Điểm </a:t>
            </a:r>
            <a:r>
              <a:rPr lang="en-US" sz="2800" i="1">
                <a:solidFill>
                  <a:srgbClr val="000000"/>
                </a:solidFill>
              </a:rPr>
              <a:t>C</a:t>
            </a:r>
            <a:r>
              <a:rPr lang="en-US" sz="2800"/>
              <a:t> chính là ciphertext. Ví dụ:</a:t>
            </a:r>
          </a:p>
          <a:p>
            <a:pPr marL="0" indent="0" algn="ctr">
              <a:buNone/>
            </a:pPr>
            <a:r>
              <a:rPr lang="en-US" sz="2800" i="1">
                <a:solidFill>
                  <a:srgbClr val="000000"/>
                </a:solidFill>
              </a:rPr>
              <a:t>C=P+K</a:t>
            </a:r>
          </a:p>
          <a:p>
            <a:pPr marL="0" indent="0" algn="ctr">
              <a:buNone/>
            </a:pPr>
            <a:r>
              <a:rPr lang="en-US" sz="2800"/>
              <a:t>(Khóa </a:t>
            </a:r>
            <a:r>
              <a:rPr lang="en-US" sz="2800" i="1">
                <a:solidFill>
                  <a:srgbClr val="000000"/>
                </a:solidFill>
              </a:rPr>
              <a:t>K</a:t>
            </a:r>
            <a:r>
              <a:rPr lang="en-US" sz="2800"/>
              <a:t> có thể là một điểm trên đường cong)</a:t>
            </a:r>
          </a:p>
        </p:txBody>
      </p:sp>
      <p:sp>
        <p:nvSpPr>
          <p:cNvPr id="4" name="Date Placeholder 3">
            <a:extLst>
              <a:ext uri="{FF2B5EF4-FFF2-40B4-BE49-F238E27FC236}">
                <a16:creationId xmlns:a16="http://schemas.microsoft.com/office/drawing/2014/main" id="{36BA1489-3270-41D4-B912-4F8704D6608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716268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DC43-C536-4A78-9F83-F40B40120C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3ACFCD-5039-4E1F-9A2D-54F283B54CEF}"/>
              </a:ext>
            </a:extLst>
          </p:cNvPr>
          <p:cNvSpPr>
            <a:spLocks noGrp="1"/>
          </p:cNvSpPr>
          <p:nvPr>
            <p:ph idx="1"/>
          </p:nvPr>
        </p:nvSpPr>
        <p:spPr>
          <a:xfrm>
            <a:off x="762000" y="1600200"/>
            <a:ext cx="7772400" cy="3429000"/>
          </a:xfrm>
        </p:spPr>
        <p:txBody>
          <a:bodyPr/>
          <a:lstStyle/>
          <a:p>
            <a:r>
              <a:rPr lang="en-US" sz="3000" b="1" i="1"/>
              <a:t> Giải mã:</a:t>
            </a:r>
          </a:p>
          <a:p>
            <a:pPr marL="0" indent="0">
              <a:buNone/>
            </a:pPr>
            <a:r>
              <a:rPr lang="en-US" sz="3000"/>
              <a:t>  - Đem điểm </a:t>
            </a:r>
            <a:r>
              <a:rPr lang="en-US" sz="3000" i="1">
                <a:solidFill>
                  <a:srgbClr val="000000"/>
                </a:solidFill>
              </a:rPr>
              <a:t>C</a:t>
            </a:r>
            <a:r>
              <a:rPr lang="en-US" sz="3000"/>
              <a:t> tương tác với khóa </a:t>
            </a:r>
            <a:r>
              <a:rPr lang="en-US" sz="3000" i="1">
                <a:solidFill>
                  <a:srgbClr val="000000"/>
                </a:solidFill>
              </a:rPr>
              <a:t>K</a:t>
            </a:r>
            <a:r>
              <a:rPr lang="en-US" sz="3000"/>
              <a:t> bằng phép toán ngược lại ta sẽ thu được điểm </a:t>
            </a:r>
            <a:r>
              <a:rPr lang="en-US" sz="3000" i="1">
                <a:solidFill>
                  <a:srgbClr val="000000"/>
                </a:solidFill>
              </a:rPr>
              <a:t>P</a:t>
            </a:r>
          </a:p>
          <a:p>
            <a:pPr marL="0" indent="0">
              <a:buNone/>
            </a:pPr>
            <a:r>
              <a:rPr lang="en-US" sz="3000"/>
              <a:t>    Ví dụ: </a:t>
            </a:r>
            <a:r>
              <a:rPr lang="en-US" sz="3000" i="1">
                <a:solidFill>
                  <a:srgbClr val="000000"/>
                </a:solidFill>
              </a:rPr>
              <a:t>P = C - K</a:t>
            </a:r>
          </a:p>
          <a:p>
            <a:pPr marL="0" indent="0">
              <a:buNone/>
            </a:pPr>
            <a:r>
              <a:rPr lang="en-US" sz="3000"/>
              <a:t>  - Chuyển đổi điểm </a:t>
            </a:r>
            <a:r>
              <a:rPr lang="en-US" sz="3000" i="1">
                <a:solidFill>
                  <a:srgbClr val="000000"/>
                </a:solidFill>
              </a:rPr>
              <a:t>P</a:t>
            </a:r>
            <a:r>
              <a:rPr lang="en-US" sz="3000"/>
              <a:t> về dạng plaintext ban đầu</a:t>
            </a:r>
          </a:p>
        </p:txBody>
      </p:sp>
      <p:sp>
        <p:nvSpPr>
          <p:cNvPr id="4" name="Date Placeholder 3">
            <a:extLst>
              <a:ext uri="{FF2B5EF4-FFF2-40B4-BE49-F238E27FC236}">
                <a16:creationId xmlns:a16="http://schemas.microsoft.com/office/drawing/2014/main" id="{D74D36AE-5744-4EF6-91F4-82053D67362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09270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1190-F84C-4780-89E2-DCD67DA1C5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D98829-8A98-4B36-B44E-80E90F5A3EC1}"/>
              </a:ext>
            </a:extLst>
          </p:cNvPr>
          <p:cNvSpPr>
            <a:spLocks noGrp="1"/>
          </p:cNvSpPr>
          <p:nvPr>
            <p:ph idx="1"/>
          </p:nvPr>
        </p:nvSpPr>
        <p:spPr>
          <a:xfrm>
            <a:off x="609600" y="1905000"/>
            <a:ext cx="8001000" cy="4114800"/>
          </a:xfrm>
        </p:spPr>
        <p:txBody>
          <a:bodyPr/>
          <a:lstStyle/>
          <a:p>
            <a:r>
              <a:rPr lang="en-US"/>
              <a:t> Có rất nhiều cách để b</a:t>
            </a:r>
            <a:r>
              <a:rPr lang="en-US" sz="3200"/>
              <a:t>iểu diễn plaintext dưới dạng một điểm </a:t>
            </a:r>
            <a:r>
              <a:rPr lang="en-US" sz="3200" i="1">
                <a:solidFill>
                  <a:srgbClr val="000000"/>
                </a:solidFill>
              </a:rPr>
              <a:t>P</a:t>
            </a:r>
            <a:r>
              <a:rPr lang="en-US" sz="3200"/>
              <a:t> trên đường cong elliptic, ta sẽ trình bày sau.</a:t>
            </a:r>
          </a:p>
          <a:p>
            <a:endParaRPr lang="en-US"/>
          </a:p>
        </p:txBody>
      </p:sp>
      <p:sp>
        <p:nvSpPr>
          <p:cNvPr id="4" name="Date Placeholder 3">
            <a:extLst>
              <a:ext uri="{FF2B5EF4-FFF2-40B4-BE49-F238E27FC236}">
                <a16:creationId xmlns:a16="http://schemas.microsoft.com/office/drawing/2014/main" id="{45748E18-60C5-4D89-A697-CACFB499BCA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71410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C669-7DE4-47D5-9C74-AEAF0D64D58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BD6EF0C8-D80A-4246-9496-1E675EACEFF3}"/>
              </a:ext>
            </a:extLst>
          </p:cNvPr>
          <p:cNvSpPr>
            <a:spLocks noGrp="1"/>
          </p:cNvSpPr>
          <p:nvPr>
            <p:ph idx="1"/>
          </p:nvPr>
        </p:nvSpPr>
        <p:spPr>
          <a:xfrm>
            <a:off x="609600" y="1905000"/>
            <a:ext cx="8153400" cy="4114800"/>
          </a:xfrm>
        </p:spPr>
        <p:txBody>
          <a:bodyPr/>
          <a:lstStyle/>
          <a:p>
            <a:r>
              <a:rPr lang="en-US" sz="3000" dirty="0"/>
              <a:t> </a:t>
            </a:r>
            <a:r>
              <a:rPr lang="en-US" sz="3000" dirty="0" err="1"/>
              <a:t>Giả</a:t>
            </a:r>
            <a:r>
              <a:rPr lang="en-US" sz="3000" dirty="0"/>
              <a:t> </a:t>
            </a:r>
            <a:r>
              <a:rPr lang="en-US" sz="3000" dirty="0" err="1"/>
              <a:t>sử</a:t>
            </a:r>
            <a:r>
              <a:rPr lang="en-US" sz="3000" dirty="0"/>
              <a:t> plaintext </a:t>
            </a:r>
            <a:r>
              <a:rPr lang="en-US" sz="3000" dirty="0" err="1"/>
              <a:t>được</a:t>
            </a:r>
            <a:r>
              <a:rPr lang="en-US" sz="3000" dirty="0"/>
              <a:t> </a:t>
            </a:r>
            <a:r>
              <a:rPr lang="en-US" sz="3000" dirty="0" err="1"/>
              <a:t>biểu</a:t>
            </a:r>
            <a:r>
              <a:rPr lang="en-US" sz="3000" dirty="0"/>
              <a:t> </a:t>
            </a:r>
            <a:r>
              <a:rPr lang="en-US" sz="3000" dirty="0" err="1"/>
              <a:t>diễn</a:t>
            </a:r>
            <a:r>
              <a:rPr lang="en-US" sz="3000" dirty="0"/>
              <a:t> </a:t>
            </a:r>
            <a:r>
              <a:rPr lang="en-US" sz="3000" dirty="0" err="1"/>
              <a:t>dưới</a:t>
            </a:r>
            <a:r>
              <a:rPr lang="en-US" sz="3000" dirty="0"/>
              <a:t> </a:t>
            </a:r>
            <a:r>
              <a:rPr lang="en-US" sz="3000" dirty="0" err="1"/>
              <a:t>dạng</a:t>
            </a:r>
            <a:r>
              <a:rPr lang="en-US" sz="3000" dirty="0"/>
              <a:t> </a:t>
            </a:r>
            <a:r>
              <a:rPr lang="en-US" sz="3000" dirty="0" err="1"/>
              <a:t>điểm</a:t>
            </a:r>
            <a:r>
              <a:rPr lang="en-US" sz="3000" dirty="0"/>
              <a:t> </a:t>
            </a:r>
            <a:r>
              <a:rPr lang="en-US" sz="3000" i="1" dirty="0">
                <a:solidFill>
                  <a:srgbClr val="000000"/>
                </a:solidFill>
              </a:rPr>
              <a:t>P = (3,10)</a:t>
            </a:r>
            <a:r>
              <a:rPr lang="en-US" sz="3000" dirty="0"/>
              <a:t> </a:t>
            </a:r>
            <a:r>
              <a:rPr lang="pt-BR" sz="3000" dirty="0">
                <a:effectLst/>
                <a:latin typeface="Times New Roman" panose="02020603050405020304" pitchFamily="18" charset="0"/>
                <a:ea typeface="Times New Roman" panose="02020603050405020304" pitchFamily="18" charset="0"/>
              </a:rPr>
              <a:t>trong </a:t>
            </a:r>
            <a:r>
              <a:rPr lang="pt-BR" sz="3000" i="1" dirty="0">
                <a:solidFill>
                  <a:srgbClr val="000000"/>
                </a:solidFill>
                <a:effectLst/>
                <a:latin typeface="Times New Roman" panose="02020603050405020304" pitchFamily="18" charset="0"/>
                <a:ea typeface="Times New Roman" panose="02020603050405020304" pitchFamily="18" charset="0"/>
              </a:rPr>
              <a:t>E</a:t>
            </a:r>
            <a:r>
              <a:rPr lang="pt-BR" sz="3000" i="1" baseline="-25000" dirty="0">
                <a:solidFill>
                  <a:srgbClr val="000000"/>
                </a:solidFill>
                <a:effectLst/>
                <a:latin typeface="Times New Roman" panose="02020603050405020304" pitchFamily="18" charset="0"/>
                <a:ea typeface="Times New Roman" panose="02020603050405020304" pitchFamily="18" charset="0"/>
              </a:rPr>
              <a:t>23</a:t>
            </a:r>
            <a:r>
              <a:rPr lang="pt-BR" sz="3000" i="1" dirty="0">
                <a:solidFill>
                  <a:srgbClr val="000000"/>
                </a:solidFill>
                <a:effectLst/>
                <a:latin typeface="Times New Roman" panose="02020603050405020304" pitchFamily="18" charset="0"/>
                <a:ea typeface="Times New Roman" panose="02020603050405020304" pitchFamily="18" charset="0"/>
              </a:rPr>
              <a:t>(1,1)</a:t>
            </a:r>
            <a:r>
              <a:rPr lang="en-US" sz="3000" dirty="0"/>
              <a:t>. </a:t>
            </a:r>
            <a:r>
              <a:rPr lang="en-US" sz="3000" dirty="0" err="1"/>
              <a:t>Hãy</a:t>
            </a:r>
            <a:r>
              <a:rPr lang="en-US" sz="3000" dirty="0"/>
              <a:t> </a:t>
            </a:r>
            <a:r>
              <a:rPr lang="en-US" sz="3000" dirty="0" err="1"/>
              <a:t>mã</a:t>
            </a:r>
            <a:r>
              <a:rPr lang="en-US" sz="3000" dirty="0"/>
              <a:t> </a:t>
            </a:r>
            <a:r>
              <a:rPr lang="en-US" sz="3000" dirty="0" err="1"/>
              <a:t>hóa</a:t>
            </a:r>
            <a:r>
              <a:rPr lang="en-US" sz="3000" dirty="0"/>
              <a:t> </a:t>
            </a:r>
            <a:r>
              <a:rPr lang="en-US" sz="3000" dirty="0" err="1"/>
              <a:t>nó</a:t>
            </a:r>
            <a:r>
              <a:rPr lang="en-US" sz="3000" dirty="0"/>
              <a:t> </a:t>
            </a:r>
            <a:r>
              <a:rPr lang="en-US" sz="3000" dirty="0" err="1"/>
              <a:t>bằng</a:t>
            </a:r>
            <a:r>
              <a:rPr lang="en-US" sz="3000" dirty="0"/>
              <a:t> </a:t>
            </a:r>
            <a:r>
              <a:rPr lang="en-US" sz="3000" dirty="0" err="1"/>
              <a:t>công</a:t>
            </a:r>
            <a:r>
              <a:rPr lang="en-US" sz="3000" dirty="0"/>
              <a:t> </a:t>
            </a:r>
            <a:r>
              <a:rPr lang="en-US" sz="3000" dirty="0" err="1"/>
              <a:t>thức</a:t>
            </a:r>
            <a:r>
              <a:rPr lang="en-US" sz="3000" dirty="0"/>
              <a:t>:</a:t>
            </a:r>
          </a:p>
          <a:p>
            <a:pPr marL="0" indent="0" algn="ctr">
              <a:buNone/>
            </a:pPr>
            <a:r>
              <a:rPr lang="en-US" sz="3000" i="1" dirty="0">
                <a:solidFill>
                  <a:srgbClr val="000000"/>
                </a:solidFill>
              </a:rPr>
              <a:t>C=P+K</a:t>
            </a:r>
            <a:r>
              <a:rPr lang="en-US" sz="3000" dirty="0"/>
              <a:t> </a:t>
            </a:r>
          </a:p>
          <a:p>
            <a:pPr marL="0" indent="0">
              <a:buNone/>
            </a:pPr>
            <a:r>
              <a:rPr lang="en-US" sz="3000" dirty="0"/>
              <a:t>	</a:t>
            </a:r>
            <a:r>
              <a:rPr lang="en-US" sz="3000" dirty="0" err="1"/>
              <a:t>với</a:t>
            </a:r>
            <a:r>
              <a:rPr lang="en-US" sz="3000" dirty="0"/>
              <a:t> </a:t>
            </a:r>
            <a:r>
              <a:rPr lang="en-US" sz="3000" dirty="0" err="1"/>
              <a:t>khóa</a:t>
            </a:r>
            <a:r>
              <a:rPr lang="en-US" sz="3000" dirty="0"/>
              <a:t> </a:t>
            </a:r>
            <a:r>
              <a:rPr lang="en-US" sz="3000" i="1" dirty="0">
                <a:solidFill>
                  <a:srgbClr val="000000"/>
                </a:solidFill>
              </a:rPr>
              <a:t>K</a:t>
            </a:r>
            <a:r>
              <a:rPr lang="en-US" sz="3000" dirty="0"/>
              <a:t> </a:t>
            </a:r>
            <a:r>
              <a:rPr lang="en-US" sz="3000" dirty="0" err="1"/>
              <a:t>là</a:t>
            </a:r>
            <a:r>
              <a:rPr lang="en-US" sz="3000" dirty="0"/>
              <a:t> </a:t>
            </a:r>
            <a:r>
              <a:rPr lang="en-US" sz="3000" dirty="0" err="1"/>
              <a:t>điểm</a:t>
            </a:r>
            <a:r>
              <a:rPr lang="en-US" sz="3000" dirty="0"/>
              <a:t> </a:t>
            </a:r>
            <a:r>
              <a:rPr lang="pt-BR" sz="3000" i="1" dirty="0">
                <a:solidFill>
                  <a:srgbClr val="000000"/>
                </a:solidFill>
                <a:effectLst/>
                <a:latin typeface="Times New Roman" panose="02020603050405020304" pitchFamily="18" charset="0"/>
                <a:ea typeface="Times New Roman" panose="02020603050405020304" pitchFamily="18" charset="0"/>
              </a:rPr>
              <a:t>(9,7)</a:t>
            </a:r>
            <a:r>
              <a:rPr lang="pt-BR" sz="3000" dirty="0">
                <a:effectLst/>
                <a:latin typeface="Times New Roman" panose="02020603050405020304" pitchFamily="18" charset="0"/>
                <a:ea typeface="Times New Roman" panose="02020603050405020304" pitchFamily="18" charset="0"/>
              </a:rPr>
              <a:t> trong </a:t>
            </a:r>
            <a:r>
              <a:rPr lang="pt-BR" sz="3000" i="1" dirty="0">
                <a:solidFill>
                  <a:srgbClr val="000000"/>
                </a:solidFill>
                <a:effectLst/>
                <a:latin typeface="Times New Roman" panose="02020603050405020304" pitchFamily="18" charset="0"/>
                <a:ea typeface="Times New Roman" panose="02020603050405020304" pitchFamily="18" charset="0"/>
              </a:rPr>
              <a:t>E</a:t>
            </a:r>
            <a:r>
              <a:rPr lang="pt-BR" sz="3000" i="1" baseline="-25000" dirty="0">
                <a:solidFill>
                  <a:srgbClr val="000000"/>
                </a:solidFill>
                <a:effectLst/>
                <a:latin typeface="Times New Roman" panose="02020603050405020304" pitchFamily="18" charset="0"/>
                <a:ea typeface="Times New Roman" panose="02020603050405020304" pitchFamily="18" charset="0"/>
              </a:rPr>
              <a:t>23</a:t>
            </a:r>
            <a:r>
              <a:rPr lang="pt-BR" sz="3000" i="1" dirty="0">
                <a:solidFill>
                  <a:srgbClr val="000000"/>
                </a:solidFill>
                <a:effectLst/>
                <a:latin typeface="Times New Roman" panose="02020603050405020304" pitchFamily="18" charset="0"/>
                <a:ea typeface="Times New Roman" panose="02020603050405020304" pitchFamily="18" charset="0"/>
              </a:rPr>
              <a:t>(1,1)</a:t>
            </a:r>
          </a:p>
          <a:p>
            <a:r>
              <a:rPr lang="pt-BR" sz="3000" dirty="0">
                <a:latin typeface="Times New Roman" panose="02020603050405020304" pitchFamily="18" charset="0"/>
                <a:ea typeface="Times New Roman" panose="02020603050405020304" pitchFamily="18" charset="0"/>
              </a:rPr>
              <a:t> Giải mã và kiểm tra kết quả</a:t>
            </a:r>
            <a:endParaRPr lang="pt-BR" sz="3000" dirty="0">
              <a:effectLst/>
              <a:latin typeface="Times New Roman" panose="02020603050405020304" pitchFamily="18" charset="0"/>
              <a:ea typeface="Times New Roman" panose="02020603050405020304" pitchFamily="18" charset="0"/>
            </a:endParaRPr>
          </a:p>
          <a:p>
            <a:endParaRPr lang="en-US" sz="3000" dirty="0"/>
          </a:p>
          <a:p>
            <a:endParaRPr lang="en-US" sz="3000" dirty="0"/>
          </a:p>
        </p:txBody>
      </p:sp>
      <p:sp>
        <p:nvSpPr>
          <p:cNvPr id="4" name="Date Placeholder 3">
            <a:extLst>
              <a:ext uri="{FF2B5EF4-FFF2-40B4-BE49-F238E27FC236}">
                <a16:creationId xmlns:a16="http://schemas.microsoft.com/office/drawing/2014/main" id="{43C0E041-0126-4E00-A848-41D73B6F469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018633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D563-8499-4F1B-A9A2-147FB4D91816}"/>
              </a:ext>
            </a:extLst>
          </p:cNvPr>
          <p:cNvSpPr>
            <a:spLocks noGrp="1"/>
          </p:cNvSpPr>
          <p:nvPr>
            <p:ph type="title"/>
          </p:nvPr>
        </p:nvSpPr>
        <p:spPr/>
        <p:txBody>
          <a:bodyPr/>
          <a:lstStyle/>
          <a:p>
            <a:r>
              <a:rPr lang="en-US"/>
              <a:t>Giải: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FAEE55-4C45-4743-80E2-C96825BEE686}"/>
                  </a:ext>
                </a:extLst>
              </p:cNvPr>
              <p:cNvSpPr>
                <a:spLocks noGrp="1"/>
              </p:cNvSpPr>
              <p:nvPr>
                <p:ph idx="1"/>
              </p:nvPr>
            </p:nvSpPr>
            <p:spPr>
              <a:xfrm>
                <a:off x="565204" y="1676400"/>
                <a:ext cx="8305800" cy="4267200"/>
              </a:xfrm>
            </p:spPr>
            <p:txBody>
              <a:bodyPr/>
              <a:lstStyle/>
              <a:p>
                <a:r>
                  <a:rPr lang="en-US" dirty="0"/>
                  <a:t> </a:t>
                </a:r>
                <a:r>
                  <a:rPr lang="en-US" dirty="0" err="1"/>
                  <a:t>Mã</a:t>
                </a:r>
                <a:r>
                  <a:rPr lang="en-US" dirty="0"/>
                  <a:t> </a:t>
                </a:r>
                <a:r>
                  <a:rPr lang="en-US" dirty="0" err="1"/>
                  <a:t>hóa</a:t>
                </a:r>
                <a:r>
                  <a:rPr lang="en-US" dirty="0"/>
                  <a:t>: </a:t>
                </a:r>
                <a:r>
                  <a:rPr lang="en-US" sz="3200" i="1" dirty="0">
                    <a:solidFill>
                      <a:srgbClr val="000000"/>
                    </a:solidFill>
                  </a:rPr>
                  <a:t>C = P+K = </a:t>
                </a:r>
                <a:r>
                  <a:rPr lang="en-US" i="1" dirty="0">
                    <a:solidFill>
                      <a:srgbClr val="000000"/>
                    </a:solidFill>
                  </a:rPr>
                  <a:t>(3,10) + </a:t>
                </a:r>
                <a:r>
                  <a:rPr lang="pt-BR" sz="3200" i="1" dirty="0">
                    <a:solidFill>
                      <a:srgbClr val="000000"/>
                    </a:solidFill>
                    <a:effectLst/>
                    <a:latin typeface="Times New Roman" panose="02020603050405020304" pitchFamily="18" charset="0"/>
                    <a:ea typeface="Times New Roman" panose="02020603050405020304" pitchFamily="18" charset="0"/>
                  </a:rPr>
                  <a:t>(9,7)</a:t>
                </a:r>
              </a:p>
              <a:p>
                <a:pPr marL="0" indent="0">
                  <a:buNone/>
                </a:pPr>
                <a:r>
                  <a:rPr lang="en-US" dirty="0"/>
                  <a:t>    </a:t>
                </a:r>
                <a:r>
                  <a:rPr lang="el-GR" sz="3200" i="1" dirty="0">
                    <a:solidFill>
                      <a:srgbClr val="000000"/>
                    </a:solidFill>
                  </a:rPr>
                  <a:t>λ</a:t>
                </a:r>
                <a:r>
                  <a:rPr lang="en-US" sz="3200" i="1" dirty="0">
                    <a:solidFill>
                      <a:srgbClr val="000000"/>
                    </a:solidFill>
                  </a:rPr>
                  <a:t>= </a:t>
                </a:r>
                <a14:m>
                  <m:oMath xmlns:m="http://schemas.openxmlformats.org/officeDocument/2006/math">
                    <m:d>
                      <m:dPr>
                        <m:ctrlPr>
                          <a:rPr lang="en-US" sz="3200" b="0" i="1" smtClean="0">
                            <a:solidFill>
                              <a:srgbClr val="000000"/>
                            </a:solidFill>
                            <a:latin typeface="Cambria Math" panose="02040503050406030204" pitchFamily="18" charset="0"/>
                          </a:rPr>
                        </m:ctrlPr>
                      </m:dPr>
                      <m:e>
                        <m:f>
                          <m:fPr>
                            <m:ctrlPr>
                              <a:rPr lang="en-US" sz="3200" b="0" i="1" smtClean="0">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7−10</m:t>
                            </m:r>
                          </m:num>
                          <m:den>
                            <m:r>
                              <a:rPr lang="en-US" sz="3200" b="0" i="1" smtClean="0">
                                <a:solidFill>
                                  <a:srgbClr val="000000"/>
                                </a:solidFill>
                                <a:latin typeface="Cambria Math" panose="02040503050406030204" pitchFamily="18" charset="0"/>
                              </a:rPr>
                              <m:t>9−3</m:t>
                            </m:r>
                          </m:den>
                        </m:f>
                      </m:e>
                    </m:d>
                    <m:r>
                      <a:rPr lang="en-US" sz="3200" b="0" i="1" smtClean="0">
                        <a:solidFill>
                          <a:srgbClr val="000000"/>
                        </a:solidFill>
                        <a:latin typeface="Cambria Math" panose="02040503050406030204" pitchFamily="18" charset="0"/>
                      </a:rPr>
                      <m:t>𝑚𝑜𝑑</m:t>
                    </m:r>
                    <m:r>
                      <a:rPr lang="en-US" sz="3200" b="0" i="1" smtClean="0">
                        <a:solidFill>
                          <a:srgbClr val="000000"/>
                        </a:solidFill>
                        <a:latin typeface="Cambria Math" panose="02040503050406030204" pitchFamily="18" charset="0"/>
                      </a:rPr>
                      <m:t> 23</m:t>
                    </m:r>
                  </m:oMath>
                </a14:m>
                <a:r>
                  <a:rPr lang="en-US" sz="3200" i="1" dirty="0">
                    <a:solidFill>
                      <a:srgbClr val="000000"/>
                    </a:solidFill>
                  </a:rPr>
                  <a:t> = </a:t>
                </a:r>
                <a14:m>
                  <m:oMath xmlns:m="http://schemas.openxmlformats.org/officeDocument/2006/math">
                    <m:d>
                      <m:dPr>
                        <m:ctrlPr>
                          <a:rPr lang="en-US" sz="3200" i="1">
                            <a:solidFill>
                              <a:srgbClr val="000000"/>
                            </a:solidFill>
                            <a:latin typeface="Cambria Math" panose="02040503050406030204" pitchFamily="18" charset="0"/>
                          </a:rPr>
                        </m:ctrlPr>
                      </m:dPr>
                      <m:e>
                        <m:f>
                          <m:fPr>
                            <m:ctrlPr>
                              <a:rPr lang="en-US" sz="3200" i="1">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−3</m:t>
                            </m:r>
                          </m:num>
                          <m:den>
                            <m:r>
                              <a:rPr lang="en-US" sz="3200" b="0" i="1" smtClean="0">
                                <a:solidFill>
                                  <a:srgbClr val="000000"/>
                                </a:solidFill>
                                <a:latin typeface="Cambria Math" panose="02040503050406030204" pitchFamily="18" charset="0"/>
                              </a:rPr>
                              <m:t>6</m:t>
                            </m:r>
                          </m:den>
                        </m:f>
                      </m:e>
                    </m:d>
                    <m:r>
                      <a:rPr lang="en-US" sz="3200" i="1">
                        <a:solidFill>
                          <a:srgbClr val="000000"/>
                        </a:solidFill>
                        <a:latin typeface="Cambria Math" panose="02040503050406030204" pitchFamily="18" charset="0"/>
                      </a:rPr>
                      <m:t> </m:t>
                    </m:r>
                  </m:oMath>
                </a14:m>
                <a:r>
                  <a:rPr lang="en-US" sz="3200" i="1" dirty="0">
                    <a:solidFill>
                      <a:srgbClr val="000000"/>
                    </a:solidFill>
                  </a:rPr>
                  <a:t>mod 23 </a:t>
                </a:r>
              </a:p>
              <a:p>
                <a:pPr marL="0" indent="0">
                  <a:buNone/>
                </a:pPr>
                <a:r>
                  <a:rPr lang="en-US" sz="3200" i="1" dirty="0">
                    <a:solidFill>
                      <a:srgbClr val="000000"/>
                    </a:solidFill>
                  </a:rPr>
                  <a:t>      = </a:t>
                </a:r>
                <a14:m>
                  <m:oMath xmlns:m="http://schemas.openxmlformats.org/officeDocument/2006/math">
                    <m:d>
                      <m:dPr>
                        <m:ctrlPr>
                          <a:rPr lang="en-US" sz="3200" i="1">
                            <a:solidFill>
                              <a:srgbClr val="000000"/>
                            </a:solidFill>
                            <a:latin typeface="Cambria Math" panose="02040503050406030204" pitchFamily="18" charset="0"/>
                          </a:rPr>
                        </m:ctrlPr>
                      </m:dPr>
                      <m:e>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1</m:t>
                            </m:r>
                          </m:num>
                          <m:den>
                            <m:r>
                              <a:rPr lang="en-US" sz="3200" b="0" i="1" smtClean="0">
                                <a:solidFill>
                                  <a:srgbClr val="000000"/>
                                </a:solidFill>
                                <a:latin typeface="Cambria Math" panose="02040503050406030204" pitchFamily="18" charset="0"/>
                              </a:rPr>
                              <m:t>2</m:t>
                            </m:r>
                          </m:den>
                        </m:f>
                      </m:e>
                    </m:d>
                  </m:oMath>
                </a14:m>
                <a:r>
                  <a:rPr lang="en-US" sz="3200" i="1" dirty="0">
                    <a:solidFill>
                      <a:srgbClr val="000000"/>
                    </a:solidFill>
                  </a:rPr>
                  <a:t> mod 23 = -12 mod 23 = 11</a:t>
                </a:r>
                <a:endParaRPr lang="en-US" sz="3200" i="1" dirty="0"/>
              </a:p>
              <a:p>
                <a:pPr marL="0" indent="0">
                  <a:buNone/>
                </a:pPr>
                <a:r>
                  <a:rPr lang="en-US" sz="3200" i="1" dirty="0">
                    <a:effectLst/>
                    <a:latin typeface="Times New Roman" panose="02020603050405020304" pitchFamily="18" charset="0"/>
                    <a:ea typeface="Times New Roman" panose="02020603050405020304" pitchFamily="18" charset="0"/>
                  </a:rPr>
                  <a:t> </a:t>
                </a:r>
                <a:r>
                  <a:rPr lang="vi-VN" sz="3200" i="1" dirty="0">
                    <a:solidFill>
                      <a:srgbClr val="000000"/>
                    </a:solidFill>
                    <a:effectLst/>
                    <a:latin typeface="Times New Roman" panose="02020603050405020304" pitchFamily="18" charset="0"/>
                    <a:ea typeface="Times New Roman" panose="02020603050405020304" pitchFamily="18" charset="0"/>
                  </a:rPr>
                  <a:t>x</a:t>
                </a:r>
                <a:r>
                  <a:rPr lang="en-US" sz="3200" i="1" baseline="-25000" dirty="0">
                    <a:solidFill>
                      <a:srgbClr val="000000"/>
                    </a:solidFill>
                    <a:effectLst/>
                    <a:latin typeface="Times New Roman" panose="02020603050405020304" pitchFamily="18" charset="0"/>
                    <a:ea typeface="Times New Roman" panose="02020603050405020304" pitchFamily="18" charset="0"/>
                  </a:rPr>
                  <a:t>C</a:t>
                </a:r>
                <a:r>
                  <a:rPr lang="vi-VN" sz="3200" i="1" dirty="0">
                    <a:solidFill>
                      <a:srgbClr val="000000"/>
                    </a:solidFill>
                    <a:effectLst/>
                    <a:latin typeface="Times New Roman" panose="02020603050405020304" pitchFamily="18" charset="0"/>
                    <a:ea typeface="Times New Roman" panose="02020603050405020304" pitchFamily="18" charset="0"/>
                  </a:rPr>
                  <a:t> = </a:t>
                </a:r>
                <a:r>
                  <a:rPr lang="en-US" sz="3200" i="1" dirty="0">
                    <a:solidFill>
                      <a:srgbClr val="000000"/>
                    </a:solidFill>
                    <a:effectLst/>
                    <a:latin typeface="Times New Roman" panose="02020603050405020304" pitchFamily="18" charset="0"/>
                    <a:ea typeface="Times New Roman" panose="02020603050405020304" pitchFamily="18" charset="0"/>
                  </a:rPr>
                  <a:t>(</a:t>
                </a:r>
                <a:r>
                  <a:rPr lang="vi-VN" sz="3200" i="1" dirty="0">
                    <a:solidFill>
                      <a:srgbClr val="000000"/>
                    </a:solidFill>
                    <a:effectLst/>
                    <a:latin typeface="Times New Roman" panose="02020603050405020304" pitchFamily="18" charset="0"/>
                    <a:ea typeface="Times New Roman" panose="02020603050405020304" pitchFamily="18" charset="0"/>
                  </a:rPr>
                  <a:t>11</a:t>
                </a:r>
                <a:r>
                  <a:rPr lang="vi-VN" sz="3200" i="1" baseline="30000" dirty="0">
                    <a:solidFill>
                      <a:srgbClr val="000000"/>
                    </a:solidFill>
                    <a:effectLst/>
                    <a:latin typeface="Times New Roman" panose="02020603050405020304" pitchFamily="18" charset="0"/>
                    <a:ea typeface="Times New Roman" panose="02020603050405020304" pitchFamily="18" charset="0"/>
                  </a:rPr>
                  <a:t>2</a:t>
                </a:r>
                <a:r>
                  <a:rPr lang="vi-VN" sz="3200" i="1" dirty="0">
                    <a:solidFill>
                      <a:srgbClr val="000000"/>
                    </a:solidFill>
                    <a:effectLst/>
                    <a:latin typeface="Times New Roman" panose="02020603050405020304" pitchFamily="18" charset="0"/>
                    <a:ea typeface="Times New Roman" panose="02020603050405020304" pitchFamily="18" charset="0"/>
                  </a:rPr>
                  <a:t> </a:t>
                </a:r>
                <a:r>
                  <a:rPr lang="en-US" sz="3200" i="1" dirty="0">
                    <a:solidFill>
                      <a:srgbClr val="000000"/>
                    </a:solidFill>
                    <a:effectLst/>
                    <a:latin typeface="Times New Roman" panose="02020603050405020304" pitchFamily="18" charset="0"/>
                    <a:ea typeface="Times New Roman" panose="02020603050405020304" pitchFamily="18" charset="0"/>
                  </a:rPr>
                  <a:t>– </a:t>
                </a:r>
                <a:r>
                  <a:rPr lang="vi-VN" sz="3200" i="1" dirty="0">
                    <a:solidFill>
                      <a:srgbClr val="000000"/>
                    </a:solidFill>
                    <a:effectLst/>
                    <a:latin typeface="Times New Roman" panose="02020603050405020304" pitchFamily="18" charset="0"/>
                    <a:ea typeface="Times New Roman" panose="02020603050405020304" pitchFamily="18" charset="0"/>
                  </a:rPr>
                  <a:t>3</a:t>
                </a:r>
                <a:r>
                  <a:rPr lang="en-US" sz="3200" i="1" dirty="0">
                    <a:solidFill>
                      <a:srgbClr val="000000"/>
                    </a:solidFill>
                    <a:effectLst/>
                    <a:latin typeface="Times New Roman" panose="02020603050405020304" pitchFamily="18" charset="0"/>
                    <a:ea typeface="Times New Roman" panose="02020603050405020304" pitchFamily="18" charset="0"/>
                  </a:rPr>
                  <a:t> –</a:t>
                </a:r>
                <a:r>
                  <a:rPr lang="vi-VN" sz="3200" i="1" dirty="0">
                    <a:solidFill>
                      <a:srgbClr val="000000"/>
                    </a:solidFill>
                    <a:effectLst/>
                    <a:latin typeface="Times New Roman" panose="02020603050405020304" pitchFamily="18" charset="0"/>
                    <a:ea typeface="Times New Roman" panose="02020603050405020304" pitchFamily="18" charset="0"/>
                  </a:rPr>
                  <a:t> 9</a:t>
                </a:r>
                <a:r>
                  <a:rPr lang="en-US" sz="3200" i="1" dirty="0">
                    <a:solidFill>
                      <a:srgbClr val="000000"/>
                    </a:solidFill>
                    <a:effectLst/>
                    <a:latin typeface="Times New Roman" panose="02020603050405020304" pitchFamily="18" charset="0"/>
                    <a:ea typeface="Times New Roman" panose="02020603050405020304" pitchFamily="18" charset="0"/>
                  </a:rPr>
                  <a:t>)</a:t>
                </a:r>
                <a:r>
                  <a:rPr lang="vi-VN" sz="3200" i="1" dirty="0">
                    <a:solidFill>
                      <a:srgbClr val="000000"/>
                    </a:solidFill>
                    <a:effectLst/>
                    <a:latin typeface="Times New Roman" panose="02020603050405020304" pitchFamily="18" charset="0"/>
                    <a:ea typeface="Times New Roman" panose="02020603050405020304" pitchFamily="18" charset="0"/>
                  </a:rPr>
                  <a:t> mod 23 =</a:t>
                </a:r>
                <a:r>
                  <a:rPr lang="en-US" sz="3200" i="1" dirty="0">
                    <a:solidFill>
                      <a:srgbClr val="000000"/>
                    </a:solidFill>
                    <a:effectLst/>
                    <a:latin typeface="Times New Roman" panose="02020603050405020304" pitchFamily="18" charset="0"/>
                    <a:ea typeface="Times New Roman" panose="02020603050405020304" pitchFamily="18" charset="0"/>
                  </a:rPr>
                  <a:t> 109 mod 23 =</a:t>
                </a:r>
                <a:r>
                  <a:rPr lang="vi-VN" sz="3200" i="1" dirty="0">
                    <a:solidFill>
                      <a:srgbClr val="000000"/>
                    </a:solidFill>
                    <a:effectLst/>
                    <a:latin typeface="Times New Roman" panose="02020603050405020304" pitchFamily="18" charset="0"/>
                    <a:ea typeface="Times New Roman" panose="02020603050405020304" pitchFamily="18" charset="0"/>
                  </a:rPr>
                  <a:t> 17</a:t>
                </a:r>
                <a:endParaRPr lang="en-US" sz="3200" i="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3200" dirty="0"/>
                  <a:t> </a:t>
                </a:r>
                <a:r>
                  <a:rPr lang="vi-VN" sz="3200" i="1" dirty="0">
                    <a:solidFill>
                      <a:srgbClr val="000000"/>
                    </a:solidFill>
                    <a:effectLst/>
                    <a:latin typeface="Times New Roman" panose="02020603050405020304" pitchFamily="18" charset="0"/>
                    <a:ea typeface="Times New Roman" panose="02020603050405020304" pitchFamily="18" charset="0"/>
                  </a:rPr>
                  <a:t>y</a:t>
                </a:r>
                <a:r>
                  <a:rPr lang="en-US" sz="3200" i="1" baseline="-25000" dirty="0">
                    <a:solidFill>
                      <a:srgbClr val="000000"/>
                    </a:solidFill>
                    <a:effectLst/>
                    <a:latin typeface="Times New Roman" panose="02020603050405020304" pitchFamily="18" charset="0"/>
                    <a:ea typeface="Times New Roman" panose="02020603050405020304" pitchFamily="18" charset="0"/>
                  </a:rPr>
                  <a:t>C</a:t>
                </a:r>
                <a:r>
                  <a:rPr lang="vi-VN" sz="3200" i="1" dirty="0">
                    <a:solidFill>
                      <a:srgbClr val="000000"/>
                    </a:solidFill>
                    <a:effectLst/>
                    <a:latin typeface="Times New Roman" panose="02020603050405020304" pitchFamily="18" charset="0"/>
                    <a:ea typeface="Times New Roman" panose="02020603050405020304" pitchFamily="18" charset="0"/>
                  </a:rPr>
                  <a:t> = </a:t>
                </a:r>
                <a:r>
                  <a:rPr lang="en-US" sz="3200" i="1" dirty="0">
                    <a:solidFill>
                      <a:srgbClr val="000000"/>
                    </a:solidFill>
                    <a:effectLst/>
                    <a:latin typeface="Times New Roman" panose="02020603050405020304" pitchFamily="18" charset="0"/>
                    <a:ea typeface="Times New Roman" panose="02020603050405020304" pitchFamily="18" charset="0"/>
                  </a:rPr>
                  <a:t>(</a:t>
                </a:r>
                <a:r>
                  <a:rPr lang="vi-VN" sz="3200" i="1" dirty="0">
                    <a:solidFill>
                      <a:srgbClr val="000000"/>
                    </a:solidFill>
                    <a:effectLst/>
                    <a:latin typeface="Times New Roman" panose="02020603050405020304" pitchFamily="18" charset="0"/>
                    <a:ea typeface="Times New Roman" panose="02020603050405020304" pitchFamily="18" charset="0"/>
                  </a:rPr>
                  <a:t>11(3 </a:t>
                </a:r>
                <a:r>
                  <a:rPr lang="en-US" sz="3200" i="1" dirty="0">
                    <a:solidFill>
                      <a:srgbClr val="000000"/>
                    </a:solidFill>
                    <a:effectLst/>
                    <a:latin typeface="Times New Roman" panose="02020603050405020304" pitchFamily="18" charset="0"/>
                    <a:ea typeface="Times New Roman" panose="02020603050405020304" pitchFamily="18" charset="0"/>
                  </a:rPr>
                  <a:t>-</a:t>
                </a:r>
                <a:r>
                  <a:rPr lang="vi-VN" sz="3200" i="1" dirty="0">
                    <a:solidFill>
                      <a:srgbClr val="000000"/>
                    </a:solidFill>
                    <a:effectLst/>
                    <a:latin typeface="Times New Roman" panose="02020603050405020304" pitchFamily="18" charset="0"/>
                    <a:ea typeface="Times New Roman" panose="02020603050405020304" pitchFamily="18" charset="0"/>
                  </a:rPr>
                  <a:t>17)</a:t>
                </a:r>
                <a:r>
                  <a:rPr lang="en-US" sz="3200" i="1" dirty="0">
                    <a:solidFill>
                      <a:srgbClr val="000000"/>
                    </a:solidFill>
                    <a:effectLst/>
                    <a:latin typeface="Times New Roman" panose="02020603050405020304" pitchFamily="18" charset="0"/>
                    <a:ea typeface="Times New Roman" panose="02020603050405020304" pitchFamily="18" charset="0"/>
                  </a:rPr>
                  <a:t> -10)</a:t>
                </a:r>
                <a:r>
                  <a:rPr lang="vi-VN" sz="3200" i="1" dirty="0">
                    <a:solidFill>
                      <a:srgbClr val="000000"/>
                    </a:solidFill>
                    <a:effectLst/>
                    <a:latin typeface="Times New Roman" panose="02020603050405020304" pitchFamily="18" charset="0"/>
                    <a:ea typeface="Times New Roman" panose="02020603050405020304" pitchFamily="18" charset="0"/>
                  </a:rPr>
                  <a:t> mod 23 = </a:t>
                </a:r>
                <a:r>
                  <a:rPr lang="en-US" sz="3200" i="1" dirty="0">
                    <a:solidFill>
                      <a:srgbClr val="000000"/>
                    </a:solidFill>
                    <a:effectLst/>
                    <a:latin typeface="Times New Roman" panose="02020603050405020304" pitchFamily="18" charset="0"/>
                    <a:ea typeface="Times New Roman" panose="02020603050405020304" pitchFamily="18" charset="0"/>
                  </a:rPr>
                  <a:t>-</a:t>
                </a:r>
                <a:r>
                  <a:rPr lang="vi-VN" sz="3200" i="1" dirty="0">
                    <a:solidFill>
                      <a:srgbClr val="000000"/>
                    </a:solidFill>
                    <a:effectLst/>
                    <a:latin typeface="Times New Roman" panose="02020603050405020304" pitchFamily="18" charset="0"/>
                    <a:ea typeface="Times New Roman" panose="02020603050405020304" pitchFamily="18" charset="0"/>
                  </a:rPr>
                  <a:t>164 mod 23 = 20</a:t>
                </a:r>
                <a:endParaRPr lang="en-US" sz="3200" i="1" dirty="0">
                  <a:solidFill>
                    <a:srgbClr val="000000"/>
                  </a:solidFill>
                </a:endParaRPr>
              </a:p>
              <a:p>
                <a:pPr marL="0" indent="0">
                  <a:buNone/>
                </a:pPr>
                <a:r>
                  <a:rPr lang="en-US" sz="3200" i="1" dirty="0">
                    <a:effectLst/>
                    <a:latin typeface="Times New Roman" panose="02020603050405020304" pitchFamily="18" charset="0"/>
                    <a:ea typeface="Times New Roman" panose="02020603050405020304" pitchFamily="18" charset="0"/>
                  </a:rPr>
                  <a:t>    </a:t>
                </a:r>
                <a:r>
                  <a:rPr lang="en-US" sz="3200" i="1" dirty="0" err="1">
                    <a:effectLst/>
                    <a:latin typeface="Times New Roman" panose="02020603050405020304" pitchFamily="18" charset="0"/>
                    <a:ea typeface="Times New Roman" panose="02020603050405020304" pitchFamily="18" charset="0"/>
                  </a:rPr>
                  <a:t>Vậy</a:t>
                </a:r>
                <a:r>
                  <a:rPr lang="en-US" sz="3200" i="1" dirty="0">
                    <a:effectLst/>
                    <a:latin typeface="Times New Roman" panose="02020603050405020304" pitchFamily="18" charset="0"/>
                    <a:ea typeface="Times New Roman" panose="02020603050405020304" pitchFamily="18" charset="0"/>
                  </a:rPr>
                  <a:t> </a:t>
                </a:r>
                <a:r>
                  <a:rPr lang="en-US" sz="3200" i="1" dirty="0">
                    <a:solidFill>
                      <a:srgbClr val="000000"/>
                    </a:solidFill>
                    <a:effectLst/>
                    <a:latin typeface="Times New Roman" panose="02020603050405020304" pitchFamily="18" charset="0"/>
                    <a:ea typeface="Times New Roman" panose="02020603050405020304" pitchFamily="18" charset="0"/>
                  </a:rPr>
                  <a:t>C = </a:t>
                </a:r>
                <a:r>
                  <a:rPr lang="vi-VN" sz="3200" i="1" dirty="0">
                    <a:solidFill>
                      <a:srgbClr val="000000"/>
                    </a:solidFill>
                    <a:effectLst/>
                    <a:latin typeface="Times New Roman" panose="02020603050405020304" pitchFamily="18" charset="0"/>
                    <a:ea typeface="Times New Roman" panose="02020603050405020304" pitchFamily="18" charset="0"/>
                  </a:rPr>
                  <a:t>P+</a:t>
                </a:r>
                <a:r>
                  <a:rPr lang="en-US" sz="3200" i="1" dirty="0">
                    <a:solidFill>
                      <a:srgbClr val="000000"/>
                    </a:solidFill>
                    <a:effectLst/>
                    <a:latin typeface="Times New Roman" panose="02020603050405020304" pitchFamily="18" charset="0"/>
                    <a:ea typeface="Times New Roman" panose="02020603050405020304" pitchFamily="18" charset="0"/>
                  </a:rPr>
                  <a:t>K</a:t>
                </a:r>
                <a:r>
                  <a:rPr lang="vi-VN" sz="3200" i="1" dirty="0">
                    <a:solidFill>
                      <a:srgbClr val="000000"/>
                    </a:solidFill>
                    <a:effectLst/>
                    <a:latin typeface="Times New Roman" panose="02020603050405020304" pitchFamily="18" charset="0"/>
                    <a:ea typeface="Times New Roman" panose="02020603050405020304" pitchFamily="18" charset="0"/>
                  </a:rPr>
                  <a:t> = (17, 20)</a:t>
                </a:r>
                <a:endParaRPr lang="en-US" i="1" dirty="0">
                  <a:solidFill>
                    <a:srgbClr val="000000"/>
                  </a:solidFill>
                </a:endParaRPr>
              </a:p>
            </p:txBody>
          </p:sp>
        </mc:Choice>
        <mc:Fallback xmlns="">
          <p:sp>
            <p:nvSpPr>
              <p:cNvPr id="3" name="Content Placeholder 2">
                <a:extLst>
                  <a:ext uri="{FF2B5EF4-FFF2-40B4-BE49-F238E27FC236}">
                    <a16:creationId xmlns:a16="http://schemas.microsoft.com/office/drawing/2014/main" id="{51FAEE55-4C45-4743-80E2-C96825BEE686}"/>
                  </a:ext>
                </a:extLst>
              </p:cNvPr>
              <p:cNvSpPr>
                <a:spLocks noGrp="1" noRot="1" noChangeAspect="1" noMove="1" noResize="1" noEditPoints="1" noAdjustHandles="1" noChangeArrowheads="1" noChangeShapeType="1" noTextEdit="1"/>
              </p:cNvSpPr>
              <p:nvPr>
                <p:ph idx="1"/>
              </p:nvPr>
            </p:nvSpPr>
            <p:spPr>
              <a:xfrm>
                <a:off x="565204" y="1676400"/>
                <a:ext cx="8305800" cy="4267200"/>
              </a:xfrm>
              <a:blipFill>
                <a:blip r:embed="rId2"/>
                <a:stretch>
                  <a:fillRect l="-661" t="-2000" r="-1762" b="-42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9DCA5B4-A851-4B4D-858A-AAD884A7B23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590805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3E96-E9DC-4A1E-B205-43D98FA9E0C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3E3BCD-9557-4A53-8E6F-40E2DD15EC12}"/>
                  </a:ext>
                </a:extLst>
              </p:cNvPr>
              <p:cNvSpPr>
                <a:spLocks noGrp="1"/>
              </p:cNvSpPr>
              <p:nvPr>
                <p:ph idx="1"/>
              </p:nvPr>
            </p:nvSpPr>
            <p:spPr>
              <a:xfrm>
                <a:off x="685800" y="1600200"/>
                <a:ext cx="7772400" cy="4114800"/>
              </a:xfrm>
            </p:spPr>
            <p:txBody>
              <a:bodyPr/>
              <a:lstStyle/>
              <a:p>
                <a:r>
                  <a:rPr lang="en-US" sz="3000" dirty="0"/>
                  <a:t> </a:t>
                </a:r>
                <a:r>
                  <a:rPr lang="en-US" sz="3000" dirty="0" err="1"/>
                  <a:t>Giải</a:t>
                </a:r>
                <a:r>
                  <a:rPr lang="en-US" sz="3000" dirty="0"/>
                  <a:t> </a:t>
                </a:r>
                <a:r>
                  <a:rPr lang="en-US" sz="3000" dirty="0" err="1"/>
                  <a:t>mã</a:t>
                </a:r>
                <a:r>
                  <a:rPr lang="en-US" sz="3000" dirty="0"/>
                  <a:t>: </a:t>
                </a:r>
                <a:r>
                  <a:rPr lang="en-US" sz="3000" i="1" dirty="0">
                    <a:solidFill>
                      <a:srgbClr val="000000"/>
                    </a:solidFill>
                  </a:rPr>
                  <a:t>P = C - K = C + (-K) </a:t>
                </a:r>
              </a:p>
              <a:p>
                <a:pPr marL="0" indent="0" algn="ctr">
                  <a:buNone/>
                </a:pPr>
                <a:r>
                  <a:rPr lang="en-US" sz="3000" i="1" dirty="0">
                    <a:solidFill>
                      <a:srgbClr val="000000"/>
                    </a:solidFill>
                  </a:rPr>
                  <a:t>= </a:t>
                </a:r>
                <a:r>
                  <a:rPr lang="vi-VN" sz="3000" i="1" dirty="0">
                    <a:solidFill>
                      <a:srgbClr val="000000"/>
                    </a:solidFill>
                    <a:effectLst/>
                    <a:latin typeface="Times New Roman" panose="02020603050405020304" pitchFamily="18" charset="0"/>
                    <a:ea typeface="Times New Roman" panose="02020603050405020304" pitchFamily="18" charset="0"/>
                  </a:rPr>
                  <a:t>(17, 20)</a:t>
                </a:r>
                <a:r>
                  <a:rPr lang="en-US" sz="3000" i="1" dirty="0">
                    <a:solidFill>
                      <a:srgbClr val="000000"/>
                    </a:solidFill>
                    <a:effectLst/>
                    <a:latin typeface="Times New Roman" panose="02020603050405020304" pitchFamily="18" charset="0"/>
                    <a:ea typeface="Times New Roman" panose="02020603050405020304" pitchFamily="18" charset="0"/>
                  </a:rPr>
                  <a:t> + (9,23-7) = </a:t>
                </a:r>
                <a:r>
                  <a:rPr lang="vi-VN" sz="3000" i="1" dirty="0">
                    <a:solidFill>
                      <a:srgbClr val="000000"/>
                    </a:solidFill>
                    <a:effectLst/>
                    <a:latin typeface="Times New Roman" panose="02020603050405020304" pitchFamily="18" charset="0"/>
                    <a:ea typeface="Times New Roman" panose="02020603050405020304" pitchFamily="18" charset="0"/>
                  </a:rPr>
                  <a:t>(17, 20)</a:t>
                </a:r>
                <a:r>
                  <a:rPr lang="en-US" sz="3000" i="1" dirty="0">
                    <a:solidFill>
                      <a:srgbClr val="000000"/>
                    </a:solidFill>
                    <a:effectLst/>
                    <a:latin typeface="Times New Roman" panose="02020603050405020304" pitchFamily="18" charset="0"/>
                    <a:ea typeface="Times New Roman" panose="02020603050405020304" pitchFamily="18" charset="0"/>
                  </a:rPr>
                  <a:t> + (9,16)</a:t>
                </a:r>
              </a:p>
              <a:p>
                <a:pPr marL="0" indent="0">
                  <a:buNone/>
                </a:pPr>
                <a:r>
                  <a:rPr lang="en-US" sz="3000" dirty="0"/>
                  <a:t>   </a:t>
                </a:r>
                <a:r>
                  <a:rPr lang="el-GR" sz="3000" i="1" dirty="0">
                    <a:solidFill>
                      <a:srgbClr val="000000"/>
                    </a:solidFill>
                  </a:rPr>
                  <a:t>λ</a:t>
                </a:r>
                <a:r>
                  <a:rPr lang="en-US" sz="3000" i="1" dirty="0">
                    <a:solidFill>
                      <a:srgbClr val="000000"/>
                    </a:solidFill>
                  </a:rPr>
                  <a:t> = </a:t>
                </a:r>
                <a14:m>
                  <m:oMath xmlns:m="http://schemas.openxmlformats.org/officeDocument/2006/math">
                    <m:f>
                      <m:fPr>
                        <m:ctrlPr>
                          <a:rPr lang="en-US" sz="3000" i="1" smtClean="0">
                            <a:solidFill>
                              <a:srgbClr val="000000"/>
                            </a:solidFill>
                            <a:latin typeface="Cambria Math" panose="02040503050406030204" pitchFamily="18" charset="0"/>
                          </a:rPr>
                        </m:ctrlPr>
                      </m:fPr>
                      <m:num>
                        <m:r>
                          <a:rPr lang="en-US" sz="3000" b="0" i="1" smtClean="0">
                            <a:solidFill>
                              <a:srgbClr val="000000"/>
                            </a:solidFill>
                            <a:latin typeface="Cambria Math" panose="02040503050406030204" pitchFamily="18" charset="0"/>
                          </a:rPr>
                          <m:t>20−16</m:t>
                        </m:r>
                      </m:num>
                      <m:den>
                        <m:r>
                          <a:rPr lang="en-US" sz="3000" b="0" i="1" smtClean="0">
                            <a:solidFill>
                              <a:srgbClr val="000000"/>
                            </a:solidFill>
                            <a:latin typeface="Cambria Math" panose="02040503050406030204" pitchFamily="18" charset="0"/>
                          </a:rPr>
                          <m:t>17−9</m:t>
                        </m:r>
                      </m:den>
                    </m:f>
                  </m:oMath>
                </a14:m>
                <a:r>
                  <a:rPr lang="en-US" sz="3000" i="1" dirty="0">
                    <a:solidFill>
                      <a:srgbClr val="000000"/>
                    </a:solidFill>
                  </a:rPr>
                  <a:t> mod 23 = </a:t>
                </a:r>
                <a14:m>
                  <m:oMath xmlns:m="http://schemas.openxmlformats.org/officeDocument/2006/math">
                    <m:f>
                      <m:fPr>
                        <m:ctrlPr>
                          <a:rPr lang="en-US" sz="3000" i="1">
                            <a:solidFill>
                              <a:srgbClr val="000000"/>
                            </a:solidFill>
                            <a:latin typeface="Cambria Math" panose="02040503050406030204" pitchFamily="18" charset="0"/>
                          </a:rPr>
                        </m:ctrlPr>
                      </m:fPr>
                      <m:num>
                        <m:r>
                          <a:rPr lang="en-US" sz="3000" b="0" i="1" smtClean="0">
                            <a:solidFill>
                              <a:srgbClr val="000000"/>
                            </a:solidFill>
                            <a:latin typeface="Cambria Math" panose="02040503050406030204" pitchFamily="18" charset="0"/>
                          </a:rPr>
                          <m:t>4</m:t>
                        </m:r>
                      </m:num>
                      <m:den>
                        <m:r>
                          <a:rPr lang="en-US" sz="3000" b="0" i="1" smtClean="0">
                            <a:solidFill>
                              <a:srgbClr val="000000"/>
                            </a:solidFill>
                            <a:latin typeface="Cambria Math" panose="02040503050406030204" pitchFamily="18" charset="0"/>
                          </a:rPr>
                          <m:t>8</m:t>
                        </m:r>
                      </m:den>
                    </m:f>
                  </m:oMath>
                </a14:m>
                <a:r>
                  <a:rPr lang="en-US" sz="3000" i="1" dirty="0">
                    <a:solidFill>
                      <a:srgbClr val="000000"/>
                    </a:solidFill>
                  </a:rPr>
                  <a:t> mod 23 = </a:t>
                </a:r>
                <a14:m>
                  <m:oMath xmlns:m="http://schemas.openxmlformats.org/officeDocument/2006/math">
                    <m:f>
                      <m:fPr>
                        <m:ctrlPr>
                          <a:rPr lang="en-US" sz="3000" i="1">
                            <a:solidFill>
                              <a:srgbClr val="000000"/>
                            </a:solidFill>
                            <a:latin typeface="Cambria Math" panose="02040503050406030204" pitchFamily="18" charset="0"/>
                          </a:rPr>
                        </m:ctrlPr>
                      </m:fPr>
                      <m:num>
                        <m:r>
                          <a:rPr lang="en-US" sz="3000" b="0" i="1" smtClean="0">
                            <a:solidFill>
                              <a:srgbClr val="000000"/>
                            </a:solidFill>
                            <a:latin typeface="Cambria Math" panose="02040503050406030204" pitchFamily="18" charset="0"/>
                          </a:rPr>
                          <m:t>1</m:t>
                        </m:r>
                      </m:num>
                      <m:den>
                        <m:r>
                          <a:rPr lang="en-US" sz="3000" b="0" i="1" smtClean="0">
                            <a:solidFill>
                              <a:srgbClr val="000000"/>
                            </a:solidFill>
                            <a:latin typeface="Cambria Math" panose="02040503050406030204" pitchFamily="18" charset="0"/>
                          </a:rPr>
                          <m:t>2</m:t>
                        </m:r>
                      </m:den>
                    </m:f>
                  </m:oMath>
                </a14:m>
                <a:r>
                  <a:rPr lang="en-US" sz="3000" i="1" dirty="0">
                    <a:solidFill>
                      <a:srgbClr val="000000"/>
                    </a:solidFill>
                  </a:rPr>
                  <a:t> mod 23 = 12</a:t>
                </a:r>
                <a:endParaRPr lang="en-US" sz="3000" i="1" dirty="0"/>
              </a:p>
              <a:p>
                <a:pPr marL="0" indent="0">
                  <a:buNone/>
                </a:pPr>
                <a:r>
                  <a:rPr lang="en-US" sz="3000" dirty="0"/>
                  <a:t>   </a:t>
                </a:r>
                <a:r>
                  <a:rPr lang="en-US" sz="3000" i="1" dirty="0" err="1">
                    <a:solidFill>
                      <a:srgbClr val="000000"/>
                    </a:solidFill>
                  </a:rPr>
                  <a:t>x</a:t>
                </a:r>
                <a:r>
                  <a:rPr lang="en-US" sz="3000" i="1" baseline="-25000" dirty="0" err="1">
                    <a:solidFill>
                      <a:srgbClr val="000000"/>
                    </a:solidFill>
                  </a:rPr>
                  <a:t>P</a:t>
                </a:r>
                <a:r>
                  <a:rPr lang="en-US" sz="3000" i="1" dirty="0">
                    <a:solidFill>
                      <a:srgbClr val="000000"/>
                    </a:solidFill>
                  </a:rPr>
                  <a:t> = (12</a:t>
                </a:r>
                <a:r>
                  <a:rPr lang="en-US" sz="3000" i="1" baseline="30000" dirty="0">
                    <a:solidFill>
                      <a:srgbClr val="000000"/>
                    </a:solidFill>
                  </a:rPr>
                  <a:t>2</a:t>
                </a:r>
                <a:r>
                  <a:rPr lang="en-US" sz="3000" i="1" dirty="0">
                    <a:solidFill>
                      <a:srgbClr val="000000"/>
                    </a:solidFill>
                  </a:rPr>
                  <a:t>-17-9) mod 23 = 118 mod 23 = 3</a:t>
                </a:r>
              </a:p>
              <a:p>
                <a:pPr marL="0" indent="0">
                  <a:buNone/>
                </a:pPr>
                <a:r>
                  <a:rPr lang="en-US" sz="3000" dirty="0"/>
                  <a:t>   </a:t>
                </a:r>
                <a:r>
                  <a:rPr lang="en-US" sz="3000" i="1" dirty="0" err="1">
                    <a:solidFill>
                      <a:srgbClr val="000000"/>
                    </a:solidFill>
                  </a:rPr>
                  <a:t>y</a:t>
                </a:r>
                <a:r>
                  <a:rPr lang="en-US" sz="3000" i="1" baseline="-25000" dirty="0" err="1">
                    <a:solidFill>
                      <a:srgbClr val="000000"/>
                    </a:solidFill>
                  </a:rPr>
                  <a:t>P</a:t>
                </a:r>
                <a:r>
                  <a:rPr lang="en-US" sz="3000" i="1" dirty="0">
                    <a:solidFill>
                      <a:srgbClr val="000000"/>
                    </a:solidFill>
                  </a:rPr>
                  <a:t> = (12(17-3) -20) mod 23 = 148 mod 23 = 10</a:t>
                </a:r>
              </a:p>
              <a:p>
                <a:pPr marL="0" indent="0">
                  <a:buNone/>
                </a:pPr>
                <a:r>
                  <a:rPr lang="en-US" sz="3000" dirty="0"/>
                  <a:t>     </a:t>
                </a:r>
                <a:r>
                  <a:rPr lang="en-US" sz="3000" dirty="0" err="1"/>
                  <a:t>Vậy</a:t>
                </a:r>
                <a:r>
                  <a:rPr lang="en-US" sz="3000" dirty="0"/>
                  <a:t> </a:t>
                </a:r>
                <a:r>
                  <a:rPr lang="en-US" sz="3000" i="1" dirty="0">
                    <a:solidFill>
                      <a:srgbClr val="000000"/>
                    </a:solidFill>
                  </a:rPr>
                  <a:t>P = C-K = (3,10)</a:t>
                </a:r>
                <a:r>
                  <a:rPr lang="en-US" sz="3000" dirty="0"/>
                  <a:t>, </a:t>
                </a:r>
                <a:r>
                  <a:rPr lang="en-US" sz="3000" dirty="0" err="1"/>
                  <a:t>giống</a:t>
                </a:r>
                <a:r>
                  <a:rPr lang="en-US" sz="3000" dirty="0"/>
                  <a:t> </a:t>
                </a:r>
                <a:r>
                  <a:rPr lang="en-US" sz="3000" dirty="0" err="1"/>
                  <a:t>với</a:t>
                </a:r>
                <a:r>
                  <a:rPr lang="en-US" sz="3000" dirty="0"/>
                  <a:t> plaintext</a:t>
                </a:r>
              </a:p>
              <a:p>
                <a:pPr marL="0" indent="0">
                  <a:buNone/>
                </a:pPr>
                <a:r>
                  <a:rPr lang="en-US" sz="3000" dirty="0">
                    <a:effectLst/>
                    <a:latin typeface="Times New Roman" panose="02020603050405020304" pitchFamily="18" charset="0"/>
                    <a:ea typeface="Times New Roman" panose="02020603050405020304" pitchFamily="18" charset="0"/>
                  </a:rPr>
                  <a:t> </a:t>
                </a:r>
                <a:endParaRPr lang="en-US" sz="3000" dirty="0"/>
              </a:p>
            </p:txBody>
          </p:sp>
        </mc:Choice>
        <mc:Fallback xmlns="">
          <p:sp>
            <p:nvSpPr>
              <p:cNvPr id="3" name="Content Placeholder 2">
                <a:extLst>
                  <a:ext uri="{FF2B5EF4-FFF2-40B4-BE49-F238E27FC236}">
                    <a16:creationId xmlns:a16="http://schemas.microsoft.com/office/drawing/2014/main" id="{B03E3BCD-9557-4A53-8E6F-40E2DD15EC12}"/>
                  </a:ext>
                </a:extLst>
              </p:cNvPr>
              <p:cNvSpPr>
                <a:spLocks noGrp="1" noRot="1" noChangeAspect="1" noMove="1" noResize="1" noEditPoints="1" noAdjustHandles="1" noChangeArrowheads="1" noChangeShapeType="1" noTextEdit="1"/>
              </p:cNvSpPr>
              <p:nvPr>
                <p:ph idx="1"/>
              </p:nvPr>
            </p:nvSpPr>
            <p:spPr>
              <a:xfrm>
                <a:off x="685800" y="1600200"/>
                <a:ext cx="7772400" cy="4114800"/>
              </a:xfrm>
              <a:blipFill>
                <a:blip r:embed="rId2"/>
                <a:stretch>
                  <a:fillRect t="-1926" r="-14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4F8D315-1613-45E1-BEE8-2F060FC4D44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577563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2AFD-4AB0-4134-8FCB-E3B901E49BC9}"/>
              </a:ext>
            </a:extLst>
          </p:cNvPr>
          <p:cNvSpPr>
            <a:spLocks noGrp="1"/>
          </p:cNvSpPr>
          <p:nvPr>
            <p:ph type="title"/>
          </p:nvPr>
        </p:nvSpPr>
        <p:spPr/>
        <p:txBody>
          <a:bodyPr/>
          <a:lstStyle/>
          <a:p>
            <a:r>
              <a:rPr lang="en-US"/>
              <a:t>Nhận xét:</a:t>
            </a:r>
          </a:p>
        </p:txBody>
      </p:sp>
      <p:sp>
        <p:nvSpPr>
          <p:cNvPr id="3" name="Content Placeholder 2">
            <a:extLst>
              <a:ext uri="{FF2B5EF4-FFF2-40B4-BE49-F238E27FC236}">
                <a16:creationId xmlns:a16="http://schemas.microsoft.com/office/drawing/2014/main" id="{A72E26B4-C523-4F5E-8BCB-0EA86881A328}"/>
              </a:ext>
            </a:extLst>
          </p:cNvPr>
          <p:cNvSpPr>
            <a:spLocks noGrp="1"/>
          </p:cNvSpPr>
          <p:nvPr>
            <p:ph idx="1"/>
          </p:nvPr>
        </p:nvSpPr>
        <p:spPr>
          <a:xfrm>
            <a:off x="838200" y="1523999"/>
            <a:ext cx="7772400" cy="4800597"/>
          </a:xfrm>
        </p:spPr>
        <p:txBody>
          <a:bodyPr/>
          <a:lstStyle/>
          <a:p>
            <a:r>
              <a:rPr lang="en-US"/>
              <a:t> Để chống tấn công Brute-force thì số lượng khóa </a:t>
            </a:r>
            <a:r>
              <a:rPr lang="en-US" i="1">
                <a:solidFill>
                  <a:srgbClr val="000000"/>
                </a:solidFill>
              </a:rPr>
              <a:t>K</a:t>
            </a:r>
            <a:r>
              <a:rPr lang="en-US"/>
              <a:t> phải rất lớn.</a:t>
            </a:r>
          </a:p>
          <a:p>
            <a:r>
              <a:rPr lang="en-US"/>
              <a:t> Nếu </a:t>
            </a:r>
            <a:r>
              <a:rPr lang="en-US" i="1">
                <a:solidFill>
                  <a:srgbClr val="000000"/>
                </a:solidFill>
              </a:rPr>
              <a:t>K</a:t>
            </a:r>
            <a:r>
              <a:rPr lang="en-US"/>
              <a:t> là một điểm trên </a:t>
            </a:r>
            <a:r>
              <a:rPr lang="vi-VN" i="1">
                <a:solidFill>
                  <a:srgbClr val="000000"/>
                </a:solidFill>
              </a:rPr>
              <a:t>E</a:t>
            </a:r>
            <a:r>
              <a:rPr lang="vi-VN" i="1" baseline="-25000">
                <a:solidFill>
                  <a:srgbClr val="000000"/>
                </a:solidFill>
              </a:rPr>
              <a:t>p</a:t>
            </a:r>
            <a:r>
              <a:rPr lang="vi-VN" i="1">
                <a:solidFill>
                  <a:srgbClr val="000000"/>
                </a:solidFill>
              </a:rPr>
              <a:t>(a, b)</a:t>
            </a:r>
            <a:r>
              <a:rPr lang="en-US"/>
              <a:t> thì số lượng khóa </a:t>
            </a:r>
            <a:r>
              <a:rPr lang="en-US" i="1">
                <a:solidFill>
                  <a:srgbClr val="000000"/>
                </a:solidFill>
              </a:rPr>
              <a:t>K</a:t>
            </a:r>
            <a:r>
              <a:rPr lang="en-US"/>
              <a:t> sẽ bằng </a:t>
            </a:r>
            <a:r>
              <a:rPr lang="en-US" i="1">
                <a:solidFill>
                  <a:srgbClr val="000000"/>
                </a:solidFill>
              </a:rPr>
              <a:t>N</a:t>
            </a:r>
            <a:r>
              <a:rPr lang="en-US"/>
              <a:t>, với </a:t>
            </a:r>
            <a:r>
              <a:rPr lang="en-US" i="1">
                <a:solidFill>
                  <a:srgbClr val="000000"/>
                </a:solidFill>
              </a:rPr>
              <a:t>N</a:t>
            </a:r>
            <a:r>
              <a:rPr lang="en-US"/>
              <a:t> là số điểm của đường cong. Người ta đã chứng minh được:</a:t>
            </a:r>
          </a:p>
          <a:p>
            <a:pPr marL="0" indent="0">
              <a:buNone/>
            </a:pPr>
            <a:r>
              <a:rPr lang="en-US"/>
              <a:t> </a:t>
            </a:r>
          </a:p>
          <a:p>
            <a:pPr marL="0" indent="0">
              <a:buNone/>
            </a:pPr>
            <a:r>
              <a:rPr lang="en-US"/>
              <a:t>   Như vậy </a:t>
            </a:r>
            <a:r>
              <a:rPr lang="en-US" i="1">
                <a:solidFill>
                  <a:srgbClr val="000000"/>
                </a:solidFill>
              </a:rPr>
              <a:t>p</a:t>
            </a:r>
            <a:r>
              <a:rPr lang="en-US"/>
              <a:t> càng lớn thì số điểm trên </a:t>
            </a:r>
            <a:r>
              <a:rPr lang="vi-VN" i="1">
                <a:solidFill>
                  <a:srgbClr val="000000"/>
                </a:solidFill>
              </a:rPr>
              <a:t>E</a:t>
            </a:r>
            <a:r>
              <a:rPr lang="vi-VN" i="1" baseline="-25000">
                <a:solidFill>
                  <a:srgbClr val="000000"/>
                </a:solidFill>
              </a:rPr>
              <a:t>p</a:t>
            </a:r>
            <a:r>
              <a:rPr lang="vi-VN" i="1">
                <a:solidFill>
                  <a:srgbClr val="000000"/>
                </a:solidFill>
              </a:rPr>
              <a:t>(a, b)</a:t>
            </a:r>
            <a:r>
              <a:rPr lang="en-US"/>
              <a:t> càng lớn, số lượng </a:t>
            </a:r>
            <a:r>
              <a:rPr lang="en-US" i="1">
                <a:solidFill>
                  <a:srgbClr val="000000"/>
                </a:solidFill>
              </a:rPr>
              <a:t>K</a:t>
            </a:r>
            <a:r>
              <a:rPr lang="en-US"/>
              <a:t> càng lớn</a:t>
            </a:r>
          </a:p>
        </p:txBody>
      </p:sp>
      <p:sp>
        <p:nvSpPr>
          <p:cNvPr id="4" name="Date Placeholder 3">
            <a:extLst>
              <a:ext uri="{FF2B5EF4-FFF2-40B4-BE49-F238E27FC236}">
                <a16:creationId xmlns:a16="http://schemas.microsoft.com/office/drawing/2014/main" id="{60F6C794-2EC3-447A-8C65-7BD80C0F71A8}"/>
              </a:ext>
            </a:extLst>
          </p:cNvPr>
          <p:cNvSpPr>
            <a:spLocks noGrp="1"/>
          </p:cNvSpPr>
          <p:nvPr>
            <p:ph type="dt" sz="half" idx="10"/>
          </p:nvPr>
        </p:nvSpPr>
        <p:spPr/>
        <p:txBody>
          <a:bodyPr/>
          <a:lstStyle/>
          <a:p>
            <a:pPr>
              <a:defRPr/>
            </a:pPr>
            <a:r>
              <a:rPr lang="en-US"/>
              <a:t>Bộ môn Mạng và ATTT – Khoa CNTT</a:t>
            </a:r>
          </a:p>
        </p:txBody>
      </p:sp>
      <p:sp>
        <p:nvSpPr>
          <p:cNvPr id="5" name="Rectangle 2">
            <a:extLst>
              <a:ext uri="{FF2B5EF4-FFF2-40B4-BE49-F238E27FC236}">
                <a16:creationId xmlns:a16="http://schemas.microsoft.com/office/drawing/2014/main" id="{80B3FA81-F5B7-4F30-B175-A8FD314302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7C136BB7-6D40-4E93-8CE6-9EB3BF4A3D92}"/>
              </a:ext>
            </a:extLst>
          </p:cNvPr>
          <p:cNvGraphicFramePr>
            <a:graphicFrameLocks noChangeAspect="1"/>
          </p:cNvGraphicFramePr>
          <p:nvPr>
            <p:extLst>
              <p:ext uri="{D42A27DB-BD31-4B8C-83A1-F6EECF244321}">
                <p14:modId xmlns:p14="http://schemas.microsoft.com/office/powerpoint/2010/main" val="3198078392"/>
              </p:ext>
            </p:extLst>
          </p:nvPr>
        </p:nvGraphicFramePr>
        <p:xfrm>
          <a:off x="1905000" y="4572000"/>
          <a:ext cx="5715000" cy="762000"/>
        </p:xfrm>
        <a:graphic>
          <a:graphicData uri="http://schemas.openxmlformats.org/presentationml/2006/ole">
            <mc:AlternateContent xmlns:mc="http://schemas.openxmlformats.org/markup-compatibility/2006">
              <mc:Choice xmlns:v="urn:schemas-microsoft-com:vml" Requires="v">
                <p:oleObj r:id="rId2" imgW="1905000" imgH="254000" progId="Equation.3">
                  <p:embed/>
                </p:oleObj>
              </mc:Choice>
              <mc:Fallback>
                <p:oleObj r:id="rId2" imgW="1905000" imgH="2540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572000"/>
                        <a:ext cx="5715000" cy="762000"/>
                      </a:xfrm>
                      <a:prstGeom prst="rect">
                        <a:avLst/>
                      </a:prstGeom>
                      <a:noFill/>
                    </p:spPr>
                  </p:pic>
                </p:oleObj>
              </mc:Fallback>
            </mc:AlternateContent>
          </a:graphicData>
        </a:graphic>
      </p:graphicFrame>
    </p:spTree>
    <p:extLst>
      <p:ext uri="{BB962C8B-B14F-4D97-AF65-F5344CB8AC3E}">
        <p14:creationId xmlns:p14="http://schemas.microsoft.com/office/powerpoint/2010/main" val="1292104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E842-E182-4AA2-998D-53015BAF83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FD3DE0-B701-42EB-952B-8E8DFC576B5A}"/>
              </a:ext>
            </a:extLst>
          </p:cNvPr>
          <p:cNvSpPr>
            <a:spLocks noGrp="1"/>
          </p:cNvSpPr>
          <p:nvPr>
            <p:ph idx="1"/>
          </p:nvPr>
        </p:nvSpPr>
        <p:spPr/>
        <p:txBody>
          <a:bodyPr/>
          <a:lstStyle/>
          <a:p>
            <a:r>
              <a:rPr lang="en-US"/>
              <a:t> Cách mã hóa bằng khóa </a:t>
            </a:r>
            <a:r>
              <a:rPr lang="en-US" i="1">
                <a:solidFill>
                  <a:srgbClr val="000000"/>
                </a:solidFill>
              </a:rPr>
              <a:t>K</a:t>
            </a:r>
            <a:r>
              <a:rPr lang="en-US"/>
              <a:t> như trên chính là một loại mật mã đối xứng</a:t>
            </a:r>
          </a:p>
          <a:p>
            <a:r>
              <a:rPr lang="en-US"/>
              <a:t> Nếu có thể tạo ra một cơ chế trao đổi khóa </a:t>
            </a:r>
            <a:r>
              <a:rPr lang="en-US" i="1">
                <a:solidFill>
                  <a:srgbClr val="000000"/>
                </a:solidFill>
              </a:rPr>
              <a:t>K</a:t>
            </a:r>
            <a:r>
              <a:rPr lang="en-US"/>
              <a:t> tương tự như </a:t>
            </a:r>
            <a:r>
              <a:rPr lang="en-US" altLang="en-US" sz="3200"/>
              <a:t>Diffie-Hellman thì ta sẽ xây dựng được một hệ thống mật mã bất đối xứng</a:t>
            </a:r>
            <a:endParaRPr lang="en-US"/>
          </a:p>
        </p:txBody>
      </p:sp>
      <p:sp>
        <p:nvSpPr>
          <p:cNvPr id="4" name="Date Placeholder 3">
            <a:extLst>
              <a:ext uri="{FF2B5EF4-FFF2-40B4-BE49-F238E27FC236}">
                <a16:creationId xmlns:a16="http://schemas.microsoft.com/office/drawing/2014/main" id="{CF4062C7-B6FA-4291-9CE9-924AF6403BF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03373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0DFE-63ED-4922-A2DD-C8B3B3801CF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E438BB-3C19-4C12-888C-739610FEA4F4}"/>
                  </a:ext>
                </a:extLst>
              </p:cNvPr>
              <p:cNvSpPr>
                <a:spLocks noGrp="1"/>
              </p:cNvSpPr>
              <p:nvPr>
                <p:ph idx="1"/>
              </p:nvPr>
            </p:nvSpPr>
            <p:spPr>
              <a:xfrm>
                <a:off x="838200" y="1600200"/>
                <a:ext cx="7772400" cy="4114800"/>
              </a:xfrm>
            </p:spPr>
            <p:txBody>
              <a:bodyPr/>
              <a:lstStyle/>
              <a:p>
                <a:r>
                  <a:rPr lang="en-US"/>
                  <a:t> Để vẽ đường cong người ta thường tính:</a:t>
                </a:r>
              </a:p>
              <a:p>
                <a:pPr marL="0" indent="0" algn="ctr">
                  <a:buNone/>
                </a:pPr>
                <a:r>
                  <a:rPr lang="en-US" i="1">
                    <a:solidFill>
                      <a:srgbClr val="000000"/>
                    </a:solidFill>
                  </a:rPr>
                  <a:t>y = </a:t>
                </a:r>
                <a14:m>
                  <m:oMath xmlns:m="http://schemas.openxmlformats.org/officeDocument/2006/math">
                    <m:rad>
                      <m:radPr>
                        <m:degHide m:val="on"/>
                        <m:ctrlPr>
                          <a:rPr lang="en-US" i="1" smtClean="0">
                            <a:solidFill>
                              <a:srgbClr val="000000"/>
                            </a:solidFill>
                            <a:latin typeface="Cambria Math" panose="02040503050406030204" pitchFamily="18" charset="0"/>
                          </a:rPr>
                        </m:ctrlPr>
                      </m:radPr>
                      <m:deg/>
                      <m:e>
                        <m:r>
                          <a:rPr lang="en-US" b="0" i="1" smtClean="0">
                            <a:solidFill>
                              <a:srgbClr val="000000"/>
                            </a:solidFill>
                            <a:latin typeface="Cambria Math" panose="02040503050406030204" pitchFamily="18" charset="0"/>
                          </a:rPr>
                          <m:t>𝑥</m:t>
                        </m:r>
                        <m:r>
                          <a:rPr lang="en-US" b="0" i="1" baseline="30000" smtClean="0">
                            <a:solidFill>
                              <a:srgbClr val="000000"/>
                            </a:solidFill>
                            <a:latin typeface="Cambria Math" panose="02040503050406030204" pitchFamily="18" charset="0"/>
                          </a:rPr>
                          <m:t>3</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𝑎𝑥</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𝑏</m:t>
                        </m:r>
                      </m:e>
                    </m:rad>
                  </m:oMath>
                </a14:m>
                <a:endParaRPr lang="en-US" i="1"/>
              </a:p>
              <a:p>
                <a:r>
                  <a:rPr lang="en-US"/>
                  <a:t> Các đường biểu diễn thường có trục đối xứng là đường </a:t>
                </a:r>
                <a:r>
                  <a:rPr lang="en-US" i="1">
                    <a:solidFill>
                      <a:srgbClr val="000000"/>
                    </a:solidFill>
                  </a:rPr>
                  <a:t>y=0</a:t>
                </a:r>
                <a:r>
                  <a:rPr lang="en-US"/>
                  <a:t> (trục x)</a:t>
                </a:r>
              </a:p>
              <a:p>
                <a:r>
                  <a:rPr lang="en-US"/>
                  <a:t> Mỗi cặp giá trị (</a:t>
                </a:r>
                <a:r>
                  <a:rPr lang="en-US" i="1">
                    <a:solidFill>
                      <a:srgbClr val="000000"/>
                    </a:solidFill>
                  </a:rPr>
                  <a:t>a,b</a:t>
                </a:r>
                <a:r>
                  <a:rPr lang="en-US"/>
                  <a:t>) khác nhau sẽ tương ứng với một đường cong khác nhau</a:t>
                </a:r>
              </a:p>
              <a:p>
                <a:endParaRPr lang="en-US"/>
              </a:p>
            </p:txBody>
          </p:sp>
        </mc:Choice>
        <mc:Fallback xmlns="">
          <p:sp>
            <p:nvSpPr>
              <p:cNvPr id="3" name="Content Placeholder 2">
                <a:extLst>
                  <a:ext uri="{FF2B5EF4-FFF2-40B4-BE49-F238E27FC236}">
                    <a16:creationId xmlns:a16="http://schemas.microsoft.com/office/drawing/2014/main" id="{71E438BB-3C19-4C12-888C-739610FEA4F4}"/>
                  </a:ext>
                </a:extLst>
              </p:cNvPr>
              <p:cNvSpPr>
                <a:spLocks noGrp="1" noRot="1" noChangeAspect="1" noMove="1" noResize="1" noEditPoints="1" noAdjustHandles="1" noChangeArrowheads="1" noChangeShapeType="1" noTextEdit="1"/>
              </p:cNvSpPr>
              <p:nvPr>
                <p:ph idx="1"/>
              </p:nvPr>
            </p:nvSpPr>
            <p:spPr>
              <a:xfrm>
                <a:off x="838200" y="1600200"/>
                <a:ext cx="7772400" cy="4114800"/>
              </a:xfrm>
              <a:blipFill>
                <a:blip r:embed="rId2"/>
                <a:stretch>
                  <a:fillRect t="-207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D37823A-1248-4E31-9286-8AB78D7844D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5168185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AFD3-5311-4AEF-A0E2-7052A437108A}"/>
              </a:ext>
            </a:extLst>
          </p:cNvPr>
          <p:cNvSpPr>
            <a:spLocks noGrp="1"/>
          </p:cNvSpPr>
          <p:nvPr>
            <p:ph type="title"/>
          </p:nvPr>
        </p:nvSpPr>
        <p:spPr/>
        <p:txBody>
          <a:bodyPr/>
          <a:lstStyle/>
          <a:p>
            <a:r>
              <a:rPr lang="en-US" altLang="en-US" sz="3600"/>
              <a:t>Trao đổi khóa trên đường cong elliptic theo kiểu Diffie-Hellman</a:t>
            </a:r>
            <a:endParaRPr lang="en-US" sz="3600"/>
          </a:p>
        </p:txBody>
      </p:sp>
      <p:sp>
        <p:nvSpPr>
          <p:cNvPr id="3" name="Content Placeholder 2">
            <a:extLst>
              <a:ext uri="{FF2B5EF4-FFF2-40B4-BE49-F238E27FC236}">
                <a16:creationId xmlns:a16="http://schemas.microsoft.com/office/drawing/2014/main" id="{CCBDF77F-4AB2-41F3-BA93-137EE20EDB3E}"/>
              </a:ext>
            </a:extLst>
          </p:cNvPr>
          <p:cNvSpPr>
            <a:spLocks noGrp="1"/>
          </p:cNvSpPr>
          <p:nvPr>
            <p:ph idx="1"/>
          </p:nvPr>
        </p:nvSpPr>
        <p:spPr>
          <a:xfrm>
            <a:off x="569844" y="1600200"/>
            <a:ext cx="8193155" cy="4660900"/>
          </a:xfrm>
        </p:spPr>
        <p:txBody>
          <a:bodyPr/>
          <a:lstStyle/>
          <a:p>
            <a:r>
              <a:rPr lang="en-US" sz="2800"/>
              <a:t> Độ an toàn của các mật mã bất đối xứng thường dựa trên những “bài toán khó”, ví dụ như bài toán phân tích số nguyên thành các thừa số nguyên tố lớn, hay bài toán tính logarit rời rạc</a:t>
            </a:r>
          </a:p>
          <a:p>
            <a:r>
              <a:rPr lang="en-US" sz="2800"/>
              <a:t> Trên các đường cong elliptic có một bài toán tương tự như vậy. </a:t>
            </a:r>
            <a:r>
              <a:rPr lang="vi-VN" sz="2800">
                <a:effectLst/>
                <a:latin typeface="Times New Roman" panose="02020603050405020304" pitchFamily="18" charset="0"/>
                <a:ea typeface="Times New Roman" panose="02020603050405020304" pitchFamily="18" charset="0"/>
              </a:rPr>
              <a:t>Xét công thức </a:t>
            </a:r>
            <a:r>
              <a:rPr lang="vi-VN" sz="2800" i="1">
                <a:solidFill>
                  <a:srgbClr val="000000"/>
                </a:solidFill>
                <a:effectLst/>
                <a:latin typeface="Times New Roman" panose="02020603050405020304" pitchFamily="18" charset="0"/>
                <a:ea typeface="Times New Roman" panose="02020603050405020304" pitchFamily="18" charset="0"/>
              </a:rPr>
              <a:t>Q = kP</a:t>
            </a:r>
            <a:r>
              <a:rPr lang="vi-VN" sz="2800">
                <a:solidFill>
                  <a:srgbClr val="000000"/>
                </a:solidFill>
                <a:effectLst/>
                <a:latin typeface="Times New Roman" panose="02020603050405020304" pitchFamily="18" charset="0"/>
                <a:ea typeface="Times New Roman" panose="02020603050405020304" pitchFamily="18" charset="0"/>
              </a:rPr>
              <a:t> </a:t>
            </a:r>
            <a:r>
              <a:rPr lang="vi-VN" sz="2800">
                <a:effectLst/>
                <a:latin typeface="Times New Roman" panose="02020603050405020304" pitchFamily="18" charset="0"/>
                <a:ea typeface="Times New Roman" panose="02020603050405020304" pitchFamily="18" charset="0"/>
              </a:rPr>
              <a:t>với </a:t>
            </a:r>
            <a:r>
              <a:rPr lang="vi-VN" sz="2800" i="1">
                <a:solidFill>
                  <a:srgbClr val="000000"/>
                </a:solidFill>
                <a:effectLst/>
                <a:latin typeface="Times New Roman" panose="02020603050405020304" pitchFamily="18" charset="0"/>
                <a:ea typeface="Times New Roman" panose="02020603050405020304" pitchFamily="18" charset="0"/>
              </a:rPr>
              <a:t>Q</a:t>
            </a:r>
            <a:r>
              <a:rPr lang="vi-VN" sz="2800">
                <a:solidFill>
                  <a:srgbClr val="000000"/>
                </a:solidFill>
                <a:effectLst/>
                <a:latin typeface="Times New Roman" panose="02020603050405020304" pitchFamily="18" charset="0"/>
                <a:ea typeface="Times New Roman" panose="02020603050405020304" pitchFamily="18" charset="0"/>
              </a:rPr>
              <a:t>, </a:t>
            </a:r>
            <a:r>
              <a:rPr lang="vi-VN" sz="2800" i="1">
                <a:solidFill>
                  <a:srgbClr val="000000"/>
                </a:solidFill>
                <a:effectLst/>
                <a:latin typeface="Times New Roman" panose="02020603050405020304" pitchFamily="18" charset="0"/>
                <a:ea typeface="Times New Roman" panose="02020603050405020304" pitchFamily="18" charset="0"/>
              </a:rPr>
              <a:t>P</a:t>
            </a:r>
            <a:r>
              <a:rPr lang="vi-VN" sz="2800">
                <a:solidFill>
                  <a:srgbClr val="000000"/>
                </a:solidFill>
                <a:effectLst/>
                <a:latin typeface="Times New Roman" panose="02020603050405020304" pitchFamily="18" charset="0"/>
                <a:ea typeface="Times New Roman" panose="02020603050405020304" pitchFamily="18" charset="0"/>
              </a:rPr>
              <a:t> </a:t>
            </a:r>
            <a:r>
              <a:rPr lang="vi-VN" sz="2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2800">
                <a:solidFill>
                  <a:srgbClr val="000000"/>
                </a:solidFill>
                <a:effectLst/>
                <a:latin typeface="Times New Roman" panose="02020603050405020304" pitchFamily="18" charset="0"/>
                <a:ea typeface="Times New Roman" panose="02020603050405020304" pitchFamily="18" charset="0"/>
              </a:rPr>
              <a:t> </a:t>
            </a:r>
            <a:r>
              <a:rPr lang="vi-VN" sz="2800" i="1">
                <a:solidFill>
                  <a:srgbClr val="000000"/>
                </a:solidFill>
                <a:effectLst/>
                <a:latin typeface="Times New Roman" panose="02020603050405020304" pitchFamily="18" charset="0"/>
                <a:ea typeface="Times New Roman" panose="02020603050405020304" pitchFamily="18" charset="0"/>
              </a:rPr>
              <a:t>E</a:t>
            </a:r>
            <a:r>
              <a:rPr lang="vi-VN" sz="2800" i="1" baseline="-25000">
                <a:solidFill>
                  <a:srgbClr val="000000"/>
                </a:solidFill>
                <a:effectLst/>
                <a:latin typeface="Times New Roman" panose="02020603050405020304" pitchFamily="18" charset="0"/>
                <a:ea typeface="Times New Roman" panose="02020603050405020304" pitchFamily="18" charset="0"/>
              </a:rPr>
              <a:t>p</a:t>
            </a:r>
            <a:r>
              <a:rPr lang="vi-VN" sz="2800">
                <a:solidFill>
                  <a:srgbClr val="000000"/>
                </a:solidFill>
                <a:effectLst/>
                <a:latin typeface="Times New Roman" panose="02020603050405020304" pitchFamily="18" charset="0"/>
                <a:ea typeface="Times New Roman" panose="02020603050405020304" pitchFamily="18" charset="0"/>
              </a:rPr>
              <a:t>(</a:t>
            </a:r>
            <a:r>
              <a:rPr lang="vi-VN" sz="2800" i="1">
                <a:solidFill>
                  <a:srgbClr val="000000"/>
                </a:solidFill>
                <a:effectLst/>
                <a:latin typeface="Times New Roman" panose="02020603050405020304" pitchFamily="18" charset="0"/>
                <a:ea typeface="Times New Roman" panose="02020603050405020304" pitchFamily="18" charset="0"/>
              </a:rPr>
              <a:t>a</a:t>
            </a:r>
            <a:r>
              <a:rPr lang="vi-VN" sz="2800">
                <a:solidFill>
                  <a:srgbClr val="000000"/>
                </a:solidFill>
                <a:effectLst/>
                <a:latin typeface="Times New Roman" panose="02020603050405020304" pitchFamily="18" charset="0"/>
                <a:ea typeface="Times New Roman" panose="02020603050405020304" pitchFamily="18" charset="0"/>
              </a:rPr>
              <a:t>,</a:t>
            </a:r>
            <a:r>
              <a:rPr lang="vi-VN" sz="2800" i="1">
                <a:solidFill>
                  <a:srgbClr val="000000"/>
                </a:solidFill>
                <a:effectLst/>
                <a:latin typeface="Times New Roman" panose="02020603050405020304" pitchFamily="18" charset="0"/>
                <a:ea typeface="Times New Roman" panose="02020603050405020304" pitchFamily="18" charset="0"/>
              </a:rPr>
              <a:t>b</a:t>
            </a:r>
            <a:r>
              <a:rPr lang="vi-VN" sz="2800">
                <a:solidFill>
                  <a:srgbClr val="000000"/>
                </a:solidFill>
                <a:effectLst/>
                <a:latin typeface="Times New Roman" panose="02020603050405020304" pitchFamily="18" charset="0"/>
                <a:ea typeface="Times New Roman" panose="02020603050405020304" pitchFamily="18" charset="0"/>
              </a:rPr>
              <a:t>)</a:t>
            </a:r>
            <a:r>
              <a:rPr lang="vi-VN" sz="2800">
                <a:effectLst/>
                <a:latin typeface="Times New Roman" panose="02020603050405020304" pitchFamily="18" charset="0"/>
                <a:ea typeface="Times New Roman" panose="02020603050405020304" pitchFamily="18" charset="0"/>
              </a:rPr>
              <a:t> và </a:t>
            </a:r>
            <a:r>
              <a:rPr lang="vi-VN" sz="2800" i="1">
                <a:solidFill>
                  <a:srgbClr val="000000"/>
                </a:solidFill>
                <a:effectLst/>
                <a:latin typeface="Times New Roman" panose="02020603050405020304" pitchFamily="18" charset="0"/>
                <a:ea typeface="Times New Roman" panose="02020603050405020304" pitchFamily="18" charset="0"/>
              </a:rPr>
              <a:t>k &lt; p</a:t>
            </a:r>
            <a:r>
              <a:rPr lang="en-US" sz="2800" i="1">
                <a:solidFill>
                  <a:srgbClr val="000000"/>
                </a:solidFill>
                <a:effectLst/>
                <a:latin typeface="Times New Roman" panose="02020603050405020304" pitchFamily="18" charset="0"/>
                <a:ea typeface="Times New Roman" panose="02020603050405020304" pitchFamily="18" charset="0"/>
              </a:rPr>
              <a:t>:</a:t>
            </a:r>
            <a:r>
              <a:rPr lang="vi-VN" sz="2800">
                <a:effectLst/>
                <a:latin typeface="Times New Roman" panose="02020603050405020304" pitchFamily="18" charset="0"/>
                <a:ea typeface="Times New Roman" panose="02020603050405020304" pitchFamily="18" charset="0"/>
              </a:rPr>
              <a:t> </a:t>
            </a:r>
            <a:endParaRPr lang="en-US" sz="2800">
              <a:effectLst/>
              <a:latin typeface="Times New Roman" panose="02020603050405020304" pitchFamily="18" charset="0"/>
              <a:ea typeface="Times New Roman" panose="02020603050405020304" pitchFamily="18" charset="0"/>
            </a:endParaRPr>
          </a:p>
          <a:p>
            <a:pPr marL="0" indent="0">
              <a:buNone/>
            </a:pPr>
            <a:r>
              <a:rPr lang="en-US" sz="2800">
                <a:effectLst/>
                <a:latin typeface="Times New Roman" panose="02020603050405020304" pitchFamily="18" charset="0"/>
                <a:ea typeface="Times New Roman" panose="02020603050405020304" pitchFamily="18" charset="0"/>
              </a:rPr>
              <a:t>- Nếu cho </a:t>
            </a:r>
            <a:r>
              <a:rPr lang="vi-VN" sz="2800" i="1">
                <a:solidFill>
                  <a:srgbClr val="000000"/>
                </a:solidFill>
                <a:effectLst/>
                <a:latin typeface="Times New Roman" panose="02020603050405020304" pitchFamily="18" charset="0"/>
                <a:ea typeface="Times New Roman" panose="02020603050405020304" pitchFamily="18" charset="0"/>
              </a:rPr>
              <a:t>k</a:t>
            </a:r>
            <a:r>
              <a:rPr lang="vi-VN" sz="2800">
                <a:effectLst/>
                <a:latin typeface="Times New Roman" panose="02020603050405020304" pitchFamily="18" charset="0"/>
                <a:ea typeface="Times New Roman" panose="02020603050405020304" pitchFamily="18" charset="0"/>
              </a:rPr>
              <a:t> và </a:t>
            </a:r>
            <a:r>
              <a:rPr lang="vi-VN" sz="2800" i="1">
                <a:solidFill>
                  <a:srgbClr val="000000"/>
                </a:solidFill>
                <a:effectLst/>
                <a:latin typeface="Times New Roman" panose="02020603050405020304" pitchFamily="18" charset="0"/>
                <a:ea typeface="Times New Roman" panose="02020603050405020304" pitchFamily="18" charset="0"/>
              </a:rPr>
              <a:t>P</a:t>
            </a:r>
            <a:r>
              <a:rPr lang="vi-VN" sz="2800">
                <a:effectLst/>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rPr>
              <a:t>thì </a:t>
            </a:r>
            <a:r>
              <a:rPr lang="vi-VN" sz="2800">
                <a:effectLst/>
                <a:latin typeface="Times New Roman" panose="02020603050405020304" pitchFamily="18" charset="0"/>
                <a:ea typeface="Times New Roman" panose="02020603050405020304" pitchFamily="18" charset="0"/>
              </a:rPr>
              <a:t>tính </a:t>
            </a:r>
            <a:r>
              <a:rPr lang="vi-VN" sz="2800" i="1">
                <a:solidFill>
                  <a:srgbClr val="000000"/>
                </a:solidFill>
                <a:effectLst/>
                <a:latin typeface="Times New Roman" panose="02020603050405020304" pitchFamily="18" charset="0"/>
                <a:ea typeface="Times New Roman" panose="02020603050405020304" pitchFamily="18" charset="0"/>
              </a:rPr>
              <a:t>Q</a:t>
            </a:r>
            <a:r>
              <a:rPr lang="vi-VN" sz="2800">
                <a:effectLst/>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khá dễ dàng</a:t>
            </a:r>
          </a:p>
          <a:p>
            <a:pPr marL="0" indent="0">
              <a:buNone/>
            </a:pPr>
            <a:r>
              <a:rPr lang="en-US" sz="2800">
                <a:latin typeface="Times New Roman" panose="02020603050405020304" pitchFamily="18" charset="0"/>
                <a:ea typeface="Times New Roman" panose="02020603050405020304" pitchFamily="18" charset="0"/>
              </a:rPr>
              <a:t>- N</a:t>
            </a:r>
            <a:r>
              <a:rPr lang="vi-VN" sz="2800">
                <a:effectLst/>
                <a:latin typeface="Times New Roman" panose="02020603050405020304" pitchFamily="18" charset="0"/>
                <a:ea typeface="Times New Roman" panose="02020603050405020304" pitchFamily="18" charset="0"/>
              </a:rPr>
              <a:t>ếu cho </a:t>
            </a:r>
            <a:r>
              <a:rPr lang="vi-VN" sz="2800" i="1">
                <a:solidFill>
                  <a:srgbClr val="000000"/>
                </a:solidFill>
                <a:effectLst/>
                <a:latin typeface="Times New Roman" panose="02020603050405020304" pitchFamily="18" charset="0"/>
                <a:ea typeface="Times New Roman" panose="02020603050405020304" pitchFamily="18" charset="0"/>
              </a:rPr>
              <a:t>Q</a:t>
            </a:r>
            <a:r>
              <a:rPr lang="vi-VN" sz="2800">
                <a:effectLst/>
                <a:latin typeface="Times New Roman" panose="02020603050405020304" pitchFamily="18" charset="0"/>
                <a:ea typeface="Times New Roman" panose="02020603050405020304" pitchFamily="18" charset="0"/>
              </a:rPr>
              <a:t> và </a:t>
            </a:r>
            <a:r>
              <a:rPr lang="vi-VN" sz="2800" i="1">
                <a:solidFill>
                  <a:srgbClr val="000000"/>
                </a:solidFill>
                <a:effectLst/>
                <a:latin typeface="Times New Roman" panose="02020603050405020304" pitchFamily="18" charset="0"/>
                <a:ea typeface="Times New Roman" panose="02020603050405020304" pitchFamily="18" charset="0"/>
              </a:rPr>
              <a:t>P</a:t>
            </a:r>
            <a:r>
              <a:rPr lang="en-US" sz="2800" i="1">
                <a:effectLst/>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rPr>
              <a:t>và</a:t>
            </a:r>
            <a:r>
              <a:rPr lang="vi-VN" sz="2800">
                <a:effectLst/>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rPr>
              <a:t>bắt</a:t>
            </a:r>
            <a:r>
              <a:rPr lang="vi-VN" sz="2800">
                <a:effectLst/>
                <a:latin typeface="Times New Roman" panose="02020603050405020304" pitchFamily="18" charset="0"/>
                <a:ea typeface="Times New Roman" panose="02020603050405020304" pitchFamily="18" charset="0"/>
              </a:rPr>
              <a:t> tính </a:t>
            </a:r>
            <a:r>
              <a:rPr lang="vi-VN" sz="2800" i="1">
                <a:solidFill>
                  <a:srgbClr val="000000"/>
                </a:solidFill>
                <a:effectLst/>
                <a:latin typeface="Times New Roman" panose="02020603050405020304" pitchFamily="18" charset="0"/>
                <a:ea typeface="Times New Roman" panose="02020603050405020304" pitchFamily="18" charset="0"/>
              </a:rPr>
              <a:t>k</a:t>
            </a:r>
            <a:r>
              <a:rPr lang="vi-VN" sz="2800">
                <a:effectLst/>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rPr>
              <a:t>thì sẽ rất khó khăn</a:t>
            </a:r>
          </a:p>
          <a:p>
            <a:pPr marL="0" indent="0">
              <a:buNone/>
            </a:pPr>
            <a:r>
              <a:rPr lang="en-US" sz="2700">
                <a:effectLst/>
                <a:latin typeface="Times New Roman" panose="02020603050405020304" pitchFamily="18" charset="0"/>
                <a:ea typeface="Times New Roman" panose="02020603050405020304" pitchFamily="18" charset="0"/>
              </a:rPr>
              <a:t>Đây </a:t>
            </a:r>
            <a:r>
              <a:rPr lang="vi-VN" sz="2700">
                <a:effectLst/>
                <a:latin typeface="Times New Roman" panose="02020603050405020304" pitchFamily="18" charset="0"/>
                <a:ea typeface="Times New Roman" panose="02020603050405020304" pitchFamily="18" charset="0"/>
              </a:rPr>
              <a:t>là</a:t>
            </a:r>
            <a:r>
              <a:rPr lang="en-US" sz="2700">
                <a:effectLst/>
                <a:latin typeface="Times New Roman" panose="02020603050405020304" pitchFamily="18" charset="0"/>
                <a:ea typeface="Times New Roman" panose="02020603050405020304" pitchFamily="18" charset="0"/>
              </a:rPr>
              <a:t> bài toán</a:t>
            </a:r>
            <a:r>
              <a:rPr lang="vi-VN" sz="2700">
                <a:effectLst/>
                <a:latin typeface="Times New Roman" panose="02020603050405020304" pitchFamily="18" charset="0"/>
                <a:ea typeface="Times New Roman" panose="02020603050405020304" pitchFamily="18" charset="0"/>
              </a:rPr>
              <a:t> </a:t>
            </a:r>
            <a:r>
              <a:rPr lang="en-US" sz="2700" i="1">
                <a:effectLst/>
                <a:latin typeface="Times New Roman" panose="02020603050405020304" pitchFamily="18" charset="0"/>
                <a:ea typeface="Times New Roman" panose="02020603050405020304" pitchFamily="18" charset="0"/>
              </a:rPr>
              <a:t>“</a:t>
            </a:r>
            <a:r>
              <a:rPr lang="vi-VN" sz="2700" i="1">
                <a:effectLst/>
                <a:latin typeface="Times New Roman" panose="02020603050405020304" pitchFamily="18" charset="0"/>
                <a:ea typeface="Times New Roman" panose="02020603050405020304" pitchFamily="18" charset="0"/>
              </a:rPr>
              <a:t>logarith rời rạc</a:t>
            </a:r>
            <a:r>
              <a:rPr lang="en-US" sz="2700" i="1">
                <a:effectLst/>
                <a:latin typeface="Times New Roman" panose="02020603050405020304" pitchFamily="18" charset="0"/>
                <a:ea typeface="Times New Roman" panose="02020603050405020304" pitchFamily="18" charset="0"/>
              </a:rPr>
              <a:t>”</a:t>
            </a:r>
            <a:r>
              <a:rPr lang="vi-VN" sz="2700">
                <a:effectLst/>
                <a:latin typeface="Times New Roman" panose="02020603050405020304" pitchFamily="18" charset="0"/>
                <a:ea typeface="Times New Roman" panose="02020603050405020304" pitchFamily="18" charset="0"/>
              </a:rPr>
              <a:t> cho các đường </a:t>
            </a:r>
            <a:r>
              <a:rPr lang="en-US" sz="2700">
                <a:effectLst/>
                <a:latin typeface="Times New Roman" panose="02020603050405020304" pitchFamily="18" charset="0"/>
                <a:ea typeface="Times New Roman" panose="02020603050405020304" pitchFamily="18" charset="0"/>
              </a:rPr>
              <a:t>elliptic</a:t>
            </a:r>
            <a:endParaRPr lang="en-US" sz="2700"/>
          </a:p>
        </p:txBody>
      </p:sp>
      <p:sp>
        <p:nvSpPr>
          <p:cNvPr id="4" name="Date Placeholder 3">
            <a:extLst>
              <a:ext uri="{FF2B5EF4-FFF2-40B4-BE49-F238E27FC236}">
                <a16:creationId xmlns:a16="http://schemas.microsoft.com/office/drawing/2014/main" id="{5F73A014-8CFD-46C5-B508-D962E0642D9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360624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C33F-D1B8-410B-83E3-ABCC5BF860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061248-7E94-4912-AA1B-A1B912BC4E91}"/>
              </a:ext>
            </a:extLst>
          </p:cNvPr>
          <p:cNvSpPr>
            <a:spLocks noGrp="1"/>
          </p:cNvSpPr>
          <p:nvPr>
            <p:ph idx="1"/>
          </p:nvPr>
        </p:nvSpPr>
        <p:spPr>
          <a:xfrm>
            <a:off x="609600" y="1600200"/>
            <a:ext cx="8001000" cy="4191000"/>
          </a:xfrm>
        </p:spPr>
        <p:txBody>
          <a:bodyPr/>
          <a:lstStyle/>
          <a:p>
            <a:pPr marL="0" indent="0">
              <a:buNone/>
            </a:pPr>
            <a:r>
              <a:rPr lang="en-US" sz="2600">
                <a:solidFill>
                  <a:srgbClr val="0000FF"/>
                </a:solidFill>
              </a:rPr>
              <a:t>Giả sử hai người dùng </a:t>
            </a:r>
            <a:r>
              <a:rPr lang="en-US" sz="2600" i="1">
                <a:solidFill>
                  <a:srgbClr val="0000FF"/>
                </a:solidFill>
              </a:rPr>
              <a:t>A</a:t>
            </a:r>
            <a:r>
              <a:rPr lang="en-US" sz="2600">
                <a:solidFill>
                  <a:srgbClr val="0000FF"/>
                </a:solidFill>
              </a:rPr>
              <a:t> và </a:t>
            </a:r>
            <a:r>
              <a:rPr lang="en-US" sz="2600" i="1">
                <a:solidFill>
                  <a:srgbClr val="0000FF"/>
                </a:solidFill>
              </a:rPr>
              <a:t>B</a:t>
            </a:r>
            <a:r>
              <a:rPr lang="en-US" sz="2600">
                <a:solidFill>
                  <a:srgbClr val="0000FF"/>
                </a:solidFill>
              </a:rPr>
              <a:t> muốn trao đổi một khoá </a:t>
            </a:r>
            <a:r>
              <a:rPr lang="en-US" sz="2600" i="1">
                <a:solidFill>
                  <a:srgbClr val="0000FF"/>
                </a:solidFill>
              </a:rPr>
              <a:t>K</a:t>
            </a:r>
            <a:r>
              <a:rPr lang="en-US" sz="2600">
                <a:solidFill>
                  <a:srgbClr val="0000FF"/>
                </a:solidFill>
              </a:rPr>
              <a:t>:</a:t>
            </a:r>
          </a:p>
          <a:p>
            <a:r>
              <a:rPr lang="en-US" sz="2600"/>
              <a:t>B</a:t>
            </a:r>
            <a:r>
              <a:rPr lang="en-US" sz="2600" baseline="-25000"/>
              <a:t>1</a:t>
            </a:r>
            <a:r>
              <a:rPr lang="en-US" sz="2600"/>
              <a:t>: Hai người lựa chọn một đường cong </a:t>
            </a:r>
            <a:r>
              <a:rPr lang="vi-VN" sz="2600" i="1">
                <a:solidFill>
                  <a:srgbClr val="000000"/>
                </a:solidFill>
              </a:rPr>
              <a:t>E</a:t>
            </a:r>
            <a:r>
              <a:rPr lang="vi-VN" sz="2600" i="1" baseline="-25000">
                <a:solidFill>
                  <a:srgbClr val="000000"/>
                </a:solidFill>
              </a:rPr>
              <a:t>p</a:t>
            </a:r>
            <a:r>
              <a:rPr lang="vi-VN" sz="2600" i="1">
                <a:solidFill>
                  <a:srgbClr val="000000"/>
                </a:solidFill>
              </a:rPr>
              <a:t>(a, b)</a:t>
            </a:r>
            <a:r>
              <a:rPr lang="en-US" sz="2600"/>
              <a:t> và một điểm </a:t>
            </a:r>
            <a:r>
              <a:rPr lang="en-US" sz="2600" i="1">
                <a:solidFill>
                  <a:srgbClr val="000000"/>
                </a:solidFill>
              </a:rPr>
              <a:t>G</a:t>
            </a:r>
            <a:r>
              <a:rPr lang="en-US" sz="2600"/>
              <a:t> trên </a:t>
            </a:r>
            <a:r>
              <a:rPr lang="vi-VN" sz="2600" i="1">
                <a:solidFill>
                  <a:srgbClr val="000000"/>
                </a:solidFill>
              </a:rPr>
              <a:t>E</a:t>
            </a:r>
            <a:r>
              <a:rPr lang="vi-VN" sz="2600" i="1" baseline="-25000">
                <a:solidFill>
                  <a:srgbClr val="000000"/>
                </a:solidFill>
              </a:rPr>
              <a:t>p</a:t>
            </a:r>
            <a:r>
              <a:rPr lang="vi-VN" sz="2600" i="1">
                <a:solidFill>
                  <a:srgbClr val="000000"/>
                </a:solidFill>
              </a:rPr>
              <a:t>(a, b)</a:t>
            </a:r>
            <a:r>
              <a:rPr lang="en-US" sz="2600"/>
              <a:t> có bậc </a:t>
            </a:r>
            <a:r>
              <a:rPr lang="en-US" sz="2600" i="1">
                <a:solidFill>
                  <a:srgbClr val="000000"/>
                </a:solidFill>
              </a:rPr>
              <a:t>n</a:t>
            </a:r>
            <a:r>
              <a:rPr lang="en-US" sz="2600"/>
              <a:t> rất lớn, với </a:t>
            </a:r>
            <a:r>
              <a:rPr lang="en-US" sz="2600" i="1">
                <a:solidFill>
                  <a:srgbClr val="000000"/>
                </a:solidFill>
              </a:rPr>
              <a:t>p</a:t>
            </a:r>
            <a:r>
              <a:rPr lang="en-US" sz="2600"/>
              <a:t> là số nguyên tố hoặc số nguyên dạng </a:t>
            </a:r>
            <a:r>
              <a:rPr lang="en-US" sz="2600" i="1">
                <a:solidFill>
                  <a:srgbClr val="000000"/>
                </a:solidFill>
              </a:rPr>
              <a:t>2</a:t>
            </a:r>
            <a:r>
              <a:rPr lang="en-US" sz="2600" i="1" baseline="30000">
                <a:solidFill>
                  <a:srgbClr val="000000"/>
                </a:solidFill>
              </a:rPr>
              <a:t>m</a:t>
            </a:r>
          </a:p>
          <a:p>
            <a:r>
              <a:rPr lang="en-US" sz="2600"/>
              <a:t>B</a:t>
            </a:r>
            <a:r>
              <a:rPr lang="en-US" sz="2600" baseline="-25000"/>
              <a:t>2</a:t>
            </a:r>
            <a:r>
              <a:rPr lang="en-US" sz="2600"/>
              <a:t>: </a:t>
            </a:r>
            <a:r>
              <a:rPr lang="en-US" sz="2600" i="1">
                <a:solidFill>
                  <a:srgbClr val="000000"/>
                </a:solidFill>
              </a:rPr>
              <a:t>A</a:t>
            </a:r>
            <a:r>
              <a:rPr lang="en-US" sz="2600"/>
              <a:t> chọn khóa riêng </a:t>
            </a:r>
            <a:r>
              <a:rPr lang="en-US" sz="2600" i="1">
                <a:solidFill>
                  <a:srgbClr val="000000"/>
                </a:solidFill>
              </a:rPr>
              <a:t>n</a:t>
            </a:r>
            <a:r>
              <a:rPr lang="en-US" sz="2600" i="1" baseline="-25000">
                <a:solidFill>
                  <a:srgbClr val="000000"/>
                </a:solidFill>
              </a:rPr>
              <a:t>A</a:t>
            </a:r>
            <a:r>
              <a:rPr lang="en-US" sz="2600"/>
              <a:t> (là một số nguyên </a:t>
            </a:r>
            <a:r>
              <a:rPr lang="en-US" sz="2600" i="1">
                <a:solidFill>
                  <a:srgbClr val="000000"/>
                </a:solidFill>
              </a:rPr>
              <a:t>&lt;n</a:t>
            </a:r>
            <a:r>
              <a:rPr lang="en-US" sz="2600"/>
              <a:t>), tính  </a:t>
            </a:r>
            <a:r>
              <a:rPr lang="en-US" sz="2600" i="1">
                <a:solidFill>
                  <a:srgbClr val="000000"/>
                </a:solidFill>
              </a:rPr>
              <a:t>P</a:t>
            </a:r>
            <a:r>
              <a:rPr lang="en-US" sz="2600" i="1" baseline="-25000">
                <a:solidFill>
                  <a:srgbClr val="000000"/>
                </a:solidFill>
              </a:rPr>
              <a:t>A</a:t>
            </a:r>
            <a:r>
              <a:rPr lang="en-US" sz="2600" i="1">
                <a:solidFill>
                  <a:srgbClr val="000000"/>
                </a:solidFill>
              </a:rPr>
              <a:t> = n</a:t>
            </a:r>
            <a:r>
              <a:rPr lang="en-US" sz="2600" i="1" baseline="-25000">
                <a:solidFill>
                  <a:srgbClr val="000000"/>
                </a:solidFill>
              </a:rPr>
              <a:t>A</a:t>
            </a:r>
            <a:r>
              <a:rPr lang="en-US" sz="2600" i="1">
                <a:solidFill>
                  <a:srgbClr val="000000"/>
                </a:solidFill>
              </a:rPr>
              <a:t>×G</a:t>
            </a:r>
            <a:r>
              <a:rPr lang="en-US" sz="2600"/>
              <a:t> là một điểm thuộc </a:t>
            </a:r>
            <a:r>
              <a:rPr lang="vi-VN" sz="2600" i="1">
                <a:solidFill>
                  <a:srgbClr val="000000"/>
                </a:solidFill>
              </a:rPr>
              <a:t>E</a:t>
            </a:r>
            <a:r>
              <a:rPr lang="vi-VN" sz="2600" i="1" baseline="-25000">
                <a:solidFill>
                  <a:srgbClr val="000000"/>
                </a:solidFill>
              </a:rPr>
              <a:t>p</a:t>
            </a:r>
            <a:r>
              <a:rPr lang="vi-VN" sz="2600" i="1">
                <a:solidFill>
                  <a:srgbClr val="000000"/>
                </a:solidFill>
              </a:rPr>
              <a:t>(a, b)</a:t>
            </a:r>
            <a:r>
              <a:rPr lang="en-US" sz="2600"/>
              <a:t>, công bố </a:t>
            </a:r>
            <a:r>
              <a:rPr lang="en-US" sz="2600" i="1">
                <a:solidFill>
                  <a:srgbClr val="000000"/>
                </a:solidFill>
              </a:rPr>
              <a:t>P</a:t>
            </a:r>
            <a:r>
              <a:rPr lang="en-US" sz="2600" i="1" baseline="-25000">
                <a:solidFill>
                  <a:srgbClr val="000000"/>
                </a:solidFill>
              </a:rPr>
              <a:t>A</a:t>
            </a:r>
            <a:r>
              <a:rPr lang="en-US" sz="2600"/>
              <a:t> </a:t>
            </a:r>
          </a:p>
          <a:p>
            <a:r>
              <a:rPr lang="en-US" sz="2600"/>
              <a:t>B</a:t>
            </a:r>
            <a:r>
              <a:rPr lang="en-US" sz="2600" baseline="-25000"/>
              <a:t>3</a:t>
            </a:r>
            <a:r>
              <a:rPr lang="en-US" sz="2600"/>
              <a:t>: </a:t>
            </a:r>
            <a:r>
              <a:rPr lang="en-US" sz="2600" i="1">
                <a:solidFill>
                  <a:srgbClr val="000000"/>
                </a:solidFill>
              </a:rPr>
              <a:t>B</a:t>
            </a:r>
            <a:r>
              <a:rPr lang="en-US" sz="2600"/>
              <a:t> chọn khóa riêng </a:t>
            </a:r>
            <a:r>
              <a:rPr lang="en-US" sz="2600" i="1">
                <a:solidFill>
                  <a:srgbClr val="000000"/>
                </a:solidFill>
              </a:rPr>
              <a:t>n</a:t>
            </a:r>
            <a:r>
              <a:rPr lang="en-US" sz="2600" i="1" baseline="-25000">
                <a:solidFill>
                  <a:srgbClr val="000000"/>
                </a:solidFill>
              </a:rPr>
              <a:t>B</a:t>
            </a:r>
            <a:r>
              <a:rPr lang="en-US" sz="2600"/>
              <a:t> (là một số nguyên </a:t>
            </a:r>
            <a:r>
              <a:rPr lang="en-US" sz="2600" i="1">
                <a:solidFill>
                  <a:srgbClr val="000000"/>
                </a:solidFill>
              </a:rPr>
              <a:t>&lt;n</a:t>
            </a:r>
            <a:r>
              <a:rPr lang="en-US" sz="2600"/>
              <a:t>), tính  </a:t>
            </a:r>
            <a:r>
              <a:rPr lang="en-US" sz="2600" i="1">
                <a:solidFill>
                  <a:srgbClr val="000000"/>
                </a:solidFill>
              </a:rPr>
              <a:t>P</a:t>
            </a:r>
            <a:r>
              <a:rPr lang="en-US" sz="2600" i="1" baseline="-25000">
                <a:solidFill>
                  <a:srgbClr val="000000"/>
                </a:solidFill>
              </a:rPr>
              <a:t>B</a:t>
            </a:r>
            <a:r>
              <a:rPr lang="en-US" sz="2600" i="1">
                <a:solidFill>
                  <a:srgbClr val="000000"/>
                </a:solidFill>
              </a:rPr>
              <a:t> = n</a:t>
            </a:r>
            <a:r>
              <a:rPr lang="en-US" sz="2600" i="1" baseline="-25000">
                <a:solidFill>
                  <a:srgbClr val="000000"/>
                </a:solidFill>
              </a:rPr>
              <a:t>B</a:t>
            </a:r>
            <a:r>
              <a:rPr lang="en-US" sz="2600" i="1">
                <a:solidFill>
                  <a:srgbClr val="000000"/>
                </a:solidFill>
              </a:rPr>
              <a:t>×G</a:t>
            </a:r>
            <a:r>
              <a:rPr lang="en-US" sz="2600"/>
              <a:t> là một điểm thuộc </a:t>
            </a:r>
            <a:r>
              <a:rPr lang="vi-VN" sz="2600" i="1">
                <a:solidFill>
                  <a:srgbClr val="000000"/>
                </a:solidFill>
              </a:rPr>
              <a:t>E</a:t>
            </a:r>
            <a:r>
              <a:rPr lang="vi-VN" sz="2600" i="1" baseline="-25000">
                <a:solidFill>
                  <a:srgbClr val="000000"/>
                </a:solidFill>
              </a:rPr>
              <a:t>p</a:t>
            </a:r>
            <a:r>
              <a:rPr lang="vi-VN" sz="2600" i="1">
                <a:solidFill>
                  <a:srgbClr val="000000"/>
                </a:solidFill>
              </a:rPr>
              <a:t>(a, b)</a:t>
            </a:r>
            <a:r>
              <a:rPr lang="en-US" sz="2600"/>
              <a:t>, công bố </a:t>
            </a:r>
            <a:r>
              <a:rPr lang="en-US" sz="2600" i="1">
                <a:solidFill>
                  <a:srgbClr val="000000"/>
                </a:solidFill>
              </a:rPr>
              <a:t>P</a:t>
            </a:r>
            <a:r>
              <a:rPr lang="en-US" sz="2600" i="1" baseline="-25000">
                <a:solidFill>
                  <a:srgbClr val="000000"/>
                </a:solidFill>
              </a:rPr>
              <a:t>B</a:t>
            </a:r>
            <a:r>
              <a:rPr lang="en-US" sz="2600"/>
              <a:t> </a:t>
            </a:r>
          </a:p>
          <a:p>
            <a:r>
              <a:rPr lang="en-US" sz="2600"/>
              <a:t>B</a:t>
            </a:r>
            <a:r>
              <a:rPr lang="en-US" sz="2600" baseline="-25000"/>
              <a:t>4</a:t>
            </a:r>
            <a:r>
              <a:rPr lang="en-US" sz="2600"/>
              <a:t>: </a:t>
            </a:r>
            <a:r>
              <a:rPr lang="en-US" sz="2600" i="1">
                <a:solidFill>
                  <a:srgbClr val="000000"/>
                </a:solidFill>
              </a:rPr>
              <a:t>A</a:t>
            </a:r>
            <a:r>
              <a:rPr lang="en-US" sz="2600"/>
              <a:t> tính </a:t>
            </a:r>
            <a:r>
              <a:rPr lang="en-US" sz="2600" i="1">
                <a:solidFill>
                  <a:srgbClr val="000000"/>
                </a:solidFill>
              </a:rPr>
              <a:t>K = n</a:t>
            </a:r>
            <a:r>
              <a:rPr lang="en-US" sz="2600" i="1" baseline="-25000">
                <a:solidFill>
                  <a:srgbClr val="000000"/>
                </a:solidFill>
              </a:rPr>
              <a:t>A</a:t>
            </a:r>
            <a:r>
              <a:rPr lang="en-US" sz="2600" i="1">
                <a:solidFill>
                  <a:srgbClr val="000000"/>
                </a:solidFill>
              </a:rPr>
              <a:t> ×P</a:t>
            </a:r>
            <a:r>
              <a:rPr lang="en-US" sz="2600" i="1" baseline="-25000">
                <a:solidFill>
                  <a:srgbClr val="000000"/>
                </a:solidFill>
              </a:rPr>
              <a:t>B</a:t>
            </a:r>
            <a:r>
              <a:rPr lang="en-US" sz="2600"/>
              <a:t>, </a:t>
            </a:r>
            <a:r>
              <a:rPr lang="en-US" sz="2600" i="1">
                <a:solidFill>
                  <a:srgbClr val="000000"/>
                </a:solidFill>
              </a:rPr>
              <a:t>B</a:t>
            </a:r>
            <a:r>
              <a:rPr lang="en-US" sz="2600"/>
              <a:t> tính </a:t>
            </a:r>
            <a:r>
              <a:rPr lang="en-US" sz="2600" i="1">
                <a:solidFill>
                  <a:srgbClr val="000000"/>
                </a:solidFill>
              </a:rPr>
              <a:t>K = n</a:t>
            </a:r>
            <a:r>
              <a:rPr lang="en-US" sz="2600" i="1" baseline="-25000">
                <a:solidFill>
                  <a:srgbClr val="000000"/>
                </a:solidFill>
              </a:rPr>
              <a:t>B</a:t>
            </a:r>
            <a:r>
              <a:rPr lang="en-US" sz="2600" i="1">
                <a:solidFill>
                  <a:srgbClr val="000000"/>
                </a:solidFill>
              </a:rPr>
              <a:t> ×P</a:t>
            </a:r>
            <a:r>
              <a:rPr lang="en-US" sz="2600" i="1" baseline="-25000">
                <a:solidFill>
                  <a:srgbClr val="000000"/>
                </a:solidFill>
              </a:rPr>
              <a:t>A</a:t>
            </a:r>
          </a:p>
          <a:p>
            <a:endParaRPr lang="en-US" sz="2600"/>
          </a:p>
        </p:txBody>
      </p:sp>
      <p:sp>
        <p:nvSpPr>
          <p:cNvPr id="4" name="Date Placeholder 3">
            <a:extLst>
              <a:ext uri="{FF2B5EF4-FFF2-40B4-BE49-F238E27FC236}">
                <a16:creationId xmlns:a16="http://schemas.microsoft.com/office/drawing/2014/main" id="{0C3476BD-3841-4251-8D83-4D52B0E5E8C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291257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C64B-21AD-49A3-824A-9C6EB178E1F3}"/>
              </a:ext>
            </a:extLst>
          </p:cNvPr>
          <p:cNvSpPr>
            <a:spLocks noGrp="1"/>
          </p:cNvSpPr>
          <p:nvPr>
            <p:ph type="title"/>
          </p:nvPr>
        </p:nvSpPr>
        <p:spPr>
          <a:xfrm>
            <a:off x="304800" y="304800"/>
            <a:ext cx="8610600" cy="1143000"/>
          </a:xfrm>
        </p:spPr>
        <p:txBody>
          <a:bodyPr/>
          <a:lstStyle/>
          <a:p>
            <a:r>
              <a:rPr lang="en-US" altLang="en-US" sz="3200"/>
              <a:t>Chứng minh khóa </a:t>
            </a:r>
            <a:r>
              <a:rPr lang="en-US" altLang="en-US" sz="3200" i="1"/>
              <a:t>K</a:t>
            </a:r>
            <a:r>
              <a:rPr lang="en-US" altLang="en-US" sz="3200"/>
              <a:t> do 2 người tính là giống nhau:</a:t>
            </a:r>
            <a:endParaRPr lang="en-US" sz="3200"/>
          </a:p>
        </p:txBody>
      </p:sp>
      <p:sp>
        <p:nvSpPr>
          <p:cNvPr id="3" name="Content Placeholder 2">
            <a:extLst>
              <a:ext uri="{FF2B5EF4-FFF2-40B4-BE49-F238E27FC236}">
                <a16:creationId xmlns:a16="http://schemas.microsoft.com/office/drawing/2014/main" id="{C570E127-ACA7-471F-9A45-41E1BB445260}"/>
              </a:ext>
            </a:extLst>
          </p:cNvPr>
          <p:cNvSpPr>
            <a:spLocks noGrp="1"/>
          </p:cNvSpPr>
          <p:nvPr>
            <p:ph idx="1"/>
          </p:nvPr>
        </p:nvSpPr>
        <p:spPr>
          <a:xfrm>
            <a:off x="1524000" y="1905000"/>
            <a:ext cx="5715000" cy="2971800"/>
          </a:xfrm>
        </p:spPr>
        <p:txBody>
          <a:bodyPr/>
          <a:lstStyle/>
          <a:p>
            <a:r>
              <a:rPr lang="en-US" i="1"/>
              <a:t> </a:t>
            </a:r>
            <a:r>
              <a:rPr lang="en-US" i="1">
                <a:solidFill>
                  <a:srgbClr val="000000"/>
                </a:solidFill>
              </a:rPr>
              <a:t>K</a:t>
            </a:r>
            <a:r>
              <a:rPr lang="en-US">
                <a:solidFill>
                  <a:srgbClr val="000000"/>
                </a:solidFill>
              </a:rPr>
              <a:t> = </a:t>
            </a:r>
            <a:r>
              <a:rPr lang="pt-BR" i="1">
                <a:solidFill>
                  <a:srgbClr val="000000"/>
                </a:solidFill>
                <a:effectLst/>
                <a:latin typeface="Times New Roman" panose="02020603050405020304" pitchFamily="18" charset="0"/>
                <a:ea typeface="Times New Roman" panose="02020603050405020304" pitchFamily="18" charset="0"/>
              </a:rPr>
              <a:t>n</a:t>
            </a:r>
            <a:r>
              <a:rPr lang="pt-BR" baseline="-25000">
                <a:solidFill>
                  <a:srgbClr val="000000"/>
                </a:solidFill>
                <a:effectLst/>
                <a:latin typeface="Times New Roman" panose="02020603050405020304" pitchFamily="18" charset="0"/>
                <a:ea typeface="Times New Roman" panose="02020603050405020304" pitchFamily="18" charset="0"/>
              </a:rPr>
              <a:t>A</a:t>
            </a:r>
            <a:r>
              <a:rPr lang="pt-BR">
                <a:solidFill>
                  <a:srgbClr val="000000"/>
                </a:solidFill>
                <a:effectLst/>
                <a:latin typeface="Times New Roman" panose="02020603050405020304" pitchFamily="18" charset="0"/>
                <a:ea typeface="Times New Roman" panose="02020603050405020304" pitchFamily="18" charset="0"/>
              </a:rPr>
              <a:t> × </a:t>
            </a:r>
            <a:r>
              <a:rPr lang="pt-BR" i="1">
                <a:solidFill>
                  <a:srgbClr val="000000"/>
                </a:solidFill>
                <a:effectLst/>
                <a:latin typeface="Times New Roman" panose="02020603050405020304" pitchFamily="18" charset="0"/>
                <a:ea typeface="Times New Roman" panose="02020603050405020304" pitchFamily="18" charset="0"/>
              </a:rPr>
              <a:t>P</a:t>
            </a:r>
            <a:r>
              <a:rPr lang="pt-BR" baseline="-25000">
                <a:solidFill>
                  <a:srgbClr val="000000"/>
                </a:solidFill>
                <a:effectLst/>
                <a:latin typeface="Times New Roman" panose="02020603050405020304" pitchFamily="18" charset="0"/>
                <a:ea typeface="Times New Roman" panose="02020603050405020304" pitchFamily="18" charset="0"/>
              </a:rPr>
              <a:t>B</a:t>
            </a:r>
            <a:r>
              <a:rPr lang="pt-BR">
                <a:solidFill>
                  <a:srgbClr val="000000"/>
                </a:solidFill>
                <a:effectLst/>
                <a:latin typeface="Times New Roman" panose="02020603050405020304" pitchFamily="18" charset="0"/>
                <a:ea typeface="Times New Roman" panose="02020603050405020304" pitchFamily="18" charset="0"/>
              </a:rPr>
              <a:t> </a:t>
            </a:r>
          </a:p>
          <a:p>
            <a:pPr marL="0" indent="0">
              <a:buNone/>
            </a:pPr>
            <a:r>
              <a:rPr lang="pt-BR">
                <a:solidFill>
                  <a:srgbClr val="000000"/>
                </a:solidFill>
                <a:latin typeface="Times New Roman" panose="02020603050405020304" pitchFamily="18" charset="0"/>
                <a:ea typeface="Times New Roman" panose="02020603050405020304" pitchFamily="18" charset="0"/>
              </a:rPr>
              <a:t>        </a:t>
            </a:r>
            <a:r>
              <a:rPr lang="pt-BR">
                <a:solidFill>
                  <a:srgbClr val="000000"/>
                </a:solidFill>
                <a:effectLst/>
                <a:latin typeface="Times New Roman" panose="02020603050405020304" pitchFamily="18" charset="0"/>
                <a:ea typeface="Times New Roman" panose="02020603050405020304" pitchFamily="18" charset="0"/>
              </a:rPr>
              <a:t>= </a:t>
            </a:r>
            <a:r>
              <a:rPr lang="pt-BR" i="1">
                <a:solidFill>
                  <a:srgbClr val="000000"/>
                </a:solidFill>
                <a:effectLst/>
                <a:latin typeface="Times New Roman" panose="02020603050405020304" pitchFamily="18" charset="0"/>
                <a:ea typeface="Times New Roman" panose="02020603050405020304" pitchFamily="18" charset="0"/>
              </a:rPr>
              <a:t>n</a:t>
            </a:r>
            <a:r>
              <a:rPr lang="pt-BR" baseline="-25000">
                <a:solidFill>
                  <a:srgbClr val="000000"/>
                </a:solidFill>
                <a:effectLst/>
                <a:latin typeface="Times New Roman" panose="02020603050405020304" pitchFamily="18" charset="0"/>
                <a:ea typeface="Times New Roman" panose="02020603050405020304" pitchFamily="18" charset="0"/>
              </a:rPr>
              <a:t>A</a:t>
            </a:r>
            <a:r>
              <a:rPr lang="pt-BR">
                <a:solidFill>
                  <a:srgbClr val="000000"/>
                </a:solidFill>
                <a:effectLst/>
                <a:latin typeface="Times New Roman" panose="02020603050405020304" pitchFamily="18" charset="0"/>
                <a:ea typeface="Times New Roman" panose="02020603050405020304" pitchFamily="18" charset="0"/>
              </a:rPr>
              <a:t> × (</a:t>
            </a:r>
            <a:r>
              <a:rPr lang="pt-BR" i="1">
                <a:solidFill>
                  <a:srgbClr val="000000"/>
                </a:solidFill>
                <a:effectLst/>
                <a:latin typeface="Times New Roman" panose="02020603050405020304" pitchFamily="18" charset="0"/>
                <a:ea typeface="Times New Roman" panose="02020603050405020304" pitchFamily="18" charset="0"/>
              </a:rPr>
              <a:t>n</a:t>
            </a:r>
            <a:r>
              <a:rPr lang="pt-BR" baseline="-25000">
                <a:solidFill>
                  <a:srgbClr val="000000"/>
                </a:solidFill>
                <a:effectLst/>
                <a:latin typeface="Times New Roman" panose="02020603050405020304" pitchFamily="18" charset="0"/>
                <a:ea typeface="Times New Roman" panose="02020603050405020304" pitchFamily="18" charset="0"/>
              </a:rPr>
              <a:t>B</a:t>
            </a:r>
            <a:r>
              <a:rPr lang="pt-BR">
                <a:solidFill>
                  <a:srgbClr val="000000"/>
                </a:solidFill>
                <a:effectLst/>
                <a:latin typeface="Times New Roman" panose="02020603050405020304" pitchFamily="18" charset="0"/>
                <a:ea typeface="Times New Roman" panose="02020603050405020304" pitchFamily="18" charset="0"/>
              </a:rPr>
              <a:t> × </a:t>
            </a:r>
            <a:r>
              <a:rPr lang="pt-BR" i="1">
                <a:solidFill>
                  <a:srgbClr val="000000"/>
                </a:solidFill>
                <a:effectLst/>
                <a:latin typeface="Times New Roman" panose="02020603050405020304" pitchFamily="18" charset="0"/>
                <a:ea typeface="Times New Roman" panose="02020603050405020304" pitchFamily="18" charset="0"/>
              </a:rPr>
              <a:t>G</a:t>
            </a:r>
            <a:r>
              <a:rPr lang="pt-BR">
                <a:solidFill>
                  <a:srgbClr val="000000"/>
                </a:solidFill>
                <a:effectLst/>
                <a:latin typeface="Times New Roman" panose="02020603050405020304" pitchFamily="18" charset="0"/>
                <a:ea typeface="Times New Roman" panose="02020603050405020304" pitchFamily="18" charset="0"/>
              </a:rPr>
              <a:t>) </a:t>
            </a:r>
          </a:p>
          <a:p>
            <a:pPr marL="0" indent="0">
              <a:buNone/>
            </a:pPr>
            <a:r>
              <a:rPr lang="pt-BR">
                <a:solidFill>
                  <a:srgbClr val="000000"/>
                </a:solidFill>
                <a:effectLst/>
                <a:latin typeface="Times New Roman" panose="02020603050405020304" pitchFamily="18" charset="0"/>
                <a:ea typeface="Times New Roman" panose="02020603050405020304" pitchFamily="18" charset="0"/>
              </a:rPr>
              <a:t>        = </a:t>
            </a:r>
            <a:r>
              <a:rPr lang="pt-BR" i="1">
                <a:solidFill>
                  <a:srgbClr val="000000"/>
                </a:solidFill>
                <a:effectLst/>
                <a:latin typeface="Times New Roman" panose="02020603050405020304" pitchFamily="18" charset="0"/>
                <a:ea typeface="Times New Roman" panose="02020603050405020304" pitchFamily="18" charset="0"/>
              </a:rPr>
              <a:t>n</a:t>
            </a:r>
            <a:r>
              <a:rPr lang="pt-BR" baseline="-25000">
                <a:solidFill>
                  <a:srgbClr val="000000"/>
                </a:solidFill>
                <a:effectLst/>
                <a:latin typeface="Times New Roman" panose="02020603050405020304" pitchFamily="18" charset="0"/>
                <a:ea typeface="Times New Roman" panose="02020603050405020304" pitchFamily="18" charset="0"/>
              </a:rPr>
              <a:t>B</a:t>
            </a:r>
            <a:r>
              <a:rPr lang="pt-BR">
                <a:solidFill>
                  <a:srgbClr val="000000"/>
                </a:solidFill>
                <a:effectLst/>
                <a:latin typeface="Times New Roman" panose="02020603050405020304" pitchFamily="18" charset="0"/>
                <a:ea typeface="Times New Roman" panose="02020603050405020304" pitchFamily="18" charset="0"/>
              </a:rPr>
              <a:t> × (</a:t>
            </a:r>
            <a:r>
              <a:rPr lang="pt-BR" i="1">
                <a:solidFill>
                  <a:srgbClr val="000000"/>
                </a:solidFill>
                <a:effectLst/>
                <a:latin typeface="Times New Roman" panose="02020603050405020304" pitchFamily="18" charset="0"/>
                <a:ea typeface="Times New Roman" panose="02020603050405020304" pitchFamily="18" charset="0"/>
              </a:rPr>
              <a:t>n</a:t>
            </a:r>
            <a:r>
              <a:rPr lang="pt-BR" baseline="-25000">
                <a:solidFill>
                  <a:srgbClr val="000000"/>
                </a:solidFill>
                <a:effectLst/>
                <a:latin typeface="Times New Roman" panose="02020603050405020304" pitchFamily="18" charset="0"/>
                <a:ea typeface="Times New Roman" panose="02020603050405020304" pitchFamily="18" charset="0"/>
              </a:rPr>
              <a:t>A</a:t>
            </a:r>
            <a:r>
              <a:rPr lang="pt-BR">
                <a:solidFill>
                  <a:srgbClr val="000000"/>
                </a:solidFill>
                <a:effectLst/>
                <a:latin typeface="Times New Roman" panose="02020603050405020304" pitchFamily="18" charset="0"/>
                <a:ea typeface="Times New Roman" panose="02020603050405020304" pitchFamily="18" charset="0"/>
              </a:rPr>
              <a:t> × </a:t>
            </a:r>
            <a:r>
              <a:rPr lang="pt-BR" i="1">
                <a:solidFill>
                  <a:srgbClr val="000000"/>
                </a:solidFill>
                <a:effectLst/>
                <a:latin typeface="Times New Roman" panose="02020603050405020304" pitchFamily="18" charset="0"/>
                <a:ea typeface="Times New Roman" panose="02020603050405020304" pitchFamily="18" charset="0"/>
              </a:rPr>
              <a:t>G</a:t>
            </a:r>
            <a:r>
              <a:rPr lang="pt-BR">
                <a:solidFill>
                  <a:srgbClr val="000000"/>
                </a:solidFill>
                <a:effectLst/>
                <a:latin typeface="Times New Roman" panose="02020603050405020304" pitchFamily="18" charset="0"/>
                <a:ea typeface="Times New Roman" panose="02020603050405020304" pitchFamily="18" charset="0"/>
              </a:rPr>
              <a:t>) </a:t>
            </a:r>
          </a:p>
          <a:p>
            <a:pPr marL="0" indent="0">
              <a:buNone/>
            </a:pPr>
            <a:r>
              <a:rPr lang="pt-BR">
                <a:solidFill>
                  <a:srgbClr val="000000"/>
                </a:solidFill>
                <a:effectLst/>
                <a:latin typeface="Times New Roman" panose="02020603050405020304" pitchFamily="18" charset="0"/>
                <a:ea typeface="Times New Roman" panose="02020603050405020304" pitchFamily="18" charset="0"/>
              </a:rPr>
              <a:t>        = </a:t>
            </a:r>
            <a:r>
              <a:rPr lang="pt-BR" i="1">
                <a:solidFill>
                  <a:srgbClr val="000000"/>
                </a:solidFill>
                <a:effectLst/>
                <a:latin typeface="Times New Roman" panose="02020603050405020304" pitchFamily="18" charset="0"/>
                <a:ea typeface="Times New Roman" panose="02020603050405020304" pitchFamily="18" charset="0"/>
              </a:rPr>
              <a:t>n</a:t>
            </a:r>
            <a:r>
              <a:rPr lang="pt-BR" baseline="-25000">
                <a:solidFill>
                  <a:srgbClr val="000000"/>
                </a:solidFill>
                <a:effectLst/>
                <a:latin typeface="Times New Roman" panose="02020603050405020304" pitchFamily="18" charset="0"/>
                <a:ea typeface="Times New Roman" panose="02020603050405020304" pitchFamily="18" charset="0"/>
              </a:rPr>
              <a:t>B</a:t>
            </a:r>
            <a:r>
              <a:rPr lang="pt-BR">
                <a:solidFill>
                  <a:srgbClr val="000000"/>
                </a:solidFill>
                <a:effectLst/>
                <a:latin typeface="Times New Roman" panose="02020603050405020304" pitchFamily="18" charset="0"/>
                <a:ea typeface="Times New Roman" panose="02020603050405020304" pitchFamily="18" charset="0"/>
              </a:rPr>
              <a:t> × </a:t>
            </a:r>
            <a:r>
              <a:rPr lang="pt-BR" i="1">
                <a:solidFill>
                  <a:srgbClr val="000000"/>
                </a:solidFill>
                <a:effectLst/>
                <a:latin typeface="Times New Roman" panose="02020603050405020304" pitchFamily="18" charset="0"/>
                <a:ea typeface="Times New Roman" panose="02020603050405020304" pitchFamily="18" charset="0"/>
              </a:rPr>
              <a:t>P</a:t>
            </a:r>
            <a:r>
              <a:rPr lang="pt-BR" baseline="-25000">
                <a:solidFill>
                  <a:srgbClr val="000000"/>
                </a:solidFill>
                <a:effectLst/>
                <a:latin typeface="Times New Roman" panose="02020603050405020304" pitchFamily="18" charset="0"/>
                <a:ea typeface="Times New Roman" panose="02020603050405020304" pitchFamily="18" charset="0"/>
              </a:rPr>
              <a:t>A</a:t>
            </a:r>
            <a:endParaRPr lang="en-US">
              <a:solidFill>
                <a:srgbClr val="000000"/>
              </a:solidFill>
            </a:endParaRPr>
          </a:p>
        </p:txBody>
      </p:sp>
      <p:sp>
        <p:nvSpPr>
          <p:cNvPr id="4" name="Date Placeholder 3">
            <a:extLst>
              <a:ext uri="{FF2B5EF4-FFF2-40B4-BE49-F238E27FC236}">
                <a16:creationId xmlns:a16="http://schemas.microsoft.com/office/drawing/2014/main" id="{3C89D0B5-7247-482F-9CB9-64E7E8622EE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739464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65D8-957F-4D90-8237-465A5DFCE4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9FCE3F-380E-42A3-A5DE-4F166DF16D4E}"/>
              </a:ext>
            </a:extLst>
          </p:cNvPr>
          <p:cNvSpPr>
            <a:spLocks noGrp="1"/>
          </p:cNvSpPr>
          <p:nvPr>
            <p:ph idx="1"/>
          </p:nvPr>
        </p:nvSpPr>
        <p:spPr>
          <a:xfrm>
            <a:off x="762000" y="1600200"/>
            <a:ext cx="7772400" cy="4114800"/>
          </a:xfrm>
        </p:spPr>
        <p:txBody>
          <a:bodyPr/>
          <a:lstStyle/>
          <a:p>
            <a:r>
              <a:rPr lang="en-US">
                <a:effectLst/>
                <a:latin typeface="Times New Roman" panose="02020603050405020304" pitchFamily="18" charset="0"/>
                <a:ea typeface="Times New Roman" panose="02020603050405020304" pitchFamily="18" charset="0"/>
              </a:rPr>
              <a:t> </a:t>
            </a:r>
            <a:r>
              <a:rPr lang="vi-VN">
                <a:effectLst/>
                <a:latin typeface="Times New Roman" panose="02020603050405020304" pitchFamily="18" charset="0"/>
                <a:ea typeface="Times New Roman" panose="02020603050405020304" pitchFamily="18" charset="0"/>
              </a:rPr>
              <a:t>Bậc </a:t>
            </a:r>
            <a:r>
              <a:rPr lang="vi-VN" i="1">
                <a:solidFill>
                  <a:srgbClr val="000000"/>
                </a:solidFill>
                <a:effectLst/>
                <a:latin typeface="Times New Roman" panose="02020603050405020304" pitchFamily="18" charset="0"/>
                <a:ea typeface="Times New Roman" panose="02020603050405020304" pitchFamily="18" charset="0"/>
              </a:rPr>
              <a:t>n</a:t>
            </a:r>
            <a:r>
              <a:rPr lang="vi-VN">
                <a:effectLst/>
                <a:latin typeface="Times New Roman" panose="02020603050405020304" pitchFamily="18" charset="0"/>
                <a:ea typeface="Times New Roman" panose="02020603050405020304" pitchFamily="18" charset="0"/>
              </a:rPr>
              <a:t> của điểm </a:t>
            </a:r>
            <a:r>
              <a:rPr lang="vi-VN" i="1">
                <a:solidFill>
                  <a:srgbClr val="000000"/>
                </a:solidFill>
                <a:effectLst/>
                <a:latin typeface="Times New Roman" panose="02020603050405020304" pitchFamily="18" charset="0"/>
                <a:ea typeface="Times New Roman" panose="02020603050405020304" pitchFamily="18" charset="0"/>
              </a:rPr>
              <a:t>G</a:t>
            </a:r>
            <a:r>
              <a:rPr lang="vi-VN">
                <a:effectLst/>
                <a:latin typeface="Times New Roman" panose="02020603050405020304" pitchFamily="18" charset="0"/>
                <a:ea typeface="Times New Roman" panose="02020603050405020304" pitchFamily="18" charset="0"/>
              </a:rPr>
              <a:t> trên đường cong </a:t>
            </a:r>
            <a:r>
              <a:rPr lang="en-US">
                <a:latin typeface="Times New Roman" panose="02020603050405020304" pitchFamily="18" charset="0"/>
                <a:ea typeface="Times New Roman" panose="02020603050405020304" pitchFamily="18" charset="0"/>
              </a:rPr>
              <a:t>el</a:t>
            </a:r>
            <a:r>
              <a:rPr lang="vi-VN">
                <a:effectLst/>
                <a:latin typeface="Times New Roman" panose="02020603050405020304" pitchFamily="18" charset="0"/>
                <a:ea typeface="Times New Roman" panose="02020603050405020304" pitchFamily="18" charset="0"/>
              </a:rPr>
              <a:t>lip</a:t>
            </a:r>
            <a:r>
              <a:rPr lang="en-US">
                <a:effectLst/>
                <a:latin typeface="Times New Roman" panose="02020603050405020304" pitchFamily="18" charset="0"/>
                <a:ea typeface="Times New Roman" panose="02020603050405020304" pitchFamily="18" charset="0"/>
              </a:rPr>
              <a:t>tic</a:t>
            </a:r>
            <a:r>
              <a:rPr lang="vi-VN">
                <a:effectLst/>
                <a:latin typeface="Times New Roman" panose="02020603050405020304" pitchFamily="18" charset="0"/>
                <a:ea typeface="Times New Roman" panose="02020603050405020304" pitchFamily="18" charset="0"/>
              </a:rPr>
              <a:t> là số nguyên dương nhỏ nhất mà</a:t>
            </a:r>
            <a:r>
              <a:rPr lang="en-US">
                <a:effectLst/>
                <a:latin typeface="Times New Roman" panose="02020603050405020304" pitchFamily="18" charset="0"/>
                <a:ea typeface="Times New Roman" panose="02020603050405020304" pitchFamily="18" charset="0"/>
              </a:rPr>
              <a:t> </a:t>
            </a:r>
            <a:r>
              <a:rPr lang="vi-VN" i="1">
                <a:solidFill>
                  <a:srgbClr val="000000"/>
                </a:solidFill>
                <a:effectLst/>
                <a:latin typeface="Times New Roman" panose="02020603050405020304" pitchFamily="18" charset="0"/>
                <a:ea typeface="Times New Roman" panose="02020603050405020304" pitchFamily="18" charset="0"/>
              </a:rPr>
              <a:t>n</a:t>
            </a:r>
            <a:r>
              <a:rPr lang="en-US" i="1">
                <a:solidFill>
                  <a:srgbClr val="000000"/>
                </a:solidFill>
                <a:effectLst/>
                <a:latin typeface="Times New Roman" panose="02020603050405020304" pitchFamily="18" charset="0"/>
                <a:ea typeface="Times New Roman" panose="02020603050405020304" pitchFamily="18" charset="0"/>
              </a:rPr>
              <a:t>.</a:t>
            </a:r>
            <a:r>
              <a:rPr lang="vi-VN" i="1">
                <a:solidFill>
                  <a:srgbClr val="000000"/>
                </a:solidFill>
                <a:effectLst/>
                <a:latin typeface="Times New Roman" panose="02020603050405020304" pitchFamily="18" charset="0"/>
                <a:ea typeface="Times New Roman" panose="02020603050405020304" pitchFamily="18" charset="0"/>
              </a:rPr>
              <a:t>G = O</a:t>
            </a:r>
            <a:endParaRPr lang="en-US" i="1">
              <a:solidFill>
                <a:srgbClr val="000000"/>
              </a:solidFill>
              <a:effectLst/>
              <a:latin typeface="Times New Roman" panose="02020603050405020304" pitchFamily="18" charset="0"/>
              <a:ea typeface="Times New Roman" panose="02020603050405020304" pitchFamily="18" charset="0"/>
            </a:endParaRPr>
          </a:p>
          <a:p>
            <a:r>
              <a:rPr lang="en-US" i="1">
                <a:latin typeface="Times New Roman" panose="02020603050405020304" pitchFamily="18" charset="0"/>
              </a:rPr>
              <a:t> </a:t>
            </a:r>
            <a:r>
              <a:rPr lang="en-US" i="1">
                <a:solidFill>
                  <a:srgbClr val="000000"/>
                </a:solidFill>
                <a:latin typeface="Times New Roman" panose="02020603050405020304" pitchFamily="18" charset="0"/>
              </a:rPr>
              <a:t>n</a:t>
            </a:r>
            <a:r>
              <a:rPr lang="en-US" i="1" baseline="-25000">
                <a:solidFill>
                  <a:srgbClr val="000000"/>
                </a:solidFill>
                <a:latin typeface="Times New Roman" panose="02020603050405020304" pitchFamily="18" charset="0"/>
              </a:rPr>
              <a:t>A</a:t>
            </a:r>
            <a:r>
              <a:rPr lang="en-US">
                <a:latin typeface="Times New Roman" panose="02020603050405020304" pitchFamily="18" charset="0"/>
              </a:rPr>
              <a:t> và </a:t>
            </a:r>
            <a:r>
              <a:rPr lang="en-US" i="1">
                <a:solidFill>
                  <a:srgbClr val="000000"/>
                </a:solidFill>
                <a:latin typeface="Times New Roman" panose="02020603050405020304" pitchFamily="18" charset="0"/>
              </a:rPr>
              <a:t>n</a:t>
            </a:r>
            <a:r>
              <a:rPr lang="en-US" i="1" baseline="-25000">
                <a:solidFill>
                  <a:srgbClr val="000000"/>
                </a:solidFill>
                <a:latin typeface="Times New Roman" panose="02020603050405020304" pitchFamily="18" charset="0"/>
              </a:rPr>
              <a:t>B</a:t>
            </a:r>
            <a:r>
              <a:rPr lang="en-US">
                <a:latin typeface="Times New Roman" panose="02020603050405020304" pitchFamily="18" charset="0"/>
              </a:rPr>
              <a:t> phải </a:t>
            </a:r>
            <a:r>
              <a:rPr lang="en-US" i="1">
                <a:solidFill>
                  <a:srgbClr val="000000"/>
                </a:solidFill>
                <a:latin typeface="Times New Roman" panose="02020603050405020304" pitchFamily="18" charset="0"/>
              </a:rPr>
              <a:t>&lt;n</a:t>
            </a:r>
            <a:r>
              <a:rPr lang="en-US">
                <a:latin typeface="Times New Roman" panose="02020603050405020304" pitchFamily="18" charset="0"/>
              </a:rPr>
              <a:t> vì nếu bằng </a:t>
            </a:r>
            <a:r>
              <a:rPr lang="en-US" i="1">
                <a:solidFill>
                  <a:srgbClr val="000000"/>
                </a:solidFill>
                <a:latin typeface="Times New Roman" panose="02020603050405020304" pitchFamily="18" charset="0"/>
              </a:rPr>
              <a:t>n</a:t>
            </a:r>
            <a:r>
              <a:rPr lang="en-US">
                <a:latin typeface="Times New Roman" panose="02020603050405020304" pitchFamily="18" charset="0"/>
              </a:rPr>
              <a:t> thì khi nhân với </a:t>
            </a:r>
            <a:r>
              <a:rPr lang="en-US" i="1">
                <a:solidFill>
                  <a:srgbClr val="000000"/>
                </a:solidFill>
                <a:latin typeface="Times New Roman" panose="02020603050405020304" pitchFamily="18" charset="0"/>
              </a:rPr>
              <a:t>G</a:t>
            </a:r>
            <a:r>
              <a:rPr lang="en-US">
                <a:latin typeface="Times New Roman" panose="02020603050405020304" pitchFamily="18" charset="0"/>
              </a:rPr>
              <a:t> sẽ bằng </a:t>
            </a:r>
            <a:r>
              <a:rPr lang="en-US" i="1">
                <a:solidFill>
                  <a:srgbClr val="000000"/>
                </a:solidFill>
                <a:latin typeface="Times New Roman" panose="02020603050405020304" pitchFamily="18" charset="0"/>
              </a:rPr>
              <a:t>O</a:t>
            </a:r>
          </a:p>
          <a:p>
            <a:r>
              <a:rPr lang="en-US"/>
              <a:t> Cần chọn bậc </a:t>
            </a:r>
            <a:r>
              <a:rPr lang="en-US" i="1">
                <a:solidFill>
                  <a:srgbClr val="000000"/>
                </a:solidFill>
              </a:rPr>
              <a:t>n</a:t>
            </a:r>
            <a:r>
              <a:rPr lang="en-US"/>
              <a:t> lớn để đảm bảo giá trị của </a:t>
            </a:r>
            <a:r>
              <a:rPr lang="en-US" sz="3200" i="1">
                <a:solidFill>
                  <a:srgbClr val="000000"/>
                </a:solidFill>
              </a:rPr>
              <a:t>n</a:t>
            </a:r>
            <a:r>
              <a:rPr lang="en-US" sz="3200" i="1" baseline="-25000">
                <a:solidFill>
                  <a:srgbClr val="000000"/>
                </a:solidFill>
              </a:rPr>
              <a:t>A</a:t>
            </a:r>
            <a:r>
              <a:rPr lang="en-US" sz="3200"/>
              <a:t> và </a:t>
            </a:r>
            <a:r>
              <a:rPr lang="en-US" sz="3200" i="1">
                <a:solidFill>
                  <a:srgbClr val="000000"/>
                </a:solidFill>
              </a:rPr>
              <a:t>n</a:t>
            </a:r>
            <a:r>
              <a:rPr lang="en-US" sz="3200" i="1" baseline="-25000">
                <a:solidFill>
                  <a:srgbClr val="000000"/>
                </a:solidFill>
              </a:rPr>
              <a:t>B</a:t>
            </a:r>
            <a:r>
              <a:rPr lang="en-US" sz="3200"/>
              <a:t> (</a:t>
            </a:r>
            <a:r>
              <a:rPr lang="en-US" sz="3200" i="1">
                <a:solidFill>
                  <a:srgbClr val="000000"/>
                </a:solidFill>
              </a:rPr>
              <a:t>&lt;n</a:t>
            </a:r>
            <a:r>
              <a:rPr lang="en-US" sz="3200"/>
              <a:t>) cũng nằm trong phạm vi lớn, nhờ vậy chống được tấn công brute-force</a:t>
            </a:r>
            <a:endParaRPr lang="en-US"/>
          </a:p>
        </p:txBody>
      </p:sp>
      <p:sp>
        <p:nvSpPr>
          <p:cNvPr id="4" name="Date Placeholder 3">
            <a:extLst>
              <a:ext uri="{FF2B5EF4-FFF2-40B4-BE49-F238E27FC236}">
                <a16:creationId xmlns:a16="http://schemas.microsoft.com/office/drawing/2014/main" id="{A89C3CE4-F11B-43D6-A6D7-959D11DC0CA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085353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2A2F-DB1A-4B6B-8ED2-607011DE11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82DDB8-70DA-48F0-9E64-5E811D0699C9}"/>
              </a:ext>
            </a:extLst>
          </p:cNvPr>
          <p:cNvSpPr>
            <a:spLocks noGrp="1"/>
          </p:cNvSpPr>
          <p:nvPr>
            <p:ph idx="1"/>
          </p:nvPr>
        </p:nvSpPr>
        <p:spPr/>
        <p:txBody>
          <a:bodyPr/>
          <a:lstStyle/>
          <a:p>
            <a:r>
              <a:rPr lang="en-US"/>
              <a:t> </a:t>
            </a:r>
            <a:r>
              <a:rPr lang="en-US" altLang="en-US"/>
              <a:t>Như vậy kết thúc bước 4 thì hai người dùng </a:t>
            </a:r>
            <a:r>
              <a:rPr lang="en-US" altLang="en-US" i="1">
                <a:solidFill>
                  <a:srgbClr val="000000"/>
                </a:solidFill>
              </a:rPr>
              <a:t>A</a:t>
            </a:r>
            <a:r>
              <a:rPr lang="en-US" altLang="en-US"/>
              <a:t> và </a:t>
            </a:r>
            <a:r>
              <a:rPr lang="en-US" altLang="en-US" i="1">
                <a:solidFill>
                  <a:srgbClr val="000000"/>
                </a:solidFill>
              </a:rPr>
              <a:t>B</a:t>
            </a:r>
            <a:r>
              <a:rPr lang="en-US" altLang="en-US"/>
              <a:t> đã trao đổi được một mật khóa </a:t>
            </a:r>
            <a:r>
              <a:rPr lang="en-US" altLang="en-US" i="1">
                <a:solidFill>
                  <a:srgbClr val="000000"/>
                </a:solidFill>
              </a:rPr>
              <a:t>K</a:t>
            </a:r>
          </a:p>
          <a:p>
            <a:r>
              <a:rPr lang="en-US" altLang="en-US"/>
              <a:t> Khóa </a:t>
            </a:r>
            <a:r>
              <a:rPr lang="en-US" altLang="en-US" i="1">
                <a:solidFill>
                  <a:srgbClr val="000000"/>
                </a:solidFill>
              </a:rPr>
              <a:t>K</a:t>
            </a:r>
            <a:r>
              <a:rPr lang="en-US" altLang="en-US"/>
              <a:t> sẽ được dùng để bảo mật cho các thông điệp liên lạc giữa </a:t>
            </a:r>
            <a:r>
              <a:rPr lang="en-US" altLang="en-US" i="1">
                <a:solidFill>
                  <a:srgbClr val="000000"/>
                </a:solidFill>
              </a:rPr>
              <a:t>A</a:t>
            </a:r>
            <a:r>
              <a:rPr lang="en-US" altLang="en-US"/>
              <a:t> và </a:t>
            </a:r>
            <a:r>
              <a:rPr lang="en-US" altLang="en-US" i="1">
                <a:solidFill>
                  <a:srgbClr val="000000"/>
                </a:solidFill>
              </a:rPr>
              <a:t>B</a:t>
            </a:r>
          </a:p>
          <a:p>
            <a:endParaRPr lang="en-US"/>
          </a:p>
        </p:txBody>
      </p:sp>
      <p:sp>
        <p:nvSpPr>
          <p:cNvPr id="4" name="Date Placeholder 3">
            <a:extLst>
              <a:ext uri="{FF2B5EF4-FFF2-40B4-BE49-F238E27FC236}">
                <a16:creationId xmlns:a16="http://schemas.microsoft.com/office/drawing/2014/main" id="{6FAE7137-BB3D-4170-94DE-CBF9085E342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027122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6DB2-7470-4EA0-9F24-45EBAEFA3F30}"/>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76A115E0-7736-4D36-87AF-5697EE62B8CD}"/>
              </a:ext>
            </a:extLst>
          </p:cNvPr>
          <p:cNvSpPr>
            <a:spLocks noGrp="1"/>
          </p:cNvSpPr>
          <p:nvPr>
            <p:ph idx="1"/>
          </p:nvPr>
        </p:nvSpPr>
        <p:spPr>
          <a:xfrm>
            <a:off x="685800" y="1524000"/>
            <a:ext cx="7924800" cy="4876800"/>
          </a:xfrm>
        </p:spPr>
        <p:txBody>
          <a:bodyPr/>
          <a:lstStyle/>
          <a:p>
            <a:r>
              <a:rPr lang="en-US" sz="2800" dirty="0"/>
              <a:t> B</a:t>
            </a:r>
            <a:r>
              <a:rPr lang="en-US" sz="2800" baseline="-25000" dirty="0"/>
              <a:t>1</a:t>
            </a:r>
            <a:r>
              <a:rPr lang="en-US" sz="2800" dirty="0"/>
              <a:t>: </a:t>
            </a:r>
            <a:r>
              <a:rPr lang="en-US" sz="2800" dirty="0" err="1"/>
              <a:t>Chọn</a:t>
            </a:r>
            <a:r>
              <a:rPr lang="en-US" sz="2800" dirty="0"/>
              <a:t> </a:t>
            </a:r>
            <a:r>
              <a:rPr lang="en-US" sz="2800" dirty="0" err="1"/>
              <a:t>đường</a:t>
            </a:r>
            <a:r>
              <a:rPr lang="en-US" sz="2800" dirty="0"/>
              <a:t> </a:t>
            </a:r>
            <a:r>
              <a:rPr lang="en-US" sz="2800" dirty="0" err="1"/>
              <a:t>cong</a:t>
            </a:r>
            <a:r>
              <a:rPr lang="en-US" sz="2800" dirty="0"/>
              <a:t> </a:t>
            </a:r>
            <a:r>
              <a:rPr lang="vi-VN" sz="2800" i="1" dirty="0">
                <a:solidFill>
                  <a:srgbClr val="000000"/>
                </a:solidFill>
                <a:effectLst/>
                <a:latin typeface="Times New Roman" panose="02020603050405020304" pitchFamily="18" charset="0"/>
                <a:ea typeface="Times New Roman" panose="02020603050405020304" pitchFamily="18" charset="0"/>
              </a:rPr>
              <a:t>E</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vi-VN" sz="2800" i="1" dirty="0">
                <a:solidFill>
                  <a:srgbClr val="000000"/>
                </a:solidFill>
                <a:effectLst/>
                <a:latin typeface="Times New Roman" panose="02020603050405020304" pitchFamily="18" charset="0"/>
                <a:ea typeface="Times New Roman" panose="02020603050405020304" pitchFamily="18" charset="0"/>
              </a:rPr>
              <a:t>(0, </a:t>
            </a:r>
            <a:r>
              <a:rPr lang="vi-VN" sz="2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2800" i="1" dirty="0">
                <a:solidFill>
                  <a:srgbClr val="000000"/>
                </a:solidFill>
                <a:effectLst/>
                <a:latin typeface="Times New Roman" panose="02020603050405020304" pitchFamily="18" charset="0"/>
                <a:ea typeface="Times New Roman" panose="02020603050405020304" pitchFamily="18" charset="0"/>
              </a:rPr>
              <a:t>4)</a:t>
            </a:r>
            <a:r>
              <a:rPr lang="en-US" sz="2800"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y</a:t>
            </a:r>
            <a:r>
              <a:rPr lang="vi-VN" sz="2800" i="1" baseline="30000" dirty="0">
                <a:solidFill>
                  <a:srgbClr val="000000"/>
                </a:solidFill>
                <a:effectLst/>
                <a:latin typeface="Times New Roman" panose="02020603050405020304" pitchFamily="18" charset="0"/>
                <a:ea typeface="Times New Roman" panose="02020603050405020304" pitchFamily="18" charset="0"/>
              </a:rPr>
              <a:t>2</a:t>
            </a:r>
            <a:r>
              <a:rPr lang="vi-VN" sz="2800" i="1" dirty="0">
                <a:solidFill>
                  <a:srgbClr val="000000"/>
                </a:solidFill>
                <a:effectLst/>
                <a:latin typeface="Times New Roman" panose="02020603050405020304" pitchFamily="18" charset="0"/>
                <a:ea typeface="Times New Roman" panose="02020603050405020304" pitchFamily="18" charset="0"/>
              </a:rPr>
              <a:t> = x</a:t>
            </a:r>
            <a:r>
              <a:rPr lang="vi-VN" sz="2800" i="1" baseline="30000" dirty="0">
                <a:solidFill>
                  <a:srgbClr val="000000"/>
                </a:solidFill>
                <a:effectLst/>
                <a:latin typeface="Times New Roman" panose="02020603050405020304" pitchFamily="18" charset="0"/>
                <a:ea typeface="Times New Roman" panose="02020603050405020304" pitchFamily="18" charset="0"/>
              </a:rPr>
              <a:t>3</a:t>
            </a:r>
            <a:r>
              <a:rPr lang="vi-VN" sz="2800" i="1"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2800" i="1" dirty="0">
                <a:solidFill>
                  <a:srgbClr val="000000"/>
                </a:solidFill>
                <a:effectLst/>
                <a:latin typeface="Times New Roman" panose="02020603050405020304" pitchFamily="18" charset="0"/>
                <a:ea typeface="Times New Roman" panose="02020603050405020304" pitchFamily="18" charset="0"/>
              </a:rPr>
              <a:t> 4</a:t>
            </a:r>
            <a:r>
              <a:rPr lang="en-US" sz="2800"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p = 211</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điểm</a:t>
            </a:r>
            <a:r>
              <a:rPr lang="en-US" sz="2800"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G = (2, 2)</a:t>
            </a:r>
            <a:r>
              <a:rPr lang="vi-VN" sz="2800" dirty="0">
                <a:effectLst/>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Bậc</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của</a:t>
            </a:r>
            <a:r>
              <a:rPr lang="en-US" sz="2800" dirty="0">
                <a:latin typeface="Times New Roman" panose="02020603050405020304" pitchFamily="18" charset="0"/>
                <a:ea typeface="Times New Roman" panose="02020603050405020304" pitchFamily="18" charset="0"/>
              </a:rPr>
              <a:t> </a:t>
            </a:r>
            <a:r>
              <a:rPr lang="en-US" sz="2800" i="1" dirty="0">
                <a:solidFill>
                  <a:srgbClr val="000000"/>
                </a:solidFill>
                <a:latin typeface="Times New Roman" panose="02020603050405020304" pitchFamily="18" charset="0"/>
                <a:ea typeface="Times New Roman" panose="02020603050405020304" pitchFamily="18" charset="0"/>
              </a:rPr>
              <a:t>G</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là</a:t>
            </a:r>
            <a:r>
              <a:rPr lang="en-US" sz="2800" dirty="0">
                <a:latin typeface="Times New Roman" panose="02020603050405020304" pitchFamily="18" charset="0"/>
                <a:ea typeface="Times New Roman" panose="02020603050405020304" pitchFamily="18" charset="0"/>
              </a:rPr>
              <a:t> </a:t>
            </a:r>
            <a:r>
              <a:rPr lang="en-US" sz="2800" i="1" dirty="0">
                <a:solidFill>
                  <a:srgbClr val="000000"/>
                </a:solidFill>
                <a:latin typeface="Times New Roman" panose="02020603050405020304" pitchFamily="18" charset="0"/>
                <a:ea typeface="Times New Roman" panose="02020603050405020304" pitchFamily="18" charset="0"/>
              </a:rPr>
              <a:t>n=240</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vì</a:t>
            </a:r>
            <a:r>
              <a:rPr lang="en-US" sz="2800" dirty="0">
                <a:latin typeface="Times New Roman" panose="02020603050405020304" pitchFamily="18" charset="0"/>
                <a:ea typeface="Times New Roman" panose="02020603050405020304" pitchFamily="18" charset="0"/>
              </a:rPr>
              <a:t> </a:t>
            </a:r>
            <a:r>
              <a:rPr lang="en-US" sz="2800" i="1" dirty="0">
                <a:solidFill>
                  <a:srgbClr val="000000"/>
                </a:solidFill>
                <a:latin typeface="Times New Roman" panose="02020603050405020304" pitchFamily="18" charset="0"/>
                <a:ea typeface="Times New Roman" panose="02020603050405020304" pitchFamily="18" charset="0"/>
              </a:rPr>
              <a:t>240.G=O</a:t>
            </a:r>
            <a:endParaRPr lang="en-US" sz="2800" dirty="0">
              <a:latin typeface="Times New Roman" panose="02020603050405020304" pitchFamily="18" charset="0"/>
              <a:ea typeface="Times New Roman" panose="02020603050405020304" pitchFamily="18" charset="0"/>
            </a:endParaRPr>
          </a:p>
          <a:p>
            <a:r>
              <a:rPr lang="en-US" sz="2800" dirty="0"/>
              <a:t> B</a:t>
            </a:r>
            <a:r>
              <a:rPr lang="en-US" sz="2800" baseline="-25000" dirty="0"/>
              <a:t>2</a:t>
            </a:r>
            <a:r>
              <a:rPr lang="en-US" sz="2800" dirty="0"/>
              <a:t>: </a:t>
            </a:r>
            <a:r>
              <a:rPr lang="en-US" sz="2800" i="1" dirty="0">
                <a:solidFill>
                  <a:srgbClr val="000000"/>
                </a:solidFill>
              </a:rPr>
              <a:t>A</a:t>
            </a:r>
            <a:r>
              <a:rPr lang="en-US" sz="2800" dirty="0"/>
              <a:t> </a:t>
            </a:r>
            <a:r>
              <a:rPr lang="en-US" sz="2800" dirty="0" err="1"/>
              <a:t>chọn</a:t>
            </a:r>
            <a:r>
              <a:rPr lang="en-US" sz="2800" dirty="0"/>
              <a:t> </a:t>
            </a:r>
            <a:r>
              <a:rPr lang="en-US" sz="2800" dirty="0" err="1"/>
              <a:t>khóa</a:t>
            </a:r>
            <a:r>
              <a:rPr lang="en-US" sz="2800" dirty="0"/>
              <a:t> </a:t>
            </a:r>
            <a:r>
              <a:rPr lang="en-US" sz="2800" dirty="0" err="1"/>
              <a:t>riêng</a:t>
            </a:r>
            <a:r>
              <a:rPr lang="en-US" sz="2800" dirty="0"/>
              <a:t> </a:t>
            </a:r>
            <a:r>
              <a:rPr lang="en-US" sz="2800" i="1" dirty="0" err="1">
                <a:solidFill>
                  <a:srgbClr val="000000"/>
                </a:solidFill>
              </a:rPr>
              <a:t>n</a:t>
            </a:r>
            <a:r>
              <a:rPr lang="en-US" sz="2800" i="1" baseline="-25000" dirty="0" err="1">
                <a:solidFill>
                  <a:srgbClr val="000000"/>
                </a:solidFill>
              </a:rPr>
              <a:t>A</a:t>
            </a:r>
            <a:r>
              <a:rPr lang="en-US" sz="2800" i="1" dirty="0">
                <a:solidFill>
                  <a:srgbClr val="000000"/>
                </a:solidFill>
              </a:rPr>
              <a:t> =121</a:t>
            </a:r>
            <a:r>
              <a:rPr lang="en-US" sz="2800" dirty="0"/>
              <a:t>, </a:t>
            </a:r>
            <a:r>
              <a:rPr lang="en-US" sz="2800" dirty="0" err="1"/>
              <a:t>tính</a:t>
            </a:r>
            <a:r>
              <a:rPr lang="en-US" sz="2800" dirty="0"/>
              <a:t> </a:t>
            </a:r>
            <a:r>
              <a:rPr lang="en-US" sz="2800" i="1" dirty="0">
                <a:solidFill>
                  <a:srgbClr val="000000"/>
                </a:solidFill>
              </a:rPr>
              <a:t>P</a:t>
            </a:r>
            <a:r>
              <a:rPr lang="en-US" sz="2800" i="1" baseline="-25000" dirty="0">
                <a:solidFill>
                  <a:srgbClr val="000000"/>
                </a:solidFill>
              </a:rPr>
              <a:t>A</a:t>
            </a:r>
            <a:r>
              <a:rPr lang="en-US" sz="2800" i="1" dirty="0">
                <a:solidFill>
                  <a:srgbClr val="000000"/>
                </a:solidFill>
              </a:rPr>
              <a:t> = 121.G</a:t>
            </a:r>
            <a:r>
              <a:rPr lang="en-US" sz="2800" dirty="0"/>
              <a:t> </a:t>
            </a:r>
            <a:r>
              <a:rPr lang="en-US" sz="2800" i="1" dirty="0">
                <a:solidFill>
                  <a:srgbClr val="000000"/>
                </a:solidFill>
              </a:rPr>
              <a:t>=121(2,2) = (115,48)</a:t>
            </a:r>
            <a:r>
              <a:rPr lang="en-US" sz="2800" dirty="0"/>
              <a:t>, </a:t>
            </a:r>
            <a:r>
              <a:rPr lang="en-US" sz="2800" dirty="0" err="1"/>
              <a:t>công</a:t>
            </a:r>
            <a:r>
              <a:rPr lang="en-US" sz="2800" dirty="0"/>
              <a:t> </a:t>
            </a:r>
            <a:r>
              <a:rPr lang="en-US" sz="2800" dirty="0" err="1"/>
              <a:t>bố</a:t>
            </a:r>
            <a:r>
              <a:rPr lang="en-US" sz="2800" dirty="0"/>
              <a:t> </a:t>
            </a:r>
            <a:r>
              <a:rPr lang="en-US" sz="2800" i="1" dirty="0">
                <a:solidFill>
                  <a:srgbClr val="000000"/>
                </a:solidFill>
              </a:rPr>
              <a:t>P</a:t>
            </a:r>
            <a:r>
              <a:rPr lang="en-US" sz="2800" i="1" baseline="-25000" dirty="0">
                <a:solidFill>
                  <a:srgbClr val="000000"/>
                </a:solidFill>
              </a:rPr>
              <a:t>A</a:t>
            </a:r>
            <a:r>
              <a:rPr lang="en-US" sz="2800" dirty="0"/>
              <a:t> </a:t>
            </a:r>
          </a:p>
          <a:p>
            <a:r>
              <a:rPr lang="en-US" sz="2800" dirty="0"/>
              <a:t> B</a:t>
            </a:r>
            <a:r>
              <a:rPr lang="en-US" sz="2800" baseline="-25000" dirty="0"/>
              <a:t>3</a:t>
            </a:r>
            <a:r>
              <a:rPr lang="en-US" sz="2800" dirty="0"/>
              <a:t>: </a:t>
            </a:r>
            <a:r>
              <a:rPr lang="en-US" sz="2800" i="1" dirty="0">
                <a:solidFill>
                  <a:srgbClr val="000000"/>
                </a:solidFill>
              </a:rPr>
              <a:t>B</a:t>
            </a:r>
            <a:r>
              <a:rPr lang="en-US" sz="2800" dirty="0"/>
              <a:t> </a:t>
            </a:r>
            <a:r>
              <a:rPr lang="en-US" sz="2800" dirty="0" err="1"/>
              <a:t>chọn</a:t>
            </a:r>
            <a:r>
              <a:rPr lang="en-US" sz="2800" dirty="0"/>
              <a:t> </a:t>
            </a:r>
            <a:r>
              <a:rPr lang="en-US" sz="2800" dirty="0" err="1"/>
              <a:t>khóa</a:t>
            </a:r>
            <a:r>
              <a:rPr lang="en-US" sz="2800" dirty="0"/>
              <a:t> </a:t>
            </a:r>
            <a:r>
              <a:rPr lang="en-US" sz="2800" dirty="0" err="1"/>
              <a:t>riêng</a:t>
            </a:r>
            <a:r>
              <a:rPr lang="en-US" sz="2800" dirty="0"/>
              <a:t> </a:t>
            </a:r>
            <a:r>
              <a:rPr lang="en-US" sz="2800" i="1" dirty="0" err="1">
                <a:solidFill>
                  <a:srgbClr val="000000"/>
                </a:solidFill>
              </a:rPr>
              <a:t>n</a:t>
            </a:r>
            <a:r>
              <a:rPr lang="en-US" sz="2800" i="1" baseline="-25000" dirty="0" err="1">
                <a:solidFill>
                  <a:srgbClr val="000000"/>
                </a:solidFill>
              </a:rPr>
              <a:t>B</a:t>
            </a:r>
            <a:r>
              <a:rPr lang="en-US" sz="2800" i="1" dirty="0">
                <a:solidFill>
                  <a:srgbClr val="000000"/>
                </a:solidFill>
              </a:rPr>
              <a:t> = 203</a:t>
            </a:r>
            <a:r>
              <a:rPr lang="en-US" sz="2800" dirty="0"/>
              <a:t>, </a:t>
            </a:r>
            <a:r>
              <a:rPr lang="en-US" sz="2800" dirty="0" err="1"/>
              <a:t>tính</a:t>
            </a:r>
            <a:r>
              <a:rPr lang="en-US" sz="2800" dirty="0"/>
              <a:t> </a:t>
            </a:r>
            <a:r>
              <a:rPr lang="en-US" sz="2800" i="1" dirty="0">
                <a:solidFill>
                  <a:srgbClr val="000000"/>
                </a:solidFill>
              </a:rPr>
              <a:t>P</a:t>
            </a:r>
            <a:r>
              <a:rPr lang="en-US" sz="2800" i="1" baseline="-25000" dirty="0">
                <a:solidFill>
                  <a:srgbClr val="000000"/>
                </a:solidFill>
              </a:rPr>
              <a:t>B</a:t>
            </a:r>
            <a:r>
              <a:rPr lang="en-US" sz="2800" i="1" dirty="0">
                <a:solidFill>
                  <a:srgbClr val="000000"/>
                </a:solidFill>
              </a:rPr>
              <a:t> = 203.G =203(2,2) = (130,203)</a:t>
            </a:r>
            <a:r>
              <a:rPr lang="en-US" sz="2800" dirty="0"/>
              <a:t>, </a:t>
            </a:r>
            <a:r>
              <a:rPr lang="en-US" sz="2800" dirty="0" err="1"/>
              <a:t>công</a:t>
            </a:r>
            <a:r>
              <a:rPr lang="en-US" sz="2800" dirty="0"/>
              <a:t> </a:t>
            </a:r>
            <a:r>
              <a:rPr lang="en-US" sz="2800" dirty="0" err="1"/>
              <a:t>bố</a:t>
            </a:r>
            <a:r>
              <a:rPr lang="en-US" sz="2800" dirty="0"/>
              <a:t> </a:t>
            </a:r>
            <a:r>
              <a:rPr lang="en-US" sz="2800" i="1" dirty="0">
                <a:solidFill>
                  <a:srgbClr val="000000"/>
                </a:solidFill>
              </a:rPr>
              <a:t>P</a:t>
            </a:r>
            <a:r>
              <a:rPr lang="en-US" sz="2800" i="1" baseline="-25000" dirty="0">
                <a:solidFill>
                  <a:srgbClr val="000000"/>
                </a:solidFill>
              </a:rPr>
              <a:t>B</a:t>
            </a:r>
            <a:r>
              <a:rPr lang="en-US" sz="2800" dirty="0"/>
              <a:t> </a:t>
            </a:r>
          </a:p>
          <a:p>
            <a:r>
              <a:rPr lang="en-US" sz="2800" dirty="0"/>
              <a:t> B</a:t>
            </a:r>
            <a:r>
              <a:rPr lang="en-US" sz="2800" baseline="-25000" dirty="0"/>
              <a:t>4</a:t>
            </a:r>
            <a:r>
              <a:rPr lang="en-US" sz="2800" dirty="0"/>
              <a:t>: </a:t>
            </a:r>
          </a:p>
          <a:p>
            <a:pPr marL="0" indent="0">
              <a:buNone/>
            </a:pPr>
            <a:r>
              <a:rPr lang="en-US" sz="2800" dirty="0"/>
              <a:t>    - </a:t>
            </a:r>
            <a:r>
              <a:rPr lang="en-US" sz="2800" i="1" dirty="0">
                <a:solidFill>
                  <a:srgbClr val="000000"/>
                </a:solidFill>
              </a:rPr>
              <a:t>A</a:t>
            </a:r>
            <a:r>
              <a:rPr lang="en-US" sz="2800" dirty="0"/>
              <a:t> </a:t>
            </a:r>
            <a:r>
              <a:rPr lang="en-US" sz="2800" dirty="0" err="1"/>
              <a:t>tính</a:t>
            </a:r>
            <a:r>
              <a:rPr lang="en-US" sz="2800" dirty="0"/>
              <a:t> </a:t>
            </a:r>
            <a:r>
              <a:rPr lang="en-US" sz="2800" i="1" dirty="0">
                <a:solidFill>
                  <a:srgbClr val="000000"/>
                </a:solidFill>
              </a:rPr>
              <a:t>K = </a:t>
            </a:r>
            <a:r>
              <a:rPr lang="en-US" sz="2800" i="1" dirty="0" err="1">
                <a:solidFill>
                  <a:srgbClr val="000000"/>
                </a:solidFill>
              </a:rPr>
              <a:t>n</a:t>
            </a:r>
            <a:r>
              <a:rPr lang="en-US" sz="2800" i="1" baseline="-25000" dirty="0" err="1">
                <a:solidFill>
                  <a:srgbClr val="000000"/>
                </a:solidFill>
              </a:rPr>
              <a:t>A</a:t>
            </a:r>
            <a:r>
              <a:rPr lang="en-US" sz="2800" i="1" dirty="0">
                <a:solidFill>
                  <a:srgbClr val="000000"/>
                </a:solidFill>
              </a:rPr>
              <a:t> ×P</a:t>
            </a:r>
            <a:r>
              <a:rPr lang="en-US" sz="2800" i="1" baseline="-25000" dirty="0">
                <a:solidFill>
                  <a:srgbClr val="000000"/>
                </a:solidFill>
              </a:rPr>
              <a:t>B</a:t>
            </a:r>
            <a:r>
              <a:rPr lang="en-US" sz="2800" i="1" dirty="0">
                <a:solidFill>
                  <a:srgbClr val="000000"/>
                </a:solidFill>
              </a:rPr>
              <a:t>=121(130,203) = (161,69)</a:t>
            </a:r>
          </a:p>
          <a:p>
            <a:pPr marL="0" indent="0">
              <a:buNone/>
            </a:pPr>
            <a:r>
              <a:rPr lang="en-US" sz="2800" dirty="0"/>
              <a:t>    - </a:t>
            </a:r>
            <a:r>
              <a:rPr lang="en-US" sz="2800" i="1" dirty="0">
                <a:solidFill>
                  <a:srgbClr val="000000"/>
                </a:solidFill>
              </a:rPr>
              <a:t>B</a:t>
            </a:r>
            <a:r>
              <a:rPr lang="en-US" sz="2800" dirty="0"/>
              <a:t> </a:t>
            </a:r>
            <a:r>
              <a:rPr lang="en-US" sz="2800" dirty="0" err="1"/>
              <a:t>tính</a:t>
            </a:r>
            <a:r>
              <a:rPr lang="en-US" sz="2800" dirty="0"/>
              <a:t> </a:t>
            </a:r>
            <a:r>
              <a:rPr lang="en-US" sz="2800" i="1" dirty="0">
                <a:solidFill>
                  <a:srgbClr val="000000"/>
                </a:solidFill>
              </a:rPr>
              <a:t>K = </a:t>
            </a:r>
            <a:r>
              <a:rPr lang="en-US" sz="2800" i="1" dirty="0" err="1">
                <a:solidFill>
                  <a:srgbClr val="000000"/>
                </a:solidFill>
              </a:rPr>
              <a:t>n</a:t>
            </a:r>
            <a:r>
              <a:rPr lang="en-US" sz="2800" i="1" baseline="-25000" dirty="0" err="1">
                <a:solidFill>
                  <a:srgbClr val="000000"/>
                </a:solidFill>
              </a:rPr>
              <a:t>B</a:t>
            </a:r>
            <a:r>
              <a:rPr lang="en-US" sz="2800" i="1" dirty="0">
                <a:solidFill>
                  <a:srgbClr val="000000"/>
                </a:solidFill>
              </a:rPr>
              <a:t> ×P</a:t>
            </a:r>
            <a:r>
              <a:rPr lang="en-US" sz="2800" i="1" baseline="-25000" dirty="0">
                <a:solidFill>
                  <a:srgbClr val="000000"/>
                </a:solidFill>
              </a:rPr>
              <a:t>A</a:t>
            </a:r>
            <a:r>
              <a:rPr lang="en-US" sz="2800" i="1" dirty="0">
                <a:solidFill>
                  <a:srgbClr val="000000"/>
                </a:solidFill>
              </a:rPr>
              <a:t>=203(115,48) = (161,69)</a:t>
            </a:r>
          </a:p>
          <a:p>
            <a:endParaRPr lang="en-US" sz="2800" dirty="0"/>
          </a:p>
        </p:txBody>
      </p:sp>
      <p:sp>
        <p:nvSpPr>
          <p:cNvPr id="4" name="Date Placeholder 3">
            <a:extLst>
              <a:ext uri="{FF2B5EF4-FFF2-40B4-BE49-F238E27FC236}">
                <a16:creationId xmlns:a16="http://schemas.microsoft.com/office/drawing/2014/main" id="{67668F4D-4BE5-4D1F-90A5-C14C7778727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3459229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88DF-8465-4D1E-9418-D592B88DC1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237D5D-AB49-4E79-B4A7-D287168B9580}"/>
              </a:ext>
            </a:extLst>
          </p:cNvPr>
          <p:cNvSpPr>
            <a:spLocks noGrp="1"/>
          </p:cNvSpPr>
          <p:nvPr>
            <p:ph idx="1"/>
          </p:nvPr>
        </p:nvSpPr>
        <p:spPr/>
        <p:txBody>
          <a:bodyPr/>
          <a:lstStyle/>
          <a:p>
            <a:pPr>
              <a:defRPr/>
            </a:pPr>
            <a:r>
              <a:rPr lang="en-US" altLang="en-US"/>
              <a:t> Các thành phần công khai là: </a:t>
            </a:r>
          </a:p>
          <a:p>
            <a:pPr marL="0" indent="0">
              <a:buFont typeface="Wingdings" panose="05000000000000000000" pitchFamily="2" charset="2"/>
              <a:buNone/>
              <a:defRPr/>
            </a:pPr>
            <a:r>
              <a:rPr lang="en-US" altLang="en-US"/>
              <a:t>Đường cong </a:t>
            </a:r>
            <a:r>
              <a:rPr lang="vi-VN" sz="3200" i="1">
                <a:solidFill>
                  <a:srgbClr val="000000"/>
                </a:solidFill>
                <a:effectLst/>
                <a:latin typeface="Times New Roman" panose="02020603050405020304" pitchFamily="18" charset="0"/>
                <a:ea typeface="Times New Roman" panose="02020603050405020304" pitchFamily="18" charset="0"/>
              </a:rPr>
              <a:t>E</a:t>
            </a:r>
            <a:r>
              <a:rPr lang="en-US" sz="3200" i="1" baseline="-25000">
                <a:solidFill>
                  <a:srgbClr val="000000"/>
                </a:solidFill>
                <a:effectLst/>
                <a:latin typeface="Times New Roman" panose="02020603050405020304" pitchFamily="18" charset="0"/>
                <a:ea typeface="Times New Roman" panose="02020603050405020304" pitchFamily="18" charset="0"/>
              </a:rPr>
              <a:t>211</a:t>
            </a:r>
            <a:r>
              <a:rPr lang="vi-VN" sz="3200" i="1">
                <a:solidFill>
                  <a:srgbClr val="000000"/>
                </a:solidFill>
                <a:effectLst/>
                <a:latin typeface="Times New Roman" panose="02020603050405020304" pitchFamily="18" charset="0"/>
                <a:ea typeface="Times New Roman" panose="02020603050405020304" pitchFamily="18" charset="0"/>
              </a:rPr>
              <a:t>(0, </a:t>
            </a:r>
            <a:r>
              <a:rPr lang="vi-VN" sz="3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3200" i="1">
                <a:solidFill>
                  <a:srgbClr val="000000"/>
                </a:solidFill>
                <a:effectLst/>
                <a:latin typeface="Times New Roman" panose="02020603050405020304" pitchFamily="18" charset="0"/>
                <a:ea typeface="Times New Roman" panose="02020603050405020304" pitchFamily="18" charset="0"/>
              </a:rPr>
              <a:t>4)</a:t>
            </a:r>
            <a:r>
              <a:rPr lang="en-US" sz="3200">
                <a:effectLst/>
                <a:latin typeface="Times New Roman" panose="02020603050405020304" pitchFamily="18" charset="0"/>
                <a:ea typeface="Times New Roman" panose="02020603050405020304" pitchFamily="18" charset="0"/>
              </a:rPr>
              <a:t>, điểm </a:t>
            </a:r>
            <a:r>
              <a:rPr lang="vi-VN" sz="3200" i="1">
                <a:solidFill>
                  <a:srgbClr val="000000"/>
                </a:solidFill>
                <a:effectLst/>
                <a:latin typeface="Times New Roman" panose="02020603050405020304" pitchFamily="18" charset="0"/>
                <a:ea typeface="Times New Roman" panose="02020603050405020304" pitchFamily="18" charset="0"/>
              </a:rPr>
              <a:t>G = (2, 2)</a:t>
            </a:r>
            <a:r>
              <a:rPr lang="en-US" sz="3200">
                <a:effectLst/>
                <a:latin typeface="Times New Roman" panose="02020603050405020304" pitchFamily="18" charset="0"/>
                <a:ea typeface="Times New Roman" panose="02020603050405020304" pitchFamily="18" charset="0"/>
              </a:rPr>
              <a:t>, </a:t>
            </a:r>
            <a:r>
              <a:rPr lang="en-US" sz="3200" i="1">
                <a:solidFill>
                  <a:srgbClr val="000000"/>
                </a:solidFill>
              </a:rPr>
              <a:t>P</a:t>
            </a:r>
            <a:r>
              <a:rPr lang="en-US" sz="3200" i="1" baseline="-25000">
                <a:solidFill>
                  <a:srgbClr val="000000"/>
                </a:solidFill>
              </a:rPr>
              <a:t>A</a:t>
            </a:r>
            <a:r>
              <a:rPr lang="en-US" sz="3200" i="1">
                <a:solidFill>
                  <a:srgbClr val="000000"/>
                </a:solidFill>
              </a:rPr>
              <a:t> = (115,48), P</a:t>
            </a:r>
            <a:r>
              <a:rPr lang="en-US" sz="3200" i="1" baseline="-25000">
                <a:solidFill>
                  <a:srgbClr val="000000"/>
                </a:solidFill>
              </a:rPr>
              <a:t>B</a:t>
            </a:r>
            <a:r>
              <a:rPr lang="en-US" sz="3200" i="1">
                <a:solidFill>
                  <a:srgbClr val="000000"/>
                </a:solidFill>
              </a:rPr>
              <a:t> = (130,203)</a:t>
            </a:r>
            <a:endParaRPr lang="en-US" altLang="en-US" i="1">
              <a:solidFill>
                <a:srgbClr val="000000"/>
              </a:solidFill>
              <a:cs typeface="Times New Roman" panose="02020603050405020304" pitchFamily="18" charset="0"/>
            </a:endParaRPr>
          </a:p>
          <a:p>
            <a:pPr>
              <a:defRPr/>
            </a:pPr>
            <a:r>
              <a:rPr lang="en-US" altLang="en-US"/>
              <a:t> Thành phần bí mật của </a:t>
            </a:r>
            <a:r>
              <a:rPr lang="en-US" altLang="en-US" i="1">
                <a:solidFill>
                  <a:srgbClr val="000000"/>
                </a:solidFill>
              </a:rPr>
              <a:t>A</a:t>
            </a:r>
            <a:r>
              <a:rPr lang="en-US" altLang="en-US"/>
              <a:t> là: </a:t>
            </a:r>
            <a:r>
              <a:rPr lang="en-US" sz="3200" i="1">
                <a:solidFill>
                  <a:srgbClr val="000000"/>
                </a:solidFill>
              </a:rPr>
              <a:t>n</a:t>
            </a:r>
            <a:r>
              <a:rPr lang="en-US" sz="3200" i="1" baseline="-25000">
                <a:solidFill>
                  <a:srgbClr val="000000"/>
                </a:solidFill>
              </a:rPr>
              <a:t>A</a:t>
            </a:r>
            <a:r>
              <a:rPr lang="en-US" sz="3200" i="1">
                <a:solidFill>
                  <a:srgbClr val="000000"/>
                </a:solidFill>
              </a:rPr>
              <a:t> =121</a:t>
            </a:r>
            <a:endParaRPr lang="en-US" altLang="en-US" i="1">
              <a:solidFill>
                <a:srgbClr val="000000"/>
              </a:solidFill>
            </a:endParaRPr>
          </a:p>
          <a:p>
            <a:pPr marL="0" indent="0">
              <a:buFont typeface="Wingdings" panose="05000000000000000000" pitchFamily="2" charset="2"/>
              <a:buNone/>
              <a:defRPr/>
            </a:pPr>
            <a:r>
              <a:rPr lang="en-US" altLang="en-US"/>
              <a:t>    Thành phần bí mật của </a:t>
            </a:r>
            <a:r>
              <a:rPr lang="en-US" altLang="en-US" i="1">
                <a:solidFill>
                  <a:srgbClr val="000000"/>
                </a:solidFill>
              </a:rPr>
              <a:t>B</a:t>
            </a:r>
            <a:r>
              <a:rPr lang="en-US" altLang="en-US"/>
              <a:t> là: </a:t>
            </a:r>
            <a:r>
              <a:rPr lang="en-US" sz="3200" i="1">
                <a:solidFill>
                  <a:srgbClr val="000000"/>
                </a:solidFill>
              </a:rPr>
              <a:t>n</a:t>
            </a:r>
            <a:r>
              <a:rPr lang="en-US" sz="3200" i="1" baseline="-25000">
                <a:solidFill>
                  <a:srgbClr val="000000"/>
                </a:solidFill>
              </a:rPr>
              <a:t>B</a:t>
            </a:r>
            <a:r>
              <a:rPr lang="en-US" sz="3200" i="1">
                <a:solidFill>
                  <a:srgbClr val="000000"/>
                </a:solidFill>
              </a:rPr>
              <a:t> = 203</a:t>
            </a:r>
            <a:r>
              <a:rPr lang="fr-FR" altLang="en-US" i="1">
                <a:solidFill>
                  <a:srgbClr val="000000"/>
                </a:solidFill>
                <a:cs typeface="Times New Roman" panose="02020603050405020304" pitchFamily="18" charset="0"/>
              </a:rPr>
              <a:t> </a:t>
            </a:r>
          </a:p>
          <a:p>
            <a:endParaRPr lang="en-US"/>
          </a:p>
        </p:txBody>
      </p:sp>
      <p:sp>
        <p:nvSpPr>
          <p:cNvPr id="4" name="Date Placeholder 3">
            <a:extLst>
              <a:ext uri="{FF2B5EF4-FFF2-40B4-BE49-F238E27FC236}">
                <a16:creationId xmlns:a16="http://schemas.microsoft.com/office/drawing/2014/main" id="{A416EA35-3D55-4B1F-86FA-D9FBEA61393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675128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24A7-F61C-4388-9A06-8452C0CC30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B03C6C-371B-4650-AEAA-D9FCFB3BF36C}"/>
              </a:ext>
            </a:extLst>
          </p:cNvPr>
          <p:cNvSpPr>
            <a:spLocks noGrp="1"/>
          </p:cNvSpPr>
          <p:nvPr>
            <p:ph idx="1"/>
          </p:nvPr>
        </p:nvSpPr>
        <p:spPr>
          <a:xfrm>
            <a:off x="838200" y="1447800"/>
            <a:ext cx="7772400" cy="5029200"/>
          </a:xfrm>
        </p:spPr>
        <p:txBody>
          <a:bodyPr/>
          <a:lstStyle/>
          <a:p>
            <a:pPr>
              <a:defRPr/>
            </a:pPr>
            <a:r>
              <a:rPr lang="en-US" altLang="en-US" sz="3000"/>
              <a:t>Kẻ tấn công dù biết các thành phần công khai là </a:t>
            </a:r>
            <a:r>
              <a:rPr lang="vi-VN" sz="3000" i="1">
                <a:solidFill>
                  <a:srgbClr val="000000"/>
                </a:solidFill>
                <a:effectLst/>
                <a:latin typeface="Times New Roman" panose="02020603050405020304" pitchFamily="18" charset="0"/>
                <a:ea typeface="Times New Roman" panose="02020603050405020304" pitchFamily="18" charset="0"/>
              </a:rPr>
              <a:t>E</a:t>
            </a:r>
            <a:r>
              <a:rPr lang="vi-VN" sz="3000" i="1" baseline="-25000">
                <a:solidFill>
                  <a:srgbClr val="000000"/>
                </a:solidFill>
                <a:effectLst/>
                <a:latin typeface="Times New Roman" panose="02020603050405020304" pitchFamily="18" charset="0"/>
                <a:ea typeface="Times New Roman" panose="02020603050405020304" pitchFamily="18" charset="0"/>
              </a:rPr>
              <a:t>p</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i="1">
                <a:solidFill>
                  <a:srgbClr val="000000"/>
                </a:solidFill>
                <a:effectLst/>
                <a:latin typeface="Times New Roman" panose="02020603050405020304" pitchFamily="18" charset="0"/>
                <a:ea typeface="Times New Roman" panose="02020603050405020304" pitchFamily="18" charset="0"/>
              </a:rPr>
              <a:t>a</a:t>
            </a:r>
            <a:r>
              <a:rPr lang="vi-VN" sz="3000" i="1">
                <a:solidFill>
                  <a:srgbClr val="000000"/>
                </a:solidFill>
                <a:effectLst/>
                <a:latin typeface="Times New Roman" panose="02020603050405020304" pitchFamily="18" charset="0"/>
                <a:ea typeface="Times New Roman" panose="02020603050405020304" pitchFamily="18" charset="0"/>
              </a:rPr>
              <a:t>, </a:t>
            </a:r>
            <a:r>
              <a:rPr lang="en-US" sz="3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b</a:t>
            </a:r>
            <a:r>
              <a:rPr lang="vi-VN" sz="3000" i="1">
                <a:solidFill>
                  <a:srgbClr val="000000"/>
                </a:solidFill>
                <a:effectLst/>
                <a:latin typeface="Times New Roman" panose="02020603050405020304" pitchFamily="18" charset="0"/>
                <a:ea typeface="Times New Roman" panose="02020603050405020304" pitchFamily="18" charset="0"/>
              </a:rPr>
              <a:t>)</a:t>
            </a:r>
            <a:r>
              <a:rPr lang="en-US" altLang="en-US" sz="3000" i="1">
                <a:solidFill>
                  <a:srgbClr val="000000"/>
                </a:solidFill>
                <a:cs typeface="Times New Roman" panose="02020603050405020304" pitchFamily="18" charset="0"/>
              </a:rPr>
              <a:t>, G, P</a:t>
            </a:r>
            <a:r>
              <a:rPr lang="vi-VN" altLang="en-US" sz="3000" i="1" baseline="-25000">
                <a:solidFill>
                  <a:srgbClr val="000000"/>
                </a:solidFill>
                <a:cs typeface="Times New Roman" panose="02020603050405020304" pitchFamily="18" charset="0"/>
              </a:rPr>
              <a:t>A</a:t>
            </a:r>
            <a:r>
              <a:rPr lang="en-US" altLang="en-US" sz="3000" i="1">
                <a:solidFill>
                  <a:srgbClr val="000000"/>
                </a:solidFill>
                <a:cs typeface="Times New Roman" panose="02020603050405020304" pitchFamily="18" charset="0"/>
              </a:rPr>
              <a:t>,</a:t>
            </a:r>
            <a:r>
              <a:rPr lang="vi-VN" altLang="en-US" sz="3000" i="1">
                <a:solidFill>
                  <a:srgbClr val="000000"/>
                </a:solidFill>
                <a:cs typeface="Times New Roman" panose="02020603050405020304" pitchFamily="18" charset="0"/>
              </a:rPr>
              <a:t> </a:t>
            </a:r>
            <a:r>
              <a:rPr lang="en-US" altLang="en-US" sz="3000" i="1">
                <a:solidFill>
                  <a:srgbClr val="000000"/>
                </a:solidFill>
                <a:cs typeface="Times New Roman" panose="02020603050405020304" pitchFamily="18" charset="0"/>
              </a:rPr>
              <a:t>P</a:t>
            </a:r>
            <a:r>
              <a:rPr lang="vi-VN" altLang="en-US" sz="3000" i="1" baseline="-25000">
                <a:solidFill>
                  <a:srgbClr val="000000"/>
                </a:solidFill>
                <a:cs typeface="Times New Roman" panose="02020603050405020304" pitchFamily="18" charset="0"/>
              </a:rPr>
              <a:t>B</a:t>
            </a:r>
            <a:r>
              <a:rPr lang="vi-VN" altLang="en-US" sz="3000" i="1">
                <a:solidFill>
                  <a:srgbClr val="000000"/>
                </a:solidFill>
                <a:cs typeface="Times New Roman" panose="02020603050405020304" pitchFamily="18" charset="0"/>
              </a:rPr>
              <a:t> </a:t>
            </a:r>
            <a:r>
              <a:rPr lang="en-US" altLang="en-US" sz="3000">
                <a:cs typeface="Times New Roman" panose="02020603050405020304" pitchFamily="18" charset="0"/>
              </a:rPr>
              <a:t>cũng không thể tính được </a:t>
            </a:r>
            <a:r>
              <a:rPr lang="en-US" altLang="en-US" sz="3000" i="1">
                <a:solidFill>
                  <a:srgbClr val="000000"/>
                </a:solidFill>
                <a:cs typeface="Times New Roman" panose="02020603050405020304" pitchFamily="18" charset="0"/>
              </a:rPr>
              <a:t>n</a:t>
            </a:r>
            <a:r>
              <a:rPr lang="en-US" altLang="en-US" sz="3000" i="1" baseline="-25000">
                <a:solidFill>
                  <a:srgbClr val="000000"/>
                </a:solidFill>
                <a:cs typeface="Times New Roman" panose="02020603050405020304" pitchFamily="18" charset="0"/>
              </a:rPr>
              <a:t>A</a:t>
            </a:r>
            <a:r>
              <a:rPr lang="en-US" altLang="en-US" sz="3000" i="1">
                <a:solidFill>
                  <a:srgbClr val="000000"/>
                </a:solidFill>
                <a:cs typeface="Times New Roman" panose="02020603050405020304" pitchFamily="18" charset="0"/>
              </a:rPr>
              <a:t>, n</a:t>
            </a:r>
            <a:r>
              <a:rPr lang="en-US" altLang="en-US" sz="3000" i="1" baseline="-25000">
                <a:solidFill>
                  <a:srgbClr val="000000"/>
                </a:solidFill>
                <a:cs typeface="Times New Roman" panose="02020603050405020304" pitchFamily="18" charset="0"/>
              </a:rPr>
              <a:t>B</a:t>
            </a:r>
            <a:r>
              <a:rPr lang="en-US" altLang="en-US" sz="3000" i="1">
                <a:solidFill>
                  <a:srgbClr val="000000"/>
                </a:solidFill>
                <a:cs typeface="Times New Roman" panose="02020603050405020304" pitchFamily="18" charset="0"/>
              </a:rPr>
              <a:t> </a:t>
            </a:r>
            <a:r>
              <a:rPr lang="en-US" altLang="en-US" sz="3000">
                <a:cs typeface="Times New Roman" panose="02020603050405020304" pitchFamily="18" charset="0"/>
              </a:rPr>
              <a:t>từ công thức: </a:t>
            </a:r>
          </a:p>
          <a:p>
            <a:pPr marL="0" indent="0" algn="ctr">
              <a:buFont typeface="Wingdings" panose="05000000000000000000" pitchFamily="2" charset="2"/>
              <a:buNone/>
              <a:defRPr/>
            </a:pPr>
            <a:r>
              <a:rPr lang="en-US" altLang="en-US" sz="3000" i="1">
                <a:solidFill>
                  <a:srgbClr val="000000"/>
                </a:solidFill>
                <a:cs typeface="Times New Roman" panose="02020603050405020304" pitchFamily="18" charset="0"/>
              </a:rPr>
              <a:t> </a:t>
            </a:r>
            <a:r>
              <a:rPr lang="en-US" sz="3000" i="1">
                <a:solidFill>
                  <a:srgbClr val="000000"/>
                </a:solidFill>
              </a:rPr>
              <a:t>P</a:t>
            </a:r>
            <a:r>
              <a:rPr lang="en-US" sz="3000" i="1" baseline="-25000">
                <a:solidFill>
                  <a:srgbClr val="000000"/>
                </a:solidFill>
              </a:rPr>
              <a:t>A</a:t>
            </a:r>
            <a:r>
              <a:rPr lang="en-US" sz="3000" i="1">
                <a:solidFill>
                  <a:srgbClr val="000000"/>
                </a:solidFill>
              </a:rPr>
              <a:t> = n</a:t>
            </a:r>
            <a:r>
              <a:rPr lang="en-US" sz="3000" i="1" baseline="-25000">
                <a:solidFill>
                  <a:srgbClr val="000000"/>
                </a:solidFill>
              </a:rPr>
              <a:t>A</a:t>
            </a:r>
            <a:r>
              <a:rPr lang="en-US" sz="3000" i="1">
                <a:solidFill>
                  <a:srgbClr val="000000"/>
                </a:solidFill>
              </a:rPr>
              <a:t>×G</a:t>
            </a:r>
            <a:r>
              <a:rPr lang="en-US" altLang="en-US" sz="3000" i="1">
                <a:solidFill>
                  <a:srgbClr val="000000"/>
                </a:solidFill>
                <a:cs typeface="Times New Roman" panose="02020603050405020304" pitchFamily="18" charset="0"/>
              </a:rPr>
              <a:t>, </a:t>
            </a:r>
            <a:r>
              <a:rPr lang="en-US" sz="3000" i="1">
                <a:solidFill>
                  <a:srgbClr val="000000"/>
                </a:solidFill>
              </a:rPr>
              <a:t>P</a:t>
            </a:r>
            <a:r>
              <a:rPr lang="en-US" sz="3000" i="1" baseline="-25000">
                <a:solidFill>
                  <a:srgbClr val="000000"/>
                </a:solidFill>
              </a:rPr>
              <a:t>B</a:t>
            </a:r>
            <a:r>
              <a:rPr lang="en-US" sz="3000" i="1">
                <a:solidFill>
                  <a:srgbClr val="000000"/>
                </a:solidFill>
              </a:rPr>
              <a:t> = n</a:t>
            </a:r>
            <a:r>
              <a:rPr lang="en-US" sz="3000" i="1" baseline="-25000">
                <a:solidFill>
                  <a:srgbClr val="000000"/>
                </a:solidFill>
              </a:rPr>
              <a:t>B</a:t>
            </a:r>
            <a:r>
              <a:rPr lang="en-US" sz="3000" i="1">
                <a:solidFill>
                  <a:srgbClr val="000000"/>
                </a:solidFill>
              </a:rPr>
              <a:t>×G</a:t>
            </a:r>
            <a:r>
              <a:rPr lang="en-US" sz="3000"/>
              <a:t> </a:t>
            </a:r>
            <a:endParaRPr lang="en-US" altLang="en-US" sz="3000" i="1">
              <a:solidFill>
                <a:srgbClr val="000000"/>
              </a:solidFill>
              <a:cs typeface="Times New Roman" panose="02020603050405020304" pitchFamily="18" charset="0"/>
            </a:endParaRPr>
          </a:p>
          <a:p>
            <a:pPr marL="0" indent="0">
              <a:buFont typeface="Wingdings" panose="05000000000000000000" pitchFamily="2" charset="2"/>
              <a:buNone/>
              <a:defRPr/>
            </a:pPr>
            <a:r>
              <a:rPr lang="en-US" altLang="en-US" sz="3000"/>
              <a:t>  vì đây là bài toán “logarit rời rạc” trên đường elliptic có độ phức tạp rất lớn khi làm việc với các số đủ lớn</a:t>
            </a:r>
          </a:p>
          <a:p>
            <a:pPr>
              <a:defRPr/>
            </a:pPr>
            <a:r>
              <a:rPr lang="en-US" altLang="en-US" sz="3000"/>
              <a:t> Do không thể tính </a:t>
            </a:r>
            <a:r>
              <a:rPr lang="en-US" altLang="en-US" sz="3000">
                <a:cs typeface="Times New Roman" panose="02020603050405020304" pitchFamily="18" charset="0"/>
              </a:rPr>
              <a:t>được </a:t>
            </a:r>
            <a:r>
              <a:rPr lang="en-US" altLang="en-US" sz="3000" i="1">
                <a:solidFill>
                  <a:srgbClr val="000000"/>
                </a:solidFill>
                <a:cs typeface="Times New Roman" panose="02020603050405020304" pitchFamily="18" charset="0"/>
              </a:rPr>
              <a:t>n</a:t>
            </a:r>
            <a:r>
              <a:rPr lang="en-US" altLang="en-US" sz="3000" i="1" baseline="-25000">
                <a:solidFill>
                  <a:srgbClr val="000000"/>
                </a:solidFill>
                <a:cs typeface="Times New Roman" panose="02020603050405020304" pitchFamily="18" charset="0"/>
              </a:rPr>
              <a:t>A</a:t>
            </a:r>
            <a:r>
              <a:rPr lang="en-US" altLang="en-US" sz="3000" i="1">
                <a:solidFill>
                  <a:srgbClr val="000000"/>
                </a:solidFill>
                <a:cs typeface="Times New Roman" panose="02020603050405020304" pitchFamily="18" charset="0"/>
              </a:rPr>
              <a:t>, n</a:t>
            </a:r>
            <a:r>
              <a:rPr lang="en-US" altLang="en-US" sz="3000" i="1" baseline="-25000">
                <a:solidFill>
                  <a:srgbClr val="000000"/>
                </a:solidFill>
                <a:cs typeface="Times New Roman" panose="02020603050405020304" pitchFamily="18" charset="0"/>
              </a:rPr>
              <a:t>B</a:t>
            </a:r>
            <a:r>
              <a:rPr lang="en-US" altLang="en-US" sz="3000" i="1">
                <a:solidFill>
                  <a:srgbClr val="000000"/>
                </a:solidFill>
                <a:cs typeface="Times New Roman" panose="02020603050405020304" pitchFamily="18" charset="0"/>
              </a:rPr>
              <a:t> </a:t>
            </a:r>
            <a:r>
              <a:rPr lang="en-US" altLang="en-US" sz="3000"/>
              <a:t>kẻ tấn công cũng không thể tính được khóa </a:t>
            </a:r>
            <a:r>
              <a:rPr lang="en-US" altLang="en-US" sz="3000" i="1">
                <a:solidFill>
                  <a:srgbClr val="000000"/>
                </a:solidFill>
              </a:rPr>
              <a:t>K</a:t>
            </a:r>
            <a:r>
              <a:rPr lang="en-US" altLang="en-US" sz="3000"/>
              <a:t> (tức là </a:t>
            </a:r>
            <a:r>
              <a:rPr lang="en-US" altLang="en-US" sz="3000" i="1">
                <a:solidFill>
                  <a:srgbClr val="000000"/>
                </a:solidFill>
              </a:rPr>
              <a:t>K</a:t>
            </a:r>
            <a:r>
              <a:rPr lang="en-US" altLang="en-US" sz="3000"/>
              <a:t> được trao đổi an toàn giữa </a:t>
            </a:r>
            <a:r>
              <a:rPr lang="en-US" altLang="en-US" sz="3000" i="1">
                <a:solidFill>
                  <a:srgbClr val="000000"/>
                </a:solidFill>
              </a:rPr>
              <a:t>A</a:t>
            </a:r>
            <a:r>
              <a:rPr lang="en-US" altLang="en-US" sz="3000"/>
              <a:t> và </a:t>
            </a:r>
            <a:r>
              <a:rPr lang="en-US" altLang="en-US" sz="3000" i="1">
                <a:solidFill>
                  <a:srgbClr val="000000"/>
                </a:solidFill>
              </a:rPr>
              <a:t>B</a:t>
            </a:r>
            <a:r>
              <a:rPr lang="en-US" altLang="en-US" sz="3000"/>
              <a:t>)</a:t>
            </a:r>
          </a:p>
          <a:p>
            <a:endParaRPr lang="en-US" sz="3000"/>
          </a:p>
        </p:txBody>
      </p:sp>
      <p:sp>
        <p:nvSpPr>
          <p:cNvPr id="4" name="Date Placeholder 3">
            <a:extLst>
              <a:ext uri="{FF2B5EF4-FFF2-40B4-BE49-F238E27FC236}">
                <a16:creationId xmlns:a16="http://schemas.microsoft.com/office/drawing/2014/main" id="{DF15BDE0-EE65-4D94-9577-2243D6CE06F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27291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1A6A-1647-4B29-9651-E732FF855720}"/>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0AB686DA-33B2-40BF-9375-3CE72FCBABFE}"/>
              </a:ext>
            </a:extLst>
          </p:cNvPr>
          <p:cNvSpPr>
            <a:spLocks noGrp="1"/>
          </p:cNvSpPr>
          <p:nvPr>
            <p:ph idx="1"/>
          </p:nvPr>
        </p:nvSpPr>
        <p:spPr>
          <a:xfrm>
            <a:off x="609600" y="1524000"/>
            <a:ext cx="8001000" cy="5118100"/>
          </a:xfrm>
        </p:spPr>
        <p:txBody>
          <a:bodyPr/>
          <a:lstStyle/>
          <a:p>
            <a:r>
              <a:rPr lang="en-US" sz="2800" dirty="0" err="1"/>
              <a:t>Giả</a:t>
            </a:r>
            <a:r>
              <a:rPr lang="en-US" sz="2800" dirty="0"/>
              <a:t> </a:t>
            </a:r>
            <a:r>
              <a:rPr lang="en-US" sz="2800" dirty="0" err="1"/>
              <a:t>sử</a:t>
            </a:r>
            <a:r>
              <a:rPr lang="en-US" sz="2800" dirty="0"/>
              <a:t> </a:t>
            </a:r>
            <a:r>
              <a:rPr lang="en-US" sz="2800" dirty="0" err="1"/>
              <a:t>người</a:t>
            </a:r>
            <a:r>
              <a:rPr lang="en-US" sz="2800" dirty="0"/>
              <a:t> </a:t>
            </a:r>
            <a:r>
              <a:rPr lang="en-US" sz="2800" i="1" dirty="0">
                <a:solidFill>
                  <a:srgbClr val="000000"/>
                </a:solidFill>
              </a:rPr>
              <a:t>A</a:t>
            </a:r>
            <a:r>
              <a:rPr lang="en-US" sz="2800" dirty="0"/>
              <a:t> </a:t>
            </a:r>
            <a:r>
              <a:rPr lang="en-US" sz="2800" dirty="0" err="1"/>
              <a:t>muốn</a:t>
            </a:r>
            <a:r>
              <a:rPr lang="en-US" sz="2800" dirty="0"/>
              <a:t> </a:t>
            </a:r>
            <a:r>
              <a:rPr lang="en-US" sz="2800" dirty="0" err="1"/>
              <a:t>gửi</a:t>
            </a:r>
            <a:r>
              <a:rPr lang="en-US" sz="2800" dirty="0"/>
              <a:t> </a:t>
            </a:r>
            <a:r>
              <a:rPr lang="en-US" sz="2800" dirty="0" err="1"/>
              <a:t>cho</a:t>
            </a:r>
            <a:r>
              <a:rPr lang="en-US" sz="2800" dirty="0"/>
              <a:t> </a:t>
            </a:r>
            <a:r>
              <a:rPr lang="en-US" sz="2800" dirty="0" err="1"/>
              <a:t>người</a:t>
            </a:r>
            <a:r>
              <a:rPr lang="en-US" sz="2800" dirty="0"/>
              <a:t> </a:t>
            </a:r>
            <a:r>
              <a:rPr lang="en-US" sz="2800" i="1" dirty="0">
                <a:solidFill>
                  <a:srgbClr val="000000"/>
                </a:solidFill>
              </a:rPr>
              <a:t>B</a:t>
            </a:r>
            <a:r>
              <a:rPr lang="en-US" sz="2800" dirty="0"/>
              <a:t> plaintext </a:t>
            </a:r>
            <a:r>
              <a:rPr lang="en-US" sz="2800" i="1" dirty="0">
                <a:solidFill>
                  <a:srgbClr val="000000"/>
                </a:solidFill>
              </a:rPr>
              <a:t>P</a:t>
            </a:r>
            <a:r>
              <a:rPr lang="en-US" sz="2800" dirty="0"/>
              <a:t>, </a:t>
            </a:r>
            <a:r>
              <a:rPr lang="en-US" sz="2800" dirty="0" err="1"/>
              <a:t>hai</a:t>
            </a:r>
            <a:r>
              <a:rPr lang="en-US" sz="2800" dirty="0"/>
              <a:t> </a:t>
            </a:r>
            <a:r>
              <a:rPr lang="en-US" sz="2800" dirty="0" err="1"/>
              <a:t>người</a:t>
            </a:r>
            <a:r>
              <a:rPr lang="en-US" sz="2800" dirty="0"/>
              <a:t> </a:t>
            </a:r>
            <a:r>
              <a:rPr lang="en-US" sz="2800" dirty="0" err="1"/>
              <a:t>thỏa</a:t>
            </a:r>
            <a:r>
              <a:rPr lang="en-US" sz="2800" dirty="0"/>
              <a:t> </a:t>
            </a:r>
            <a:r>
              <a:rPr lang="en-US" sz="2800" dirty="0" err="1"/>
              <a:t>thuận</a:t>
            </a:r>
            <a:r>
              <a:rPr lang="en-US" sz="2800" dirty="0"/>
              <a:t> </a:t>
            </a:r>
            <a:r>
              <a:rPr lang="en-US" sz="2800" dirty="0" err="1"/>
              <a:t>sử</a:t>
            </a:r>
            <a:r>
              <a:rPr lang="en-US" sz="2800" dirty="0"/>
              <a:t> </a:t>
            </a:r>
            <a:r>
              <a:rPr lang="en-US" sz="2800" dirty="0" err="1"/>
              <a:t>dụng</a:t>
            </a:r>
            <a:r>
              <a:rPr lang="en-US" sz="2800" dirty="0"/>
              <a:t> </a:t>
            </a:r>
            <a:r>
              <a:rPr lang="en-US" sz="2800" dirty="0" err="1"/>
              <a:t>đường</a:t>
            </a:r>
            <a:r>
              <a:rPr lang="en-US" sz="2800" dirty="0"/>
              <a:t> </a:t>
            </a:r>
            <a:r>
              <a:rPr lang="en-US" sz="2800" dirty="0" err="1"/>
              <a:t>cong</a:t>
            </a:r>
            <a:r>
              <a:rPr lang="en-US" sz="2800" dirty="0"/>
              <a:t> </a:t>
            </a:r>
            <a:r>
              <a:rPr lang="vi-VN" sz="2800" i="1" dirty="0">
                <a:solidFill>
                  <a:srgbClr val="000000"/>
                </a:solidFill>
                <a:effectLst/>
                <a:latin typeface="Times New Roman" panose="02020603050405020304" pitchFamily="18" charset="0"/>
                <a:ea typeface="Times New Roman" panose="02020603050405020304" pitchFamily="18" charset="0"/>
              </a:rPr>
              <a:t>E</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vi-VN" sz="2800" i="1" dirty="0">
                <a:solidFill>
                  <a:srgbClr val="000000"/>
                </a:solidFill>
                <a:effectLst/>
                <a:latin typeface="Times New Roman" panose="02020603050405020304" pitchFamily="18" charset="0"/>
                <a:ea typeface="Times New Roman" panose="02020603050405020304" pitchFamily="18" charset="0"/>
              </a:rPr>
              <a:t>(0, </a:t>
            </a:r>
            <a:r>
              <a:rPr lang="vi-VN" sz="2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2800" i="1" dirty="0">
                <a:solidFill>
                  <a:srgbClr val="000000"/>
                </a:solidFill>
                <a:effectLst/>
                <a:latin typeface="Times New Roman" panose="02020603050405020304" pitchFamily="18" charset="0"/>
                <a:ea typeface="Times New Roman" panose="02020603050405020304" pitchFamily="18" charset="0"/>
              </a:rPr>
              <a:t>4)</a:t>
            </a:r>
            <a:r>
              <a:rPr lang="en-US" sz="2800" i="1"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y</a:t>
            </a:r>
            <a:r>
              <a:rPr lang="vi-VN" sz="2800" i="1" baseline="30000" dirty="0">
                <a:solidFill>
                  <a:srgbClr val="000000"/>
                </a:solidFill>
                <a:effectLst/>
                <a:latin typeface="Times New Roman" panose="02020603050405020304" pitchFamily="18" charset="0"/>
                <a:ea typeface="Times New Roman" panose="02020603050405020304" pitchFamily="18" charset="0"/>
              </a:rPr>
              <a:t>2</a:t>
            </a:r>
            <a:r>
              <a:rPr lang="vi-VN" sz="2800" i="1" dirty="0">
                <a:solidFill>
                  <a:srgbClr val="000000"/>
                </a:solidFill>
                <a:effectLst/>
                <a:latin typeface="Times New Roman" panose="02020603050405020304" pitchFamily="18" charset="0"/>
                <a:ea typeface="Times New Roman" panose="02020603050405020304" pitchFamily="18" charset="0"/>
              </a:rPr>
              <a:t> = x</a:t>
            </a:r>
            <a:r>
              <a:rPr lang="vi-VN" sz="2800" i="1" baseline="30000" dirty="0">
                <a:solidFill>
                  <a:srgbClr val="000000"/>
                </a:solidFill>
                <a:effectLst/>
                <a:latin typeface="Times New Roman" panose="02020603050405020304" pitchFamily="18" charset="0"/>
                <a:ea typeface="Times New Roman" panose="02020603050405020304" pitchFamily="18" charset="0"/>
              </a:rPr>
              <a:t>3</a:t>
            </a:r>
            <a:r>
              <a:rPr lang="vi-VN" sz="2800" i="1" dirty="0">
                <a:solidFill>
                  <a:srgbClr val="000000"/>
                </a:solidFill>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2800" i="1" dirty="0">
                <a:solidFill>
                  <a:srgbClr val="000000"/>
                </a:solidFill>
                <a:effectLst/>
                <a:latin typeface="Times New Roman" panose="02020603050405020304" pitchFamily="18" charset="0"/>
                <a:ea typeface="Times New Roman" panose="02020603050405020304" pitchFamily="18" charset="0"/>
              </a:rPr>
              <a:t> 4</a:t>
            </a:r>
            <a:r>
              <a:rPr lang="en-US" sz="2800"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p = </a:t>
            </a:r>
            <a:r>
              <a:rPr lang="en-US" sz="2800" i="1" dirty="0">
                <a:solidFill>
                  <a:srgbClr val="000000"/>
                </a:solidFill>
                <a:latin typeface="Times New Roman" panose="02020603050405020304" pitchFamily="18" charset="0"/>
                <a:ea typeface="Times New Roman" panose="02020603050405020304" pitchFamily="18" charset="0"/>
              </a:rPr>
              <a:t>211</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điểm</a:t>
            </a:r>
            <a:r>
              <a:rPr lang="en-US" sz="2800"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G = (2, 2)</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tương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ứng</a:t>
            </a:r>
            <a:r>
              <a:rPr lang="vi-VN"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a:t>
            </a:r>
            <a:r>
              <a:rPr lang="en-US" sz="2800" dirty="0" err="1">
                <a:latin typeface="Times New Roman" panose="02020603050405020304" pitchFamily="18" charset="0"/>
                <a:ea typeface="Times New Roman" panose="02020603050405020304" pitchFamily="18" charset="0"/>
              </a:rPr>
              <a:t>ậc</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của</a:t>
            </a:r>
            <a:r>
              <a:rPr lang="en-US" sz="2800" dirty="0">
                <a:latin typeface="Times New Roman" panose="02020603050405020304" pitchFamily="18" charset="0"/>
                <a:ea typeface="Times New Roman" panose="02020603050405020304" pitchFamily="18" charset="0"/>
              </a:rPr>
              <a:t> </a:t>
            </a:r>
            <a:r>
              <a:rPr lang="en-US" sz="2800" i="1" dirty="0">
                <a:solidFill>
                  <a:srgbClr val="000000"/>
                </a:solidFill>
                <a:latin typeface="Times New Roman" panose="02020603050405020304" pitchFamily="18" charset="0"/>
                <a:ea typeface="Times New Roman" panose="02020603050405020304" pitchFamily="18" charset="0"/>
              </a:rPr>
              <a:t>G</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là</a:t>
            </a:r>
            <a:r>
              <a:rPr lang="en-US" sz="2800" dirty="0">
                <a:latin typeface="Times New Roman" panose="02020603050405020304" pitchFamily="18" charset="0"/>
                <a:ea typeface="Times New Roman" panose="02020603050405020304" pitchFamily="18" charset="0"/>
              </a:rPr>
              <a:t> </a:t>
            </a:r>
            <a:r>
              <a:rPr lang="en-US" sz="2800" i="1" dirty="0">
                <a:solidFill>
                  <a:srgbClr val="000000"/>
                </a:solidFill>
                <a:latin typeface="Times New Roman" panose="02020603050405020304" pitchFamily="18" charset="0"/>
                <a:ea typeface="Times New Roman" panose="02020603050405020304" pitchFamily="18" charset="0"/>
              </a:rPr>
              <a:t>n=241</a:t>
            </a:r>
            <a:r>
              <a:rPr lang="en-US" sz="2800" dirty="0"/>
              <a:t> </a:t>
            </a:r>
          </a:p>
          <a:p>
            <a:r>
              <a:rPr lang="en-US" sz="2800" dirty="0"/>
              <a:t> </a:t>
            </a:r>
            <a:r>
              <a:rPr lang="en-US" sz="2800" dirty="0" err="1"/>
              <a:t>Bằng</a:t>
            </a:r>
            <a:r>
              <a:rPr lang="en-US" sz="2800" dirty="0"/>
              <a:t> </a:t>
            </a:r>
            <a:r>
              <a:rPr lang="en-US" sz="2800" dirty="0" err="1"/>
              <a:t>cách</a:t>
            </a:r>
            <a:r>
              <a:rPr lang="en-US" sz="2800" dirty="0"/>
              <a:t> </a:t>
            </a:r>
            <a:r>
              <a:rPr lang="en-US" sz="2800" dirty="0" err="1"/>
              <a:t>nào</a:t>
            </a:r>
            <a:r>
              <a:rPr lang="en-US" sz="2800" dirty="0"/>
              <a:t> </a:t>
            </a:r>
            <a:r>
              <a:rPr lang="en-US" sz="2800" dirty="0" err="1"/>
              <a:t>đó</a:t>
            </a:r>
            <a:r>
              <a:rPr lang="en-US" sz="2800" dirty="0"/>
              <a:t>, </a:t>
            </a:r>
            <a:r>
              <a:rPr lang="en-US" sz="2800" dirty="0" err="1"/>
              <a:t>người</a:t>
            </a:r>
            <a:r>
              <a:rPr lang="en-US" sz="2800" dirty="0"/>
              <a:t> </a:t>
            </a:r>
            <a:r>
              <a:rPr lang="en-US" sz="2800" i="1" dirty="0">
                <a:solidFill>
                  <a:srgbClr val="000000"/>
                </a:solidFill>
              </a:rPr>
              <a:t>A</a:t>
            </a:r>
            <a:r>
              <a:rPr lang="en-US" sz="2800" dirty="0"/>
              <a:t> </a:t>
            </a:r>
            <a:r>
              <a:rPr lang="en-US" sz="2800" dirty="0" err="1"/>
              <a:t>chuyển</a:t>
            </a:r>
            <a:r>
              <a:rPr lang="en-US" sz="2800" dirty="0"/>
              <a:t> </a:t>
            </a:r>
            <a:r>
              <a:rPr lang="en-US" sz="2800" dirty="0" err="1"/>
              <a:t>đổi</a:t>
            </a:r>
            <a:r>
              <a:rPr lang="en-US" sz="2800" dirty="0"/>
              <a:t> plaintext </a:t>
            </a:r>
            <a:r>
              <a:rPr lang="en-US" sz="2800" i="1" dirty="0">
                <a:solidFill>
                  <a:srgbClr val="000000"/>
                </a:solidFill>
              </a:rPr>
              <a:t>P</a:t>
            </a:r>
            <a:r>
              <a:rPr lang="en-US" sz="2800" dirty="0"/>
              <a:t> </a:t>
            </a:r>
            <a:r>
              <a:rPr lang="en-US" sz="2800" dirty="0" err="1"/>
              <a:t>thành</a:t>
            </a:r>
            <a:r>
              <a:rPr lang="en-US" sz="2800" dirty="0"/>
              <a:t> </a:t>
            </a:r>
            <a:r>
              <a:rPr lang="en-US" sz="2800" dirty="0" err="1"/>
              <a:t>một</a:t>
            </a:r>
            <a:r>
              <a:rPr lang="en-US" sz="2800" dirty="0"/>
              <a:t> </a:t>
            </a:r>
            <a:r>
              <a:rPr lang="en-US" sz="2800" dirty="0" err="1"/>
              <a:t>điểm</a:t>
            </a:r>
            <a:r>
              <a:rPr lang="en-US" sz="2800" dirty="0"/>
              <a:t> </a:t>
            </a:r>
            <a:r>
              <a:rPr lang="en-US" sz="2800" i="1" dirty="0">
                <a:solidFill>
                  <a:srgbClr val="000000"/>
                </a:solidFill>
              </a:rPr>
              <a:t>P = (5,11)</a:t>
            </a:r>
            <a:r>
              <a:rPr lang="en-US" sz="2800" dirty="0"/>
              <a:t> </a:t>
            </a:r>
            <a:r>
              <a:rPr lang="en-US" sz="2800" dirty="0" err="1"/>
              <a:t>trên</a:t>
            </a:r>
            <a:r>
              <a:rPr lang="en-US" sz="2800" dirty="0"/>
              <a:t> </a:t>
            </a:r>
            <a:r>
              <a:rPr lang="vi-VN" sz="2800" i="1" dirty="0">
                <a:solidFill>
                  <a:srgbClr val="000000"/>
                </a:solidFill>
                <a:effectLst/>
                <a:latin typeface="Times New Roman" panose="02020603050405020304" pitchFamily="18" charset="0"/>
                <a:ea typeface="Times New Roman" panose="02020603050405020304" pitchFamily="18" charset="0"/>
              </a:rPr>
              <a:t>E</a:t>
            </a:r>
            <a:r>
              <a:rPr lang="vi-VN" sz="2800" i="1" baseline="-25000" dirty="0">
                <a:solidFill>
                  <a:srgbClr val="000000"/>
                </a:solidFill>
                <a:effectLst/>
                <a:latin typeface="Times New Roman" panose="02020603050405020304" pitchFamily="18" charset="0"/>
                <a:ea typeface="Times New Roman" panose="02020603050405020304" pitchFamily="18" charset="0"/>
              </a:rPr>
              <a:t>p</a:t>
            </a:r>
            <a:r>
              <a:rPr lang="vi-VN" sz="2800" i="1" dirty="0">
                <a:solidFill>
                  <a:srgbClr val="000000"/>
                </a:solidFill>
                <a:effectLst/>
                <a:latin typeface="Times New Roman" panose="02020603050405020304" pitchFamily="18" charset="0"/>
                <a:ea typeface="Times New Roman" panose="02020603050405020304" pitchFamily="18" charset="0"/>
              </a:rPr>
              <a:t>(0, </a:t>
            </a:r>
            <a:r>
              <a:rPr lang="vi-VN" sz="2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vi-VN" sz="2800" i="1" dirty="0">
                <a:solidFill>
                  <a:srgbClr val="000000"/>
                </a:solidFill>
                <a:effectLst/>
                <a:latin typeface="Times New Roman" panose="02020603050405020304" pitchFamily="18" charset="0"/>
                <a:ea typeface="Times New Roman" panose="02020603050405020304" pitchFamily="18" charset="0"/>
              </a:rPr>
              <a:t>4)</a:t>
            </a:r>
            <a:endParaRPr lang="en-US" sz="2800" i="1" dirty="0">
              <a:solidFill>
                <a:srgbClr val="000000"/>
              </a:solidFill>
            </a:endParaRPr>
          </a:p>
          <a:p>
            <a:r>
              <a:rPr lang="en-US" sz="2800" i="1" dirty="0">
                <a:solidFill>
                  <a:srgbClr val="000000"/>
                </a:solidFill>
              </a:rPr>
              <a:t>A</a:t>
            </a:r>
            <a:r>
              <a:rPr lang="en-US" sz="2800" dirty="0"/>
              <a:t> </a:t>
            </a:r>
            <a:r>
              <a:rPr lang="en-US" sz="2800" dirty="0" err="1"/>
              <a:t>chọn</a:t>
            </a:r>
            <a:r>
              <a:rPr lang="en-US" sz="2800" dirty="0"/>
              <a:t> </a:t>
            </a:r>
            <a:r>
              <a:rPr lang="en-US" sz="2800" dirty="0" err="1"/>
              <a:t>khóa</a:t>
            </a:r>
            <a:r>
              <a:rPr lang="en-US" sz="2800" dirty="0"/>
              <a:t> </a:t>
            </a:r>
            <a:r>
              <a:rPr lang="en-US" sz="2800" dirty="0" err="1"/>
              <a:t>riêng</a:t>
            </a:r>
            <a:r>
              <a:rPr lang="en-US" sz="2800" dirty="0"/>
              <a:t> </a:t>
            </a:r>
            <a:r>
              <a:rPr lang="en-US" sz="2800" i="1" dirty="0" err="1">
                <a:solidFill>
                  <a:srgbClr val="000000"/>
                </a:solidFill>
              </a:rPr>
              <a:t>n</a:t>
            </a:r>
            <a:r>
              <a:rPr lang="en-US" sz="2800" i="1" baseline="-25000" dirty="0" err="1">
                <a:solidFill>
                  <a:srgbClr val="000000"/>
                </a:solidFill>
              </a:rPr>
              <a:t>A</a:t>
            </a:r>
            <a:r>
              <a:rPr lang="en-US" sz="2800" i="1" dirty="0">
                <a:solidFill>
                  <a:srgbClr val="000000"/>
                </a:solidFill>
              </a:rPr>
              <a:t> =121</a:t>
            </a:r>
            <a:r>
              <a:rPr lang="en-US" sz="2800" dirty="0"/>
              <a:t>, </a:t>
            </a:r>
            <a:r>
              <a:rPr lang="en-US" sz="2800" dirty="0" err="1"/>
              <a:t>tính</a:t>
            </a:r>
            <a:r>
              <a:rPr lang="en-US" sz="2800" dirty="0"/>
              <a:t> </a:t>
            </a:r>
            <a:r>
              <a:rPr lang="en-US" sz="2800" i="1" dirty="0">
                <a:solidFill>
                  <a:srgbClr val="000000"/>
                </a:solidFill>
              </a:rPr>
              <a:t>P</a:t>
            </a:r>
            <a:r>
              <a:rPr lang="en-US" sz="2800" i="1" baseline="-25000" dirty="0">
                <a:solidFill>
                  <a:srgbClr val="000000"/>
                </a:solidFill>
              </a:rPr>
              <a:t>A</a:t>
            </a:r>
            <a:r>
              <a:rPr lang="en-US" sz="2800" i="1" dirty="0">
                <a:solidFill>
                  <a:srgbClr val="000000"/>
                </a:solidFill>
              </a:rPr>
              <a:t> = 121.G =121(2,2) = (115,48)</a:t>
            </a:r>
            <a:r>
              <a:rPr lang="en-US" sz="2800" dirty="0"/>
              <a:t>, </a:t>
            </a:r>
            <a:r>
              <a:rPr lang="en-US" sz="2800" dirty="0" err="1"/>
              <a:t>công</a:t>
            </a:r>
            <a:r>
              <a:rPr lang="en-US" sz="2800" dirty="0"/>
              <a:t> </a:t>
            </a:r>
            <a:r>
              <a:rPr lang="en-US" sz="2800" dirty="0" err="1"/>
              <a:t>bố</a:t>
            </a:r>
            <a:r>
              <a:rPr lang="en-US" sz="2800" dirty="0"/>
              <a:t> </a:t>
            </a:r>
            <a:r>
              <a:rPr lang="en-US" sz="2800" i="1" dirty="0">
                <a:solidFill>
                  <a:srgbClr val="000000"/>
                </a:solidFill>
              </a:rPr>
              <a:t>P</a:t>
            </a:r>
            <a:r>
              <a:rPr lang="en-US" sz="2800" i="1" baseline="-25000" dirty="0">
                <a:solidFill>
                  <a:srgbClr val="000000"/>
                </a:solidFill>
              </a:rPr>
              <a:t>A</a:t>
            </a:r>
            <a:r>
              <a:rPr lang="en-US" sz="2800" dirty="0"/>
              <a:t> </a:t>
            </a:r>
          </a:p>
          <a:p>
            <a:r>
              <a:rPr lang="en-US" sz="2800" i="1" dirty="0">
                <a:solidFill>
                  <a:srgbClr val="000000"/>
                </a:solidFill>
              </a:rPr>
              <a:t>B</a:t>
            </a:r>
            <a:r>
              <a:rPr lang="en-US" sz="2800" dirty="0"/>
              <a:t> </a:t>
            </a:r>
            <a:r>
              <a:rPr lang="en-US" sz="2800" dirty="0" err="1"/>
              <a:t>chọn</a:t>
            </a:r>
            <a:r>
              <a:rPr lang="en-US" sz="2800" dirty="0"/>
              <a:t> </a:t>
            </a:r>
            <a:r>
              <a:rPr lang="en-US" sz="2800" dirty="0" err="1"/>
              <a:t>khóa</a:t>
            </a:r>
            <a:r>
              <a:rPr lang="en-US" sz="2800" dirty="0"/>
              <a:t> </a:t>
            </a:r>
            <a:r>
              <a:rPr lang="en-US" sz="2800" dirty="0" err="1"/>
              <a:t>riêng</a:t>
            </a:r>
            <a:r>
              <a:rPr lang="en-US" sz="2800" dirty="0"/>
              <a:t> </a:t>
            </a:r>
            <a:r>
              <a:rPr lang="en-US" sz="2800" i="1" dirty="0" err="1">
                <a:solidFill>
                  <a:srgbClr val="000000"/>
                </a:solidFill>
              </a:rPr>
              <a:t>n</a:t>
            </a:r>
            <a:r>
              <a:rPr lang="en-US" sz="2800" i="1" baseline="-25000" dirty="0" err="1">
                <a:solidFill>
                  <a:srgbClr val="000000"/>
                </a:solidFill>
              </a:rPr>
              <a:t>B</a:t>
            </a:r>
            <a:r>
              <a:rPr lang="en-US" sz="2800" i="1" dirty="0">
                <a:solidFill>
                  <a:srgbClr val="000000"/>
                </a:solidFill>
              </a:rPr>
              <a:t> = 203</a:t>
            </a:r>
            <a:r>
              <a:rPr lang="en-US" sz="2800" dirty="0"/>
              <a:t>, </a:t>
            </a:r>
            <a:r>
              <a:rPr lang="en-US" sz="2800" dirty="0" err="1"/>
              <a:t>tính</a:t>
            </a:r>
            <a:r>
              <a:rPr lang="en-US" sz="2800" dirty="0"/>
              <a:t> </a:t>
            </a:r>
            <a:r>
              <a:rPr lang="en-US" sz="2800" i="1" dirty="0">
                <a:solidFill>
                  <a:srgbClr val="000000"/>
                </a:solidFill>
              </a:rPr>
              <a:t>P</a:t>
            </a:r>
            <a:r>
              <a:rPr lang="en-US" sz="2800" i="1" baseline="-25000" dirty="0">
                <a:solidFill>
                  <a:srgbClr val="000000"/>
                </a:solidFill>
              </a:rPr>
              <a:t>B</a:t>
            </a:r>
            <a:r>
              <a:rPr lang="en-US" sz="2800" i="1" dirty="0">
                <a:solidFill>
                  <a:srgbClr val="000000"/>
                </a:solidFill>
              </a:rPr>
              <a:t> = 203.G</a:t>
            </a:r>
            <a:r>
              <a:rPr lang="en-US" sz="2800" dirty="0"/>
              <a:t> </a:t>
            </a:r>
            <a:r>
              <a:rPr lang="en-US" sz="2800" i="1" dirty="0">
                <a:solidFill>
                  <a:srgbClr val="000000"/>
                </a:solidFill>
              </a:rPr>
              <a:t>=203(2,2) = (130,203)</a:t>
            </a:r>
            <a:r>
              <a:rPr lang="en-US" sz="2800" dirty="0"/>
              <a:t>, </a:t>
            </a:r>
            <a:r>
              <a:rPr lang="en-US" sz="2800" dirty="0" err="1"/>
              <a:t>công</a:t>
            </a:r>
            <a:r>
              <a:rPr lang="en-US" sz="2800" dirty="0"/>
              <a:t> </a:t>
            </a:r>
            <a:r>
              <a:rPr lang="en-US" sz="2800" dirty="0" err="1"/>
              <a:t>bố</a:t>
            </a:r>
            <a:r>
              <a:rPr lang="en-US" sz="2800" dirty="0"/>
              <a:t> </a:t>
            </a:r>
            <a:r>
              <a:rPr lang="en-US" sz="2800" i="1" dirty="0">
                <a:solidFill>
                  <a:srgbClr val="000000"/>
                </a:solidFill>
              </a:rPr>
              <a:t>P</a:t>
            </a:r>
            <a:r>
              <a:rPr lang="en-US" sz="2800" i="1" baseline="-25000" dirty="0">
                <a:solidFill>
                  <a:srgbClr val="000000"/>
                </a:solidFill>
              </a:rPr>
              <a:t>B</a:t>
            </a:r>
            <a:endParaRPr lang="en-US" sz="2800" i="1" dirty="0">
              <a:solidFill>
                <a:srgbClr val="000000"/>
              </a:solidFill>
            </a:endParaRPr>
          </a:p>
        </p:txBody>
      </p:sp>
      <p:sp>
        <p:nvSpPr>
          <p:cNvPr id="4" name="Date Placeholder 3">
            <a:extLst>
              <a:ext uri="{FF2B5EF4-FFF2-40B4-BE49-F238E27FC236}">
                <a16:creationId xmlns:a16="http://schemas.microsoft.com/office/drawing/2014/main" id="{80B3F658-6C26-4F09-8AA8-7A04FE19C8B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524224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CD4-740A-4900-A6B4-4E8192CB3451}"/>
              </a:ext>
            </a:extLst>
          </p:cNvPr>
          <p:cNvSpPr>
            <a:spLocks noGrp="1"/>
          </p:cNvSpPr>
          <p:nvPr>
            <p:ph type="title"/>
          </p:nvPr>
        </p:nvSpPr>
        <p:spPr/>
        <p:txBody>
          <a:bodyPr/>
          <a:lstStyle/>
          <a:p>
            <a:r>
              <a:rPr lang="en-US" altLang="en-US" sz="4400"/>
              <a:t>Quá trình mã hóa:</a:t>
            </a:r>
            <a:endParaRPr lang="en-US"/>
          </a:p>
        </p:txBody>
      </p:sp>
      <p:sp>
        <p:nvSpPr>
          <p:cNvPr id="4" name="Date Placeholder 3">
            <a:extLst>
              <a:ext uri="{FF2B5EF4-FFF2-40B4-BE49-F238E27FC236}">
                <a16:creationId xmlns:a16="http://schemas.microsoft.com/office/drawing/2014/main" id="{3F11DA5E-AA76-414F-A7B4-191A4F8A7381}"/>
              </a:ext>
            </a:extLst>
          </p:cNvPr>
          <p:cNvSpPr>
            <a:spLocks noGrp="1"/>
          </p:cNvSpPr>
          <p:nvPr>
            <p:ph type="dt" sz="half" idx="10"/>
          </p:nvPr>
        </p:nvSpPr>
        <p:spPr/>
        <p:txBody>
          <a:bodyPr/>
          <a:lstStyle/>
          <a:p>
            <a:pPr>
              <a:defRPr/>
            </a:pPr>
            <a:r>
              <a:rPr lang="en-US"/>
              <a:t>Bộ môn Mạng và ATTT – Khoa CNTT</a:t>
            </a:r>
          </a:p>
        </p:txBody>
      </p:sp>
      <p:sp>
        <p:nvSpPr>
          <p:cNvPr id="5" name="Content Placeholder 4">
            <a:extLst>
              <a:ext uri="{FF2B5EF4-FFF2-40B4-BE49-F238E27FC236}">
                <a16:creationId xmlns:a16="http://schemas.microsoft.com/office/drawing/2014/main" id="{0CBDCF8A-E133-4F2E-88E8-83949D9EB6C9}"/>
              </a:ext>
            </a:extLst>
          </p:cNvPr>
          <p:cNvSpPr>
            <a:spLocks noGrp="1"/>
          </p:cNvSpPr>
          <p:nvPr>
            <p:ph idx="1"/>
          </p:nvPr>
        </p:nvSpPr>
        <p:spPr/>
        <p:txBody>
          <a:bodyPr/>
          <a:lstStyle/>
          <a:p>
            <a:r>
              <a:rPr lang="en-US" dirty="0"/>
              <a:t> </a:t>
            </a:r>
            <a:r>
              <a:rPr lang="en-US" i="1" dirty="0">
                <a:solidFill>
                  <a:srgbClr val="000000"/>
                </a:solidFill>
              </a:rPr>
              <a:t>A</a:t>
            </a:r>
            <a:r>
              <a:rPr lang="en-US" dirty="0"/>
              <a:t> </a:t>
            </a:r>
            <a:r>
              <a:rPr lang="en-US" dirty="0" err="1"/>
              <a:t>tính</a:t>
            </a:r>
            <a:r>
              <a:rPr lang="en-US" dirty="0"/>
              <a:t> </a:t>
            </a:r>
            <a:r>
              <a:rPr lang="en-US" dirty="0" err="1"/>
              <a:t>khóa</a:t>
            </a:r>
            <a:r>
              <a:rPr lang="en-US" dirty="0"/>
              <a:t> </a:t>
            </a:r>
            <a:r>
              <a:rPr lang="en-US" sz="3200" i="1" dirty="0">
                <a:solidFill>
                  <a:srgbClr val="000000"/>
                </a:solidFill>
              </a:rPr>
              <a:t>K = </a:t>
            </a:r>
            <a:r>
              <a:rPr lang="en-US" sz="3200" i="1" dirty="0" err="1">
                <a:solidFill>
                  <a:srgbClr val="000000"/>
                </a:solidFill>
              </a:rPr>
              <a:t>n</a:t>
            </a:r>
            <a:r>
              <a:rPr lang="en-US" sz="3200" i="1" baseline="-25000" dirty="0" err="1">
                <a:solidFill>
                  <a:srgbClr val="000000"/>
                </a:solidFill>
              </a:rPr>
              <a:t>A</a:t>
            </a:r>
            <a:r>
              <a:rPr lang="en-US" sz="3200" i="1" dirty="0">
                <a:solidFill>
                  <a:srgbClr val="000000"/>
                </a:solidFill>
              </a:rPr>
              <a:t> ×P</a:t>
            </a:r>
            <a:r>
              <a:rPr lang="en-US" sz="3200" i="1" baseline="-25000" dirty="0">
                <a:solidFill>
                  <a:srgbClr val="000000"/>
                </a:solidFill>
              </a:rPr>
              <a:t>B</a:t>
            </a:r>
            <a:r>
              <a:rPr lang="en-US" sz="3200" i="1" dirty="0">
                <a:solidFill>
                  <a:srgbClr val="000000"/>
                </a:solidFill>
              </a:rPr>
              <a:t>=121(130,203) = (161,69)</a:t>
            </a:r>
          </a:p>
          <a:p>
            <a:r>
              <a:rPr lang="en-US" dirty="0"/>
              <a:t> </a:t>
            </a:r>
            <a:r>
              <a:rPr lang="en-US" i="1" dirty="0">
                <a:solidFill>
                  <a:srgbClr val="000000"/>
                </a:solidFill>
              </a:rPr>
              <a:t>A</a:t>
            </a:r>
            <a:r>
              <a:rPr lang="en-US" dirty="0"/>
              <a:t> </a:t>
            </a:r>
            <a:r>
              <a:rPr lang="en-US" dirty="0" err="1"/>
              <a:t>mã</a:t>
            </a:r>
            <a:r>
              <a:rPr lang="en-US" dirty="0"/>
              <a:t> </a:t>
            </a:r>
            <a:r>
              <a:rPr lang="en-US" dirty="0" err="1"/>
              <a:t>hóa</a:t>
            </a:r>
            <a:r>
              <a:rPr lang="en-US" dirty="0"/>
              <a:t> </a:t>
            </a:r>
            <a:r>
              <a:rPr lang="en-US" i="1" dirty="0">
                <a:solidFill>
                  <a:srgbClr val="000000"/>
                </a:solidFill>
              </a:rPr>
              <a:t>P</a:t>
            </a:r>
            <a:r>
              <a:rPr lang="en-US" dirty="0"/>
              <a:t> </a:t>
            </a:r>
            <a:r>
              <a:rPr lang="en-US" dirty="0" err="1"/>
              <a:t>theo</a:t>
            </a:r>
            <a:r>
              <a:rPr lang="en-US" dirty="0"/>
              <a:t> </a:t>
            </a:r>
            <a:r>
              <a:rPr lang="en-US" dirty="0" err="1"/>
              <a:t>công</a:t>
            </a:r>
            <a:r>
              <a:rPr lang="en-US" dirty="0"/>
              <a:t> </a:t>
            </a:r>
            <a:r>
              <a:rPr lang="en-US" dirty="0" err="1"/>
              <a:t>thức</a:t>
            </a:r>
            <a:r>
              <a:rPr lang="en-US" dirty="0"/>
              <a:t>: </a:t>
            </a:r>
            <a:r>
              <a:rPr lang="en-US" i="1" dirty="0">
                <a:solidFill>
                  <a:srgbClr val="000000"/>
                </a:solidFill>
              </a:rPr>
              <a:t>C = P+K = </a:t>
            </a:r>
            <a:r>
              <a:rPr lang="en-US" sz="3200" i="1" dirty="0">
                <a:solidFill>
                  <a:srgbClr val="000000"/>
                </a:solidFill>
              </a:rPr>
              <a:t>(5,11) + (161,69) = (27,181)</a:t>
            </a:r>
          </a:p>
          <a:p>
            <a:pPr marL="0" indent="0">
              <a:buNone/>
            </a:pPr>
            <a:r>
              <a:rPr lang="en-US" dirty="0"/>
              <a:t>    </a:t>
            </a:r>
            <a:r>
              <a:rPr lang="en-US" dirty="0" err="1"/>
              <a:t>Bản</a:t>
            </a:r>
            <a:r>
              <a:rPr lang="en-US" dirty="0"/>
              <a:t> </a:t>
            </a:r>
            <a:r>
              <a:rPr lang="en-US" dirty="0" err="1"/>
              <a:t>mã</a:t>
            </a:r>
            <a:r>
              <a:rPr lang="en-US" dirty="0"/>
              <a:t> </a:t>
            </a:r>
            <a:r>
              <a:rPr lang="en-US" i="1" dirty="0">
                <a:solidFill>
                  <a:srgbClr val="000000"/>
                </a:solidFill>
              </a:rPr>
              <a:t>C </a:t>
            </a:r>
            <a:r>
              <a:rPr lang="en-US" sz="3200" i="1" dirty="0">
                <a:solidFill>
                  <a:srgbClr val="000000"/>
                </a:solidFill>
              </a:rPr>
              <a:t>= (27,181)</a:t>
            </a:r>
            <a:r>
              <a:rPr lang="en-US" sz="3200" dirty="0"/>
              <a:t> (</a:t>
            </a:r>
            <a:r>
              <a:rPr lang="en-US" sz="3200" dirty="0" err="1"/>
              <a:t>và</a:t>
            </a:r>
            <a:r>
              <a:rPr lang="en-US" sz="3200" dirty="0"/>
              <a:t> </a:t>
            </a:r>
            <a:r>
              <a:rPr lang="en-US" sz="3200" i="1" dirty="0">
                <a:solidFill>
                  <a:srgbClr val="000000"/>
                </a:solidFill>
              </a:rPr>
              <a:t>P</a:t>
            </a:r>
            <a:r>
              <a:rPr lang="en-US" sz="3200" i="1" baseline="-25000" dirty="0">
                <a:solidFill>
                  <a:srgbClr val="000000"/>
                </a:solidFill>
              </a:rPr>
              <a:t>A</a:t>
            </a:r>
            <a:r>
              <a:rPr lang="en-US" sz="3200" i="1" dirty="0">
                <a:solidFill>
                  <a:srgbClr val="000000"/>
                </a:solidFill>
              </a:rPr>
              <a:t> = (115,48)</a:t>
            </a:r>
            <a:r>
              <a:rPr lang="en-US" sz="3200" dirty="0"/>
              <a:t>) </a:t>
            </a:r>
            <a:r>
              <a:rPr lang="en-US" sz="3200" dirty="0" err="1"/>
              <a:t>được</a:t>
            </a:r>
            <a:r>
              <a:rPr lang="en-US" sz="3200" dirty="0"/>
              <a:t> </a:t>
            </a:r>
            <a:r>
              <a:rPr lang="en-US" sz="3200" dirty="0" err="1"/>
              <a:t>gửi</a:t>
            </a:r>
            <a:r>
              <a:rPr lang="en-US" sz="3200" dirty="0"/>
              <a:t> </a:t>
            </a:r>
            <a:r>
              <a:rPr lang="en-US" sz="3200" dirty="0" err="1"/>
              <a:t>cho</a:t>
            </a:r>
            <a:r>
              <a:rPr lang="en-US" sz="3200" dirty="0"/>
              <a:t> </a:t>
            </a:r>
            <a:r>
              <a:rPr lang="en-US" sz="3200" i="1" dirty="0">
                <a:solidFill>
                  <a:srgbClr val="000000"/>
                </a:solidFill>
              </a:rPr>
              <a:t>B</a:t>
            </a:r>
          </a:p>
          <a:p>
            <a:endParaRPr lang="en-US" sz="3200" dirty="0"/>
          </a:p>
          <a:p>
            <a:endParaRPr lang="en-US" dirty="0"/>
          </a:p>
        </p:txBody>
      </p:sp>
    </p:spTree>
    <p:extLst>
      <p:ext uri="{BB962C8B-B14F-4D97-AF65-F5344CB8AC3E}">
        <p14:creationId xmlns:p14="http://schemas.microsoft.com/office/powerpoint/2010/main" val="43185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A6815-2604-4BD9-A3E3-6FB21EBEB083}"/>
              </a:ext>
            </a:extLst>
          </p:cNvPr>
          <p:cNvSpPr>
            <a:spLocks noGrp="1"/>
          </p:cNvSpPr>
          <p:nvPr>
            <p:ph idx="1"/>
          </p:nvPr>
        </p:nvSpPr>
        <p:spPr>
          <a:xfrm>
            <a:off x="304800" y="5867400"/>
            <a:ext cx="8305800" cy="609600"/>
          </a:xfrm>
        </p:spPr>
        <p:txBody>
          <a:bodyPr/>
          <a:lstStyle/>
          <a:p>
            <a:pPr marL="0" indent="0" algn="ctr">
              <a:buNone/>
            </a:pPr>
            <a:r>
              <a:rPr lang="en-US" sz="1800" i="1">
                <a:solidFill>
                  <a:srgbClr val="0070C0"/>
                </a:solidFill>
              </a:rPr>
              <a:t>Ví dụ về một số đường cong elliptic với các giá trị a, b khác nhau. Với a=0, b=0 thì đường biểu diễn không trơn nên không phải đường cong elliptic</a:t>
            </a:r>
          </a:p>
        </p:txBody>
      </p:sp>
      <p:sp>
        <p:nvSpPr>
          <p:cNvPr id="4" name="Date Placeholder 3">
            <a:extLst>
              <a:ext uri="{FF2B5EF4-FFF2-40B4-BE49-F238E27FC236}">
                <a16:creationId xmlns:a16="http://schemas.microsoft.com/office/drawing/2014/main" id="{64662897-A00B-4EFA-88F6-623D3D5CCD5D}"/>
              </a:ext>
            </a:extLst>
          </p:cNvPr>
          <p:cNvSpPr>
            <a:spLocks noGrp="1"/>
          </p:cNvSpPr>
          <p:nvPr>
            <p:ph type="dt" sz="half" idx="10"/>
          </p:nvPr>
        </p:nvSpPr>
        <p:spPr/>
        <p:txBody>
          <a:bodyPr/>
          <a:lstStyle/>
          <a:p>
            <a:pPr>
              <a:defRPr/>
            </a:pPr>
            <a:r>
              <a:rPr lang="en-US"/>
              <a:t>Bộ môn Mạng và ATTT – Khoa CNTT</a:t>
            </a:r>
          </a:p>
        </p:txBody>
      </p:sp>
      <p:pic>
        <p:nvPicPr>
          <p:cNvPr id="1026" name="Picture 2" descr="undefined">
            <a:extLst>
              <a:ext uri="{FF2B5EF4-FFF2-40B4-BE49-F238E27FC236}">
                <a16:creationId xmlns:a16="http://schemas.microsoft.com/office/drawing/2014/main" id="{0849EEC6-8A3D-429D-89CB-7B6A6AD5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9456"/>
            <a:ext cx="5907087" cy="571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914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A10-5D3C-46E7-98E1-D59D733A7520}"/>
              </a:ext>
            </a:extLst>
          </p:cNvPr>
          <p:cNvSpPr>
            <a:spLocks noGrp="1"/>
          </p:cNvSpPr>
          <p:nvPr>
            <p:ph type="title"/>
          </p:nvPr>
        </p:nvSpPr>
        <p:spPr/>
        <p:txBody>
          <a:bodyPr/>
          <a:lstStyle/>
          <a:p>
            <a:r>
              <a:rPr lang="en-US" altLang="en-US" sz="4400"/>
              <a:t>Quá trình giải mã:</a:t>
            </a:r>
            <a:endParaRPr lang="en-US"/>
          </a:p>
        </p:txBody>
      </p:sp>
      <p:sp>
        <p:nvSpPr>
          <p:cNvPr id="3" name="Content Placeholder 2">
            <a:extLst>
              <a:ext uri="{FF2B5EF4-FFF2-40B4-BE49-F238E27FC236}">
                <a16:creationId xmlns:a16="http://schemas.microsoft.com/office/drawing/2014/main" id="{E3C0787B-3388-4E02-AA50-DF3B845D1CF7}"/>
              </a:ext>
            </a:extLst>
          </p:cNvPr>
          <p:cNvSpPr>
            <a:spLocks noGrp="1"/>
          </p:cNvSpPr>
          <p:nvPr>
            <p:ph idx="1"/>
          </p:nvPr>
        </p:nvSpPr>
        <p:spPr>
          <a:xfrm>
            <a:off x="838200" y="1676400"/>
            <a:ext cx="7772400" cy="4114800"/>
          </a:xfrm>
        </p:spPr>
        <p:txBody>
          <a:bodyPr/>
          <a:lstStyle/>
          <a:p>
            <a:r>
              <a:rPr lang="en-US" dirty="0"/>
              <a:t> </a:t>
            </a:r>
            <a:r>
              <a:rPr lang="en-US" i="1" dirty="0">
                <a:solidFill>
                  <a:srgbClr val="000000"/>
                </a:solidFill>
              </a:rPr>
              <a:t>B</a:t>
            </a:r>
            <a:r>
              <a:rPr lang="en-US" dirty="0"/>
              <a:t> </a:t>
            </a:r>
            <a:r>
              <a:rPr lang="en-US" dirty="0" err="1"/>
              <a:t>sẽ</a:t>
            </a:r>
            <a:r>
              <a:rPr lang="en-US" dirty="0"/>
              <a:t> </a:t>
            </a:r>
            <a:r>
              <a:rPr lang="en-US" dirty="0" err="1"/>
              <a:t>giải</a:t>
            </a:r>
            <a:r>
              <a:rPr lang="en-US" dirty="0"/>
              <a:t> </a:t>
            </a:r>
            <a:r>
              <a:rPr lang="en-US" dirty="0" err="1"/>
              <a:t>mã</a:t>
            </a:r>
            <a:r>
              <a:rPr lang="en-US" dirty="0"/>
              <a:t> </a:t>
            </a:r>
            <a:r>
              <a:rPr lang="en-US" dirty="0" err="1"/>
              <a:t>thông</a:t>
            </a:r>
            <a:r>
              <a:rPr lang="en-US" dirty="0"/>
              <a:t> </a:t>
            </a:r>
            <a:r>
              <a:rPr lang="en-US" dirty="0" err="1"/>
              <a:t>điệp</a:t>
            </a:r>
            <a:r>
              <a:rPr lang="en-US" dirty="0"/>
              <a:t> </a:t>
            </a:r>
            <a:r>
              <a:rPr lang="en-US" dirty="0" err="1"/>
              <a:t>nhận</a:t>
            </a:r>
            <a:r>
              <a:rPr lang="en-US" dirty="0"/>
              <a:t> </a:t>
            </a:r>
            <a:r>
              <a:rPr lang="en-US" dirty="0" err="1"/>
              <a:t>được</a:t>
            </a:r>
            <a:r>
              <a:rPr lang="en-US" dirty="0"/>
              <a:t> </a:t>
            </a:r>
            <a:r>
              <a:rPr lang="en-US" dirty="0" err="1"/>
              <a:t>bằng</a:t>
            </a:r>
            <a:r>
              <a:rPr lang="en-US" dirty="0"/>
              <a:t> </a:t>
            </a:r>
            <a:r>
              <a:rPr lang="en-US" dirty="0" err="1"/>
              <a:t>công</a:t>
            </a:r>
            <a:r>
              <a:rPr lang="en-US" dirty="0"/>
              <a:t> </a:t>
            </a:r>
            <a:r>
              <a:rPr lang="en-US" dirty="0" err="1"/>
              <a:t>thức</a:t>
            </a:r>
            <a:r>
              <a:rPr lang="en-US" dirty="0"/>
              <a:t>: </a:t>
            </a:r>
            <a:r>
              <a:rPr lang="en-US" sz="3200" i="1" dirty="0">
                <a:solidFill>
                  <a:srgbClr val="000000"/>
                </a:solidFill>
              </a:rPr>
              <a:t>P = C-K = C+(-K) </a:t>
            </a:r>
            <a:r>
              <a:rPr lang="en-US" i="1" dirty="0">
                <a:solidFill>
                  <a:srgbClr val="000000"/>
                </a:solidFill>
              </a:rPr>
              <a:t> 		(*)</a:t>
            </a:r>
            <a:r>
              <a:rPr lang="en-US" sz="3200" i="1" dirty="0">
                <a:solidFill>
                  <a:srgbClr val="000000"/>
                </a:solidFill>
              </a:rPr>
              <a:t> </a:t>
            </a:r>
          </a:p>
          <a:p>
            <a:pPr marL="0" indent="0">
              <a:buNone/>
            </a:pPr>
            <a:r>
              <a:rPr lang="en-US" dirty="0"/>
              <a:t>   </a:t>
            </a:r>
            <a:r>
              <a:rPr lang="en-US" dirty="0" err="1"/>
              <a:t>với</a:t>
            </a:r>
            <a:r>
              <a:rPr lang="en-US" dirty="0"/>
              <a:t> </a:t>
            </a:r>
            <a:r>
              <a:rPr lang="en-US" sz="3200" i="1" dirty="0">
                <a:solidFill>
                  <a:srgbClr val="000000"/>
                </a:solidFill>
              </a:rPr>
              <a:t>K = </a:t>
            </a:r>
            <a:r>
              <a:rPr lang="en-US" sz="3200" i="1" dirty="0" err="1">
                <a:solidFill>
                  <a:srgbClr val="000000"/>
                </a:solidFill>
              </a:rPr>
              <a:t>n</a:t>
            </a:r>
            <a:r>
              <a:rPr lang="en-US" sz="3200" i="1" baseline="-25000" dirty="0" err="1">
                <a:solidFill>
                  <a:srgbClr val="000000"/>
                </a:solidFill>
              </a:rPr>
              <a:t>B</a:t>
            </a:r>
            <a:r>
              <a:rPr lang="en-US" sz="3200" i="1" dirty="0">
                <a:solidFill>
                  <a:srgbClr val="000000"/>
                </a:solidFill>
              </a:rPr>
              <a:t> ×P</a:t>
            </a:r>
            <a:r>
              <a:rPr lang="en-US" sz="3200" i="1" baseline="-25000" dirty="0">
                <a:solidFill>
                  <a:srgbClr val="000000"/>
                </a:solidFill>
              </a:rPr>
              <a:t>A</a:t>
            </a:r>
            <a:r>
              <a:rPr lang="en-US" sz="3200" i="1" dirty="0">
                <a:solidFill>
                  <a:srgbClr val="000000"/>
                </a:solidFill>
              </a:rPr>
              <a:t>=203(115,48) = (161,69)</a:t>
            </a:r>
          </a:p>
          <a:p>
            <a:pPr marL="0" indent="0">
              <a:buNone/>
            </a:pPr>
            <a:r>
              <a:rPr lang="en-US" sz="3200" dirty="0"/>
              <a:t>   → </a:t>
            </a:r>
            <a:r>
              <a:rPr lang="en-US" sz="3200" i="1" dirty="0">
                <a:solidFill>
                  <a:srgbClr val="000000"/>
                </a:solidFill>
              </a:rPr>
              <a:t>-K = (161,211-69) = (161,142)</a:t>
            </a:r>
          </a:p>
          <a:p>
            <a:r>
              <a:rPr lang="en-US" dirty="0"/>
              <a:t> </a:t>
            </a:r>
            <a:r>
              <a:rPr lang="en-US" dirty="0" err="1"/>
              <a:t>Thay</a:t>
            </a:r>
            <a:r>
              <a:rPr lang="en-US" dirty="0"/>
              <a:t> </a:t>
            </a:r>
            <a:r>
              <a:rPr lang="en-US" dirty="0" err="1"/>
              <a:t>vào</a:t>
            </a:r>
            <a:r>
              <a:rPr lang="en-US" dirty="0"/>
              <a:t> </a:t>
            </a:r>
            <a:r>
              <a:rPr lang="en-US" i="1" dirty="0">
                <a:solidFill>
                  <a:srgbClr val="000000"/>
                </a:solidFill>
              </a:rPr>
              <a:t>(*)</a:t>
            </a:r>
            <a:r>
              <a:rPr lang="en-US" dirty="0"/>
              <a:t>: </a:t>
            </a:r>
          </a:p>
          <a:p>
            <a:pPr marL="0" indent="0" algn="ctr">
              <a:buNone/>
            </a:pPr>
            <a:r>
              <a:rPr lang="en-US" i="1" dirty="0">
                <a:solidFill>
                  <a:srgbClr val="000000"/>
                </a:solidFill>
              </a:rPr>
              <a:t>P = </a:t>
            </a:r>
            <a:r>
              <a:rPr lang="en-US" sz="3200" i="1" dirty="0">
                <a:solidFill>
                  <a:srgbClr val="000000"/>
                </a:solidFill>
              </a:rPr>
              <a:t>(27,181) + (161,142) = </a:t>
            </a:r>
            <a:r>
              <a:rPr lang="en-US" i="1" dirty="0">
                <a:solidFill>
                  <a:srgbClr val="000000"/>
                </a:solidFill>
              </a:rPr>
              <a:t>(5,11)</a:t>
            </a:r>
          </a:p>
          <a:p>
            <a:pPr marL="0" indent="0">
              <a:buNone/>
            </a:pPr>
            <a:r>
              <a:rPr lang="en-US" i="1" dirty="0"/>
              <a:t>(</a:t>
            </a:r>
            <a:r>
              <a:rPr lang="en-US" i="1" dirty="0" err="1"/>
              <a:t>Kết</a:t>
            </a:r>
            <a:r>
              <a:rPr lang="en-US" i="1" dirty="0"/>
              <a:t> </a:t>
            </a:r>
            <a:r>
              <a:rPr lang="en-US" i="1" dirty="0" err="1"/>
              <a:t>quả</a:t>
            </a:r>
            <a:r>
              <a:rPr lang="en-US" i="1" dirty="0"/>
              <a:t> </a:t>
            </a:r>
            <a:r>
              <a:rPr lang="en-US" i="1" dirty="0" err="1"/>
              <a:t>giải</a:t>
            </a:r>
            <a:r>
              <a:rPr lang="en-US" i="1" dirty="0"/>
              <a:t> </a:t>
            </a:r>
            <a:r>
              <a:rPr lang="en-US" i="1" dirty="0" err="1"/>
              <a:t>mã</a:t>
            </a:r>
            <a:r>
              <a:rPr lang="en-US" i="1" dirty="0"/>
              <a:t> </a:t>
            </a:r>
            <a:r>
              <a:rPr lang="en-US" i="1" dirty="0" err="1"/>
              <a:t>giống</a:t>
            </a:r>
            <a:r>
              <a:rPr lang="en-US" i="1" dirty="0"/>
              <a:t> </a:t>
            </a:r>
            <a:r>
              <a:rPr lang="en-US" i="1" dirty="0" err="1"/>
              <a:t>với</a:t>
            </a:r>
            <a:r>
              <a:rPr lang="en-US" i="1" dirty="0"/>
              <a:t> plaintext ban </a:t>
            </a:r>
            <a:r>
              <a:rPr lang="en-US" i="1" dirty="0" err="1"/>
              <a:t>đầu</a:t>
            </a:r>
            <a:r>
              <a:rPr lang="en-US" i="1" dirty="0"/>
              <a:t>)</a:t>
            </a:r>
          </a:p>
        </p:txBody>
      </p:sp>
      <p:sp>
        <p:nvSpPr>
          <p:cNvPr id="4" name="Date Placeholder 3">
            <a:extLst>
              <a:ext uri="{FF2B5EF4-FFF2-40B4-BE49-F238E27FC236}">
                <a16:creationId xmlns:a16="http://schemas.microsoft.com/office/drawing/2014/main" id="{9132FB23-803C-4347-839B-653762700AC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2437049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78EA0B5-26DA-481A-B634-1A30BEF33082}"/>
              </a:ext>
            </a:extLst>
          </p:cNvPr>
          <p:cNvSpPr>
            <a:spLocks noGrp="1" noChangeArrowheads="1"/>
          </p:cNvSpPr>
          <p:nvPr>
            <p:ph type="title"/>
          </p:nvPr>
        </p:nvSpPr>
        <p:spPr/>
        <p:txBody>
          <a:bodyPr/>
          <a:lstStyle/>
          <a:p>
            <a:r>
              <a:rPr lang="en-US" altLang="en-US"/>
              <a:t>Tóm tắt:</a:t>
            </a:r>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8245D4B6-8F3E-4B98-A2D8-8245713F8B05}"/>
              </a:ext>
            </a:extLst>
          </p:cNvPr>
          <p:cNvSpPr>
            <a:spLocks noGrp="1"/>
          </p:cNvSpPr>
          <p:nvPr>
            <p:ph idx="1"/>
          </p:nvPr>
        </p:nvSpPr>
        <p:spPr>
          <a:xfrm>
            <a:off x="838200" y="1524000"/>
            <a:ext cx="7772400" cy="4800600"/>
          </a:xfrm>
        </p:spPr>
        <p:txBody>
          <a:bodyPr/>
          <a:lstStyle/>
          <a:p>
            <a:pPr marL="0" indent="0">
              <a:buFont typeface="Wingdings" panose="05000000000000000000" pitchFamily="2" charset="2"/>
              <a:buNone/>
              <a:defRPr/>
            </a:pPr>
            <a:r>
              <a:rPr lang="en-US" b="1" i="1">
                <a:solidFill>
                  <a:srgbClr val="0000FF"/>
                </a:solidFill>
              </a:rPr>
              <a:t>Các thành phần công khai:</a:t>
            </a:r>
          </a:p>
          <a:p>
            <a:pPr>
              <a:defRPr/>
            </a:pPr>
            <a:r>
              <a:rPr lang="en-US"/>
              <a:t> Đường cong </a:t>
            </a:r>
            <a:r>
              <a:rPr lang="vi-VN" sz="3200" i="1">
                <a:solidFill>
                  <a:srgbClr val="000000"/>
                </a:solidFill>
              </a:rPr>
              <a:t>E</a:t>
            </a:r>
            <a:r>
              <a:rPr lang="vi-VN" sz="3200" i="1" baseline="-25000">
                <a:solidFill>
                  <a:srgbClr val="000000"/>
                </a:solidFill>
              </a:rPr>
              <a:t>p</a:t>
            </a:r>
            <a:r>
              <a:rPr lang="vi-VN" sz="3200" i="1">
                <a:solidFill>
                  <a:srgbClr val="000000"/>
                </a:solidFill>
              </a:rPr>
              <a:t>(a, b)</a:t>
            </a:r>
            <a:endParaRPr lang="en-US" i="1">
              <a:solidFill>
                <a:srgbClr val="000000"/>
              </a:solidFill>
            </a:endParaRPr>
          </a:p>
          <a:p>
            <a:pPr>
              <a:defRPr/>
            </a:pPr>
            <a:r>
              <a:rPr lang="en-US"/>
              <a:t> Đ</a:t>
            </a:r>
            <a:r>
              <a:rPr lang="en-US" sz="3200"/>
              <a:t>iểm </a:t>
            </a:r>
            <a:r>
              <a:rPr lang="en-US" sz="3200" i="1">
                <a:solidFill>
                  <a:srgbClr val="000000"/>
                </a:solidFill>
              </a:rPr>
              <a:t>G</a:t>
            </a:r>
            <a:r>
              <a:rPr lang="en-US" sz="3200"/>
              <a:t> trên </a:t>
            </a:r>
            <a:r>
              <a:rPr lang="vi-VN" sz="3200" i="1">
                <a:solidFill>
                  <a:srgbClr val="000000"/>
                </a:solidFill>
              </a:rPr>
              <a:t>E</a:t>
            </a:r>
            <a:r>
              <a:rPr lang="vi-VN" sz="3200" i="1" baseline="-25000">
                <a:solidFill>
                  <a:srgbClr val="000000"/>
                </a:solidFill>
              </a:rPr>
              <a:t>p</a:t>
            </a:r>
            <a:r>
              <a:rPr lang="vi-VN" sz="3200" i="1">
                <a:solidFill>
                  <a:srgbClr val="000000"/>
                </a:solidFill>
              </a:rPr>
              <a:t>(a, b)</a:t>
            </a:r>
            <a:r>
              <a:rPr lang="en-US" sz="3200"/>
              <a:t> có bậc </a:t>
            </a:r>
            <a:r>
              <a:rPr lang="en-US" sz="3200" i="1">
                <a:solidFill>
                  <a:srgbClr val="000000"/>
                </a:solidFill>
              </a:rPr>
              <a:t>n</a:t>
            </a:r>
            <a:endParaRPr lang="en-US" i="1">
              <a:solidFill>
                <a:srgbClr val="000000"/>
              </a:solidFill>
            </a:endParaRPr>
          </a:p>
          <a:p>
            <a:pPr>
              <a:defRPr/>
            </a:pPr>
            <a:r>
              <a:rPr lang="en-US"/>
              <a:t> </a:t>
            </a:r>
            <a:r>
              <a:rPr lang="en-US" i="1">
                <a:solidFill>
                  <a:srgbClr val="000000"/>
                </a:solidFill>
              </a:rPr>
              <a:t>P</a:t>
            </a:r>
            <a:r>
              <a:rPr lang="en-US" i="1" baseline="-25000">
                <a:solidFill>
                  <a:srgbClr val="000000"/>
                </a:solidFill>
              </a:rPr>
              <a:t>A</a:t>
            </a:r>
            <a:r>
              <a:rPr lang="en-US"/>
              <a:t> (khóa công khai của </a:t>
            </a:r>
            <a:r>
              <a:rPr lang="en-US" i="1">
                <a:solidFill>
                  <a:srgbClr val="000000"/>
                </a:solidFill>
              </a:rPr>
              <a:t>A</a:t>
            </a:r>
            <a:r>
              <a:rPr lang="en-US"/>
              <a:t>)</a:t>
            </a:r>
          </a:p>
          <a:p>
            <a:pPr>
              <a:defRPr/>
            </a:pPr>
            <a:r>
              <a:rPr lang="en-US" i="1">
                <a:solidFill>
                  <a:srgbClr val="000000"/>
                </a:solidFill>
              </a:rPr>
              <a:t> P</a:t>
            </a:r>
            <a:r>
              <a:rPr lang="en-US" i="1" baseline="-25000">
                <a:solidFill>
                  <a:srgbClr val="000000"/>
                </a:solidFill>
              </a:rPr>
              <a:t>B</a:t>
            </a:r>
            <a:r>
              <a:rPr lang="en-US"/>
              <a:t> (khóa công khai của </a:t>
            </a:r>
            <a:r>
              <a:rPr lang="en-US" i="1">
                <a:solidFill>
                  <a:srgbClr val="000000"/>
                </a:solidFill>
              </a:rPr>
              <a:t>B</a:t>
            </a:r>
            <a:r>
              <a:rPr lang="en-US"/>
              <a:t>)</a:t>
            </a:r>
          </a:p>
          <a:p>
            <a:pPr marL="0" indent="0">
              <a:buFont typeface="Wingdings" panose="05000000000000000000" pitchFamily="2" charset="2"/>
              <a:buNone/>
              <a:defRPr/>
            </a:pPr>
            <a:r>
              <a:rPr lang="en-US" b="1" i="1">
                <a:solidFill>
                  <a:srgbClr val="0000FF"/>
                </a:solidFill>
              </a:rPr>
              <a:t>Các thành phần bí mật:</a:t>
            </a:r>
          </a:p>
          <a:p>
            <a:pPr>
              <a:defRPr/>
            </a:pPr>
            <a:r>
              <a:rPr lang="en-US"/>
              <a:t> </a:t>
            </a:r>
            <a:r>
              <a:rPr lang="en-US" i="1">
                <a:solidFill>
                  <a:srgbClr val="000000"/>
                </a:solidFill>
              </a:rPr>
              <a:t>n</a:t>
            </a:r>
            <a:r>
              <a:rPr lang="en-US" i="1" baseline="-25000">
                <a:solidFill>
                  <a:srgbClr val="000000"/>
                </a:solidFill>
              </a:rPr>
              <a:t>A</a:t>
            </a:r>
            <a:r>
              <a:rPr lang="en-US"/>
              <a:t> (khóa riêng của </a:t>
            </a:r>
            <a:r>
              <a:rPr lang="en-US" i="1">
                <a:solidFill>
                  <a:srgbClr val="000000"/>
                </a:solidFill>
              </a:rPr>
              <a:t>A</a:t>
            </a:r>
            <a:r>
              <a:rPr lang="en-US"/>
              <a:t>)</a:t>
            </a:r>
          </a:p>
          <a:p>
            <a:pPr>
              <a:defRPr/>
            </a:pPr>
            <a:r>
              <a:rPr lang="en-US"/>
              <a:t> </a:t>
            </a:r>
            <a:r>
              <a:rPr lang="en-US" i="1">
                <a:solidFill>
                  <a:srgbClr val="000000"/>
                </a:solidFill>
              </a:rPr>
              <a:t>n</a:t>
            </a:r>
            <a:r>
              <a:rPr lang="en-US" i="1" baseline="-25000">
                <a:solidFill>
                  <a:srgbClr val="000000"/>
                </a:solidFill>
              </a:rPr>
              <a:t>B</a:t>
            </a:r>
            <a:r>
              <a:rPr lang="en-US"/>
              <a:t> (khóa riêng của </a:t>
            </a:r>
            <a:r>
              <a:rPr lang="en-US" i="1">
                <a:solidFill>
                  <a:srgbClr val="000000"/>
                </a:solidFill>
              </a:rPr>
              <a:t>B</a:t>
            </a:r>
            <a:r>
              <a:rPr lang="en-US"/>
              <a:t>)</a:t>
            </a:r>
          </a:p>
          <a:p>
            <a:pPr>
              <a:defRPr/>
            </a:pPr>
            <a:endParaRPr lang="en-US"/>
          </a:p>
        </p:txBody>
      </p:sp>
      <p:sp>
        <p:nvSpPr>
          <p:cNvPr id="50180" name="Date Placeholder 3">
            <a:extLst>
              <a:ext uri="{FF2B5EF4-FFF2-40B4-BE49-F238E27FC236}">
                <a16:creationId xmlns:a16="http://schemas.microsoft.com/office/drawing/2014/main" id="{C0ABAE71-F28E-4BD9-804B-A435C942A52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78EA0B5-26DA-481A-B634-1A30BEF33082}"/>
              </a:ext>
            </a:extLst>
          </p:cNvPr>
          <p:cNvSpPr>
            <a:spLocks noGrp="1" noChangeArrowheads="1"/>
          </p:cNvSpPr>
          <p:nvPr>
            <p:ph type="title"/>
          </p:nvPr>
        </p:nvSpPr>
        <p:spPr/>
        <p:txBody>
          <a:bodyPr/>
          <a:lstStyle/>
          <a:p>
            <a:endParaRPr lang="en-US" altLang="en-US"/>
          </a:p>
        </p:txBody>
      </p:sp>
      <p:sp>
        <p:nvSpPr>
          <p:cNvPr id="3" name="Content Placeholder 2" descr="Rectangle: Click to edit Master text styles&#10;Second level&#10;Third level&#10;Fourth level&#10;Fifth level">
            <a:extLst>
              <a:ext uri="{FF2B5EF4-FFF2-40B4-BE49-F238E27FC236}">
                <a16:creationId xmlns:a16="http://schemas.microsoft.com/office/drawing/2014/main" id="{8245D4B6-8F3E-4B98-A2D8-8245713F8B05}"/>
              </a:ext>
            </a:extLst>
          </p:cNvPr>
          <p:cNvSpPr>
            <a:spLocks noGrp="1"/>
          </p:cNvSpPr>
          <p:nvPr>
            <p:ph idx="1"/>
          </p:nvPr>
        </p:nvSpPr>
        <p:spPr>
          <a:xfrm>
            <a:off x="838200" y="1524000"/>
            <a:ext cx="7772400" cy="4800600"/>
          </a:xfrm>
        </p:spPr>
        <p:txBody>
          <a:bodyPr/>
          <a:lstStyle/>
          <a:p>
            <a:pPr marL="0" indent="0">
              <a:buFont typeface="Wingdings" panose="05000000000000000000" pitchFamily="2" charset="2"/>
              <a:buNone/>
              <a:defRPr/>
            </a:pPr>
            <a:r>
              <a:rPr lang="en-US" b="1" i="1">
                <a:solidFill>
                  <a:srgbClr val="0000FF"/>
                </a:solidFill>
              </a:rPr>
              <a:t>Công thức tính khóa K:</a:t>
            </a:r>
          </a:p>
          <a:p>
            <a:pPr>
              <a:defRPr/>
            </a:pPr>
            <a:r>
              <a:rPr lang="en-US"/>
              <a:t> </a:t>
            </a:r>
            <a:r>
              <a:rPr lang="en-US" sz="3200" i="1">
                <a:solidFill>
                  <a:srgbClr val="000000"/>
                </a:solidFill>
              </a:rPr>
              <a:t>K = n</a:t>
            </a:r>
            <a:r>
              <a:rPr lang="en-US" sz="3200" i="1" baseline="-25000">
                <a:solidFill>
                  <a:srgbClr val="000000"/>
                </a:solidFill>
              </a:rPr>
              <a:t>A</a:t>
            </a:r>
            <a:r>
              <a:rPr lang="en-US" sz="3200" i="1">
                <a:solidFill>
                  <a:srgbClr val="000000"/>
                </a:solidFill>
              </a:rPr>
              <a:t> ×P</a:t>
            </a:r>
            <a:r>
              <a:rPr lang="en-US" sz="3200" i="1" baseline="-25000">
                <a:solidFill>
                  <a:srgbClr val="000000"/>
                </a:solidFill>
              </a:rPr>
              <a:t>B</a:t>
            </a:r>
            <a:r>
              <a:rPr lang="en-US" i="1">
                <a:solidFill>
                  <a:srgbClr val="000000"/>
                </a:solidFill>
              </a:rPr>
              <a:t> </a:t>
            </a:r>
            <a:r>
              <a:rPr lang="en-US" sz="3200" i="1">
                <a:solidFill>
                  <a:srgbClr val="000000"/>
                </a:solidFill>
              </a:rPr>
              <a:t>= n</a:t>
            </a:r>
            <a:r>
              <a:rPr lang="en-US" sz="3200" i="1" baseline="-25000">
                <a:solidFill>
                  <a:srgbClr val="000000"/>
                </a:solidFill>
              </a:rPr>
              <a:t>B</a:t>
            </a:r>
            <a:r>
              <a:rPr lang="en-US" sz="3200" i="1">
                <a:solidFill>
                  <a:srgbClr val="000000"/>
                </a:solidFill>
              </a:rPr>
              <a:t> ×P</a:t>
            </a:r>
            <a:r>
              <a:rPr lang="en-US" sz="3200" i="1" baseline="-25000">
                <a:solidFill>
                  <a:srgbClr val="000000"/>
                </a:solidFill>
              </a:rPr>
              <a:t>A</a:t>
            </a:r>
            <a:r>
              <a:rPr lang="en-US"/>
              <a:t> </a:t>
            </a:r>
          </a:p>
          <a:p>
            <a:pPr marL="0" indent="0">
              <a:buFont typeface="Wingdings" panose="05000000000000000000" pitchFamily="2" charset="2"/>
              <a:buNone/>
              <a:defRPr/>
            </a:pPr>
            <a:r>
              <a:rPr lang="en-US"/>
              <a:t> </a:t>
            </a:r>
            <a:r>
              <a:rPr lang="en-US" b="1" i="1">
                <a:solidFill>
                  <a:srgbClr val="0000FF"/>
                </a:solidFill>
              </a:rPr>
              <a:t>Công thức mã hóa:</a:t>
            </a:r>
          </a:p>
          <a:p>
            <a:pPr>
              <a:defRPr/>
            </a:pPr>
            <a:r>
              <a:rPr lang="en-US"/>
              <a:t> </a:t>
            </a:r>
            <a:r>
              <a:rPr lang="en-US" i="1">
                <a:solidFill>
                  <a:srgbClr val="000000"/>
                </a:solidFill>
              </a:rPr>
              <a:t>C=P</a:t>
            </a:r>
            <a:r>
              <a:rPr lang="en-US" sz="3200" i="1">
                <a:solidFill>
                  <a:srgbClr val="000000"/>
                </a:solidFill>
              </a:rPr>
              <a:t>+K</a:t>
            </a:r>
            <a:endParaRPr lang="en-US" i="1">
              <a:solidFill>
                <a:srgbClr val="000000"/>
              </a:solidFill>
            </a:endParaRPr>
          </a:p>
          <a:p>
            <a:pPr marL="0" indent="0">
              <a:buFont typeface="Wingdings" panose="05000000000000000000" pitchFamily="2" charset="2"/>
              <a:buNone/>
              <a:defRPr/>
            </a:pPr>
            <a:r>
              <a:rPr lang="en-US" b="1" i="1">
                <a:solidFill>
                  <a:srgbClr val="0000FF"/>
                </a:solidFill>
              </a:rPr>
              <a:t>Các thành giải mã:</a:t>
            </a:r>
          </a:p>
          <a:p>
            <a:pPr>
              <a:defRPr/>
            </a:pPr>
            <a:r>
              <a:rPr lang="en-US"/>
              <a:t> </a:t>
            </a:r>
            <a:r>
              <a:rPr lang="en-US" i="1">
                <a:solidFill>
                  <a:srgbClr val="000000"/>
                </a:solidFill>
              </a:rPr>
              <a:t>P=C-</a:t>
            </a:r>
            <a:r>
              <a:rPr lang="en-US" sz="3200" i="1">
                <a:solidFill>
                  <a:srgbClr val="000000"/>
                </a:solidFill>
              </a:rPr>
              <a:t>K</a:t>
            </a:r>
            <a:endParaRPr lang="en-US" i="1">
              <a:solidFill>
                <a:srgbClr val="000000"/>
              </a:solidFill>
            </a:endParaRPr>
          </a:p>
          <a:p>
            <a:pPr marL="0" indent="0">
              <a:buNone/>
              <a:defRPr/>
            </a:pPr>
            <a:endParaRPr lang="en-US"/>
          </a:p>
        </p:txBody>
      </p:sp>
      <p:sp>
        <p:nvSpPr>
          <p:cNvPr id="50180" name="Date Placeholder 3">
            <a:extLst>
              <a:ext uri="{FF2B5EF4-FFF2-40B4-BE49-F238E27FC236}">
                <a16:creationId xmlns:a16="http://schemas.microsoft.com/office/drawing/2014/main" id="{C0ABAE71-F28E-4BD9-804B-A435C942A52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extLst>
      <p:ext uri="{BB962C8B-B14F-4D97-AF65-F5344CB8AC3E}">
        <p14:creationId xmlns:p14="http://schemas.microsoft.com/office/powerpoint/2010/main" val="3025768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61F2AA2-990A-4178-BE71-80733389D91B}"/>
              </a:ext>
            </a:extLst>
          </p:cNvPr>
          <p:cNvSpPr>
            <a:spLocks noGrp="1" noChangeArrowheads="1"/>
          </p:cNvSpPr>
          <p:nvPr>
            <p:ph type="title"/>
          </p:nvPr>
        </p:nvSpPr>
        <p:spPr/>
        <p:txBody>
          <a:bodyPr/>
          <a:lstStyle/>
          <a:p>
            <a:endParaRPr lang="en-US" altLang="en-US"/>
          </a:p>
        </p:txBody>
      </p:sp>
      <p:sp>
        <p:nvSpPr>
          <p:cNvPr id="52227" name="Content Placeholder 2" descr="Rectangle: Click to edit Master text styles&#10;Second level&#10;Third level&#10;Fourth level&#10;Fifth level">
            <a:extLst>
              <a:ext uri="{FF2B5EF4-FFF2-40B4-BE49-F238E27FC236}">
                <a16:creationId xmlns:a16="http://schemas.microsoft.com/office/drawing/2014/main" id="{145DFF3E-5174-4EB2-BD0B-450712017DBA}"/>
              </a:ext>
            </a:extLst>
          </p:cNvPr>
          <p:cNvSpPr>
            <a:spLocks noGrp="1" noChangeArrowheads="1"/>
          </p:cNvSpPr>
          <p:nvPr>
            <p:ph idx="1"/>
          </p:nvPr>
        </p:nvSpPr>
        <p:spPr>
          <a:xfrm>
            <a:off x="685800" y="1600200"/>
            <a:ext cx="7772400" cy="4114800"/>
          </a:xfrm>
        </p:spPr>
        <p:txBody>
          <a:bodyPr/>
          <a:lstStyle/>
          <a:p>
            <a:r>
              <a:rPr lang="en-US" altLang="en-US"/>
              <a:t> Người </a:t>
            </a:r>
            <a:r>
              <a:rPr lang="en-US" altLang="en-US" i="1">
                <a:solidFill>
                  <a:srgbClr val="000000"/>
                </a:solidFill>
              </a:rPr>
              <a:t>A</a:t>
            </a:r>
            <a:r>
              <a:rPr lang="en-US" altLang="en-US"/>
              <a:t> muốn mã hóa và gửi thông điệp cần sử dụng các thành phần công khai </a:t>
            </a:r>
            <a:r>
              <a:rPr lang="vi-VN" sz="3200" i="1">
                <a:solidFill>
                  <a:srgbClr val="000000"/>
                </a:solidFill>
              </a:rPr>
              <a:t>E</a:t>
            </a:r>
            <a:r>
              <a:rPr lang="vi-VN" sz="3200" i="1" baseline="-25000">
                <a:solidFill>
                  <a:srgbClr val="000000"/>
                </a:solidFill>
              </a:rPr>
              <a:t>p</a:t>
            </a:r>
            <a:r>
              <a:rPr lang="vi-VN" sz="3200" i="1">
                <a:solidFill>
                  <a:srgbClr val="000000"/>
                </a:solidFill>
              </a:rPr>
              <a:t>(a, b)</a:t>
            </a:r>
            <a:r>
              <a:rPr lang="en-US" altLang="en-US"/>
              <a:t>, </a:t>
            </a:r>
            <a:r>
              <a:rPr lang="en-US" altLang="en-US" i="1">
                <a:solidFill>
                  <a:srgbClr val="000000"/>
                </a:solidFill>
              </a:rPr>
              <a:t>G</a:t>
            </a:r>
            <a:r>
              <a:rPr lang="en-US" altLang="en-US"/>
              <a:t>, khóa công khai </a:t>
            </a:r>
            <a:r>
              <a:rPr lang="en-US" altLang="en-US" i="1">
                <a:solidFill>
                  <a:srgbClr val="000000"/>
                </a:solidFill>
              </a:rPr>
              <a:t>P</a:t>
            </a:r>
            <a:r>
              <a:rPr lang="en-US" altLang="en-US" i="1" baseline="-25000">
                <a:solidFill>
                  <a:srgbClr val="000000"/>
                </a:solidFill>
              </a:rPr>
              <a:t>B</a:t>
            </a:r>
            <a:r>
              <a:rPr lang="en-US" altLang="en-US"/>
              <a:t> của </a:t>
            </a:r>
            <a:r>
              <a:rPr lang="en-US" altLang="en-US" i="1">
                <a:solidFill>
                  <a:srgbClr val="000000"/>
                </a:solidFill>
              </a:rPr>
              <a:t>B</a:t>
            </a:r>
            <a:r>
              <a:rPr lang="en-US" altLang="en-US"/>
              <a:t>, và khóa riêng </a:t>
            </a:r>
            <a:r>
              <a:rPr lang="en-US" altLang="en-US" i="1">
                <a:solidFill>
                  <a:srgbClr val="000000"/>
                </a:solidFill>
              </a:rPr>
              <a:t>n</a:t>
            </a:r>
            <a:r>
              <a:rPr lang="en-US" altLang="en-US" i="1" baseline="-25000">
                <a:solidFill>
                  <a:srgbClr val="000000"/>
                </a:solidFill>
              </a:rPr>
              <a:t>A</a:t>
            </a:r>
            <a:r>
              <a:rPr lang="en-US" altLang="en-US"/>
              <a:t> của bản thân.</a:t>
            </a:r>
          </a:p>
          <a:p>
            <a:r>
              <a:rPr lang="en-US" altLang="en-US"/>
              <a:t> Người </a:t>
            </a:r>
            <a:r>
              <a:rPr lang="en-US" altLang="en-US" i="1">
                <a:solidFill>
                  <a:srgbClr val="000000"/>
                </a:solidFill>
              </a:rPr>
              <a:t>B</a:t>
            </a:r>
            <a:r>
              <a:rPr lang="en-US" altLang="en-US"/>
              <a:t> muốn nhận và giải mã thông điệp cần sử dụng các thành phần công khai </a:t>
            </a:r>
            <a:r>
              <a:rPr lang="vi-VN" sz="3200" i="1">
                <a:solidFill>
                  <a:srgbClr val="000000"/>
                </a:solidFill>
              </a:rPr>
              <a:t>E</a:t>
            </a:r>
            <a:r>
              <a:rPr lang="vi-VN" sz="3200" i="1" baseline="-25000">
                <a:solidFill>
                  <a:srgbClr val="000000"/>
                </a:solidFill>
              </a:rPr>
              <a:t>p</a:t>
            </a:r>
            <a:r>
              <a:rPr lang="vi-VN" sz="3200" i="1">
                <a:solidFill>
                  <a:srgbClr val="000000"/>
                </a:solidFill>
              </a:rPr>
              <a:t>(a, b)</a:t>
            </a:r>
            <a:r>
              <a:rPr lang="en-US" altLang="en-US"/>
              <a:t>, </a:t>
            </a:r>
            <a:r>
              <a:rPr lang="en-US" altLang="en-US" i="1">
                <a:solidFill>
                  <a:srgbClr val="000000"/>
                </a:solidFill>
              </a:rPr>
              <a:t>G</a:t>
            </a:r>
            <a:r>
              <a:rPr lang="en-US" altLang="en-US"/>
              <a:t>, khóa công khai </a:t>
            </a:r>
            <a:r>
              <a:rPr lang="en-US" altLang="en-US" i="1">
                <a:solidFill>
                  <a:srgbClr val="000000"/>
                </a:solidFill>
              </a:rPr>
              <a:t>P</a:t>
            </a:r>
            <a:r>
              <a:rPr lang="en-US" altLang="en-US" i="1" baseline="-25000">
                <a:solidFill>
                  <a:srgbClr val="000000"/>
                </a:solidFill>
              </a:rPr>
              <a:t>A</a:t>
            </a:r>
            <a:r>
              <a:rPr lang="en-US" altLang="en-US"/>
              <a:t> của </a:t>
            </a:r>
            <a:r>
              <a:rPr lang="en-US" altLang="en-US" i="1">
                <a:solidFill>
                  <a:srgbClr val="000000"/>
                </a:solidFill>
              </a:rPr>
              <a:t>A</a:t>
            </a:r>
            <a:r>
              <a:rPr lang="en-US" altLang="en-US"/>
              <a:t>, và khóa riêng </a:t>
            </a:r>
            <a:r>
              <a:rPr lang="en-US" altLang="en-US" i="1">
                <a:solidFill>
                  <a:srgbClr val="000000"/>
                </a:solidFill>
              </a:rPr>
              <a:t>n</a:t>
            </a:r>
            <a:r>
              <a:rPr lang="en-US" altLang="en-US" i="1" baseline="-25000">
                <a:solidFill>
                  <a:srgbClr val="000000"/>
                </a:solidFill>
              </a:rPr>
              <a:t>B</a:t>
            </a:r>
            <a:r>
              <a:rPr lang="en-US" altLang="en-US"/>
              <a:t> của bản thân.</a:t>
            </a:r>
          </a:p>
        </p:txBody>
      </p:sp>
      <p:sp>
        <p:nvSpPr>
          <p:cNvPr id="52228" name="Date Placeholder 3">
            <a:extLst>
              <a:ext uri="{FF2B5EF4-FFF2-40B4-BE49-F238E27FC236}">
                <a16:creationId xmlns:a16="http://schemas.microsoft.com/office/drawing/2014/main" id="{08AB4666-D967-4C71-9D93-06B9B325D79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118ECE5-4CDF-4611-95FA-4AD1BF3D4627}"/>
              </a:ext>
            </a:extLst>
          </p:cNvPr>
          <p:cNvSpPr>
            <a:spLocks noGrp="1" noChangeArrowheads="1"/>
          </p:cNvSpPr>
          <p:nvPr>
            <p:ph type="title"/>
          </p:nvPr>
        </p:nvSpPr>
        <p:spPr/>
        <p:txBody>
          <a:bodyPr/>
          <a:lstStyle/>
          <a:p>
            <a:r>
              <a:rPr lang="en-US" altLang="en-US"/>
              <a:t>Bài tập:</a:t>
            </a:r>
          </a:p>
        </p:txBody>
      </p:sp>
      <p:sp>
        <p:nvSpPr>
          <p:cNvPr id="53251" name="Date Placeholder 3">
            <a:extLst>
              <a:ext uri="{FF2B5EF4-FFF2-40B4-BE49-F238E27FC236}">
                <a16:creationId xmlns:a16="http://schemas.microsoft.com/office/drawing/2014/main" id="{D7F4BC54-B468-4218-994E-18C84FC4556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3252" name="Content Placeholder 2" descr="Rectangle: Click to edit Master text styles&#10;Second level&#10;Third level&#10;Fourth level&#10;Fifth level">
            <a:extLst>
              <a:ext uri="{FF2B5EF4-FFF2-40B4-BE49-F238E27FC236}">
                <a16:creationId xmlns:a16="http://schemas.microsoft.com/office/drawing/2014/main" id="{73D66D49-2F12-4697-A36F-63DB39024019}"/>
              </a:ext>
            </a:extLst>
          </p:cNvPr>
          <p:cNvSpPr>
            <a:spLocks noGrp="1" noChangeArrowheads="1"/>
          </p:cNvSpPr>
          <p:nvPr>
            <p:ph idx="1"/>
          </p:nvPr>
        </p:nvSpPr>
        <p:spPr>
          <a:xfrm>
            <a:off x="609600" y="1663700"/>
            <a:ext cx="8001000" cy="4737100"/>
          </a:xfrm>
        </p:spPr>
        <p:txBody>
          <a:bodyPr/>
          <a:lstStyle/>
          <a:p>
            <a:r>
              <a:rPr lang="en-US" sz="2800" dirty="0"/>
              <a:t> </a:t>
            </a:r>
            <a:r>
              <a:rPr lang="en-US" sz="2800" dirty="0" err="1"/>
              <a:t>Giả</a:t>
            </a:r>
            <a:r>
              <a:rPr lang="en-US" sz="2800" dirty="0"/>
              <a:t> </a:t>
            </a:r>
            <a:r>
              <a:rPr lang="en-US" sz="2800" dirty="0" err="1"/>
              <a:t>sử</a:t>
            </a:r>
            <a:r>
              <a:rPr lang="en-US" sz="2800" dirty="0"/>
              <a:t> </a:t>
            </a:r>
            <a:r>
              <a:rPr lang="en-US" sz="2800" dirty="0" err="1"/>
              <a:t>người</a:t>
            </a:r>
            <a:r>
              <a:rPr lang="en-US" sz="2800" dirty="0"/>
              <a:t> </a:t>
            </a:r>
            <a:r>
              <a:rPr lang="en-US" sz="2800" i="1" dirty="0">
                <a:solidFill>
                  <a:srgbClr val="000000"/>
                </a:solidFill>
              </a:rPr>
              <a:t>A</a:t>
            </a:r>
            <a:r>
              <a:rPr lang="en-US" sz="2800" dirty="0"/>
              <a:t> </a:t>
            </a:r>
            <a:r>
              <a:rPr lang="en-US" sz="2800" dirty="0" err="1"/>
              <a:t>muốn</a:t>
            </a:r>
            <a:r>
              <a:rPr lang="en-US" sz="2800" dirty="0"/>
              <a:t> </a:t>
            </a:r>
            <a:r>
              <a:rPr lang="en-US" sz="2800" dirty="0" err="1"/>
              <a:t>gửi</a:t>
            </a:r>
            <a:r>
              <a:rPr lang="en-US" sz="2800" dirty="0"/>
              <a:t> </a:t>
            </a:r>
            <a:r>
              <a:rPr lang="en-US" sz="2800" dirty="0" err="1"/>
              <a:t>cho</a:t>
            </a:r>
            <a:r>
              <a:rPr lang="en-US" sz="2800" dirty="0"/>
              <a:t> </a:t>
            </a:r>
            <a:r>
              <a:rPr lang="en-US" sz="2800" dirty="0" err="1"/>
              <a:t>người</a:t>
            </a:r>
            <a:r>
              <a:rPr lang="en-US" sz="2800" dirty="0"/>
              <a:t> </a:t>
            </a:r>
            <a:r>
              <a:rPr lang="en-US" sz="2800" i="1" dirty="0">
                <a:solidFill>
                  <a:srgbClr val="000000"/>
                </a:solidFill>
              </a:rPr>
              <a:t>B</a:t>
            </a:r>
            <a:r>
              <a:rPr lang="en-US" sz="2800" dirty="0"/>
              <a:t> plaintext </a:t>
            </a:r>
            <a:r>
              <a:rPr lang="en-US" sz="2800" i="1" dirty="0">
                <a:solidFill>
                  <a:srgbClr val="000000"/>
                </a:solidFill>
              </a:rPr>
              <a:t>P</a:t>
            </a:r>
            <a:r>
              <a:rPr lang="en-US" sz="2800" dirty="0"/>
              <a:t>, </a:t>
            </a:r>
            <a:r>
              <a:rPr lang="en-US" sz="2800" dirty="0" err="1"/>
              <a:t>hai</a:t>
            </a:r>
            <a:r>
              <a:rPr lang="en-US" sz="2800" dirty="0"/>
              <a:t> </a:t>
            </a:r>
            <a:r>
              <a:rPr lang="en-US" sz="2800" dirty="0" err="1"/>
              <a:t>người</a:t>
            </a:r>
            <a:r>
              <a:rPr lang="en-US" sz="2800" dirty="0"/>
              <a:t> </a:t>
            </a:r>
            <a:r>
              <a:rPr lang="en-US" sz="2800" dirty="0" err="1"/>
              <a:t>thỏa</a:t>
            </a:r>
            <a:r>
              <a:rPr lang="en-US" sz="2800" dirty="0"/>
              <a:t> </a:t>
            </a:r>
            <a:r>
              <a:rPr lang="en-US" sz="2800" dirty="0" err="1"/>
              <a:t>thuận</a:t>
            </a:r>
            <a:r>
              <a:rPr lang="en-US" sz="2800" dirty="0"/>
              <a:t> </a:t>
            </a:r>
            <a:r>
              <a:rPr lang="en-US" sz="2800" dirty="0" err="1"/>
              <a:t>sử</a:t>
            </a:r>
            <a:r>
              <a:rPr lang="en-US" sz="2800" dirty="0"/>
              <a:t> </a:t>
            </a:r>
            <a:r>
              <a:rPr lang="en-US" sz="2800" dirty="0" err="1"/>
              <a:t>dụng</a:t>
            </a:r>
            <a:r>
              <a:rPr lang="en-US" sz="2800" dirty="0"/>
              <a:t> </a:t>
            </a:r>
            <a:r>
              <a:rPr lang="en-US" sz="2800" dirty="0" err="1"/>
              <a:t>đường</a:t>
            </a:r>
            <a:r>
              <a:rPr lang="en-US" sz="2800" dirty="0"/>
              <a:t> </a:t>
            </a:r>
            <a:r>
              <a:rPr lang="en-US" sz="2800" dirty="0" err="1"/>
              <a:t>cong</a:t>
            </a:r>
            <a:r>
              <a:rPr lang="en-US" sz="2800" dirty="0"/>
              <a:t> </a:t>
            </a:r>
            <a:r>
              <a:rPr lang="vi-VN" sz="2800" i="1" dirty="0">
                <a:solidFill>
                  <a:srgbClr val="000000"/>
                </a:solidFill>
                <a:effectLst/>
                <a:latin typeface="Times New Roman" panose="02020603050405020304" pitchFamily="18" charset="0"/>
                <a:ea typeface="Times New Roman" panose="02020603050405020304" pitchFamily="18" charset="0"/>
              </a:rPr>
              <a:t>E</a:t>
            </a:r>
            <a:r>
              <a:rPr lang="en-US" sz="2800" i="1" baseline="-25000" dirty="0">
                <a:solidFill>
                  <a:srgbClr val="000000"/>
                </a:solidFill>
                <a:effectLst/>
                <a:latin typeface="Times New Roman" panose="02020603050405020304" pitchFamily="18" charset="0"/>
                <a:ea typeface="Times New Roman" panose="02020603050405020304" pitchFamily="18" charset="0"/>
              </a:rPr>
              <a:t>23</a:t>
            </a:r>
            <a:r>
              <a:rPr lang="vi-VN" sz="2800" i="1" dirty="0">
                <a:solidFill>
                  <a:srgbClr val="000000"/>
                </a:solidFill>
                <a:effectLst/>
                <a:latin typeface="Times New Roman" panose="02020603050405020304" pitchFamily="18" charset="0"/>
                <a:ea typeface="Times New Roman" panose="02020603050405020304" pitchFamily="18" charset="0"/>
              </a:rPr>
              <a:t>(</a:t>
            </a:r>
            <a:r>
              <a:rPr lang="en-US" sz="2800" i="1" dirty="0">
                <a:solidFill>
                  <a:srgbClr val="000000"/>
                </a:solidFill>
                <a:effectLst/>
                <a:latin typeface="Times New Roman" panose="02020603050405020304" pitchFamily="18" charset="0"/>
                <a:ea typeface="Times New Roman" panose="02020603050405020304" pitchFamily="18" charset="0"/>
              </a:rPr>
              <a:t>1</a:t>
            </a:r>
            <a:r>
              <a:rPr lang="vi-VN" sz="2800" i="1" dirty="0">
                <a:solidFill>
                  <a:srgbClr val="000000"/>
                </a:solidFill>
                <a:effectLst/>
                <a:latin typeface="Times New Roman" panose="02020603050405020304" pitchFamily="18" charset="0"/>
                <a:ea typeface="Times New Roman" panose="02020603050405020304" pitchFamily="18" charset="0"/>
              </a:rPr>
              <a:t>, </a:t>
            </a:r>
            <a:r>
              <a:rPr lang="en-US" sz="2800" i="1" dirty="0">
                <a:solidFill>
                  <a:srgbClr val="000000"/>
                </a:solidFill>
                <a:effectLst/>
                <a:latin typeface="Times New Roman" panose="02020603050405020304" pitchFamily="18" charset="0"/>
                <a:ea typeface="Times New Roman" panose="02020603050405020304" pitchFamily="18" charset="0"/>
              </a:rPr>
              <a:t>1</a:t>
            </a:r>
            <a:r>
              <a:rPr lang="vi-VN" sz="2800" i="1" dirty="0">
                <a:solidFill>
                  <a:srgbClr val="000000"/>
                </a:solidFill>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y</a:t>
            </a:r>
            <a:r>
              <a:rPr lang="vi-VN" sz="2800" i="1" baseline="30000" dirty="0">
                <a:solidFill>
                  <a:srgbClr val="000000"/>
                </a:solidFill>
                <a:effectLst/>
                <a:latin typeface="Times New Roman" panose="02020603050405020304" pitchFamily="18" charset="0"/>
                <a:ea typeface="Times New Roman" panose="02020603050405020304" pitchFamily="18" charset="0"/>
              </a:rPr>
              <a:t>2</a:t>
            </a:r>
            <a:r>
              <a:rPr lang="vi-VN" sz="2800" i="1" dirty="0">
                <a:solidFill>
                  <a:srgbClr val="000000"/>
                </a:solidFill>
                <a:effectLst/>
                <a:latin typeface="Times New Roman" panose="02020603050405020304" pitchFamily="18" charset="0"/>
                <a:ea typeface="Times New Roman" panose="02020603050405020304" pitchFamily="18" charset="0"/>
              </a:rPr>
              <a:t> = </a:t>
            </a:r>
            <a:r>
              <a:rPr lang="en-US" altLang="en-US" sz="2800" i="1" dirty="0">
                <a:solidFill>
                  <a:srgbClr val="000000"/>
                </a:solidFill>
                <a:cs typeface="Times New Roman" panose="02020603050405020304" pitchFamily="18" charset="0"/>
              </a:rPr>
              <a:t>x</a:t>
            </a:r>
            <a:r>
              <a:rPr lang="en-US" altLang="en-US" sz="2800" i="1" baseline="30000" dirty="0">
                <a:solidFill>
                  <a:srgbClr val="000000"/>
                </a:solidFill>
                <a:cs typeface="Times New Roman" panose="02020603050405020304" pitchFamily="18" charset="0"/>
              </a:rPr>
              <a:t>3</a:t>
            </a:r>
            <a:r>
              <a:rPr lang="en-US" altLang="en-US" sz="2800" i="1" dirty="0">
                <a:solidFill>
                  <a:srgbClr val="000000"/>
                </a:solidFill>
                <a:cs typeface="Times New Roman" panose="02020603050405020304" pitchFamily="18" charset="0"/>
              </a:rPr>
              <a:t> + x +1</a:t>
            </a:r>
            <a:r>
              <a:rPr lang="en-US" altLang="en-US" sz="2800" dirty="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p = </a:t>
            </a:r>
            <a:r>
              <a:rPr lang="en-US" sz="2800" i="1" dirty="0">
                <a:solidFill>
                  <a:srgbClr val="000000"/>
                </a:solidFill>
                <a:latin typeface="Times New Roman" panose="02020603050405020304" pitchFamily="18" charset="0"/>
                <a:ea typeface="Times New Roman" panose="02020603050405020304" pitchFamily="18" charset="0"/>
              </a:rPr>
              <a:t>23</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điểm</a:t>
            </a:r>
            <a:r>
              <a:rPr lang="en-US" sz="2800" dirty="0">
                <a:effectLst/>
                <a:latin typeface="Times New Roman" panose="02020603050405020304" pitchFamily="18" charset="0"/>
                <a:ea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G = (</a:t>
            </a:r>
            <a:r>
              <a:rPr lang="en-US" sz="2800" i="1" dirty="0">
                <a:solidFill>
                  <a:srgbClr val="000000"/>
                </a:solidFill>
                <a:effectLst/>
                <a:latin typeface="Times New Roman" panose="02020603050405020304" pitchFamily="18" charset="0"/>
                <a:ea typeface="Times New Roman" panose="02020603050405020304" pitchFamily="18" charset="0"/>
              </a:rPr>
              <a:t>3</a:t>
            </a:r>
            <a:r>
              <a:rPr lang="vi-VN" sz="2800" i="1" dirty="0">
                <a:solidFill>
                  <a:srgbClr val="000000"/>
                </a:solidFill>
                <a:effectLst/>
                <a:latin typeface="Times New Roman" panose="02020603050405020304" pitchFamily="18" charset="0"/>
                <a:ea typeface="Times New Roman" panose="02020603050405020304" pitchFamily="18" charset="0"/>
              </a:rPr>
              <a:t>, </a:t>
            </a:r>
            <a:r>
              <a:rPr lang="en-US" sz="2800" i="1" dirty="0">
                <a:solidFill>
                  <a:srgbClr val="000000"/>
                </a:solidFill>
                <a:effectLst/>
                <a:latin typeface="Times New Roman" panose="02020603050405020304" pitchFamily="18" charset="0"/>
                <a:ea typeface="Times New Roman" panose="02020603050405020304" pitchFamily="18" charset="0"/>
              </a:rPr>
              <a:t>10</a:t>
            </a:r>
            <a:r>
              <a:rPr lang="vi-VN" sz="2800" i="1" dirty="0">
                <a:solidFill>
                  <a:srgbClr val="000000"/>
                </a:solidFill>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tương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ứng</a:t>
            </a:r>
            <a:r>
              <a:rPr lang="vi-VN"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a:t>
            </a:r>
            <a:r>
              <a:rPr lang="en-US" sz="2800" dirty="0" err="1">
                <a:latin typeface="Times New Roman" panose="02020603050405020304" pitchFamily="18" charset="0"/>
                <a:ea typeface="Times New Roman" panose="02020603050405020304" pitchFamily="18" charset="0"/>
              </a:rPr>
              <a:t>ậc</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của</a:t>
            </a:r>
            <a:r>
              <a:rPr lang="en-US" sz="2800" dirty="0">
                <a:latin typeface="Times New Roman" panose="02020603050405020304" pitchFamily="18" charset="0"/>
                <a:ea typeface="Times New Roman" panose="02020603050405020304" pitchFamily="18" charset="0"/>
              </a:rPr>
              <a:t> </a:t>
            </a:r>
            <a:r>
              <a:rPr lang="en-US" sz="2800" i="1" dirty="0">
                <a:solidFill>
                  <a:srgbClr val="000000"/>
                </a:solidFill>
                <a:latin typeface="Times New Roman" panose="02020603050405020304" pitchFamily="18" charset="0"/>
                <a:ea typeface="Times New Roman" panose="02020603050405020304" pitchFamily="18" charset="0"/>
              </a:rPr>
              <a:t>G</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là</a:t>
            </a:r>
            <a:r>
              <a:rPr lang="en-US" sz="2800" dirty="0">
                <a:latin typeface="Times New Roman" panose="02020603050405020304" pitchFamily="18" charset="0"/>
                <a:ea typeface="Times New Roman" panose="02020603050405020304" pitchFamily="18" charset="0"/>
              </a:rPr>
              <a:t> </a:t>
            </a:r>
            <a:r>
              <a:rPr lang="en-US" sz="2800" i="1" dirty="0">
                <a:solidFill>
                  <a:srgbClr val="000000"/>
                </a:solidFill>
                <a:latin typeface="Times New Roman" panose="02020603050405020304" pitchFamily="18" charset="0"/>
                <a:ea typeface="Times New Roman" panose="02020603050405020304" pitchFamily="18" charset="0"/>
              </a:rPr>
              <a:t>n=28</a:t>
            </a:r>
            <a:endParaRPr lang="en-US" altLang="en-US" sz="2800" i="1" dirty="0">
              <a:solidFill>
                <a:srgbClr val="000000"/>
              </a:solidFill>
            </a:endParaRPr>
          </a:p>
          <a:p>
            <a:r>
              <a:rPr lang="en-US" altLang="en-US" sz="2800" dirty="0">
                <a:cs typeface="Times New Roman" panose="02020603050405020304" pitchFamily="18" charset="0"/>
              </a:rPr>
              <a:t> Plaintext </a:t>
            </a:r>
            <a:r>
              <a:rPr lang="en-US" altLang="en-US" sz="2800" i="1" dirty="0">
                <a:solidFill>
                  <a:srgbClr val="000000"/>
                </a:solidFill>
                <a:cs typeface="Times New Roman" panose="02020603050405020304" pitchFamily="18" charset="0"/>
              </a:rPr>
              <a:t>P</a:t>
            </a:r>
            <a:r>
              <a:rPr lang="en-US" altLang="en-US" sz="2800" dirty="0">
                <a:cs typeface="Times New Roman" panose="02020603050405020304" pitchFamily="18" charset="0"/>
              </a:rPr>
              <a:t> </a:t>
            </a:r>
            <a:r>
              <a:rPr lang="en-US" altLang="en-US" sz="2800" dirty="0" err="1">
                <a:cs typeface="Times New Roman" panose="02020603050405020304" pitchFamily="18" charset="0"/>
              </a:rPr>
              <a:t>được</a:t>
            </a:r>
            <a:r>
              <a:rPr lang="en-US" altLang="en-US" sz="2800" dirty="0">
                <a:cs typeface="Times New Roman" panose="02020603050405020304" pitchFamily="18" charset="0"/>
              </a:rPr>
              <a:t> </a:t>
            </a:r>
            <a:r>
              <a:rPr lang="en-US" altLang="en-US" sz="2800" dirty="0" err="1">
                <a:cs typeface="Times New Roman" panose="02020603050405020304" pitchFamily="18" charset="0"/>
              </a:rPr>
              <a:t>chuyển</a:t>
            </a:r>
            <a:r>
              <a:rPr lang="en-US" altLang="en-US" sz="2800" dirty="0">
                <a:cs typeface="Times New Roman" panose="02020603050405020304" pitchFamily="18" charset="0"/>
              </a:rPr>
              <a:t> </a:t>
            </a:r>
            <a:r>
              <a:rPr lang="en-US" altLang="en-US" sz="2800" dirty="0" err="1">
                <a:cs typeface="Times New Roman" panose="02020603050405020304" pitchFamily="18" charset="0"/>
              </a:rPr>
              <a:t>đổi</a:t>
            </a:r>
            <a:r>
              <a:rPr lang="en-US" altLang="en-US" sz="2800" dirty="0">
                <a:cs typeface="Times New Roman" panose="02020603050405020304" pitchFamily="18" charset="0"/>
              </a:rPr>
              <a:t> </a:t>
            </a:r>
            <a:r>
              <a:rPr lang="en-US" altLang="en-US" sz="2800" dirty="0" err="1">
                <a:cs typeface="Times New Roman" panose="02020603050405020304" pitchFamily="18" charset="0"/>
              </a:rPr>
              <a:t>thành</a:t>
            </a:r>
            <a:r>
              <a:rPr lang="en-US" altLang="en-US" sz="2800" dirty="0">
                <a:cs typeface="Times New Roman" panose="02020603050405020304" pitchFamily="18" charset="0"/>
              </a:rPr>
              <a:t> </a:t>
            </a:r>
            <a:r>
              <a:rPr lang="en-US" altLang="en-US" sz="2800" dirty="0" err="1">
                <a:cs typeface="Times New Roman" panose="02020603050405020304" pitchFamily="18" charset="0"/>
              </a:rPr>
              <a:t>điểm</a:t>
            </a:r>
            <a:r>
              <a:rPr lang="en-US" altLang="en-US" sz="2800" dirty="0">
                <a:cs typeface="Times New Roman" panose="02020603050405020304" pitchFamily="18" charset="0"/>
              </a:rPr>
              <a:t> </a:t>
            </a:r>
            <a:r>
              <a:rPr lang="en-US" altLang="en-US" sz="2800" i="1" dirty="0">
                <a:solidFill>
                  <a:srgbClr val="000000"/>
                </a:solidFill>
                <a:cs typeface="Times New Roman" panose="02020603050405020304" pitchFamily="18" charset="0"/>
              </a:rPr>
              <a:t>(9,7)</a:t>
            </a:r>
            <a:r>
              <a:rPr lang="en-US" altLang="en-US" sz="2800" dirty="0">
                <a:cs typeface="Times New Roman" panose="02020603050405020304" pitchFamily="18" charset="0"/>
              </a:rPr>
              <a:t> </a:t>
            </a:r>
            <a:r>
              <a:rPr lang="en-US" altLang="en-US" sz="2800" dirty="0" err="1">
                <a:cs typeface="Times New Roman" panose="02020603050405020304" pitchFamily="18" charset="0"/>
              </a:rPr>
              <a:t>trên</a:t>
            </a:r>
            <a:r>
              <a:rPr lang="en-US" altLang="en-US" sz="2800" dirty="0">
                <a:cs typeface="Times New Roman" panose="02020603050405020304" pitchFamily="18" charset="0"/>
              </a:rPr>
              <a:t> </a:t>
            </a:r>
            <a:r>
              <a:rPr lang="vi-VN" sz="2800" i="1" dirty="0">
                <a:solidFill>
                  <a:srgbClr val="000000"/>
                </a:solidFill>
                <a:effectLst/>
                <a:latin typeface="Times New Roman" panose="02020603050405020304" pitchFamily="18" charset="0"/>
                <a:ea typeface="Times New Roman" panose="02020603050405020304" pitchFamily="18" charset="0"/>
              </a:rPr>
              <a:t>E</a:t>
            </a:r>
            <a:r>
              <a:rPr lang="en-US" sz="2800" i="1" baseline="-25000" dirty="0">
                <a:solidFill>
                  <a:srgbClr val="000000"/>
                </a:solidFill>
                <a:effectLst/>
                <a:latin typeface="Times New Roman" panose="02020603050405020304" pitchFamily="18" charset="0"/>
                <a:ea typeface="Times New Roman" panose="02020603050405020304" pitchFamily="18" charset="0"/>
              </a:rPr>
              <a:t>23</a:t>
            </a:r>
            <a:r>
              <a:rPr lang="vi-VN" sz="2800" i="1" dirty="0">
                <a:solidFill>
                  <a:srgbClr val="000000"/>
                </a:solidFill>
                <a:effectLst/>
                <a:latin typeface="Times New Roman" panose="02020603050405020304" pitchFamily="18" charset="0"/>
                <a:ea typeface="Times New Roman" panose="02020603050405020304" pitchFamily="18" charset="0"/>
              </a:rPr>
              <a:t>(</a:t>
            </a:r>
            <a:r>
              <a:rPr lang="en-US" sz="2800" i="1" dirty="0">
                <a:solidFill>
                  <a:srgbClr val="000000"/>
                </a:solidFill>
                <a:effectLst/>
                <a:latin typeface="Times New Roman" panose="02020603050405020304" pitchFamily="18" charset="0"/>
                <a:ea typeface="Times New Roman" panose="02020603050405020304" pitchFamily="18" charset="0"/>
              </a:rPr>
              <a:t>1</a:t>
            </a:r>
            <a:r>
              <a:rPr lang="vi-VN" sz="2800" i="1" dirty="0">
                <a:solidFill>
                  <a:srgbClr val="000000"/>
                </a:solidFill>
                <a:effectLst/>
                <a:latin typeface="Times New Roman" panose="02020603050405020304" pitchFamily="18" charset="0"/>
                <a:ea typeface="Times New Roman" panose="02020603050405020304" pitchFamily="18" charset="0"/>
              </a:rPr>
              <a:t>, </a:t>
            </a:r>
            <a:r>
              <a:rPr lang="en-US" sz="2800" i="1" dirty="0">
                <a:solidFill>
                  <a:srgbClr val="000000"/>
                </a:solidFill>
                <a:effectLst/>
                <a:latin typeface="Times New Roman" panose="02020603050405020304" pitchFamily="18" charset="0"/>
                <a:ea typeface="Times New Roman" panose="02020603050405020304" pitchFamily="18" charset="0"/>
              </a:rPr>
              <a:t>1</a:t>
            </a:r>
            <a:r>
              <a:rPr lang="vi-VN" sz="2800" i="1" dirty="0">
                <a:solidFill>
                  <a:srgbClr val="000000"/>
                </a:solidFill>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 </a:t>
            </a:r>
            <a:endParaRPr lang="en-US" altLang="en-US" sz="2800" dirty="0">
              <a:cs typeface="Times New Roman" panose="02020603050405020304" pitchFamily="18" charset="0"/>
            </a:endParaRPr>
          </a:p>
          <a:p>
            <a:r>
              <a:rPr lang="en-US" altLang="en-US" sz="2800" dirty="0">
                <a:cs typeface="Times New Roman" panose="02020603050405020304" pitchFamily="18" charset="0"/>
              </a:rPr>
              <a:t> Sinh </a:t>
            </a:r>
            <a:r>
              <a:rPr lang="en-US" altLang="en-US" sz="2800" dirty="0" err="1">
                <a:cs typeface="Times New Roman" panose="02020603050405020304" pitchFamily="18" charset="0"/>
              </a:rPr>
              <a:t>viên</a:t>
            </a:r>
            <a:r>
              <a:rPr lang="en-US" altLang="en-US" sz="2800" dirty="0">
                <a:cs typeface="Times New Roman" panose="02020603050405020304" pitchFamily="18" charset="0"/>
              </a:rPr>
              <a:t> </a:t>
            </a:r>
            <a:r>
              <a:rPr lang="en-US" altLang="en-US" sz="2800" dirty="0" err="1">
                <a:cs typeface="Times New Roman" panose="02020603050405020304" pitchFamily="18" charset="0"/>
              </a:rPr>
              <a:t>hãy</a:t>
            </a:r>
            <a:r>
              <a:rPr lang="en-US" altLang="en-US" sz="2800" dirty="0">
                <a:cs typeface="Times New Roman" panose="02020603050405020304" pitchFamily="18" charset="0"/>
              </a:rPr>
              <a:t> </a:t>
            </a:r>
            <a:r>
              <a:rPr lang="en-US" altLang="en-US" sz="2800" dirty="0" err="1">
                <a:cs typeface="Times New Roman" panose="02020603050405020304" pitchFamily="18" charset="0"/>
              </a:rPr>
              <a:t>lựa</a:t>
            </a:r>
            <a:r>
              <a:rPr lang="en-US" altLang="en-US" sz="2800" dirty="0">
                <a:cs typeface="Times New Roman" panose="02020603050405020304" pitchFamily="18" charset="0"/>
              </a:rPr>
              <a:t> </a:t>
            </a:r>
            <a:r>
              <a:rPr lang="en-US" altLang="en-US" sz="2800" dirty="0" err="1">
                <a:cs typeface="Times New Roman" panose="02020603050405020304" pitchFamily="18" charset="0"/>
              </a:rPr>
              <a:t>chọn</a:t>
            </a:r>
            <a:r>
              <a:rPr lang="en-US" altLang="en-US" sz="2800" dirty="0">
                <a:cs typeface="Times New Roman" panose="02020603050405020304" pitchFamily="18" charset="0"/>
              </a:rPr>
              <a:t> </a:t>
            </a:r>
            <a:r>
              <a:rPr lang="en-US" altLang="en-US" sz="2800" dirty="0" err="1">
                <a:cs typeface="Times New Roman" panose="02020603050405020304" pitchFamily="18" charset="0"/>
              </a:rPr>
              <a:t>các</a:t>
            </a:r>
            <a:r>
              <a:rPr lang="en-US" altLang="en-US" sz="2800" dirty="0">
                <a:cs typeface="Times New Roman" panose="02020603050405020304" pitchFamily="18" charset="0"/>
              </a:rPr>
              <a:t> </a:t>
            </a:r>
            <a:r>
              <a:rPr lang="en-US" altLang="en-US" sz="2800" dirty="0" err="1">
                <a:cs typeface="Times New Roman" panose="02020603050405020304" pitchFamily="18" charset="0"/>
              </a:rPr>
              <a:t>số</a:t>
            </a:r>
            <a:r>
              <a:rPr lang="vi-VN" altLang="en-US" sz="2800" dirty="0">
                <a:cs typeface="Times New Roman" panose="02020603050405020304" pitchFamily="18" charset="0"/>
              </a:rPr>
              <a:t> ngẫu nhiê</a:t>
            </a:r>
            <a:r>
              <a:rPr lang="en-US" altLang="en-US" sz="2800" dirty="0">
                <a:cs typeface="Times New Roman" panose="02020603050405020304" pitchFamily="18" charset="0"/>
              </a:rPr>
              <a:t>n </a:t>
            </a:r>
            <a:r>
              <a:rPr lang="en-US" altLang="en-US" sz="2800" i="1" dirty="0" err="1">
                <a:solidFill>
                  <a:srgbClr val="000000"/>
                </a:solidFill>
                <a:cs typeface="Times New Roman" panose="02020603050405020304" pitchFamily="18" charset="0"/>
              </a:rPr>
              <a:t>n</a:t>
            </a:r>
            <a:r>
              <a:rPr lang="en-US" altLang="en-US" sz="2800" i="1" baseline="-25000" dirty="0" err="1">
                <a:solidFill>
                  <a:srgbClr val="000000"/>
                </a:solidFill>
                <a:cs typeface="Times New Roman" panose="02020603050405020304" pitchFamily="18" charset="0"/>
              </a:rPr>
              <a:t>A</a:t>
            </a:r>
            <a:r>
              <a:rPr lang="en-US" altLang="en-US" sz="2800" dirty="0">
                <a:cs typeface="Times New Roman" panose="02020603050405020304" pitchFamily="18" charset="0"/>
              </a:rPr>
              <a:t>, </a:t>
            </a:r>
            <a:r>
              <a:rPr lang="en-US" altLang="en-US" sz="2800" i="1" dirty="0" err="1">
                <a:solidFill>
                  <a:srgbClr val="000000"/>
                </a:solidFill>
                <a:cs typeface="Times New Roman" panose="02020603050405020304" pitchFamily="18" charset="0"/>
              </a:rPr>
              <a:t>n</a:t>
            </a:r>
            <a:r>
              <a:rPr lang="en-US" altLang="en-US" sz="2800" i="1" baseline="-25000" dirty="0" err="1">
                <a:solidFill>
                  <a:srgbClr val="000000"/>
                </a:solidFill>
              </a:rPr>
              <a:t>B</a:t>
            </a:r>
            <a:r>
              <a:rPr lang="en-US" altLang="en-US" sz="2800" dirty="0">
                <a:cs typeface="Times New Roman" panose="02020603050405020304" pitchFamily="18" charset="0"/>
              </a:rPr>
              <a:t> </a:t>
            </a:r>
            <a:r>
              <a:rPr lang="en-US" altLang="en-US" sz="2800" dirty="0" err="1">
                <a:cs typeface="Times New Roman" panose="02020603050405020304" pitchFamily="18" charset="0"/>
              </a:rPr>
              <a:t>làm</a:t>
            </a:r>
            <a:r>
              <a:rPr lang="en-US" altLang="en-US" sz="2800" dirty="0">
                <a:cs typeface="Times New Roman" panose="02020603050405020304" pitchFamily="18" charset="0"/>
              </a:rPr>
              <a:t> </a:t>
            </a:r>
            <a:r>
              <a:rPr lang="en-US" altLang="en-US" sz="2800" dirty="0" err="1">
                <a:cs typeface="Times New Roman" panose="02020603050405020304" pitchFamily="18" charset="0"/>
              </a:rPr>
              <a:t>khóa</a:t>
            </a:r>
            <a:r>
              <a:rPr lang="en-US" altLang="en-US" sz="2800" dirty="0">
                <a:cs typeface="Times New Roman" panose="02020603050405020304" pitchFamily="18" charset="0"/>
              </a:rPr>
              <a:t> </a:t>
            </a:r>
            <a:r>
              <a:rPr lang="en-US" altLang="en-US" sz="2800" dirty="0" err="1">
                <a:cs typeface="Times New Roman" panose="02020603050405020304" pitchFamily="18" charset="0"/>
              </a:rPr>
              <a:t>bí</a:t>
            </a:r>
            <a:r>
              <a:rPr lang="en-US" altLang="en-US" sz="2800" dirty="0">
                <a:cs typeface="Times New Roman" panose="02020603050405020304" pitchFamily="18" charset="0"/>
              </a:rPr>
              <a:t> </a:t>
            </a:r>
            <a:r>
              <a:rPr lang="en-US" altLang="en-US" sz="2800" dirty="0" err="1">
                <a:cs typeface="Times New Roman" panose="02020603050405020304" pitchFamily="18" charset="0"/>
              </a:rPr>
              <a:t>mật</a:t>
            </a:r>
            <a:r>
              <a:rPr lang="en-US" altLang="en-US" sz="2800" dirty="0">
                <a:cs typeface="Times New Roman" panose="02020603050405020304" pitchFamily="18" charset="0"/>
              </a:rPr>
              <a:t> </a:t>
            </a:r>
            <a:r>
              <a:rPr lang="en-US" altLang="en-US" sz="2800" dirty="0" err="1">
                <a:cs typeface="Times New Roman" panose="02020603050405020304" pitchFamily="18" charset="0"/>
              </a:rPr>
              <a:t>cho</a:t>
            </a:r>
            <a:r>
              <a:rPr lang="en-US" altLang="en-US" sz="2800" dirty="0">
                <a:cs typeface="Times New Roman" panose="02020603050405020304" pitchFamily="18" charset="0"/>
              </a:rPr>
              <a:t> </a:t>
            </a:r>
            <a:r>
              <a:rPr lang="en-US" altLang="en-US" sz="2800" i="1" dirty="0">
                <a:solidFill>
                  <a:srgbClr val="000000"/>
                </a:solidFill>
                <a:cs typeface="Times New Roman" panose="02020603050405020304" pitchFamily="18" charset="0"/>
              </a:rPr>
              <a:t>A</a:t>
            </a:r>
            <a:r>
              <a:rPr lang="en-US" altLang="en-US" sz="2800" dirty="0">
                <a:cs typeface="Times New Roman" panose="02020603050405020304" pitchFamily="18" charset="0"/>
              </a:rPr>
              <a:t> </a:t>
            </a:r>
            <a:r>
              <a:rPr lang="en-US" altLang="en-US" sz="2800" dirty="0" err="1">
                <a:cs typeface="Times New Roman" panose="02020603050405020304" pitchFamily="18" charset="0"/>
              </a:rPr>
              <a:t>và</a:t>
            </a:r>
            <a:r>
              <a:rPr lang="en-US" altLang="en-US" sz="2800" dirty="0">
                <a:cs typeface="Times New Roman" panose="02020603050405020304" pitchFamily="18" charset="0"/>
              </a:rPr>
              <a:t> </a:t>
            </a:r>
            <a:r>
              <a:rPr lang="en-US" altLang="en-US" sz="2800" i="1" dirty="0">
                <a:solidFill>
                  <a:srgbClr val="000000"/>
                </a:solidFill>
                <a:cs typeface="Times New Roman" panose="02020603050405020304" pitchFamily="18" charset="0"/>
              </a:rPr>
              <a:t>B</a:t>
            </a:r>
            <a:r>
              <a:rPr lang="en-US" altLang="en-US" sz="2800" dirty="0">
                <a:cs typeface="Times New Roman" panose="02020603050405020304" pitchFamily="18" charset="0"/>
              </a:rPr>
              <a:t>, </a:t>
            </a:r>
            <a:r>
              <a:rPr lang="en-US" altLang="en-US" sz="2800" dirty="0" err="1">
                <a:cs typeface="Times New Roman" panose="02020603050405020304" pitchFamily="18" charset="0"/>
              </a:rPr>
              <a:t>rồi</a:t>
            </a:r>
            <a:r>
              <a:rPr lang="en-US" altLang="en-US" sz="2800" dirty="0">
                <a:cs typeface="Times New Roman" panose="02020603050405020304" pitchFamily="18" charset="0"/>
              </a:rPr>
              <a:t> </a:t>
            </a:r>
            <a:r>
              <a:rPr lang="en-US" altLang="en-US" sz="2800" dirty="0" err="1">
                <a:cs typeface="Times New Roman" panose="02020603050405020304" pitchFamily="18" charset="0"/>
              </a:rPr>
              <a:t>thực</a:t>
            </a:r>
            <a:r>
              <a:rPr lang="en-US" altLang="en-US" sz="2800" dirty="0">
                <a:cs typeface="Times New Roman" panose="02020603050405020304" pitchFamily="18" charset="0"/>
              </a:rPr>
              <a:t> </a:t>
            </a:r>
            <a:r>
              <a:rPr lang="en-US" altLang="en-US" sz="2800" dirty="0" err="1">
                <a:cs typeface="Times New Roman" panose="02020603050405020304" pitchFamily="18" charset="0"/>
              </a:rPr>
              <a:t>hiện</a:t>
            </a:r>
            <a:r>
              <a:rPr lang="en-US" altLang="en-US" sz="2800" dirty="0">
                <a:cs typeface="Times New Roman" panose="02020603050405020304" pitchFamily="18" charset="0"/>
              </a:rPr>
              <a:t> </a:t>
            </a:r>
            <a:r>
              <a:rPr lang="en-US" altLang="en-US" sz="2800" dirty="0" err="1">
                <a:cs typeface="Times New Roman" panose="02020603050405020304" pitchFamily="18" charset="0"/>
              </a:rPr>
              <a:t>quá</a:t>
            </a:r>
            <a:r>
              <a:rPr lang="en-US" altLang="en-US" sz="2800" dirty="0">
                <a:cs typeface="Times New Roman" panose="02020603050405020304" pitchFamily="18" charset="0"/>
              </a:rPr>
              <a:t> </a:t>
            </a:r>
            <a:r>
              <a:rPr lang="en-US" altLang="en-US" sz="2800" dirty="0" err="1">
                <a:cs typeface="Times New Roman" panose="02020603050405020304" pitchFamily="18" charset="0"/>
              </a:rPr>
              <a:t>trình</a:t>
            </a:r>
            <a:r>
              <a:rPr lang="en-US" altLang="en-US" sz="2800" dirty="0">
                <a:cs typeface="Times New Roman" panose="02020603050405020304" pitchFamily="18" charset="0"/>
              </a:rPr>
              <a:t> </a:t>
            </a:r>
            <a:r>
              <a:rPr lang="en-US" altLang="en-US" sz="2800" dirty="0" err="1">
                <a:cs typeface="Times New Roman" panose="02020603050405020304" pitchFamily="18" charset="0"/>
              </a:rPr>
              <a:t>mã</a:t>
            </a:r>
            <a:r>
              <a:rPr lang="en-US" altLang="en-US" sz="2800" dirty="0">
                <a:cs typeface="Times New Roman" panose="02020603050405020304" pitchFamily="18" charset="0"/>
              </a:rPr>
              <a:t> </a:t>
            </a:r>
            <a:r>
              <a:rPr lang="en-US" altLang="en-US" sz="2800" dirty="0" err="1">
                <a:cs typeface="Times New Roman" panose="02020603050405020304" pitchFamily="18" charset="0"/>
              </a:rPr>
              <a:t>hóa</a:t>
            </a:r>
            <a:r>
              <a:rPr lang="en-US" altLang="en-US" sz="2800" dirty="0">
                <a:cs typeface="Times New Roman" panose="02020603050405020304" pitchFamily="18" charset="0"/>
              </a:rPr>
              <a:t> </a:t>
            </a:r>
            <a:r>
              <a:rPr lang="en-US" altLang="en-US" sz="2800" dirty="0" err="1">
                <a:cs typeface="Times New Roman" panose="02020603050405020304" pitchFamily="18" charset="0"/>
              </a:rPr>
              <a:t>và</a:t>
            </a:r>
            <a:r>
              <a:rPr lang="en-US" altLang="en-US" sz="2800" dirty="0">
                <a:cs typeface="Times New Roman" panose="02020603050405020304" pitchFamily="18" charset="0"/>
              </a:rPr>
              <a:t> </a:t>
            </a:r>
            <a:r>
              <a:rPr lang="en-US" altLang="en-US" sz="2800" dirty="0" err="1">
                <a:cs typeface="Times New Roman" panose="02020603050405020304" pitchFamily="18" charset="0"/>
              </a:rPr>
              <a:t>giải</a:t>
            </a:r>
            <a:r>
              <a:rPr lang="en-US" altLang="en-US" sz="2800" dirty="0">
                <a:cs typeface="Times New Roman" panose="02020603050405020304" pitchFamily="18" charset="0"/>
              </a:rPr>
              <a:t> </a:t>
            </a:r>
            <a:r>
              <a:rPr lang="en-US" altLang="en-US" sz="2800" dirty="0" err="1">
                <a:cs typeface="Times New Roman" panose="02020603050405020304" pitchFamily="18" charset="0"/>
              </a:rPr>
              <a:t>mã</a:t>
            </a:r>
            <a:r>
              <a:rPr lang="en-US" altLang="en-US" sz="2800" dirty="0">
                <a:cs typeface="Times New Roman" panose="02020603050405020304" pitchFamily="18" charset="0"/>
              </a:rPr>
              <a:t> </a:t>
            </a:r>
            <a:r>
              <a:rPr lang="en-US" altLang="en-US" sz="2800" dirty="0" err="1">
                <a:cs typeface="Times New Roman" panose="02020603050405020304" pitchFamily="18" charset="0"/>
              </a:rPr>
              <a:t>thông</a:t>
            </a:r>
            <a:r>
              <a:rPr lang="en-US" altLang="en-US" sz="2800" dirty="0">
                <a:cs typeface="Times New Roman" panose="02020603050405020304" pitchFamily="18" charset="0"/>
              </a:rPr>
              <a:t> </a:t>
            </a:r>
            <a:r>
              <a:rPr lang="en-US" altLang="en-US" sz="2800" dirty="0" err="1">
                <a:cs typeface="Times New Roman" panose="02020603050405020304" pitchFamily="18" charset="0"/>
              </a:rPr>
              <a:t>điệp</a:t>
            </a:r>
            <a:r>
              <a:rPr lang="en-US" altLang="en-US" sz="2800" dirty="0">
                <a:cs typeface="Times New Roman" panose="02020603050405020304" pitchFamily="18" charset="0"/>
              </a:rPr>
              <a:t> </a:t>
            </a:r>
            <a:r>
              <a:rPr lang="en-US" altLang="en-US" sz="2800" dirty="0" err="1">
                <a:cs typeface="Times New Roman" panose="02020603050405020304" pitchFamily="18" charset="0"/>
              </a:rPr>
              <a:t>bằng</a:t>
            </a:r>
            <a:r>
              <a:rPr lang="en-US" altLang="en-US" sz="2800" dirty="0">
                <a:cs typeface="Times New Roman" panose="02020603050405020304" pitchFamily="18" charset="0"/>
              </a:rPr>
              <a:t> </a:t>
            </a:r>
            <a:r>
              <a:rPr lang="en-US" altLang="en-US" sz="2800" dirty="0" err="1">
                <a:cs typeface="Times New Roman" panose="02020603050405020304" pitchFamily="18" charset="0"/>
              </a:rPr>
              <a:t>thuật</a:t>
            </a:r>
            <a:r>
              <a:rPr lang="en-US" altLang="en-US" sz="2800" dirty="0">
                <a:cs typeface="Times New Roman" panose="02020603050405020304" pitchFamily="18" charset="0"/>
              </a:rPr>
              <a:t> </a:t>
            </a:r>
            <a:r>
              <a:rPr lang="en-US" altLang="en-US" sz="2800" dirty="0" err="1">
                <a:cs typeface="Times New Roman" panose="02020603050405020304" pitchFamily="18" charset="0"/>
              </a:rPr>
              <a:t>toán</a:t>
            </a:r>
            <a:r>
              <a:rPr lang="en-US" altLang="en-US" sz="2800" dirty="0">
                <a:cs typeface="Times New Roman" panose="02020603050405020304" pitchFamily="18" charset="0"/>
              </a:rPr>
              <a:t> ECC </a:t>
            </a:r>
            <a:r>
              <a:rPr lang="en-US" altLang="en-US" sz="2800" dirty="0" err="1">
                <a:cs typeface="Times New Roman" panose="02020603050405020304" pitchFamily="18" charset="0"/>
              </a:rPr>
              <a:t>nói</a:t>
            </a:r>
            <a:r>
              <a:rPr lang="en-US" altLang="en-US" sz="2800" dirty="0">
                <a:cs typeface="Times New Roman" panose="02020603050405020304" pitchFamily="18" charset="0"/>
              </a:rPr>
              <a:t> </a:t>
            </a:r>
            <a:r>
              <a:rPr lang="en-US" altLang="en-US" sz="2800" dirty="0" err="1">
                <a:cs typeface="Times New Roman" panose="02020603050405020304" pitchFamily="18" charset="0"/>
              </a:rPr>
              <a:t>trên</a:t>
            </a:r>
            <a:endParaRPr lang="en-US" altLang="en-US"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E341-9032-4E5F-91DE-5BF6389C9C11}"/>
              </a:ext>
            </a:extLst>
          </p:cNvPr>
          <p:cNvSpPr>
            <a:spLocks noGrp="1"/>
          </p:cNvSpPr>
          <p:nvPr>
            <p:ph type="title"/>
          </p:nvPr>
        </p:nvSpPr>
        <p:spPr/>
        <p:txBody>
          <a:bodyPr/>
          <a:lstStyle/>
          <a:p>
            <a:r>
              <a:rPr lang="en-US"/>
              <a:t>Chú ý:</a:t>
            </a:r>
          </a:p>
        </p:txBody>
      </p:sp>
      <p:sp>
        <p:nvSpPr>
          <p:cNvPr id="3" name="Content Placeholder 2">
            <a:extLst>
              <a:ext uri="{FF2B5EF4-FFF2-40B4-BE49-F238E27FC236}">
                <a16:creationId xmlns:a16="http://schemas.microsoft.com/office/drawing/2014/main" id="{C1B83673-E00E-4AEF-803A-ECC864A36300}"/>
              </a:ext>
            </a:extLst>
          </p:cNvPr>
          <p:cNvSpPr>
            <a:spLocks noGrp="1"/>
          </p:cNvSpPr>
          <p:nvPr>
            <p:ph idx="1"/>
          </p:nvPr>
        </p:nvSpPr>
        <p:spPr>
          <a:xfrm>
            <a:off x="762000" y="1752600"/>
            <a:ext cx="7772400" cy="4114800"/>
          </a:xfrm>
        </p:spPr>
        <p:txBody>
          <a:bodyPr/>
          <a:lstStyle/>
          <a:p>
            <a:r>
              <a:rPr lang="en-US" dirty="0"/>
              <a:t> </a:t>
            </a:r>
            <a:r>
              <a:rPr lang="en-US" dirty="0" err="1"/>
              <a:t>Cần</a:t>
            </a:r>
            <a:r>
              <a:rPr lang="en-US" dirty="0"/>
              <a:t> </a:t>
            </a:r>
            <a:r>
              <a:rPr lang="en-US" dirty="0" err="1"/>
              <a:t>chọn</a:t>
            </a:r>
            <a:r>
              <a:rPr lang="en-US" dirty="0"/>
              <a:t> </a:t>
            </a:r>
            <a:r>
              <a:rPr lang="en-US" i="1" dirty="0" err="1">
                <a:solidFill>
                  <a:srgbClr val="000000"/>
                </a:solidFill>
              </a:rPr>
              <a:t>n</a:t>
            </a:r>
            <a:r>
              <a:rPr lang="en-US" i="1" baseline="-25000" dirty="0" err="1">
                <a:solidFill>
                  <a:srgbClr val="000000"/>
                </a:solidFill>
              </a:rPr>
              <a:t>A</a:t>
            </a:r>
            <a:r>
              <a:rPr lang="en-US" i="1" dirty="0">
                <a:solidFill>
                  <a:srgbClr val="000000"/>
                </a:solidFill>
              </a:rPr>
              <a:t>, </a:t>
            </a:r>
            <a:r>
              <a:rPr lang="en-US" i="1" dirty="0" err="1">
                <a:solidFill>
                  <a:srgbClr val="000000"/>
                </a:solidFill>
              </a:rPr>
              <a:t>n</a:t>
            </a:r>
            <a:r>
              <a:rPr lang="en-US" i="1" baseline="-25000" dirty="0" err="1">
                <a:solidFill>
                  <a:srgbClr val="000000"/>
                </a:solidFill>
              </a:rPr>
              <a:t>B</a:t>
            </a:r>
            <a:r>
              <a:rPr lang="en-US" dirty="0"/>
              <a:t> </a:t>
            </a:r>
            <a:r>
              <a:rPr lang="en-US" dirty="0" err="1"/>
              <a:t>sao</a:t>
            </a:r>
            <a:r>
              <a:rPr lang="en-US" dirty="0"/>
              <a:t> </a:t>
            </a:r>
            <a:r>
              <a:rPr lang="en-US" dirty="0" err="1"/>
              <a:t>cho</a:t>
            </a:r>
            <a:r>
              <a:rPr lang="en-US" dirty="0"/>
              <a:t> </a:t>
            </a:r>
            <a:r>
              <a:rPr lang="en-US" dirty="0" err="1"/>
              <a:t>bậc</a:t>
            </a:r>
            <a:r>
              <a:rPr lang="en-US" dirty="0"/>
              <a:t> </a:t>
            </a:r>
            <a:r>
              <a:rPr lang="en-US" dirty="0" err="1"/>
              <a:t>của</a:t>
            </a:r>
            <a:r>
              <a:rPr lang="en-US" dirty="0"/>
              <a:t> </a:t>
            </a:r>
            <a:r>
              <a:rPr lang="en-US" i="1" dirty="0">
                <a:solidFill>
                  <a:srgbClr val="000000"/>
                </a:solidFill>
              </a:rPr>
              <a:t>P</a:t>
            </a:r>
            <a:r>
              <a:rPr lang="en-US" i="1" baseline="-25000" dirty="0">
                <a:solidFill>
                  <a:srgbClr val="000000"/>
                </a:solidFill>
              </a:rPr>
              <a:t>A</a:t>
            </a:r>
            <a:r>
              <a:rPr lang="en-US" i="1" dirty="0">
                <a:solidFill>
                  <a:srgbClr val="000000"/>
                </a:solidFill>
              </a:rPr>
              <a:t>&lt;</a:t>
            </a:r>
            <a:r>
              <a:rPr lang="en-US" i="1" dirty="0" err="1">
                <a:solidFill>
                  <a:srgbClr val="000000"/>
                </a:solidFill>
              </a:rPr>
              <a:t>n</a:t>
            </a:r>
            <a:r>
              <a:rPr lang="en-US" i="1" baseline="-25000" dirty="0" err="1">
                <a:solidFill>
                  <a:srgbClr val="000000"/>
                </a:solidFill>
              </a:rPr>
              <a:t>B</a:t>
            </a:r>
            <a:r>
              <a:rPr lang="en-US" dirty="0"/>
              <a:t> </a:t>
            </a:r>
            <a:r>
              <a:rPr lang="en-US" dirty="0" err="1"/>
              <a:t>và</a:t>
            </a:r>
            <a:r>
              <a:rPr lang="en-US" dirty="0"/>
              <a:t> </a:t>
            </a:r>
            <a:r>
              <a:rPr lang="en-US" dirty="0" err="1"/>
              <a:t>bậc</a:t>
            </a:r>
            <a:r>
              <a:rPr lang="en-US" dirty="0"/>
              <a:t> </a:t>
            </a:r>
            <a:r>
              <a:rPr lang="en-US" dirty="0" err="1"/>
              <a:t>của</a:t>
            </a:r>
            <a:r>
              <a:rPr lang="en-US" dirty="0"/>
              <a:t> </a:t>
            </a:r>
            <a:r>
              <a:rPr lang="en-US" i="1" dirty="0">
                <a:solidFill>
                  <a:srgbClr val="000000"/>
                </a:solidFill>
              </a:rPr>
              <a:t>P</a:t>
            </a:r>
            <a:r>
              <a:rPr lang="en-US" i="1" baseline="-25000" dirty="0">
                <a:solidFill>
                  <a:srgbClr val="000000"/>
                </a:solidFill>
              </a:rPr>
              <a:t>B</a:t>
            </a:r>
            <a:r>
              <a:rPr lang="en-US" i="1" dirty="0">
                <a:solidFill>
                  <a:srgbClr val="000000"/>
                </a:solidFill>
              </a:rPr>
              <a:t>&lt;</a:t>
            </a:r>
            <a:r>
              <a:rPr lang="en-US" i="1" dirty="0" err="1">
                <a:solidFill>
                  <a:srgbClr val="000000"/>
                </a:solidFill>
              </a:rPr>
              <a:t>n</a:t>
            </a:r>
            <a:r>
              <a:rPr lang="en-US" i="1" baseline="-25000" dirty="0" err="1">
                <a:solidFill>
                  <a:srgbClr val="000000"/>
                </a:solidFill>
              </a:rPr>
              <a:t>A</a:t>
            </a:r>
            <a:r>
              <a:rPr lang="en-US" i="1" dirty="0">
                <a:solidFill>
                  <a:srgbClr val="000000"/>
                </a:solidFill>
              </a:rPr>
              <a:t> </a:t>
            </a:r>
            <a:r>
              <a:rPr lang="en-US" i="1" dirty="0"/>
              <a:t>, </a:t>
            </a:r>
            <a:r>
              <a:rPr lang="en-US" dirty="0" err="1"/>
              <a:t>vì</a:t>
            </a:r>
            <a:r>
              <a:rPr lang="en-US" dirty="0"/>
              <a:t> </a:t>
            </a:r>
            <a:r>
              <a:rPr lang="en-US" dirty="0" err="1"/>
              <a:t>khi</a:t>
            </a:r>
            <a:r>
              <a:rPr lang="en-US" dirty="0"/>
              <a:t> </a:t>
            </a:r>
            <a:r>
              <a:rPr lang="en-US" dirty="0" err="1"/>
              <a:t>đó</a:t>
            </a:r>
            <a:r>
              <a:rPr lang="en-US" dirty="0"/>
              <a:t> </a:t>
            </a:r>
            <a:r>
              <a:rPr lang="en-US" dirty="0" err="1"/>
              <a:t>mới</a:t>
            </a:r>
            <a:r>
              <a:rPr lang="en-US" dirty="0"/>
              <a:t> </a:t>
            </a:r>
            <a:r>
              <a:rPr lang="en-US" dirty="0" err="1"/>
              <a:t>có</a:t>
            </a:r>
            <a:r>
              <a:rPr lang="en-US" dirty="0"/>
              <a:t> </a:t>
            </a:r>
            <a:r>
              <a:rPr lang="en-US" dirty="0" err="1"/>
              <a:t>thế</a:t>
            </a:r>
            <a:r>
              <a:rPr lang="en-US" dirty="0"/>
              <a:t> </a:t>
            </a:r>
            <a:r>
              <a:rPr lang="en-US" dirty="0" err="1"/>
              <a:t>tính</a:t>
            </a:r>
            <a:r>
              <a:rPr lang="en-US" dirty="0"/>
              <a:t> </a:t>
            </a:r>
            <a:r>
              <a:rPr lang="en-US" i="1" dirty="0">
                <a:solidFill>
                  <a:srgbClr val="000000"/>
                </a:solidFill>
              </a:rPr>
              <a:t>K</a:t>
            </a:r>
            <a:r>
              <a:rPr lang="en-US" dirty="0"/>
              <a:t> </a:t>
            </a:r>
            <a:r>
              <a:rPr lang="en-US" dirty="0" err="1"/>
              <a:t>theo</a:t>
            </a:r>
            <a:r>
              <a:rPr lang="en-US" dirty="0"/>
              <a:t> </a:t>
            </a:r>
            <a:r>
              <a:rPr lang="en-US" dirty="0" err="1"/>
              <a:t>công</a:t>
            </a:r>
            <a:r>
              <a:rPr lang="en-US" dirty="0"/>
              <a:t> </a:t>
            </a:r>
            <a:r>
              <a:rPr lang="en-US" dirty="0" err="1"/>
              <a:t>thức</a:t>
            </a:r>
            <a:r>
              <a:rPr lang="en-US" i="1" dirty="0"/>
              <a:t> </a:t>
            </a:r>
            <a:r>
              <a:rPr lang="en-US" sz="3200" i="1" dirty="0">
                <a:solidFill>
                  <a:srgbClr val="000000"/>
                </a:solidFill>
              </a:rPr>
              <a:t>K = </a:t>
            </a:r>
            <a:r>
              <a:rPr lang="en-US" sz="3200" i="1" dirty="0" err="1">
                <a:solidFill>
                  <a:srgbClr val="000000"/>
                </a:solidFill>
              </a:rPr>
              <a:t>n</a:t>
            </a:r>
            <a:r>
              <a:rPr lang="en-US" sz="3200" i="1" baseline="-25000" dirty="0" err="1">
                <a:solidFill>
                  <a:srgbClr val="000000"/>
                </a:solidFill>
              </a:rPr>
              <a:t>A</a:t>
            </a:r>
            <a:r>
              <a:rPr lang="en-US" sz="3200" i="1" dirty="0">
                <a:solidFill>
                  <a:srgbClr val="000000"/>
                </a:solidFill>
              </a:rPr>
              <a:t> ×P</a:t>
            </a:r>
            <a:r>
              <a:rPr lang="en-US" sz="3200" i="1" baseline="-25000" dirty="0">
                <a:solidFill>
                  <a:srgbClr val="000000"/>
                </a:solidFill>
              </a:rPr>
              <a:t>B</a:t>
            </a:r>
            <a:r>
              <a:rPr lang="en-US" sz="3200" dirty="0"/>
              <a:t> </a:t>
            </a:r>
            <a:r>
              <a:rPr lang="en-US" sz="3200" i="1" dirty="0">
                <a:solidFill>
                  <a:srgbClr val="000000"/>
                </a:solidFill>
              </a:rPr>
              <a:t>= </a:t>
            </a:r>
            <a:r>
              <a:rPr lang="en-US" sz="3200" i="1" dirty="0" err="1">
                <a:solidFill>
                  <a:srgbClr val="000000"/>
                </a:solidFill>
              </a:rPr>
              <a:t>n</a:t>
            </a:r>
            <a:r>
              <a:rPr lang="en-US" sz="3200" i="1" baseline="-25000" dirty="0" err="1">
                <a:solidFill>
                  <a:srgbClr val="000000"/>
                </a:solidFill>
              </a:rPr>
              <a:t>B</a:t>
            </a:r>
            <a:r>
              <a:rPr lang="en-US" sz="3200" i="1" dirty="0">
                <a:solidFill>
                  <a:srgbClr val="000000"/>
                </a:solidFill>
              </a:rPr>
              <a:t> ×P</a:t>
            </a:r>
            <a:r>
              <a:rPr lang="en-US" sz="3200" i="1" baseline="-25000" dirty="0">
                <a:solidFill>
                  <a:srgbClr val="000000"/>
                </a:solidFill>
              </a:rPr>
              <a:t>A</a:t>
            </a:r>
            <a:endParaRPr lang="en-US" i="1" dirty="0"/>
          </a:p>
          <a:p>
            <a:r>
              <a:rPr lang="en-US" dirty="0"/>
              <a:t> </a:t>
            </a:r>
            <a:r>
              <a:rPr lang="en-US" dirty="0" err="1"/>
              <a:t>Nếu</a:t>
            </a:r>
            <a:r>
              <a:rPr lang="en-US" dirty="0"/>
              <a:t> </a:t>
            </a:r>
            <a:r>
              <a:rPr lang="en-US" dirty="0" err="1"/>
              <a:t>chọn</a:t>
            </a:r>
            <a:r>
              <a:rPr lang="en-US" dirty="0"/>
              <a:t> </a:t>
            </a:r>
            <a:r>
              <a:rPr lang="en-US" dirty="0" err="1"/>
              <a:t>sai</a:t>
            </a:r>
            <a:r>
              <a:rPr lang="en-US" dirty="0"/>
              <a:t> </a:t>
            </a:r>
            <a:r>
              <a:rPr lang="en-US" dirty="0" err="1"/>
              <a:t>thì</a:t>
            </a:r>
            <a:r>
              <a:rPr lang="en-US" dirty="0"/>
              <a:t> </a:t>
            </a:r>
            <a:r>
              <a:rPr lang="en-US" dirty="0" err="1"/>
              <a:t>cần</a:t>
            </a:r>
            <a:r>
              <a:rPr lang="en-US" dirty="0"/>
              <a:t> </a:t>
            </a:r>
            <a:r>
              <a:rPr lang="en-US" dirty="0" err="1"/>
              <a:t>chọn</a:t>
            </a:r>
            <a:r>
              <a:rPr lang="en-US" dirty="0"/>
              <a:t> </a:t>
            </a:r>
            <a:r>
              <a:rPr lang="en-US" dirty="0" err="1"/>
              <a:t>lại</a:t>
            </a:r>
            <a:r>
              <a:rPr lang="en-US" dirty="0"/>
              <a:t> </a:t>
            </a:r>
            <a:r>
              <a:rPr lang="en-US" dirty="0" err="1"/>
              <a:t>để</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trên</a:t>
            </a:r>
            <a:endParaRPr lang="en-US" dirty="0"/>
          </a:p>
        </p:txBody>
      </p:sp>
      <p:sp>
        <p:nvSpPr>
          <p:cNvPr id="4" name="Date Placeholder 3">
            <a:extLst>
              <a:ext uri="{FF2B5EF4-FFF2-40B4-BE49-F238E27FC236}">
                <a16:creationId xmlns:a16="http://schemas.microsoft.com/office/drawing/2014/main" id="{1A52C68C-1E6E-411F-9291-9C44353382E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4138597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87DC-FC46-4F29-BCEB-3360A5305A1A}"/>
              </a:ext>
            </a:extLst>
          </p:cNvPr>
          <p:cNvSpPr>
            <a:spLocks noGrp="1"/>
          </p:cNvSpPr>
          <p:nvPr>
            <p:ph type="title"/>
          </p:nvPr>
        </p:nvSpPr>
        <p:spPr>
          <a:xfrm>
            <a:off x="609600" y="304800"/>
            <a:ext cx="7772400" cy="1143000"/>
          </a:xfrm>
        </p:spPr>
        <p:txBody>
          <a:bodyPr/>
          <a:lstStyle/>
          <a:p>
            <a:r>
              <a:rPr lang="en-US" sz="4000"/>
              <a:t>Biểu diễn plaintext dưới dạng điểm trên đường cong elliptic</a:t>
            </a:r>
          </a:p>
        </p:txBody>
      </p:sp>
      <p:sp>
        <p:nvSpPr>
          <p:cNvPr id="3" name="Content Placeholder 2">
            <a:extLst>
              <a:ext uri="{FF2B5EF4-FFF2-40B4-BE49-F238E27FC236}">
                <a16:creationId xmlns:a16="http://schemas.microsoft.com/office/drawing/2014/main" id="{224259E0-A78E-49A3-8ECE-6F192D9A0FFD}"/>
              </a:ext>
            </a:extLst>
          </p:cNvPr>
          <p:cNvSpPr>
            <a:spLocks noGrp="1"/>
          </p:cNvSpPr>
          <p:nvPr>
            <p:ph idx="1"/>
          </p:nvPr>
        </p:nvSpPr>
        <p:spPr/>
        <p:txBody>
          <a:bodyPr/>
          <a:lstStyle/>
          <a:p>
            <a:r>
              <a:rPr lang="en-US"/>
              <a:t> Có rất nhiều cách để </a:t>
            </a:r>
            <a:r>
              <a:rPr lang="en-US" sz="3200"/>
              <a:t>biểu diễn plaintext dưới dạng điểm trên đường cong elliptic</a:t>
            </a:r>
          </a:p>
          <a:p>
            <a:r>
              <a:rPr lang="en-US"/>
              <a:t> Tùy vào định dạng của plaintext là kí tự, số nguyên, dãy bít nhị phân… người ta sẽ có những cách khác nhau để quy đổi chúng thành điểm trên đường cong</a:t>
            </a:r>
          </a:p>
        </p:txBody>
      </p:sp>
      <p:sp>
        <p:nvSpPr>
          <p:cNvPr id="4" name="Date Placeholder 3">
            <a:extLst>
              <a:ext uri="{FF2B5EF4-FFF2-40B4-BE49-F238E27FC236}">
                <a16:creationId xmlns:a16="http://schemas.microsoft.com/office/drawing/2014/main" id="{3EB70669-4FF3-4666-8459-1F8FC6BB5E4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947668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ABCC-BDA5-48DA-8A74-D9D7027A31C7}"/>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122D2DA9-F744-4AD5-801E-6A9044B0D799}"/>
              </a:ext>
            </a:extLst>
          </p:cNvPr>
          <p:cNvSpPr>
            <a:spLocks noGrp="1"/>
          </p:cNvSpPr>
          <p:nvPr>
            <p:ph idx="1"/>
          </p:nvPr>
        </p:nvSpPr>
        <p:spPr>
          <a:xfrm>
            <a:off x="685800" y="1752600"/>
            <a:ext cx="7848600" cy="4648200"/>
          </a:xfrm>
        </p:spPr>
        <p:txBody>
          <a:bodyPr/>
          <a:lstStyle/>
          <a:p>
            <a:r>
              <a:rPr lang="en-US" sz="3000"/>
              <a:t> Giả sử plaintext là một thông điệp gồm các chữ cái từ </a:t>
            </a:r>
            <a:r>
              <a:rPr lang="en-US" sz="3000">
                <a:solidFill>
                  <a:srgbClr val="000000"/>
                </a:solidFill>
              </a:rPr>
              <a:t>‘A’ → ‘Z’</a:t>
            </a:r>
            <a:r>
              <a:rPr lang="en-US" sz="3000"/>
              <a:t>, người ta có thể lựa chọn một đường cong có nhiều hơn </a:t>
            </a:r>
            <a:r>
              <a:rPr lang="en-US" sz="3000" i="1">
                <a:solidFill>
                  <a:srgbClr val="000000"/>
                </a:solidFill>
              </a:rPr>
              <a:t>26</a:t>
            </a:r>
            <a:r>
              <a:rPr lang="en-US" sz="3000"/>
              <a:t> điểm, và quy ước mỗi kí tự ứng với </a:t>
            </a:r>
            <a:r>
              <a:rPr lang="en-US" sz="3000" i="1">
                <a:solidFill>
                  <a:srgbClr val="000000"/>
                </a:solidFill>
              </a:rPr>
              <a:t>1</a:t>
            </a:r>
            <a:r>
              <a:rPr lang="en-US" sz="3000"/>
              <a:t> điểm</a:t>
            </a:r>
          </a:p>
          <a:p>
            <a:r>
              <a:rPr lang="en-US" sz="3000">
                <a:effectLst/>
                <a:latin typeface="Times New Roman" panose="02020603050405020304" pitchFamily="18" charset="0"/>
                <a:ea typeface="Times New Roman" panose="02020603050405020304" pitchFamily="18" charset="0"/>
              </a:rPr>
              <a:t> Nếu chọn đường cong </a:t>
            </a:r>
            <a:r>
              <a:rPr lang="vi-VN" sz="3000" i="1">
                <a:solidFill>
                  <a:srgbClr val="000000"/>
                </a:solidFill>
                <a:effectLst/>
                <a:latin typeface="Times New Roman" panose="02020603050405020304" pitchFamily="18" charset="0"/>
                <a:ea typeface="Times New Roman" panose="02020603050405020304" pitchFamily="18" charset="0"/>
              </a:rPr>
              <a:t>E</a:t>
            </a:r>
            <a:r>
              <a:rPr lang="en-US" sz="3000" i="1" baseline="-25000">
                <a:solidFill>
                  <a:srgbClr val="000000"/>
                </a:solidFill>
                <a:effectLst/>
                <a:latin typeface="Times New Roman" panose="02020603050405020304" pitchFamily="18" charset="0"/>
                <a:ea typeface="Times New Roman" panose="02020603050405020304" pitchFamily="18" charset="0"/>
              </a:rPr>
              <a:t>23</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i="1">
                <a:solidFill>
                  <a:srgbClr val="000000"/>
                </a:solidFill>
                <a:effectLst/>
                <a:latin typeface="Times New Roman" panose="02020603050405020304" pitchFamily="18" charset="0"/>
                <a:ea typeface="Times New Roman" panose="02020603050405020304" pitchFamily="18" charset="0"/>
              </a:rPr>
              <a:t>1</a:t>
            </a:r>
            <a:r>
              <a:rPr lang="vi-VN" sz="3000" i="1">
                <a:solidFill>
                  <a:srgbClr val="000000"/>
                </a:solidFill>
                <a:effectLst/>
                <a:latin typeface="Times New Roman" panose="02020603050405020304" pitchFamily="18" charset="0"/>
                <a:ea typeface="Times New Roman" panose="02020603050405020304" pitchFamily="18" charset="0"/>
              </a:rPr>
              <a:t>, </a:t>
            </a:r>
            <a:r>
              <a:rPr lang="en-US" sz="3000" i="1">
                <a:solidFill>
                  <a:srgbClr val="000000"/>
                </a:solidFill>
                <a:effectLst/>
                <a:latin typeface="Times New Roman" panose="02020603050405020304" pitchFamily="18" charset="0"/>
                <a:ea typeface="Times New Roman" panose="02020603050405020304" pitchFamily="18" charset="0"/>
              </a:rPr>
              <a:t>1</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i="1">
                <a:solidFill>
                  <a:srgbClr val="000000"/>
                </a:solidFill>
                <a:effectLst/>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rPr>
              <a:t>y</a:t>
            </a:r>
            <a:r>
              <a:rPr lang="vi-VN" sz="3000" i="1" baseline="30000">
                <a:solidFill>
                  <a:srgbClr val="000000"/>
                </a:solidFill>
                <a:effectLst/>
                <a:latin typeface="Times New Roman" panose="02020603050405020304" pitchFamily="18" charset="0"/>
                <a:ea typeface="Times New Roman" panose="02020603050405020304" pitchFamily="18" charset="0"/>
              </a:rPr>
              <a:t>2</a:t>
            </a:r>
            <a:r>
              <a:rPr lang="vi-VN" sz="3000" i="1">
                <a:solidFill>
                  <a:srgbClr val="000000"/>
                </a:solidFill>
                <a:effectLst/>
                <a:latin typeface="Times New Roman" panose="02020603050405020304" pitchFamily="18" charset="0"/>
                <a:ea typeface="Times New Roman" panose="02020603050405020304" pitchFamily="18" charset="0"/>
              </a:rPr>
              <a:t> = </a:t>
            </a:r>
            <a:r>
              <a:rPr lang="en-US" altLang="en-US" sz="3000" i="1">
                <a:solidFill>
                  <a:srgbClr val="000000"/>
                </a:solidFill>
                <a:cs typeface="Times New Roman" panose="02020603050405020304" pitchFamily="18" charset="0"/>
              </a:rPr>
              <a:t>x</a:t>
            </a:r>
            <a:r>
              <a:rPr lang="en-US" altLang="en-US" sz="3000" i="1" baseline="30000">
                <a:solidFill>
                  <a:srgbClr val="000000"/>
                </a:solidFill>
                <a:cs typeface="Times New Roman" panose="02020603050405020304" pitchFamily="18" charset="0"/>
              </a:rPr>
              <a:t>3</a:t>
            </a:r>
            <a:r>
              <a:rPr lang="en-US" altLang="en-US" sz="3000" i="1">
                <a:solidFill>
                  <a:srgbClr val="000000"/>
                </a:solidFill>
                <a:cs typeface="Times New Roman" panose="02020603050405020304" pitchFamily="18" charset="0"/>
              </a:rPr>
              <a:t> + x +1</a:t>
            </a:r>
            <a:r>
              <a:rPr lang="en-US" altLang="en-US" sz="3000">
                <a:cs typeface="Times New Roman" panose="02020603050405020304" pitchFamily="18" charset="0"/>
              </a:rPr>
              <a:t>, tổng số điểm trên đường cong là </a:t>
            </a:r>
            <a:r>
              <a:rPr lang="en-US" altLang="en-US" sz="3000" i="1">
                <a:solidFill>
                  <a:srgbClr val="000000"/>
                </a:solidFill>
                <a:cs typeface="Times New Roman" panose="02020603050405020304" pitchFamily="18" charset="0"/>
              </a:rPr>
              <a:t>27</a:t>
            </a:r>
            <a:r>
              <a:rPr lang="en-US" altLang="en-US" sz="3000">
                <a:cs typeface="Times New Roman" panose="02020603050405020304" pitchFamily="18" charset="0"/>
              </a:rPr>
              <a:t>, ta có thể biểu diễn các kí tự ứng với các điểm như sau:</a:t>
            </a:r>
            <a:endParaRPr lang="en-US" sz="3000"/>
          </a:p>
        </p:txBody>
      </p:sp>
      <p:sp>
        <p:nvSpPr>
          <p:cNvPr id="4" name="Date Placeholder 3">
            <a:extLst>
              <a:ext uri="{FF2B5EF4-FFF2-40B4-BE49-F238E27FC236}">
                <a16:creationId xmlns:a16="http://schemas.microsoft.com/office/drawing/2014/main" id="{53D7FCFA-4674-4DDF-A13B-7F0D2890E75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6608696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CF1F-4DF9-4285-AACB-83AAD4705E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8FE402-32CA-48A8-88D5-D523121E0FE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5EB2CB2A-D8E9-47AD-89CC-577C2E4A0A0D}"/>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71F142D8-AC8C-45B4-8B4D-62975F324EE0}"/>
              </a:ext>
            </a:extLst>
          </p:cNvPr>
          <p:cNvPicPr>
            <a:picLocks noChangeAspect="1"/>
          </p:cNvPicPr>
          <p:nvPr/>
        </p:nvPicPr>
        <p:blipFill>
          <a:blip r:embed="rId2"/>
          <a:stretch>
            <a:fillRect/>
          </a:stretch>
        </p:blipFill>
        <p:spPr>
          <a:xfrm>
            <a:off x="1866900" y="566737"/>
            <a:ext cx="5410200" cy="5724525"/>
          </a:xfrm>
          <a:prstGeom prst="rect">
            <a:avLst/>
          </a:prstGeom>
        </p:spPr>
      </p:pic>
    </p:spTree>
    <p:extLst>
      <p:ext uri="{BB962C8B-B14F-4D97-AF65-F5344CB8AC3E}">
        <p14:creationId xmlns:p14="http://schemas.microsoft.com/office/powerpoint/2010/main" val="3585051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4F66-E2FB-48B5-8F89-AC54035D5F37}"/>
              </a:ext>
            </a:extLst>
          </p:cNvPr>
          <p:cNvSpPr>
            <a:spLocks noGrp="1"/>
          </p:cNvSpPr>
          <p:nvPr>
            <p:ph type="title"/>
          </p:nvPr>
        </p:nvSpPr>
        <p:spPr/>
        <p:txBody>
          <a:bodyPr/>
          <a:lstStyle/>
          <a:p>
            <a:r>
              <a:rPr lang="en-US"/>
              <a:t>Bài tập 1:</a:t>
            </a:r>
          </a:p>
        </p:txBody>
      </p:sp>
      <p:sp>
        <p:nvSpPr>
          <p:cNvPr id="3" name="Content Placeholder 2">
            <a:extLst>
              <a:ext uri="{FF2B5EF4-FFF2-40B4-BE49-F238E27FC236}">
                <a16:creationId xmlns:a16="http://schemas.microsoft.com/office/drawing/2014/main" id="{E157D917-9C3C-47DF-9A3A-463FD12F5CCB}"/>
              </a:ext>
            </a:extLst>
          </p:cNvPr>
          <p:cNvSpPr>
            <a:spLocks noGrp="1"/>
          </p:cNvSpPr>
          <p:nvPr>
            <p:ph idx="1"/>
          </p:nvPr>
        </p:nvSpPr>
        <p:spPr>
          <a:xfrm>
            <a:off x="685800" y="1524000"/>
            <a:ext cx="7772400" cy="4953000"/>
          </a:xfrm>
        </p:spPr>
        <p:txBody>
          <a:bodyPr/>
          <a:lstStyle/>
          <a:p>
            <a:r>
              <a:rPr lang="en-US" sz="3000"/>
              <a:t> Giả sử người </a:t>
            </a:r>
            <a:r>
              <a:rPr lang="en-US" sz="3000" i="1">
                <a:solidFill>
                  <a:srgbClr val="000000"/>
                </a:solidFill>
              </a:rPr>
              <a:t>A</a:t>
            </a:r>
            <a:r>
              <a:rPr lang="en-US" sz="3000"/>
              <a:t> muốn gửi cho người </a:t>
            </a:r>
            <a:r>
              <a:rPr lang="en-US" sz="3000" i="1">
                <a:solidFill>
                  <a:srgbClr val="000000"/>
                </a:solidFill>
              </a:rPr>
              <a:t>B</a:t>
            </a:r>
            <a:r>
              <a:rPr lang="en-US" sz="3000"/>
              <a:t> plaintext </a:t>
            </a:r>
            <a:r>
              <a:rPr lang="en-US" sz="3000" i="1">
                <a:solidFill>
                  <a:srgbClr val="000000"/>
                </a:solidFill>
              </a:rPr>
              <a:t>P</a:t>
            </a:r>
            <a:r>
              <a:rPr lang="en-US" sz="3000"/>
              <a:t> là </a:t>
            </a:r>
            <a:r>
              <a:rPr lang="en-US" sz="3000" i="1">
                <a:solidFill>
                  <a:srgbClr val="000000"/>
                </a:solidFill>
              </a:rPr>
              <a:t>HELLO</a:t>
            </a:r>
            <a:r>
              <a:rPr lang="en-US" sz="3000"/>
              <a:t>, hai người thỏa thuận sử dụng đường cong </a:t>
            </a:r>
            <a:r>
              <a:rPr lang="vi-VN" sz="3000" i="1">
                <a:solidFill>
                  <a:srgbClr val="000000"/>
                </a:solidFill>
                <a:effectLst/>
                <a:latin typeface="Times New Roman" panose="02020603050405020304" pitchFamily="18" charset="0"/>
                <a:ea typeface="Times New Roman" panose="02020603050405020304" pitchFamily="18" charset="0"/>
              </a:rPr>
              <a:t>E</a:t>
            </a:r>
            <a:r>
              <a:rPr lang="en-US" sz="3000" i="1" baseline="-25000">
                <a:solidFill>
                  <a:srgbClr val="000000"/>
                </a:solidFill>
                <a:effectLst/>
                <a:latin typeface="Times New Roman" panose="02020603050405020304" pitchFamily="18" charset="0"/>
                <a:ea typeface="Times New Roman" panose="02020603050405020304" pitchFamily="18" charset="0"/>
              </a:rPr>
              <a:t>23</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i="1">
                <a:solidFill>
                  <a:srgbClr val="000000"/>
                </a:solidFill>
                <a:effectLst/>
                <a:latin typeface="Times New Roman" panose="02020603050405020304" pitchFamily="18" charset="0"/>
                <a:ea typeface="Times New Roman" panose="02020603050405020304" pitchFamily="18" charset="0"/>
              </a:rPr>
              <a:t>1</a:t>
            </a:r>
            <a:r>
              <a:rPr lang="vi-VN" sz="3000" i="1">
                <a:solidFill>
                  <a:srgbClr val="000000"/>
                </a:solidFill>
                <a:effectLst/>
                <a:latin typeface="Times New Roman" panose="02020603050405020304" pitchFamily="18" charset="0"/>
                <a:ea typeface="Times New Roman" panose="02020603050405020304" pitchFamily="18" charset="0"/>
              </a:rPr>
              <a:t>, </a:t>
            </a:r>
            <a:r>
              <a:rPr lang="en-US" sz="3000" i="1">
                <a:solidFill>
                  <a:srgbClr val="000000"/>
                </a:solidFill>
                <a:effectLst/>
                <a:latin typeface="Times New Roman" panose="02020603050405020304" pitchFamily="18" charset="0"/>
                <a:ea typeface="Times New Roman" panose="02020603050405020304" pitchFamily="18" charset="0"/>
              </a:rPr>
              <a:t>1</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a:effectLst/>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rPr>
              <a:t>y</a:t>
            </a:r>
            <a:r>
              <a:rPr lang="vi-VN" sz="3000" i="1" baseline="30000">
                <a:solidFill>
                  <a:srgbClr val="000000"/>
                </a:solidFill>
                <a:effectLst/>
                <a:latin typeface="Times New Roman" panose="02020603050405020304" pitchFamily="18" charset="0"/>
                <a:ea typeface="Times New Roman" panose="02020603050405020304" pitchFamily="18" charset="0"/>
              </a:rPr>
              <a:t>2</a:t>
            </a:r>
            <a:r>
              <a:rPr lang="vi-VN" sz="3000" i="1">
                <a:solidFill>
                  <a:srgbClr val="000000"/>
                </a:solidFill>
                <a:effectLst/>
                <a:latin typeface="Times New Roman" panose="02020603050405020304" pitchFamily="18" charset="0"/>
                <a:ea typeface="Times New Roman" panose="02020603050405020304" pitchFamily="18" charset="0"/>
              </a:rPr>
              <a:t> = </a:t>
            </a:r>
            <a:r>
              <a:rPr lang="en-US" altLang="en-US" sz="3000" i="1">
                <a:solidFill>
                  <a:srgbClr val="000000"/>
                </a:solidFill>
                <a:cs typeface="Times New Roman" panose="02020603050405020304" pitchFamily="18" charset="0"/>
              </a:rPr>
              <a:t>x</a:t>
            </a:r>
            <a:r>
              <a:rPr lang="en-US" altLang="en-US" sz="3000" i="1" baseline="30000">
                <a:solidFill>
                  <a:srgbClr val="000000"/>
                </a:solidFill>
                <a:cs typeface="Times New Roman" panose="02020603050405020304" pitchFamily="18" charset="0"/>
              </a:rPr>
              <a:t>3</a:t>
            </a:r>
            <a:r>
              <a:rPr lang="en-US" altLang="en-US" sz="3000" i="1">
                <a:solidFill>
                  <a:srgbClr val="000000"/>
                </a:solidFill>
                <a:cs typeface="Times New Roman" panose="02020603050405020304" pitchFamily="18" charset="0"/>
              </a:rPr>
              <a:t> + x +1</a:t>
            </a:r>
            <a:r>
              <a:rPr lang="en-US" altLang="en-US" sz="3000">
                <a:cs typeface="Times New Roman" panose="02020603050405020304" pitchFamily="18" charset="0"/>
              </a:rPr>
              <a:t> </a:t>
            </a:r>
            <a:r>
              <a:rPr lang="en-US" sz="3000">
                <a:effectLst/>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rPr>
              <a:t>p = </a:t>
            </a:r>
            <a:r>
              <a:rPr lang="en-US" sz="3000" i="1">
                <a:solidFill>
                  <a:srgbClr val="000000"/>
                </a:solidFill>
                <a:latin typeface="Times New Roman" panose="02020603050405020304" pitchFamily="18" charset="0"/>
                <a:ea typeface="Times New Roman" panose="02020603050405020304" pitchFamily="18" charset="0"/>
              </a:rPr>
              <a:t>23</a:t>
            </a:r>
            <a:r>
              <a:rPr lang="en-US" sz="3000">
                <a:effectLst/>
                <a:latin typeface="Times New Roman" panose="02020603050405020304" pitchFamily="18" charset="0"/>
                <a:ea typeface="Times New Roman" panose="02020603050405020304" pitchFamily="18" charset="0"/>
              </a:rPr>
              <a:t>, điểm </a:t>
            </a:r>
            <a:r>
              <a:rPr lang="vi-VN" sz="3000" i="1">
                <a:solidFill>
                  <a:srgbClr val="000000"/>
                </a:solidFill>
                <a:effectLst/>
                <a:latin typeface="Times New Roman" panose="02020603050405020304" pitchFamily="18" charset="0"/>
                <a:ea typeface="Times New Roman" panose="02020603050405020304" pitchFamily="18" charset="0"/>
              </a:rPr>
              <a:t>G = (</a:t>
            </a:r>
            <a:r>
              <a:rPr lang="en-US" sz="3000" i="1">
                <a:solidFill>
                  <a:srgbClr val="000000"/>
                </a:solidFill>
                <a:effectLst/>
                <a:latin typeface="Times New Roman" panose="02020603050405020304" pitchFamily="18" charset="0"/>
                <a:ea typeface="Times New Roman" panose="02020603050405020304" pitchFamily="18" charset="0"/>
              </a:rPr>
              <a:t>3</a:t>
            </a:r>
            <a:r>
              <a:rPr lang="vi-VN" sz="3000" i="1">
                <a:solidFill>
                  <a:srgbClr val="000000"/>
                </a:solidFill>
                <a:effectLst/>
                <a:latin typeface="Times New Roman" panose="02020603050405020304" pitchFamily="18" charset="0"/>
                <a:ea typeface="Times New Roman" panose="02020603050405020304" pitchFamily="18" charset="0"/>
              </a:rPr>
              <a:t>, </a:t>
            </a:r>
            <a:r>
              <a:rPr lang="en-US" sz="3000" i="1">
                <a:solidFill>
                  <a:srgbClr val="000000"/>
                </a:solidFill>
                <a:effectLst/>
                <a:latin typeface="Times New Roman" panose="02020603050405020304" pitchFamily="18" charset="0"/>
                <a:ea typeface="Times New Roman" panose="02020603050405020304" pitchFamily="18" charset="0"/>
              </a:rPr>
              <a:t>10</a:t>
            </a:r>
            <a:r>
              <a:rPr lang="vi-VN" sz="3000" i="1">
                <a:solidFill>
                  <a:srgbClr val="000000"/>
                </a:solidFill>
                <a:effectLst/>
                <a:latin typeface="Times New Roman" panose="02020603050405020304" pitchFamily="18" charset="0"/>
                <a:ea typeface="Times New Roman" panose="02020603050405020304" pitchFamily="18" charset="0"/>
              </a:rPr>
              <a:t>)</a:t>
            </a:r>
            <a:endParaRPr lang="en-US" sz="3000">
              <a:effectLst/>
              <a:latin typeface="Times New Roman" panose="02020603050405020304" pitchFamily="18" charset="0"/>
              <a:ea typeface="Times New Roman" panose="02020603050405020304" pitchFamily="18" charset="0"/>
            </a:endParaRPr>
          </a:p>
          <a:p>
            <a:r>
              <a:rPr lang="en-US" sz="3000">
                <a:latin typeface="Times New Roman" panose="02020603050405020304" pitchFamily="18" charset="0"/>
              </a:rPr>
              <a:t> </a:t>
            </a:r>
            <a:r>
              <a:rPr lang="en-US" sz="3000" i="1">
                <a:solidFill>
                  <a:srgbClr val="000000"/>
                </a:solidFill>
              </a:rPr>
              <a:t>A</a:t>
            </a:r>
            <a:r>
              <a:rPr lang="en-US" sz="3000"/>
              <a:t> chọn khóa riêng </a:t>
            </a:r>
            <a:r>
              <a:rPr lang="en-US" sz="3000" i="1">
                <a:solidFill>
                  <a:srgbClr val="000000"/>
                </a:solidFill>
              </a:rPr>
              <a:t>n</a:t>
            </a:r>
            <a:r>
              <a:rPr lang="en-US" sz="3000" i="1" baseline="-25000">
                <a:solidFill>
                  <a:srgbClr val="000000"/>
                </a:solidFill>
              </a:rPr>
              <a:t>A</a:t>
            </a:r>
            <a:r>
              <a:rPr lang="en-US" sz="3000" i="1">
                <a:solidFill>
                  <a:srgbClr val="000000"/>
                </a:solidFill>
              </a:rPr>
              <a:t> = 9</a:t>
            </a:r>
            <a:r>
              <a:rPr lang="en-US" sz="3000"/>
              <a:t>, tính khóa công khai </a:t>
            </a:r>
            <a:r>
              <a:rPr lang="en-US" sz="3000" i="1">
                <a:solidFill>
                  <a:srgbClr val="000000"/>
                </a:solidFill>
              </a:rPr>
              <a:t>P</a:t>
            </a:r>
            <a:r>
              <a:rPr lang="en-US" sz="3000" i="1" baseline="-25000">
                <a:solidFill>
                  <a:srgbClr val="000000"/>
                </a:solidFill>
              </a:rPr>
              <a:t>A</a:t>
            </a:r>
            <a:r>
              <a:rPr lang="en-US" sz="3000" i="1">
                <a:solidFill>
                  <a:srgbClr val="000000"/>
                </a:solidFill>
              </a:rPr>
              <a:t> = 9.G =9(3,10) = (0,1)</a:t>
            </a:r>
            <a:r>
              <a:rPr lang="en-US" sz="3000"/>
              <a:t> </a:t>
            </a:r>
          </a:p>
          <a:p>
            <a:r>
              <a:rPr lang="en-US" sz="3000" i="1">
                <a:solidFill>
                  <a:srgbClr val="000000"/>
                </a:solidFill>
              </a:rPr>
              <a:t> B</a:t>
            </a:r>
            <a:r>
              <a:rPr lang="en-US" sz="3000"/>
              <a:t> chọn khóa riêng </a:t>
            </a:r>
            <a:r>
              <a:rPr lang="en-US" sz="3000" i="1">
                <a:solidFill>
                  <a:srgbClr val="000000"/>
                </a:solidFill>
              </a:rPr>
              <a:t>n</a:t>
            </a:r>
            <a:r>
              <a:rPr lang="en-US" sz="3000" i="1" baseline="-25000">
                <a:solidFill>
                  <a:srgbClr val="000000"/>
                </a:solidFill>
              </a:rPr>
              <a:t>B</a:t>
            </a:r>
            <a:r>
              <a:rPr lang="en-US" sz="3000" i="1">
                <a:solidFill>
                  <a:srgbClr val="000000"/>
                </a:solidFill>
              </a:rPr>
              <a:t> = 18</a:t>
            </a:r>
            <a:r>
              <a:rPr lang="en-US" sz="3000"/>
              <a:t>, tính khóa công khai </a:t>
            </a:r>
            <a:r>
              <a:rPr lang="en-US" sz="3000" i="1">
                <a:solidFill>
                  <a:srgbClr val="000000"/>
                </a:solidFill>
              </a:rPr>
              <a:t>P</a:t>
            </a:r>
            <a:r>
              <a:rPr lang="en-US" sz="3000" i="1" baseline="-25000">
                <a:solidFill>
                  <a:srgbClr val="000000"/>
                </a:solidFill>
              </a:rPr>
              <a:t>B</a:t>
            </a:r>
            <a:r>
              <a:rPr lang="en-US" sz="3000" i="1">
                <a:solidFill>
                  <a:srgbClr val="000000"/>
                </a:solidFill>
              </a:rPr>
              <a:t> = 18.G</a:t>
            </a:r>
            <a:r>
              <a:rPr lang="en-US" sz="3000"/>
              <a:t> </a:t>
            </a:r>
            <a:r>
              <a:rPr lang="en-US" sz="3000" i="1">
                <a:solidFill>
                  <a:srgbClr val="000000"/>
                </a:solidFill>
              </a:rPr>
              <a:t>=18(3,10) = (6,19)</a:t>
            </a:r>
            <a:r>
              <a:rPr lang="en-US" sz="3000"/>
              <a:t> </a:t>
            </a:r>
          </a:p>
          <a:p>
            <a:pPr marL="0" indent="0">
              <a:buNone/>
            </a:pPr>
            <a:r>
              <a:rPr lang="en-US" sz="3000"/>
              <a:t>   Hãy thực hiện quá trình mã hóa và giải mã chuỗi nói trên</a:t>
            </a:r>
          </a:p>
        </p:txBody>
      </p:sp>
      <p:sp>
        <p:nvSpPr>
          <p:cNvPr id="4" name="Date Placeholder 3">
            <a:extLst>
              <a:ext uri="{FF2B5EF4-FFF2-40B4-BE49-F238E27FC236}">
                <a16:creationId xmlns:a16="http://schemas.microsoft.com/office/drawing/2014/main" id="{76CF4EF9-0CAD-4BE9-B273-CEA9E9F2AB78}"/>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07908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C4DC-8C8E-40DB-998C-6486C1A62C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8F1445-3BFF-4EA0-A624-EAA81C1AEAD9}"/>
              </a:ext>
            </a:extLst>
          </p:cNvPr>
          <p:cNvSpPr>
            <a:spLocks noGrp="1"/>
          </p:cNvSpPr>
          <p:nvPr>
            <p:ph idx="1"/>
          </p:nvPr>
        </p:nvSpPr>
        <p:spPr>
          <a:xfrm>
            <a:off x="685800" y="1524000"/>
            <a:ext cx="7772400" cy="4114800"/>
          </a:xfrm>
        </p:spPr>
        <p:txBody>
          <a:bodyPr/>
          <a:lstStyle/>
          <a:p>
            <a:r>
              <a:rPr lang="en-US"/>
              <a:t> Các đường cong elliptic mà ta sẽ nghiên cứu cần có cặp (</a:t>
            </a:r>
            <a:r>
              <a:rPr lang="en-US" i="1">
                <a:solidFill>
                  <a:srgbClr val="000000"/>
                </a:solidFill>
              </a:rPr>
              <a:t>a,b</a:t>
            </a:r>
            <a:r>
              <a:rPr lang="en-US"/>
              <a:t>) thỏa mãn điều kiện:</a:t>
            </a:r>
          </a:p>
          <a:p>
            <a:pPr marL="0" indent="0" algn="ctr">
              <a:buNone/>
            </a:pPr>
            <a:r>
              <a:rPr lang="en-US" i="1">
                <a:solidFill>
                  <a:srgbClr val="000000"/>
                </a:solidFill>
              </a:rPr>
              <a:t>4a</a:t>
            </a:r>
            <a:r>
              <a:rPr lang="en-US" i="1" baseline="30000">
                <a:solidFill>
                  <a:srgbClr val="000000"/>
                </a:solidFill>
              </a:rPr>
              <a:t>3</a:t>
            </a:r>
            <a:r>
              <a:rPr lang="en-US" i="1">
                <a:solidFill>
                  <a:srgbClr val="000000"/>
                </a:solidFill>
              </a:rPr>
              <a:t> + 27b</a:t>
            </a:r>
            <a:r>
              <a:rPr lang="en-US" i="1" baseline="30000">
                <a:solidFill>
                  <a:srgbClr val="000000"/>
                </a:solidFill>
              </a:rPr>
              <a:t>2</a:t>
            </a:r>
            <a:r>
              <a:rPr lang="en-US" i="1">
                <a:solidFill>
                  <a:srgbClr val="000000"/>
                </a:solidFill>
              </a:rPr>
              <a:t> ≠ 0</a:t>
            </a:r>
          </a:p>
          <a:p>
            <a:r>
              <a:rPr lang="en-US"/>
              <a:t> Các đường cong thỏa mãn điều kiện trên mới phù hợp để xây dựng các lý thuyết toán học và các phép toán cần thiết nhằm tương tác với các điểm trên đường cong, từ đó xây dựng các hệ mật mã ECC</a:t>
            </a:r>
          </a:p>
        </p:txBody>
      </p:sp>
      <p:sp>
        <p:nvSpPr>
          <p:cNvPr id="4" name="Date Placeholder 3">
            <a:extLst>
              <a:ext uri="{FF2B5EF4-FFF2-40B4-BE49-F238E27FC236}">
                <a16:creationId xmlns:a16="http://schemas.microsoft.com/office/drawing/2014/main" id="{C234A794-45F5-4DBD-90CB-EC8A8DC67C9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498602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CD4-740A-4900-A6B4-4E8192CB3451}"/>
              </a:ext>
            </a:extLst>
          </p:cNvPr>
          <p:cNvSpPr>
            <a:spLocks noGrp="1"/>
          </p:cNvSpPr>
          <p:nvPr>
            <p:ph type="title"/>
          </p:nvPr>
        </p:nvSpPr>
        <p:spPr/>
        <p:txBody>
          <a:bodyPr/>
          <a:lstStyle/>
          <a:p>
            <a:r>
              <a:rPr lang="en-US" altLang="en-US" sz="4400"/>
              <a:t>Quá trình mã hóa:</a:t>
            </a:r>
            <a:endParaRPr lang="en-US"/>
          </a:p>
        </p:txBody>
      </p:sp>
      <p:sp>
        <p:nvSpPr>
          <p:cNvPr id="4" name="Date Placeholder 3">
            <a:extLst>
              <a:ext uri="{FF2B5EF4-FFF2-40B4-BE49-F238E27FC236}">
                <a16:creationId xmlns:a16="http://schemas.microsoft.com/office/drawing/2014/main" id="{3F11DA5E-AA76-414F-A7B4-191A4F8A7381}"/>
              </a:ext>
            </a:extLst>
          </p:cNvPr>
          <p:cNvSpPr>
            <a:spLocks noGrp="1"/>
          </p:cNvSpPr>
          <p:nvPr>
            <p:ph type="dt" sz="half" idx="10"/>
          </p:nvPr>
        </p:nvSpPr>
        <p:spPr/>
        <p:txBody>
          <a:bodyPr/>
          <a:lstStyle/>
          <a:p>
            <a:pPr>
              <a:defRPr/>
            </a:pPr>
            <a:r>
              <a:rPr lang="en-US"/>
              <a:t>Bộ môn Mạng và ATTT – Khoa CNTT</a:t>
            </a:r>
          </a:p>
        </p:txBody>
      </p:sp>
      <p:sp>
        <p:nvSpPr>
          <p:cNvPr id="5" name="Content Placeholder 4">
            <a:extLst>
              <a:ext uri="{FF2B5EF4-FFF2-40B4-BE49-F238E27FC236}">
                <a16:creationId xmlns:a16="http://schemas.microsoft.com/office/drawing/2014/main" id="{0CBDCF8A-E133-4F2E-88E8-83949D9EB6C9}"/>
              </a:ext>
            </a:extLst>
          </p:cNvPr>
          <p:cNvSpPr>
            <a:spLocks noGrp="1"/>
          </p:cNvSpPr>
          <p:nvPr>
            <p:ph idx="1"/>
          </p:nvPr>
        </p:nvSpPr>
        <p:spPr>
          <a:xfrm>
            <a:off x="609600" y="1600200"/>
            <a:ext cx="8229600" cy="4660900"/>
          </a:xfrm>
        </p:spPr>
        <p:txBody>
          <a:bodyPr/>
          <a:lstStyle/>
          <a:p>
            <a:r>
              <a:rPr lang="en-US" sz="3000" dirty="0"/>
              <a:t> </a:t>
            </a:r>
            <a:r>
              <a:rPr lang="en-US" sz="3000" i="1" dirty="0">
                <a:solidFill>
                  <a:srgbClr val="000000"/>
                </a:solidFill>
              </a:rPr>
              <a:t>A</a:t>
            </a:r>
            <a:r>
              <a:rPr lang="en-US" sz="3000" dirty="0"/>
              <a:t> </a:t>
            </a:r>
            <a:r>
              <a:rPr lang="en-US" sz="3000" dirty="0" err="1"/>
              <a:t>tính</a:t>
            </a:r>
            <a:r>
              <a:rPr lang="en-US" sz="3000" dirty="0"/>
              <a:t> </a:t>
            </a:r>
            <a:r>
              <a:rPr lang="en-US" sz="3000" dirty="0" err="1"/>
              <a:t>khóa</a:t>
            </a:r>
            <a:r>
              <a:rPr lang="en-US" sz="3000" dirty="0"/>
              <a:t> </a:t>
            </a:r>
            <a:r>
              <a:rPr lang="en-US" sz="3000" i="1" dirty="0">
                <a:solidFill>
                  <a:srgbClr val="000000"/>
                </a:solidFill>
              </a:rPr>
              <a:t>K = </a:t>
            </a:r>
            <a:r>
              <a:rPr lang="en-US" sz="3000" i="1" dirty="0" err="1">
                <a:solidFill>
                  <a:srgbClr val="000000"/>
                </a:solidFill>
              </a:rPr>
              <a:t>n</a:t>
            </a:r>
            <a:r>
              <a:rPr lang="en-US" sz="3000" i="1" baseline="-25000" dirty="0" err="1">
                <a:solidFill>
                  <a:srgbClr val="000000"/>
                </a:solidFill>
              </a:rPr>
              <a:t>A</a:t>
            </a:r>
            <a:r>
              <a:rPr lang="en-US" sz="3000" i="1" dirty="0">
                <a:solidFill>
                  <a:srgbClr val="000000"/>
                </a:solidFill>
              </a:rPr>
              <a:t> ×P</a:t>
            </a:r>
            <a:r>
              <a:rPr lang="en-US" sz="3000" i="1" baseline="-25000" dirty="0">
                <a:solidFill>
                  <a:srgbClr val="000000"/>
                </a:solidFill>
              </a:rPr>
              <a:t>B</a:t>
            </a:r>
            <a:r>
              <a:rPr lang="en-US" sz="3000" i="1" dirty="0">
                <a:solidFill>
                  <a:srgbClr val="000000"/>
                </a:solidFill>
              </a:rPr>
              <a:t>=9(6,19) = (12,19)</a:t>
            </a:r>
          </a:p>
          <a:p>
            <a:r>
              <a:rPr lang="en-US" sz="3000" dirty="0"/>
              <a:t> </a:t>
            </a:r>
            <a:r>
              <a:rPr lang="en-US" sz="3000" dirty="0" err="1"/>
              <a:t>Chuỗi</a:t>
            </a:r>
            <a:r>
              <a:rPr lang="en-US" sz="3000" dirty="0"/>
              <a:t> </a:t>
            </a:r>
            <a:r>
              <a:rPr lang="en-US" sz="3000" i="1" dirty="0">
                <a:solidFill>
                  <a:srgbClr val="000000"/>
                </a:solidFill>
              </a:rPr>
              <a:t>HELLO</a:t>
            </a:r>
            <a:r>
              <a:rPr lang="en-US" sz="3000" dirty="0"/>
              <a:t> </a:t>
            </a:r>
            <a:r>
              <a:rPr lang="en-US" sz="3000" dirty="0" err="1"/>
              <a:t>gồm</a:t>
            </a:r>
            <a:r>
              <a:rPr lang="en-US" sz="3000" dirty="0"/>
              <a:t> </a:t>
            </a:r>
            <a:r>
              <a:rPr lang="en-US" sz="3000" i="1" dirty="0">
                <a:solidFill>
                  <a:srgbClr val="000000"/>
                </a:solidFill>
              </a:rPr>
              <a:t>5</a:t>
            </a:r>
            <a:r>
              <a:rPr lang="en-US" sz="3000" dirty="0"/>
              <a:t> </a:t>
            </a:r>
            <a:r>
              <a:rPr lang="en-US" sz="3000" dirty="0" err="1"/>
              <a:t>kí</a:t>
            </a:r>
            <a:r>
              <a:rPr lang="en-US" sz="3000" dirty="0"/>
              <a:t> </a:t>
            </a:r>
            <a:r>
              <a:rPr lang="en-US" sz="3000" dirty="0" err="1"/>
              <a:t>tự</a:t>
            </a:r>
            <a:r>
              <a:rPr lang="en-US" sz="3000" dirty="0"/>
              <a:t> </a:t>
            </a:r>
            <a:r>
              <a:rPr lang="en-US" sz="3000" dirty="0" err="1"/>
              <a:t>ứng</a:t>
            </a:r>
            <a:r>
              <a:rPr lang="en-US" sz="3000" dirty="0"/>
              <a:t> </a:t>
            </a:r>
            <a:r>
              <a:rPr lang="en-US" sz="3000" dirty="0" err="1"/>
              <a:t>với</a:t>
            </a:r>
            <a:r>
              <a:rPr lang="en-US" sz="3000" dirty="0"/>
              <a:t> </a:t>
            </a:r>
            <a:r>
              <a:rPr lang="en-US" sz="3000" i="1" dirty="0">
                <a:solidFill>
                  <a:srgbClr val="000000"/>
                </a:solidFill>
              </a:rPr>
              <a:t>5</a:t>
            </a:r>
            <a:r>
              <a:rPr lang="en-US" sz="3000" dirty="0"/>
              <a:t> </a:t>
            </a:r>
            <a:r>
              <a:rPr lang="en-US" sz="3000" dirty="0" err="1"/>
              <a:t>điểm</a:t>
            </a:r>
            <a:r>
              <a:rPr lang="en-US" sz="3000" dirty="0"/>
              <a:t> </a:t>
            </a:r>
            <a:r>
              <a:rPr lang="en-US" sz="3000" dirty="0" err="1"/>
              <a:t>trên</a:t>
            </a:r>
            <a:r>
              <a:rPr lang="en-US" sz="3000" dirty="0"/>
              <a:t> </a:t>
            </a:r>
            <a:r>
              <a:rPr lang="en-US" sz="3000" dirty="0" err="1"/>
              <a:t>đường</a:t>
            </a:r>
            <a:r>
              <a:rPr lang="en-US" sz="3000" dirty="0"/>
              <a:t> </a:t>
            </a:r>
            <a:r>
              <a:rPr lang="en-US" sz="3000" dirty="0" err="1"/>
              <a:t>cong</a:t>
            </a:r>
            <a:r>
              <a:rPr lang="en-US" sz="3000" dirty="0"/>
              <a:t>, </a:t>
            </a:r>
            <a:r>
              <a:rPr lang="en-US" sz="3000" dirty="0" err="1"/>
              <a:t>áp</a:t>
            </a:r>
            <a:r>
              <a:rPr lang="en-US" sz="3000" dirty="0"/>
              <a:t> </a:t>
            </a:r>
            <a:r>
              <a:rPr lang="en-US" sz="3000" dirty="0" err="1"/>
              <a:t>dụng</a:t>
            </a:r>
            <a:r>
              <a:rPr lang="en-US" sz="3000" dirty="0"/>
              <a:t> </a:t>
            </a:r>
            <a:r>
              <a:rPr lang="en-US" sz="3000" dirty="0" err="1"/>
              <a:t>công</a:t>
            </a:r>
            <a:r>
              <a:rPr lang="en-US" sz="3000" dirty="0"/>
              <a:t> </a:t>
            </a:r>
            <a:r>
              <a:rPr lang="en-US" sz="3000" dirty="0" err="1"/>
              <a:t>thức</a:t>
            </a:r>
            <a:r>
              <a:rPr lang="en-US" sz="3000" dirty="0"/>
              <a:t> </a:t>
            </a:r>
            <a:r>
              <a:rPr lang="en-US" sz="3000" i="1" dirty="0">
                <a:solidFill>
                  <a:srgbClr val="000000"/>
                </a:solidFill>
              </a:rPr>
              <a:t>C = P+K</a:t>
            </a:r>
            <a:r>
              <a:rPr lang="en-US" sz="3000" dirty="0"/>
              <a:t>:</a:t>
            </a:r>
          </a:p>
          <a:p>
            <a:pPr marL="0" indent="0">
              <a:buNone/>
            </a:pPr>
            <a:r>
              <a:rPr lang="en-US" sz="3000" i="1" dirty="0">
                <a:solidFill>
                  <a:srgbClr val="000000"/>
                </a:solidFill>
              </a:rPr>
              <a:t>P</a:t>
            </a:r>
            <a:r>
              <a:rPr lang="en-US" sz="3000" i="1" baseline="-25000" dirty="0">
                <a:solidFill>
                  <a:srgbClr val="000000"/>
                </a:solidFill>
              </a:rPr>
              <a:t>1</a:t>
            </a:r>
            <a:r>
              <a:rPr lang="en-US" sz="3000" i="1" dirty="0">
                <a:solidFill>
                  <a:srgbClr val="000000"/>
                </a:solidFill>
              </a:rPr>
              <a:t>=‘H’ </a:t>
            </a:r>
            <a:r>
              <a:rPr lang="en-US" sz="2800" i="1" dirty="0">
                <a:solidFill>
                  <a:srgbClr val="000000"/>
                </a:solidFill>
              </a:rPr>
              <a:t>≈</a:t>
            </a:r>
            <a:r>
              <a:rPr lang="en-US" sz="3000" i="1" dirty="0">
                <a:solidFill>
                  <a:srgbClr val="000000"/>
                </a:solidFill>
              </a:rPr>
              <a:t> (5, 4)  → C</a:t>
            </a:r>
            <a:r>
              <a:rPr lang="en-US" sz="3000" i="1" baseline="-25000" dirty="0">
                <a:solidFill>
                  <a:srgbClr val="000000"/>
                </a:solidFill>
              </a:rPr>
              <a:t>1</a:t>
            </a:r>
            <a:r>
              <a:rPr lang="en-US" sz="3000" i="1" dirty="0">
                <a:solidFill>
                  <a:srgbClr val="000000"/>
                </a:solidFill>
              </a:rPr>
              <a:t>= (5,4) + (12,19) = (12,4)</a:t>
            </a:r>
          </a:p>
          <a:p>
            <a:pPr marL="0" indent="0">
              <a:buNone/>
            </a:pPr>
            <a:r>
              <a:rPr lang="en-US" sz="3000" i="1" dirty="0">
                <a:solidFill>
                  <a:srgbClr val="000000"/>
                </a:solidFill>
              </a:rPr>
              <a:t>P</a:t>
            </a:r>
            <a:r>
              <a:rPr lang="en-US" sz="3000" i="1" baseline="-25000" dirty="0">
                <a:solidFill>
                  <a:srgbClr val="000000"/>
                </a:solidFill>
              </a:rPr>
              <a:t>2</a:t>
            </a:r>
            <a:r>
              <a:rPr lang="en-US" sz="3000" i="1" dirty="0">
                <a:solidFill>
                  <a:srgbClr val="000000"/>
                </a:solidFill>
              </a:rPr>
              <a:t>=‘E’ </a:t>
            </a:r>
            <a:r>
              <a:rPr lang="en-US" sz="2800" i="1" dirty="0">
                <a:solidFill>
                  <a:srgbClr val="000000"/>
                </a:solidFill>
              </a:rPr>
              <a:t>≈</a:t>
            </a:r>
            <a:r>
              <a:rPr lang="en-US" sz="3000" i="1" dirty="0">
                <a:solidFill>
                  <a:srgbClr val="000000"/>
                </a:solidFill>
              </a:rPr>
              <a:t> (3,10) → C</a:t>
            </a:r>
            <a:r>
              <a:rPr lang="en-US" sz="3000" i="1" baseline="-25000" dirty="0">
                <a:solidFill>
                  <a:srgbClr val="000000"/>
                </a:solidFill>
              </a:rPr>
              <a:t>2</a:t>
            </a:r>
            <a:r>
              <a:rPr lang="en-US" sz="3000" i="1" dirty="0">
                <a:solidFill>
                  <a:srgbClr val="000000"/>
                </a:solidFill>
              </a:rPr>
              <a:t>= (3,10) + (12,19) = (9,7)</a:t>
            </a:r>
          </a:p>
          <a:p>
            <a:pPr marL="0" indent="0">
              <a:buNone/>
            </a:pPr>
            <a:r>
              <a:rPr lang="en-US" sz="3000" i="1" dirty="0">
                <a:solidFill>
                  <a:srgbClr val="000000"/>
                </a:solidFill>
              </a:rPr>
              <a:t>P</a:t>
            </a:r>
            <a:r>
              <a:rPr lang="en-US" sz="3000" i="1" baseline="-25000" dirty="0">
                <a:solidFill>
                  <a:srgbClr val="000000"/>
                </a:solidFill>
              </a:rPr>
              <a:t>3</a:t>
            </a:r>
            <a:r>
              <a:rPr lang="en-US" sz="3000" i="1" dirty="0">
                <a:solidFill>
                  <a:srgbClr val="000000"/>
                </a:solidFill>
              </a:rPr>
              <a:t>=‘L’ </a:t>
            </a:r>
            <a:r>
              <a:rPr lang="en-US" sz="2800" i="1" dirty="0">
                <a:solidFill>
                  <a:srgbClr val="000000"/>
                </a:solidFill>
              </a:rPr>
              <a:t>≈</a:t>
            </a:r>
            <a:r>
              <a:rPr lang="en-US" sz="3000" i="1" dirty="0">
                <a:solidFill>
                  <a:srgbClr val="000000"/>
                </a:solidFill>
              </a:rPr>
              <a:t> (7,11) → C</a:t>
            </a:r>
            <a:r>
              <a:rPr lang="en-US" sz="3000" i="1" baseline="-25000" dirty="0">
                <a:solidFill>
                  <a:srgbClr val="000000"/>
                </a:solidFill>
              </a:rPr>
              <a:t>3</a:t>
            </a:r>
            <a:r>
              <a:rPr lang="en-US" sz="3000" i="1" dirty="0">
                <a:solidFill>
                  <a:srgbClr val="000000"/>
                </a:solidFill>
              </a:rPr>
              <a:t>= (7,11) + (12,19) = (13,7)</a:t>
            </a:r>
          </a:p>
          <a:p>
            <a:pPr marL="0" indent="0">
              <a:buNone/>
            </a:pPr>
            <a:r>
              <a:rPr lang="en-US" sz="3000" i="1" dirty="0">
                <a:solidFill>
                  <a:srgbClr val="000000"/>
                </a:solidFill>
              </a:rPr>
              <a:t>P</a:t>
            </a:r>
            <a:r>
              <a:rPr lang="en-US" sz="3000" i="1" baseline="-25000" dirty="0">
                <a:solidFill>
                  <a:srgbClr val="000000"/>
                </a:solidFill>
              </a:rPr>
              <a:t>4</a:t>
            </a:r>
            <a:r>
              <a:rPr lang="en-US" sz="3000" i="1" dirty="0">
                <a:solidFill>
                  <a:srgbClr val="000000"/>
                </a:solidFill>
              </a:rPr>
              <a:t>=‘L’ </a:t>
            </a:r>
            <a:r>
              <a:rPr lang="en-US" sz="2800" i="1" dirty="0">
                <a:solidFill>
                  <a:srgbClr val="000000"/>
                </a:solidFill>
              </a:rPr>
              <a:t>≈</a:t>
            </a:r>
            <a:r>
              <a:rPr lang="en-US" sz="3000" i="1" dirty="0">
                <a:solidFill>
                  <a:srgbClr val="000000"/>
                </a:solidFill>
              </a:rPr>
              <a:t> (7,11) → C</a:t>
            </a:r>
            <a:r>
              <a:rPr lang="en-US" sz="3000" i="1" baseline="-25000" dirty="0">
                <a:solidFill>
                  <a:srgbClr val="000000"/>
                </a:solidFill>
              </a:rPr>
              <a:t>4</a:t>
            </a:r>
            <a:r>
              <a:rPr lang="en-US" sz="3000" i="1" dirty="0">
                <a:solidFill>
                  <a:srgbClr val="000000"/>
                </a:solidFill>
              </a:rPr>
              <a:t>= (7,11) +  (12,19) = (13,7)</a:t>
            </a:r>
          </a:p>
          <a:p>
            <a:pPr marL="0" indent="0">
              <a:buNone/>
            </a:pPr>
            <a:r>
              <a:rPr lang="en-US" sz="3000" i="1" dirty="0">
                <a:solidFill>
                  <a:srgbClr val="000000"/>
                </a:solidFill>
              </a:rPr>
              <a:t>P</a:t>
            </a:r>
            <a:r>
              <a:rPr lang="en-US" sz="3000" i="1" baseline="-25000" dirty="0">
                <a:solidFill>
                  <a:srgbClr val="000000"/>
                </a:solidFill>
              </a:rPr>
              <a:t>5</a:t>
            </a:r>
            <a:r>
              <a:rPr lang="en-US" sz="3000" i="1" dirty="0">
                <a:solidFill>
                  <a:srgbClr val="000000"/>
                </a:solidFill>
              </a:rPr>
              <a:t>=‘O’ </a:t>
            </a:r>
            <a:r>
              <a:rPr lang="en-US" sz="2800" i="1" dirty="0">
                <a:solidFill>
                  <a:srgbClr val="000000"/>
                </a:solidFill>
              </a:rPr>
              <a:t>≈</a:t>
            </a:r>
            <a:r>
              <a:rPr lang="en-US" sz="3000" i="1" dirty="0">
                <a:solidFill>
                  <a:srgbClr val="000000"/>
                </a:solidFill>
              </a:rPr>
              <a:t> (9,16) → C</a:t>
            </a:r>
            <a:r>
              <a:rPr lang="en-US" sz="3000" i="1" baseline="-25000" dirty="0">
                <a:solidFill>
                  <a:srgbClr val="000000"/>
                </a:solidFill>
              </a:rPr>
              <a:t>5</a:t>
            </a:r>
            <a:r>
              <a:rPr lang="en-US" sz="3000" i="1" dirty="0">
                <a:solidFill>
                  <a:srgbClr val="000000"/>
                </a:solidFill>
              </a:rPr>
              <a:t>= (9,16) + (12,19) = (3,13)</a:t>
            </a:r>
          </a:p>
          <a:p>
            <a:endParaRPr lang="en-US" sz="3000" dirty="0"/>
          </a:p>
        </p:txBody>
      </p:sp>
    </p:spTree>
    <p:extLst>
      <p:ext uri="{BB962C8B-B14F-4D97-AF65-F5344CB8AC3E}">
        <p14:creationId xmlns:p14="http://schemas.microsoft.com/office/powerpoint/2010/main" val="1813350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03B8-D82C-455A-B1E4-F15B3C9C16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808179-D8B4-4F1A-AC49-204EFF398827}"/>
              </a:ext>
            </a:extLst>
          </p:cNvPr>
          <p:cNvSpPr>
            <a:spLocks noGrp="1"/>
          </p:cNvSpPr>
          <p:nvPr>
            <p:ph idx="1"/>
          </p:nvPr>
        </p:nvSpPr>
        <p:spPr>
          <a:xfrm>
            <a:off x="685800" y="1905000"/>
            <a:ext cx="7772400" cy="4114800"/>
          </a:xfrm>
        </p:spPr>
        <p:txBody>
          <a:bodyPr/>
          <a:lstStyle/>
          <a:p>
            <a:r>
              <a:rPr lang="en-US"/>
              <a:t> Bản mã </a:t>
            </a:r>
            <a:r>
              <a:rPr lang="en-US" i="1">
                <a:solidFill>
                  <a:srgbClr val="000000"/>
                </a:solidFill>
              </a:rPr>
              <a:t>C</a:t>
            </a:r>
            <a:r>
              <a:rPr lang="en-US"/>
              <a:t> gồm </a:t>
            </a:r>
            <a:r>
              <a:rPr lang="en-US" i="1">
                <a:solidFill>
                  <a:srgbClr val="000000"/>
                </a:solidFill>
              </a:rPr>
              <a:t>5</a:t>
            </a:r>
            <a:r>
              <a:rPr lang="en-US"/>
              <a:t> điểm</a:t>
            </a:r>
            <a:r>
              <a:rPr lang="en-US" i="1">
                <a:solidFill>
                  <a:srgbClr val="000000"/>
                </a:solidFill>
              </a:rPr>
              <a:t> (12,4)</a:t>
            </a:r>
            <a:r>
              <a:rPr lang="en-US"/>
              <a:t>, </a:t>
            </a:r>
            <a:r>
              <a:rPr lang="en-US" i="1">
                <a:solidFill>
                  <a:srgbClr val="000000"/>
                </a:solidFill>
              </a:rPr>
              <a:t>(9,7)</a:t>
            </a:r>
            <a:r>
              <a:rPr lang="en-US"/>
              <a:t>,</a:t>
            </a:r>
            <a:r>
              <a:rPr lang="en-US" i="1">
                <a:solidFill>
                  <a:srgbClr val="000000"/>
                </a:solidFill>
              </a:rPr>
              <a:t> (13,7)</a:t>
            </a:r>
            <a:r>
              <a:rPr lang="en-US"/>
              <a:t>, </a:t>
            </a:r>
            <a:r>
              <a:rPr lang="en-US" i="1">
                <a:solidFill>
                  <a:srgbClr val="000000"/>
                </a:solidFill>
              </a:rPr>
              <a:t>(13,7)</a:t>
            </a:r>
            <a:r>
              <a:rPr lang="en-US"/>
              <a:t>, </a:t>
            </a:r>
            <a:r>
              <a:rPr lang="en-US" i="1">
                <a:solidFill>
                  <a:srgbClr val="000000"/>
                </a:solidFill>
              </a:rPr>
              <a:t>(3,13)</a:t>
            </a:r>
            <a:r>
              <a:rPr lang="en-US" sz="3200"/>
              <a:t> và </a:t>
            </a:r>
            <a:r>
              <a:rPr lang="en-US" sz="3200" i="1">
                <a:solidFill>
                  <a:srgbClr val="000000"/>
                </a:solidFill>
              </a:rPr>
              <a:t>P</a:t>
            </a:r>
            <a:r>
              <a:rPr lang="en-US" sz="3200" i="1" baseline="-25000">
                <a:solidFill>
                  <a:srgbClr val="000000"/>
                </a:solidFill>
              </a:rPr>
              <a:t>A</a:t>
            </a:r>
            <a:r>
              <a:rPr lang="en-US" sz="3200" i="1">
                <a:solidFill>
                  <a:srgbClr val="000000"/>
                </a:solidFill>
              </a:rPr>
              <a:t> = (0,1)</a:t>
            </a:r>
            <a:r>
              <a:rPr lang="en-US" sz="3200"/>
              <a:t> được gửi cho </a:t>
            </a:r>
            <a:r>
              <a:rPr lang="en-US" sz="3200" i="1">
                <a:solidFill>
                  <a:srgbClr val="000000"/>
                </a:solidFill>
              </a:rPr>
              <a:t>B</a:t>
            </a:r>
          </a:p>
          <a:p>
            <a:endParaRPr lang="en-US"/>
          </a:p>
        </p:txBody>
      </p:sp>
      <p:sp>
        <p:nvSpPr>
          <p:cNvPr id="4" name="Date Placeholder 3">
            <a:extLst>
              <a:ext uri="{FF2B5EF4-FFF2-40B4-BE49-F238E27FC236}">
                <a16:creationId xmlns:a16="http://schemas.microsoft.com/office/drawing/2014/main" id="{90558442-1956-4671-807F-102BDF57DF6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490281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A10-5D3C-46E7-98E1-D59D733A7520}"/>
              </a:ext>
            </a:extLst>
          </p:cNvPr>
          <p:cNvSpPr>
            <a:spLocks noGrp="1"/>
          </p:cNvSpPr>
          <p:nvPr>
            <p:ph type="title"/>
          </p:nvPr>
        </p:nvSpPr>
        <p:spPr/>
        <p:txBody>
          <a:bodyPr/>
          <a:lstStyle/>
          <a:p>
            <a:r>
              <a:rPr lang="en-US" altLang="en-US" sz="4400"/>
              <a:t>Quá trình giải mã:</a:t>
            </a:r>
            <a:endParaRPr lang="en-US"/>
          </a:p>
        </p:txBody>
      </p:sp>
      <p:sp>
        <p:nvSpPr>
          <p:cNvPr id="3" name="Content Placeholder 2">
            <a:extLst>
              <a:ext uri="{FF2B5EF4-FFF2-40B4-BE49-F238E27FC236}">
                <a16:creationId xmlns:a16="http://schemas.microsoft.com/office/drawing/2014/main" id="{E3C0787B-3388-4E02-AA50-DF3B845D1CF7}"/>
              </a:ext>
            </a:extLst>
          </p:cNvPr>
          <p:cNvSpPr>
            <a:spLocks noGrp="1"/>
          </p:cNvSpPr>
          <p:nvPr>
            <p:ph idx="1"/>
          </p:nvPr>
        </p:nvSpPr>
        <p:spPr>
          <a:xfrm>
            <a:off x="838200" y="1676400"/>
            <a:ext cx="7772400" cy="4114800"/>
          </a:xfrm>
        </p:spPr>
        <p:txBody>
          <a:bodyPr/>
          <a:lstStyle/>
          <a:p>
            <a:r>
              <a:rPr lang="en-US" i="1" dirty="0">
                <a:solidFill>
                  <a:srgbClr val="000000"/>
                </a:solidFill>
              </a:rPr>
              <a:t> B</a:t>
            </a:r>
            <a:r>
              <a:rPr lang="en-US" dirty="0"/>
              <a:t> </a:t>
            </a:r>
            <a:r>
              <a:rPr lang="en-US" dirty="0" err="1"/>
              <a:t>sẽ</a:t>
            </a:r>
            <a:r>
              <a:rPr lang="en-US" dirty="0"/>
              <a:t> </a:t>
            </a:r>
            <a:r>
              <a:rPr lang="en-US" dirty="0" err="1"/>
              <a:t>giải</a:t>
            </a:r>
            <a:r>
              <a:rPr lang="en-US" dirty="0"/>
              <a:t> </a:t>
            </a:r>
            <a:r>
              <a:rPr lang="en-US" dirty="0" err="1"/>
              <a:t>mã</a:t>
            </a:r>
            <a:r>
              <a:rPr lang="en-US" dirty="0"/>
              <a:t> </a:t>
            </a:r>
            <a:r>
              <a:rPr lang="en-US" dirty="0" err="1"/>
              <a:t>thông</a:t>
            </a:r>
            <a:r>
              <a:rPr lang="en-US" dirty="0"/>
              <a:t> </a:t>
            </a:r>
            <a:r>
              <a:rPr lang="en-US" dirty="0" err="1"/>
              <a:t>điệp</a:t>
            </a:r>
            <a:r>
              <a:rPr lang="en-US" dirty="0"/>
              <a:t> </a:t>
            </a:r>
            <a:r>
              <a:rPr lang="en-US" dirty="0" err="1"/>
              <a:t>nhận</a:t>
            </a:r>
            <a:r>
              <a:rPr lang="en-US" dirty="0"/>
              <a:t> </a:t>
            </a:r>
            <a:r>
              <a:rPr lang="en-US" dirty="0" err="1"/>
              <a:t>được</a:t>
            </a:r>
            <a:r>
              <a:rPr lang="en-US" dirty="0"/>
              <a:t> </a:t>
            </a:r>
            <a:r>
              <a:rPr lang="en-US" dirty="0" err="1"/>
              <a:t>bằng</a:t>
            </a:r>
            <a:r>
              <a:rPr lang="en-US" dirty="0"/>
              <a:t> </a:t>
            </a:r>
            <a:r>
              <a:rPr lang="en-US" dirty="0" err="1"/>
              <a:t>công</a:t>
            </a:r>
            <a:r>
              <a:rPr lang="en-US" dirty="0"/>
              <a:t> </a:t>
            </a:r>
            <a:r>
              <a:rPr lang="en-US" dirty="0" err="1"/>
              <a:t>thức</a:t>
            </a:r>
            <a:r>
              <a:rPr lang="en-US" dirty="0"/>
              <a:t>: </a:t>
            </a:r>
            <a:r>
              <a:rPr lang="en-US" sz="3200" i="1" dirty="0">
                <a:solidFill>
                  <a:srgbClr val="000000"/>
                </a:solidFill>
              </a:rPr>
              <a:t>P = C-K = C+(-K) </a:t>
            </a:r>
            <a:r>
              <a:rPr lang="en-US" i="1" dirty="0">
                <a:solidFill>
                  <a:srgbClr val="000000"/>
                </a:solidFill>
              </a:rPr>
              <a:t> 		(*)</a:t>
            </a:r>
            <a:r>
              <a:rPr lang="en-US" sz="3200" i="1" dirty="0">
                <a:solidFill>
                  <a:srgbClr val="000000"/>
                </a:solidFill>
              </a:rPr>
              <a:t> </a:t>
            </a:r>
          </a:p>
          <a:p>
            <a:pPr marL="0" indent="0">
              <a:buNone/>
            </a:pPr>
            <a:r>
              <a:rPr lang="en-US" dirty="0"/>
              <a:t>   </a:t>
            </a:r>
            <a:r>
              <a:rPr lang="en-US" dirty="0" err="1"/>
              <a:t>với</a:t>
            </a:r>
            <a:r>
              <a:rPr lang="en-US" dirty="0"/>
              <a:t> </a:t>
            </a:r>
            <a:r>
              <a:rPr lang="en-US" sz="3200" i="1" dirty="0">
                <a:solidFill>
                  <a:srgbClr val="000000"/>
                </a:solidFill>
              </a:rPr>
              <a:t>K = </a:t>
            </a:r>
            <a:r>
              <a:rPr lang="en-US" sz="3200" i="1" dirty="0" err="1">
                <a:solidFill>
                  <a:srgbClr val="000000"/>
                </a:solidFill>
              </a:rPr>
              <a:t>n</a:t>
            </a:r>
            <a:r>
              <a:rPr lang="en-US" sz="3200" i="1" baseline="-25000" dirty="0" err="1">
                <a:solidFill>
                  <a:srgbClr val="000000"/>
                </a:solidFill>
              </a:rPr>
              <a:t>B</a:t>
            </a:r>
            <a:r>
              <a:rPr lang="en-US" sz="3200" i="1" dirty="0">
                <a:solidFill>
                  <a:srgbClr val="000000"/>
                </a:solidFill>
              </a:rPr>
              <a:t> ×P</a:t>
            </a:r>
            <a:r>
              <a:rPr lang="en-US" sz="3200" i="1" baseline="-25000" dirty="0">
                <a:solidFill>
                  <a:srgbClr val="000000"/>
                </a:solidFill>
              </a:rPr>
              <a:t>A</a:t>
            </a:r>
            <a:r>
              <a:rPr lang="en-US" sz="3200" i="1" dirty="0">
                <a:solidFill>
                  <a:srgbClr val="000000"/>
                </a:solidFill>
              </a:rPr>
              <a:t>= 18(0,1) = (12,19)</a:t>
            </a:r>
            <a:r>
              <a:rPr lang="en-US" dirty="0"/>
              <a:t> </a:t>
            </a:r>
            <a:endParaRPr lang="en-US" sz="3200" i="1" dirty="0">
              <a:solidFill>
                <a:srgbClr val="000000"/>
              </a:solidFill>
            </a:endParaRPr>
          </a:p>
          <a:p>
            <a:pPr marL="0" indent="0">
              <a:buNone/>
            </a:pPr>
            <a:r>
              <a:rPr lang="en-US" sz="3200" dirty="0"/>
              <a:t>   → </a:t>
            </a:r>
            <a:r>
              <a:rPr lang="en-US" sz="3200" i="1" dirty="0">
                <a:solidFill>
                  <a:srgbClr val="000000"/>
                </a:solidFill>
              </a:rPr>
              <a:t>-K = (12,23-19) = (12,4)</a:t>
            </a:r>
          </a:p>
          <a:p>
            <a:r>
              <a:rPr lang="en-US" dirty="0"/>
              <a:t> </a:t>
            </a:r>
            <a:r>
              <a:rPr lang="en-US" dirty="0" err="1"/>
              <a:t>Thay</a:t>
            </a:r>
            <a:r>
              <a:rPr lang="en-US" dirty="0"/>
              <a:t> </a:t>
            </a:r>
            <a:r>
              <a:rPr lang="en-US" dirty="0" err="1"/>
              <a:t>vào</a:t>
            </a:r>
            <a:r>
              <a:rPr lang="en-US" dirty="0"/>
              <a:t> </a:t>
            </a:r>
            <a:r>
              <a:rPr lang="en-US" i="1" dirty="0">
                <a:solidFill>
                  <a:srgbClr val="000000"/>
                </a:solidFill>
              </a:rPr>
              <a:t>(*)</a:t>
            </a:r>
            <a:r>
              <a:rPr lang="en-US" dirty="0"/>
              <a:t>: </a:t>
            </a:r>
          </a:p>
        </p:txBody>
      </p:sp>
      <p:sp>
        <p:nvSpPr>
          <p:cNvPr id="4" name="Date Placeholder 3">
            <a:extLst>
              <a:ext uri="{FF2B5EF4-FFF2-40B4-BE49-F238E27FC236}">
                <a16:creationId xmlns:a16="http://schemas.microsoft.com/office/drawing/2014/main" id="{9132FB23-803C-4347-839B-653762700AC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678261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CD4-740A-4900-A6B4-4E8192CB345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3F11DA5E-AA76-414F-A7B4-191A4F8A7381}"/>
              </a:ext>
            </a:extLst>
          </p:cNvPr>
          <p:cNvSpPr>
            <a:spLocks noGrp="1"/>
          </p:cNvSpPr>
          <p:nvPr>
            <p:ph type="dt" sz="half" idx="10"/>
          </p:nvPr>
        </p:nvSpPr>
        <p:spPr/>
        <p:txBody>
          <a:bodyPr/>
          <a:lstStyle/>
          <a:p>
            <a:pPr>
              <a:defRPr/>
            </a:pPr>
            <a:r>
              <a:rPr lang="en-US"/>
              <a:t>Bộ môn Mạng và ATTT – Khoa CNTT</a:t>
            </a:r>
          </a:p>
        </p:txBody>
      </p:sp>
      <p:sp>
        <p:nvSpPr>
          <p:cNvPr id="5" name="Content Placeholder 4">
            <a:extLst>
              <a:ext uri="{FF2B5EF4-FFF2-40B4-BE49-F238E27FC236}">
                <a16:creationId xmlns:a16="http://schemas.microsoft.com/office/drawing/2014/main" id="{0CBDCF8A-E133-4F2E-88E8-83949D9EB6C9}"/>
              </a:ext>
            </a:extLst>
          </p:cNvPr>
          <p:cNvSpPr>
            <a:spLocks noGrp="1"/>
          </p:cNvSpPr>
          <p:nvPr>
            <p:ph idx="1"/>
          </p:nvPr>
        </p:nvSpPr>
        <p:spPr>
          <a:xfrm>
            <a:off x="609600" y="1600200"/>
            <a:ext cx="7772400" cy="4660900"/>
          </a:xfrm>
        </p:spPr>
        <p:txBody>
          <a:bodyPr/>
          <a:lstStyle/>
          <a:p>
            <a:pPr marL="0" indent="0">
              <a:buNone/>
            </a:pPr>
            <a:r>
              <a:rPr lang="en-US" sz="3000" i="1" dirty="0">
                <a:solidFill>
                  <a:srgbClr val="000000"/>
                </a:solidFill>
              </a:rPr>
              <a:t>C</a:t>
            </a:r>
            <a:r>
              <a:rPr lang="en-US" sz="3000" i="1" baseline="-25000" dirty="0">
                <a:solidFill>
                  <a:srgbClr val="000000"/>
                </a:solidFill>
              </a:rPr>
              <a:t>1</a:t>
            </a:r>
            <a:r>
              <a:rPr lang="en-US" sz="3000" i="1" dirty="0">
                <a:solidFill>
                  <a:srgbClr val="000000"/>
                </a:solidFill>
              </a:rPr>
              <a:t>= (12,4) → P</a:t>
            </a:r>
            <a:r>
              <a:rPr lang="en-US" sz="3000" i="1" baseline="-25000" dirty="0">
                <a:solidFill>
                  <a:srgbClr val="000000"/>
                </a:solidFill>
              </a:rPr>
              <a:t>1</a:t>
            </a:r>
            <a:r>
              <a:rPr lang="en-US" sz="3000" i="1" dirty="0">
                <a:solidFill>
                  <a:srgbClr val="000000"/>
                </a:solidFill>
              </a:rPr>
              <a:t>= (12,4) + (12,4) = (5, 4) </a:t>
            </a:r>
            <a:r>
              <a:rPr lang="en-US" sz="2800" i="1" dirty="0">
                <a:solidFill>
                  <a:srgbClr val="000000"/>
                </a:solidFill>
              </a:rPr>
              <a:t>≈</a:t>
            </a:r>
            <a:r>
              <a:rPr lang="en-US" sz="3000" i="1" dirty="0">
                <a:solidFill>
                  <a:srgbClr val="000000"/>
                </a:solidFill>
              </a:rPr>
              <a:t> ‘H’</a:t>
            </a:r>
          </a:p>
          <a:p>
            <a:pPr marL="0" indent="0">
              <a:buNone/>
            </a:pPr>
            <a:r>
              <a:rPr lang="en-US" sz="3000" i="1" dirty="0">
                <a:solidFill>
                  <a:srgbClr val="000000"/>
                </a:solidFill>
              </a:rPr>
              <a:t>C</a:t>
            </a:r>
            <a:r>
              <a:rPr lang="en-US" sz="3000" i="1" baseline="-25000" dirty="0">
                <a:solidFill>
                  <a:srgbClr val="000000"/>
                </a:solidFill>
              </a:rPr>
              <a:t>2</a:t>
            </a:r>
            <a:r>
              <a:rPr lang="en-US" sz="3000" i="1" dirty="0">
                <a:solidFill>
                  <a:srgbClr val="000000"/>
                </a:solidFill>
              </a:rPr>
              <a:t>= (9, 7)  → P</a:t>
            </a:r>
            <a:r>
              <a:rPr lang="en-US" sz="3000" i="1" baseline="-25000" dirty="0">
                <a:solidFill>
                  <a:srgbClr val="000000"/>
                </a:solidFill>
              </a:rPr>
              <a:t>2</a:t>
            </a:r>
            <a:r>
              <a:rPr lang="en-US" sz="3000" i="1" dirty="0">
                <a:solidFill>
                  <a:srgbClr val="000000"/>
                </a:solidFill>
              </a:rPr>
              <a:t> = (9, 7) + (12,4) =(3,10) </a:t>
            </a:r>
            <a:r>
              <a:rPr lang="en-US" sz="2800" i="1" dirty="0">
                <a:solidFill>
                  <a:srgbClr val="000000"/>
                </a:solidFill>
              </a:rPr>
              <a:t>≈</a:t>
            </a:r>
            <a:r>
              <a:rPr lang="en-US" sz="3000" i="1" dirty="0">
                <a:solidFill>
                  <a:srgbClr val="000000"/>
                </a:solidFill>
              </a:rPr>
              <a:t> ‘E’</a:t>
            </a:r>
          </a:p>
          <a:p>
            <a:pPr marL="0" indent="0">
              <a:buNone/>
            </a:pPr>
            <a:r>
              <a:rPr lang="en-US" sz="3000" i="1" dirty="0">
                <a:solidFill>
                  <a:srgbClr val="000000"/>
                </a:solidFill>
              </a:rPr>
              <a:t>C</a:t>
            </a:r>
            <a:r>
              <a:rPr lang="en-US" sz="3000" i="1" baseline="-25000" dirty="0">
                <a:solidFill>
                  <a:srgbClr val="000000"/>
                </a:solidFill>
              </a:rPr>
              <a:t>3</a:t>
            </a:r>
            <a:r>
              <a:rPr lang="en-US" sz="3000" i="1" dirty="0">
                <a:solidFill>
                  <a:srgbClr val="000000"/>
                </a:solidFill>
              </a:rPr>
              <a:t>= (13,7) → P</a:t>
            </a:r>
            <a:r>
              <a:rPr lang="en-US" sz="3000" i="1" baseline="-25000" dirty="0">
                <a:solidFill>
                  <a:srgbClr val="000000"/>
                </a:solidFill>
              </a:rPr>
              <a:t>3</a:t>
            </a:r>
            <a:r>
              <a:rPr lang="en-US" sz="3000" i="1" dirty="0">
                <a:solidFill>
                  <a:srgbClr val="000000"/>
                </a:solidFill>
              </a:rPr>
              <a:t> = (13,7) + (12,4)=(7,11) </a:t>
            </a:r>
            <a:r>
              <a:rPr lang="en-US" sz="2800" i="1" dirty="0">
                <a:solidFill>
                  <a:srgbClr val="000000"/>
                </a:solidFill>
              </a:rPr>
              <a:t>≈</a:t>
            </a:r>
            <a:r>
              <a:rPr lang="en-US" sz="3000" i="1" dirty="0">
                <a:solidFill>
                  <a:srgbClr val="000000"/>
                </a:solidFill>
              </a:rPr>
              <a:t> ‘L’</a:t>
            </a:r>
          </a:p>
          <a:p>
            <a:pPr marL="0" indent="0">
              <a:buNone/>
            </a:pPr>
            <a:r>
              <a:rPr lang="en-US" sz="3000" i="1" dirty="0">
                <a:solidFill>
                  <a:srgbClr val="000000"/>
                </a:solidFill>
              </a:rPr>
              <a:t>C</a:t>
            </a:r>
            <a:r>
              <a:rPr lang="en-US" sz="3000" i="1" baseline="-25000" dirty="0">
                <a:solidFill>
                  <a:srgbClr val="000000"/>
                </a:solidFill>
              </a:rPr>
              <a:t>4</a:t>
            </a:r>
            <a:r>
              <a:rPr lang="en-US" sz="3000" i="1" dirty="0">
                <a:solidFill>
                  <a:srgbClr val="000000"/>
                </a:solidFill>
              </a:rPr>
              <a:t>= (13,7) → P</a:t>
            </a:r>
            <a:r>
              <a:rPr lang="en-US" sz="3000" i="1" baseline="-25000" dirty="0">
                <a:solidFill>
                  <a:srgbClr val="000000"/>
                </a:solidFill>
              </a:rPr>
              <a:t>4</a:t>
            </a:r>
            <a:r>
              <a:rPr lang="en-US" sz="3000" i="1" dirty="0">
                <a:solidFill>
                  <a:srgbClr val="000000"/>
                </a:solidFill>
              </a:rPr>
              <a:t> = (13,7) + (12,4)=(7,11) </a:t>
            </a:r>
            <a:r>
              <a:rPr lang="en-US" sz="2800" i="1" dirty="0">
                <a:solidFill>
                  <a:srgbClr val="000000"/>
                </a:solidFill>
              </a:rPr>
              <a:t>≈</a:t>
            </a:r>
            <a:r>
              <a:rPr lang="en-US" sz="3000" i="1" dirty="0">
                <a:solidFill>
                  <a:srgbClr val="000000"/>
                </a:solidFill>
              </a:rPr>
              <a:t> ‘L’</a:t>
            </a:r>
          </a:p>
          <a:p>
            <a:pPr marL="0" indent="0">
              <a:buNone/>
            </a:pPr>
            <a:r>
              <a:rPr lang="en-US" sz="3000" i="1" dirty="0">
                <a:solidFill>
                  <a:srgbClr val="000000"/>
                </a:solidFill>
              </a:rPr>
              <a:t>C</a:t>
            </a:r>
            <a:r>
              <a:rPr lang="en-US" sz="3000" i="1" baseline="-25000" dirty="0">
                <a:solidFill>
                  <a:srgbClr val="000000"/>
                </a:solidFill>
              </a:rPr>
              <a:t>5</a:t>
            </a:r>
            <a:r>
              <a:rPr lang="en-US" sz="3000" i="1" dirty="0">
                <a:solidFill>
                  <a:srgbClr val="000000"/>
                </a:solidFill>
              </a:rPr>
              <a:t>= (3,13) → P</a:t>
            </a:r>
            <a:r>
              <a:rPr lang="en-US" sz="3000" i="1" baseline="-25000" dirty="0">
                <a:solidFill>
                  <a:srgbClr val="000000"/>
                </a:solidFill>
              </a:rPr>
              <a:t>5</a:t>
            </a:r>
            <a:r>
              <a:rPr lang="en-US" sz="3000" i="1" dirty="0">
                <a:solidFill>
                  <a:srgbClr val="000000"/>
                </a:solidFill>
              </a:rPr>
              <a:t> = (3,13) + (12,4)=(9,16) </a:t>
            </a:r>
            <a:r>
              <a:rPr lang="en-US" sz="2800" i="1" dirty="0">
                <a:solidFill>
                  <a:srgbClr val="000000"/>
                </a:solidFill>
              </a:rPr>
              <a:t>≈</a:t>
            </a:r>
            <a:r>
              <a:rPr lang="en-US" sz="3000" i="1" dirty="0">
                <a:solidFill>
                  <a:srgbClr val="000000"/>
                </a:solidFill>
              </a:rPr>
              <a:t> ‘O’</a:t>
            </a:r>
          </a:p>
          <a:p>
            <a:pPr marL="0" indent="0" algn="ctr">
              <a:buNone/>
            </a:pPr>
            <a:r>
              <a:rPr lang="en-US" sz="3000" i="1" dirty="0"/>
              <a:t>(</a:t>
            </a:r>
            <a:r>
              <a:rPr lang="en-US" sz="3000" i="1" dirty="0" err="1"/>
              <a:t>Kết</a:t>
            </a:r>
            <a:r>
              <a:rPr lang="en-US" sz="3000" i="1" dirty="0"/>
              <a:t> </a:t>
            </a:r>
            <a:r>
              <a:rPr lang="en-US" sz="3000" i="1" dirty="0" err="1"/>
              <a:t>quả</a:t>
            </a:r>
            <a:r>
              <a:rPr lang="en-US" sz="3000" i="1" dirty="0"/>
              <a:t> </a:t>
            </a:r>
            <a:r>
              <a:rPr lang="en-US" sz="3000" i="1" dirty="0" err="1"/>
              <a:t>giải</a:t>
            </a:r>
            <a:r>
              <a:rPr lang="en-US" sz="3000" i="1" dirty="0"/>
              <a:t> </a:t>
            </a:r>
            <a:r>
              <a:rPr lang="en-US" sz="3000" i="1" dirty="0" err="1"/>
              <a:t>mã</a:t>
            </a:r>
            <a:r>
              <a:rPr lang="en-US" sz="3000" i="1" dirty="0"/>
              <a:t> </a:t>
            </a:r>
            <a:r>
              <a:rPr lang="en-US" sz="3000" i="1" dirty="0" err="1"/>
              <a:t>giống</a:t>
            </a:r>
            <a:r>
              <a:rPr lang="en-US" sz="3000" i="1" dirty="0"/>
              <a:t> </a:t>
            </a:r>
            <a:r>
              <a:rPr lang="en-US" sz="3000" i="1" dirty="0" err="1"/>
              <a:t>với</a:t>
            </a:r>
            <a:r>
              <a:rPr lang="en-US" sz="3000" i="1" dirty="0"/>
              <a:t> plaintext ban </a:t>
            </a:r>
            <a:r>
              <a:rPr lang="en-US" sz="3000" i="1" dirty="0" err="1"/>
              <a:t>đầu</a:t>
            </a:r>
            <a:r>
              <a:rPr lang="en-US" sz="3000" i="1" dirty="0"/>
              <a:t>)</a:t>
            </a:r>
          </a:p>
          <a:p>
            <a:endParaRPr lang="en-US" sz="3000" dirty="0"/>
          </a:p>
        </p:txBody>
      </p:sp>
    </p:spTree>
    <p:extLst>
      <p:ext uri="{BB962C8B-B14F-4D97-AF65-F5344CB8AC3E}">
        <p14:creationId xmlns:p14="http://schemas.microsoft.com/office/powerpoint/2010/main" val="161196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4056-2BE2-48DF-9FE8-86210BEC11C6}"/>
              </a:ext>
            </a:extLst>
          </p:cNvPr>
          <p:cNvSpPr>
            <a:spLocks noGrp="1"/>
          </p:cNvSpPr>
          <p:nvPr>
            <p:ph type="title"/>
          </p:nvPr>
        </p:nvSpPr>
        <p:spPr/>
        <p:txBody>
          <a:bodyPr/>
          <a:lstStyle/>
          <a:p>
            <a:r>
              <a:rPr lang="en-US"/>
              <a:t>Bài tập 2:</a:t>
            </a:r>
          </a:p>
        </p:txBody>
      </p:sp>
      <p:sp>
        <p:nvSpPr>
          <p:cNvPr id="3" name="Content Placeholder 2">
            <a:extLst>
              <a:ext uri="{FF2B5EF4-FFF2-40B4-BE49-F238E27FC236}">
                <a16:creationId xmlns:a16="http://schemas.microsoft.com/office/drawing/2014/main" id="{2DD16D6E-A0F6-4ABE-9395-EBF31B53616A}"/>
              </a:ext>
            </a:extLst>
          </p:cNvPr>
          <p:cNvSpPr>
            <a:spLocks noGrp="1"/>
          </p:cNvSpPr>
          <p:nvPr>
            <p:ph idx="1"/>
          </p:nvPr>
        </p:nvSpPr>
        <p:spPr/>
        <p:txBody>
          <a:bodyPr/>
          <a:lstStyle/>
          <a:p>
            <a:r>
              <a:rPr lang="en-US"/>
              <a:t> Sinh viên tự chọn một chuỗi plaintext rồi mã hóa và giải mã tương tự như Bài tập 1</a:t>
            </a:r>
          </a:p>
        </p:txBody>
      </p:sp>
      <p:sp>
        <p:nvSpPr>
          <p:cNvPr id="4" name="Date Placeholder 3">
            <a:extLst>
              <a:ext uri="{FF2B5EF4-FFF2-40B4-BE49-F238E27FC236}">
                <a16:creationId xmlns:a16="http://schemas.microsoft.com/office/drawing/2014/main" id="{52EEDB16-27A8-4518-846B-CF364277E17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2604368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ABCC-BDA5-48DA-8A74-D9D7027A31C7}"/>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122D2DA9-F744-4AD5-801E-6A9044B0D799}"/>
              </a:ext>
            </a:extLst>
          </p:cNvPr>
          <p:cNvSpPr>
            <a:spLocks noGrp="1"/>
          </p:cNvSpPr>
          <p:nvPr>
            <p:ph idx="1"/>
          </p:nvPr>
        </p:nvSpPr>
        <p:spPr>
          <a:xfrm>
            <a:off x="609600" y="1752600"/>
            <a:ext cx="8153400" cy="4648200"/>
          </a:xfrm>
        </p:spPr>
        <p:txBody>
          <a:bodyPr/>
          <a:lstStyle/>
          <a:p>
            <a:r>
              <a:rPr lang="en-US" sz="3000"/>
              <a:t> Giả sử plaintext là một số nguyên trong </a:t>
            </a:r>
            <a:r>
              <a:rPr lang="en-US" sz="3000" i="1">
                <a:solidFill>
                  <a:srgbClr val="000000"/>
                </a:solidFill>
              </a:rPr>
              <a:t>Z</a:t>
            </a:r>
            <a:r>
              <a:rPr lang="en-US" sz="3000" i="1" baseline="-25000">
                <a:solidFill>
                  <a:srgbClr val="000000"/>
                </a:solidFill>
              </a:rPr>
              <a:t>p</a:t>
            </a:r>
            <a:r>
              <a:rPr lang="en-US" sz="3000"/>
              <a:t>, người ta có thể lựa chọn một đường cong có nhiều hơn </a:t>
            </a:r>
            <a:r>
              <a:rPr lang="en-US" sz="3000" i="1">
                <a:solidFill>
                  <a:srgbClr val="000000"/>
                </a:solidFill>
              </a:rPr>
              <a:t>p</a:t>
            </a:r>
            <a:r>
              <a:rPr lang="en-US" sz="3000"/>
              <a:t> điểm, và quy ước mỗi số nguyên trong </a:t>
            </a:r>
            <a:r>
              <a:rPr lang="en-US" sz="3000" i="1">
                <a:solidFill>
                  <a:srgbClr val="000000"/>
                </a:solidFill>
              </a:rPr>
              <a:t>Z</a:t>
            </a:r>
            <a:r>
              <a:rPr lang="en-US" sz="3000" i="1" baseline="-25000">
                <a:solidFill>
                  <a:srgbClr val="000000"/>
                </a:solidFill>
              </a:rPr>
              <a:t>p</a:t>
            </a:r>
            <a:r>
              <a:rPr lang="en-US" sz="3000"/>
              <a:t> ứng với 1 điểm</a:t>
            </a:r>
          </a:p>
          <a:p>
            <a:r>
              <a:rPr lang="en-US" sz="3000">
                <a:effectLst/>
                <a:latin typeface="Times New Roman" panose="02020603050405020304" pitchFamily="18" charset="0"/>
                <a:ea typeface="Times New Roman" panose="02020603050405020304" pitchFamily="18" charset="0"/>
              </a:rPr>
              <a:t> Nếu chọn đường cong </a:t>
            </a:r>
            <a:r>
              <a:rPr lang="vi-VN" sz="3000" i="1">
                <a:solidFill>
                  <a:srgbClr val="000000"/>
                </a:solidFill>
                <a:effectLst/>
                <a:latin typeface="Times New Roman" panose="02020603050405020304" pitchFamily="18" charset="0"/>
                <a:ea typeface="Times New Roman" panose="02020603050405020304" pitchFamily="18" charset="0"/>
              </a:rPr>
              <a:t>E</a:t>
            </a:r>
            <a:r>
              <a:rPr lang="en-US" sz="3000" i="1" baseline="-25000">
                <a:solidFill>
                  <a:srgbClr val="000000"/>
                </a:solidFill>
                <a:effectLst/>
                <a:latin typeface="Times New Roman" panose="02020603050405020304" pitchFamily="18" charset="0"/>
                <a:ea typeface="Times New Roman" panose="02020603050405020304" pitchFamily="18" charset="0"/>
              </a:rPr>
              <a:t>23</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i="1">
                <a:solidFill>
                  <a:srgbClr val="000000"/>
                </a:solidFill>
                <a:effectLst/>
                <a:latin typeface="Times New Roman" panose="02020603050405020304" pitchFamily="18" charset="0"/>
                <a:ea typeface="Times New Roman" panose="02020603050405020304" pitchFamily="18" charset="0"/>
              </a:rPr>
              <a:t>1</a:t>
            </a:r>
            <a:r>
              <a:rPr lang="vi-VN" sz="3000" i="1">
                <a:solidFill>
                  <a:srgbClr val="000000"/>
                </a:solidFill>
                <a:effectLst/>
                <a:latin typeface="Times New Roman" panose="02020603050405020304" pitchFamily="18" charset="0"/>
                <a:ea typeface="Times New Roman" panose="02020603050405020304" pitchFamily="18" charset="0"/>
              </a:rPr>
              <a:t>, </a:t>
            </a:r>
            <a:r>
              <a:rPr lang="en-US" sz="3000" i="1">
                <a:solidFill>
                  <a:srgbClr val="000000"/>
                </a:solidFill>
                <a:effectLst/>
                <a:latin typeface="Times New Roman" panose="02020603050405020304" pitchFamily="18" charset="0"/>
                <a:ea typeface="Times New Roman" panose="02020603050405020304" pitchFamily="18" charset="0"/>
              </a:rPr>
              <a:t>1</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i="1">
                <a:solidFill>
                  <a:srgbClr val="000000"/>
                </a:solidFill>
                <a:effectLst/>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rPr>
              <a:t>y</a:t>
            </a:r>
            <a:r>
              <a:rPr lang="vi-VN" sz="3000" i="1" baseline="30000">
                <a:solidFill>
                  <a:srgbClr val="000000"/>
                </a:solidFill>
                <a:effectLst/>
                <a:latin typeface="Times New Roman" panose="02020603050405020304" pitchFamily="18" charset="0"/>
                <a:ea typeface="Times New Roman" panose="02020603050405020304" pitchFamily="18" charset="0"/>
              </a:rPr>
              <a:t>2</a:t>
            </a:r>
            <a:r>
              <a:rPr lang="vi-VN" sz="3000" i="1">
                <a:solidFill>
                  <a:srgbClr val="000000"/>
                </a:solidFill>
                <a:effectLst/>
                <a:latin typeface="Times New Roman" panose="02020603050405020304" pitchFamily="18" charset="0"/>
                <a:ea typeface="Times New Roman" panose="02020603050405020304" pitchFamily="18" charset="0"/>
              </a:rPr>
              <a:t> = </a:t>
            </a:r>
            <a:r>
              <a:rPr lang="en-US" altLang="en-US" sz="3000" i="1">
                <a:solidFill>
                  <a:srgbClr val="000000"/>
                </a:solidFill>
                <a:cs typeface="Times New Roman" panose="02020603050405020304" pitchFamily="18" charset="0"/>
              </a:rPr>
              <a:t>x</a:t>
            </a:r>
            <a:r>
              <a:rPr lang="en-US" altLang="en-US" sz="3000" i="1" baseline="30000">
                <a:solidFill>
                  <a:srgbClr val="000000"/>
                </a:solidFill>
                <a:cs typeface="Times New Roman" panose="02020603050405020304" pitchFamily="18" charset="0"/>
              </a:rPr>
              <a:t>3</a:t>
            </a:r>
            <a:r>
              <a:rPr lang="en-US" altLang="en-US" sz="3000" i="1">
                <a:solidFill>
                  <a:srgbClr val="000000"/>
                </a:solidFill>
                <a:cs typeface="Times New Roman" panose="02020603050405020304" pitchFamily="18" charset="0"/>
              </a:rPr>
              <a:t> + x +1</a:t>
            </a:r>
            <a:r>
              <a:rPr lang="en-US" altLang="en-US" sz="3000">
                <a:cs typeface="Times New Roman" panose="02020603050405020304" pitchFamily="18" charset="0"/>
              </a:rPr>
              <a:t>, tổng số điểm trên đường cong là </a:t>
            </a:r>
            <a:r>
              <a:rPr lang="en-US" altLang="en-US" sz="3000" i="1">
                <a:solidFill>
                  <a:srgbClr val="000000"/>
                </a:solidFill>
                <a:cs typeface="Times New Roman" panose="02020603050405020304" pitchFamily="18" charset="0"/>
              </a:rPr>
              <a:t>27</a:t>
            </a:r>
            <a:r>
              <a:rPr lang="en-US" altLang="en-US" sz="3000">
                <a:cs typeface="Times New Roman" panose="02020603050405020304" pitchFamily="18" charset="0"/>
              </a:rPr>
              <a:t>, ta có thể biểu diễn các số nguyên plaintext thuộc </a:t>
            </a:r>
            <a:r>
              <a:rPr lang="en-US" sz="3000" i="1">
                <a:solidFill>
                  <a:srgbClr val="000000"/>
                </a:solidFill>
              </a:rPr>
              <a:t>Z</a:t>
            </a:r>
            <a:r>
              <a:rPr lang="en-US" sz="3000" i="1" baseline="-25000">
                <a:solidFill>
                  <a:srgbClr val="000000"/>
                </a:solidFill>
              </a:rPr>
              <a:t>23</a:t>
            </a:r>
            <a:r>
              <a:rPr lang="en-US" altLang="en-US" sz="3000">
                <a:cs typeface="Times New Roman" panose="02020603050405020304" pitchFamily="18" charset="0"/>
              </a:rPr>
              <a:t> ứng với các điểm như sau:</a:t>
            </a:r>
            <a:endParaRPr lang="en-US" sz="3000"/>
          </a:p>
        </p:txBody>
      </p:sp>
      <p:sp>
        <p:nvSpPr>
          <p:cNvPr id="4" name="Date Placeholder 3">
            <a:extLst>
              <a:ext uri="{FF2B5EF4-FFF2-40B4-BE49-F238E27FC236}">
                <a16:creationId xmlns:a16="http://schemas.microsoft.com/office/drawing/2014/main" id="{53D7FCFA-4674-4DDF-A13B-7F0D2890E75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554382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CF1F-4DF9-4285-AACB-83AAD4705E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8FE402-32CA-48A8-88D5-D523121E0FE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5EB2CB2A-D8E9-47AD-89CC-577C2E4A0A0D}"/>
              </a:ext>
            </a:extLst>
          </p:cNvPr>
          <p:cNvSpPr>
            <a:spLocks noGrp="1"/>
          </p:cNvSpPr>
          <p:nvPr>
            <p:ph type="dt" sz="half" idx="10"/>
          </p:nvPr>
        </p:nvSpPr>
        <p:spPr/>
        <p:txBody>
          <a:bodyPr/>
          <a:lstStyle/>
          <a:p>
            <a:pPr>
              <a:defRPr/>
            </a:pPr>
            <a:r>
              <a:rPr lang="en-US"/>
              <a:t>Bộ môn Mạng và ATTT – Khoa CNTT</a:t>
            </a:r>
          </a:p>
        </p:txBody>
      </p:sp>
      <p:pic>
        <p:nvPicPr>
          <p:cNvPr id="7" name="Picture 6">
            <a:extLst>
              <a:ext uri="{FF2B5EF4-FFF2-40B4-BE49-F238E27FC236}">
                <a16:creationId xmlns:a16="http://schemas.microsoft.com/office/drawing/2014/main" id="{2E958E5D-358A-474D-9395-81BBA927B076}"/>
              </a:ext>
            </a:extLst>
          </p:cNvPr>
          <p:cNvPicPr>
            <a:picLocks noChangeAspect="1"/>
          </p:cNvPicPr>
          <p:nvPr/>
        </p:nvPicPr>
        <p:blipFill>
          <a:blip r:embed="rId2"/>
          <a:stretch>
            <a:fillRect/>
          </a:stretch>
        </p:blipFill>
        <p:spPr>
          <a:xfrm>
            <a:off x="1833562" y="566737"/>
            <a:ext cx="5476875" cy="5724525"/>
          </a:xfrm>
          <a:prstGeom prst="rect">
            <a:avLst/>
          </a:prstGeom>
        </p:spPr>
      </p:pic>
    </p:spTree>
    <p:extLst>
      <p:ext uri="{BB962C8B-B14F-4D97-AF65-F5344CB8AC3E}">
        <p14:creationId xmlns:p14="http://schemas.microsoft.com/office/powerpoint/2010/main" val="21254522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4F66-E2FB-48B5-8F89-AC54035D5F37}"/>
              </a:ext>
            </a:extLst>
          </p:cNvPr>
          <p:cNvSpPr>
            <a:spLocks noGrp="1"/>
          </p:cNvSpPr>
          <p:nvPr>
            <p:ph type="title"/>
          </p:nvPr>
        </p:nvSpPr>
        <p:spPr/>
        <p:txBody>
          <a:bodyPr/>
          <a:lstStyle/>
          <a:p>
            <a:r>
              <a:rPr lang="en-US"/>
              <a:t>Bài tập 2:</a:t>
            </a:r>
          </a:p>
        </p:txBody>
      </p:sp>
      <p:sp>
        <p:nvSpPr>
          <p:cNvPr id="3" name="Content Placeholder 2">
            <a:extLst>
              <a:ext uri="{FF2B5EF4-FFF2-40B4-BE49-F238E27FC236}">
                <a16:creationId xmlns:a16="http://schemas.microsoft.com/office/drawing/2014/main" id="{E157D917-9C3C-47DF-9A3A-463FD12F5CCB}"/>
              </a:ext>
            </a:extLst>
          </p:cNvPr>
          <p:cNvSpPr>
            <a:spLocks noGrp="1"/>
          </p:cNvSpPr>
          <p:nvPr>
            <p:ph idx="1"/>
          </p:nvPr>
        </p:nvSpPr>
        <p:spPr>
          <a:xfrm>
            <a:off x="685800" y="1484245"/>
            <a:ext cx="7772400" cy="4953000"/>
          </a:xfrm>
        </p:spPr>
        <p:txBody>
          <a:bodyPr/>
          <a:lstStyle/>
          <a:p>
            <a:r>
              <a:rPr lang="en-US" sz="3000"/>
              <a:t> Giả sử người </a:t>
            </a:r>
            <a:r>
              <a:rPr lang="en-US" sz="3000" i="1">
                <a:solidFill>
                  <a:srgbClr val="000000"/>
                </a:solidFill>
              </a:rPr>
              <a:t>A</a:t>
            </a:r>
            <a:r>
              <a:rPr lang="en-US" sz="3000"/>
              <a:t> muốn gửi cho người </a:t>
            </a:r>
            <a:r>
              <a:rPr lang="en-US" sz="3000" i="1">
                <a:solidFill>
                  <a:srgbClr val="000000"/>
                </a:solidFill>
              </a:rPr>
              <a:t>B</a:t>
            </a:r>
            <a:r>
              <a:rPr lang="en-US" sz="3000"/>
              <a:t> plaintext </a:t>
            </a:r>
            <a:r>
              <a:rPr lang="en-US" sz="3000" i="1">
                <a:solidFill>
                  <a:srgbClr val="000000"/>
                </a:solidFill>
              </a:rPr>
              <a:t>P</a:t>
            </a:r>
            <a:r>
              <a:rPr lang="en-US" sz="3000"/>
              <a:t> </a:t>
            </a:r>
            <a:r>
              <a:rPr lang="en-US" sz="3000" i="1">
                <a:solidFill>
                  <a:srgbClr val="000000"/>
                </a:solidFill>
              </a:rPr>
              <a:t>= 8</a:t>
            </a:r>
            <a:r>
              <a:rPr lang="en-US" sz="3000"/>
              <a:t>, hai người thỏa thuận sử dụng đường cong </a:t>
            </a:r>
            <a:r>
              <a:rPr lang="vi-VN" sz="3000" i="1">
                <a:solidFill>
                  <a:srgbClr val="000000"/>
                </a:solidFill>
                <a:effectLst/>
                <a:latin typeface="Times New Roman" panose="02020603050405020304" pitchFamily="18" charset="0"/>
                <a:ea typeface="Times New Roman" panose="02020603050405020304" pitchFamily="18" charset="0"/>
              </a:rPr>
              <a:t>E</a:t>
            </a:r>
            <a:r>
              <a:rPr lang="en-US" sz="3000" i="1" baseline="-25000">
                <a:solidFill>
                  <a:srgbClr val="000000"/>
                </a:solidFill>
                <a:effectLst/>
                <a:latin typeface="Times New Roman" panose="02020603050405020304" pitchFamily="18" charset="0"/>
                <a:ea typeface="Times New Roman" panose="02020603050405020304" pitchFamily="18" charset="0"/>
              </a:rPr>
              <a:t>23</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i="1">
                <a:solidFill>
                  <a:srgbClr val="000000"/>
                </a:solidFill>
                <a:effectLst/>
                <a:latin typeface="Times New Roman" panose="02020603050405020304" pitchFamily="18" charset="0"/>
                <a:ea typeface="Times New Roman" panose="02020603050405020304" pitchFamily="18" charset="0"/>
              </a:rPr>
              <a:t>1</a:t>
            </a:r>
            <a:r>
              <a:rPr lang="vi-VN" sz="3000" i="1">
                <a:solidFill>
                  <a:srgbClr val="000000"/>
                </a:solidFill>
                <a:effectLst/>
                <a:latin typeface="Times New Roman" panose="02020603050405020304" pitchFamily="18" charset="0"/>
                <a:ea typeface="Times New Roman" panose="02020603050405020304" pitchFamily="18" charset="0"/>
              </a:rPr>
              <a:t>, </a:t>
            </a:r>
            <a:r>
              <a:rPr lang="en-US" sz="3000" i="1">
                <a:solidFill>
                  <a:srgbClr val="000000"/>
                </a:solidFill>
                <a:effectLst/>
                <a:latin typeface="Times New Roman" panose="02020603050405020304" pitchFamily="18" charset="0"/>
                <a:ea typeface="Times New Roman" panose="02020603050405020304" pitchFamily="18" charset="0"/>
              </a:rPr>
              <a:t>1</a:t>
            </a:r>
            <a:r>
              <a:rPr lang="vi-VN" sz="3000" i="1">
                <a:solidFill>
                  <a:srgbClr val="000000"/>
                </a:solidFill>
                <a:effectLst/>
                <a:latin typeface="Times New Roman" panose="02020603050405020304" pitchFamily="18" charset="0"/>
                <a:ea typeface="Times New Roman" panose="02020603050405020304" pitchFamily="18" charset="0"/>
              </a:rPr>
              <a:t>)</a:t>
            </a:r>
            <a:r>
              <a:rPr lang="en-US" sz="3000">
                <a:effectLst/>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rPr>
              <a:t>y</a:t>
            </a:r>
            <a:r>
              <a:rPr lang="vi-VN" sz="3000" i="1" baseline="30000">
                <a:solidFill>
                  <a:srgbClr val="000000"/>
                </a:solidFill>
                <a:effectLst/>
                <a:latin typeface="Times New Roman" panose="02020603050405020304" pitchFamily="18" charset="0"/>
                <a:ea typeface="Times New Roman" panose="02020603050405020304" pitchFamily="18" charset="0"/>
              </a:rPr>
              <a:t>2</a:t>
            </a:r>
            <a:r>
              <a:rPr lang="vi-VN" sz="3000" i="1">
                <a:solidFill>
                  <a:srgbClr val="000000"/>
                </a:solidFill>
                <a:effectLst/>
                <a:latin typeface="Times New Roman" panose="02020603050405020304" pitchFamily="18" charset="0"/>
                <a:ea typeface="Times New Roman" panose="02020603050405020304" pitchFamily="18" charset="0"/>
              </a:rPr>
              <a:t> = </a:t>
            </a:r>
            <a:r>
              <a:rPr lang="en-US" altLang="en-US" sz="3000" i="1">
                <a:solidFill>
                  <a:srgbClr val="000000"/>
                </a:solidFill>
                <a:cs typeface="Times New Roman" panose="02020603050405020304" pitchFamily="18" charset="0"/>
              </a:rPr>
              <a:t>x</a:t>
            </a:r>
            <a:r>
              <a:rPr lang="en-US" altLang="en-US" sz="3000" i="1" baseline="30000">
                <a:solidFill>
                  <a:srgbClr val="000000"/>
                </a:solidFill>
                <a:cs typeface="Times New Roman" panose="02020603050405020304" pitchFamily="18" charset="0"/>
              </a:rPr>
              <a:t>3</a:t>
            </a:r>
            <a:r>
              <a:rPr lang="en-US" altLang="en-US" sz="3000" i="1">
                <a:solidFill>
                  <a:srgbClr val="000000"/>
                </a:solidFill>
                <a:cs typeface="Times New Roman" panose="02020603050405020304" pitchFamily="18" charset="0"/>
              </a:rPr>
              <a:t> + x +1</a:t>
            </a:r>
            <a:r>
              <a:rPr lang="en-US" altLang="en-US" sz="3000">
                <a:cs typeface="Times New Roman" panose="02020603050405020304" pitchFamily="18" charset="0"/>
              </a:rPr>
              <a:t> </a:t>
            </a:r>
            <a:r>
              <a:rPr lang="en-US" sz="3000">
                <a:effectLst/>
                <a:latin typeface="Times New Roman" panose="02020603050405020304" pitchFamily="18" charset="0"/>
                <a:ea typeface="Times New Roman" panose="02020603050405020304" pitchFamily="18" charset="0"/>
              </a:rPr>
              <a:t>, </a:t>
            </a:r>
            <a:r>
              <a:rPr lang="vi-VN" sz="3000" i="1">
                <a:solidFill>
                  <a:srgbClr val="000000"/>
                </a:solidFill>
                <a:effectLst/>
                <a:latin typeface="Times New Roman" panose="02020603050405020304" pitchFamily="18" charset="0"/>
                <a:ea typeface="Times New Roman" panose="02020603050405020304" pitchFamily="18" charset="0"/>
              </a:rPr>
              <a:t>p = </a:t>
            </a:r>
            <a:r>
              <a:rPr lang="en-US" sz="3000" i="1">
                <a:solidFill>
                  <a:srgbClr val="000000"/>
                </a:solidFill>
                <a:latin typeface="Times New Roman" panose="02020603050405020304" pitchFamily="18" charset="0"/>
                <a:ea typeface="Times New Roman" panose="02020603050405020304" pitchFamily="18" charset="0"/>
              </a:rPr>
              <a:t>23</a:t>
            </a:r>
            <a:r>
              <a:rPr lang="en-US" sz="3000">
                <a:effectLst/>
                <a:latin typeface="Times New Roman" panose="02020603050405020304" pitchFamily="18" charset="0"/>
                <a:ea typeface="Times New Roman" panose="02020603050405020304" pitchFamily="18" charset="0"/>
              </a:rPr>
              <a:t>, điểm </a:t>
            </a:r>
            <a:r>
              <a:rPr lang="vi-VN" sz="3000" i="1">
                <a:solidFill>
                  <a:srgbClr val="000000"/>
                </a:solidFill>
                <a:effectLst/>
                <a:latin typeface="Times New Roman" panose="02020603050405020304" pitchFamily="18" charset="0"/>
                <a:ea typeface="Times New Roman" panose="02020603050405020304" pitchFamily="18" charset="0"/>
              </a:rPr>
              <a:t>G = (</a:t>
            </a:r>
            <a:r>
              <a:rPr lang="en-US" sz="3000" i="1">
                <a:solidFill>
                  <a:srgbClr val="000000"/>
                </a:solidFill>
                <a:effectLst/>
                <a:latin typeface="Times New Roman" panose="02020603050405020304" pitchFamily="18" charset="0"/>
                <a:ea typeface="Times New Roman" panose="02020603050405020304" pitchFamily="18" charset="0"/>
              </a:rPr>
              <a:t>3</a:t>
            </a:r>
            <a:r>
              <a:rPr lang="vi-VN" sz="3000" i="1">
                <a:solidFill>
                  <a:srgbClr val="000000"/>
                </a:solidFill>
                <a:effectLst/>
                <a:latin typeface="Times New Roman" panose="02020603050405020304" pitchFamily="18" charset="0"/>
                <a:ea typeface="Times New Roman" panose="02020603050405020304" pitchFamily="18" charset="0"/>
              </a:rPr>
              <a:t>, </a:t>
            </a:r>
            <a:r>
              <a:rPr lang="en-US" sz="3000" i="1">
                <a:solidFill>
                  <a:srgbClr val="000000"/>
                </a:solidFill>
                <a:effectLst/>
                <a:latin typeface="Times New Roman" panose="02020603050405020304" pitchFamily="18" charset="0"/>
                <a:ea typeface="Times New Roman" panose="02020603050405020304" pitchFamily="18" charset="0"/>
              </a:rPr>
              <a:t>10</a:t>
            </a:r>
            <a:r>
              <a:rPr lang="vi-VN" sz="3000" i="1">
                <a:solidFill>
                  <a:srgbClr val="000000"/>
                </a:solidFill>
                <a:effectLst/>
                <a:latin typeface="Times New Roman" panose="02020603050405020304" pitchFamily="18" charset="0"/>
                <a:ea typeface="Times New Roman" panose="02020603050405020304" pitchFamily="18" charset="0"/>
              </a:rPr>
              <a:t>)</a:t>
            </a:r>
            <a:endParaRPr lang="en-US" sz="3000">
              <a:effectLst/>
              <a:latin typeface="Times New Roman" panose="02020603050405020304" pitchFamily="18" charset="0"/>
              <a:ea typeface="Times New Roman" panose="02020603050405020304" pitchFamily="18" charset="0"/>
            </a:endParaRPr>
          </a:p>
          <a:p>
            <a:r>
              <a:rPr lang="en-US" sz="3000">
                <a:latin typeface="Times New Roman" panose="02020603050405020304" pitchFamily="18" charset="0"/>
              </a:rPr>
              <a:t>  </a:t>
            </a:r>
            <a:r>
              <a:rPr lang="en-US" sz="3000" i="1">
                <a:solidFill>
                  <a:srgbClr val="000000"/>
                </a:solidFill>
              </a:rPr>
              <a:t>A</a:t>
            </a:r>
            <a:r>
              <a:rPr lang="en-US" sz="3000"/>
              <a:t> chọn khóa riêng </a:t>
            </a:r>
            <a:r>
              <a:rPr lang="en-US" sz="3000" i="1">
                <a:solidFill>
                  <a:srgbClr val="000000"/>
                </a:solidFill>
              </a:rPr>
              <a:t>n</a:t>
            </a:r>
            <a:r>
              <a:rPr lang="en-US" sz="3000" i="1" baseline="-25000">
                <a:solidFill>
                  <a:srgbClr val="000000"/>
                </a:solidFill>
              </a:rPr>
              <a:t>A</a:t>
            </a:r>
            <a:r>
              <a:rPr lang="en-US" sz="3000" i="1">
                <a:solidFill>
                  <a:srgbClr val="000000"/>
                </a:solidFill>
              </a:rPr>
              <a:t> = 8</a:t>
            </a:r>
            <a:r>
              <a:rPr lang="en-US" sz="3000"/>
              <a:t>, tính khóa công khai </a:t>
            </a:r>
            <a:r>
              <a:rPr lang="en-US" sz="3000" i="1">
                <a:solidFill>
                  <a:srgbClr val="000000"/>
                </a:solidFill>
              </a:rPr>
              <a:t>P</a:t>
            </a:r>
            <a:r>
              <a:rPr lang="en-US" sz="3000" i="1" baseline="-25000">
                <a:solidFill>
                  <a:srgbClr val="000000"/>
                </a:solidFill>
              </a:rPr>
              <a:t>A</a:t>
            </a:r>
            <a:r>
              <a:rPr lang="en-US" sz="3000" i="1">
                <a:solidFill>
                  <a:srgbClr val="000000"/>
                </a:solidFill>
              </a:rPr>
              <a:t> = 8.G =8(3,10) = (13,16)</a:t>
            </a:r>
            <a:r>
              <a:rPr lang="en-US" sz="3000"/>
              <a:t> </a:t>
            </a:r>
          </a:p>
          <a:p>
            <a:r>
              <a:rPr lang="en-US" sz="3000" i="1">
                <a:solidFill>
                  <a:srgbClr val="000000"/>
                </a:solidFill>
              </a:rPr>
              <a:t> B</a:t>
            </a:r>
            <a:r>
              <a:rPr lang="en-US" sz="3000"/>
              <a:t> chọn khóa riêng </a:t>
            </a:r>
            <a:r>
              <a:rPr lang="en-US" sz="3000" i="1">
                <a:solidFill>
                  <a:srgbClr val="000000"/>
                </a:solidFill>
              </a:rPr>
              <a:t>n</a:t>
            </a:r>
            <a:r>
              <a:rPr lang="en-US" sz="3000" i="1" baseline="-25000">
                <a:solidFill>
                  <a:srgbClr val="000000"/>
                </a:solidFill>
              </a:rPr>
              <a:t>B</a:t>
            </a:r>
            <a:r>
              <a:rPr lang="en-US" sz="3000" i="1">
                <a:solidFill>
                  <a:srgbClr val="000000"/>
                </a:solidFill>
              </a:rPr>
              <a:t> = 5</a:t>
            </a:r>
            <a:r>
              <a:rPr lang="en-US" sz="3000"/>
              <a:t>, tính khóa công khai </a:t>
            </a:r>
            <a:r>
              <a:rPr lang="en-US" sz="3000" i="1">
                <a:solidFill>
                  <a:srgbClr val="000000"/>
                </a:solidFill>
              </a:rPr>
              <a:t>P</a:t>
            </a:r>
            <a:r>
              <a:rPr lang="en-US" sz="3000" i="1" baseline="-25000">
                <a:solidFill>
                  <a:srgbClr val="000000"/>
                </a:solidFill>
              </a:rPr>
              <a:t>B</a:t>
            </a:r>
            <a:r>
              <a:rPr lang="en-US" sz="3000" i="1">
                <a:solidFill>
                  <a:srgbClr val="000000"/>
                </a:solidFill>
              </a:rPr>
              <a:t> = 5.G</a:t>
            </a:r>
            <a:r>
              <a:rPr lang="en-US" sz="3000"/>
              <a:t> </a:t>
            </a:r>
            <a:r>
              <a:rPr lang="en-US" sz="3000" i="1">
                <a:solidFill>
                  <a:srgbClr val="000000"/>
                </a:solidFill>
              </a:rPr>
              <a:t>=5(3,10) = (9,16)</a:t>
            </a:r>
            <a:r>
              <a:rPr lang="en-US" sz="3000"/>
              <a:t> </a:t>
            </a:r>
          </a:p>
          <a:p>
            <a:pPr marL="0" indent="0">
              <a:buNone/>
            </a:pPr>
            <a:r>
              <a:rPr lang="en-US" sz="3000"/>
              <a:t>   Hãy thực hiện quá trình mã hóa và giải mã plaintext nói trên</a:t>
            </a:r>
          </a:p>
        </p:txBody>
      </p:sp>
      <p:sp>
        <p:nvSpPr>
          <p:cNvPr id="4" name="Date Placeholder 3">
            <a:extLst>
              <a:ext uri="{FF2B5EF4-FFF2-40B4-BE49-F238E27FC236}">
                <a16:creationId xmlns:a16="http://schemas.microsoft.com/office/drawing/2014/main" id="{76CF4EF9-0CAD-4BE9-B273-CEA9E9F2AB78}"/>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1504126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CD4-740A-4900-A6B4-4E8192CB3451}"/>
              </a:ext>
            </a:extLst>
          </p:cNvPr>
          <p:cNvSpPr>
            <a:spLocks noGrp="1"/>
          </p:cNvSpPr>
          <p:nvPr>
            <p:ph type="title"/>
          </p:nvPr>
        </p:nvSpPr>
        <p:spPr/>
        <p:txBody>
          <a:bodyPr/>
          <a:lstStyle/>
          <a:p>
            <a:r>
              <a:rPr lang="en-US" altLang="en-US" sz="4400"/>
              <a:t>Quá trình mã hóa:</a:t>
            </a:r>
            <a:endParaRPr lang="en-US"/>
          </a:p>
        </p:txBody>
      </p:sp>
      <p:sp>
        <p:nvSpPr>
          <p:cNvPr id="4" name="Date Placeholder 3">
            <a:extLst>
              <a:ext uri="{FF2B5EF4-FFF2-40B4-BE49-F238E27FC236}">
                <a16:creationId xmlns:a16="http://schemas.microsoft.com/office/drawing/2014/main" id="{3F11DA5E-AA76-414F-A7B4-191A4F8A7381}"/>
              </a:ext>
            </a:extLst>
          </p:cNvPr>
          <p:cNvSpPr>
            <a:spLocks noGrp="1"/>
          </p:cNvSpPr>
          <p:nvPr>
            <p:ph type="dt" sz="half" idx="10"/>
          </p:nvPr>
        </p:nvSpPr>
        <p:spPr/>
        <p:txBody>
          <a:bodyPr/>
          <a:lstStyle/>
          <a:p>
            <a:pPr>
              <a:defRPr/>
            </a:pPr>
            <a:r>
              <a:rPr lang="en-US"/>
              <a:t>Bộ môn Mạng và ATTT – Khoa CNTT</a:t>
            </a:r>
          </a:p>
        </p:txBody>
      </p:sp>
      <p:sp>
        <p:nvSpPr>
          <p:cNvPr id="5" name="Content Placeholder 4">
            <a:extLst>
              <a:ext uri="{FF2B5EF4-FFF2-40B4-BE49-F238E27FC236}">
                <a16:creationId xmlns:a16="http://schemas.microsoft.com/office/drawing/2014/main" id="{0CBDCF8A-E133-4F2E-88E8-83949D9EB6C9}"/>
              </a:ext>
            </a:extLst>
          </p:cNvPr>
          <p:cNvSpPr>
            <a:spLocks noGrp="1"/>
          </p:cNvSpPr>
          <p:nvPr>
            <p:ph idx="1"/>
          </p:nvPr>
        </p:nvSpPr>
        <p:spPr>
          <a:xfrm>
            <a:off x="838200" y="1752600"/>
            <a:ext cx="7772400" cy="4114800"/>
          </a:xfrm>
        </p:spPr>
        <p:txBody>
          <a:bodyPr/>
          <a:lstStyle/>
          <a:p>
            <a:r>
              <a:rPr lang="en-US" dirty="0"/>
              <a:t> </a:t>
            </a:r>
            <a:r>
              <a:rPr lang="en-US" i="1" dirty="0">
                <a:solidFill>
                  <a:srgbClr val="000000"/>
                </a:solidFill>
              </a:rPr>
              <a:t>P = 8</a:t>
            </a:r>
            <a:r>
              <a:rPr lang="en-US" dirty="0"/>
              <a:t> </a:t>
            </a:r>
            <a:r>
              <a:rPr lang="en-US" dirty="0" err="1"/>
              <a:t>ứng</a:t>
            </a:r>
            <a:r>
              <a:rPr lang="en-US" dirty="0"/>
              <a:t> </a:t>
            </a:r>
            <a:r>
              <a:rPr lang="en-US" dirty="0" err="1"/>
              <a:t>với</a:t>
            </a:r>
            <a:r>
              <a:rPr lang="en-US" dirty="0"/>
              <a:t> </a:t>
            </a:r>
            <a:r>
              <a:rPr lang="en-US" dirty="0" err="1"/>
              <a:t>điểm</a:t>
            </a:r>
            <a:r>
              <a:rPr lang="en-US" dirty="0"/>
              <a:t> </a:t>
            </a:r>
            <a:r>
              <a:rPr lang="en-US" i="1" dirty="0">
                <a:solidFill>
                  <a:srgbClr val="000000"/>
                </a:solidFill>
              </a:rPr>
              <a:t>(5,19)</a:t>
            </a:r>
          </a:p>
          <a:p>
            <a:r>
              <a:rPr lang="en-US" i="1" dirty="0">
                <a:solidFill>
                  <a:srgbClr val="000000"/>
                </a:solidFill>
              </a:rPr>
              <a:t> A</a:t>
            </a:r>
            <a:r>
              <a:rPr lang="en-US" dirty="0"/>
              <a:t> </a:t>
            </a:r>
            <a:r>
              <a:rPr lang="en-US" dirty="0" err="1"/>
              <a:t>tính</a:t>
            </a:r>
            <a:r>
              <a:rPr lang="en-US" dirty="0"/>
              <a:t> </a:t>
            </a:r>
            <a:r>
              <a:rPr lang="en-US" dirty="0" err="1"/>
              <a:t>khóa</a:t>
            </a:r>
            <a:r>
              <a:rPr lang="en-US" dirty="0"/>
              <a:t> </a:t>
            </a:r>
            <a:r>
              <a:rPr lang="en-US" sz="3200" i="1" dirty="0">
                <a:solidFill>
                  <a:srgbClr val="000000"/>
                </a:solidFill>
              </a:rPr>
              <a:t>K = </a:t>
            </a:r>
            <a:r>
              <a:rPr lang="en-US" sz="3200" i="1" dirty="0" err="1">
                <a:solidFill>
                  <a:srgbClr val="000000"/>
                </a:solidFill>
              </a:rPr>
              <a:t>n</a:t>
            </a:r>
            <a:r>
              <a:rPr lang="en-US" sz="3200" i="1" baseline="-25000" dirty="0" err="1">
                <a:solidFill>
                  <a:srgbClr val="000000"/>
                </a:solidFill>
              </a:rPr>
              <a:t>A</a:t>
            </a:r>
            <a:r>
              <a:rPr lang="en-US" sz="3200" i="1" dirty="0">
                <a:solidFill>
                  <a:srgbClr val="000000"/>
                </a:solidFill>
              </a:rPr>
              <a:t> ×P</a:t>
            </a:r>
            <a:r>
              <a:rPr lang="en-US" sz="3200" i="1" baseline="-25000" dirty="0">
                <a:solidFill>
                  <a:srgbClr val="000000"/>
                </a:solidFill>
              </a:rPr>
              <a:t>B</a:t>
            </a:r>
            <a:r>
              <a:rPr lang="en-US" sz="3200" i="1" dirty="0">
                <a:solidFill>
                  <a:srgbClr val="000000"/>
                </a:solidFill>
              </a:rPr>
              <a:t>=8(9,6) = (5,4)</a:t>
            </a:r>
          </a:p>
          <a:p>
            <a:r>
              <a:rPr lang="en-US" dirty="0"/>
              <a:t> </a:t>
            </a:r>
            <a:r>
              <a:rPr lang="en-US" i="1" dirty="0">
                <a:solidFill>
                  <a:srgbClr val="000000"/>
                </a:solidFill>
              </a:rPr>
              <a:t>A</a:t>
            </a:r>
            <a:r>
              <a:rPr lang="en-US" dirty="0"/>
              <a:t> </a:t>
            </a:r>
            <a:r>
              <a:rPr lang="en-US" dirty="0" err="1"/>
              <a:t>mã</a:t>
            </a:r>
            <a:r>
              <a:rPr lang="en-US" dirty="0"/>
              <a:t> </a:t>
            </a:r>
            <a:r>
              <a:rPr lang="en-US" dirty="0" err="1"/>
              <a:t>hóa</a:t>
            </a:r>
            <a:r>
              <a:rPr lang="en-US" dirty="0"/>
              <a:t> </a:t>
            </a:r>
            <a:r>
              <a:rPr lang="en-US" i="1" dirty="0">
                <a:solidFill>
                  <a:srgbClr val="000000"/>
                </a:solidFill>
              </a:rPr>
              <a:t>P</a:t>
            </a:r>
            <a:r>
              <a:rPr lang="en-US" dirty="0"/>
              <a:t> </a:t>
            </a:r>
            <a:r>
              <a:rPr lang="en-US" dirty="0" err="1"/>
              <a:t>theo</a:t>
            </a:r>
            <a:r>
              <a:rPr lang="en-US" dirty="0"/>
              <a:t> </a:t>
            </a:r>
            <a:r>
              <a:rPr lang="en-US" dirty="0" err="1"/>
              <a:t>công</a:t>
            </a:r>
            <a:r>
              <a:rPr lang="en-US" dirty="0"/>
              <a:t> </a:t>
            </a:r>
            <a:r>
              <a:rPr lang="en-US" dirty="0" err="1"/>
              <a:t>thức</a:t>
            </a:r>
            <a:r>
              <a:rPr lang="en-US" dirty="0"/>
              <a:t>: </a:t>
            </a:r>
            <a:r>
              <a:rPr lang="en-US" i="1" dirty="0">
                <a:solidFill>
                  <a:srgbClr val="000000"/>
                </a:solidFill>
              </a:rPr>
              <a:t>C = P+K = </a:t>
            </a:r>
            <a:r>
              <a:rPr lang="en-US" sz="3200" i="1" dirty="0">
                <a:solidFill>
                  <a:srgbClr val="000000"/>
                </a:solidFill>
              </a:rPr>
              <a:t>(5,19) + (5,4) = O</a:t>
            </a:r>
          </a:p>
          <a:p>
            <a:pPr marL="0" indent="0">
              <a:buNone/>
            </a:pPr>
            <a:r>
              <a:rPr lang="en-US" dirty="0"/>
              <a:t>    </a:t>
            </a:r>
            <a:r>
              <a:rPr lang="en-US" dirty="0" err="1"/>
              <a:t>Bản</a:t>
            </a:r>
            <a:r>
              <a:rPr lang="en-US" dirty="0"/>
              <a:t> </a:t>
            </a:r>
            <a:r>
              <a:rPr lang="en-US" dirty="0" err="1"/>
              <a:t>mã</a:t>
            </a:r>
            <a:r>
              <a:rPr lang="en-US" dirty="0"/>
              <a:t> </a:t>
            </a:r>
            <a:r>
              <a:rPr lang="en-US" i="1" dirty="0">
                <a:solidFill>
                  <a:srgbClr val="000000"/>
                </a:solidFill>
              </a:rPr>
              <a:t>C </a:t>
            </a:r>
            <a:r>
              <a:rPr lang="en-US" sz="3200" i="1" dirty="0">
                <a:solidFill>
                  <a:srgbClr val="000000"/>
                </a:solidFill>
              </a:rPr>
              <a:t>= </a:t>
            </a:r>
            <a:r>
              <a:rPr lang="en-US" i="1" dirty="0">
                <a:solidFill>
                  <a:srgbClr val="000000"/>
                </a:solidFill>
              </a:rPr>
              <a:t>O</a:t>
            </a:r>
            <a:r>
              <a:rPr lang="en-US" sz="3200" dirty="0"/>
              <a:t> </a:t>
            </a:r>
            <a:r>
              <a:rPr lang="en-US" sz="3200" dirty="0" err="1"/>
              <a:t>và</a:t>
            </a:r>
            <a:r>
              <a:rPr lang="en-US" sz="3200" dirty="0"/>
              <a:t> </a:t>
            </a:r>
            <a:r>
              <a:rPr lang="en-US" sz="3200" i="1" dirty="0">
                <a:solidFill>
                  <a:srgbClr val="000000"/>
                </a:solidFill>
              </a:rPr>
              <a:t>P</a:t>
            </a:r>
            <a:r>
              <a:rPr lang="en-US" sz="3200" i="1" baseline="-25000" dirty="0">
                <a:solidFill>
                  <a:srgbClr val="000000"/>
                </a:solidFill>
              </a:rPr>
              <a:t>A</a:t>
            </a:r>
            <a:r>
              <a:rPr lang="en-US" sz="3200" i="1" dirty="0">
                <a:solidFill>
                  <a:srgbClr val="000000"/>
                </a:solidFill>
              </a:rPr>
              <a:t> = (13,16)</a:t>
            </a:r>
            <a:r>
              <a:rPr lang="en-US" sz="3200" dirty="0"/>
              <a:t> </a:t>
            </a:r>
            <a:r>
              <a:rPr lang="en-US" sz="3200" dirty="0" err="1"/>
              <a:t>được</a:t>
            </a:r>
            <a:r>
              <a:rPr lang="en-US" sz="3200" dirty="0"/>
              <a:t> </a:t>
            </a:r>
            <a:r>
              <a:rPr lang="en-US" sz="3200" dirty="0" err="1"/>
              <a:t>gửi</a:t>
            </a:r>
            <a:r>
              <a:rPr lang="en-US" sz="3200" dirty="0"/>
              <a:t> </a:t>
            </a:r>
            <a:r>
              <a:rPr lang="en-US" sz="3200" dirty="0" err="1"/>
              <a:t>cho</a:t>
            </a:r>
            <a:r>
              <a:rPr lang="en-US" sz="3200" dirty="0"/>
              <a:t> </a:t>
            </a:r>
            <a:r>
              <a:rPr lang="en-US" sz="3200" i="1" dirty="0">
                <a:solidFill>
                  <a:srgbClr val="000000"/>
                </a:solidFill>
              </a:rPr>
              <a:t>B</a:t>
            </a:r>
          </a:p>
          <a:p>
            <a:endParaRPr lang="en-US" sz="3200" dirty="0"/>
          </a:p>
          <a:p>
            <a:endParaRPr lang="en-US" dirty="0"/>
          </a:p>
        </p:txBody>
      </p:sp>
    </p:spTree>
    <p:extLst>
      <p:ext uri="{BB962C8B-B14F-4D97-AF65-F5344CB8AC3E}">
        <p14:creationId xmlns:p14="http://schemas.microsoft.com/office/powerpoint/2010/main" val="19236072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A10-5D3C-46E7-98E1-D59D733A7520}"/>
              </a:ext>
            </a:extLst>
          </p:cNvPr>
          <p:cNvSpPr>
            <a:spLocks noGrp="1"/>
          </p:cNvSpPr>
          <p:nvPr>
            <p:ph type="title"/>
          </p:nvPr>
        </p:nvSpPr>
        <p:spPr/>
        <p:txBody>
          <a:bodyPr/>
          <a:lstStyle/>
          <a:p>
            <a:r>
              <a:rPr lang="en-US" altLang="en-US" sz="4400"/>
              <a:t>Quá trình giải mã:</a:t>
            </a:r>
            <a:endParaRPr lang="en-US"/>
          </a:p>
        </p:txBody>
      </p:sp>
      <p:sp>
        <p:nvSpPr>
          <p:cNvPr id="3" name="Content Placeholder 2">
            <a:extLst>
              <a:ext uri="{FF2B5EF4-FFF2-40B4-BE49-F238E27FC236}">
                <a16:creationId xmlns:a16="http://schemas.microsoft.com/office/drawing/2014/main" id="{E3C0787B-3388-4E02-AA50-DF3B845D1CF7}"/>
              </a:ext>
            </a:extLst>
          </p:cNvPr>
          <p:cNvSpPr>
            <a:spLocks noGrp="1"/>
          </p:cNvSpPr>
          <p:nvPr>
            <p:ph idx="1"/>
          </p:nvPr>
        </p:nvSpPr>
        <p:spPr>
          <a:xfrm>
            <a:off x="838200" y="1676400"/>
            <a:ext cx="7772400" cy="4114800"/>
          </a:xfrm>
        </p:spPr>
        <p:txBody>
          <a:bodyPr/>
          <a:lstStyle/>
          <a:p>
            <a:r>
              <a:rPr lang="en-US" dirty="0"/>
              <a:t> </a:t>
            </a:r>
            <a:r>
              <a:rPr lang="en-US" i="1" dirty="0">
                <a:solidFill>
                  <a:srgbClr val="000000"/>
                </a:solidFill>
              </a:rPr>
              <a:t>B</a:t>
            </a:r>
            <a:r>
              <a:rPr lang="en-US" dirty="0"/>
              <a:t> </a:t>
            </a:r>
            <a:r>
              <a:rPr lang="en-US" dirty="0" err="1"/>
              <a:t>sẽ</a:t>
            </a:r>
            <a:r>
              <a:rPr lang="en-US" dirty="0"/>
              <a:t> </a:t>
            </a:r>
            <a:r>
              <a:rPr lang="en-US" dirty="0" err="1"/>
              <a:t>giải</a:t>
            </a:r>
            <a:r>
              <a:rPr lang="en-US" dirty="0"/>
              <a:t> </a:t>
            </a:r>
            <a:r>
              <a:rPr lang="en-US" dirty="0" err="1"/>
              <a:t>mã</a:t>
            </a:r>
            <a:r>
              <a:rPr lang="en-US" dirty="0"/>
              <a:t> </a:t>
            </a:r>
            <a:r>
              <a:rPr lang="en-US" dirty="0" err="1"/>
              <a:t>thông</a:t>
            </a:r>
            <a:r>
              <a:rPr lang="en-US" dirty="0"/>
              <a:t> </a:t>
            </a:r>
            <a:r>
              <a:rPr lang="en-US" dirty="0" err="1"/>
              <a:t>điệp</a:t>
            </a:r>
            <a:r>
              <a:rPr lang="en-US" dirty="0"/>
              <a:t> </a:t>
            </a:r>
            <a:r>
              <a:rPr lang="en-US" dirty="0" err="1"/>
              <a:t>nhận</a:t>
            </a:r>
            <a:r>
              <a:rPr lang="en-US" dirty="0"/>
              <a:t> </a:t>
            </a:r>
            <a:r>
              <a:rPr lang="en-US" dirty="0" err="1"/>
              <a:t>được</a:t>
            </a:r>
            <a:r>
              <a:rPr lang="en-US" dirty="0"/>
              <a:t> </a:t>
            </a:r>
            <a:r>
              <a:rPr lang="en-US" dirty="0" err="1"/>
              <a:t>bằng</a:t>
            </a:r>
            <a:r>
              <a:rPr lang="en-US" dirty="0"/>
              <a:t> </a:t>
            </a:r>
            <a:r>
              <a:rPr lang="en-US" dirty="0" err="1"/>
              <a:t>công</a:t>
            </a:r>
            <a:r>
              <a:rPr lang="en-US" dirty="0"/>
              <a:t> </a:t>
            </a:r>
            <a:r>
              <a:rPr lang="en-US" dirty="0" err="1"/>
              <a:t>thức</a:t>
            </a:r>
            <a:r>
              <a:rPr lang="en-US" dirty="0"/>
              <a:t>: </a:t>
            </a:r>
            <a:r>
              <a:rPr lang="en-US" sz="3200" i="1" dirty="0">
                <a:solidFill>
                  <a:srgbClr val="000000"/>
                </a:solidFill>
              </a:rPr>
              <a:t>P = C-K = C+(-K) 		</a:t>
            </a:r>
            <a:r>
              <a:rPr lang="en-US" i="1" dirty="0">
                <a:solidFill>
                  <a:srgbClr val="000000"/>
                </a:solidFill>
              </a:rPr>
              <a:t> (*)</a:t>
            </a:r>
            <a:r>
              <a:rPr lang="en-US" sz="3200" i="1" dirty="0">
                <a:solidFill>
                  <a:srgbClr val="000000"/>
                </a:solidFill>
              </a:rPr>
              <a:t> </a:t>
            </a:r>
          </a:p>
          <a:p>
            <a:pPr marL="0" indent="0">
              <a:buNone/>
            </a:pPr>
            <a:r>
              <a:rPr lang="en-US" dirty="0"/>
              <a:t>   </a:t>
            </a:r>
            <a:r>
              <a:rPr lang="en-US" dirty="0" err="1"/>
              <a:t>với</a:t>
            </a:r>
            <a:r>
              <a:rPr lang="en-US" dirty="0"/>
              <a:t> </a:t>
            </a:r>
            <a:r>
              <a:rPr lang="en-US" sz="3200" i="1" dirty="0">
                <a:solidFill>
                  <a:srgbClr val="000000"/>
                </a:solidFill>
              </a:rPr>
              <a:t>K = </a:t>
            </a:r>
            <a:r>
              <a:rPr lang="en-US" sz="3200" i="1" dirty="0" err="1">
                <a:solidFill>
                  <a:srgbClr val="000000"/>
                </a:solidFill>
              </a:rPr>
              <a:t>n</a:t>
            </a:r>
            <a:r>
              <a:rPr lang="en-US" sz="3200" i="1" baseline="-25000" dirty="0" err="1">
                <a:solidFill>
                  <a:srgbClr val="000000"/>
                </a:solidFill>
              </a:rPr>
              <a:t>B</a:t>
            </a:r>
            <a:r>
              <a:rPr lang="en-US" sz="3200" i="1" dirty="0">
                <a:solidFill>
                  <a:srgbClr val="000000"/>
                </a:solidFill>
              </a:rPr>
              <a:t> ×P</a:t>
            </a:r>
            <a:r>
              <a:rPr lang="en-US" sz="3200" i="1" baseline="-25000" dirty="0">
                <a:solidFill>
                  <a:srgbClr val="000000"/>
                </a:solidFill>
              </a:rPr>
              <a:t>A</a:t>
            </a:r>
            <a:r>
              <a:rPr lang="en-US" sz="3200" i="1" dirty="0">
                <a:solidFill>
                  <a:srgbClr val="000000"/>
                </a:solidFill>
              </a:rPr>
              <a:t>=5(13,16) = (5,4)</a:t>
            </a:r>
          </a:p>
          <a:p>
            <a:pPr marL="0" indent="0">
              <a:buNone/>
            </a:pPr>
            <a:r>
              <a:rPr lang="en-US" sz="3200" dirty="0"/>
              <a:t>   → </a:t>
            </a:r>
            <a:r>
              <a:rPr lang="en-US" sz="3200" i="1" dirty="0">
                <a:solidFill>
                  <a:srgbClr val="000000"/>
                </a:solidFill>
              </a:rPr>
              <a:t>-K = (5,23-4) = (5,19)</a:t>
            </a:r>
          </a:p>
          <a:p>
            <a:r>
              <a:rPr lang="en-US" dirty="0"/>
              <a:t> </a:t>
            </a:r>
            <a:r>
              <a:rPr lang="en-US" dirty="0" err="1"/>
              <a:t>Thay</a:t>
            </a:r>
            <a:r>
              <a:rPr lang="en-US" dirty="0"/>
              <a:t> </a:t>
            </a:r>
            <a:r>
              <a:rPr lang="en-US" dirty="0" err="1"/>
              <a:t>vào</a:t>
            </a:r>
            <a:r>
              <a:rPr lang="en-US" dirty="0"/>
              <a:t> </a:t>
            </a:r>
            <a:r>
              <a:rPr lang="en-US" i="1" dirty="0">
                <a:solidFill>
                  <a:srgbClr val="000000"/>
                </a:solidFill>
              </a:rPr>
              <a:t>(*)</a:t>
            </a:r>
            <a:r>
              <a:rPr lang="en-US" dirty="0"/>
              <a:t>: </a:t>
            </a:r>
          </a:p>
          <a:p>
            <a:pPr marL="0" indent="0" algn="ctr">
              <a:buNone/>
            </a:pPr>
            <a:r>
              <a:rPr lang="en-US" i="1" dirty="0">
                <a:solidFill>
                  <a:srgbClr val="000000"/>
                </a:solidFill>
              </a:rPr>
              <a:t>P = </a:t>
            </a:r>
            <a:r>
              <a:rPr lang="en-US" sz="3200" i="1" dirty="0">
                <a:solidFill>
                  <a:srgbClr val="000000"/>
                </a:solidFill>
              </a:rPr>
              <a:t>O + (5,19) = </a:t>
            </a:r>
            <a:r>
              <a:rPr lang="en-US" i="1" dirty="0">
                <a:solidFill>
                  <a:srgbClr val="000000"/>
                </a:solidFill>
              </a:rPr>
              <a:t>(5,19) ≈ 8</a:t>
            </a:r>
          </a:p>
          <a:p>
            <a:pPr marL="0" indent="0">
              <a:buNone/>
            </a:pPr>
            <a:r>
              <a:rPr lang="en-US" i="1" dirty="0"/>
              <a:t>(</a:t>
            </a:r>
            <a:r>
              <a:rPr lang="en-US" i="1" dirty="0" err="1"/>
              <a:t>Kết</a:t>
            </a:r>
            <a:r>
              <a:rPr lang="en-US" i="1" dirty="0"/>
              <a:t> </a:t>
            </a:r>
            <a:r>
              <a:rPr lang="en-US" i="1" dirty="0" err="1"/>
              <a:t>quả</a:t>
            </a:r>
            <a:r>
              <a:rPr lang="en-US" i="1" dirty="0"/>
              <a:t> </a:t>
            </a:r>
            <a:r>
              <a:rPr lang="en-US" i="1" dirty="0" err="1"/>
              <a:t>giải</a:t>
            </a:r>
            <a:r>
              <a:rPr lang="en-US" i="1" dirty="0"/>
              <a:t> </a:t>
            </a:r>
            <a:r>
              <a:rPr lang="en-US" i="1" dirty="0" err="1"/>
              <a:t>mã</a:t>
            </a:r>
            <a:r>
              <a:rPr lang="en-US" i="1" dirty="0"/>
              <a:t> </a:t>
            </a:r>
            <a:r>
              <a:rPr lang="en-US" i="1" dirty="0" err="1"/>
              <a:t>giống</a:t>
            </a:r>
            <a:r>
              <a:rPr lang="en-US" i="1" dirty="0"/>
              <a:t> </a:t>
            </a:r>
            <a:r>
              <a:rPr lang="en-US" i="1" dirty="0" err="1"/>
              <a:t>với</a:t>
            </a:r>
            <a:r>
              <a:rPr lang="en-US" i="1" dirty="0"/>
              <a:t> plaintext ban </a:t>
            </a:r>
            <a:r>
              <a:rPr lang="en-US" i="1" dirty="0" err="1"/>
              <a:t>đầu</a:t>
            </a:r>
            <a:r>
              <a:rPr lang="en-US" i="1" dirty="0"/>
              <a:t>)</a:t>
            </a:r>
          </a:p>
        </p:txBody>
      </p:sp>
      <p:sp>
        <p:nvSpPr>
          <p:cNvPr id="4" name="Date Placeholder 3">
            <a:extLst>
              <a:ext uri="{FF2B5EF4-FFF2-40B4-BE49-F238E27FC236}">
                <a16:creationId xmlns:a16="http://schemas.microsoft.com/office/drawing/2014/main" id="{9132FB23-803C-4347-839B-653762700AC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97593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C4B8-C724-4F9A-BD9A-B03AA6F8C3DD}"/>
              </a:ext>
            </a:extLst>
          </p:cNvPr>
          <p:cNvSpPr>
            <a:spLocks noGrp="1"/>
          </p:cNvSpPr>
          <p:nvPr>
            <p:ph type="title"/>
          </p:nvPr>
        </p:nvSpPr>
        <p:spPr/>
        <p:txBody>
          <a:bodyPr/>
          <a:lstStyle/>
          <a:p>
            <a:r>
              <a:rPr lang="en-US"/>
              <a:t>Định nghĩa các phép toán trên đường cong elliptic</a:t>
            </a:r>
          </a:p>
        </p:txBody>
      </p:sp>
      <p:sp>
        <p:nvSpPr>
          <p:cNvPr id="3" name="Content Placeholder 2">
            <a:extLst>
              <a:ext uri="{FF2B5EF4-FFF2-40B4-BE49-F238E27FC236}">
                <a16:creationId xmlns:a16="http://schemas.microsoft.com/office/drawing/2014/main" id="{A1C60909-7FF2-4842-92EE-A9B336CDCAD9}"/>
              </a:ext>
            </a:extLst>
          </p:cNvPr>
          <p:cNvSpPr>
            <a:spLocks noGrp="1"/>
          </p:cNvSpPr>
          <p:nvPr>
            <p:ph idx="1"/>
          </p:nvPr>
        </p:nvSpPr>
        <p:spPr>
          <a:xfrm>
            <a:off x="685800" y="1600200"/>
            <a:ext cx="8077200" cy="4356100"/>
          </a:xfrm>
        </p:spPr>
        <p:txBody>
          <a:bodyPr/>
          <a:lstStyle/>
          <a:p>
            <a:r>
              <a:rPr lang="en-US"/>
              <a:t> </a:t>
            </a:r>
            <a:r>
              <a:rPr lang="en-US" b="1" i="1"/>
              <a:t>Hai điểm đối nhau:</a:t>
            </a:r>
          </a:p>
          <a:p>
            <a:pPr marL="0" indent="0">
              <a:buNone/>
            </a:pPr>
            <a:r>
              <a:rPr lang="en-US"/>
              <a:t>   - Xét </a:t>
            </a:r>
            <a:r>
              <a:rPr lang="en-US" i="1">
                <a:solidFill>
                  <a:srgbClr val="000000"/>
                </a:solidFill>
              </a:rPr>
              <a:t>P</a:t>
            </a:r>
            <a:r>
              <a:rPr lang="en-US"/>
              <a:t> là điểm bất kì trên đường elliptic, điểm </a:t>
            </a:r>
            <a:r>
              <a:rPr lang="en-US" i="1">
                <a:solidFill>
                  <a:srgbClr val="000000"/>
                </a:solidFill>
              </a:rPr>
              <a:t>-P</a:t>
            </a:r>
            <a:r>
              <a:rPr lang="en-US"/>
              <a:t> được gọi là điểm đối của </a:t>
            </a:r>
            <a:r>
              <a:rPr lang="en-US" i="1">
                <a:solidFill>
                  <a:srgbClr val="000000"/>
                </a:solidFill>
              </a:rPr>
              <a:t>P</a:t>
            </a:r>
            <a:r>
              <a:rPr lang="en-US"/>
              <a:t> nếu nó có cùng tọa độ </a:t>
            </a:r>
            <a:r>
              <a:rPr lang="en-US" i="1">
                <a:solidFill>
                  <a:srgbClr val="000000"/>
                </a:solidFill>
              </a:rPr>
              <a:t>x</a:t>
            </a:r>
            <a:r>
              <a:rPr lang="en-US"/>
              <a:t> với </a:t>
            </a:r>
            <a:r>
              <a:rPr lang="en-US" i="1">
                <a:solidFill>
                  <a:srgbClr val="000000"/>
                </a:solidFill>
              </a:rPr>
              <a:t>P</a:t>
            </a:r>
            <a:r>
              <a:rPr lang="en-US"/>
              <a:t> và tọa độ </a:t>
            </a:r>
            <a:r>
              <a:rPr lang="en-US" i="1">
                <a:solidFill>
                  <a:srgbClr val="000000"/>
                </a:solidFill>
              </a:rPr>
              <a:t>y</a:t>
            </a:r>
            <a:r>
              <a:rPr lang="en-US"/>
              <a:t> ngược dấu với </a:t>
            </a:r>
            <a:r>
              <a:rPr lang="en-US" i="1">
                <a:solidFill>
                  <a:srgbClr val="000000"/>
                </a:solidFill>
              </a:rPr>
              <a:t>P</a:t>
            </a:r>
          </a:p>
          <a:p>
            <a:pPr marL="0" indent="0">
              <a:buNone/>
            </a:pPr>
            <a:r>
              <a:rPr lang="en-US"/>
              <a:t>   - Nói cách khác, nếu </a:t>
            </a:r>
            <a:r>
              <a:rPr lang="en-US" i="1">
                <a:solidFill>
                  <a:srgbClr val="000000"/>
                </a:solidFill>
              </a:rPr>
              <a:t>P=(x,y)</a:t>
            </a:r>
            <a:r>
              <a:rPr lang="en-US"/>
              <a:t> thì </a:t>
            </a:r>
            <a:r>
              <a:rPr lang="en-US" i="1">
                <a:solidFill>
                  <a:srgbClr val="000000"/>
                </a:solidFill>
              </a:rPr>
              <a:t>-P=(x,-y)</a:t>
            </a:r>
          </a:p>
          <a:p>
            <a:pPr marL="0" indent="0">
              <a:buNone/>
            </a:pPr>
            <a:r>
              <a:rPr lang="en-US"/>
              <a:t>   - Hai điểm này sẽ nằm trên đường thẳng song song với trục </a:t>
            </a:r>
            <a:r>
              <a:rPr lang="en-US" i="1">
                <a:solidFill>
                  <a:srgbClr val="000000"/>
                </a:solidFill>
              </a:rPr>
              <a:t>y</a:t>
            </a:r>
            <a:r>
              <a:rPr lang="en-US"/>
              <a:t> và đối xứng nhau qua trục </a:t>
            </a:r>
            <a:r>
              <a:rPr lang="en-US" i="1">
                <a:solidFill>
                  <a:srgbClr val="000000"/>
                </a:solidFill>
              </a:rPr>
              <a:t>x</a:t>
            </a:r>
          </a:p>
        </p:txBody>
      </p:sp>
      <p:sp>
        <p:nvSpPr>
          <p:cNvPr id="4" name="Date Placeholder 3">
            <a:extLst>
              <a:ext uri="{FF2B5EF4-FFF2-40B4-BE49-F238E27FC236}">
                <a16:creationId xmlns:a16="http://schemas.microsoft.com/office/drawing/2014/main" id="{95CB9037-AAC2-4C5D-BC9C-55C41B7B6A7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3636697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8115-D17E-4EE1-A457-25857DD017D6}"/>
              </a:ext>
            </a:extLst>
          </p:cNvPr>
          <p:cNvSpPr>
            <a:spLocks noGrp="1"/>
          </p:cNvSpPr>
          <p:nvPr>
            <p:ph type="title"/>
          </p:nvPr>
        </p:nvSpPr>
        <p:spPr/>
        <p:txBody>
          <a:bodyPr/>
          <a:lstStyle/>
          <a:p>
            <a:r>
              <a:rPr lang="en-US"/>
              <a:t>Nhận xét:</a:t>
            </a:r>
          </a:p>
        </p:txBody>
      </p:sp>
      <p:sp>
        <p:nvSpPr>
          <p:cNvPr id="3" name="Content Placeholder 2">
            <a:extLst>
              <a:ext uri="{FF2B5EF4-FFF2-40B4-BE49-F238E27FC236}">
                <a16:creationId xmlns:a16="http://schemas.microsoft.com/office/drawing/2014/main" id="{B6EADDAC-E1DF-4104-9C78-F5F2CA1D7AD3}"/>
              </a:ext>
            </a:extLst>
          </p:cNvPr>
          <p:cNvSpPr>
            <a:spLocks noGrp="1"/>
          </p:cNvSpPr>
          <p:nvPr>
            <p:ph idx="1"/>
          </p:nvPr>
        </p:nvSpPr>
        <p:spPr>
          <a:xfrm>
            <a:off x="609600" y="1676400"/>
            <a:ext cx="7924800" cy="4724400"/>
          </a:xfrm>
        </p:spPr>
        <p:txBody>
          <a:bodyPr/>
          <a:lstStyle/>
          <a:p>
            <a:r>
              <a:rPr lang="en-US"/>
              <a:t> Ví dụ 1 và 2 là hai cách đơn giản để </a:t>
            </a:r>
            <a:r>
              <a:rPr lang="en-US" sz="3200"/>
              <a:t>biểu diễn plaintext dưới dạng điểm trên đường cong elliptic. Chúng chưa đủ an toàn vì số lượng điểm trên đường cong quá ít</a:t>
            </a:r>
          </a:p>
          <a:p>
            <a:r>
              <a:rPr lang="en-US"/>
              <a:t> Trên thực tế, để đảm bảo an toàn thì người ta phải sử dụng các đường cong có số điểm rất lớn, và sử dụng các phương pháp phức tạp hơn để chuyển đổi plaintext thành điểm trên đường cong </a:t>
            </a:r>
          </a:p>
        </p:txBody>
      </p:sp>
      <p:sp>
        <p:nvSpPr>
          <p:cNvPr id="4" name="Date Placeholder 3">
            <a:extLst>
              <a:ext uri="{FF2B5EF4-FFF2-40B4-BE49-F238E27FC236}">
                <a16:creationId xmlns:a16="http://schemas.microsoft.com/office/drawing/2014/main" id="{5A21EA9A-8A7E-4CE0-941E-D0D10C80669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9618357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036ADBE0-84DE-43A4-AFC3-5558B5F7A34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59395" name="Rectangle 2">
            <a:extLst>
              <a:ext uri="{FF2B5EF4-FFF2-40B4-BE49-F238E27FC236}">
                <a16:creationId xmlns:a16="http://schemas.microsoft.com/office/drawing/2014/main" id="{74E39E77-71A6-42E5-9EB1-CCD2505C5C7C}"/>
              </a:ext>
            </a:extLst>
          </p:cNvPr>
          <p:cNvSpPr>
            <a:spLocks noGrp="1" noChangeArrowheads="1"/>
          </p:cNvSpPr>
          <p:nvPr>
            <p:ph type="title"/>
          </p:nvPr>
        </p:nvSpPr>
        <p:spPr>
          <a:xfrm>
            <a:off x="609600" y="1733550"/>
            <a:ext cx="7772400" cy="1143000"/>
          </a:xfrm>
        </p:spPr>
        <p:txBody>
          <a:bodyPr/>
          <a:lstStyle/>
          <a:p>
            <a:pPr algn="ctr" eaLnBrk="1" hangingPunct="1"/>
            <a:r>
              <a:rPr lang="en-US" altLang="en-US" i="1"/>
              <a:t>Hết Phần 1_3</a:t>
            </a:r>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10503</TotalTime>
  <Words>6626</Words>
  <Application>Microsoft Office PowerPoint</Application>
  <PresentationFormat>On-screen Show (4:3)</PresentationFormat>
  <Paragraphs>427</Paragraphs>
  <Slides>91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9" baseType="lpstr">
      <vt:lpstr>Arial</vt:lpstr>
      <vt:lpstr>Cambria Math</vt:lpstr>
      <vt:lpstr>Symbol</vt:lpstr>
      <vt:lpstr>Tahoma</vt:lpstr>
      <vt:lpstr>Times New Roman</vt:lpstr>
      <vt:lpstr>Wingdings</vt:lpstr>
      <vt:lpstr>Blueprint</vt:lpstr>
      <vt:lpstr>Equation.3</vt:lpstr>
      <vt:lpstr>MẬT MÃ ỨNG DỤNG</vt:lpstr>
      <vt:lpstr>Chương 2: Các mật mã bất đối xứng</vt:lpstr>
      <vt:lpstr>Bài 2.3 - ECC</vt:lpstr>
      <vt:lpstr>So sánh kích thước khóa của các thuật toán mã hóa </vt:lpstr>
      <vt:lpstr>Đường cong elliptic</vt:lpstr>
      <vt:lpstr>PowerPoint Presentation</vt:lpstr>
      <vt:lpstr>PowerPoint Presentation</vt:lpstr>
      <vt:lpstr>PowerPoint Presentation</vt:lpstr>
      <vt:lpstr>Định nghĩa các phép toán trên đường cong elliptic</vt:lpstr>
      <vt:lpstr>PowerPoint Presentation</vt:lpstr>
      <vt:lpstr>PowerPoint Presentation</vt:lpstr>
      <vt:lpstr>PowerPoint Presentation</vt:lpstr>
      <vt:lpstr>PowerPoint Presentation</vt:lpstr>
      <vt:lpstr>PowerPoint Presentation</vt:lpstr>
      <vt:lpstr>Trường hợp 2 điểm P và Q trùng nhau, đường thẳng trở thành tiếp tuyến với đường cong tại điểm P</vt:lpstr>
      <vt:lpstr>PowerPoint Presentation</vt:lpstr>
      <vt:lpstr>PowerPoint Presentation</vt:lpstr>
      <vt:lpstr>PowerPoint Presentation</vt:lpstr>
      <vt:lpstr>Một số phép toán liên quan tới điểm O</vt:lpstr>
      <vt:lpstr>PowerPoint Presentation</vt:lpstr>
      <vt:lpstr>PowerPoint Presentation</vt:lpstr>
      <vt:lpstr>Ý nghĩa:</vt:lpstr>
      <vt:lpstr>PowerPoint Presentation</vt:lpstr>
      <vt:lpstr>Biểu diễn các phép toán bằng công thức</vt:lpstr>
      <vt:lpstr>PowerPoint Presentation</vt:lpstr>
      <vt:lpstr>PowerPoint Presentation</vt:lpstr>
      <vt:lpstr>Đường cong elliptic rời rạc</vt:lpstr>
      <vt:lpstr>PowerPoint Presentation</vt:lpstr>
      <vt:lpstr>PowerPoint Presentation</vt:lpstr>
      <vt:lpstr>PowerPoint Presentation</vt:lpstr>
      <vt:lpstr>PowerPoint Presentation</vt:lpstr>
      <vt:lpstr>Bài tập:</vt:lpstr>
      <vt:lpstr>PowerPoint Presentation</vt:lpstr>
      <vt:lpstr>PowerPoint Presentation</vt:lpstr>
      <vt:lpstr>PowerPoint Presentation</vt:lpstr>
      <vt:lpstr>PowerPoint Presentation</vt:lpstr>
      <vt:lpstr>Ví dụ 1:</vt:lpstr>
      <vt:lpstr>PowerPoint Presentation</vt:lpstr>
      <vt:lpstr>Ví dụ 2:</vt:lpstr>
      <vt:lpstr>Bài tập 1:</vt:lpstr>
      <vt:lpstr>Bài tập 2:</vt:lpstr>
      <vt:lpstr>PowerPoint Presentation</vt:lpstr>
      <vt:lpstr>PowerPoint Presentation</vt:lpstr>
      <vt:lpstr>Ví dụ:</vt:lpstr>
      <vt:lpstr>PowerPoint Presentation</vt:lpstr>
      <vt:lpstr>Bài tập 3:</vt:lpstr>
      <vt:lpstr>Bài tập 4:</vt:lpstr>
      <vt:lpstr>Bậc của một điểm trên đường elliptic</vt:lpstr>
      <vt:lpstr>Giải thích:</vt:lpstr>
      <vt:lpstr>PowerPoint Presentation</vt:lpstr>
      <vt:lpstr>Bài tập 5:</vt:lpstr>
      <vt:lpstr>Mã hóa và giải mã trên đường cong elliptic</vt:lpstr>
      <vt:lpstr>PowerPoint Presentation</vt:lpstr>
      <vt:lpstr>PowerPoint Presentation</vt:lpstr>
      <vt:lpstr>Ví dụ:</vt:lpstr>
      <vt:lpstr>Giải:</vt:lpstr>
      <vt:lpstr>PowerPoint Presentation</vt:lpstr>
      <vt:lpstr>Nhận xét:</vt:lpstr>
      <vt:lpstr>PowerPoint Presentation</vt:lpstr>
      <vt:lpstr>Trao đổi khóa trên đường cong elliptic theo kiểu Diffie-Hellman</vt:lpstr>
      <vt:lpstr>PowerPoint Presentation</vt:lpstr>
      <vt:lpstr>Chứng minh khóa K do 2 người tính là giống nhau:</vt:lpstr>
      <vt:lpstr>PowerPoint Presentation</vt:lpstr>
      <vt:lpstr>PowerPoint Presentation</vt:lpstr>
      <vt:lpstr>Ví dụ:</vt:lpstr>
      <vt:lpstr>PowerPoint Presentation</vt:lpstr>
      <vt:lpstr>PowerPoint Presentation</vt:lpstr>
      <vt:lpstr>Ví dụ:</vt:lpstr>
      <vt:lpstr>Quá trình mã hóa:</vt:lpstr>
      <vt:lpstr>Quá trình giải mã:</vt:lpstr>
      <vt:lpstr>Tóm tắt:</vt:lpstr>
      <vt:lpstr>PowerPoint Presentation</vt:lpstr>
      <vt:lpstr>PowerPoint Presentation</vt:lpstr>
      <vt:lpstr>Bài tập:</vt:lpstr>
      <vt:lpstr>Chú ý:</vt:lpstr>
      <vt:lpstr>Biểu diễn plaintext dưới dạng điểm trên đường cong elliptic</vt:lpstr>
      <vt:lpstr>Ví dụ 1:</vt:lpstr>
      <vt:lpstr>PowerPoint Presentation</vt:lpstr>
      <vt:lpstr>Bài tập 1:</vt:lpstr>
      <vt:lpstr>Quá trình mã hóa:</vt:lpstr>
      <vt:lpstr>PowerPoint Presentation</vt:lpstr>
      <vt:lpstr>Quá trình giải mã:</vt:lpstr>
      <vt:lpstr>PowerPoint Presentation</vt:lpstr>
      <vt:lpstr>Bài tập 2:</vt:lpstr>
      <vt:lpstr>Ví dụ 2:</vt:lpstr>
      <vt:lpstr>PowerPoint Presentation</vt:lpstr>
      <vt:lpstr>Bài tập 2:</vt:lpstr>
      <vt:lpstr>Quá trình mã hóa:</vt:lpstr>
      <vt:lpstr>Quá trình giải mã:</vt:lpstr>
      <vt:lpstr>Nhận xét:</vt:lpstr>
      <vt:lpstr>Hết Phần 1_3</vt:lpstr>
    </vt:vector>
  </TitlesOfParts>
  <Company>Genetic Educational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TMC</dc:creator>
  <cp:lastModifiedBy>Minh Trang Phó</cp:lastModifiedBy>
  <cp:revision>586</cp:revision>
  <cp:lastPrinted>1601-01-01T00:00:00Z</cp:lastPrinted>
  <dcterms:created xsi:type="dcterms:W3CDTF">2002-04-04T06:48:30Z</dcterms:created>
  <dcterms:modified xsi:type="dcterms:W3CDTF">2025-01-05T15:01:23Z</dcterms:modified>
</cp:coreProperties>
</file>