
<file path=[Content_Types].xml><?xml version="1.0" encoding="utf-8"?>
<Types xmlns="http://schemas.openxmlformats.org/package/2006/content-types">
  <Default Extension="crdownload"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92"/>
  </p:notesMasterIdLst>
  <p:handoutMasterIdLst>
    <p:handoutMasterId r:id="rId93"/>
  </p:handoutMasterIdLst>
  <p:sldIdLst>
    <p:sldId id="256" r:id="rId2"/>
    <p:sldId id="262" r:id="rId3"/>
    <p:sldId id="346" r:id="rId4"/>
    <p:sldId id="348" r:id="rId5"/>
    <p:sldId id="500" r:id="rId6"/>
    <p:sldId id="347" r:id="rId7"/>
    <p:sldId id="498" r:id="rId8"/>
    <p:sldId id="499" r:id="rId9"/>
    <p:sldId id="336" r:id="rId10"/>
    <p:sldId id="501" r:id="rId11"/>
    <p:sldId id="502" r:id="rId12"/>
    <p:sldId id="345" r:id="rId13"/>
    <p:sldId id="513" r:id="rId14"/>
    <p:sldId id="504" r:id="rId15"/>
    <p:sldId id="510" r:id="rId16"/>
    <p:sldId id="512" r:id="rId17"/>
    <p:sldId id="514" r:id="rId18"/>
    <p:sldId id="511" r:id="rId19"/>
    <p:sldId id="519" r:id="rId20"/>
    <p:sldId id="516" r:id="rId21"/>
    <p:sldId id="515" r:id="rId22"/>
    <p:sldId id="525" r:id="rId23"/>
    <p:sldId id="517" r:id="rId24"/>
    <p:sldId id="526" r:id="rId25"/>
    <p:sldId id="527" r:id="rId26"/>
    <p:sldId id="531" r:id="rId27"/>
    <p:sldId id="528" r:id="rId28"/>
    <p:sldId id="529" r:id="rId29"/>
    <p:sldId id="532" r:id="rId30"/>
    <p:sldId id="522" r:id="rId31"/>
    <p:sldId id="530" r:id="rId32"/>
    <p:sldId id="520" r:id="rId33"/>
    <p:sldId id="537" r:id="rId34"/>
    <p:sldId id="538" r:id="rId35"/>
    <p:sldId id="521" r:id="rId36"/>
    <p:sldId id="534" r:id="rId37"/>
    <p:sldId id="533" r:id="rId38"/>
    <p:sldId id="535" r:id="rId39"/>
    <p:sldId id="536" r:id="rId40"/>
    <p:sldId id="546" r:id="rId41"/>
    <p:sldId id="523" r:id="rId42"/>
    <p:sldId id="524" r:id="rId43"/>
    <p:sldId id="539" r:id="rId44"/>
    <p:sldId id="542" r:id="rId45"/>
    <p:sldId id="541" r:id="rId46"/>
    <p:sldId id="509" r:id="rId47"/>
    <p:sldId id="548" r:id="rId48"/>
    <p:sldId id="549" r:id="rId49"/>
    <p:sldId id="574" r:id="rId50"/>
    <p:sldId id="547" r:id="rId51"/>
    <p:sldId id="550" r:id="rId52"/>
    <p:sldId id="551" r:id="rId53"/>
    <p:sldId id="545" r:id="rId54"/>
    <p:sldId id="552" r:id="rId55"/>
    <p:sldId id="570" r:id="rId56"/>
    <p:sldId id="576" r:id="rId57"/>
    <p:sldId id="577" r:id="rId58"/>
    <p:sldId id="556" r:id="rId59"/>
    <p:sldId id="571" r:id="rId60"/>
    <p:sldId id="555" r:id="rId61"/>
    <p:sldId id="561" r:id="rId62"/>
    <p:sldId id="564" r:id="rId63"/>
    <p:sldId id="584" r:id="rId64"/>
    <p:sldId id="563" r:id="rId65"/>
    <p:sldId id="560" r:id="rId66"/>
    <p:sldId id="565" r:id="rId67"/>
    <p:sldId id="566" r:id="rId68"/>
    <p:sldId id="567" r:id="rId69"/>
    <p:sldId id="568" r:id="rId70"/>
    <p:sldId id="569" r:id="rId71"/>
    <p:sldId id="572" r:id="rId72"/>
    <p:sldId id="573" r:id="rId73"/>
    <p:sldId id="575" r:id="rId74"/>
    <p:sldId id="557" r:id="rId75"/>
    <p:sldId id="554" r:id="rId76"/>
    <p:sldId id="578" r:id="rId77"/>
    <p:sldId id="559" r:id="rId78"/>
    <p:sldId id="579" r:id="rId79"/>
    <p:sldId id="580" r:id="rId80"/>
    <p:sldId id="581" r:id="rId81"/>
    <p:sldId id="582" r:id="rId82"/>
    <p:sldId id="583" r:id="rId83"/>
    <p:sldId id="553" r:id="rId84"/>
    <p:sldId id="585" r:id="rId85"/>
    <p:sldId id="587" r:id="rId86"/>
    <p:sldId id="589" r:id="rId87"/>
    <p:sldId id="588" r:id="rId88"/>
    <p:sldId id="590" r:id="rId89"/>
    <p:sldId id="586" r:id="rId90"/>
    <p:sldId id="270" r:id="rId9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FF"/>
    <a:srgbClr val="FFFF00"/>
    <a:srgbClr val="33CC33"/>
    <a:srgbClr val="00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0" autoAdjust="0"/>
    <p:restoredTop sz="94728" autoAdjust="0"/>
  </p:normalViewPr>
  <p:slideViewPr>
    <p:cSldViewPr>
      <p:cViewPr varScale="1">
        <p:scale>
          <a:sx n="80" d="100"/>
          <a:sy n="80" d="100"/>
        </p:scale>
        <p:origin x="880" y="4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1" d="100"/>
          <a:sy n="51" d="100"/>
        </p:scale>
        <p:origin x="2692"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D511C9F-CBA2-4153-9903-840C2D201BA1}"/>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4035" name="Rectangle 3">
            <a:extLst>
              <a:ext uri="{FF2B5EF4-FFF2-40B4-BE49-F238E27FC236}">
                <a16:creationId xmlns:a16="http://schemas.microsoft.com/office/drawing/2014/main" id="{CB746CB1-3712-4482-A0BC-F6AE4B1C24E9}"/>
              </a:ext>
            </a:extLst>
          </p:cNvPr>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4036" name="Rectangle 4">
            <a:extLst>
              <a:ext uri="{FF2B5EF4-FFF2-40B4-BE49-F238E27FC236}">
                <a16:creationId xmlns:a16="http://schemas.microsoft.com/office/drawing/2014/main" id="{AE846256-574F-4417-AC99-CF9FD90969BD}"/>
              </a:ext>
            </a:extLst>
          </p:cNvPr>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4037" name="Rectangle 5">
            <a:extLst>
              <a:ext uri="{FF2B5EF4-FFF2-40B4-BE49-F238E27FC236}">
                <a16:creationId xmlns:a16="http://schemas.microsoft.com/office/drawing/2014/main" id="{DC095B3E-3351-4E3F-B42C-68139856BF22}"/>
              </a:ext>
            </a:extLst>
          </p:cNvPr>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8E084D3-A59F-411F-AFA2-229CF854F9C2}"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F335E91-28B6-4E07-915F-3BBFAA819C46}"/>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9155" name="Rectangle 3">
            <a:extLst>
              <a:ext uri="{FF2B5EF4-FFF2-40B4-BE49-F238E27FC236}">
                <a16:creationId xmlns:a16="http://schemas.microsoft.com/office/drawing/2014/main" id="{2A4AF994-5AEC-4FA8-BA36-B8985A0DC878}"/>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4100" name="Rectangle 4">
            <a:extLst>
              <a:ext uri="{FF2B5EF4-FFF2-40B4-BE49-F238E27FC236}">
                <a16:creationId xmlns:a16="http://schemas.microsoft.com/office/drawing/2014/main" id="{4CFDEC62-D297-497E-8742-2A8EB27F060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7" name="Rectangle 5">
            <a:extLst>
              <a:ext uri="{FF2B5EF4-FFF2-40B4-BE49-F238E27FC236}">
                <a16:creationId xmlns:a16="http://schemas.microsoft.com/office/drawing/2014/main" id="{FAB532D1-ED31-4D53-BB59-516C3B411C64}"/>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a:extLst>
              <a:ext uri="{FF2B5EF4-FFF2-40B4-BE49-F238E27FC236}">
                <a16:creationId xmlns:a16="http://schemas.microsoft.com/office/drawing/2014/main" id="{0E582FFA-288B-4081-85D1-EE93F0955A3C}"/>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9159" name="Rectangle 7">
            <a:extLst>
              <a:ext uri="{FF2B5EF4-FFF2-40B4-BE49-F238E27FC236}">
                <a16:creationId xmlns:a16="http://schemas.microsoft.com/office/drawing/2014/main" id="{6764F196-85CB-47BB-8E25-273D15EF3274}"/>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62AC56F4-3EAD-4506-8798-417FB0E87F4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7">
            <a:extLst>
              <a:ext uri="{FF2B5EF4-FFF2-40B4-BE49-F238E27FC236}">
                <a16:creationId xmlns:a16="http://schemas.microsoft.com/office/drawing/2014/main" id="{DA17F66B-96B7-4C22-8725-37D5B23CB139}"/>
              </a:ext>
            </a:extLst>
          </p:cNvPr>
          <p:cNvGrpSpPr>
            <a:grpSpLocks/>
          </p:cNvGrpSpPr>
          <p:nvPr/>
        </p:nvGrpSpPr>
        <p:grpSpPr bwMode="auto">
          <a:xfrm>
            <a:off x="0" y="0"/>
            <a:ext cx="9144000" cy="6858000"/>
            <a:chOff x="0" y="0"/>
            <a:chExt cx="5760" cy="4320"/>
          </a:xfrm>
        </p:grpSpPr>
        <p:grpSp>
          <p:nvGrpSpPr>
            <p:cNvPr id="5" name="Group 2">
              <a:extLst>
                <a:ext uri="{FF2B5EF4-FFF2-40B4-BE49-F238E27FC236}">
                  <a16:creationId xmlns:a16="http://schemas.microsoft.com/office/drawing/2014/main" id="{B63E6693-3E0B-4397-BBC4-99392A239156}"/>
                </a:ext>
              </a:extLst>
            </p:cNvPr>
            <p:cNvGrpSpPr>
              <a:grpSpLocks/>
            </p:cNvGrpSpPr>
            <p:nvPr/>
          </p:nvGrpSpPr>
          <p:grpSpPr bwMode="auto">
            <a:xfrm>
              <a:off x="0" y="0"/>
              <a:ext cx="5760" cy="4320"/>
              <a:chOff x="0" y="0"/>
              <a:chExt cx="5760" cy="4320"/>
            </a:xfrm>
          </p:grpSpPr>
          <p:sp>
            <p:nvSpPr>
              <p:cNvPr id="15" name="Rectangle 3">
                <a:extLst>
                  <a:ext uri="{FF2B5EF4-FFF2-40B4-BE49-F238E27FC236}">
                    <a16:creationId xmlns:a16="http://schemas.microsoft.com/office/drawing/2014/main" id="{A7414C0A-5C87-46D6-AB64-56B9270C4DB7}"/>
                  </a:ext>
                </a:extLst>
              </p:cNvPr>
              <p:cNvSpPr>
                <a:spLocks noChangeArrowheads="1"/>
              </p:cNvSpPr>
              <p:nvPr/>
            </p:nvSpPr>
            <p:spPr bwMode="ltGray">
              <a:xfrm>
                <a:off x="2112" y="0"/>
                <a:ext cx="3648" cy="96"/>
              </a:xfrm>
              <a:prstGeom prst="rect">
                <a:avLst/>
              </a:prstGeom>
              <a:solidFill>
                <a:schemeClr val="folHlink"/>
              </a:solidFill>
              <a:ln>
                <a:noFill/>
              </a:ln>
              <a:effec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grpSp>
            <p:nvGrpSpPr>
              <p:cNvPr id="16" name="Group 4">
                <a:extLst>
                  <a:ext uri="{FF2B5EF4-FFF2-40B4-BE49-F238E27FC236}">
                    <a16:creationId xmlns:a16="http://schemas.microsoft.com/office/drawing/2014/main" id="{768146CB-2FFE-415D-8098-BC21AC19695E}"/>
                  </a:ext>
                </a:extLst>
              </p:cNvPr>
              <p:cNvGrpSpPr>
                <a:grpSpLocks/>
              </p:cNvGrpSpPr>
              <p:nvPr userDrawn="1"/>
            </p:nvGrpSpPr>
            <p:grpSpPr bwMode="auto">
              <a:xfrm>
                <a:off x="0" y="0"/>
                <a:ext cx="5760" cy="4320"/>
                <a:chOff x="0" y="0"/>
                <a:chExt cx="5760" cy="4320"/>
              </a:xfrm>
            </p:grpSpPr>
            <p:sp>
              <p:nvSpPr>
                <p:cNvPr id="18" name="Line 5">
                  <a:extLst>
                    <a:ext uri="{FF2B5EF4-FFF2-40B4-BE49-F238E27FC236}">
                      <a16:creationId xmlns:a16="http://schemas.microsoft.com/office/drawing/2014/main" id="{A13D45E8-E7E8-4E52-B5CF-348CE86902AA}"/>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6">
                  <a:extLst>
                    <a:ext uri="{FF2B5EF4-FFF2-40B4-BE49-F238E27FC236}">
                      <a16:creationId xmlns:a16="http://schemas.microsoft.com/office/drawing/2014/main" id="{7913477F-2B99-46A3-8B15-201BE503BF73}"/>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7">
                  <a:extLst>
                    <a:ext uri="{FF2B5EF4-FFF2-40B4-BE49-F238E27FC236}">
                      <a16:creationId xmlns:a16="http://schemas.microsoft.com/office/drawing/2014/main" id="{C634A89B-031A-444D-9483-7CA43F0FB9F4}"/>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8">
                  <a:extLst>
                    <a:ext uri="{FF2B5EF4-FFF2-40B4-BE49-F238E27FC236}">
                      <a16:creationId xmlns:a16="http://schemas.microsoft.com/office/drawing/2014/main" id="{97715217-3085-404C-BC01-FE8AD155EC30}"/>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9">
                  <a:extLst>
                    <a:ext uri="{FF2B5EF4-FFF2-40B4-BE49-F238E27FC236}">
                      <a16:creationId xmlns:a16="http://schemas.microsoft.com/office/drawing/2014/main" id="{7B776C80-7BE9-4D4E-92B7-41D22CD6E4E5}"/>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0">
                  <a:extLst>
                    <a:ext uri="{FF2B5EF4-FFF2-40B4-BE49-F238E27FC236}">
                      <a16:creationId xmlns:a16="http://schemas.microsoft.com/office/drawing/2014/main" id="{D1E44E1E-CE1B-479E-A3B1-7493950B0212}"/>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1">
                  <a:extLst>
                    <a:ext uri="{FF2B5EF4-FFF2-40B4-BE49-F238E27FC236}">
                      <a16:creationId xmlns:a16="http://schemas.microsoft.com/office/drawing/2014/main" id="{411D8A64-2A32-4497-8478-60249D65C3E7}"/>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2">
                  <a:extLst>
                    <a:ext uri="{FF2B5EF4-FFF2-40B4-BE49-F238E27FC236}">
                      <a16:creationId xmlns:a16="http://schemas.microsoft.com/office/drawing/2014/main" id="{FED64290-C084-4839-96FC-DE1872D666A4}"/>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3">
                  <a:extLst>
                    <a:ext uri="{FF2B5EF4-FFF2-40B4-BE49-F238E27FC236}">
                      <a16:creationId xmlns:a16="http://schemas.microsoft.com/office/drawing/2014/main" id="{86D5251D-0E18-44E1-859D-0D56A1D6086C}"/>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4">
                  <a:extLst>
                    <a:ext uri="{FF2B5EF4-FFF2-40B4-BE49-F238E27FC236}">
                      <a16:creationId xmlns:a16="http://schemas.microsoft.com/office/drawing/2014/main" id="{57D83ADC-C5B9-4146-A9DB-B68ACB5105E2}"/>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5">
                  <a:extLst>
                    <a:ext uri="{FF2B5EF4-FFF2-40B4-BE49-F238E27FC236}">
                      <a16:creationId xmlns:a16="http://schemas.microsoft.com/office/drawing/2014/main" id="{20886F17-7520-4E57-87A6-BEF2EDD3BA1B}"/>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16">
                  <a:extLst>
                    <a:ext uri="{FF2B5EF4-FFF2-40B4-BE49-F238E27FC236}">
                      <a16:creationId xmlns:a16="http://schemas.microsoft.com/office/drawing/2014/main" id="{8AA72602-A3A0-42E1-B534-D289E9393EAB}"/>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17">
                  <a:extLst>
                    <a:ext uri="{FF2B5EF4-FFF2-40B4-BE49-F238E27FC236}">
                      <a16:creationId xmlns:a16="http://schemas.microsoft.com/office/drawing/2014/main" id="{1F6D294B-CF70-4792-8DD4-9B6A558E20F4}"/>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8">
                  <a:extLst>
                    <a:ext uri="{FF2B5EF4-FFF2-40B4-BE49-F238E27FC236}">
                      <a16:creationId xmlns:a16="http://schemas.microsoft.com/office/drawing/2014/main" id="{7A4AC856-9532-4239-8451-CED57220C289}"/>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19">
                  <a:extLst>
                    <a:ext uri="{FF2B5EF4-FFF2-40B4-BE49-F238E27FC236}">
                      <a16:creationId xmlns:a16="http://schemas.microsoft.com/office/drawing/2014/main" id="{A93799A6-03B5-4B51-9D42-EA9D18D2A99A}"/>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20">
                  <a:extLst>
                    <a:ext uri="{FF2B5EF4-FFF2-40B4-BE49-F238E27FC236}">
                      <a16:creationId xmlns:a16="http://schemas.microsoft.com/office/drawing/2014/main" id="{C56F41AD-CAD9-40F1-9E34-FBF6C6658872}"/>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21">
                  <a:extLst>
                    <a:ext uri="{FF2B5EF4-FFF2-40B4-BE49-F238E27FC236}">
                      <a16:creationId xmlns:a16="http://schemas.microsoft.com/office/drawing/2014/main" id="{E3697E8D-585D-4CA5-92E8-4002E88A4315}"/>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22">
                  <a:extLst>
                    <a:ext uri="{FF2B5EF4-FFF2-40B4-BE49-F238E27FC236}">
                      <a16:creationId xmlns:a16="http://schemas.microsoft.com/office/drawing/2014/main" id="{DBDE2753-4499-4F3A-9F13-1ECD20392040}"/>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23">
                  <a:extLst>
                    <a:ext uri="{FF2B5EF4-FFF2-40B4-BE49-F238E27FC236}">
                      <a16:creationId xmlns:a16="http://schemas.microsoft.com/office/drawing/2014/main" id="{0263C9F2-1F89-4BF5-B934-0E3641DE4F0A}"/>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24">
                  <a:extLst>
                    <a:ext uri="{FF2B5EF4-FFF2-40B4-BE49-F238E27FC236}">
                      <a16:creationId xmlns:a16="http://schemas.microsoft.com/office/drawing/2014/main" id="{F985E695-AFAD-41CB-A8C5-74E1F9872F09}"/>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25">
                  <a:extLst>
                    <a:ext uri="{FF2B5EF4-FFF2-40B4-BE49-F238E27FC236}">
                      <a16:creationId xmlns:a16="http://schemas.microsoft.com/office/drawing/2014/main" id="{3194420B-5119-4CBC-AF26-409C0A90C64C}"/>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26">
                  <a:extLst>
                    <a:ext uri="{FF2B5EF4-FFF2-40B4-BE49-F238E27FC236}">
                      <a16:creationId xmlns:a16="http://schemas.microsoft.com/office/drawing/2014/main" id="{1572AF5A-6E1F-4955-9FA4-2C6ACEE4D01B}"/>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27">
                  <a:extLst>
                    <a:ext uri="{FF2B5EF4-FFF2-40B4-BE49-F238E27FC236}">
                      <a16:creationId xmlns:a16="http://schemas.microsoft.com/office/drawing/2014/main" id="{6B484870-D471-4823-8BDA-CE94A63785A0}"/>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28">
                  <a:extLst>
                    <a:ext uri="{FF2B5EF4-FFF2-40B4-BE49-F238E27FC236}">
                      <a16:creationId xmlns:a16="http://schemas.microsoft.com/office/drawing/2014/main" id="{947A3A06-6629-42EF-8EEC-55856DA31839}"/>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29">
                  <a:extLst>
                    <a:ext uri="{FF2B5EF4-FFF2-40B4-BE49-F238E27FC236}">
                      <a16:creationId xmlns:a16="http://schemas.microsoft.com/office/drawing/2014/main" id="{249B8115-6580-4070-B85F-7D8243B37654}"/>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30">
                  <a:extLst>
                    <a:ext uri="{FF2B5EF4-FFF2-40B4-BE49-F238E27FC236}">
                      <a16:creationId xmlns:a16="http://schemas.microsoft.com/office/drawing/2014/main" id="{D37B1640-4B23-4324-9EDB-195AF9F7FCDD}"/>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31">
                  <a:extLst>
                    <a:ext uri="{FF2B5EF4-FFF2-40B4-BE49-F238E27FC236}">
                      <a16:creationId xmlns:a16="http://schemas.microsoft.com/office/drawing/2014/main" id="{AC398DF9-2851-4610-A239-8D3C7E57CD2A}"/>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32">
                  <a:extLst>
                    <a:ext uri="{FF2B5EF4-FFF2-40B4-BE49-F238E27FC236}">
                      <a16:creationId xmlns:a16="http://schemas.microsoft.com/office/drawing/2014/main" id="{51F18E7F-3F66-4A0F-BA17-F341E095206C}"/>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33">
                  <a:extLst>
                    <a:ext uri="{FF2B5EF4-FFF2-40B4-BE49-F238E27FC236}">
                      <a16:creationId xmlns:a16="http://schemas.microsoft.com/office/drawing/2014/main" id="{2DDE96EA-0D84-44AC-9CF4-2EB87E11701E}"/>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34">
                  <a:extLst>
                    <a:ext uri="{FF2B5EF4-FFF2-40B4-BE49-F238E27FC236}">
                      <a16:creationId xmlns:a16="http://schemas.microsoft.com/office/drawing/2014/main" id="{F365ACAB-5683-4354-B4E6-F2D2A0C93B15}"/>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35">
                  <a:extLst>
                    <a:ext uri="{FF2B5EF4-FFF2-40B4-BE49-F238E27FC236}">
                      <a16:creationId xmlns:a16="http://schemas.microsoft.com/office/drawing/2014/main" id="{36ED9B73-6A3E-4123-860C-B7F9BF8EA25F}"/>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36">
                  <a:extLst>
                    <a:ext uri="{FF2B5EF4-FFF2-40B4-BE49-F238E27FC236}">
                      <a16:creationId xmlns:a16="http://schemas.microsoft.com/office/drawing/2014/main" id="{C2529A4E-F523-4478-9EF1-FE6D2BE47B36}"/>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37">
                  <a:extLst>
                    <a:ext uri="{FF2B5EF4-FFF2-40B4-BE49-F238E27FC236}">
                      <a16:creationId xmlns:a16="http://schemas.microsoft.com/office/drawing/2014/main" id="{CD0FC31E-7C96-4517-81E6-514814A501FA}"/>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38">
                  <a:extLst>
                    <a:ext uri="{FF2B5EF4-FFF2-40B4-BE49-F238E27FC236}">
                      <a16:creationId xmlns:a16="http://schemas.microsoft.com/office/drawing/2014/main" id="{A49616C6-EF3A-4A4B-A764-047A3ED1A485}"/>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39">
                  <a:extLst>
                    <a:ext uri="{FF2B5EF4-FFF2-40B4-BE49-F238E27FC236}">
                      <a16:creationId xmlns:a16="http://schemas.microsoft.com/office/drawing/2014/main" id="{D39675A1-C0DA-425E-A883-22240BD9A8BE}"/>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40">
                  <a:extLst>
                    <a:ext uri="{FF2B5EF4-FFF2-40B4-BE49-F238E27FC236}">
                      <a16:creationId xmlns:a16="http://schemas.microsoft.com/office/drawing/2014/main" id="{AC5FD14B-A7B1-48A7-9379-57F6B5928160}"/>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41">
                  <a:extLst>
                    <a:ext uri="{FF2B5EF4-FFF2-40B4-BE49-F238E27FC236}">
                      <a16:creationId xmlns:a16="http://schemas.microsoft.com/office/drawing/2014/main" id="{AAC12DD8-7870-453A-BAB7-19B70D9F2313}"/>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42">
                  <a:extLst>
                    <a:ext uri="{FF2B5EF4-FFF2-40B4-BE49-F238E27FC236}">
                      <a16:creationId xmlns:a16="http://schemas.microsoft.com/office/drawing/2014/main" id="{66F46F04-BE75-419B-8743-AF8A2091CD76}"/>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43">
                  <a:extLst>
                    <a:ext uri="{FF2B5EF4-FFF2-40B4-BE49-F238E27FC236}">
                      <a16:creationId xmlns:a16="http://schemas.microsoft.com/office/drawing/2014/main" id="{F9E22380-5644-48F8-9D71-BE2CDE707059}"/>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44">
                  <a:extLst>
                    <a:ext uri="{FF2B5EF4-FFF2-40B4-BE49-F238E27FC236}">
                      <a16:creationId xmlns:a16="http://schemas.microsoft.com/office/drawing/2014/main" id="{24EB9A8D-CC28-44AF-B138-17B9B0AF314C}"/>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45">
                  <a:extLst>
                    <a:ext uri="{FF2B5EF4-FFF2-40B4-BE49-F238E27FC236}">
                      <a16:creationId xmlns:a16="http://schemas.microsoft.com/office/drawing/2014/main" id="{C9785A3C-2016-444D-A839-C0CDF70549CF}"/>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46">
                  <a:extLst>
                    <a:ext uri="{FF2B5EF4-FFF2-40B4-BE49-F238E27FC236}">
                      <a16:creationId xmlns:a16="http://schemas.microsoft.com/office/drawing/2014/main" id="{004EE3C7-D5A0-4468-B3FB-695B5DFC64AC}"/>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47">
                  <a:extLst>
                    <a:ext uri="{FF2B5EF4-FFF2-40B4-BE49-F238E27FC236}">
                      <a16:creationId xmlns:a16="http://schemas.microsoft.com/office/drawing/2014/main" id="{32351A5D-7CD6-4D24-86AF-D16E6F71917E}"/>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48">
                  <a:extLst>
                    <a:ext uri="{FF2B5EF4-FFF2-40B4-BE49-F238E27FC236}">
                      <a16:creationId xmlns:a16="http://schemas.microsoft.com/office/drawing/2014/main" id="{BFCDA5D0-4632-4372-81C7-96767C7FEA87}"/>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49">
                  <a:extLst>
                    <a:ext uri="{FF2B5EF4-FFF2-40B4-BE49-F238E27FC236}">
                      <a16:creationId xmlns:a16="http://schemas.microsoft.com/office/drawing/2014/main" id="{A05B7FA1-90AF-4B2C-BC6F-A36DB7BD04A6}"/>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50">
                  <a:extLst>
                    <a:ext uri="{FF2B5EF4-FFF2-40B4-BE49-F238E27FC236}">
                      <a16:creationId xmlns:a16="http://schemas.microsoft.com/office/drawing/2014/main" id="{E449BA79-14F6-4AFE-8BA6-5983BCFF4429}"/>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51">
                  <a:extLst>
                    <a:ext uri="{FF2B5EF4-FFF2-40B4-BE49-F238E27FC236}">
                      <a16:creationId xmlns:a16="http://schemas.microsoft.com/office/drawing/2014/main" id="{68904DF3-2684-478B-AC23-4A6BD81A4496}"/>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52">
                  <a:extLst>
                    <a:ext uri="{FF2B5EF4-FFF2-40B4-BE49-F238E27FC236}">
                      <a16:creationId xmlns:a16="http://schemas.microsoft.com/office/drawing/2014/main" id="{FBC09A04-CC78-42C8-A2A8-832F2CC0E9A3}"/>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53">
                  <a:extLst>
                    <a:ext uri="{FF2B5EF4-FFF2-40B4-BE49-F238E27FC236}">
                      <a16:creationId xmlns:a16="http://schemas.microsoft.com/office/drawing/2014/main" id="{1933054D-22B4-46C1-B069-B9DAE888B2EF}"/>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54">
                  <a:extLst>
                    <a:ext uri="{FF2B5EF4-FFF2-40B4-BE49-F238E27FC236}">
                      <a16:creationId xmlns:a16="http://schemas.microsoft.com/office/drawing/2014/main" id="{66D6B455-2CD0-4E91-A0E6-018F722E6AB6}"/>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55">
                  <a:extLst>
                    <a:ext uri="{FF2B5EF4-FFF2-40B4-BE49-F238E27FC236}">
                      <a16:creationId xmlns:a16="http://schemas.microsoft.com/office/drawing/2014/main" id="{5D66643A-0528-4696-BDBE-DA0CC03360D0}"/>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 name="Line 56">
                <a:extLst>
                  <a:ext uri="{FF2B5EF4-FFF2-40B4-BE49-F238E27FC236}">
                    <a16:creationId xmlns:a16="http://schemas.microsoft.com/office/drawing/2014/main" id="{16052B12-55FE-42BA-A45D-0F1BDCE63CB9}"/>
                  </a:ext>
                </a:extLst>
              </p:cNvPr>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 name="Group 76">
              <a:extLst>
                <a:ext uri="{FF2B5EF4-FFF2-40B4-BE49-F238E27FC236}">
                  <a16:creationId xmlns:a16="http://schemas.microsoft.com/office/drawing/2014/main" id="{8580B145-657B-4783-94A6-A6E0E261BA26}"/>
                </a:ext>
              </a:extLst>
            </p:cNvPr>
            <p:cNvGrpSpPr>
              <a:grpSpLocks/>
            </p:cNvGrpSpPr>
            <p:nvPr userDrawn="1"/>
          </p:nvGrpSpPr>
          <p:grpSpPr bwMode="auto">
            <a:xfrm>
              <a:off x="3" y="559"/>
              <a:ext cx="4192" cy="1796"/>
              <a:chOff x="3" y="559"/>
              <a:chExt cx="4192" cy="1796"/>
            </a:xfrm>
          </p:grpSpPr>
          <p:sp>
            <p:nvSpPr>
              <p:cNvPr id="11" name="Line 65">
                <a:extLst>
                  <a:ext uri="{FF2B5EF4-FFF2-40B4-BE49-F238E27FC236}">
                    <a16:creationId xmlns:a16="http://schemas.microsoft.com/office/drawing/2014/main" id="{3B471BF0-35D3-434B-B43D-2FE0DDD15118}"/>
                  </a:ext>
                </a:extLst>
              </p:cNvPr>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63">
                <a:extLst>
                  <a:ext uri="{FF2B5EF4-FFF2-40B4-BE49-F238E27FC236}">
                    <a16:creationId xmlns:a16="http://schemas.microsoft.com/office/drawing/2014/main" id="{1787E493-5437-4548-8ED0-1C7154DCBC6D}"/>
                  </a:ext>
                </a:extLst>
              </p:cNvPr>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64">
                <a:extLst>
                  <a:ext uri="{FF2B5EF4-FFF2-40B4-BE49-F238E27FC236}">
                    <a16:creationId xmlns:a16="http://schemas.microsoft.com/office/drawing/2014/main" id="{5BE64C67-2AC6-4D14-B18C-8FA758987CD9}"/>
                  </a:ext>
                </a:extLst>
              </p:cNvPr>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rc 66">
                <a:extLst>
                  <a:ext uri="{FF2B5EF4-FFF2-40B4-BE49-F238E27FC236}">
                    <a16:creationId xmlns:a16="http://schemas.microsoft.com/office/drawing/2014/main" id="{63082FD2-0AD9-4B4C-81EC-C24C31CE277B}"/>
                  </a:ext>
                </a:extLst>
              </p:cNvPr>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 name="Group 75">
              <a:extLst>
                <a:ext uri="{FF2B5EF4-FFF2-40B4-BE49-F238E27FC236}">
                  <a16:creationId xmlns:a16="http://schemas.microsoft.com/office/drawing/2014/main" id="{433EF1E7-8D97-4FAA-9889-F61CA3F651C3}"/>
                </a:ext>
              </a:extLst>
            </p:cNvPr>
            <p:cNvGrpSpPr>
              <a:grpSpLocks/>
            </p:cNvGrpSpPr>
            <p:nvPr userDrawn="1"/>
          </p:nvGrpSpPr>
          <p:grpSpPr bwMode="auto">
            <a:xfrm>
              <a:off x="1480" y="1952"/>
              <a:ext cx="3808" cy="1812"/>
              <a:chOff x="1480" y="1952"/>
              <a:chExt cx="3808" cy="1812"/>
            </a:xfrm>
          </p:grpSpPr>
          <p:sp>
            <p:nvSpPr>
              <p:cNvPr id="8" name="Line 67">
                <a:extLst>
                  <a:ext uri="{FF2B5EF4-FFF2-40B4-BE49-F238E27FC236}">
                    <a16:creationId xmlns:a16="http://schemas.microsoft.com/office/drawing/2014/main" id="{B7644AFA-6FF8-43E0-BDFA-ADE3910B96CF}"/>
                  </a:ext>
                </a:extLst>
              </p:cNvPr>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8">
                <a:extLst>
                  <a:ext uri="{FF2B5EF4-FFF2-40B4-BE49-F238E27FC236}">
                    <a16:creationId xmlns:a16="http://schemas.microsoft.com/office/drawing/2014/main" id="{83420901-042C-4A3B-92A5-6BE864659186}"/>
                  </a:ext>
                </a:extLst>
              </p:cNvPr>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rc 69">
                <a:extLst>
                  <a:ext uri="{FF2B5EF4-FFF2-40B4-BE49-F238E27FC236}">
                    <a16:creationId xmlns:a16="http://schemas.microsoft.com/office/drawing/2014/main" id="{873AAC4F-74A4-4865-A38A-64C042A8666C}"/>
                  </a:ext>
                </a:extLst>
              </p:cNvPr>
              <p:cNvSpPr>
                <a:spLocks/>
              </p:cNvSpPr>
              <p:nvPr/>
            </p:nvSpPr>
            <p:spPr bwMode="ltGray">
              <a:xfrm rot="5400000">
                <a:off x="5097" y="334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69" name="Text Box 78">
            <a:extLst>
              <a:ext uri="{FF2B5EF4-FFF2-40B4-BE49-F238E27FC236}">
                <a16:creationId xmlns:a16="http://schemas.microsoft.com/office/drawing/2014/main" id="{07E07865-ED60-41FB-A479-B712EEAEFB51}"/>
              </a:ext>
            </a:extLst>
          </p:cNvPr>
          <p:cNvSpPr txBox="1">
            <a:spLocks noChangeArrowheads="1"/>
          </p:cNvSpPr>
          <p:nvPr userDrawn="1"/>
        </p:nvSpPr>
        <p:spPr bwMode="auto">
          <a:xfrm>
            <a:off x="4953000" y="6400800"/>
            <a:ext cx="3946525" cy="304800"/>
          </a:xfrm>
          <a:prstGeom prst="rect">
            <a:avLst/>
          </a:prstGeom>
          <a:noFill/>
          <a:ln>
            <a:noFill/>
          </a:ln>
          <a:effec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defRPr/>
            </a:pPr>
            <a:r>
              <a:rPr lang="en-US" altLang="en-US" sz="1400" i="1" err="1"/>
              <a:t>Mật</a:t>
            </a:r>
            <a:r>
              <a:rPr lang="en-US" altLang="en-US" sz="1400" i="1"/>
              <a:t> </a:t>
            </a:r>
            <a:r>
              <a:rPr lang="en-US" altLang="en-US" sz="1400" i="1" err="1"/>
              <a:t>mã</a:t>
            </a:r>
            <a:r>
              <a:rPr lang="en-US" altLang="en-US" sz="1400" i="1"/>
              <a:t> </a:t>
            </a:r>
            <a:r>
              <a:rPr lang="en-US" altLang="en-US" sz="1400" i="1" err="1"/>
              <a:t>ứng</a:t>
            </a:r>
            <a:r>
              <a:rPr lang="en-US" altLang="en-US" sz="1400" i="1"/>
              <a:t> </a:t>
            </a:r>
            <a:r>
              <a:rPr lang="en-US" altLang="en-US" sz="1400" i="1" err="1"/>
              <a:t>dụng</a:t>
            </a:r>
            <a:r>
              <a:rPr lang="en-US" altLang="en-US" sz="1400" i="1"/>
              <a:t> </a:t>
            </a:r>
            <a:r>
              <a:rPr lang="en-US" altLang="en-US" sz="1400"/>
              <a:t>2 - </a:t>
            </a:r>
            <a:fld id="{C7B66461-9443-4C2F-9190-5BC84519C010}" type="slidenum">
              <a:rPr lang="en-US" altLang="en-US" sz="1400" smtClean="0"/>
              <a:pPr algn="r" eaLnBrk="1" hangingPunct="1">
                <a:defRPr/>
              </a:pPr>
              <a:t>‹#›</a:t>
            </a:fld>
            <a:endParaRPr lang="en-US" altLang="en-US" sz="1400"/>
          </a:p>
        </p:txBody>
      </p:sp>
      <p:sp>
        <p:nvSpPr>
          <p:cNvPr id="6201" name="Rectangle 57"/>
          <p:cNvSpPr>
            <a:spLocks noGrp="1" noChangeArrowheads="1"/>
          </p:cNvSpPr>
          <p:nvPr>
            <p:ph type="ctrTitle"/>
          </p:nvPr>
        </p:nvSpPr>
        <p:spPr>
          <a:xfrm>
            <a:off x="990600" y="1752600"/>
            <a:ext cx="7772400" cy="1143000"/>
          </a:xfrm>
        </p:spPr>
        <p:txBody>
          <a:bodyPr/>
          <a:lstStyle>
            <a:lvl1pPr>
              <a:defRPr/>
            </a:lvl1pPr>
          </a:lstStyle>
          <a:p>
            <a:pPr lvl="0"/>
            <a:r>
              <a:rPr lang="en-US" noProof="0"/>
              <a:t>Click to edit Master title style</a:t>
            </a:r>
          </a:p>
        </p:txBody>
      </p:sp>
      <p:sp>
        <p:nvSpPr>
          <p:cNvPr id="6202" name="Rectangle 5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pPr lvl="0"/>
            <a:r>
              <a:rPr lang="en-US" noProof="0"/>
              <a:t>Click to edit Master subtitle style</a:t>
            </a:r>
          </a:p>
        </p:txBody>
      </p:sp>
      <p:sp>
        <p:nvSpPr>
          <p:cNvPr id="70" name="Rectangle 71">
            <a:extLst>
              <a:ext uri="{FF2B5EF4-FFF2-40B4-BE49-F238E27FC236}">
                <a16:creationId xmlns:a16="http://schemas.microsoft.com/office/drawing/2014/main" id="{69FC1764-C4A4-45D1-8648-C91F5578DC9E}"/>
              </a:ext>
            </a:extLst>
          </p:cNvPr>
          <p:cNvSpPr>
            <a:spLocks noGrp="1" noChangeArrowheads="1"/>
          </p:cNvSpPr>
          <p:nvPr>
            <p:ph type="dt" sz="quarter" idx="10"/>
          </p:nvPr>
        </p:nvSpPr>
        <p:spPr>
          <a:xfrm>
            <a:off x="317500" y="6248400"/>
            <a:ext cx="3225800" cy="457200"/>
          </a:xfrm>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4191420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2B315E51-08A0-4C93-A1E5-C66CD95B8522}"/>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819784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18B197F0-4802-4CE0-B57B-637EBE77626A}"/>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1382613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able Placeholder 2"/>
          <p:cNvSpPr>
            <a:spLocks noGrp="1"/>
          </p:cNvSpPr>
          <p:nvPr>
            <p:ph type="tbl" idx="1"/>
          </p:nvPr>
        </p:nvSpPr>
        <p:spPr>
          <a:xfrm>
            <a:off x="838200" y="1905000"/>
            <a:ext cx="7772400" cy="4114800"/>
          </a:xfrm>
        </p:spPr>
        <p:txBody>
          <a:bodyPr/>
          <a:lstStyle/>
          <a:p>
            <a:pPr lvl="0"/>
            <a:endParaRPr lang="en-US" noProof="0"/>
          </a:p>
        </p:txBody>
      </p:sp>
      <p:sp>
        <p:nvSpPr>
          <p:cNvPr id="4" name="Rectangle 68">
            <a:extLst>
              <a:ext uri="{FF2B5EF4-FFF2-40B4-BE49-F238E27FC236}">
                <a16:creationId xmlns:a16="http://schemas.microsoft.com/office/drawing/2014/main" id="{FECD420A-E0C6-441C-9E47-0E43B1095C7C}"/>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178794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12A143CD-2A44-455F-9F48-63B0E53EC192}"/>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2145836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8">
            <a:extLst>
              <a:ext uri="{FF2B5EF4-FFF2-40B4-BE49-F238E27FC236}">
                <a16:creationId xmlns:a16="http://schemas.microsoft.com/office/drawing/2014/main" id="{E2B62483-5504-48AA-97F7-778F5595F281}"/>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1439481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8">
            <a:extLst>
              <a:ext uri="{FF2B5EF4-FFF2-40B4-BE49-F238E27FC236}">
                <a16:creationId xmlns:a16="http://schemas.microsoft.com/office/drawing/2014/main" id="{667B2D6A-E5CF-4148-80F5-A5EBA1333BD8}"/>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3076622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8">
            <a:extLst>
              <a:ext uri="{FF2B5EF4-FFF2-40B4-BE49-F238E27FC236}">
                <a16:creationId xmlns:a16="http://schemas.microsoft.com/office/drawing/2014/main" id="{CBE27D97-F2C0-4946-BFE1-ED07B1C34BF9}"/>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153769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8">
            <a:extLst>
              <a:ext uri="{FF2B5EF4-FFF2-40B4-BE49-F238E27FC236}">
                <a16:creationId xmlns:a16="http://schemas.microsoft.com/office/drawing/2014/main" id="{432F2BC4-3156-4AEE-817B-B77220453D09}"/>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169629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8">
            <a:extLst>
              <a:ext uri="{FF2B5EF4-FFF2-40B4-BE49-F238E27FC236}">
                <a16:creationId xmlns:a16="http://schemas.microsoft.com/office/drawing/2014/main" id="{0C147D9F-C242-454B-87BA-BABE68130E36}"/>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113418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8">
            <a:extLst>
              <a:ext uri="{FF2B5EF4-FFF2-40B4-BE49-F238E27FC236}">
                <a16:creationId xmlns:a16="http://schemas.microsoft.com/office/drawing/2014/main" id="{A9824986-0E72-4400-8FCC-63C4219C1242}"/>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1853750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8">
            <a:extLst>
              <a:ext uri="{FF2B5EF4-FFF2-40B4-BE49-F238E27FC236}">
                <a16:creationId xmlns:a16="http://schemas.microsoft.com/office/drawing/2014/main" id="{7E605EDD-3FB0-42E8-981E-56AFB2A5F953}"/>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3429836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45D9E3BC-A3EC-489E-A98B-F3DEB53C27F7}"/>
              </a:ext>
            </a:extLst>
          </p:cNvPr>
          <p:cNvGrpSpPr>
            <a:grpSpLocks/>
          </p:cNvGrpSpPr>
          <p:nvPr/>
        </p:nvGrpSpPr>
        <p:grpSpPr bwMode="auto">
          <a:xfrm>
            <a:off x="0" y="0"/>
            <a:ext cx="9144000" cy="6858000"/>
            <a:chOff x="0" y="0"/>
            <a:chExt cx="5760" cy="4320"/>
          </a:xfrm>
        </p:grpSpPr>
        <p:grpSp>
          <p:nvGrpSpPr>
            <p:cNvPr id="1031" name="Group 3">
              <a:extLst>
                <a:ext uri="{FF2B5EF4-FFF2-40B4-BE49-F238E27FC236}">
                  <a16:creationId xmlns:a16="http://schemas.microsoft.com/office/drawing/2014/main" id="{194124CE-9823-428A-86BA-3A1E7F6196E0}"/>
                </a:ext>
              </a:extLst>
            </p:cNvPr>
            <p:cNvGrpSpPr>
              <a:grpSpLocks/>
            </p:cNvGrpSpPr>
            <p:nvPr/>
          </p:nvGrpSpPr>
          <p:grpSpPr bwMode="auto">
            <a:xfrm>
              <a:off x="0" y="0"/>
              <a:ext cx="5760" cy="4320"/>
              <a:chOff x="0" y="0"/>
              <a:chExt cx="5760" cy="4320"/>
            </a:xfrm>
          </p:grpSpPr>
          <p:grpSp>
            <p:nvGrpSpPr>
              <p:cNvPr id="1038" name="Group 4">
                <a:extLst>
                  <a:ext uri="{FF2B5EF4-FFF2-40B4-BE49-F238E27FC236}">
                    <a16:creationId xmlns:a16="http://schemas.microsoft.com/office/drawing/2014/main" id="{358A8815-44A6-4175-81B2-DD8AF6B516DF}"/>
                  </a:ext>
                </a:extLst>
              </p:cNvPr>
              <p:cNvGrpSpPr>
                <a:grpSpLocks/>
              </p:cNvGrpSpPr>
              <p:nvPr/>
            </p:nvGrpSpPr>
            <p:grpSpPr bwMode="auto">
              <a:xfrm>
                <a:off x="0" y="192"/>
                <a:ext cx="5760" cy="4032"/>
                <a:chOff x="0" y="192"/>
                <a:chExt cx="5760" cy="4032"/>
              </a:xfrm>
            </p:grpSpPr>
            <p:sp>
              <p:nvSpPr>
                <p:cNvPr id="1069" name="Line 5">
                  <a:extLst>
                    <a:ext uri="{FF2B5EF4-FFF2-40B4-BE49-F238E27FC236}">
                      <a16:creationId xmlns:a16="http://schemas.microsoft.com/office/drawing/2014/main" id="{A774720C-93C3-4884-96EB-CAECFD7337A7}"/>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 name="Line 6">
                  <a:extLst>
                    <a:ext uri="{FF2B5EF4-FFF2-40B4-BE49-F238E27FC236}">
                      <a16:creationId xmlns:a16="http://schemas.microsoft.com/office/drawing/2014/main" id="{AAF11676-4FF0-41E8-9601-E935DD1AF6A5}"/>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1" name="Line 7">
                  <a:extLst>
                    <a:ext uri="{FF2B5EF4-FFF2-40B4-BE49-F238E27FC236}">
                      <a16:creationId xmlns:a16="http://schemas.microsoft.com/office/drawing/2014/main" id="{8DEA95F5-0B8F-4BAA-9292-BFCA5E09B07C}"/>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2" name="Line 8">
                  <a:extLst>
                    <a:ext uri="{FF2B5EF4-FFF2-40B4-BE49-F238E27FC236}">
                      <a16:creationId xmlns:a16="http://schemas.microsoft.com/office/drawing/2014/main" id="{681304E7-B604-4C5B-89C8-D3DC17ECBA08}"/>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3" name="Line 9">
                  <a:extLst>
                    <a:ext uri="{FF2B5EF4-FFF2-40B4-BE49-F238E27FC236}">
                      <a16:creationId xmlns:a16="http://schemas.microsoft.com/office/drawing/2014/main" id="{7ABA1BC6-BD94-4713-A156-4299CC05F2C3}"/>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4" name="Line 10">
                  <a:extLst>
                    <a:ext uri="{FF2B5EF4-FFF2-40B4-BE49-F238E27FC236}">
                      <a16:creationId xmlns:a16="http://schemas.microsoft.com/office/drawing/2014/main" id="{56EE5BC7-E91C-4D8A-A467-7F513C410E68}"/>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 name="Line 11">
                  <a:extLst>
                    <a:ext uri="{FF2B5EF4-FFF2-40B4-BE49-F238E27FC236}">
                      <a16:creationId xmlns:a16="http://schemas.microsoft.com/office/drawing/2014/main" id="{274D2563-3D3C-4787-8585-ECCCBCC112B4}"/>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 name="Line 12">
                  <a:extLst>
                    <a:ext uri="{FF2B5EF4-FFF2-40B4-BE49-F238E27FC236}">
                      <a16:creationId xmlns:a16="http://schemas.microsoft.com/office/drawing/2014/main" id="{3EDBA4ED-F428-4ED2-A4A3-BE97A65A3FDC}"/>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7" name="Line 13">
                  <a:extLst>
                    <a:ext uri="{FF2B5EF4-FFF2-40B4-BE49-F238E27FC236}">
                      <a16:creationId xmlns:a16="http://schemas.microsoft.com/office/drawing/2014/main" id="{2E73E3DC-A774-4E41-AC37-28CFBD6E3758}"/>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8" name="Line 14">
                  <a:extLst>
                    <a:ext uri="{FF2B5EF4-FFF2-40B4-BE49-F238E27FC236}">
                      <a16:creationId xmlns:a16="http://schemas.microsoft.com/office/drawing/2014/main" id="{177E16BA-928B-4371-9259-F2F9A2102DD7}"/>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9" name="Line 15">
                  <a:extLst>
                    <a:ext uri="{FF2B5EF4-FFF2-40B4-BE49-F238E27FC236}">
                      <a16:creationId xmlns:a16="http://schemas.microsoft.com/office/drawing/2014/main" id="{B592D550-52EB-4C49-9A29-934DC6D7F244}"/>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0" name="Line 16">
                  <a:extLst>
                    <a:ext uri="{FF2B5EF4-FFF2-40B4-BE49-F238E27FC236}">
                      <a16:creationId xmlns:a16="http://schemas.microsoft.com/office/drawing/2014/main" id="{4D95EA41-C932-41EF-9524-C67D17410904}"/>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1" name="Line 17">
                  <a:extLst>
                    <a:ext uri="{FF2B5EF4-FFF2-40B4-BE49-F238E27FC236}">
                      <a16:creationId xmlns:a16="http://schemas.microsoft.com/office/drawing/2014/main" id="{F84EF8A8-E056-404B-B517-7438424D710A}"/>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2" name="Line 18">
                  <a:extLst>
                    <a:ext uri="{FF2B5EF4-FFF2-40B4-BE49-F238E27FC236}">
                      <a16:creationId xmlns:a16="http://schemas.microsoft.com/office/drawing/2014/main" id="{46C6D370-A5A6-43E6-91A8-1645A59E8771}"/>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3" name="Line 19">
                  <a:extLst>
                    <a:ext uri="{FF2B5EF4-FFF2-40B4-BE49-F238E27FC236}">
                      <a16:creationId xmlns:a16="http://schemas.microsoft.com/office/drawing/2014/main" id="{841C7855-D357-45C4-8FBE-689A6D79C523}"/>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4" name="Line 20">
                  <a:extLst>
                    <a:ext uri="{FF2B5EF4-FFF2-40B4-BE49-F238E27FC236}">
                      <a16:creationId xmlns:a16="http://schemas.microsoft.com/office/drawing/2014/main" id="{0499E206-B9CF-439C-A710-B09D185E1F33}"/>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 name="Line 21">
                  <a:extLst>
                    <a:ext uri="{FF2B5EF4-FFF2-40B4-BE49-F238E27FC236}">
                      <a16:creationId xmlns:a16="http://schemas.microsoft.com/office/drawing/2014/main" id="{8DC5E8E3-0485-4ED5-B202-4592F231450C}"/>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 name="Line 22">
                  <a:extLst>
                    <a:ext uri="{FF2B5EF4-FFF2-40B4-BE49-F238E27FC236}">
                      <a16:creationId xmlns:a16="http://schemas.microsoft.com/office/drawing/2014/main" id="{551BD46B-8732-44E3-84E6-A080F6453290}"/>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7" name="Line 23">
                  <a:extLst>
                    <a:ext uri="{FF2B5EF4-FFF2-40B4-BE49-F238E27FC236}">
                      <a16:creationId xmlns:a16="http://schemas.microsoft.com/office/drawing/2014/main" id="{9B83E498-69EF-46A0-978F-8E3352FD90DE}"/>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8" name="Line 24">
                  <a:extLst>
                    <a:ext uri="{FF2B5EF4-FFF2-40B4-BE49-F238E27FC236}">
                      <a16:creationId xmlns:a16="http://schemas.microsoft.com/office/drawing/2014/main" id="{83919FD2-364F-4FA8-AF1B-BD5814370625}"/>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9" name="Line 25">
                  <a:extLst>
                    <a:ext uri="{FF2B5EF4-FFF2-40B4-BE49-F238E27FC236}">
                      <a16:creationId xmlns:a16="http://schemas.microsoft.com/office/drawing/2014/main" id="{39D026AC-BDDD-4D77-B543-E25B70D3A3A5}"/>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0" name="Line 26">
                  <a:extLst>
                    <a:ext uri="{FF2B5EF4-FFF2-40B4-BE49-F238E27FC236}">
                      <a16:creationId xmlns:a16="http://schemas.microsoft.com/office/drawing/2014/main" id="{022DECA9-7FCC-4223-A497-BCACAA2D9DFF}"/>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39" name="Group 27">
                <a:extLst>
                  <a:ext uri="{FF2B5EF4-FFF2-40B4-BE49-F238E27FC236}">
                    <a16:creationId xmlns:a16="http://schemas.microsoft.com/office/drawing/2014/main" id="{14DFFC5F-91D4-4D9A-8C5D-7BE2BEA7CF6E}"/>
                  </a:ext>
                </a:extLst>
              </p:cNvPr>
              <p:cNvGrpSpPr>
                <a:grpSpLocks/>
              </p:cNvGrpSpPr>
              <p:nvPr/>
            </p:nvGrpSpPr>
            <p:grpSpPr bwMode="auto">
              <a:xfrm>
                <a:off x="192" y="0"/>
                <a:ext cx="5376" cy="4320"/>
                <a:chOff x="192" y="0"/>
                <a:chExt cx="5376" cy="4320"/>
              </a:xfrm>
            </p:grpSpPr>
            <p:sp>
              <p:nvSpPr>
                <p:cNvPr id="1040" name="Line 28">
                  <a:extLst>
                    <a:ext uri="{FF2B5EF4-FFF2-40B4-BE49-F238E27FC236}">
                      <a16:creationId xmlns:a16="http://schemas.microsoft.com/office/drawing/2014/main" id="{8688731B-DD1E-48F7-A4DD-51B2FC61853B}"/>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Line 29">
                  <a:extLst>
                    <a:ext uri="{FF2B5EF4-FFF2-40B4-BE49-F238E27FC236}">
                      <a16:creationId xmlns:a16="http://schemas.microsoft.com/office/drawing/2014/main" id="{9D80EC16-4824-4EE0-B711-10FFB867EEEA}"/>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Line 30">
                  <a:extLst>
                    <a:ext uri="{FF2B5EF4-FFF2-40B4-BE49-F238E27FC236}">
                      <a16:creationId xmlns:a16="http://schemas.microsoft.com/office/drawing/2014/main" id="{F9D56FC6-DCD9-4704-B0D7-493816E5E852}"/>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3" name="Line 31">
                  <a:extLst>
                    <a:ext uri="{FF2B5EF4-FFF2-40B4-BE49-F238E27FC236}">
                      <a16:creationId xmlns:a16="http://schemas.microsoft.com/office/drawing/2014/main" id="{F1584B20-11D3-4BCC-AC78-2EEBF4EC601C}"/>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Line 32">
                  <a:extLst>
                    <a:ext uri="{FF2B5EF4-FFF2-40B4-BE49-F238E27FC236}">
                      <a16:creationId xmlns:a16="http://schemas.microsoft.com/office/drawing/2014/main" id="{BD1E1DC8-FA50-428C-963D-5B73CCA4F9AA}"/>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Line 33">
                  <a:extLst>
                    <a:ext uri="{FF2B5EF4-FFF2-40B4-BE49-F238E27FC236}">
                      <a16:creationId xmlns:a16="http://schemas.microsoft.com/office/drawing/2014/main" id="{83A20463-C055-4152-B838-EA8F5DFA27B6}"/>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 name="Line 34">
                  <a:extLst>
                    <a:ext uri="{FF2B5EF4-FFF2-40B4-BE49-F238E27FC236}">
                      <a16:creationId xmlns:a16="http://schemas.microsoft.com/office/drawing/2014/main" id="{986B5F39-3C64-4A32-A1DD-A3E81688D604}"/>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7" name="Line 35">
                  <a:extLst>
                    <a:ext uri="{FF2B5EF4-FFF2-40B4-BE49-F238E27FC236}">
                      <a16:creationId xmlns:a16="http://schemas.microsoft.com/office/drawing/2014/main" id="{745E3326-DC0F-41FA-BF4A-EB8CB48388FE}"/>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Line 36">
                  <a:extLst>
                    <a:ext uri="{FF2B5EF4-FFF2-40B4-BE49-F238E27FC236}">
                      <a16:creationId xmlns:a16="http://schemas.microsoft.com/office/drawing/2014/main" id="{F103398A-A507-4BED-B2E4-379DDA39202A}"/>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9" name="Line 37">
                  <a:extLst>
                    <a:ext uri="{FF2B5EF4-FFF2-40B4-BE49-F238E27FC236}">
                      <a16:creationId xmlns:a16="http://schemas.microsoft.com/office/drawing/2014/main" id="{ABD4F805-31A2-4986-B043-F9714477F9D0}"/>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 name="Line 38">
                  <a:extLst>
                    <a:ext uri="{FF2B5EF4-FFF2-40B4-BE49-F238E27FC236}">
                      <a16:creationId xmlns:a16="http://schemas.microsoft.com/office/drawing/2014/main" id="{9372BF3A-3DF8-4512-99EB-B83608707693}"/>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1" name="Line 39">
                  <a:extLst>
                    <a:ext uri="{FF2B5EF4-FFF2-40B4-BE49-F238E27FC236}">
                      <a16:creationId xmlns:a16="http://schemas.microsoft.com/office/drawing/2014/main" id="{4D0CC1E4-0D0F-4EAA-80AC-6BBBBF0C8EB2}"/>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2" name="Line 40">
                  <a:extLst>
                    <a:ext uri="{FF2B5EF4-FFF2-40B4-BE49-F238E27FC236}">
                      <a16:creationId xmlns:a16="http://schemas.microsoft.com/office/drawing/2014/main" id="{124EEFA8-52A3-4C6A-899A-0444A55BFD1C}"/>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3" name="Line 41">
                  <a:extLst>
                    <a:ext uri="{FF2B5EF4-FFF2-40B4-BE49-F238E27FC236}">
                      <a16:creationId xmlns:a16="http://schemas.microsoft.com/office/drawing/2014/main" id="{3F2FA9E7-65EB-4D1D-A04F-2D08F8F3899C}"/>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 name="Line 42">
                  <a:extLst>
                    <a:ext uri="{FF2B5EF4-FFF2-40B4-BE49-F238E27FC236}">
                      <a16:creationId xmlns:a16="http://schemas.microsoft.com/office/drawing/2014/main" id="{33BE813A-4258-4E33-A1FB-4C23F73A8CFF}"/>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 name="Line 43">
                  <a:extLst>
                    <a:ext uri="{FF2B5EF4-FFF2-40B4-BE49-F238E27FC236}">
                      <a16:creationId xmlns:a16="http://schemas.microsoft.com/office/drawing/2014/main" id="{E4879568-0A61-4817-A45A-810CAE14ED57}"/>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 name="Line 44">
                  <a:extLst>
                    <a:ext uri="{FF2B5EF4-FFF2-40B4-BE49-F238E27FC236}">
                      <a16:creationId xmlns:a16="http://schemas.microsoft.com/office/drawing/2014/main" id="{1F6F2751-469F-471E-BEDC-EEE12DF40F09}"/>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7" name="Line 45">
                  <a:extLst>
                    <a:ext uri="{FF2B5EF4-FFF2-40B4-BE49-F238E27FC236}">
                      <a16:creationId xmlns:a16="http://schemas.microsoft.com/office/drawing/2014/main" id="{5395DB13-471B-4948-A9C4-B35E6F492E10}"/>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8" name="Line 46">
                  <a:extLst>
                    <a:ext uri="{FF2B5EF4-FFF2-40B4-BE49-F238E27FC236}">
                      <a16:creationId xmlns:a16="http://schemas.microsoft.com/office/drawing/2014/main" id="{260F1914-5C90-46D1-B735-2F3DD67E0DE7}"/>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9" name="Line 47">
                  <a:extLst>
                    <a:ext uri="{FF2B5EF4-FFF2-40B4-BE49-F238E27FC236}">
                      <a16:creationId xmlns:a16="http://schemas.microsoft.com/office/drawing/2014/main" id="{37262AE4-88A1-4E4A-93FC-98C8945BDB19}"/>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 name="Line 48">
                  <a:extLst>
                    <a:ext uri="{FF2B5EF4-FFF2-40B4-BE49-F238E27FC236}">
                      <a16:creationId xmlns:a16="http://schemas.microsoft.com/office/drawing/2014/main" id="{5BDC168B-E1B4-4FBF-8F17-B874E16D965E}"/>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1" name="Line 49">
                  <a:extLst>
                    <a:ext uri="{FF2B5EF4-FFF2-40B4-BE49-F238E27FC236}">
                      <a16:creationId xmlns:a16="http://schemas.microsoft.com/office/drawing/2014/main" id="{BE07F7AF-E55D-4ADD-9B53-96FCC3354CAE}"/>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 name="Line 50">
                  <a:extLst>
                    <a:ext uri="{FF2B5EF4-FFF2-40B4-BE49-F238E27FC236}">
                      <a16:creationId xmlns:a16="http://schemas.microsoft.com/office/drawing/2014/main" id="{B73242D5-01BC-4092-A35F-22DFA2375E82}"/>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 name="Line 51">
                  <a:extLst>
                    <a:ext uri="{FF2B5EF4-FFF2-40B4-BE49-F238E27FC236}">
                      <a16:creationId xmlns:a16="http://schemas.microsoft.com/office/drawing/2014/main" id="{2D17DA2B-D46B-4732-9782-ED06D6EDA5F1}"/>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 name="Line 52">
                  <a:extLst>
                    <a:ext uri="{FF2B5EF4-FFF2-40B4-BE49-F238E27FC236}">
                      <a16:creationId xmlns:a16="http://schemas.microsoft.com/office/drawing/2014/main" id="{199BA471-1654-431B-A1F1-7187855D5502}"/>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 name="Line 53">
                  <a:extLst>
                    <a:ext uri="{FF2B5EF4-FFF2-40B4-BE49-F238E27FC236}">
                      <a16:creationId xmlns:a16="http://schemas.microsoft.com/office/drawing/2014/main" id="{766C8FC1-EE56-43EE-BAD5-70F2759F94B4}"/>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6" name="Line 54">
                  <a:extLst>
                    <a:ext uri="{FF2B5EF4-FFF2-40B4-BE49-F238E27FC236}">
                      <a16:creationId xmlns:a16="http://schemas.microsoft.com/office/drawing/2014/main" id="{0F08B6DF-7252-4CFE-8652-8A3A7FDD414B}"/>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7" name="Line 55">
                  <a:extLst>
                    <a:ext uri="{FF2B5EF4-FFF2-40B4-BE49-F238E27FC236}">
                      <a16:creationId xmlns:a16="http://schemas.microsoft.com/office/drawing/2014/main" id="{13C45BEE-815F-4BA0-BE4D-AD126B6704F9}"/>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8" name="Line 56">
                  <a:extLst>
                    <a:ext uri="{FF2B5EF4-FFF2-40B4-BE49-F238E27FC236}">
                      <a16:creationId xmlns:a16="http://schemas.microsoft.com/office/drawing/2014/main" id="{BC9297A8-A4DF-4961-8471-1D8C69BCBDE0}"/>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32" name="Rectangle 57" descr="60%">
              <a:extLst>
                <a:ext uri="{FF2B5EF4-FFF2-40B4-BE49-F238E27FC236}">
                  <a16:creationId xmlns:a16="http://schemas.microsoft.com/office/drawing/2014/main" id="{19255DC4-6E1F-4CF3-9F8D-E021297338AE}"/>
                </a:ext>
              </a:extLst>
            </p:cNvPr>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sp>
          <p:nvSpPr>
            <p:cNvPr id="1033" name="Line 58">
              <a:extLst>
                <a:ext uri="{FF2B5EF4-FFF2-40B4-BE49-F238E27FC236}">
                  <a16:creationId xmlns:a16="http://schemas.microsoft.com/office/drawing/2014/main" id="{18A4698C-D326-4778-8612-D9F8D55E9017}"/>
                </a:ext>
              </a:extLst>
            </p:cNvPr>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34" name="Group 59">
              <a:extLst>
                <a:ext uri="{FF2B5EF4-FFF2-40B4-BE49-F238E27FC236}">
                  <a16:creationId xmlns:a16="http://schemas.microsoft.com/office/drawing/2014/main" id="{1CEAE8BC-6C72-4E4C-B4C6-0E0E750E9164}"/>
                </a:ext>
              </a:extLst>
            </p:cNvPr>
            <p:cNvGrpSpPr>
              <a:grpSpLocks/>
            </p:cNvGrpSpPr>
            <p:nvPr/>
          </p:nvGrpSpPr>
          <p:grpSpPr bwMode="auto">
            <a:xfrm>
              <a:off x="261" y="892"/>
              <a:ext cx="1124" cy="1464"/>
              <a:chOff x="96" y="916"/>
              <a:chExt cx="2208" cy="2876"/>
            </a:xfrm>
          </p:grpSpPr>
          <p:sp>
            <p:nvSpPr>
              <p:cNvPr id="1035" name="Line 60">
                <a:extLst>
                  <a:ext uri="{FF2B5EF4-FFF2-40B4-BE49-F238E27FC236}">
                    <a16:creationId xmlns:a16="http://schemas.microsoft.com/office/drawing/2014/main" id="{4B809EE1-7B05-4895-A7DD-027B8907F3DF}"/>
                  </a:ext>
                </a:extLst>
              </p:cNvPr>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61">
                <a:extLst>
                  <a:ext uri="{FF2B5EF4-FFF2-40B4-BE49-F238E27FC236}">
                    <a16:creationId xmlns:a16="http://schemas.microsoft.com/office/drawing/2014/main" id="{2AF3268E-B971-4B21-AB05-59F28A013E2B}"/>
                  </a:ext>
                </a:extLst>
              </p:cNvPr>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Arc 62">
                <a:extLst>
                  <a:ext uri="{FF2B5EF4-FFF2-40B4-BE49-F238E27FC236}">
                    <a16:creationId xmlns:a16="http://schemas.microsoft.com/office/drawing/2014/main" id="{BA8466DE-AD89-4293-B5C0-E9326F593F34}"/>
                  </a:ext>
                </a:extLst>
              </p:cNvPr>
              <p:cNvSpPr>
                <a:spLocks/>
              </p:cNvSpPr>
              <p:nvPr/>
            </p:nvSpPr>
            <p:spPr bwMode="ltGray">
              <a:xfrm flipH="1">
                <a:off x="217" y="916"/>
                <a:ext cx="239" cy="239"/>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27" name="Rectangle 63">
            <a:extLst>
              <a:ext uri="{FF2B5EF4-FFF2-40B4-BE49-F238E27FC236}">
                <a16:creationId xmlns:a16="http://schemas.microsoft.com/office/drawing/2014/main" id="{B5394739-29D3-4992-AAF5-231987954499}"/>
              </a:ext>
            </a:extLst>
          </p:cNvPr>
          <p:cNvSpPr>
            <a:spLocks noGrp="1" noChangeArrowheads="1"/>
          </p:cNvSpPr>
          <p:nvPr>
            <p:ph type="title"/>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64" descr="Rectangle: Click to edit Master text styles&#10;Second level&#10;Third level&#10;Fourth level&#10;Fifth level">
            <a:extLst>
              <a:ext uri="{FF2B5EF4-FFF2-40B4-BE49-F238E27FC236}">
                <a16:creationId xmlns:a16="http://schemas.microsoft.com/office/drawing/2014/main" id="{FE683B5F-1A53-4FB7-B527-F36BCAEBD703}"/>
              </a:ext>
            </a:extLst>
          </p:cNvPr>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92" name="Rectangle 68">
            <a:extLst>
              <a:ext uri="{FF2B5EF4-FFF2-40B4-BE49-F238E27FC236}">
                <a16:creationId xmlns:a16="http://schemas.microsoft.com/office/drawing/2014/main" id="{8695E1EE-96A7-4965-AE62-A267552AF0DD}"/>
              </a:ext>
            </a:extLst>
          </p:cNvPr>
          <p:cNvSpPr>
            <a:spLocks noGrp="1" noChangeArrowheads="1"/>
          </p:cNvSpPr>
          <p:nvPr>
            <p:ph type="dt" sz="half" idx="2"/>
          </p:nvPr>
        </p:nvSpPr>
        <p:spPr bwMode="auto">
          <a:xfrm>
            <a:off x="304800" y="6261100"/>
            <a:ext cx="35814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i="1"/>
            </a:lvl1pPr>
          </a:lstStyle>
          <a:p>
            <a:pPr>
              <a:defRPr/>
            </a:pPr>
            <a:r>
              <a:rPr lang="en-US"/>
              <a:t>Bộ môn Mạng và ATTT – Khoa CNTT</a:t>
            </a:r>
          </a:p>
        </p:txBody>
      </p:sp>
      <p:sp>
        <p:nvSpPr>
          <p:cNvPr id="1030" name="Text Box 71">
            <a:extLst>
              <a:ext uri="{FF2B5EF4-FFF2-40B4-BE49-F238E27FC236}">
                <a16:creationId xmlns:a16="http://schemas.microsoft.com/office/drawing/2014/main" id="{BCA0C527-8600-4CC9-941E-80E3B2F2D8A0}"/>
              </a:ext>
            </a:extLst>
          </p:cNvPr>
          <p:cNvSpPr txBox="1">
            <a:spLocks noChangeArrowheads="1"/>
          </p:cNvSpPr>
          <p:nvPr userDrawn="1"/>
        </p:nvSpPr>
        <p:spPr bwMode="auto">
          <a:xfrm>
            <a:off x="4876800" y="6324600"/>
            <a:ext cx="4022725" cy="457200"/>
          </a:xfrm>
          <a:prstGeom prst="rect">
            <a:avLst/>
          </a:prstGeom>
          <a:noFill/>
          <a:ln>
            <a:noFill/>
          </a:ln>
          <a:effec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defRPr/>
            </a:pPr>
            <a:r>
              <a:rPr lang="en-US" altLang="en-US" sz="1400" i="1" err="1"/>
              <a:t>Mật</a:t>
            </a:r>
            <a:r>
              <a:rPr lang="en-US" altLang="en-US" sz="1400" i="1"/>
              <a:t> </a:t>
            </a:r>
            <a:r>
              <a:rPr lang="en-US" altLang="en-US" sz="1400" i="1" err="1"/>
              <a:t>mã</a:t>
            </a:r>
            <a:r>
              <a:rPr lang="en-US" altLang="en-US" sz="1400" i="1"/>
              <a:t> </a:t>
            </a:r>
            <a:r>
              <a:rPr lang="en-US" altLang="en-US" sz="1400" i="1" err="1"/>
              <a:t>ứng</a:t>
            </a:r>
            <a:r>
              <a:rPr lang="en-US" altLang="en-US" sz="1400" i="1"/>
              <a:t> </a:t>
            </a:r>
            <a:r>
              <a:rPr lang="en-US" altLang="en-US" sz="1400" i="1" err="1"/>
              <a:t>dụng</a:t>
            </a:r>
            <a:r>
              <a:rPr lang="en-US" altLang="en-US"/>
              <a:t> </a:t>
            </a:r>
            <a:r>
              <a:rPr lang="en-US" altLang="en-US" sz="1400"/>
              <a:t>2 - </a:t>
            </a:r>
            <a:fld id="{EDAD9AE2-35F2-4424-AE2D-C760AEF96604}" type="slidenum">
              <a:rPr lang="en-US" altLang="en-US" sz="1400" smtClean="0"/>
              <a:pPr algn="r" eaLnBrk="1" hangingPunct="1">
                <a:defRPr/>
              </a:pPr>
              <a:t>‹#›</a:t>
            </a:fld>
            <a:endParaRPr lang="en-US" altLang="en-US" sz="1400"/>
          </a:p>
        </p:txBody>
      </p:sp>
    </p:spTree>
  </p:cSld>
  <p:clrMap bg1="lt1" tx1="dk1" bg2="lt2" tx2="dk2" accent1="accent1" accent2="accent2" accent3="accent3" accent4="accent4" accent5="accent5" accent6="accent6" hlink="hlink" folHlink="folHlink"/>
  <p:sldLayoutIdLst>
    <p:sldLayoutId id="2147483891"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Lst>
  <p:hf sldNum="0"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crdownload"/><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1">
            <a:extLst>
              <a:ext uri="{FF2B5EF4-FFF2-40B4-BE49-F238E27FC236}">
                <a16:creationId xmlns:a16="http://schemas.microsoft.com/office/drawing/2014/main" id="{5D2006E1-76A0-434D-93C7-256DA4B22DE6}"/>
              </a:ext>
            </a:extLst>
          </p:cNvPr>
          <p:cNvSpPr>
            <a:spLocks noGrp="1" noChangeArrowheads="1"/>
          </p:cNvSpPr>
          <p:nvPr>
            <p:ph type="dt" sz="quarter" idx="10"/>
          </p:nvPr>
        </p:nvSpPr>
        <p:spPr>
          <a:xfrm>
            <a:off x="304800" y="6248400"/>
            <a:ext cx="33528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
        <p:nvSpPr>
          <p:cNvPr id="6147" name="Rectangle 2">
            <a:extLst>
              <a:ext uri="{FF2B5EF4-FFF2-40B4-BE49-F238E27FC236}">
                <a16:creationId xmlns:a16="http://schemas.microsoft.com/office/drawing/2014/main" id="{06E75D77-532F-4164-A283-A3A26A74B509}"/>
              </a:ext>
            </a:extLst>
          </p:cNvPr>
          <p:cNvSpPr>
            <a:spLocks noGrp="1" noChangeArrowheads="1"/>
          </p:cNvSpPr>
          <p:nvPr>
            <p:ph type="ctrTitle"/>
          </p:nvPr>
        </p:nvSpPr>
        <p:spPr>
          <a:xfrm>
            <a:off x="762000" y="1371600"/>
            <a:ext cx="7848600" cy="1143000"/>
          </a:xfrm>
        </p:spPr>
        <p:txBody>
          <a:bodyPr/>
          <a:lstStyle/>
          <a:p>
            <a:pPr algn="ctr" eaLnBrk="1" hangingPunct="1"/>
            <a:r>
              <a:rPr lang="en-US" altLang="en-US" sz="4800" b="1"/>
              <a:t>MẬT MÃ ỨNG DỤNG</a:t>
            </a:r>
          </a:p>
        </p:txBody>
      </p:sp>
      <p:sp>
        <p:nvSpPr>
          <p:cNvPr id="6148" name="Rectangle 3" descr="Rectangle: Click to edit Master text styles&#10;Second level&#10;Third level&#10;Fourth level&#10;Fifth level">
            <a:extLst>
              <a:ext uri="{FF2B5EF4-FFF2-40B4-BE49-F238E27FC236}">
                <a16:creationId xmlns:a16="http://schemas.microsoft.com/office/drawing/2014/main" id="{2B76C001-5CCC-4654-A4C7-3E08127C5DED}"/>
              </a:ext>
            </a:extLst>
          </p:cNvPr>
          <p:cNvSpPr>
            <a:spLocks noGrp="1" noChangeArrowheads="1"/>
          </p:cNvSpPr>
          <p:nvPr>
            <p:ph type="subTitle" idx="1"/>
          </p:nvPr>
        </p:nvSpPr>
        <p:spPr>
          <a:xfrm>
            <a:off x="1143000" y="3309938"/>
            <a:ext cx="6858000" cy="2024062"/>
          </a:xfrm>
        </p:spPr>
        <p:txBody>
          <a:bodyPr/>
          <a:lstStyle/>
          <a:p>
            <a:pPr algn="ctr" eaLnBrk="1" hangingPunct="1"/>
            <a:r>
              <a:rPr lang="en-US" altLang="en-US">
                <a:cs typeface="Times New Roman" panose="02020603050405020304" pitchFamily="18" charset="0"/>
              </a:rPr>
              <a:t>Gi</a:t>
            </a:r>
            <a:r>
              <a:rPr lang="en-US" altLang="en-US"/>
              <a:t>ảng viên:</a:t>
            </a:r>
            <a:r>
              <a:rPr lang="en-US" altLang="en-US" sz="4000">
                <a:cs typeface="Times New Roman" panose="02020603050405020304" pitchFamily="18" charset="0"/>
              </a:rPr>
              <a:t> </a:t>
            </a:r>
            <a:r>
              <a:rPr lang="en-US" altLang="en-US">
                <a:cs typeface="Times New Roman" panose="02020603050405020304" pitchFamily="18" charset="0"/>
              </a:rPr>
              <a:t>Ph</a:t>
            </a:r>
            <a:r>
              <a:rPr lang="en-US" altLang="en-US"/>
              <a:t>ạm Thanh Bình</a:t>
            </a:r>
            <a:endParaRPr lang="en-US" altLang="en-US">
              <a:cs typeface="Times New Roman" panose="02020603050405020304" pitchFamily="18" charset="0"/>
            </a:endParaRPr>
          </a:p>
          <a:p>
            <a:pPr algn="ctr" eaLnBrk="1" hangingPunct="1"/>
            <a:r>
              <a:rPr lang="en-US" altLang="en-US">
                <a:cs typeface="Times New Roman" panose="02020603050405020304" pitchFamily="18" charset="0"/>
              </a:rPr>
              <a:t>B</a:t>
            </a:r>
            <a:r>
              <a:rPr lang="en-US" altLang="en-US"/>
              <a:t>ộ môn Mạng và an toàn thông tin</a:t>
            </a:r>
          </a:p>
          <a:p>
            <a:pPr algn="ctr" eaLnBrk="1" hangingPunct="1"/>
            <a:r>
              <a:rPr lang="en-US" altLang="en-US" i="1"/>
              <a:t>http://dhthuyloi.blogspot.com</a:t>
            </a:r>
            <a:endParaRPr lang="en-US" altLang="en-US" sz="2800" i="1"/>
          </a:p>
          <a:p>
            <a:pPr algn="ctr" eaLnBrk="1" hangingPunct="1"/>
            <a:endParaRPr lang="en-US" altLang="en-US" i="1">
              <a:solidFill>
                <a:srgbClr val="0000FF"/>
              </a:solidFill>
            </a:endParaRPr>
          </a:p>
          <a:p>
            <a:pPr algn="ctr" eaLnBrk="1" hangingPunct="1"/>
            <a:endParaRPr lang="en-US" altLang="en-US"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1F1D-D42A-481A-B935-4B20099C0589}"/>
              </a:ext>
            </a:extLst>
          </p:cNvPr>
          <p:cNvSpPr>
            <a:spLocks noGrp="1"/>
          </p:cNvSpPr>
          <p:nvPr>
            <p:ph type="title"/>
          </p:nvPr>
        </p:nvSpPr>
        <p:spPr/>
        <p:txBody>
          <a:bodyPr/>
          <a:lstStyle/>
          <a:p>
            <a:r>
              <a:rPr lang="en-US"/>
              <a:t>Bảo vệ dữ liệu nhạy cảm</a:t>
            </a:r>
          </a:p>
        </p:txBody>
      </p:sp>
      <p:sp>
        <p:nvSpPr>
          <p:cNvPr id="3" name="Content Placeholder 2">
            <a:extLst>
              <a:ext uri="{FF2B5EF4-FFF2-40B4-BE49-F238E27FC236}">
                <a16:creationId xmlns:a16="http://schemas.microsoft.com/office/drawing/2014/main" id="{5A47F949-45EE-465D-A466-4BFDDEB54B1C}"/>
              </a:ext>
            </a:extLst>
          </p:cNvPr>
          <p:cNvSpPr>
            <a:spLocks noGrp="1"/>
          </p:cNvSpPr>
          <p:nvPr>
            <p:ph idx="1"/>
          </p:nvPr>
        </p:nvSpPr>
        <p:spPr/>
        <p:txBody>
          <a:bodyPr/>
          <a:lstStyle/>
          <a:p>
            <a:r>
              <a:rPr lang="en-US"/>
              <a:t> Bảo vệ mật khẩu</a:t>
            </a:r>
          </a:p>
          <a:p>
            <a:r>
              <a:rPr lang="en-US"/>
              <a:t> Bảo vệ thông tin thẻ tín dụng</a:t>
            </a:r>
          </a:p>
        </p:txBody>
      </p:sp>
      <p:sp>
        <p:nvSpPr>
          <p:cNvPr id="4" name="Date Placeholder 3">
            <a:extLst>
              <a:ext uri="{FF2B5EF4-FFF2-40B4-BE49-F238E27FC236}">
                <a16:creationId xmlns:a16="http://schemas.microsoft.com/office/drawing/2014/main" id="{634D3667-FA43-43D3-B9DA-5967C6FAD9B2}"/>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16717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0A71-AD14-473B-B88A-9641926A1085}"/>
              </a:ext>
            </a:extLst>
          </p:cNvPr>
          <p:cNvSpPr>
            <a:spLocks noGrp="1"/>
          </p:cNvSpPr>
          <p:nvPr>
            <p:ph type="title"/>
          </p:nvPr>
        </p:nvSpPr>
        <p:spPr/>
        <p:txBody>
          <a:bodyPr/>
          <a:lstStyle/>
          <a:p>
            <a:r>
              <a:rPr lang="en-US"/>
              <a:t>Bảo vệ mật khẩu</a:t>
            </a:r>
          </a:p>
        </p:txBody>
      </p:sp>
      <p:sp>
        <p:nvSpPr>
          <p:cNvPr id="3" name="Content Placeholder 2">
            <a:extLst>
              <a:ext uri="{FF2B5EF4-FFF2-40B4-BE49-F238E27FC236}">
                <a16:creationId xmlns:a16="http://schemas.microsoft.com/office/drawing/2014/main" id="{7776AF4F-7404-4D26-8152-89616E6DFC0E}"/>
              </a:ext>
            </a:extLst>
          </p:cNvPr>
          <p:cNvSpPr>
            <a:spLocks noGrp="1"/>
          </p:cNvSpPr>
          <p:nvPr>
            <p:ph idx="1"/>
          </p:nvPr>
        </p:nvSpPr>
        <p:spPr/>
        <p:txBody>
          <a:bodyPr/>
          <a:lstStyle/>
          <a:p>
            <a:r>
              <a:rPr lang="en-US"/>
              <a:t> </a:t>
            </a:r>
            <a:r>
              <a:rPr lang="en-US" altLang="en-US"/>
              <a:t>Giới thiệu chung </a:t>
            </a:r>
          </a:p>
          <a:p>
            <a:r>
              <a:rPr lang="en-US" altLang="en-US"/>
              <a:t> Mã hoá mật khẩu </a:t>
            </a:r>
          </a:p>
          <a:p>
            <a:r>
              <a:rPr lang="en-US" altLang="en-US"/>
              <a:t> Các nguy cơ và giải pháp </a:t>
            </a:r>
          </a:p>
          <a:p>
            <a:r>
              <a:rPr lang="en-US" altLang="en-US"/>
              <a:t> Kết luận</a:t>
            </a:r>
            <a:endParaRPr lang="en-US" altLang="en-US" sz="3600">
              <a:cs typeface="Times New Roman" panose="02020603050405020304" pitchFamily="18" charset="0"/>
            </a:endParaRPr>
          </a:p>
          <a:p>
            <a:endParaRPr lang="en-US"/>
          </a:p>
        </p:txBody>
      </p:sp>
      <p:sp>
        <p:nvSpPr>
          <p:cNvPr id="4" name="Date Placeholder 3">
            <a:extLst>
              <a:ext uri="{FF2B5EF4-FFF2-40B4-BE49-F238E27FC236}">
                <a16:creationId xmlns:a16="http://schemas.microsoft.com/office/drawing/2014/main" id="{6C01D906-93D0-4E8E-A68F-4D989C8AC3F0}"/>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049031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B4595D7-0DC8-409E-A0AF-9237D659CFFA}"/>
              </a:ext>
            </a:extLst>
          </p:cNvPr>
          <p:cNvSpPr>
            <a:spLocks noGrp="1"/>
          </p:cNvSpPr>
          <p:nvPr>
            <p:ph type="dt" sz="half" idx="10"/>
          </p:nvPr>
        </p:nvSpPr>
        <p:spPr/>
        <p:txBody>
          <a:bodyPr/>
          <a:lstStyle/>
          <a:p>
            <a:r>
              <a:rPr lang="en-US" altLang="en-US"/>
              <a:t>Bộ môn Kỹ thuật máy tính &amp; mạng </a:t>
            </a:r>
          </a:p>
        </p:txBody>
      </p:sp>
      <p:sp>
        <p:nvSpPr>
          <p:cNvPr id="197634" name="Rectangle 2">
            <a:extLst>
              <a:ext uri="{FF2B5EF4-FFF2-40B4-BE49-F238E27FC236}">
                <a16:creationId xmlns:a16="http://schemas.microsoft.com/office/drawing/2014/main" id="{D730D9EE-627A-4B06-8058-A0F764134E9D}"/>
              </a:ext>
            </a:extLst>
          </p:cNvPr>
          <p:cNvSpPr>
            <a:spLocks noGrp="1" noChangeArrowheads="1"/>
          </p:cNvSpPr>
          <p:nvPr>
            <p:ph type="title"/>
          </p:nvPr>
        </p:nvSpPr>
        <p:spPr>
          <a:xfrm>
            <a:off x="609600" y="304800"/>
            <a:ext cx="7924800" cy="1143000"/>
          </a:xfrm>
        </p:spPr>
        <p:txBody>
          <a:bodyPr/>
          <a:lstStyle/>
          <a:p>
            <a:r>
              <a:rPr lang="en-US" altLang="en-US" sz="4200" b="1" i="1"/>
              <a:t>Gi</a:t>
            </a:r>
            <a:r>
              <a:rPr lang="en-US" altLang="en-US" b="1" i="1"/>
              <a:t>ới thiệu chung</a:t>
            </a:r>
          </a:p>
        </p:txBody>
      </p:sp>
      <p:sp>
        <p:nvSpPr>
          <p:cNvPr id="197635" name="Rectangle 3" descr="Rectangle: Click to edit Master text styles&#10;Second level&#10;Third level&#10;Fourth level&#10;Fifth level">
            <a:extLst>
              <a:ext uri="{FF2B5EF4-FFF2-40B4-BE49-F238E27FC236}">
                <a16:creationId xmlns:a16="http://schemas.microsoft.com/office/drawing/2014/main" id="{79D1561C-BD99-44A2-B4F0-260F902E4FB7}"/>
              </a:ext>
            </a:extLst>
          </p:cNvPr>
          <p:cNvSpPr>
            <a:spLocks noGrp="1" noChangeArrowheads="1"/>
          </p:cNvSpPr>
          <p:nvPr>
            <p:ph type="body" idx="1"/>
          </p:nvPr>
        </p:nvSpPr>
        <p:spPr>
          <a:xfrm>
            <a:off x="762000" y="1600200"/>
            <a:ext cx="7772400" cy="4648200"/>
          </a:xfrm>
        </p:spPr>
        <p:txBody>
          <a:bodyPr/>
          <a:lstStyle/>
          <a:p>
            <a:pPr marL="0" indent="0"/>
            <a:r>
              <a:rPr lang="en-US" altLang="en-US"/>
              <a:t> Xác thực bằng mật khẩu là một phương thức hay được sử dụng khi đăng nhập hệ thống .  </a:t>
            </a:r>
          </a:p>
          <a:p>
            <a:pPr marL="0" indent="0"/>
            <a:r>
              <a:rPr lang="en-US" altLang="en-US"/>
              <a:t> </a:t>
            </a:r>
            <a:r>
              <a:rPr lang="en-US">
                <a:effectLst/>
                <a:latin typeface="Times New Roman" panose="02020603050405020304" pitchFamily="18" charset="0"/>
                <a:ea typeface="Times New Roman" panose="02020603050405020304" pitchFamily="18" charset="0"/>
              </a:rPr>
              <a:t>Người dùng sẽ nhập một cặp dữ liệu gồm tên và mật khẩu tại cửa sổ đăng nhập</a:t>
            </a:r>
          </a:p>
          <a:p>
            <a:pPr marL="0" indent="0"/>
            <a:r>
              <a:rPr lang="en-US">
                <a:effectLst/>
                <a:latin typeface="Times New Roman" panose="02020603050405020304" pitchFamily="18" charset="0"/>
                <a:ea typeface="Times New Roman" panose="02020603050405020304" pitchFamily="18" charset="0"/>
              </a:rPr>
              <a:t> Cặp dữ liệu đó sẽ được dùng để so sánh với cặp dữ liệu tương ứng đã lưu trong file dữ liệu người dùng. Nếu hai cặp dữ liệu giống nhau thì quá trình đăng nhập được chấp nhận</a:t>
            </a:r>
            <a:endParaRPr lang="en-US" altLang="en-US"/>
          </a:p>
          <a:p>
            <a:pPr marL="0" indent="0">
              <a:buNone/>
            </a:pP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03D7E-DFC7-450B-AAAD-A900200C5F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872865-EAD2-4DB7-81FE-366ED7CD0472}"/>
              </a:ext>
            </a:extLst>
          </p:cNvPr>
          <p:cNvSpPr>
            <a:spLocks noGrp="1"/>
          </p:cNvSpPr>
          <p:nvPr>
            <p:ph idx="1"/>
          </p:nvPr>
        </p:nvSpPr>
        <p:spPr>
          <a:xfrm>
            <a:off x="762000" y="1676400"/>
            <a:ext cx="7772400" cy="4114800"/>
          </a:xfrm>
        </p:spPr>
        <p:txBody>
          <a:bodyPr/>
          <a:lstStyle/>
          <a:p>
            <a:r>
              <a:rPr lang="en-US" sz="2800"/>
              <a:t> </a:t>
            </a:r>
            <a:r>
              <a:rPr lang="en-US" altLang="en-US" sz="2800"/>
              <a:t>Việc mã hóa bảo mật cho file dữ liệu chứa mật khẩu là bắt buộc.</a:t>
            </a:r>
          </a:p>
          <a:p>
            <a:r>
              <a:rPr lang="en-US" sz="2800">
                <a:effectLst/>
                <a:latin typeface="Times New Roman" panose="02020603050405020304" pitchFamily="18" charset="0"/>
                <a:ea typeface="Calibri" panose="020F0502020204030204" pitchFamily="34" charset="0"/>
              </a:rPr>
              <a:t>Thông thường mật khẩu sẽ được mã hoá bằng một thuật toán nào đó rồi cất vào file. </a:t>
            </a:r>
          </a:p>
          <a:p>
            <a:r>
              <a:rPr lang="en-US" sz="2800">
                <a:effectLst/>
                <a:latin typeface="Times New Roman" panose="02020603050405020304" pitchFamily="18" charset="0"/>
                <a:ea typeface="Calibri" panose="020F0502020204030204" pitchFamily="34" charset="0"/>
              </a:rPr>
              <a:t>Khi người dùng đăng nhập, mật khẩu họ nhập vào sẽ được mã hoá bằng thuật toán nói trên, rồi đem so sánh với mật khẩu đã mã hoá cất trong file.</a:t>
            </a:r>
          </a:p>
          <a:p>
            <a:r>
              <a:rPr lang="en-US" sz="2800">
                <a:latin typeface="Times New Roman" panose="02020603050405020304" pitchFamily="18" charset="0"/>
              </a:rPr>
              <a:t> </a:t>
            </a:r>
            <a:r>
              <a:rPr lang="en-US" sz="2800">
                <a:effectLst/>
                <a:latin typeface="Times New Roman" panose="02020603050405020304" pitchFamily="18" charset="0"/>
                <a:ea typeface="Calibri" panose="020F0502020204030204" pitchFamily="34" charset="0"/>
              </a:rPr>
              <a:t>Nếu hai mật khẩu giống nhau thì đăng nhập thành công.</a:t>
            </a:r>
            <a:endParaRPr lang="en-US" sz="2800"/>
          </a:p>
        </p:txBody>
      </p:sp>
      <p:sp>
        <p:nvSpPr>
          <p:cNvPr id="4" name="Date Placeholder 3">
            <a:extLst>
              <a:ext uri="{FF2B5EF4-FFF2-40B4-BE49-F238E27FC236}">
                <a16:creationId xmlns:a16="http://schemas.microsoft.com/office/drawing/2014/main" id="{868C25A6-E49B-4870-BF19-B43557C67C13}"/>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710312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4B371A4-07D8-4AA2-9B46-D15CA3220770}"/>
              </a:ext>
            </a:extLst>
          </p:cNvPr>
          <p:cNvSpPr>
            <a:spLocks noGrp="1"/>
          </p:cNvSpPr>
          <p:nvPr>
            <p:ph type="dt" sz="half" idx="10"/>
          </p:nvPr>
        </p:nvSpPr>
        <p:spPr/>
        <p:txBody>
          <a:bodyPr/>
          <a:lstStyle/>
          <a:p>
            <a:r>
              <a:rPr lang="en-US" altLang="en-US"/>
              <a:t>Bộ môn Kỹ thuật máy tính &amp; mạng </a:t>
            </a:r>
          </a:p>
        </p:txBody>
      </p:sp>
      <p:sp>
        <p:nvSpPr>
          <p:cNvPr id="218114" name="Rectangle 2">
            <a:extLst>
              <a:ext uri="{FF2B5EF4-FFF2-40B4-BE49-F238E27FC236}">
                <a16:creationId xmlns:a16="http://schemas.microsoft.com/office/drawing/2014/main" id="{2AFAF20F-1EC7-4D1E-B669-A8EC33A9D6AA}"/>
              </a:ext>
            </a:extLst>
          </p:cNvPr>
          <p:cNvSpPr>
            <a:spLocks noGrp="1" noChangeArrowheads="1"/>
          </p:cNvSpPr>
          <p:nvPr>
            <p:ph type="title"/>
          </p:nvPr>
        </p:nvSpPr>
        <p:spPr>
          <a:xfrm>
            <a:off x="609600" y="304800"/>
            <a:ext cx="7924800" cy="1143000"/>
          </a:xfrm>
        </p:spPr>
        <p:txBody>
          <a:bodyPr/>
          <a:lstStyle/>
          <a:p>
            <a:r>
              <a:rPr lang="en-US" altLang="en-US" sz="4200" b="1" i="1"/>
              <a:t>M</a:t>
            </a:r>
            <a:r>
              <a:rPr lang="en-US" altLang="en-US" b="1" i="1"/>
              <a:t>ã hoá mật khẩu</a:t>
            </a:r>
          </a:p>
        </p:txBody>
      </p:sp>
      <p:sp>
        <p:nvSpPr>
          <p:cNvPr id="218115" name="Rectangle 3" descr="Rectangle: Click to edit Master text styles&#10;Second level&#10;Third level&#10;Fourth level&#10;Fifth level">
            <a:extLst>
              <a:ext uri="{FF2B5EF4-FFF2-40B4-BE49-F238E27FC236}">
                <a16:creationId xmlns:a16="http://schemas.microsoft.com/office/drawing/2014/main" id="{7EBE39AB-FBB1-4661-9651-C9E4BDAC7A4F}"/>
              </a:ext>
            </a:extLst>
          </p:cNvPr>
          <p:cNvSpPr>
            <a:spLocks noGrp="1" noChangeArrowheads="1"/>
          </p:cNvSpPr>
          <p:nvPr>
            <p:ph type="body" idx="1"/>
          </p:nvPr>
        </p:nvSpPr>
        <p:spPr>
          <a:xfrm>
            <a:off x="685800" y="1828800"/>
            <a:ext cx="7772400" cy="3657600"/>
          </a:xfrm>
        </p:spPr>
        <p:txBody>
          <a:bodyPr/>
          <a:lstStyle/>
          <a:p>
            <a:pPr marL="0" indent="0"/>
            <a:r>
              <a:rPr lang="en-US" altLang="en-US"/>
              <a:t> Mật khẩu cần được mã hoá bằng một thuật toán nào đó rồi cất vào file, vấn đề là phải lựa chọn phương pháp mã hoá an toàn.  </a:t>
            </a:r>
          </a:p>
          <a:p>
            <a:pPr marL="0" indent="0"/>
            <a:r>
              <a:rPr lang="en-US" altLang="en-US"/>
              <a:t> Mã hoá mật khẩu bằng mật mã?</a:t>
            </a:r>
          </a:p>
          <a:p>
            <a:pPr marL="0" indent="0"/>
            <a:r>
              <a:rPr lang="en-US" altLang="en-US"/>
              <a:t> Dùng mật khẩu làm khoá để mã hoá?</a:t>
            </a:r>
          </a:p>
          <a:p>
            <a:pPr marL="0" indent="0"/>
            <a:r>
              <a:rPr lang="en-US" altLang="en-US"/>
              <a:t> Mã hoá mật khẩu bằng hàm hash?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D617-F3BE-407F-8B6A-8F64F8E92880}"/>
              </a:ext>
            </a:extLst>
          </p:cNvPr>
          <p:cNvSpPr>
            <a:spLocks noGrp="1"/>
          </p:cNvSpPr>
          <p:nvPr>
            <p:ph type="title"/>
          </p:nvPr>
        </p:nvSpPr>
        <p:spPr/>
        <p:txBody>
          <a:bodyPr/>
          <a:lstStyle/>
          <a:p>
            <a:r>
              <a:rPr lang="en-US" altLang="en-US"/>
              <a:t>Mã hoá mật khẩu bằng mật mã</a:t>
            </a:r>
            <a:endParaRPr lang="en-US"/>
          </a:p>
        </p:txBody>
      </p:sp>
      <p:sp>
        <p:nvSpPr>
          <p:cNvPr id="3" name="Content Placeholder 2">
            <a:extLst>
              <a:ext uri="{FF2B5EF4-FFF2-40B4-BE49-F238E27FC236}">
                <a16:creationId xmlns:a16="http://schemas.microsoft.com/office/drawing/2014/main" id="{060C7A5F-9D87-4107-97A2-FD0C87270196}"/>
              </a:ext>
            </a:extLst>
          </p:cNvPr>
          <p:cNvSpPr>
            <a:spLocks noGrp="1"/>
          </p:cNvSpPr>
          <p:nvPr>
            <p:ph idx="1"/>
          </p:nvPr>
        </p:nvSpPr>
        <p:spPr>
          <a:xfrm>
            <a:off x="685800" y="1828800"/>
            <a:ext cx="7772400" cy="4114800"/>
          </a:xfrm>
        </p:spPr>
        <p:txBody>
          <a:bodyPr/>
          <a:lstStyle/>
          <a:p>
            <a:r>
              <a:rPr lang="en-US"/>
              <a:t> Nếu dùng mật mã đối xứng hoặc bất đối xứng để mã hóa mật khẩu thì người nào biết khóa (người quản trị) cũng sẽ biết hết tất cả mật khẩu của người dùng</a:t>
            </a:r>
          </a:p>
          <a:p>
            <a:r>
              <a:rPr lang="en-US"/>
              <a:t> Khi đó việc lộ mật khẩu của người dùng là có thể xảy ra</a:t>
            </a:r>
          </a:p>
        </p:txBody>
      </p:sp>
      <p:sp>
        <p:nvSpPr>
          <p:cNvPr id="4" name="Date Placeholder 3">
            <a:extLst>
              <a:ext uri="{FF2B5EF4-FFF2-40B4-BE49-F238E27FC236}">
                <a16:creationId xmlns:a16="http://schemas.microsoft.com/office/drawing/2014/main" id="{827DDC6E-8EC3-48F1-8063-8F6EF734E778}"/>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911500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3B9F-D5AE-4AC3-9BDA-F0797CA7AA5E}"/>
              </a:ext>
            </a:extLst>
          </p:cNvPr>
          <p:cNvSpPr>
            <a:spLocks noGrp="1"/>
          </p:cNvSpPr>
          <p:nvPr>
            <p:ph type="title"/>
          </p:nvPr>
        </p:nvSpPr>
        <p:spPr>
          <a:xfrm>
            <a:off x="457200" y="304800"/>
            <a:ext cx="8305800" cy="1143000"/>
          </a:xfrm>
        </p:spPr>
        <p:txBody>
          <a:bodyPr/>
          <a:lstStyle/>
          <a:p>
            <a:r>
              <a:rPr lang="en-US" altLang="en-US"/>
              <a:t>Dùng mật khẩu làm khoá để mã hoá</a:t>
            </a:r>
            <a:endParaRPr lang="en-US"/>
          </a:p>
        </p:txBody>
      </p:sp>
      <p:sp>
        <p:nvSpPr>
          <p:cNvPr id="3" name="Content Placeholder 2">
            <a:extLst>
              <a:ext uri="{FF2B5EF4-FFF2-40B4-BE49-F238E27FC236}">
                <a16:creationId xmlns:a16="http://schemas.microsoft.com/office/drawing/2014/main" id="{217C1038-FB66-4449-A5E2-64A076F7D160}"/>
              </a:ext>
            </a:extLst>
          </p:cNvPr>
          <p:cNvSpPr>
            <a:spLocks noGrp="1"/>
          </p:cNvSpPr>
          <p:nvPr>
            <p:ph idx="1"/>
          </p:nvPr>
        </p:nvSpPr>
        <p:spPr>
          <a:xfrm>
            <a:off x="609600" y="1676400"/>
            <a:ext cx="7924800" cy="4648200"/>
          </a:xfrm>
        </p:spPr>
        <p:txBody>
          <a:bodyPr/>
          <a:lstStyle/>
          <a:p>
            <a:r>
              <a:rPr lang="en-US" sz="2800"/>
              <a:t> </a:t>
            </a:r>
            <a:r>
              <a:rPr lang="en-US" sz="2800">
                <a:effectLst/>
                <a:latin typeface="Times New Roman" panose="02020603050405020304" pitchFamily="18" charset="0"/>
                <a:ea typeface="Calibri" panose="020F0502020204030204" pitchFamily="34" charset="0"/>
              </a:rPr>
              <a:t>Người ta không mã hoá mật khẩu mà dùng mật khẩu đó làm khoá để mã hoá một khối dữ liệu cố định. Dữ liệu sau khi mã hoá được lưu vào một file</a:t>
            </a:r>
          </a:p>
          <a:p>
            <a:r>
              <a:rPr lang="en-US" sz="2800">
                <a:latin typeface="Times New Roman" panose="02020603050405020304" pitchFamily="18" charset="0"/>
              </a:rPr>
              <a:t> </a:t>
            </a:r>
            <a:r>
              <a:rPr lang="en-US" sz="2800">
                <a:effectLst/>
                <a:latin typeface="Times New Roman" panose="02020603050405020304" pitchFamily="18" charset="0"/>
                <a:ea typeface="Calibri" panose="020F0502020204030204" pitchFamily="34" charset="0"/>
              </a:rPr>
              <a:t>Khi người dùng đăng nhập, mật khẩu họ nhập vào sẽ được dùng làm khóa để mã hoá khối dữ liệu cố định nói trên, rồi đem so sánh với khối dữ liệu mã hoá cất trong file.</a:t>
            </a:r>
          </a:p>
          <a:p>
            <a:r>
              <a:rPr lang="en-US" sz="2800">
                <a:latin typeface="Times New Roman" panose="02020603050405020304" pitchFamily="18" charset="0"/>
                <a:ea typeface="Calibri" panose="020F0502020204030204" pitchFamily="34" charset="0"/>
              </a:rPr>
              <a:t> </a:t>
            </a:r>
            <a:r>
              <a:rPr lang="en-US" sz="2800">
                <a:effectLst/>
                <a:latin typeface="Times New Roman" panose="02020603050405020304" pitchFamily="18" charset="0"/>
                <a:ea typeface="Calibri" panose="020F0502020204030204" pitchFamily="34" charset="0"/>
              </a:rPr>
              <a:t>Nếu hai khối dữ liệu giống nhau thì đăng nhập thành công.</a:t>
            </a:r>
          </a:p>
          <a:p>
            <a:r>
              <a:rPr lang="en-US" sz="2800">
                <a:latin typeface="Times New Roman" panose="02020603050405020304" pitchFamily="18" charset="0"/>
                <a:ea typeface="Calibri" panose="020F0502020204030204" pitchFamily="34" charset="0"/>
              </a:rPr>
              <a:t> Giải pháp này từng được áp dụng trên UNIX</a:t>
            </a:r>
            <a:endParaRPr lang="en-US" sz="2800">
              <a:effectLst/>
              <a:latin typeface="Times New Roman" panose="02020603050405020304" pitchFamily="18" charset="0"/>
              <a:ea typeface="Calibri" panose="020F0502020204030204" pitchFamily="34" charset="0"/>
            </a:endParaRPr>
          </a:p>
          <a:p>
            <a:endParaRPr lang="en-US" sz="2800"/>
          </a:p>
        </p:txBody>
      </p:sp>
      <p:sp>
        <p:nvSpPr>
          <p:cNvPr id="4" name="Date Placeholder 3">
            <a:extLst>
              <a:ext uri="{FF2B5EF4-FFF2-40B4-BE49-F238E27FC236}">
                <a16:creationId xmlns:a16="http://schemas.microsoft.com/office/drawing/2014/main" id="{477C1796-E065-42D6-B781-0BA4AEF2AF70}"/>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528793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C68BC-2B1A-43A1-8449-BB2E2D2059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C46152-1020-47BB-89CB-ED115FA4358E}"/>
              </a:ext>
            </a:extLst>
          </p:cNvPr>
          <p:cNvSpPr>
            <a:spLocks noGrp="1"/>
          </p:cNvSpPr>
          <p:nvPr>
            <p:ph idx="1"/>
          </p:nvPr>
        </p:nvSpPr>
        <p:spPr>
          <a:xfrm>
            <a:off x="609600" y="1524000"/>
            <a:ext cx="7924800" cy="4876800"/>
          </a:xfrm>
        </p:spPr>
        <p:txBody>
          <a:bodyPr/>
          <a:lstStyle/>
          <a:p>
            <a:pPr marL="0" indent="0">
              <a:buNone/>
            </a:pPr>
            <a:r>
              <a:rPr lang="en-US" sz="2800" b="1" i="1" u="sng"/>
              <a:t>Ưu điểm:</a:t>
            </a:r>
            <a:r>
              <a:rPr lang="en-US" sz="2800"/>
              <a:t> </a:t>
            </a:r>
          </a:p>
          <a:p>
            <a:r>
              <a:rPr lang="en-US" sz="2800"/>
              <a:t> Đơn giản, dễ thực hiện. </a:t>
            </a:r>
          </a:p>
          <a:p>
            <a:r>
              <a:rPr lang="en-US" sz="2800"/>
              <a:t> Mật khẩu sẽ an toàn nếu thuật toán mã hóa đủ phức tạp, </a:t>
            </a:r>
            <a:r>
              <a:rPr lang="en-US" sz="2800">
                <a:effectLst/>
                <a:latin typeface="Times New Roman" panose="02020603050405020304" pitchFamily="18" charset="0"/>
                <a:ea typeface="Calibri" panose="020F0502020204030204" pitchFamily="34" charset="0"/>
              </a:rPr>
              <a:t>để không thể tính được khoá khi biết bản mã và bản rõ.</a:t>
            </a:r>
          </a:p>
          <a:p>
            <a:pPr marL="0" indent="0">
              <a:buNone/>
            </a:pPr>
            <a:r>
              <a:rPr lang="en-US" sz="2800" b="1" i="1" u="sng">
                <a:latin typeface="Times New Roman" panose="02020603050405020304" pitchFamily="18" charset="0"/>
              </a:rPr>
              <a:t>Nhược điểm:</a:t>
            </a:r>
            <a:r>
              <a:rPr lang="en-US" sz="2800">
                <a:latin typeface="Times New Roman" panose="02020603050405020304" pitchFamily="18" charset="0"/>
              </a:rPr>
              <a:t> </a:t>
            </a:r>
          </a:p>
          <a:p>
            <a:r>
              <a:rPr lang="en-US" sz="2800">
                <a:latin typeface="Times New Roman" panose="02020603050405020304" pitchFamily="18" charset="0"/>
              </a:rPr>
              <a:t>Thay vì lưu trữ mật khẩu có kích trước nhỏ, hệ thống sẽ phải lưu trữ các khối dữ liệu có kích thước lớn hơn → Tốn bộ nhớ</a:t>
            </a:r>
          </a:p>
          <a:p>
            <a:r>
              <a:rPr lang="en-US" sz="2800">
                <a:latin typeface="Times New Roman" panose="02020603050405020304" pitchFamily="18" charset="0"/>
              </a:rPr>
              <a:t> Việc so sánh 2 khối dữ liệu cũng tốn thời gian hơn</a:t>
            </a:r>
            <a:endParaRPr lang="en-US" sz="2800"/>
          </a:p>
        </p:txBody>
      </p:sp>
      <p:sp>
        <p:nvSpPr>
          <p:cNvPr id="4" name="Date Placeholder 3">
            <a:extLst>
              <a:ext uri="{FF2B5EF4-FFF2-40B4-BE49-F238E27FC236}">
                <a16:creationId xmlns:a16="http://schemas.microsoft.com/office/drawing/2014/main" id="{2F270AC8-A5FF-4347-9602-944E77EB316A}"/>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873195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6D9A-AB53-420B-9284-9A792ACC9B23}"/>
              </a:ext>
            </a:extLst>
          </p:cNvPr>
          <p:cNvSpPr>
            <a:spLocks noGrp="1"/>
          </p:cNvSpPr>
          <p:nvPr>
            <p:ph type="title"/>
          </p:nvPr>
        </p:nvSpPr>
        <p:spPr/>
        <p:txBody>
          <a:bodyPr/>
          <a:lstStyle/>
          <a:p>
            <a:r>
              <a:rPr lang="en-US" altLang="en-US"/>
              <a:t>Mã hoá mật khẩu bằng hàm hash</a:t>
            </a:r>
            <a:endParaRPr lang="en-US"/>
          </a:p>
        </p:txBody>
      </p:sp>
      <p:sp>
        <p:nvSpPr>
          <p:cNvPr id="3" name="Content Placeholder 2">
            <a:extLst>
              <a:ext uri="{FF2B5EF4-FFF2-40B4-BE49-F238E27FC236}">
                <a16:creationId xmlns:a16="http://schemas.microsoft.com/office/drawing/2014/main" id="{85B93D35-5A08-496B-8DE2-5C8E97BF0018}"/>
              </a:ext>
            </a:extLst>
          </p:cNvPr>
          <p:cNvSpPr>
            <a:spLocks noGrp="1"/>
          </p:cNvSpPr>
          <p:nvPr>
            <p:ph idx="1"/>
          </p:nvPr>
        </p:nvSpPr>
        <p:spPr>
          <a:xfrm>
            <a:off x="685800" y="1905000"/>
            <a:ext cx="7772400" cy="4114800"/>
          </a:xfrm>
        </p:spPr>
        <p:txBody>
          <a:bodyPr/>
          <a:lstStyle/>
          <a:p>
            <a:r>
              <a:rPr lang="en-US"/>
              <a:t> Chỉ dùng hàm h</a:t>
            </a:r>
            <a:r>
              <a:rPr lang="en-US">
                <a:effectLst/>
                <a:latin typeface="Times New Roman" panose="02020603050405020304" pitchFamily="18" charset="0"/>
                <a:ea typeface="Calibri" panose="020F0502020204030204" pitchFamily="34" charset="0"/>
              </a:rPr>
              <a:t>ash </a:t>
            </a:r>
          </a:p>
          <a:p>
            <a:r>
              <a:rPr lang="en-US">
                <a:latin typeface="Times New Roman" panose="02020603050405020304" pitchFamily="18" charset="0"/>
                <a:ea typeface="Calibri" panose="020F0502020204030204" pitchFamily="34" charset="0"/>
              </a:rPr>
              <a:t> </a:t>
            </a:r>
            <a:r>
              <a:rPr lang="en-US">
                <a:effectLst/>
                <a:latin typeface="Times New Roman" panose="02020603050405020304" pitchFamily="18" charset="0"/>
                <a:ea typeface="Calibri" panose="020F0502020204030204" pitchFamily="34" charset="0"/>
              </a:rPr>
              <a:t>Dùng hàm hash kết hợp với Salt</a:t>
            </a:r>
          </a:p>
          <a:p>
            <a:r>
              <a:rPr lang="en-US">
                <a:latin typeface="Times New Roman" panose="02020603050405020304" pitchFamily="18" charset="0"/>
              </a:rPr>
              <a:t> </a:t>
            </a:r>
            <a:r>
              <a:rPr lang="en-US">
                <a:effectLst/>
                <a:latin typeface="Times New Roman" panose="02020603050405020304" pitchFamily="18" charset="0"/>
                <a:ea typeface="Calibri" panose="020F0502020204030204" pitchFamily="34" charset="0"/>
              </a:rPr>
              <a:t>Sử dụng thuật toán hash chậm</a:t>
            </a:r>
          </a:p>
          <a:p>
            <a:r>
              <a:rPr lang="en-US">
                <a:latin typeface="Times New Roman" panose="02020603050405020304" pitchFamily="18" charset="0"/>
                <a:ea typeface="Calibri" panose="020F0502020204030204" pitchFamily="34" charset="0"/>
              </a:rPr>
              <a:t> </a:t>
            </a:r>
            <a:r>
              <a:rPr lang="en-US">
                <a:effectLst/>
                <a:latin typeface="Times New Roman" panose="02020603050405020304" pitchFamily="18" charset="0"/>
                <a:ea typeface="Calibri" panose="020F0502020204030204" pitchFamily="34" charset="0"/>
              </a:rPr>
              <a:t>Kết hợp hash chậm với hash nhanh</a:t>
            </a:r>
          </a:p>
          <a:p>
            <a:r>
              <a:rPr lang="en-US">
                <a:latin typeface="Times New Roman" panose="02020603050405020304" pitchFamily="18" charset="0"/>
              </a:rPr>
              <a:t> </a:t>
            </a:r>
            <a:r>
              <a:rPr lang="en-US">
                <a:effectLst/>
                <a:latin typeface="Times New Roman" panose="02020603050405020304" pitchFamily="18" charset="0"/>
                <a:ea typeface="Calibri" panose="020F0502020204030204" pitchFamily="34" charset="0"/>
              </a:rPr>
              <a:t>Sử dụng thêm Pepper</a:t>
            </a:r>
            <a:endParaRPr lang="en-US">
              <a:latin typeface="Times New Roman" panose="02020603050405020304" pitchFamily="18" charset="0"/>
              <a:ea typeface="Calibri" panose="020F0502020204030204" pitchFamily="34" charset="0"/>
            </a:endParaRPr>
          </a:p>
          <a:p>
            <a:r>
              <a:rPr lang="en-US">
                <a:latin typeface="Times New Roman" panose="02020603050405020304" pitchFamily="18" charset="0"/>
              </a:rPr>
              <a:t> </a:t>
            </a:r>
            <a:r>
              <a:rPr lang="en-US">
                <a:effectLst/>
                <a:latin typeface="Times New Roman" panose="02020603050405020304" pitchFamily="18" charset="0"/>
                <a:ea typeface="Calibri" panose="020F0502020204030204" pitchFamily="34" charset="0"/>
              </a:rPr>
              <a:t>Kết hợp hash với mật mã đối xứng</a:t>
            </a:r>
            <a:endParaRPr lang="en-US"/>
          </a:p>
        </p:txBody>
      </p:sp>
      <p:sp>
        <p:nvSpPr>
          <p:cNvPr id="4" name="Date Placeholder 3">
            <a:extLst>
              <a:ext uri="{FF2B5EF4-FFF2-40B4-BE49-F238E27FC236}">
                <a16:creationId xmlns:a16="http://schemas.microsoft.com/office/drawing/2014/main" id="{48943534-8C9F-4952-AF5E-54EDA71FE9E1}"/>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927536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6D9A-AB53-420B-9284-9A792ACC9B23}"/>
              </a:ext>
            </a:extLst>
          </p:cNvPr>
          <p:cNvSpPr>
            <a:spLocks noGrp="1"/>
          </p:cNvSpPr>
          <p:nvPr>
            <p:ph type="title"/>
          </p:nvPr>
        </p:nvSpPr>
        <p:spPr/>
        <p:txBody>
          <a:bodyPr/>
          <a:lstStyle/>
          <a:p>
            <a:r>
              <a:rPr lang="en-US"/>
              <a:t>Chỉ dùng hàm h</a:t>
            </a:r>
            <a:r>
              <a:rPr lang="en-US">
                <a:effectLst/>
                <a:latin typeface="Times New Roman" panose="02020603050405020304" pitchFamily="18" charset="0"/>
                <a:ea typeface="Calibri" panose="020F0502020204030204" pitchFamily="34" charset="0"/>
              </a:rPr>
              <a:t>ash</a:t>
            </a:r>
            <a:endParaRPr lang="en-US"/>
          </a:p>
        </p:txBody>
      </p:sp>
      <p:sp>
        <p:nvSpPr>
          <p:cNvPr id="3" name="Content Placeholder 2">
            <a:extLst>
              <a:ext uri="{FF2B5EF4-FFF2-40B4-BE49-F238E27FC236}">
                <a16:creationId xmlns:a16="http://schemas.microsoft.com/office/drawing/2014/main" id="{85B93D35-5A08-496B-8DE2-5C8E97BF0018}"/>
              </a:ext>
            </a:extLst>
          </p:cNvPr>
          <p:cNvSpPr>
            <a:spLocks noGrp="1"/>
          </p:cNvSpPr>
          <p:nvPr>
            <p:ph idx="1"/>
          </p:nvPr>
        </p:nvSpPr>
        <p:spPr>
          <a:xfrm>
            <a:off x="685800" y="1905000"/>
            <a:ext cx="7772400" cy="4114800"/>
          </a:xfrm>
        </p:spPr>
        <p:txBody>
          <a:bodyPr/>
          <a:lstStyle/>
          <a:p>
            <a:r>
              <a:rPr lang="en-US" sz="2800"/>
              <a:t> </a:t>
            </a:r>
            <a:r>
              <a:rPr lang="en-US" sz="2800">
                <a:effectLst/>
                <a:latin typeface="Times New Roman" panose="02020603050405020304" pitchFamily="18" charset="0"/>
                <a:ea typeface="Calibri" panose="020F0502020204030204" pitchFamily="34" charset="0"/>
              </a:rPr>
              <a:t>Hash là một kỹ thuật mã hoá một chiều, nó biến mỗi mật khẩu thành một dãy bít duy nhất có chiều dài cố định (gọi là mã hash) và không thể biến ngược lại. Các mã hash đó được lưu vào file.</a:t>
            </a:r>
          </a:p>
          <a:p>
            <a:r>
              <a:rPr lang="en-US" sz="2800">
                <a:latin typeface="Times New Roman" panose="02020603050405020304" pitchFamily="18" charset="0"/>
                <a:ea typeface="Calibri" panose="020F0502020204030204" pitchFamily="34" charset="0"/>
              </a:rPr>
              <a:t> </a:t>
            </a:r>
            <a:r>
              <a:rPr lang="en-US" sz="2800">
                <a:effectLst/>
                <a:latin typeface="Times New Roman" panose="02020603050405020304" pitchFamily="18" charset="0"/>
                <a:ea typeface="Calibri" panose="020F0502020204030204" pitchFamily="34" charset="0"/>
              </a:rPr>
              <a:t>Khi người dùng đăng nhập, mật khẩu họ nhập vào sẽ được đưa qua hàm hash rồi đem so sánh với mã hash mật khẩu đã lưu trong file.</a:t>
            </a:r>
            <a:endParaRPr lang="en-US" sz="2800"/>
          </a:p>
        </p:txBody>
      </p:sp>
      <p:sp>
        <p:nvSpPr>
          <p:cNvPr id="4" name="Date Placeholder 3">
            <a:extLst>
              <a:ext uri="{FF2B5EF4-FFF2-40B4-BE49-F238E27FC236}">
                <a16:creationId xmlns:a16="http://schemas.microsoft.com/office/drawing/2014/main" id="{48943534-8C9F-4952-AF5E-54EDA71FE9E1}"/>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4266435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a:extLst>
              <a:ext uri="{FF2B5EF4-FFF2-40B4-BE49-F238E27FC236}">
                <a16:creationId xmlns:a16="http://schemas.microsoft.com/office/drawing/2014/main" id="{93A7084C-6166-4202-B59C-783EF2F9D97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eaLnBrk="0" hangingPunct="0">
              <a:spcBef>
                <a:spcPct val="0"/>
              </a:spcBef>
              <a:buClrTx/>
              <a:buSzTx/>
              <a:buFontTx/>
              <a:buNone/>
            </a:pPr>
            <a:r>
              <a:rPr lang="en-US" altLang="en-US" sz="1400">
                <a:latin typeface="Tahoma" panose="020B0604030504040204" pitchFamily="34" charset="0"/>
              </a:rPr>
              <a:t>Bộ môn Mạng và ATTT – Khoa CNTT</a:t>
            </a:r>
          </a:p>
        </p:txBody>
      </p:sp>
      <p:sp>
        <p:nvSpPr>
          <p:cNvPr id="11267" name="Rectangle 2">
            <a:extLst>
              <a:ext uri="{FF2B5EF4-FFF2-40B4-BE49-F238E27FC236}">
                <a16:creationId xmlns:a16="http://schemas.microsoft.com/office/drawing/2014/main" id="{9B877C11-0119-4DF8-B46B-47DEB917E216}"/>
              </a:ext>
            </a:extLst>
          </p:cNvPr>
          <p:cNvSpPr>
            <a:spLocks noGrp="1" noChangeArrowheads="1"/>
          </p:cNvSpPr>
          <p:nvPr>
            <p:ph type="title"/>
          </p:nvPr>
        </p:nvSpPr>
        <p:spPr/>
        <p:txBody>
          <a:bodyPr/>
          <a:lstStyle/>
          <a:p>
            <a:pPr eaLnBrk="1" hangingPunct="1"/>
            <a:br>
              <a:rPr lang="en-US" altLang="en-US" sz="4800"/>
            </a:br>
            <a:r>
              <a:rPr lang="en-US" altLang="en-US" sz="4800"/>
              <a:t>Phần 2:</a:t>
            </a:r>
          </a:p>
        </p:txBody>
      </p:sp>
      <p:sp>
        <p:nvSpPr>
          <p:cNvPr id="11268" name="Rectangle 3" descr="Rectangle: Click to edit Master text styles&#10;Second level&#10;Third level&#10;Fourth level&#10;Fifth level">
            <a:extLst>
              <a:ext uri="{FF2B5EF4-FFF2-40B4-BE49-F238E27FC236}">
                <a16:creationId xmlns:a16="http://schemas.microsoft.com/office/drawing/2014/main" id="{867F91AD-3F6D-4A75-8F08-5D8DC307BC02}"/>
              </a:ext>
            </a:extLst>
          </p:cNvPr>
          <p:cNvSpPr>
            <a:spLocks noGrp="1" noChangeArrowheads="1"/>
          </p:cNvSpPr>
          <p:nvPr>
            <p:ph type="body" idx="1"/>
          </p:nvPr>
        </p:nvSpPr>
        <p:spPr>
          <a:xfrm>
            <a:off x="762000" y="1447800"/>
            <a:ext cx="7772400" cy="4114800"/>
          </a:xfrm>
        </p:spPr>
        <p:txBody>
          <a:bodyPr/>
          <a:lstStyle/>
          <a:p>
            <a:pPr eaLnBrk="1" hangingPunct="1">
              <a:lnSpc>
                <a:spcPct val="90000"/>
              </a:lnSpc>
              <a:buFont typeface="Wingdings" panose="05000000000000000000" pitchFamily="2" charset="2"/>
              <a:buNone/>
            </a:pPr>
            <a:r>
              <a:rPr lang="en-US" altLang="en-US" sz="3600">
                <a:cs typeface="Times New Roman" panose="02020603050405020304" pitchFamily="18" charset="0"/>
              </a:rPr>
              <a:t>     </a:t>
            </a:r>
            <a:endParaRPr lang="en-US" altLang="en-US" sz="4400">
              <a:cs typeface="Times New Roman" panose="02020603050405020304" pitchFamily="18" charset="0"/>
            </a:endParaRPr>
          </a:p>
          <a:p>
            <a:pPr algn="ctr" eaLnBrk="1" hangingPunct="1">
              <a:lnSpc>
                <a:spcPct val="90000"/>
              </a:lnSpc>
              <a:buFont typeface="Wingdings" panose="05000000000000000000" pitchFamily="2" charset="2"/>
              <a:buNone/>
            </a:pPr>
            <a:r>
              <a:rPr lang="en-US" altLang="en-US" sz="4000" b="1" i="1">
                <a:cs typeface="Times New Roman" panose="02020603050405020304" pitchFamily="18" charset="0"/>
              </a:rPr>
              <a:t>ỨNG DỤNG CỦA MẬT MÃ</a:t>
            </a:r>
          </a:p>
          <a:p>
            <a:pPr eaLnBrk="1" hangingPunct="1">
              <a:lnSpc>
                <a:spcPct val="90000"/>
              </a:lnSpc>
              <a:buFont typeface="Wingdings" panose="05000000000000000000" pitchFamily="2" charset="2"/>
              <a:buNone/>
            </a:pPr>
            <a:endParaRPr lang="en-US" altLang="en-US" sz="4000" b="1" i="1">
              <a:cs typeface="Times New Roman" panose="02020603050405020304" pitchFamily="18" charset="0"/>
            </a:endParaRPr>
          </a:p>
          <a:p>
            <a:pPr eaLnBrk="1" hangingPunct="1">
              <a:lnSpc>
                <a:spcPct val="90000"/>
              </a:lnSpc>
            </a:pPr>
            <a:r>
              <a:rPr lang="en-US" altLang="en-US"/>
              <a:t> Hai ứng dụng cơ bản của mật mã</a:t>
            </a:r>
          </a:p>
          <a:p>
            <a:pPr eaLnBrk="1" hangingPunct="1">
              <a:lnSpc>
                <a:spcPct val="90000"/>
              </a:lnSpc>
            </a:pPr>
            <a:r>
              <a:rPr lang="en-US" altLang="en-US"/>
              <a:t> Bảo vệ dữ liệu nhạy cảm</a:t>
            </a:r>
          </a:p>
          <a:p>
            <a:pPr eaLnBrk="1" hangingPunct="1">
              <a:lnSpc>
                <a:spcPct val="90000"/>
              </a:lnSpc>
            </a:pPr>
            <a:r>
              <a:rPr lang="en-US" altLang="en-US"/>
              <a:t> Tiêu chuẩn PCI DSS</a:t>
            </a:r>
          </a:p>
          <a:p>
            <a:pPr eaLnBrk="1" hangingPunct="1">
              <a:lnSpc>
                <a:spcPct val="90000"/>
              </a:lnSpc>
            </a:pPr>
            <a:r>
              <a:rPr lang="en-US" altLang="en-US"/>
              <a:t> Blockchain và tiền mã hóa</a:t>
            </a:r>
          </a:p>
          <a:p>
            <a:pPr eaLnBrk="1" hangingPunct="1">
              <a:lnSpc>
                <a:spcPct val="90000"/>
              </a:lnSpc>
              <a:buFont typeface="Wingdings" panose="05000000000000000000" pitchFamily="2" charset="2"/>
              <a:buNone/>
            </a:pPr>
            <a:endParaRPr lang="en-US" altLang="en-US"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C68BC-2B1A-43A1-8449-BB2E2D20590A}"/>
              </a:ext>
            </a:extLst>
          </p:cNvPr>
          <p:cNvSpPr>
            <a:spLocks noGrp="1"/>
          </p:cNvSpPr>
          <p:nvPr>
            <p:ph type="title"/>
          </p:nvPr>
        </p:nvSpPr>
        <p:spPr>
          <a:xfrm>
            <a:off x="609600" y="304800"/>
            <a:ext cx="7772400" cy="1143000"/>
          </a:xfrm>
        </p:spPr>
        <p:txBody>
          <a:bodyPr/>
          <a:lstStyle/>
          <a:p>
            <a:endParaRPr lang="en-US"/>
          </a:p>
        </p:txBody>
      </p:sp>
      <p:sp>
        <p:nvSpPr>
          <p:cNvPr id="3" name="Content Placeholder 2">
            <a:extLst>
              <a:ext uri="{FF2B5EF4-FFF2-40B4-BE49-F238E27FC236}">
                <a16:creationId xmlns:a16="http://schemas.microsoft.com/office/drawing/2014/main" id="{95C46152-1020-47BB-89CB-ED115FA4358E}"/>
              </a:ext>
            </a:extLst>
          </p:cNvPr>
          <p:cNvSpPr>
            <a:spLocks noGrp="1"/>
          </p:cNvSpPr>
          <p:nvPr>
            <p:ph idx="1"/>
          </p:nvPr>
        </p:nvSpPr>
        <p:spPr>
          <a:xfrm>
            <a:off x="609600" y="1524000"/>
            <a:ext cx="7924800" cy="4343400"/>
          </a:xfrm>
        </p:spPr>
        <p:txBody>
          <a:bodyPr/>
          <a:lstStyle/>
          <a:p>
            <a:pPr marL="0" indent="0">
              <a:buNone/>
            </a:pPr>
            <a:r>
              <a:rPr lang="en-US" sz="2800" b="1" i="1" u="sng"/>
              <a:t>Ưu điểm:</a:t>
            </a:r>
            <a:r>
              <a:rPr lang="en-US" sz="2800"/>
              <a:t> </a:t>
            </a:r>
          </a:p>
          <a:p>
            <a:r>
              <a:rPr lang="en-US" sz="2800"/>
              <a:t> </a:t>
            </a:r>
            <a:r>
              <a:rPr lang="en-US" sz="2800">
                <a:latin typeface="Times New Roman" panose="02020603050405020304" pitchFamily="18" charset="0"/>
              </a:rPr>
              <a:t>Q</a:t>
            </a:r>
            <a:r>
              <a:rPr lang="en-US" sz="2800">
                <a:effectLst/>
                <a:latin typeface="Times New Roman" panose="02020603050405020304" pitchFamily="18" charset="0"/>
                <a:ea typeface="Calibri" panose="020F0502020204030204" pitchFamily="34" charset="0"/>
              </a:rPr>
              <a:t>uản trị hệ thống cũng không thể biết được mật khẩu của những người dùng khác.</a:t>
            </a:r>
            <a:r>
              <a:rPr lang="en-US" sz="2800"/>
              <a:t> </a:t>
            </a:r>
          </a:p>
          <a:p>
            <a:pPr marL="0" indent="0">
              <a:buNone/>
            </a:pPr>
            <a:r>
              <a:rPr lang="en-US" sz="2800" b="1" i="1" u="sng">
                <a:latin typeface="Times New Roman" panose="02020603050405020304" pitchFamily="18" charset="0"/>
              </a:rPr>
              <a:t>Nhược điểm:</a:t>
            </a:r>
            <a:r>
              <a:rPr lang="en-US" sz="2800">
                <a:latin typeface="Times New Roman" panose="02020603050405020304" pitchFamily="18" charset="0"/>
              </a:rPr>
              <a:t> </a:t>
            </a:r>
          </a:p>
          <a:p>
            <a:r>
              <a:rPr lang="en-US" sz="2800">
                <a:effectLst/>
                <a:latin typeface="Times New Roman" panose="02020603050405020304" pitchFamily="18" charset="0"/>
                <a:ea typeface="Calibri" panose="020F0502020204030204" pitchFamily="34" charset="0"/>
              </a:rPr>
              <a:t> Mặc dù không dịch ngược được mã hash, nhưng nếu kẻ tấn công lấy được file chứa mật khẩu (đã mã hoá), anh ta vẫn có thể “dò” được mật khẩu ban đầu, dù không dễ dàng</a:t>
            </a:r>
            <a:endParaRPr lang="en-US" sz="2800"/>
          </a:p>
        </p:txBody>
      </p:sp>
      <p:sp>
        <p:nvSpPr>
          <p:cNvPr id="4" name="Date Placeholder 3">
            <a:extLst>
              <a:ext uri="{FF2B5EF4-FFF2-40B4-BE49-F238E27FC236}">
                <a16:creationId xmlns:a16="http://schemas.microsoft.com/office/drawing/2014/main" id="{2F270AC8-A5FF-4347-9602-944E77EB316A}"/>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714295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12F29-6FAC-4901-ACA9-63174DF69FC4}"/>
              </a:ext>
            </a:extLst>
          </p:cNvPr>
          <p:cNvSpPr>
            <a:spLocks noGrp="1"/>
          </p:cNvSpPr>
          <p:nvPr>
            <p:ph type="title"/>
          </p:nvPr>
        </p:nvSpPr>
        <p:spPr/>
        <p:txBody>
          <a:bodyPr/>
          <a:lstStyle/>
          <a:p>
            <a:r>
              <a:rPr lang="en-US"/>
              <a:t>Kỹ thuật “dò” mật khẩu đã hash</a:t>
            </a:r>
          </a:p>
        </p:txBody>
      </p:sp>
      <p:sp>
        <p:nvSpPr>
          <p:cNvPr id="3" name="Content Placeholder 2">
            <a:extLst>
              <a:ext uri="{FF2B5EF4-FFF2-40B4-BE49-F238E27FC236}">
                <a16:creationId xmlns:a16="http://schemas.microsoft.com/office/drawing/2014/main" id="{B87F0AD1-A080-4C06-BF4E-45FDDE749CEA}"/>
              </a:ext>
            </a:extLst>
          </p:cNvPr>
          <p:cNvSpPr>
            <a:spLocks noGrp="1"/>
          </p:cNvSpPr>
          <p:nvPr>
            <p:ph idx="1"/>
          </p:nvPr>
        </p:nvSpPr>
        <p:spPr>
          <a:xfrm>
            <a:off x="609600" y="1524000"/>
            <a:ext cx="7924800" cy="4953000"/>
          </a:xfrm>
        </p:spPr>
        <p:txBody>
          <a:bodyPr/>
          <a:lstStyle/>
          <a:p>
            <a:r>
              <a:rPr lang="en-US" sz="2800"/>
              <a:t> </a:t>
            </a:r>
            <a:r>
              <a:rPr lang="en-US" sz="2800">
                <a:effectLst/>
                <a:latin typeface="Times New Roman" panose="02020603050405020304" pitchFamily="18" charset="0"/>
                <a:ea typeface="Calibri" panose="020F0502020204030204" pitchFamily="34" charset="0"/>
              </a:rPr>
              <a:t>Đầu tiên kẻ tấn công sẽ chuẩn bị một danh sách chứa các mật khẩu có thể gặp phải. Đó là những cụm từ thường gặp trong cuộc sống hàng ngày như tên người, năm sinh, địa danh, các từ có trong từ điển, các dãy số, dãy kí tự đơn giản…</a:t>
            </a:r>
          </a:p>
          <a:p>
            <a:r>
              <a:rPr lang="en-US" sz="2800">
                <a:latin typeface="Times New Roman" panose="02020603050405020304" pitchFamily="18" charset="0"/>
              </a:rPr>
              <a:t> </a:t>
            </a:r>
            <a:r>
              <a:rPr lang="en-US" sz="2800">
                <a:effectLst/>
                <a:latin typeface="Times New Roman" panose="02020603050405020304" pitchFamily="18" charset="0"/>
                <a:ea typeface="Calibri" panose="020F0502020204030204" pitchFamily="34" charset="0"/>
              </a:rPr>
              <a:t>Tiếp theo anh ta sẽ mã hoá các mật khẩu trong danh sách bằng thuật toán hash, rồi lần lượt so sánh chúng với các mật khẩu đã mã hoá trong file chứa mật khẩu của hệ thống. </a:t>
            </a:r>
          </a:p>
          <a:p>
            <a:r>
              <a:rPr lang="en-US" sz="2800">
                <a:effectLst/>
                <a:latin typeface="Times New Roman" panose="02020603050405020304" pitchFamily="18" charset="0"/>
                <a:ea typeface="Calibri" panose="020F0502020204030204" pitchFamily="34" charset="0"/>
              </a:rPr>
              <a:t> Khi tìm được một cặp giống nhau, anh ta sẽ biết mật khẩu ban đầu là gì.</a:t>
            </a:r>
            <a:endParaRPr lang="en-US" sz="2800"/>
          </a:p>
        </p:txBody>
      </p:sp>
      <p:sp>
        <p:nvSpPr>
          <p:cNvPr id="4" name="Date Placeholder 3">
            <a:extLst>
              <a:ext uri="{FF2B5EF4-FFF2-40B4-BE49-F238E27FC236}">
                <a16:creationId xmlns:a16="http://schemas.microsoft.com/office/drawing/2014/main" id="{49B64CF2-700C-4723-A75A-0E015455FB7D}"/>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165266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4346-53BA-493D-AC85-63EFA7443E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282D3E-D08E-4FAE-BA85-28DFE0658893}"/>
              </a:ext>
            </a:extLst>
          </p:cNvPr>
          <p:cNvSpPr>
            <a:spLocks noGrp="1"/>
          </p:cNvSpPr>
          <p:nvPr>
            <p:ph idx="1"/>
          </p:nvPr>
        </p:nvSpPr>
        <p:spPr>
          <a:xfrm>
            <a:off x="609600" y="1676400"/>
            <a:ext cx="7772400" cy="4114800"/>
          </a:xfrm>
        </p:spPr>
        <p:txBody>
          <a:bodyPr/>
          <a:lstStyle/>
          <a:p>
            <a:r>
              <a:rPr lang="en-US"/>
              <a:t> </a:t>
            </a:r>
            <a:r>
              <a:rPr lang="en-US">
                <a:effectLst/>
                <a:latin typeface="Times New Roman" panose="02020603050405020304" pitchFamily="18" charset="0"/>
                <a:ea typeface="Calibri" panose="020F0502020204030204" pitchFamily="34" charset="0"/>
              </a:rPr>
              <a:t>Quá trình nói trên có thể tốn nhiều thời gian, tuỳ thuộc vào số lượng mật khẩu có trong danh sách, số lượng mật khẩu có trong file, và độ phức tạp của thuật toán hash.</a:t>
            </a:r>
          </a:p>
          <a:p>
            <a:pPr marL="0" indent="0">
              <a:buNone/>
            </a:pPr>
            <a:endParaRPr lang="en-US"/>
          </a:p>
        </p:txBody>
      </p:sp>
      <p:sp>
        <p:nvSpPr>
          <p:cNvPr id="4" name="Date Placeholder 3">
            <a:extLst>
              <a:ext uri="{FF2B5EF4-FFF2-40B4-BE49-F238E27FC236}">
                <a16:creationId xmlns:a16="http://schemas.microsoft.com/office/drawing/2014/main" id="{F83A39C5-CA88-44BA-89B7-4796E87D26F7}"/>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963706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3AADB-1C3A-4E4E-88A8-A64F4433ABD9}"/>
              </a:ext>
            </a:extLst>
          </p:cNvPr>
          <p:cNvSpPr>
            <a:spLocks noGrp="1"/>
          </p:cNvSpPr>
          <p:nvPr>
            <p:ph type="title"/>
          </p:nvPr>
        </p:nvSpPr>
        <p:spPr/>
        <p:txBody>
          <a:bodyPr/>
          <a:lstStyle/>
          <a:p>
            <a:r>
              <a:rPr lang="en-US">
                <a:effectLst/>
                <a:latin typeface="Times New Roman" panose="02020603050405020304" pitchFamily="18" charset="0"/>
                <a:ea typeface="Calibri" panose="020F0502020204030204" pitchFamily="34" charset="0"/>
              </a:rPr>
              <a:t>Dùng hàm hash kết hợp với Salt</a:t>
            </a:r>
            <a:endParaRPr lang="en-US"/>
          </a:p>
        </p:txBody>
      </p:sp>
      <p:sp>
        <p:nvSpPr>
          <p:cNvPr id="3" name="Content Placeholder 2">
            <a:extLst>
              <a:ext uri="{FF2B5EF4-FFF2-40B4-BE49-F238E27FC236}">
                <a16:creationId xmlns:a16="http://schemas.microsoft.com/office/drawing/2014/main" id="{A94EE2C6-50B9-4C9A-8CF9-C437C46E3519}"/>
              </a:ext>
            </a:extLst>
          </p:cNvPr>
          <p:cNvSpPr>
            <a:spLocks noGrp="1"/>
          </p:cNvSpPr>
          <p:nvPr>
            <p:ph idx="1"/>
          </p:nvPr>
        </p:nvSpPr>
        <p:spPr>
          <a:xfrm>
            <a:off x="685800" y="1752600"/>
            <a:ext cx="7772400" cy="4114800"/>
          </a:xfrm>
        </p:spPr>
        <p:txBody>
          <a:bodyPr/>
          <a:lstStyle/>
          <a:p>
            <a:r>
              <a:rPr lang="en-US"/>
              <a:t> </a:t>
            </a:r>
            <a:r>
              <a:rPr lang="en-US">
                <a:effectLst/>
                <a:latin typeface="Times New Roman" panose="02020603050405020304" pitchFamily="18" charset="0"/>
                <a:ea typeface="Calibri" panose="020F0502020204030204" pitchFamily="34" charset="0"/>
              </a:rPr>
              <a:t>Để chống lại kỹ thuật “dò mật khẩu” nói trên cần phải có một giải pháp khiến cho quá trình đó tiêu tốn một lượng thời gian khổng lồ, vượt quá khả năng xử lí của kẻ tấn công và máy tính của anh ta. </a:t>
            </a:r>
          </a:p>
          <a:p>
            <a:r>
              <a:rPr lang="en-US">
                <a:latin typeface="Times New Roman" panose="02020603050405020304" pitchFamily="18" charset="0"/>
                <a:ea typeface="Calibri" panose="020F0502020204030204" pitchFamily="34" charset="0"/>
              </a:rPr>
              <a:t> </a:t>
            </a:r>
            <a:r>
              <a:rPr lang="en-US" i="1">
                <a:effectLst/>
                <a:latin typeface="Times New Roman" panose="02020603050405020304" pitchFamily="18" charset="0"/>
                <a:ea typeface="Calibri" panose="020F0502020204030204" pitchFamily="34" charset="0"/>
              </a:rPr>
              <a:t>Giải pháp đó như sau:</a:t>
            </a:r>
          </a:p>
        </p:txBody>
      </p:sp>
      <p:sp>
        <p:nvSpPr>
          <p:cNvPr id="4" name="Date Placeholder 3">
            <a:extLst>
              <a:ext uri="{FF2B5EF4-FFF2-40B4-BE49-F238E27FC236}">
                <a16:creationId xmlns:a16="http://schemas.microsoft.com/office/drawing/2014/main" id="{DFDAE366-5D16-4749-BEE3-4AA459D2C1CB}"/>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751164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442A-021E-4F98-AE63-44DB405114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ADF35B-3EE8-4B27-8C94-8A0F4D245FBB}"/>
              </a:ext>
            </a:extLst>
          </p:cNvPr>
          <p:cNvSpPr>
            <a:spLocks noGrp="1"/>
          </p:cNvSpPr>
          <p:nvPr>
            <p:ph idx="1"/>
          </p:nvPr>
        </p:nvSpPr>
        <p:spPr>
          <a:xfrm>
            <a:off x="685800" y="1524000"/>
            <a:ext cx="7772400" cy="4114800"/>
          </a:xfrm>
        </p:spPr>
        <p:txBody>
          <a:bodyPr/>
          <a:lstStyle/>
          <a:p>
            <a:r>
              <a:rPr lang="en-US" sz="2800"/>
              <a:t> </a:t>
            </a:r>
            <a:r>
              <a:rPr lang="en-US" sz="2800">
                <a:effectLst/>
                <a:latin typeface="Times New Roman" panose="02020603050405020304" pitchFamily="18" charset="0"/>
                <a:ea typeface="Calibri" panose="020F0502020204030204" pitchFamily="34" charset="0"/>
              </a:rPr>
              <a:t>Trước khi cất mật khẩu vào file, người ta sẽ ghép vào mỗi mật khẩu đó một số ngẫu nhiên dài </a:t>
            </a:r>
            <a:r>
              <a:rPr lang="en-US" sz="2800" i="1">
                <a:solidFill>
                  <a:srgbClr val="000000"/>
                </a:solidFill>
                <a:effectLst/>
                <a:latin typeface="Times New Roman" panose="02020603050405020304" pitchFamily="18" charset="0"/>
                <a:ea typeface="Calibri" panose="020F0502020204030204" pitchFamily="34" charset="0"/>
              </a:rPr>
              <a:t>n</a:t>
            </a:r>
            <a:r>
              <a:rPr lang="en-US" sz="2800">
                <a:effectLst/>
                <a:latin typeface="Times New Roman" panose="02020603050405020304" pitchFamily="18" charset="0"/>
                <a:ea typeface="Calibri" panose="020F0502020204030204" pitchFamily="34" charset="0"/>
              </a:rPr>
              <a:t> bít, gọi là </a:t>
            </a:r>
            <a:r>
              <a:rPr lang="en-US" sz="2800" b="1" i="1">
                <a:solidFill>
                  <a:srgbClr val="000000"/>
                </a:solidFill>
                <a:effectLst/>
                <a:latin typeface="Times New Roman" panose="02020603050405020304" pitchFamily="18" charset="0"/>
                <a:ea typeface="Calibri" panose="020F0502020204030204" pitchFamily="34" charset="0"/>
              </a:rPr>
              <a:t>salt</a:t>
            </a:r>
            <a:r>
              <a:rPr lang="en-US" sz="2800">
                <a:effectLst/>
                <a:latin typeface="Times New Roman" panose="02020603050405020304" pitchFamily="18" charset="0"/>
                <a:ea typeface="Calibri" panose="020F0502020204030204" pitchFamily="34" charset="0"/>
              </a:rPr>
              <a:t>. </a:t>
            </a:r>
          </a:p>
          <a:p>
            <a:r>
              <a:rPr lang="en-US" sz="2800">
                <a:effectLst/>
                <a:latin typeface="Times New Roman" panose="02020603050405020304" pitchFamily="18" charset="0"/>
                <a:ea typeface="Calibri" panose="020F0502020204030204" pitchFamily="34" charset="0"/>
              </a:rPr>
              <a:t> Số ngẫu nhiên này sẽ thay đổi mỗi khi người dùng thay đổi mật khẩu. </a:t>
            </a:r>
          </a:p>
          <a:p>
            <a:r>
              <a:rPr lang="en-US" sz="2800">
                <a:effectLst/>
                <a:latin typeface="Times New Roman" panose="02020603050405020304" pitchFamily="18" charset="0"/>
                <a:ea typeface="Calibri" panose="020F0502020204030204" pitchFamily="34" charset="0"/>
              </a:rPr>
              <a:t> Salt được cất trong file chứa mật khẩu mà không cần mã hoá nên bất cứ ai cũng có thể đọc được. </a:t>
            </a:r>
          </a:p>
          <a:p>
            <a:r>
              <a:rPr lang="en-US" sz="2800">
                <a:effectLst/>
                <a:latin typeface="Times New Roman" panose="02020603050405020304" pitchFamily="18" charset="0"/>
                <a:ea typeface="Calibri" panose="020F0502020204030204" pitchFamily="34" charset="0"/>
              </a:rPr>
              <a:t> Mật khẩu ghép với </a:t>
            </a:r>
            <a:r>
              <a:rPr lang="en-US" sz="2800" b="1" i="1">
                <a:solidFill>
                  <a:srgbClr val="000000"/>
                </a:solidFill>
                <a:effectLst/>
                <a:latin typeface="Times New Roman" panose="02020603050405020304" pitchFamily="18" charset="0"/>
                <a:ea typeface="Calibri" panose="020F0502020204030204" pitchFamily="34" charset="0"/>
              </a:rPr>
              <a:t>salt</a:t>
            </a:r>
            <a:r>
              <a:rPr lang="en-US" sz="2800">
                <a:effectLst/>
                <a:latin typeface="Times New Roman" panose="02020603050405020304" pitchFamily="18" charset="0"/>
                <a:ea typeface="Calibri" panose="020F0502020204030204" pitchFamily="34" charset="0"/>
              </a:rPr>
              <a:t> sẽ được mã hoá bằng hàm hash, rồi mới cất vào file. </a:t>
            </a:r>
            <a:endParaRPr lang="en-US" sz="2800"/>
          </a:p>
          <a:p>
            <a:endParaRPr lang="en-US" sz="2800"/>
          </a:p>
        </p:txBody>
      </p:sp>
      <p:sp>
        <p:nvSpPr>
          <p:cNvPr id="4" name="Date Placeholder 3">
            <a:extLst>
              <a:ext uri="{FF2B5EF4-FFF2-40B4-BE49-F238E27FC236}">
                <a16:creationId xmlns:a16="http://schemas.microsoft.com/office/drawing/2014/main" id="{98F0E827-0F2D-48AF-BB1C-859973219AD0}"/>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483080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C1D21-F73C-46E3-83E8-E8CEBD55A245}"/>
              </a:ext>
            </a:extLst>
          </p:cNvPr>
          <p:cNvSpPr>
            <a:spLocks noGrp="1"/>
          </p:cNvSpPr>
          <p:nvPr>
            <p:ph type="title"/>
          </p:nvPr>
        </p:nvSpPr>
        <p:spPr/>
        <p:txBody>
          <a:bodyPr/>
          <a:lstStyle/>
          <a:p>
            <a:r>
              <a:rPr lang="en-US" sz="2800">
                <a:effectLst/>
                <a:latin typeface="Times New Roman" panose="02020603050405020304" pitchFamily="18" charset="0"/>
                <a:ea typeface="Calibri" panose="020F0502020204030204" pitchFamily="34" charset="0"/>
              </a:rPr>
              <a:t>Khi đó định dạng file chứa mật khẩu sẽ như sau:</a:t>
            </a:r>
            <a:endParaRPr lang="en-US" sz="2800"/>
          </a:p>
        </p:txBody>
      </p:sp>
      <p:graphicFrame>
        <p:nvGraphicFramePr>
          <p:cNvPr id="7" name="Table 7">
            <a:extLst>
              <a:ext uri="{FF2B5EF4-FFF2-40B4-BE49-F238E27FC236}">
                <a16:creationId xmlns:a16="http://schemas.microsoft.com/office/drawing/2014/main" id="{F804F949-09C8-447C-83A8-40A0BAEBEC6C}"/>
              </a:ext>
            </a:extLst>
          </p:cNvPr>
          <p:cNvGraphicFramePr>
            <a:graphicFrameLocks noGrp="1"/>
          </p:cNvGraphicFramePr>
          <p:nvPr>
            <p:ph idx="1"/>
            <p:extLst>
              <p:ext uri="{D42A27DB-BD31-4B8C-83A1-F6EECF244321}">
                <p14:modId xmlns:p14="http://schemas.microsoft.com/office/powerpoint/2010/main" val="431926055"/>
              </p:ext>
            </p:extLst>
          </p:nvPr>
        </p:nvGraphicFramePr>
        <p:xfrm>
          <a:off x="762000" y="1905000"/>
          <a:ext cx="7772400" cy="310896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430337473"/>
                    </a:ext>
                  </a:extLst>
                </a:gridCol>
                <a:gridCol w="2590800">
                  <a:extLst>
                    <a:ext uri="{9D8B030D-6E8A-4147-A177-3AD203B41FA5}">
                      <a16:colId xmlns:a16="http://schemas.microsoft.com/office/drawing/2014/main" val="3122891738"/>
                    </a:ext>
                  </a:extLst>
                </a:gridCol>
                <a:gridCol w="2590800">
                  <a:extLst>
                    <a:ext uri="{9D8B030D-6E8A-4147-A177-3AD203B41FA5}">
                      <a16:colId xmlns:a16="http://schemas.microsoft.com/office/drawing/2014/main" val="4226607873"/>
                    </a:ext>
                  </a:extLst>
                </a:gridCol>
              </a:tblGrid>
              <a:tr h="370840">
                <a:tc>
                  <a:txBody>
                    <a:bodyPr/>
                    <a:lstStyle/>
                    <a:p>
                      <a:pPr algn="ctr"/>
                      <a:r>
                        <a:rPr lang="en-US" sz="2800"/>
                        <a:t>Tên đăng nhập</a:t>
                      </a:r>
                    </a:p>
                  </a:txBody>
                  <a:tcPr/>
                </a:tc>
                <a:tc>
                  <a:txBody>
                    <a:bodyPr/>
                    <a:lstStyle/>
                    <a:p>
                      <a:pPr algn="ctr"/>
                      <a:r>
                        <a:rPr lang="en-US" sz="2800"/>
                        <a:t>Salt</a:t>
                      </a:r>
                    </a:p>
                  </a:txBody>
                  <a:tcPr/>
                </a:tc>
                <a:tc>
                  <a:txBody>
                    <a:bodyPr/>
                    <a:lstStyle/>
                    <a:p>
                      <a:pPr algn="ctr"/>
                      <a:r>
                        <a:rPr lang="en-US" sz="2800"/>
                        <a:t>Mã hash</a:t>
                      </a:r>
                    </a:p>
                  </a:txBody>
                  <a:tcPr/>
                </a:tc>
                <a:extLst>
                  <a:ext uri="{0D108BD9-81ED-4DB2-BD59-A6C34878D82A}">
                    <a16:rowId xmlns:a16="http://schemas.microsoft.com/office/drawing/2014/main" val="540315154"/>
                  </a:ext>
                </a:extLst>
              </a:tr>
              <a:tr h="370840">
                <a:tc>
                  <a:txBody>
                    <a:bodyPr/>
                    <a:lstStyle/>
                    <a:p>
                      <a:pPr algn="ctr"/>
                      <a:r>
                        <a:rPr lang="en-US" sz="2800"/>
                        <a:t>Binhpt</a:t>
                      </a:r>
                    </a:p>
                  </a:txBody>
                  <a:tcPr/>
                </a:tc>
                <a:tc>
                  <a:txBody>
                    <a:bodyPr/>
                    <a:lstStyle/>
                    <a:p>
                      <a:pPr algn="ctr"/>
                      <a:r>
                        <a:rPr lang="en-US" sz="2800"/>
                        <a:t>9753</a:t>
                      </a:r>
                    </a:p>
                  </a:txBody>
                  <a:tcPr/>
                </a:tc>
                <a:tc>
                  <a:txBody>
                    <a:bodyPr/>
                    <a:lstStyle/>
                    <a:p>
                      <a:pPr algn="ctr"/>
                      <a:r>
                        <a:rPr lang="en-US" sz="2800" i="1" kern="1200">
                          <a:solidFill>
                            <a:schemeClr val="dk1"/>
                          </a:solidFill>
                          <a:effectLst/>
                          <a:latin typeface="+mn-lt"/>
                          <a:ea typeface="+mn-ea"/>
                          <a:cs typeface="+mn-cs"/>
                        </a:rPr>
                        <a:t>H(pass||9753)</a:t>
                      </a:r>
                      <a:endParaRPr lang="en-US" sz="2800"/>
                    </a:p>
                  </a:txBody>
                  <a:tcPr/>
                </a:tc>
                <a:extLst>
                  <a:ext uri="{0D108BD9-81ED-4DB2-BD59-A6C34878D82A}">
                    <a16:rowId xmlns:a16="http://schemas.microsoft.com/office/drawing/2014/main" val="3570400488"/>
                  </a:ext>
                </a:extLst>
              </a:tr>
              <a:tr h="370840">
                <a:tc>
                  <a:txBody>
                    <a:bodyPr/>
                    <a:lstStyle/>
                    <a:p>
                      <a:pPr algn="ctr"/>
                      <a:r>
                        <a:rPr lang="en-US" sz="2800"/>
                        <a:t>Thaont</a:t>
                      </a:r>
                    </a:p>
                  </a:txBody>
                  <a:tcPr/>
                </a:tc>
                <a:tc>
                  <a:txBody>
                    <a:bodyPr/>
                    <a:lstStyle/>
                    <a:p>
                      <a:pPr algn="ctr"/>
                      <a:r>
                        <a:rPr lang="en-US" sz="2800"/>
                        <a:t>1328</a:t>
                      </a:r>
                    </a:p>
                  </a:txBody>
                  <a:tcPr/>
                </a:tc>
                <a:tc>
                  <a:txBody>
                    <a:bodyPr/>
                    <a:lstStyle/>
                    <a:p>
                      <a:pPr algn="ctr"/>
                      <a:r>
                        <a:rPr lang="en-US" sz="2800" i="1" kern="1200">
                          <a:solidFill>
                            <a:schemeClr val="dk1"/>
                          </a:solidFill>
                          <a:effectLst/>
                          <a:latin typeface="+mn-lt"/>
                          <a:ea typeface="+mn-ea"/>
                          <a:cs typeface="+mn-cs"/>
                        </a:rPr>
                        <a:t>H(pass||1328)</a:t>
                      </a:r>
                      <a:endParaRPr lang="en-US" sz="2800"/>
                    </a:p>
                  </a:txBody>
                  <a:tcPr/>
                </a:tc>
                <a:extLst>
                  <a:ext uri="{0D108BD9-81ED-4DB2-BD59-A6C34878D82A}">
                    <a16:rowId xmlns:a16="http://schemas.microsoft.com/office/drawing/2014/main" val="1702470977"/>
                  </a:ext>
                </a:extLst>
              </a:tr>
              <a:tr h="370840">
                <a:tc>
                  <a:txBody>
                    <a:bodyPr/>
                    <a:lstStyle/>
                    <a:p>
                      <a:pPr algn="ctr"/>
                      <a:r>
                        <a:rPr lang="en-US" sz="2800"/>
                        <a:t>Haidv</a:t>
                      </a:r>
                    </a:p>
                  </a:txBody>
                  <a:tcPr/>
                </a:tc>
                <a:tc>
                  <a:txBody>
                    <a:bodyPr/>
                    <a:lstStyle/>
                    <a:p>
                      <a:pPr algn="ctr"/>
                      <a:r>
                        <a:rPr lang="en-US" sz="2800"/>
                        <a:t>3097</a:t>
                      </a:r>
                    </a:p>
                  </a:txBody>
                  <a:tcPr/>
                </a:tc>
                <a:tc>
                  <a:txBody>
                    <a:bodyPr/>
                    <a:lstStyle/>
                    <a:p>
                      <a:pPr algn="ctr"/>
                      <a:r>
                        <a:rPr lang="en-US" sz="2800" i="1" kern="1200">
                          <a:solidFill>
                            <a:schemeClr val="dk1"/>
                          </a:solidFill>
                          <a:effectLst/>
                          <a:latin typeface="+mn-lt"/>
                          <a:ea typeface="+mn-ea"/>
                          <a:cs typeface="+mn-cs"/>
                        </a:rPr>
                        <a:t>H(pass||3097)</a:t>
                      </a:r>
                      <a:endParaRPr lang="en-US" sz="2800"/>
                    </a:p>
                  </a:txBody>
                  <a:tcPr/>
                </a:tc>
                <a:extLst>
                  <a:ext uri="{0D108BD9-81ED-4DB2-BD59-A6C34878D82A}">
                    <a16:rowId xmlns:a16="http://schemas.microsoft.com/office/drawing/2014/main" val="1260740808"/>
                  </a:ext>
                </a:extLst>
              </a:tr>
              <a:tr h="370840">
                <a:tc>
                  <a:txBody>
                    <a:bodyPr/>
                    <a:lstStyle/>
                    <a:p>
                      <a:pPr algn="ctr"/>
                      <a:r>
                        <a:rPr lang="en-US" sz="2800"/>
                        <a:t>Vinhvt</a:t>
                      </a:r>
                    </a:p>
                  </a:txBody>
                  <a:tcPr/>
                </a:tc>
                <a:tc>
                  <a:txBody>
                    <a:bodyPr/>
                    <a:lstStyle/>
                    <a:p>
                      <a:pPr algn="ctr"/>
                      <a:r>
                        <a:rPr lang="en-US" sz="2800"/>
                        <a:t>4129</a:t>
                      </a:r>
                    </a:p>
                  </a:txBody>
                  <a:tcPr/>
                </a:tc>
                <a:tc>
                  <a:txBody>
                    <a:bodyPr/>
                    <a:lstStyle/>
                    <a:p>
                      <a:pPr algn="ctr"/>
                      <a:r>
                        <a:rPr lang="en-US" sz="2800" i="1" kern="1200">
                          <a:solidFill>
                            <a:schemeClr val="dk1"/>
                          </a:solidFill>
                          <a:effectLst/>
                          <a:latin typeface="+mn-lt"/>
                          <a:ea typeface="+mn-ea"/>
                          <a:cs typeface="+mn-cs"/>
                        </a:rPr>
                        <a:t>H(pass||4129)</a:t>
                      </a:r>
                      <a:endParaRPr lang="en-US" sz="2800"/>
                    </a:p>
                  </a:txBody>
                  <a:tcPr/>
                </a:tc>
                <a:extLst>
                  <a:ext uri="{0D108BD9-81ED-4DB2-BD59-A6C34878D82A}">
                    <a16:rowId xmlns:a16="http://schemas.microsoft.com/office/drawing/2014/main" val="3142126076"/>
                  </a:ext>
                </a:extLst>
              </a:tr>
              <a:tr h="370840">
                <a:tc>
                  <a:txBody>
                    <a:bodyPr/>
                    <a:lstStyle/>
                    <a:p>
                      <a:pPr algn="ctr"/>
                      <a:r>
                        <a:rPr lang="en-US" sz="2800"/>
                        <a:t>…</a:t>
                      </a:r>
                    </a:p>
                  </a:txBody>
                  <a:tcPr/>
                </a:tc>
                <a:tc>
                  <a:txBody>
                    <a:bodyPr/>
                    <a:lstStyle/>
                    <a:p>
                      <a:pPr algn="ctr"/>
                      <a:r>
                        <a:rPr lang="en-US" sz="2800"/>
                        <a:t>…</a:t>
                      </a:r>
                    </a:p>
                  </a:txBody>
                  <a:tcPr/>
                </a:tc>
                <a:tc>
                  <a:txBody>
                    <a:bodyPr/>
                    <a:lstStyle/>
                    <a:p>
                      <a:pPr algn="ctr"/>
                      <a:r>
                        <a:rPr lang="en-US" sz="2800"/>
                        <a:t>…</a:t>
                      </a:r>
                    </a:p>
                  </a:txBody>
                  <a:tcPr/>
                </a:tc>
                <a:extLst>
                  <a:ext uri="{0D108BD9-81ED-4DB2-BD59-A6C34878D82A}">
                    <a16:rowId xmlns:a16="http://schemas.microsoft.com/office/drawing/2014/main" val="3714215319"/>
                  </a:ext>
                </a:extLst>
              </a:tr>
            </a:tbl>
          </a:graphicData>
        </a:graphic>
      </p:graphicFrame>
      <p:sp>
        <p:nvSpPr>
          <p:cNvPr id="4" name="Date Placeholder 3">
            <a:extLst>
              <a:ext uri="{FF2B5EF4-FFF2-40B4-BE49-F238E27FC236}">
                <a16:creationId xmlns:a16="http://schemas.microsoft.com/office/drawing/2014/main" id="{841BC039-A77C-449B-B0C9-B1E2DC0D7E8D}"/>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521566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98F2-7F55-49D7-AEEA-27AA7DCA0A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FC6F24-915B-4699-8345-5FE19F81E2D3}"/>
              </a:ext>
            </a:extLst>
          </p:cNvPr>
          <p:cNvSpPr>
            <a:spLocks noGrp="1"/>
          </p:cNvSpPr>
          <p:nvPr>
            <p:ph idx="1"/>
          </p:nvPr>
        </p:nvSpPr>
        <p:spPr/>
        <p:txBody>
          <a:bodyPr/>
          <a:lstStyle/>
          <a:p>
            <a:r>
              <a:rPr lang="en-US"/>
              <a:t> </a:t>
            </a:r>
            <a:r>
              <a:rPr lang="en-US" sz="3200">
                <a:effectLst/>
                <a:latin typeface="Times New Roman" panose="02020603050405020304" pitchFamily="18" charset="0"/>
                <a:ea typeface="Calibri" panose="020F0502020204030204" pitchFamily="34" charset="0"/>
              </a:rPr>
              <a:t>Khi người dùng đăng nhập, mật khẩu họ nhập vào sẽ được ghép với </a:t>
            </a:r>
            <a:r>
              <a:rPr lang="en-US" sz="3200" b="1" i="1">
                <a:solidFill>
                  <a:srgbClr val="000000"/>
                </a:solidFill>
                <a:effectLst/>
                <a:latin typeface="Times New Roman" panose="02020603050405020304" pitchFamily="18" charset="0"/>
                <a:ea typeface="Calibri" panose="020F0502020204030204" pitchFamily="34" charset="0"/>
              </a:rPr>
              <a:t>salt</a:t>
            </a:r>
            <a:r>
              <a:rPr lang="en-US" sz="3200">
                <a:effectLst/>
                <a:latin typeface="Times New Roman" panose="02020603050405020304" pitchFamily="18" charset="0"/>
                <a:ea typeface="Calibri" panose="020F0502020204030204" pitchFamily="34" charset="0"/>
              </a:rPr>
              <a:t> tương ứng rồi mới đưa qua hàm hash, sau đó đem so sánh với mã hash đã lưu trong file.</a:t>
            </a:r>
            <a:endParaRPr lang="en-US"/>
          </a:p>
        </p:txBody>
      </p:sp>
      <p:sp>
        <p:nvSpPr>
          <p:cNvPr id="4" name="Date Placeholder 3">
            <a:extLst>
              <a:ext uri="{FF2B5EF4-FFF2-40B4-BE49-F238E27FC236}">
                <a16:creationId xmlns:a16="http://schemas.microsoft.com/office/drawing/2014/main" id="{0E1D3CC2-C4C1-4667-935F-B294EBEEA8C5}"/>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972910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80EA0-A98B-467C-81B0-0725B00EE5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661AB3-83A5-46E0-BDC4-4D6F3DA44311}"/>
              </a:ext>
            </a:extLst>
          </p:cNvPr>
          <p:cNvSpPr>
            <a:spLocks noGrp="1"/>
          </p:cNvSpPr>
          <p:nvPr>
            <p:ph idx="1"/>
          </p:nvPr>
        </p:nvSpPr>
        <p:spPr>
          <a:xfrm>
            <a:off x="762000" y="1600200"/>
            <a:ext cx="7772400" cy="4114800"/>
          </a:xfrm>
        </p:spPr>
        <p:txBody>
          <a:bodyPr/>
          <a:lstStyle/>
          <a:p>
            <a:r>
              <a:rPr lang="en-US"/>
              <a:t> </a:t>
            </a:r>
            <a:r>
              <a:rPr lang="en-US">
                <a:effectLst/>
                <a:latin typeface="Times New Roman" panose="02020603050405020304" pitchFamily="18" charset="0"/>
                <a:ea typeface="Calibri" panose="020F0502020204030204" pitchFamily="34" charset="0"/>
              </a:rPr>
              <a:t>Lúc này, để dò mật khẩu, kẻ tấn công sẽ phải ghép thêm vào mỗi mật khẩu trong danh sách đã chuẩn bị những con số có chiều dài </a:t>
            </a:r>
            <a:r>
              <a:rPr lang="en-US" i="1">
                <a:solidFill>
                  <a:srgbClr val="000000"/>
                </a:solidFill>
                <a:effectLst/>
                <a:latin typeface="Times New Roman" panose="02020603050405020304" pitchFamily="18" charset="0"/>
                <a:ea typeface="Calibri" panose="020F0502020204030204" pitchFamily="34" charset="0"/>
              </a:rPr>
              <a:t>n</a:t>
            </a:r>
            <a:r>
              <a:rPr lang="en-US">
                <a:effectLst/>
                <a:latin typeface="Times New Roman" panose="02020603050405020304" pitchFamily="18" charset="0"/>
                <a:ea typeface="Calibri" panose="020F0502020204030204" pitchFamily="34" charset="0"/>
              </a:rPr>
              <a:t> bít, rồi tính mã hash của chuỗi vừa ghép. </a:t>
            </a:r>
          </a:p>
          <a:p>
            <a:r>
              <a:rPr lang="en-US">
                <a:effectLst/>
                <a:latin typeface="Times New Roman" panose="02020603050405020304" pitchFamily="18" charset="0"/>
                <a:ea typeface="Calibri" panose="020F0502020204030204" pitchFamily="34" charset="0"/>
              </a:rPr>
              <a:t> Có tới </a:t>
            </a:r>
            <a:r>
              <a:rPr lang="en-US" i="1">
                <a:solidFill>
                  <a:srgbClr val="000000"/>
                </a:solidFill>
                <a:effectLst/>
                <a:latin typeface="Times New Roman" panose="02020603050405020304" pitchFamily="18" charset="0"/>
                <a:ea typeface="Calibri" panose="020F0502020204030204" pitchFamily="34" charset="0"/>
              </a:rPr>
              <a:t>2</a:t>
            </a:r>
            <a:r>
              <a:rPr lang="en-US" i="1" baseline="30000">
                <a:solidFill>
                  <a:srgbClr val="000000"/>
                </a:solidFill>
                <a:effectLst/>
                <a:latin typeface="Times New Roman" panose="02020603050405020304" pitchFamily="18" charset="0"/>
                <a:ea typeface="Calibri" panose="020F0502020204030204" pitchFamily="34" charset="0"/>
              </a:rPr>
              <a:t>n</a:t>
            </a:r>
            <a:r>
              <a:rPr lang="en-US">
                <a:effectLst/>
                <a:latin typeface="Times New Roman" panose="02020603050405020304" pitchFamily="18" charset="0"/>
                <a:ea typeface="Calibri" panose="020F0502020204030204" pitchFamily="34" charset="0"/>
              </a:rPr>
              <a:t> số như vậy, tức là một mật khẩu ban đầu sẽ lần lượt được ghép với </a:t>
            </a:r>
            <a:r>
              <a:rPr lang="en-US" i="1">
                <a:solidFill>
                  <a:srgbClr val="000000"/>
                </a:solidFill>
                <a:effectLst/>
                <a:latin typeface="Times New Roman" panose="02020603050405020304" pitchFamily="18" charset="0"/>
                <a:ea typeface="Calibri" panose="020F0502020204030204" pitchFamily="34" charset="0"/>
              </a:rPr>
              <a:t>2</a:t>
            </a:r>
            <a:r>
              <a:rPr lang="en-US" i="1" baseline="30000">
                <a:solidFill>
                  <a:srgbClr val="000000"/>
                </a:solidFill>
                <a:effectLst/>
                <a:latin typeface="Times New Roman" panose="02020603050405020304" pitchFamily="18" charset="0"/>
                <a:ea typeface="Calibri" panose="020F0502020204030204" pitchFamily="34" charset="0"/>
              </a:rPr>
              <a:t>n</a:t>
            </a:r>
            <a:r>
              <a:rPr lang="en-US">
                <a:effectLst/>
                <a:latin typeface="Times New Roman" panose="02020603050405020304" pitchFamily="18" charset="0"/>
                <a:ea typeface="Calibri" panose="020F0502020204030204" pitchFamily="34" charset="0"/>
              </a:rPr>
              <a:t> số khác nhau. </a:t>
            </a:r>
          </a:p>
        </p:txBody>
      </p:sp>
      <p:sp>
        <p:nvSpPr>
          <p:cNvPr id="4" name="Date Placeholder 3">
            <a:extLst>
              <a:ext uri="{FF2B5EF4-FFF2-40B4-BE49-F238E27FC236}">
                <a16:creationId xmlns:a16="http://schemas.microsoft.com/office/drawing/2014/main" id="{906D3CC8-CB1F-4BEC-B27D-DEA8B7C3EDB5}"/>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551797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3BE3-3576-42A2-A485-509CA48E60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91F024-B14A-41B1-B210-E670DCD2ADDB}"/>
              </a:ext>
            </a:extLst>
          </p:cNvPr>
          <p:cNvSpPr>
            <a:spLocks noGrp="1"/>
          </p:cNvSpPr>
          <p:nvPr>
            <p:ph idx="1"/>
          </p:nvPr>
        </p:nvSpPr>
        <p:spPr>
          <a:xfrm>
            <a:off x="762000" y="1600200"/>
            <a:ext cx="7772400" cy="4114800"/>
          </a:xfrm>
        </p:spPr>
        <p:txBody>
          <a:bodyPr/>
          <a:lstStyle/>
          <a:p>
            <a:r>
              <a:rPr lang="en-US"/>
              <a:t> </a:t>
            </a:r>
            <a:r>
              <a:rPr lang="en-US" sz="3200">
                <a:effectLst/>
                <a:latin typeface="Times New Roman" panose="02020603050405020304" pitchFamily="18" charset="0"/>
                <a:ea typeface="Calibri" panose="020F0502020204030204" pitchFamily="34" charset="0"/>
              </a:rPr>
              <a:t>Ví dụ mật khẩu ban đầu là </a:t>
            </a:r>
            <a:r>
              <a:rPr lang="en-US" sz="3200" i="1">
                <a:solidFill>
                  <a:srgbClr val="000000"/>
                </a:solidFill>
                <a:effectLst/>
                <a:latin typeface="Times New Roman" panose="02020603050405020304" pitchFamily="18" charset="0"/>
                <a:ea typeface="Calibri" panose="020F0502020204030204" pitchFamily="34" charset="0"/>
              </a:rPr>
              <a:t>“pass”</a:t>
            </a:r>
            <a:r>
              <a:rPr lang="en-US" sz="3200">
                <a:effectLst/>
                <a:latin typeface="Times New Roman" panose="02020603050405020304" pitchFamily="18" charset="0"/>
                <a:ea typeface="Calibri" panose="020F0502020204030204" pitchFamily="34" charset="0"/>
              </a:rPr>
              <a:t> thì sẽ sinh thêm </a:t>
            </a:r>
            <a:r>
              <a:rPr lang="en-US" sz="3200" i="1">
                <a:solidFill>
                  <a:srgbClr val="000000"/>
                </a:solidFill>
                <a:effectLst/>
                <a:latin typeface="Times New Roman" panose="02020603050405020304" pitchFamily="18" charset="0"/>
                <a:ea typeface="Calibri" panose="020F0502020204030204" pitchFamily="34" charset="0"/>
              </a:rPr>
              <a:t>2</a:t>
            </a:r>
            <a:r>
              <a:rPr lang="en-US" sz="3200" i="1" baseline="30000">
                <a:solidFill>
                  <a:srgbClr val="000000"/>
                </a:solidFill>
                <a:effectLst/>
                <a:latin typeface="Times New Roman" panose="02020603050405020304" pitchFamily="18" charset="0"/>
                <a:ea typeface="Calibri" panose="020F0502020204030204" pitchFamily="34" charset="0"/>
              </a:rPr>
              <a:t>n</a:t>
            </a:r>
            <a:r>
              <a:rPr lang="en-US" sz="3200">
                <a:effectLst/>
                <a:latin typeface="Times New Roman" panose="02020603050405020304" pitchFamily="18" charset="0"/>
                <a:ea typeface="Calibri" panose="020F0502020204030204" pitchFamily="34" charset="0"/>
              </a:rPr>
              <a:t> mật khẩu khác có dạng </a:t>
            </a:r>
            <a:r>
              <a:rPr lang="en-US" sz="3200" i="1">
                <a:solidFill>
                  <a:srgbClr val="000000"/>
                </a:solidFill>
                <a:effectLst/>
                <a:latin typeface="Times New Roman" panose="02020603050405020304" pitchFamily="18" charset="0"/>
                <a:ea typeface="Calibri" panose="020F0502020204030204" pitchFamily="34" charset="0"/>
              </a:rPr>
              <a:t>“pass0000”</a:t>
            </a:r>
            <a:r>
              <a:rPr lang="en-US" sz="3200">
                <a:solidFill>
                  <a:srgbClr val="000000"/>
                </a:solidFill>
                <a:effectLst/>
                <a:latin typeface="Times New Roman" panose="02020603050405020304" pitchFamily="18" charset="0"/>
                <a:ea typeface="Calibri" panose="020F0502020204030204" pitchFamily="34" charset="0"/>
              </a:rPr>
              <a:t>, </a:t>
            </a:r>
            <a:r>
              <a:rPr lang="en-US" sz="3200" i="1">
                <a:solidFill>
                  <a:srgbClr val="000000"/>
                </a:solidFill>
                <a:effectLst/>
                <a:latin typeface="Times New Roman" panose="02020603050405020304" pitchFamily="18" charset="0"/>
                <a:ea typeface="Calibri" panose="020F0502020204030204" pitchFamily="34" charset="0"/>
              </a:rPr>
              <a:t>“pass0001”</a:t>
            </a:r>
            <a:r>
              <a:rPr lang="en-US" sz="3200">
                <a:solidFill>
                  <a:srgbClr val="000000"/>
                </a:solidFill>
                <a:effectLst/>
                <a:latin typeface="Times New Roman" panose="02020603050405020304" pitchFamily="18" charset="0"/>
                <a:ea typeface="Calibri" panose="020F0502020204030204" pitchFamily="34" charset="0"/>
              </a:rPr>
              <a:t>, </a:t>
            </a:r>
            <a:r>
              <a:rPr lang="en-US" sz="3200" i="1">
                <a:solidFill>
                  <a:srgbClr val="000000"/>
                </a:solidFill>
                <a:effectLst/>
                <a:latin typeface="Times New Roman" panose="02020603050405020304" pitchFamily="18" charset="0"/>
                <a:ea typeface="Calibri" panose="020F0502020204030204" pitchFamily="34" charset="0"/>
              </a:rPr>
              <a:t>“pass0002”</a:t>
            </a:r>
            <a:r>
              <a:rPr lang="en-US" sz="3200">
                <a:effectLst/>
                <a:latin typeface="Times New Roman" panose="02020603050405020304" pitchFamily="18" charset="0"/>
                <a:ea typeface="Calibri" panose="020F0502020204030204" pitchFamily="34" charset="0"/>
              </a:rPr>
              <a:t>… </a:t>
            </a:r>
          </a:p>
          <a:p>
            <a:r>
              <a:rPr lang="en-US" sz="3200">
                <a:effectLst/>
                <a:latin typeface="Times New Roman" panose="02020603050405020304" pitchFamily="18" charset="0"/>
                <a:ea typeface="Calibri" panose="020F0502020204030204" pitchFamily="34" charset="0"/>
              </a:rPr>
              <a:t> Nói cách khác, kích thước danh sách mà kẻ tấn công chuẩn bị sẽ tăng lên </a:t>
            </a:r>
            <a:r>
              <a:rPr lang="en-US" sz="3200" i="1">
                <a:solidFill>
                  <a:srgbClr val="000000"/>
                </a:solidFill>
                <a:effectLst/>
                <a:latin typeface="Times New Roman" panose="02020603050405020304" pitchFamily="18" charset="0"/>
                <a:ea typeface="Calibri" panose="020F0502020204030204" pitchFamily="34" charset="0"/>
              </a:rPr>
              <a:t>2</a:t>
            </a:r>
            <a:r>
              <a:rPr lang="en-US" sz="3200" i="1" baseline="30000">
                <a:solidFill>
                  <a:srgbClr val="000000"/>
                </a:solidFill>
                <a:effectLst/>
                <a:latin typeface="Times New Roman" panose="02020603050405020304" pitchFamily="18" charset="0"/>
                <a:ea typeface="Calibri" panose="020F0502020204030204" pitchFamily="34" charset="0"/>
              </a:rPr>
              <a:t>n</a:t>
            </a:r>
            <a:r>
              <a:rPr lang="en-US" sz="3200">
                <a:effectLst/>
                <a:latin typeface="Times New Roman" panose="02020603050405020304" pitchFamily="18" charset="0"/>
                <a:ea typeface="Calibri" panose="020F0502020204030204" pitchFamily="34" charset="0"/>
              </a:rPr>
              <a:t> lần. Điều đó sẽ làm tăng chi phí thời gian chuẩn bị, thời gian tính toán mã hash và so sánh.</a:t>
            </a:r>
            <a:endParaRPr lang="en-US"/>
          </a:p>
          <a:p>
            <a:endParaRPr lang="en-US"/>
          </a:p>
        </p:txBody>
      </p:sp>
      <p:sp>
        <p:nvSpPr>
          <p:cNvPr id="4" name="Date Placeholder 3">
            <a:extLst>
              <a:ext uri="{FF2B5EF4-FFF2-40B4-BE49-F238E27FC236}">
                <a16:creationId xmlns:a16="http://schemas.microsoft.com/office/drawing/2014/main" id="{873EA7B6-259F-42A8-8652-04D18A5EE111}"/>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215001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14531-96DE-451B-8A75-C91E7013B2F4}"/>
              </a:ext>
            </a:extLst>
          </p:cNvPr>
          <p:cNvSpPr>
            <a:spLocks noGrp="1"/>
          </p:cNvSpPr>
          <p:nvPr>
            <p:ph type="title"/>
          </p:nvPr>
        </p:nvSpPr>
        <p:spPr/>
        <p:txBody>
          <a:bodyPr/>
          <a:lstStyle/>
          <a:p>
            <a:r>
              <a:rPr lang="en-US"/>
              <a:t>Câu hỏi:</a:t>
            </a:r>
          </a:p>
        </p:txBody>
      </p:sp>
      <p:sp>
        <p:nvSpPr>
          <p:cNvPr id="3" name="Content Placeholder 2">
            <a:extLst>
              <a:ext uri="{FF2B5EF4-FFF2-40B4-BE49-F238E27FC236}">
                <a16:creationId xmlns:a16="http://schemas.microsoft.com/office/drawing/2014/main" id="{86351E74-72AC-4F8D-940A-25AE0EFA1E14}"/>
              </a:ext>
            </a:extLst>
          </p:cNvPr>
          <p:cNvSpPr>
            <a:spLocks noGrp="1"/>
          </p:cNvSpPr>
          <p:nvPr>
            <p:ph idx="1"/>
          </p:nvPr>
        </p:nvSpPr>
        <p:spPr/>
        <p:txBody>
          <a:bodyPr/>
          <a:lstStyle/>
          <a:p>
            <a:r>
              <a:rPr lang="en-US"/>
              <a:t> Tại sao không cần mã hóa trường </a:t>
            </a:r>
            <a:r>
              <a:rPr lang="en-US" i="1">
                <a:solidFill>
                  <a:srgbClr val="000000"/>
                </a:solidFill>
              </a:rPr>
              <a:t>Salt</a:t>
            </a:r>
            <a:r>
              <a:rPr lang="en-US"/>
              <a:t>, liệu có sợ bị lộ </a:t>
            </a:r>
            <a:r>
              <a:rPr lang="en-US" i="1">
                <a:solidFill>
                  <a:srgbClr val="000000"/>
                </a:solidFill>
              </a:rPr>
              <a:t>Salt</a:t>
            </a:r>
            <a:r>
              <a:rPr lang="en-US"/>
              <a:t> không?</a:t>
            </a:r>
          </a:p>
        </p:txBody>
      </p:sp>
      <p:sp>
        <p:nvSpPr>
          <p:cNvPr id="4" name="Date Placeholder 3">
            <a:extLst>
              <a:ext uri="{FF2B5EF4-FFF2-40B4-BE49-F238E27FC236}">
                <a16:creationId xmlns:a16="http://schemas.microsoft.com/office/drawing/2014/main" id="{A006AAB3-D4BF-47EC-BBC2-9FB98A5BB8C5}"/>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86516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a:extLst>
              <a:ext uri="{FF2B5EF4-FFF2-40B4-BE49-F238E27FC236}">
                <a16:creationId xmlns:a16="http://schemas.microsoft.com/office/drawing/2014/main" id="{525EA4AF-4541-4C74-AE3E-E3A48F58CC9F}"/>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eaLnBrk="0" hangingPunct="0">
              <a:spcBef>
                <a:spcPct val="0"/>
              </a:spcBef>
              <a:buClrTx/>
              <a:buSzTx/>
              <a:buFontTx/>
              <a:buNone/>
            </a:pPr>
            <a:r>
              <a:rPr lang="en-US" altLang="en-US" sz="1400">
                <a:latin typeface="Tahoma" panose="020B0604030504040204" pitchFamily="34" charset="0"/>
              </a:rPr>
              <a:t>Bộ môn Mạng và ATTT – Khoa CNTT</a:t>
            </a:r>
          </a:p>
        </p:txBody>
      </p:sp>
      <p:sp>
        <p:nvSpPr>
          <p:cNvPr id="12291" name="Rectangle 2">
            <a:extLst>
              <a:ext uri="{FF2B5EF4-FFF2-40B4-BE49-F238E27FC236}">
                <a16:creationId xmlns:a16="http://schemas.microsoft.com/office/drawing/2014/main" id="{271EEA09-856D-4068-ADD9-EDA58FA63C47}"/>
              </a:ext>
            </a:extLst>
          </p:cNvPr>
          <p:cNvSpPr>
            <a:spLocks noGrp="1" noChangeArrowheads="1"/>
          </p:cNvSpPr>
          <p:nvPr>
            <p:ph type="title"/>
          </p:nvPr>
        </p:nvSpPr>
        <p:spPr/>
        <p:txBody>
          <a:bodyPr/>
          <a:lstStyle/>
          <a:p>
            <a:pPr eaLnBrk="1" hangingPunct="1"/>
            <a:r>
              <a:rPr lang="en-US" altLang="en-US"/>
              <a:t>Hai ứng dụng cơ bản của mật mã</a:t>
            </a:r>
          </a:p>
        </p:txBody>
      </p:sp>
      <p:sp>
        <p:nvSpPr>
          <p:cNvPr id="12292" name="Rectangle 3" descr="Rectangle: Click to edit Master text styles&#10;Second level&#10;Third level&#10;Fourth level&#10;Fifth level">
            <a:extLst>
              <a:ext uri="{FF2B5EF4-FFF2-40B4-BE49-F238E27FC236}">
                <a16:creationId xmlns:a16="http://schemas.microsoft.com/office/drawing/2014/main" id="{803B97D3-4E96-4839-9DF8-524CC8CE74D0}"/>
              </a:ext>
            </a:extLst>
          </p:cNvPr>
          <p:cNvSpPr>
            <a:spLocks noGrp="1" noChangeArrowheads="1"/>
          </p:cNvSpPr>
          <p:nvPr>
            <p:ph type="body" idx="1"/>
          </p:nvPr>
        </p:nvSpPr>
        <p:spPr>
          <a:xfrm>
            <a:off x="781050" y="1935163"/>
            <a:ext cx="7772400" cy="1905000"/>
          </a:xfrm>
        </p:spPr>
        <p:txBody>
          <a:bodyPr/>
          <a:lstStyle/>
          <a:p>
            <a:pPr eaLnBrk="1" hangingPunct="1">
              <a:lnSpc>
                <a:spcPct val="90000"/>
              </a:lnSpc>
            </a:pPr>
            <a:r>
              <a:rPr lang="en-US" altLang="en-US"/>
              <a:t> Ứng dụng trong bảo mật</a:t>
            </a:r>
          </a:p>
          <a:p>
            <a:pPr eaLnBrk="1" hangingPunct="1">
              <a:lnSpc>
                <a:spcPct val="90000"/>
              </a:lnSpc>
            </a:pPr>
            <a:r>
              <a:rPr lang="en-US" altLang="en-US"/>
              <a:t> Ứng dụng trong chứng thực</a:t>
            </a:r>
          </a:p>
          <a:p>
            <a:pPr eaLnBrk="1" hangingPunct="1">
              <a:lnSpc>
                <a:spcPct val="90000"/>
              </a:lnSpc>
              <a:buFont typeface="Wingdings" panose="05000000000000000000" pitchFamily="2" charset="2"/>
              <a:buNone/>
            </a:pPr>
            <a:endParaRPr lang="en-US" altLang="en-US"/>
          </a:p>
          <a:p>
            <a:pPr eaLnBrk="1" hangingPunct="1">
              <a:lnSpc>
                <a:spcPct val="90000"/>
              </a:lnSpc>
              <a:buFont typeface="Wingdings" panose="05000000000000000000" pitchFamily="2" charset="2"/>
              <a:buNone/>
            </a:pPr>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CB524-5D6C-440B-8117-97FC3A08EBFA}"/>
              </a:ext>
            </a:extLst>
          </p:cNvPr>
          <p:cNvSpPr>
            <a:spLocks noGrp="1"/>
          </p:cNvSpPr>
          <p:nvPr>
            <p:ph type="title"/>
          </p:nvPr>
        </p:nvSpPr>
        <p:spPr/>
        <p:txBody>
          <a:bodyPr/>
          <a:lstStyle/>
          <a:p>
            <a:r>
              <a:rPr lang="en-US">
                <a:effectLst/>
                <a:latin typeface="Times New Roman" panose="02020603050405020304" pitchFamily="18" charset="0"/>
                <a:ea typeface="Calibri" panose="020F0502020204030204" pitchFamily="34" charset="0"/>
              </a:rPr>
              <a:t>Sử dụng thuật toán hash chậm</a:t>
            </a:r>
            <a:endParaRPr lang="en-US"/>
          </a:p>
        </p:txBody>
      </p:sp>
      <p:sp>
        <p:nvSpPr>
          <p:cNvPr id="3" name="Content Placeholder 2">
            <a:extLst>
              <a:ext uri="{FF2B5EF4-FFF2-40B4-BE49-F238E27FC236}">
                <a16:creationId xmlns:a16="http://schemas.microsoft.com/office/drawing/2014/main" id="{E9EF6AFC-A80F-4884-916A-6E54B21B6901}"/>
              </a:ext>
            </a:extLst>
          </p:cNvPr>
          <p:cNvSpPr>
            <a:spLocks noGrp="1"/>
          </p:cNvSpPr>
          <p:nvPr>
            <p:ph idx="1"/>
          </p:nvPr>
        </p:nvSpPr>
        <p:spPr>
          <a:xfrm>
            <a:off x="762000" y="1828800"/>
            <a:ext cx="7772400" cy="4114800"/>
          </a:xfrm>
        </p:spPr>
        <p:txBody>
          <a:bodyPr/>
          <a:lstStyle/>
          <a:p>
            <a:r>
              <a:rPr lang="en-US" sz="2800"/>
              <a:t> </a:t>
            </a:r>
            <a:r>
              <a:rPr lang="en-US" sz="2800">
                <a:effectLst/>
                <a:latin typeface="Times New Roman" panose="02020603050405020304" pitchFamily="18" charset="0"/>
                <a:ea typeface="Calibri" panose="020F0502020204030204" pitchFamily="34" charset="0"/>
              </a:rPr>
              <a:t>Trong các lĩnh vực chứng thực, chữ kí số… người ta thường sử dụng các thuật toán hash SHA, Whirlpool, MD5… Chúng được sử dụng rộng rãi vì có tốc độ thực hiện khá nhanh. </a:t>
            </a:r>
          </a:p>
          <a:p>
            <a:r>
              <a:rPr lang="en-US" sz="2800">
                <a:effectLst/>
                <a:latin typeface="Times New Roman" panose="02020603050405020304" pitchFamily="18" charset="0"/>
                <a:ea typeface="Calibri" panose="020F0502020204030204" pitchFamily="34" charset="0"/>
              </a:rPr>
              <a:t> Tuy nhiên trong lĩnh vực bảo mật mật khẩu thì “nhanh” lại là một nhược điểm, vì nó giúp kẻ tấn công tiết kiệm được thời gian, trong khi ta đang muốn họ phải tốn càng nhiều thời gian càng tốt.</a:t>
            </a:r>
            <a:endParaRPr lang="en-US" sz="2800"/>
          </a:p>
        </p:txBody>
      </p:sp>
      <p:sp>
        <p:nvSpPr>
          <p:cNvPr id="4" name="Date Placeholder 3">
            <a:extLst>
              <a:ext uri="{FF2B5EF4-FFF2-40B4-BE49-F238E27FC236}">
                <a16:creationId xmlns:a16="http://schemas.microsoft.com/office/drawing/2014/main" id="{C9B018E7-7E9D-4C01-A261-FC39FFE63D46}"/>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206764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49ED9-35D6-4345-A3BF-D765C0D98D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C667AF-16C5-4214-A7E1-AD3833E8C5B2}"/>
              </a:ext>
            </a:extLst>
          </p:cNvPr>
          <p:cNvSpPr>
            <a:spLocks noGrp="1"/>
          </p:cNvSpPr>
          <p:nvPr>
            <p:ph idx="1"/>
          </p:nvPr>
        </p:nvSpPr>
        <p:spPr>
          <a:xfrm>
            <a:off x="762000" y="1676400"/>
            <a:ext cx="7772400" cy="4114800"/>
          </a:xfrm>
        </p:spPr>
        <p:txBody>
          <a:bodyPr/>
          <a:lstStyle/>
          <a:p>
            <a:r>
              <a:rPr lang="en-US"/>
              <a:t> </a:t>
            </a:r>
            <a:r>
              <a:rPr lang="en-US">
                <a:effectLst/>
                <a:latin typeface="Times New Roman" panose="02020603050405020304" pitchFamily="18" charset="0"/>
                <a:ea typeface="Calibri" panose="020F0502020204030204" pitchFamily="34" charset="0"/>
              </a:rPr>
              <a:t>Trên thực tế, người ta thường sử dụng một số thuật toán hash chậm để mã hoá mật khẩu như Bcrypt, PBKDF2, Scrypt…</a:t>
            </a:r>
          </a:p>
          <a:p>
            <a:r>
              <a:rPr lang="en-US">
                <a:latin typeface="Times New Roman" panose="02020603050405020304" pitchFamily="18" charset="0"/>
                <a:ea typeface="Calibri" panose="020F0502020204030204" pitchFamily="34" charset="0"/>
              </a:rPr>
              <a:t> Kẻ tấn công phải hash rất nhiều mật khẩu nên sẽ tốn rất nhiều thời gian</a:t>
            </a:r>
          </a:p>
          <a:p>
            <a:r>
              <a:rPr lang="en-US">
                <a:effectLst/>
                <a:latin typeface="Times New Roman" panose="02020603050405020304" pitchFamily="18" charset="0"/>
                <a:ea typeface="Calibri" panose="020F0502020204030204" pitchFamily="34" charset="0"/>
              </a:rPr>
              <a:t> Còn người dùng chỉ phải hash 1 mật khẩu khi đăng nhập nên ít bị ảnh hưởng bởi hash chậm</a:t>
            </a:r>
          </a:p>
          <a:p>
            <a:endParaRPr lang="en-US"/>
          </a:p>
        </p:txBody>
      </p:sp>
      <p:sp>
        <p:nvSpPr>
          <p:cNvPr id="4" name="Date Placeholder 3">
            <a:extLst>
              <a:ext uri="{FF2B5EF4-FFF2-40B4-BE49-F238E27FC236}">
                <a16:creationId xmlns:a16="http://schemas.microsoft.com/office/drawing/2014/main" id="{A8162586-6992-408A-89D8-9DC04CF8AA4D}"/>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8584131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3AE7-5B90-47BA-8F1D-AC62256DEEB5}"/>
              </a:ext>
            </a:extLst>
          </p:cNvPr>
          <p:cNvSpPr>
            <a:spLocks noGrp="1"/>
          </p:cNvSpPr>
          <p:nvPr>
            <p:ph type="title"/>
          </p:nvPr>
        </p:nvSpPr>
        <p:spPr>
          <a:xfrm>
            <a:off x="533400" y="304800"/>
            <a:ext cx="8229600" cy="1143000"/>
          </a:xfrm>
        </p:spPr>
        <p:txBody>
          <a:bodyPr/>
          <a:lstStyle/>
          <a:p>
            <a:r>
              <a:rPr lang="en-US">
                <a:effectLst/>
                <a:latin typeface="Times New Roman" panose="02020603050405020304" pitchFamily="18" charset="0"/>
                <a:ea typeface="Calibri" panose="020F0502020204030204" pitchFamily="34" charset="0"/>
              </a:rPr>
              <a:t>Kết hợp hash chậm với hash nhanh</a:t>
            </a:r>
            <a:endParaRPr lang="en-US"/>
          </a:p>
        </p:txBody>
      </p:sp>
      <p:sp>
        <p:nvSpPr>
          <p:cNvPr id="3" name="Content Placeholder 2">
            <a:extLst>
              <a:ext uri="{FF2B5EF4-FFF2-40B4-BE49-F238E27FC236}">
                <a16:creationId xmlns:a16="http://schemas.microsoft.com/office/drawing/2014/main" id="{A5E54FFB-E045-4BD4-A604-AEF6B10AA72C}"/>
              </a:ext>
            </a:extLst>
          </p:cNvPr>
          <p:cNvSpPr>
            <a:spLocks noGrp="1"/>
          </p:cNvSpPr>
          <p:nvPr>
            <p:ph idx="1"/>
          </p:nvPr>
        </p:nvSpPr>
        <p:spPr>
          <a:xfrm>
            <a:off x="685800" y="1828800"/>
            <a:ext cx="7772400" cy="4114800"/>
          </a:xfrm>
        </p:spPr>
        <p:txBody>
          <a:bodyPr/>
          <a:lstStyle/>
          <a:p>
            <a:r>
              <a:rPr lang="en-US" sz="2800"/>
              <a:t> </a:t>
            </a:r>
            <a:r>
              <a:rPr lang="en-US" sz="2800">
                <a:effectLst/>
                <a:latin typeface="Times New Roman" panose="02020603050405020304" pitchFamily="18" charset="0"/>
                <a:ea typeface="Calibri" panose="020F0502020204030204" pitchFamily="34" charset="0"/>
              </a:rPr>
              <a:t>Việc sử dụng hash chậm có thể dẫn tới nguy cơ bị tấn công DoS</a:t>
            </a:r>
          </a:p>
          <a:p>
            <a:r>
              <a:rPr lang="en-US" sz="2800">
                <a:effectLst/>
                <a:latin typeface="Times New Roman" panose="02020603050405020304" pitchFamily="18" charset="0"/>
                <a:ea typeface="Calibri" panose="020F0502020204030204" pitchFamily="34" charset="0"/>
              </a:rPr>
              <a:t> Kẻ tấn công có thể đăng nhập vào hệ thống với một mật khẩu cực dài, và do thuật toán hash thi hành rất chậm nên hệ thống phải tốn rất nhiều thời gian để kiểm tra đăng nhập. </a:t>
            </a:r>
          </a:p>
          <a:p>
            <a:r>
              <a:rPr lang="en-US" sz="2800">
                <a:effectLst/>
                <a:latin typeface="Times New Roman" panose="02020603050405020304" pitchFamily="18" charset="0"/>
                <a:ea typeface="Calibri" panose="020F0502020204030204" pitchFamily="34" charset="0"/>
              </a:rPr>
              <a:t>Kết quả là hệ thống có thể bị quá tải và không còn thời gian để thực hiện các công việc khác.</a:t>
            </a:r>
            <a:endParaRPr lang="en-US" sz="2800"/>
          </a:p>
        </p:txBody>
      </p:sp>
      <p:sp>
        <p:nvSpPr>
          <p:cNvPr id="4" name="Date Placeholder 3">
            <a:extLst>
              <a:ext uri="{FF2B5EF4-FFF2-40B4-BE49-F238E27FC236}">
                <a16:creationId xmlns:a16="http://schemas.microsoft.com/office/drawing/2014/main" id="{88BBA310-7F21-40E0-B691-7C431AD87851}"/>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032103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4CFE-140F-4E4F-88C5-F8860B1503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47C877-2CF5-4B6D-8F6E-D733B5834515}"/>
              </a:ext>
            </a:extLst>
          </p:cNvPr>
          <p:cNvSpPr>
            <a:spLocks noGrp="1"/>
          </p:cNvSpPr>
          <p:nvPr>
            <p:ph idx="1"/>
          </p:nvPr>
        </p:nvSpPr>
        <p:spPr>
          <a:xfrm>
            <a:off x="685800" y="1676400"/>
            <a:ext cx="7772400" cy="4114800"/>
          </a:xfrm>
        </p:spPr>
        <p:txBody>
          <a:bodyPr/>
          <a:lstStyle/>
          <a:p>
            <a:r>
              <a:rPr lang="en-US" sz="2800"/>
              <a:t> </a:t>
            </a:r>
            <a:r>
              <a:rPr lang="en-US" sz="2800">
                <a:effectLst/>
                <a:latin typeface="Times New Roman" panose="02020603050405020304" pitchFamily="18" charset="0"/>
                <a:ea typeface="Calibri" panose="020F0502020204030204" pitchFamily="34" charset="0"/>
              </a:rPr>
              <a:t>Để ngăn chặn hình thức tấn công này ta có thể sử dụng một phương pháp hash nhanh (ví dụ SHA) tác động lên mật khẩu nhằm thu ngắn độ dài mật khẩu, sau đó mới áp dụng hash chậm:</a:t>
            </a:r>
          </a:p>
          <a:p>
            <a:pPr marL="0" indent="0" algn="ctr">
              <a:buNone/>
            </a:pPr>
            <a:r>
              <a:rPr lang="en-US" sz="2800" i="1">
                <a:effectLst/>
                <a:latin typeface="Times New Roman" panose="02020603050405020304" pitchFamily="18" charset="0"/>
                <a:ea typeface="Calibri" panose="020F0502020204030204" pitchFamily="34" charset="0"/>
              </a:rPr>
              <a:t>H(SHA(pass)||salt)</a:t>
            </a:r>
            <a:endParaRPr lang="en-US" sz="2800">
              <a:effectLst/>
              <a:latin typeface="Times New Roman" panose="02020603050405020304" pitchFamily="18" charset="0"/>
              <a:ea typeface="Calibri" panose="020F0502020204030204" pitchFamily="34" charset="0"/>
            </a:endParaRPr>
          </a:p>
          <a:p>
            <a:r>
              <a:rPr lang="en-US" sz="2800">
                <a:effectLst/>
                <a:latin typeface="Times New Roman" panose="02020603050405020304" pitchFamily="18" charset="0"/>
                <a:ea typeface="Calibri" panose="020F0502020204030204" pitchFamily="34" charset="0"/>
              </a:rPr>
              <a:t> Do tốc độ của SHA nhanh nên server sẽ không bị ảnh hưởng nhiều, đầu ra của nó là một chuỗi không quá 512 bít nên cũng không tốn quá nhiều thời gian khi tiến hành hash lần hai</a:t>
            </a:r>
            <a:endParaRPr lang="en-US" sz="2800"/>
          </a:p>
        </p:txBody>
      </p:sp>
      <p:sp>
        <p:nvSpPr>
          <p:cNvPr id="4" name="Date Placeholder 3">
            <a:extLst>
              <a:ext uri="{FF2B5EF4-FFF2-40B4-BE49-F238E27FC236}">
                <a16:creationId xmlns:a16="http://schemas.microsoft.com/office/drawing/2014/main" id="{20D883BC-9F37-45AB-871E-F14A29E349F2}"/>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9692824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C1D21-F73C-46E3-83E8-E8CEBD55A245}"/>
              </a:ext>
            </a:extLst>
          </p:cNvPr>
          <p:cNvSpPr>
            <a:spLocks noGrp="1"/>
          </p:cNvSpPr>
          <p:nvPr>
            <p:ph type="title"/>
          </p:nvPr>
        </p:nvSpPr>
        <p:spPr/>
        <p:txBody>
          <a:bodyPr/>
          <a:lstStyle/>
          <a:p>
            <a:r>
              <a:rPr lang="en-US" sz="2800">
                <a:effectLst/>
                <a:latin typeface="Times New Roman" panose="02020603050405020304" pitchFamily="18" charset="0"/>
                <a:ea typeface="Calibri" panose="020F0502020204030204" pitchFamily="34" charset="0"/>
              </a:rPr>
              <a:t>Khi đó định dạng file chứa mật khẩu sẽ như sau:</a:t>
            </a:r>
            <a:endParaRPr lang="en-US" sz="2800"/>
          </a:p>
        </p:txBody>
      </p:sp>
      <p:graphicFrame>
        <p:nvGraphicFramePr>
          <p:cNvPr id="7" name="Table 7">
            <a:extLst>
              <a:ext uri="{FF2B5EF4-FFF2-40B4-BE49-F238E27FC236}">
                <a16:creationId xmlns:a16="http://schemas.microsoft.com/office/drawing/2014/main" id="{F804F949-09C8-447C-83A8-40A0BAEBEC6C}"/>
              </a:ext>
            </a:extLst>
          </p:cNvPr>
          <p:cNvGraphicFramePr>
            <a:graphicFrameLocks noGrp="1"/>
          </p:cNvGraphicFramePr>
          <p:nvPr>
            <p:ph idx="1"/>
            <p:extLst>
              <p:ext uri="{D42A27DB-BD31-4B8C-83A1-F6EECF244321}">
                <p14:modId xmlns:p14="http://schemas.microsoft.com/office/powerpoint/2010/main" val="3407826635"/>
              </p:ext>
            </p:extLst>
          </p:nvPr>
        </p:nvGraphicFramePr>
        <p:xfrm>
          <a:off x="762000" y="1905000"/>
          <a:ext cx="7772400" cy="310896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430337473"/>
                    </a:ext>
                  </a:extLst>
                </a:gridCol>
                <a:gridCol w="1905000">
                  <a:extLst>
                    <a:ext uri="{9D8B030D-6E8A-4147-A177-3AD203B41FA5}">
                      <a16:colId xmlns:a16="http://schemas.microsoft.com/office/drawing/2014/main" val="3122891738"/>
                    </a:ext>
                  </a:extLst>
                </a:gridCol>
                <a:gridCol w="3276600">
                  <a:extLst>
                    <a:ext uri="{9D8B030D-6E8A-4147-A177-3AD203B41FA5}">
                      <a16:colId xmlns:a16="http://schemas.microsoft.com/office/drawing/2014/main" val="4226607873"/>
                    </a:ext>
                  </a:extLst>
                </a:gridCol>
              </a:tblGrid>
              <a:tr h="370840">
                <a:tc>
                  <a:txBody>
                    <a:bodyPr/>
                    <a:lstStyle/>
                    <a:p>
                      <a:pPr algn="ctr"/>
                      <a:r>
                        <a:rPr lang="en-US" sz="2800"/>
                        <a:t>Tên đăng nhập</a:t>
                      </a:r>
                    </a:p>
                  </a:txBody>
                  <a:tcPr/>
                </a:tc>
                <a:tc>
                  <a:txBody>
                    <a:bodyPr/>
                    <a:lstStyle/>
                    <a:p>
                      <a:pPr algn="ctr"/>
                      <a:r>
                        <a:rPr lang="en-US" sz="2800"/>
                        <a:t>Salt</a:t>
                      </a:r>
                    </a:p>
                  </a:txBody>
                  <a:tcPr/>
                </a:tc>
                <a:tc>
                  <a:txBody>
                    <a:bodyPr/>
                    <a:lstStyle/>
                    <a:p>
                      <a:pPr algn="ctr"/>
                      <a:r>
                        <a:rPr lang="en-US" sz="2800"/>
                        <a:t>Mã hash</a:t>
                      </a:r>
                    </a:p>
                  </a:txBody>
                  <a:tcPr/>
                </a:tc>
                <a:extLst>
                  <a:ext uri="{0D108BD9-81ED-4DB2-BD59-A6C34878D82A}">
                    <a16:rowId xmlns:a16="http://schemas.microsoft.com/office/drawing/2014/main" val="540315154"/>
                  </a:ext>
                </a:extLst>
              </a:tr>
              <a:tr h="370840">
                <a:tc>
                  <a:txBody>
                    <a:bodyPr/>
                    <a:lstStyle/>
                    <a:p>
                      <a:pPr algn="ctr"/>
                      <a:r>
                        <a:rPr lang="en-US" sz="2800"/>
                        <a:t>Binhpt</a:t>
                      </a:r>
                    </a:p>
                  </a:txBody>
                  <a:tcPr/>
                </a:tc>
                <a:tc>
                  <a:txBody>
                    <a:bodyPr/>
                    <a:lstStyle/>
                    <a:p>
                      <a:pPr algn="ctr"/>
                      <a:r>
                        <a:rPr lang="en-US" sz="2800"/>
                        <a:t>9753</a:t>
                      </a:r>
                    </a:p>
                  </a:txBody>
                  <a:tcPr/>
                </a:tc>
                <a:tc>
                  <a:txBody>
                    <a:bodyPr/>
                    <a:lstStyle/>
                    <a:p>
                      <a:pPr algn="ctr"/>
                      <a:r>
                        <a:rPr lang="en-US" sz="2800" i="1" kern="1200">
                          <a:solidFill>
                            <a:schemeClr val="dk1"/>
                          </a:solidFill>
                          <a:effectLst/>
                          <a:latin typeface="+mn-lt"/>
                          <a:ea typeface="+mn-ea"/>
                          <a:cs typeface="+mn-cs"/>
                        </a:rPr>
                        <a:t>H(SHA(pass)||9753)</a:t>
                      </a:r>
                      <a:endParaRPr lang="en-US" sz="2800"/>
                    </a:p>
                  </a:txBody>
                  <a:tcPr/>
                </a:tc>
                <a:extLst>
                  <a:ext uri="{0D108BD9-81ED-4DB2-BD59-A6C34878D82A}">
                    <a16:rowId xmlns:a16="http://schemas.microsoft.com/office/drawing/2014/main" val="3570400488"/>
                  </a:ext>
                </a:extLst>
              </a:tr>
              <a:tr h="370840">
                <a:tc>
                  <a:txBody>
                    <a:bodyPr/>
                    <a:lstStyle/>
                    <a:p>
                      <a:pPr algn="ctr"/>
                      <a:r>
                        <a:rPr lang="en-US" sz="2800"/>
                        <a:t>Thaont</a:t>
                      </a:r>
                    </a:p>
                  </a:txBody>
                  <a:tcPr/>
                </a:tc>
                <a:tc>
                  <a:txBody>
                    <a:bodyPr/>
                    <a:lstStyle/>
                    <a:p>
                      <a:pPr algn="ctr"/>
                      <a:r>
                        <a:rPr lang="en-US" sz="2800"/>
                        <a:t>1328</a:t>
                      </a:r>
                    </a:p>
                  </a:txBody>
                  <a:tcPr/>
                </a:tc>
                <a:tc>
                  <a:txBody>
                    <a:bodyPr/>
                    <a:lstStyle/>
                    <a:p>
                      <a:pPr algn="ctr"/>
                      <a:r>
                        <a:rPr lang="en-US" sz="2800" i="1" kern="1200">
                          <a:solidFill>
                            <a:schemeClr val="dk1"/>
                          </a:solidFill>
                          <a:effectLst/>
                          <a:latin typeface="+mn-lt"/>
                          <a:ea typeface="+mn-ea"/>
                          <a:cs typeface="+mn-cs"/>
                        </a:rPr>
                        <a:t>H(SHA(pass)||1328)</a:t>
                      </a:r>
                      <a:endParaRPr lang="en-US" sz="2800"/>
                    </a:p>
                  </a:txBody>
                  <a:tcPr/>
                </a:tc>
                <a:extLst>
                  <a:ext uri="{0D108BD9-81ED-4DB2-BD59-A6C34878D82A}">
                    <a16:rowId xmlns:a16="http://schemas.microsoft.com/office/drawing/2014/main" val="1702470977"/>
                  </a:ext>
                </a:extLst>
              </a:tr>
              <a:tr h="370840">
                <a:tc>
                  <a:txBody>
                    <a:bodyPr/>
                    <a:lstStyle/>
                    <a:p>
                      <a:pPr algn="ctr"/>
                      <a:r>
                        <a:rPr lang="en-US" sz="2800"/>
                        <a:t>Haidv</a:t>
                      </a:r>
                    </a:p>
                  </a:txBody>
                  <a:tcPr/>
                </a:tc>
                <a:tc>
                  <a:txBody>
                    <a:bodyPr/>
                    <a:lstStyle/>
                    <a:p>
                      <a:pPr algn="ctr"/>
                      <a:r>
                        <a:rPr lang="en-US" sz="2800"/>
                        <a:t>3097</a:t>
                      </a:r>
                    </a:p>
                  </a:txBody>
                  <a:tcPr/>
                </a:tc>
                <a:tc>
                  <a:txBody>
                    <a:bodyPr/>
                    <a:lstStyle/>
                    <a:p>
                      <a:pPr algn="ctr"/>
                      <a:r>
                        <a:rPr lang="en-US" sz="2800" i="1" kern="1200">
                          <a:solidFill>
                            <a:schemeClr val="dk1"/>
                          </a:solidFill>
                          <a:effectLst/>
                          <a:latin typeface="+mn-lt"/>
                          <a:ea typeface="+mn-ea"/>
                          <a:cs typeface="+mn-cs"/>
                        </a:rPr>
                        <a:t>H(SHA(pass)||3097)</a:t>
                      </a:r>
                      <a:endParaRPr lang="en-US" sz="2800"/>
                    </a:p>
                  </a:txBody>
                  <a:tcPr/>
                </a:tc>
                <a:extLst>
                  <a:ext uri="{0D108BD9-81ED-4DB2-BD59-A6C34878D82A}">
                    <a16:rowId xmlns:a16="http://schemas.microsoft.com/office/drawing/2014/main" val="1260740808"/>
                  </a:ext>
                </a:extLst>
              </a:tr>
              <a:tr h="370840">
                <a:tc>
                  <a:txBody>
                    <a:bodyPr/>
                    <a:lstStyle/>
                    <a:p>
                      <a:pPr algn="ctr"/>
                      <a:r>
                        <a:rPr lang="en-US" sz="2800"/>
                        <a:t>Vinhvt</a:t>
                      </a:r>
                    </a:p>
                  </a:txBody>
                  <a:tcPr/>
                </a:tc>
                <a:tc>
                  <a:txBody>
                    <a:bodyPr/>
                    <a:lstStyle/>
                    <a:p>
                      <a:pPr algn="ctr"/>
                      <a:r>
                        <a:rPr lang="en-US" sz="2800"/>
                        <a:t>4129</a:t>
                      </a:r>
                    </a:p>
                  </a:txBody>
                  <a:tcPr/>
                </a:tc>
                <a:tc>
                  <a:txBody>
                    <a:bodyPr/>
                    <a:lstStyle/>
                    <a:p>
                      <a:pPr algn="ctr"/>
                      <a:r>
                        <a:rPr lang="en-US" sz="2800" i="1" kern="1200">
                          <a:solidFill>
                            <a:schemeClr val="dk1"/>
                          </a:solidFill>
                          <a:effectLst/>
                          <a:latin typeface="+mn-lt"/>
                          <a:ea typeface="+mn-ea"/>
                          <a:cs typeface="+mn-cs"/>
                        </a:rPr>
                        <a:t>H(SHA(pass)||4129)</a:t>
                      </a:r>
                      <a:endParaRPr lang="en-US" sz="2800"/>
                    </a:p>
                  </a:txBody>
                  <a:tcPr/>
                </a:tc>
                <a:extLst>
                  <a:ext uri="{0D108BD9-81ED-4DB2-BD59-A6C34878D82A}">
                    <a16:rowId xmlns:a16="http://schemas.microsoft.com/office/drawing/2014/main" val="3142126076"/>
                  </a:ext>
                </a:extLst>
              </a:tr>
              <a:tr h="370840">
                <a:tc>
                  <a:txBody>
                    <a:bodyPr/>
                    <a:lstStyle/>
                    <a:p>
                      <a:pPr algn="ctr"/>
                      <a:r>
                        <a:rPr lang="en-US" sz="2800"/>
                        <a:t>…</a:t>
                      </a:r>
                    </a:p>
                  </a:txBody>
                  <a:tcPr/>
                </a:tc>
                <a:tc>
                  <a:txBody>
                    <a:bodyPr/>
                    <a:lstStyle/>
                    <a:p>
                      <a:pPr algn="ctr"/>
                      <a:r>
                        <a:rPr lang="en-US" sz="2800"/>
                        <a:t>…</a:t>
                      </a:r>
                    </a:p>
                  </a:txBody>
                  <a:tcPr/>
                </a:tc>
                <a:tc>
                  <a:txBody>
                    <a:bodyPr/>
                    <a:lstStyle/>
                    <a:p>
                      <a:pPr algn="ctr"/>
                      <a:r>
                        <a:rPr lang="en-US" sz="2800"/>
                        <a:t>…</a:t>
                      </a:r>
                    </a:p>
                  </a:txBody>
                  <a:tcPr/>
                </a:tc>
                <a:extLst>
                  <a:ext uri="{0D108BD9-81ED-4DB2-BD59-A6C34878D82A}">
                    <a16:rowId xmlns:a16="http://schemas.microsoft.com/office/drawing/2014/main" val="3714215319"/>
                  </a:ext>
                </a:extLst>
              </a:tr>
            </a:tbl>
          </a:graphicData>
        </a:graphic>
      </p:graphicFrame>
      <p:sp>
        <p:nvSpPr>
          <p:cNvPr id="4" name="Date Placeholder 3">
            <a:extLst>
              <a:ext uri="{FF2B5EF4-FFF2-40B4-BE49-F238E27FC236}">
                <a16:creationId xmlns:a16="http://schemas.microsoft.com/office/drawing/2014/main" id="{841BC039-A77C-449B-B0C9-B1E2DC0D7E8D}"/>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89925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A4B86-1A4E-44C6-9F49-726CBB237734}"/>
              </a:ext>
            </a:extLst>
          </p:cNvPr>
          <p:cNvSpPr>
            <a:spLocks noGrp="1"/>
          </p:cNvSpPr>
          <p:nvPr>
            <p:ph type="title"/>
          </p:nvPr>
        </p:nvSpPr>
        <p:spPr/>
        <p:txBody>
          <a:bodyPr/>
          <a:lstStyle/>
          <a:p>
            <a:r>
              <a:rPr lang="en-US">
                <a:effectLst/>
                <a:latin typeface="Times New Roman" panose="02020603050405020304" pitchFamily="18" charset="0"/>
                <a:ea typeface="Calibri" panose="020F0502020204030204" pitchFamily="34" charset="0"/>
              </a:rPr>
              <a:t>Sử dụng thêm Pepper</a:t>
            </a:r>
            <a:endParaRPr lang="en-US"/>
          </a:p>
        </p:txBody>
      </p:sp>
      <p:sp>
        <p:nvSpPr>
          <p:cNvPr id="3" name="Content Placeholder 2">
            <a:extLst>
              <a:ext uri="{FF2B5EF4-FFF2-40B4-BE49-F238E27FC236}">
                <a16:creationId xmlns:a16="http://schemas.microsoft.com/office/drawing/2014/main" id="{C9A069CF-8433-4B37-9F04-045DEF5278F9}"/>
              </a:ext>
            </a:extLst>
          </p:cNvPr>
          <p:cNvSpPr>
            <a:spLocks noGrp="1"/>
          </p:cNvSpPr>
          <p:nvPr>
            <p:ph idx="1"/>
          </p:nvPr>
        </p:nvSpPr>
        <p:spPr>
          <a:xfrm>
            <a:off x="762000" y="1905000"/>
            <a:ext cx="7772400" cy="4114800"/>
          </a:xfrm>
        </p:spPr>
        <p:txBody>
          <a:bodyPr/>
          <a:lstStyle/>
          <a:p>
            <a:r>
              <a:rPr lang="en-US"/>
              <a:t> Có một giải pháp giúp ngăn chặn kẻ tấn công chuẩn bị danh sách mật khẩu, đó là dùng hàm MAC thay cho hàm Hash</a:t>
            </a:r>
          </a:p>
          <a:p>
            <a:r>
              <a:rPr lang="en-US"/>
              <a:t> Hàm MAC cũng tương tự như hàm Hash, nhưng yêu cầu phải biết mật khóa K mới tính được mã MAC</a:t>
            </a:r>
          </a:p>
        </p:txBody>
      </p:sp>
      <p:sp>
        <p:nvSpPr>
          <p:cNvPr id="4" name="Date Placeholder 3">
            <a:extLst>
              <a:ext uri="{FF2B5EF4-FFF2-40B4-BE49-F238E27FC236}">
                <a16:creationId xmlns:a16="http://schemas.microsoft.com/office/drawing/2014/main" id="{7D244BC4-CE01-4CDE-8FEB-F58A8502038C}"/>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291553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C1D21-F73C-46E3-83E8-E8CEBD55A245}"/>
              </a:ext>
            </a:extLst>
          </p:cNvPr>
          <p:cNvSpPr>
            <a:spLocks noGrp="1"/>
          </p:cNvSpPr>
          <p:nvPr>
            <p:ph type="title"/>
          </p:nvPr>
        </p:nvSpPr>
        <p:spPr/>
        <p:txBody>
          <a:bodyPr/>
          <a:lstStyle/>
          <a:p>
            <a:r>
              <a:rPr lang="en-US" sz="2800">
                <a:effectLst/>
                <a:latin typeface="Times New Roman" panose="02020603050405020304" pitchFamily="18" charset="0"/>
                <a:ea typeface="Calibri" panose="020F0502020204030204" pitchFamily="34" charset="0"/>
              </a:rPr>
              <a:t>Khi đó định dạng file chứa mật khẩu sẽ như sau:</a:t>
            </a:r>
            <a:endParaRPr lang="en-US" sz="2800"/>
          </a:p>
        </p:txBody>
      </p:sp>
      <p:graphicFrame>
        <p:nvGraphicFramePr>
          <p:cNvPr id="7" name="Table 7">
            <a:extLst>
              <a:ext uri="{FF2B5EF4-FFF2-40B4-BE49-F238E27FC236}">
                <a16:creationId xmlns:a16="http://schemas.microsoft.com/office/drawing/2014/main" id="{F804F949-09C8-447C-83A8-40A0BAEBEC6C}"/>
              </a:ext>
            </a:extLst>
          </p:cNvPr>
          <p:cNvGraphicFramePr>
            <a:graphicFrameLocks noGrp="1"/>
          </p:cNvGraphicFramePr>
          <p:nvPr>
            <p:ph idx="1"/>
            <p:extLst>
              <p:ext uri="{D42A27DB-BD31-4B8C-83A1-F6EECF244321}">
                <p14:modId xmlns:p14="http://schemas.microsoft.com/office/powerpoint/2010/main" val="453147737"/>
              </p:ext>
            </p:extLst>
          </p:nvPr>
        </p:nvGraphicFramePr>
        <p:xfrm>
          <a:off x="762000" y="1905000"/>
          <a:ext cx="7772400" cy="310896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430337473"/>
                    </a:ext>
                  </a:extLst>
                </a:gridCol>
                <a:gridCol w="2590800">
                  <a:extLst>
                    <a:ext uri="{9D8B030D-6E8A-4147-A177-3AD203B41FA5}">
                      <a16:colId xmlns:a16="http://schemas.microsoft.com/office/drawing/2014/main" val="3122891738"/>
                    </a:ext>
                  </a:extLst>
                </a:gridCol>
                <a:gridCol w="2590800">
                  <a:extLst>
                    <a:ext uri="{9D8B030D-6E8A-4147-A177-3AD203B41FA5}">
                      <a16:colId xmlns:a16="http://schemas.microsoft.com/office/drawing/2014/main" val="4226607873"/>
                    </a:ext>
                  </a:extLst>
                </a:gridCol>
              </a:tblGrid>
              <a:tr h="370840">
                <a:tc>
                  <a:txBody>
                    <a:bodyPr/>
                    <a:lstStyle/>
                    <a:p>
                      <a:pPr algn="ctr"/>
                      <a:r>
                        <a:rPr lang="en-US" sz="2800"/>
                        <a:t>Tên đăng nhập</a:t>
                      </a:r>
                    </a:p>
                  </a:txBody>
                  <a:tcPr/>
                </a:tc>
                <a:tc>
                  <a:txBody>
                    <a:bodyPr/>
                    <a:lstStyle/>
                    <a:p>
                      <a:pPr algn="ctr"/>
                      <a:r>
                        <a:rPr lang="en-US" sz="2800"/>
                        <a:t>Salt</a:t>
                      </a:r>
                    </a:p>
                  </a:txBody>
                  <a:tcPr/>
                </a:tc>
                <a:tc>
                  <a:txBody>
                    <a:bodyPr/>
                    <a:lstStyle/>
                    <a:p>
                      <a:pPr algn="ctr"/>
                      <a:r>
                        <a:rPr lang="en-US" sz="2800"/>
                        <a:t>Mã MAC</a:t>
                      </a:r>
                    </a:p>
                  </a:txBody>
                  <a:tcPr/>
                </a:tc>
                <a:extLst>
                  <a:ext uri="{0D108BD9-81ED-4DB2-BD59-A6C34878D82A}">
                    <a16:rowId xmlns:a16="http://schemas.microsoft.com/office/drawing/2014/main" val="540315154"/>
                  </a:ext>
                </a:extLst>
              </a:tr>
              <a:tr h="370840">
                <a:tc>
                  <a:txBody>
                    <a:bodyPr/>
                    <a:lstStyle/>
                    <a:p>
                      <a:pPr algn="ctr"/>
                      <a:r>
                        <a:rPr lang="en-US" sz="2800"/>
                        <a:t>Binhpt</a:t>
                      </a:r>
                    </a:p>
                  </a:txBody>
                  <a:tcPr/>
                </a:tc>
                <a:tc>
                  <a:txBody>
                    <a:bodyPr/>
                    <a:lstStyle/>
                    <a:p>
                      <a:pPr algn="ctr"/>
                      <a:r>
                        <a:rPr lang="en-US" sz="2800"/>
                        <a:t>9753</a:t>
                      </a:r>
                    </a:p>
                  </a:txBody>
                  <a:tcPr/>
                </a:tc>
                <a:tc>
                  <a:txBody>
                    <a:bodyPr/>
                    <a:lstStyle/>
                    <a:p>
                      <a:pPr algn="ctr"/>
                      <a:r>
                        <a:rPr lang="en-US" sz="2800" i="1" kern="1200">
                          <a:solidFill>
                            <a:schemeClr val="dk1"/>
                          </a:solidFill>
                          <a:effectLst/>
                          <a:latin typeface="+mn-lt"/>
                          <a:ea typeface="+mn-ea"/>
                          <a:cs typeface="+mn-cs"/>
                        </a:rPr>
                        <a:t>C(K,pass||9753)</a:t>
                      </a:r>
                      <a:endParaRPr lang="en-US" sz="2800"/>
                    </a:p>
                  </a:txBody>
                  <a:tcPr/>
                </a:tc>
                <a:extLst>
                  <a:ext uri="{0D108BD9-81ED-4DB2-BD59-A6C34878D82A}">
                    <a16:rowId xmlns:a16="http://schemas.microsoft.com/office/drawing/2014/main" val="3570400488"/>
                  </a:ext>
                </a:extLst>
              </a:tr>
              <a:tr h="370840">
                <a:tc>
                  <a:txBody>
                    <a:bodyPr/>
                    <a:lstStyle/>
                    <a:p>
                      <a:pPr algn="ctr"/>
                      <a:r>
                        <a:rPr lang="en-US" sz="2800"/>
                        <a:t>Thaont</a:t>
                      </a:r>
                    </a:p>
                  </a:txBody>
                  <a:tcPr/>
                </a:tc>
                <a:tc>
                  <a:txBody>
                    <a:bodyPr/>
                    <a:lstStyle/>
                    <a:p>
                      <a:pPr algn="ctr"/>
                      <a:r>
                        <a:rPr lang="en-US" sz="2800"/>
                        <a:t>1328</a:t>
                      </a:r>
                    </a:p>
                  </a:txBody>
                  <a:tcPr/>
                </a:tc>
                <a:tc>
                  <a:txBody>
                    <a:bodyPr/>
                    <a:lstStyle/>
                    <a:p>
                      <a:pPr algn="ctr"/>
                      <a:r>
                        <a:rPr lang="en-US" sz="2800" i="1" kern="1200">
                          <a:solidFill>
                            <a:schemeClr val="dk1"/>
                          </a:solidFill>
                          <a:effectLst/>
                          <a:latin typeface="+mn-lt"/>
                          <a:ea typeface="+mn-ea"/>
                          <a:cs typeface="+mn-cs"/>
                        </a:rPr>
                        <a:t>C(K,pass||1328)</a:t>
                      </a:r>
                      <a:endParaRPr lang="en-US" sz="2800"/>
                    </a:p>
                  </a:txBody>
                  <a:tcPr/>
                </a:tc>
                <a:extLst>
                  <a:ext uri="{0D108BD9-81ED-4DB2-BD59-A6C34878D82A}">
                    <a16:rowId xmlns:a16="http://schemas.microsoft.com/office/drawing/2014/main" val="1702470977"/>
                  </a:ext>
                </a:extLst>
              </a:tr>
              <a:tr h="370840">
                <a:tc>
                  <a:txBody>
                    <a:bodyPr/>
                    <a:lstStyle/>
                    <a:p>
                      <a:pPr algn="ctr"/>
                      <a:r>
                        <a:rPr lang="en-US" sz="2800"/>
                        <a:t>Haidv</a:t>
                      </a:r>
                    </a:p>
                  </a:txBody>
                  <a:tcPr/>
                </a:tc>
                <a:tc>
                  <a:txBody>
                    <a:bodyPr/>
                    <a:lstStyle/>
                    <a:p>
                      <a:pPr algn="ctr"/>
                      <a:r>
                        <a:rPr lang="en-US" sz="2800"/>
                        <a:t>3097</a:t>
                      </a:r>
                    </a:p>
                  </a:txBody>
                  <a:tcPr/>
                </a:tc>
                <a:tc>
                  <a:txBody>
                    <a:bodyPr/>
                    <a:lstStyle/>
                    <a:p>
                      <a:pPr algn="ctr"/>
                      <a:r>
                        <a:rPr lang="en-US" sz="2800" i="1" kern="1200">
                          <a:solidFill>
                            <a:schemeClr val="dk1"/>
                          </a:solidFill>
                          <a:effectLst/>
                          <a:latin typeface="+mn-lt"/>
                          <a:ea typeface="+mn-ea"/>
                          <a:cs typeface="+mn-cs"/>
                        </a:rPr>
                        <a:t>C(K,pass||3097)</a:t>
                      </a:r>
                      <a:endParaRPr lang="en-US" sz="2800"/>
                    </a:p>
                  </a:txBody>
                  <a:tcPr/>
                </a:tc>
                <a:extLst>
                  <a:ext uri="{0D108BD9-81ED-4DB2-BD59-A6C34878D82A}">
                    <a16:rowId xmlns:a16="http://schemas.microsoft.com/office/drawing/2014/main" val="1260740808"/>
                  </a:ext>
                </a:extLst>
              </a:tr>
              <a:tr h="370840">
                <a:tc>
                  <a:txBody>
                    <a:bodyPr/>
                    <a:lstStyle/>
                    <a:p>
                      <a:pPr algn="ctr"/>
                      <a:r>
                        <a:rPr lang="en-US" sz="2800"/>
                        <a:t>Vinhvt</a:t>
                      </a:r>
                    </a:p>
                  </a:txBody>
                  <a:tcPr/>
                </a:tc>
                <a:tc>
                  <a:txBody>
                    <a:bodyPr/>
                    <a:lstStyle/>
                    <a:p>
                      <a:pPr algn="ctr"/>
                      <a:r>
                        <a:rPr lang="en-US" sz="2800"/>
                        <a:t>4129</a:t>
                      </a:r>
                    </a:p>
                  </a:txBody>
                  <a:tcPr/>
                </a:tc>
                <a:tc>
                  <a:txBody>
                    <a:bodyPr/>
                    <a:lstStyle/>
                    <a:p>
                      <a:pPr algn="ctr"/>
                      <a:r>
                        <a:rPr lang="en-US" sz="2800" i="1" kern="1200">
                          <a:solidFill>
                            <a:schemeClr val="dk1"/>
                          </a:solidFill>
                          <a:effectLst/>
                          <a:latin typeface="+mn-lt"/>
                          <a:ea typeface="+mn-ea"/>
                          <a:cs typeface="+mn-cs"/>
                        </a:rPr>
                        <a:t>C(K,pass||4129)</a:t>
                      </a:r>
                      <a:endParaRPr lang="en-US" sz="2800"/>
                    </a:p>
                  </a:txBody>
                  <a:tcPr/>
                </a:tc>
                <a:extLst>
                  <a:ext uri="{0D108BD9-81ED-4DB2-BD59-A6C34878D82A}">
                    <a16:rowId xmlns:a16="http://schemas.microsoft.com/office/drawing/2014/main" val="3142126076"/>
                  </a:ext>
                </a:extLst>
              </a:tr>
              <a:tr h="370840">
                <a:tc>
                  <a:txBody>
                    <a:bodyPr/>
                    <a:lstStyle/>
                    <a:p>
                      <a:pPr algn="ctr"/>
                      <a:r>
                        <a:rPr lang="en-US" sz="2800"/>
                        <a:t>…</a:t>
                      </a:r>
                    </a:p>
                  </a:txBody>
                  <a:tcPr/>
                </a:tc>
                <a:tc>
                  <a:txBody>
                    <a:bodyPr/>
                    <a:lstStyle/>
                    <a:p>
                      <a:pPr algn="ctr"/>
                      <a:r>
                        <a:rPr lang="en-US" sz="2800"/>
                        <a:t>…</a:t>
                      </a:r>
                    </a:p>
                  </a:txBody>
                  <a:tcPr/>
                </a:tc>
                <a:tc>
                  <a:txBody>
                    <a:bodyPr/>
                    <a:lstStyle/>
                    <a:p>
                      <a:pPr algn="ctr"/>
                      <a:r>
                        <a:rPr lang="en-US" sz="2800"/>
                        <a:t>…</a:t>
                      </a:r>
                    </a:p>
                  </a:txBody>
                  <a:tcPr/>
                </a:tc>
                <a:extLst>
                  <a:ext uri="{0D108BD9-81ED-4DB2-BD59-A6C34878D82A}">
                    <a16:rowId xmlns:a16="http://schemas.microsoft.com/office/drawing/2014/main" val="3714215319"/>
                  </a:ext>
                </a:extLst>
              </a:tr>
            </a:tbl>
          </a:graphicData>
        </a:graphic>
      </p:graphicFrame>
      <p:sp>
        <p:nvSpPr>
          <p:cNvPr id="4" name="Date Placeholder 3">
            <a:extLst>
              <a:ext uri="{FF2B5EF4-FFF2-40B4-BE49-F238E27FC236}">
                <a16:creationId xmlns:a16="http://schemas.microsoft.com/office/drawing/2014/main" id="{841BC039-A77C-449B-B0C9-B1E2DC0D7E8D}"/>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146657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B241-CD51-4985-BDC1-920B61D02D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B304E5-EF68-44B0-9DA8-A276C6E7F061}"/>
              </a:ext>
            </a:extLst>
          </p:cNvPr>
          <p:cNvSpPr>
            <a:spLocks noGrp="1"/>
          </p:cNvSpPr>
          <p:nvPr>
            <p:ph idx="1"/>
          </p:nvPr>
        </p:nvSpPr>
        <p:spPr>
          <a:xfrm>
            <a:off x="762000" y="1676400"/>
            <a:ext cx="7772400" cy="4191000"/>
          </a:xfrm>
        </p:spPr>
        <p:txBody>
          <a:bodyPr/>
          <a:lstStyle/>
          <a:p>
            <a:r>
              <a:rPr lang="en-US"/>
              <a:t> </a:t>
            </a:r>
            <a:r>
              <a:rPr lang="en-US">
                <a:effectLst/>
                <a:latin typeface="Times New Roman" panose="02020603050405020304" pitchFamily="18" charset="0"/>
                <a:ea typeface="Calibri" panose="020F0502020204030204" pitchFamily="34" charset="0"/>
              </a:rPr>
              <a:t>Khoá K đó được gọi là </a:t>
            </a:r>
            <a:r>
              <a:rPr lang="en-US" b="1" i="1">
                <a:solidFill>
                  <a:srgbClr val="000000"/>
                </a:solidFill>
                <a:effectLst/>
                <a:latin typeface="Times New Roman" panose="02020603050405020304" pitchFamily="18" charset="0"/>
                <a:ea typeface="Calibri" panose="020F0502020204030204" pitchFamily="34" charset="0"/>
              </a:rPr>
              <a:t>pepper</a:t>
            </a:r>
            <a:r>
              <a:rPr lang="en-US">
                <a:effectLst/>
                <a:latin typeface="Times New Roman" panose="02020603050405020304" pitchFamily="18" charset="0"/>
                <a:ea typeface="Calibri" panose="020F0502020204030204" pitchFamily="34" charset="0"/>
              </a:rPr>
              <a:t>, nó cần được bảo vệ cẩn thận và phải được lưu trữ ở một nơi an toàn. </a:t>
            </a:r>
          </a:p>
          <a:p>
            <a:r>
              <a:rPr lang="en-US">
                <a:latin typeface="Times New Roman" panose="02020603050405020304" pitchFamily="18" charset="0"/>
                <a:ea typeface="Calibri" panose="020F0502020204030204" pitchFamily="34" charset="0"/>
              </a:rPr>
              <a:t> </a:t>
            </a:r>
            <a:r>
              <a:rPr lang="en-US">
                <a:effectLst/>
                <a:latin typeface="Times New Roman" panose="02020603050405020304" pitchFamily="18" charset="0"/>
                <a:ea typeface="Calibri" panose="020F0502020204030204" pitchFamily="34" charset="0"/>
              </a:rPr>
              <a:t>Có thể dùng chung một pepper cho tất cả các mật khẩu. </a:t>
            </a:r>
          </a:p>
          <a:p>
            <a:r>
              <a:rPr lang="en-US">
                <a:effectLst/>
                <a:latin typeface="Times New Roman" panose="02020603050405020304" pitchFamily="18" charset="0"/>
                <a:ea typeface="Calibri" panose="020F0502020204030204" pitchFamily="34" charset="0"/>
              </a:rPr>
              <a:t> Kẻ tấn công không thể mã hoá được danh sách mật khẩu vì không biết khoá K, tức là không thể dò ra mật khẩu của người dùng</a:t>
            </a:r>
            <a:endParaRPr lang="en-US"/>
          </a:p>
        </p:txBody>
      </p:sp>
      <p:sp>
        <p:nvSpPr>
          <p:cNvPr id="4" name="Date Placeholder 3">
            <a:extLst>
              <a:ext uri="{FF2B5EF4-FFF2-40B4-BE49-F238E27FC236}">
                <a16:creationId xmlns:a16="http://schemas.microsoft.com/office/drawing/2014/main" id="{D66228C7-8E8C-443A-A7E2-855DB1760A09}"/>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320532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C0830-F278-44C0-AA7A-5E0E2DED75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BFE673-444B-4817-AC58-C36A0FD2823F}"/>
              </a:ext>
            </a:extLst>
          </p:cNvPr>
          <p:cNvSpPr>
            <a:spLocks noGrp="1"/>
          </p:cNvSpPr>
          <p:nvPr>
            <p:ph idx="1"/>
          </p:nvPr>
        </p:nvSpPr>
        <p:spPr>
          <a:xfrm>
            <a:off x="685800" y="1676400"/>
            <a:ext cx="7772400" cy="4114800"/>
          </a:xfrm>
        </p:spPr>
        <p:txBody>
          <a:bodyPr/>
          <a:lstStyle/>
          <a:p>
            <a:r>
              <a:rPr lang="en-US"/>
              <a:t> Cũng không nhất thiết phải sử dụng hàm MAC, có thể sử dụng hàm Hash kết hợp với khóa K </a:t>
            </a:r>
            <a:r>
              <a:rPr lang="en-US" i="1"/>
              <a:t>(pepper)</a:t>
            </a:r>
            <a:r>
              <a:rPr lang="en-US"/>
              <a:t> để đem lại tác dụng tương tự.</a:t>
            </a:r>
          </a:p>
          <a:p>
            <a:r>
              <a:rPr lang="en-US">
                <a:effectLst/>
                <a:latin typeface="Times New Roman" panose="02020603050405020304" pitchFamily="18" charset="0"/>
                <a:ea typeface="Calibri" panose="020F0502020204030204" pitchFamily="34" charset="0"/>
              </a:rPr>
              <a:t> Người ta ghép mật khẩu với salt và khóa K, rồi mã hoá bằng hàm hash: </a:t>
            </a:r>
            <a:r>
              <a:rPr lang="en-US" i="1">
                <a:effectLst/>
                <a:latin typeface="Times New Roman" panose="02020603050405020304" pitchFamily="18" charset="0"/>
                <a:ea typeface="Calibri" panose="020F0502020204030204" pitchFamily="34" charset="0"/>
              </a:rPr>
              <a:t>H(pass||satl||K)</a:t>
            </a:r>
            <a:r>
              <a:rPr lang="en-US">
                <a:effectLst/>
                <a:latin typeface="Times New Roman" panose="02020603050405020304" pitchFamily="18" charset="0"/>
                <a:ea typeface="Calibri" panose="020F0502020204030204" pitchFamily="34" charset="0"/>
              </a:rPr>
              <a:t>. Khi đó kẻ tấn công không thể chuẩn bị được danh sách mật khẩu vì không biết khóa K.</a:t>
            </a:r>
          </a:p>
          <a:p>
            <a:endParaRPr lang="en-US"/>
          </a:p>
        </p:txBody>
      </p:sp>
      <p:sp>
        <p:nvSpPr>
          <p:cNvPr id="4" name="Date Placeholder 3">
            <a:extLst>
              <a:ext uri="{FF2B5EF4-FFF2-40B4-BE49-F238E27FC236}">
                <a16:creationId xmlns:a16="http://schemas.microsoft.com/office/drawing/2014/main" id="{17236B4F-E5B0-4E82-B8A0-69C64FCA019E}"/>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281179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C1D21-F73C-46E3-83E8-E8CEBD55A245}"/>
              </a:ext>
            </a:extLst>
          </p:cNvPr>
          <p:cNvSpPr>
            <a:spLocks noGrp="1"/>
          </p:cNvSpPr>
          <p:nvPr>
            <p:ph type="title"/>
          </p:nvPr>
        </p:nvSpPr>
        <p:spPr/>
        <p:txBody>
          <a:bodyPr/>
          <a:lstStyle/>
          <a:p>
            <a:r>
              <a:rPr lang="en-US" sz="2800">
                <a:effectLst/>
                <a:latin typeface="Times New Roman" panose="02020603050405020304" pitchFamily="18" charset="0"/>
                <a:ea typeface="Calibri" panose="020F0502020204030204" pitchFamily="34" charset="0"/>
              </a:rPr>
              <a:t>Khi đó định dạng file chứa mật khẩu sẽ như sau:</a:t>
            </a:r>
            <a:endParaRPr lang="en-US" sz="2800"/>
          </a:p>
        </p:txBody>
      </p:sp>
      <p:graphicFrame>
        <p:nvGraphicFramePr>
          <p:cNvPr id="7" name="Table 7">
            <a:extLst>
              <a:ext uri="{FF2B5EF4-FFF2-40B4-BE49-F238E27FC236}">
                <a16:creationId xmlns:a16="http://schemas.microsoft.com/office/drawing/2014/main" id="{F804F949-09C8-447C-83A8-40A0BAEBEC6C}"/>
              </a:ext>
            </a:extLst>
          </p:cNvPr>
          <p:cNvGraphicFramePr>
            <a:graphicFrameLocks noGrp="1"/>
          </p:cNvGraphicFramePr>
          <p:nvPr>
            <p:ph idx="1"/>
            <p:extLst>
              <p:ext uri="{D42A27DB-BD31-4B8C-83A1-F6EECF244321}">
                <p14:modId xmlns:p14="http://schemas.microsoft.com/office/powerpoint/2010/main" val="3650936982"/>
              </p:ext>
            </p:extLst>
          </p:nvPr>
        </p:nvGraphicFramePr>
        <p:xfrm>
          <a:off x="762000" y="1905000"/>
          <a:ext cx="7772400" cy="310896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430337473"/>
                    </a:ext>
                  </a:extLst>
                </a:gridCol>
                <a:gridCol w="2362200">
                  <a:extLst>
                    <a:ext uri="{9D8B030D-6E8A-4147-A177-3AD203B41FA5}">
                      <a16:colId xmlns:a16="http://schemas.microsoft.com/office/drawing/2014/main" val="3122891738"/>
                    </a:ext>
                  </a:extLst>
                </a:gridCol>
                <a:gridCol w="2819400">
                  <a:extLst>
                    <a:ext uri="{9D8B030D-6E8A-4147-A177-3AD203B41FA5}">
                      <a16:colId xmlns:a16="http://schemas.microsoft.com/office/drawing/2014/main" val="4226607873"/>
                    </a:ext>
                  </a:extLst>
                </a:gridCol>
              </a:tblGrid>
              <a:tr h="370840">
                <a:tc>
                  <a:txBody>
                    <a:bodyPr/>
                    <a:lstStyle/>
                    <a:p>
                      <a:pPr algn="ctr"/>
                      <a:r>
                        <a:rPr lang="en-US" sz="2800"/>
                        <a:t>Tên đăng nhập</a:t>
                      </a:r>
                    </a:p>
                  </a:txBody>
                  <a:tcPr/>
                </a:tc>
                <a:tc>
                  <a:txBody>
                    <a:bodyPr/>
                    <a:lstStyle/>
                    <a:p>
                      <a:pPr algn="ctr"/>
                      <a:r>
                        <a:rPr lang="en-US" sz="2800"/>
                        <a:t>Salt</a:t>
                      </a:r>
                    </a:p>
                  </a:txBody>
                  <a:tcPr/>
                </a:tc>
                <a:tc>
                  <a:txBody>
                    <a:bodyPr/>
                    <a:lstStyle/>
                    <a:p>
                      <a:pPr algn="ctr"/>
                      <a:r>
                        <a:rPr lang="en-US" sz="2800"/>
                        <a:t>Mã hash</a:t>
                      </a:r>
                    </a:p>
                  </a:txBody>
                  <a:tcPr/>
                </a:tc>
                <a:extLst>
                  <a:ext uri="{0D108BD9-81ED-4DB2-BD59-A6C34878D82A}">
                    <a16:rowId xmlns:a16="http://schemas.microsoft.com/office/drawing/2014/main" val="540315154"/>
                  </a:ext>
                </a:extLst>
              </a:tr>
              <a:tr h="370840">
                <a:tc>
                  <a:txBody>
                    <a:bodyPr/>
                    <a:lstStyle/>
                    <a:p>
                      <a:pPr algn="ctr"/>
                      <a:r>
                        <a:rPr lang="en-US" sz="2800"/>
                        <a:t>Binhpt</a:t>
                      </a:r>
                    </a:p>
                  </a:txBody>
                  <a:tcPr/>
                </a:tc>
                <a:tc>
                  <a:txBody>
                    <a:bodyPr/>
                    <a:lstStyle/>
                    <a:p>
                      <a:pPr algn="ctr"/>
                      <a:r>
                        <a:rPr lang="en-US" sz="2800"/>
                        <a:t>9753</a:t>
                      </a:r>
                    </a:p>
                  </a:txBody>
                  <a:tcPr/>
                </a:tc>
                <a:tc>
                  <a:txBody>
                    <a:bodyPr/>
                    <a:lstStyle/>
                    <a:p>
                      <a:pPr algn="ctr"/>
                      <a:r>
                        <a:rPr lang="en-US" sz="2800" i="1" kern="1200">
                          <a:solidFill>
                            <a:schemeClr val="dk1"/>
                          </a:solidFill>
                          <a:effectLst/>
                          <a:latin typeface="+mn-lt"/>
                          <a:ea typeface="+mn-ea"/>
                          <a:cs typeface="+mn-cs"/>
                        </a:rPr>
                        <a:t>H(pass||9753||K)</a:t>
                      </a:r>
                      <a:endParaRPr lang="en-US" sz="2800"/>
                    </a:p>
                  </a:txBody>
                  <a:tcPr/>
                </a:tc>
                <a:extLst>
                  <a:ext uri="{0D108BD9-81ED-4DB2-BD59-A6C34878D82A}">
                    <a16:rowId xmlns:a16="http://schemas.microsoft.com/office/drawing/2014/main" val="3570400488"/>
                  </a:ext>
                </a:extLst>
              </a:tr>
              <a:tr h="370840">
                <a:tc>
                  <a:txBody>
                    <a:bodyPr/>
                    <a:lstStyle/>
                    <a:p>
                      <a:pPr algn="ctr"/>
                      <a:r>
                        <a:rPr lang="en-US" sz="2800"/>
                        <a:t>Thaont</a:t>
                      </a:r>
                    </a:p>
                  </a:txBody>
                  <a:tcPr/>
                </a:tc>
                <a:tc>
                  <a:txBody>
                    <a:bodyPr/>
                    <a:lstStyle/>
                    <a:p>
                      <a:pPr algn="ctr"/>
                      <a:r>
                        <a:rPr lang="en-US" sz="2800"/>
                        <a:t>1328</a:t>
                      </a:r>
                    </a:p>
                  </a:txBody>
                  <a:tcPr/>
                </a:tc>
                <a:tc>
                  <a:txBody>
                    <a:bodyPr/>
                    <a:lstStyle/>
                    <a:p>
                      <a:pPr algn="ctr"/>
                      <a:r>
                        <a:rPr lang="en-US" sz="2800" i="1" kern="1200">
                          <a:solidFill>
                            <a:schemeClr val="dk1"/>
                          </a:solidFill>
                          <a:effectLst/>
                          <a:latin typeface="+mn-lt"/>
                          <a:ea typeface="+mn-ea"/>
                          <a:cs typeface="+mn-cs"/>
                        </a:rPr>
                        <a:t>H(pass||1328||K)</a:t>
                      </a:r>
                      <a:endParaRPr lang="en-US" sz="2800"/>
                    </a:p>
                  </a:txBody>
                  <a:tcPr/>
                </a:tc>
                <a:extLst>
                  <a:ext uri="{0D108BD9-81ED-4DB2-BD59-A6C34878D82A}">
                    <a16:rowId xmlns:a16="http://schemas.microsoft.com/office/drawing/2014/main" val="1702470977"/>
                  </a:ext>
                </a:extLst>
              </a:tr>
              <a:tr h="370840">
                <a:tc>
                  <a:txBody>
                    <a:bodyPr/>
                    <a:lstStyle/>
                    <a:p>
                      <a:pPr algn="ctr"/>
                      <a:r>
                        <a:rPr lang="en-US" sz="2800"/>
                        <a:t>Haidv</a:t>
                      </a:r>
                    </a:p>
                  </a:txBody>
                  <a:tcPr/>
                </a:tc>
                <a:tc>
                  <a:txBody>
                    <a:bodyPr/>
                    <a:lstStyle/>
                    <a:p>
                      <a:pPr algn="ctr"/>
                      <a:r>
                        <a:rPr lang="en-US" sz="2800"/>
                        <a:t>3097</a:t>
                      </a:r>
                    </a:p>
                  </a:txBody>
                  <a:tcPr/>
                </a:tc>
                <a:tc>
                  <a:txBody>
                    <a:bodyPr/>
                    <a:lstStyle/>
                    <a:p>
                      <a:pPr algn="ctr"/>
                      <a:r>
                        <a:rPr lang="en-US" sz="2800" i="1" kern="1200">
                          <a:solidFill>
                            <a:schemeClr val="dk1"/>
                          </a:solidFill>
                          <a:effectLst/>
                          <a:latin typeface="+mn-lt"/>
                          <a:ea typeface="+mn-ea"/>
                          <a:cs typeface="+mn-cs"/>
                        </a:rPr>
                        <a:t>H(pass||3097||K)</a:t>
                      </a:r>
                      <a:endParaRPr lang="en-US" sz="2800"/>
                    </a:p>
                  </a:txBody>
                  <a:tcPr/>
                </a:tc>
                <a:extLst>
                  <a:ext uri="{0D108BD9-81ED-4DB2-BD59-A6C34878D82A}">
                    <a16:rowId xmlns:a16="http://schemas.microsoft.com/office/drawing/2014/main" val="1260740808"/>
                  </a:ext>
                </a:extLst>
              </a:tr>
              <a:tr h="370840">
                <a:tc>
                  <a:txBody>
                    <a:bodyPr/>
                    <a:lstStyle/>
                    <a:p>
                      <a:pPr algn="ctr"/>
                      <a:r>
                        <a:rPr lang="en-US" sz="2800"/>
                        <a:t>Vinhvt</a:t>
                      </a:r>
                    </a:p>
                  </a:txBody>
                  <a:tcPr/>
                </a:tc>
                <a:tc>
                  <a:txBody>
                    <a:bodyPr/>
                    <a:lstStyle/>
                    <a:p>
                      <a:pPr algn="ctr"/>
                      <a:r>
                        <a:rPr lang="en-US" sz="2800"/>
                        <a:t>4129</a:t>
                      </a:r>
                    </a:p>
                  </a:txBody>
                  <a:tcPr/>
                </a:tc>
                <a:tc>
                  <a:txBody>
                    <a:bodyPr/>
                    <a:lstStyle/>
                    <a:p>
                      <a:pPr algn="ctr"/>
                      <a:r>
                        <a:rPr lang="en-US" sz="2800" i="1" kern="1200">
                          <a:solidFill>
                            <a:schemeClr val="dk1"/>
                          </a:solidFill>
                          <a:effectLst/>
                          <a:latin typeface="+mn-lt"/>
                          <a:ea typeface="+mn-ea"/>
                          <a:cs typeface="+mn-cs"/>
                        </a:rPr>
                        <a:t>H(pass||4129||K)</a:t>
                      </a:r>
                      <a:endParaRPr lang="en-US" sz="2800"/>
                    </a:p>
                  </a:txBody>
                  <a:tcPr/>
                </a:tc>
                <a:extLst>
                  <a:ext uri="{0D108BD9-81ED-4DB2-BD59-A6C34878D82A}">
                    <a16:rowId xmlns:a16="http://schemas.microsoft.com/office/drawing/2014/main" val="3142126076"/>
                  </a:ext>
                </a:extLst>
              </a:tr>
              <a:tr h="370840">
                <a:tc>
                  <a:txBody>
                    <a:bodyPr/>
                    <a:lstStyle/>
                    <a:p>
                      <a:pPr algn="ctr"/>
                      <a:r>
                        <a:rPr lang="en-US" sz="2800"/>
                        <a:t>…</a:t>
                      </a:r>
                    </a:p>
                  </a:txBody>
                  <a:tcPr/>
                </a:tc>
                <a:tc>
                  <a:txBody>
                    <a:bodyPr/>
                    <a:lstStyle/>
                    <a:p>
                      <a:pPr algn="ctr"/>
                      <a:r>
                        <a:rPr lang="en-US" sz="2800"/>
                        <a:t>…</a:t>
                      </a:r>
                    </a:p>
                  </a:txBody>
                  <a:tcPr/>
                </a:tc>
                <a:tc>
                  <a:txBody>
                    <a:bodyPr/>
                    <a:lstStyle/>
                    <a:p>
                      <a:pPr algn="ctr"/>
                      <a:r>
                        <a:rPr lang="en-US" sz="2800"/>
                        <a:t>…</a:t>
                      </a:r>
                    </a:p>
                  </a:txBody>
                  <a:tcPr/>
                </a:tc>
                <a:extLst>
                  <a:ext uri="{0D108BD9-81ED-4DB2-BD59-A6C34878D82A}">
                    <a16:rowId xmlns:a16="http://schemas.microsoft.com/office/drawing/2014/main" val="3714215319"/>
                  </a:ext>
                </a:extLst>
              </a:tr>
            </a:tbl>
          </a:graphicData>
        </a:graphic>
      </p:graphicFrame>
      <p:sp>
        <p:nvSpPr>
          <p:cNvPr id="4" name="Date Placeholder 3">
            <a:extLst>
              <a:ext uri="{FF2B5EF4-FFF2-40B4-BE49-F238E27FC236}">
                <a16:creationId xmlns:a16="http://schemas.microsoft.com/office/drawing/2014/main" id="{841BC039-A77C-449B-B0C9-B1E2DC0D7E8D}"/>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735536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893BBEDF-432E-4EB9-9A84-6D86688B7DEC}"/>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
        <p:nvSpPr>
          <p:cNvPr id="14339" name="Rectangle 2">
            <a:extLst>
              <a:ext uri="{FF2B5EF4-FFF2-40B4-BE49-F238E27FC236}">
                <a16:creationId xmlns:a16="http://schemas.microsoft.com/office/drawing/2014/main" id="{929D5788-84D2-4CF3-BD9B-CF4CFE0C0199}"/>
              </a:ext>
            </a:extLst>
          </p:cNvPr>
          <p:cNvSpPr>
            <a:spLocks noGrp="1" noChangeArrowheads="1"/>
          </p:cNvSpPr>
          <p:nvPr>
            <p:ph type="title"/>
          </p:nvPr>
        </p:nvSpPr>
        <p:spPr/>
        <p:txBody>
          <a:bodyPr/>
          <a:lstStyle/>
          <a:p>
            <a:pPr eaLnBrk="1" hangingPunct="1"/>
            <a:r>
              <a:rPr lang="en-US" altLang="en-US"/>
              <a:t>Ứng dụng trong bảo mật</a:t>
            </a:r>
          </a:p>
        </p:txBody>
      </p:sp>
      <p:sp>
        <p:nvSpPr>
          <p:cNvPr id="6" name="Rectangle 3" descr="Rectangle: Click to edit Master text styles&#10;Second level&#10;Third level&#10;Fourth level&#10;Fifth level">
            <a:extLst>
              <a:ext uri="{FF2B5EF4-FFF2-40B4-BE49-F238E27FC236}">
                <a16:creationId xmlns:a16="http://schemas.microsoft.com/office/drawing/2014/main" id="{620AB5BC-1967-4DBE-A7F2-510C5D765CBB}"/>
              </a:ext>
            </a:extLst>
          </p:cNvPr>
          <p:cNvSpPr txBox="1">
            <a:spLocks noChangeArrowheads="1"/>
          </p:cNvSpPr>
          <p:nvPr/>
        </p:nvSpPr>
        <p:spPr bwMode="auto">
          <a:xfrm>
            <a:off x="609600" y="1905000"/>
            <a:ext cx="7772400" cy="2819400"/>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eaLnBrk="1" hangingPunct="1">
              <a:lnSpc>
                <a:spcPct val="90000"/>
              </a:lnSpc>
              <a:defRPr/>
            </a:pPr>
            <a:r>
              <a:rPr lang="en-US" altLang="en-US" i="1" kern="0"/>
              <a:t> </a:t>
            </a:r>
            <a:r>
              <a:rPr lang="en-US" altLang="en-US" sz="3200"/>
              <a:t>Mật mã có thể biến đổi dữ liệu từ dạng ban đầu sang một dạng khác khó đọc hơn, nhằm bảo vệ sự bí mật của dữ liệu.</a:t>
            </a:r>
          </a:p>
          <a:p>
            <a:pPr eaLnBrk="1" hangingPunct="1">
              <a:lnSpc>
                <a:spcPct val="90000"/>
              </a:lnSpc>
              <a:defRPr/>
            </a:pPr>
            <a:endParaRPr lang="en-US" altLang="en-US" kern="0"/>
          </a:p>
          <a:p>
            <a:pPr marL="0" indent="0" eaLnBrk="1" hangingPunct="1">
              <a:lnSpc>
                <a:spcPct val="90000"/>
              </a:lnSpc>
              <a:buFont typeface="Wingdings" panose="05000000000000000000" pitchFamily="2" charset="2"/>
              <a:buNone/>
              <a:defRPr/>
            </a:pPr>
            <a:endParaRPr lang="en-US" altLang="en-US" ker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CAE5-4A2B-471A-9FC8-686D59FA41BA}"/>
              </a:ext>
            </a:extLst>
          </p:cNvPr>
          <p:cNvSpPr>
            <a:spLocks noGrp="1"/>
          </p:cNvSpPr>
          <p:nvPr>
            <p:ph type="title"/>
          </p:nvPr>
        </p:nvSpPr>
        <p:spPr/>
        <p:txBody>
          <a:bodyPr/>
          <a:lstStyle/>
          <a:p>
            <a:r>
              <a:rPr lang="en-US"/>
              <a:t>Câu hỏi:</a:t>
            </a:r>
          </a:p>
        </p:txBody>
      </p:sp>
      <p:sp>
        <p:nvSpPr>
          <p:cNvPr id="3" name="Content Placeholder 2">
            <a:extLst>
              <a:ext uri="{FF2B5EF4-FFF2-40B4-BE49-F238E27FC236}">
                <a16:creationId xmlns:a16="http://schemas.microsoft.com/office/drawing/2014/main" id="{9FC351EC-57FB-471B-A007-13FEB5772B3A}"/>
              </a:ext>
            </a:extLst>
          </p:cNvPr>
          <p:cNvSpPr>
            <a:spLocks noGrp="1"/>
          </p:cNvSpPr>
          <p:nvPr>
            <p:ph idx="1"/>
          </p:nvPr>
        </p:nvSpPr>
        <p:spPr/>
        <p:txBody>
          <a:bodyPr/>
          <a:lstStyle/>
          <a:p>
            <a:r>
              <a:rPr lang="en-US"/>
              <a:t> Có thể thay đổi được khóa K </a:t>
            </a:r>
            <a:r>
              <a:rPr lang="en-US" i="1"/>
              <a:t>(pepper)</a:t>
            </a:r>
            <a:r>
              <a:rPr lang="en-US"/>
              <a:t> hay không?</a:t>
            </a:r>
          </a:p>
        </p:txBody>
      </p:sp>
      <p:sp>
        <p:nvSpPr>
          <p:cNvPr id="4" name="Date Placeholder 3">
            <a:extLst>
              <a:ext uri="{FF2B5EF4-FFF2-40B4-BE49-F238E27FC236}">
                <a16:creationId xmlns:a16="http://schemas.microsoft.com/office/drawing/2014/main" id="{446BB5B4-1615-4763-B4DE-F395DE401F72}"/>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0387618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A147-DD65-4A94-ACE2-C561D385A5B1}"/>
              </a:ext>
            </a:extLst>
          </p:cNvPr>
          <p:cNvSpPr>
            <a:spLocks noGrp="1"/>
          </p:cNvSpPr>
          <p:nvPr>
            <p:ph type="title"/>
          </p:nvPr>
        </p:nvSpPr>
        <p:spPr>
          <a:xfrm>
            <a:off x="609600" y="304800"/>
            <a:ext cx="8153400" cy="1143000"/>
          </a:xfrm>
        </p:spPr>
        <p:txBody>
          <a:bodyPr/>
          <a:lstStyle/>
          <a:p>
            <a:r>
              <a:rPr lang="en-US">
                <a:effectLst/>
                <a:latin typeface="Times New Roman" panose="02020603050405020304" pitchFamily="18" charset="0"/>
                <a:ea typeface="Calibri" panose="020F0502020204030204" pitchFamily="34" charset="0"/>
              </a:rPr>
              <a:t>Kết hợp hash với mật mã đối xứng</a:t>
            </a:r>
            <a:endParaRPr lang="en-US"/>
          </a:p>
        </p:txBody>
      </p:sp>
      <p:sp>
        <p:nvSpPr>
          <p:cNvPr id="3" name="Content Placeholder 2">
            <a:extLst>
              <a:ext uri="{FF2B5EF4-FFF2-40B4-BE49-F238E27FC236}">
                <a16:creationId xmlns:a16="http://schemas.microsoft.com/office/drawing/2014/main" id="{C9489D9C-4083-486D-86A0-29BB5E25827B}"/>
              </a:ext>
            </a:extLst>
          </p:cNvPr>
          <p:cNvSpPr>
            <a:spLocks noGrp="1"/>
          </p:cNvSpPr>
          <p:nvPr>
            <p:ph idx="1"/>
          </p:nvPr>
        </p:nvSpPr>
        <p:spPr>
          <a:xfrm>
            <a:off x="762000" y="1752600"/>
            <a:ext cx="7772400" cy="4114800"/>
          </a:xfrm>
        </p:spPr>
        <p:txBody>
          <a:bodyPr/>
          <a:lstStyle/>
          <a:p>
            <a:r>
              <a:rPr lang="en-US" sz="2800"/>
              <a:t> </a:t>
            </a:r>
            <a:r>
              <a:rPr lang="en-US" sz="2800">
                <a:effectLst/>
                <a:latin typeface="Times New Roman" panose="02020603050405020304" pitchFamily="18" charset="0"/>
                <a:ea typeface="Calibri" panose="020F0502020204030204" pitchFamily="34" charset="0"/>
              </a:rPr>
              <a:t>Việc sử dụng hàm MAC hoặc Hash với khoá </a:t>
            </a:r>
            <a:r>
              <a:rPr lang="en-US" sz="2800" i="1">
                <a:effectLst/>
                <a:latin typeface="Times New Roman" panose="02020603050405020304" pitchFamily="18" charset="0"/>
                <a:ea typeface="Calibri" panose="020F0502020204030204" pitchFamily="34" charset="0"/>
              </a:rPr>
              <a:t>pepper</a:t>
            </a:r>
            <a:r>
              <a:rPr lang="en-US" sz="2800">
                <a:effectLst/>
                <a:latin typeface="Times New Roman" panose="02020603050405020304" pitchFamily="18" charset="0"/>
                <a:ea typeface="Calibri" panose="020F0502020204030204" pitchFamily="34" charset="0"/>
              </a:rPr>
              <a:t> có môt nhược điểm là không cho phép thay đổi </a:t>
            </a:r>
            <a:r>
              <a:rPr lang="en-US" sz="2800" i="1">
                <a:effectLst/>
                <a:latin typeface="Times New Roman" panose="02020603050405020304" pitchFamily="18" charset="0"/>
                <a:ea typeface="Calibri" panose="020F0502020204030204" pitchFamily="34" charset="0"/>
              </a:rPr>
              <a:t>pepper</a:t>
            </a:r>
          </a:p>
          <a:p>
            <a:r>
              <a:rPr lang="en-US" sz="2800">
                <a:effectLst/>
                <a:latin typeface="Times New Roman" panose="02020603050405020304" pitchFamily="18" charset="0"/>
                <a:ea typeface="Calibri" panose="020F0502020204030204" pitchFamily="34" charset="0"/>
              </a:rPr>
              <a:t> Nếu vì một lý do nào đó mà </a:t>
            </a:r>
            <a:r>
              <a:rPr lang="en-US" sz="2800" i="1">
                <a:effectLst/>
                <a:latin typeface="Times New Roman" panose="02020603050405020304" pitchFamily="18" charset="0"/>
                <a:ea typeface="Calibri" panose="020F0502020204030204" pitchFamily="34" charset="0"/>
              </a:rPr>
              <a:t>pepper</a:t>
            </a:r>
            <a:r>
              <a:rPr lang="en-US" sz="2800">
                <a:effectLst/>
                <a:latin typeface="Times New Roman" panose="02020603050405020304" pitchFamily="18" charset="0"/>
                <a:ea typeface="Calibri" panose="020F0502020204030204" pitchFamily="34" charset="0"/>
              </a:rPr>
              <a:t> bị lộ thì sẽ không có giải pháp khắc phục</a:t>
            </a:r>
          </a:p>
          <a:p>
            <a:r>
              <a:rPr lang="en-US" sz="2800">
                <a:effectLst/>
                <a:latin typeface="Times New Roman" panose="02020603050405020304" pitchFamily="18" charset="0"/>
                <a:ea typeface="Calibri" panose="020F0502020204030204" pitchFamily="34" charset="0"/>
              </a:rPr>
              <a:t> Một khi đã áp dụng hàm MAC hoặc Hash để mã hoá mật khẩu và </a:t>
            </a:r>
            <a:r>
              <a:rPr lang="en-US" sz="2800" i="1">
                <a:effectLst/>
                <a:latin typeface="Times New Roman" panose="02020603050405020304" pitchFamily="18" charset="0"/>
                <a:ea typeface="Calibri" panose="020F0502020204030204" pitchFamily="34" charset="0"/>
              </a:rPr>
              <a:t>salt</a:t>
            </a:r>
            <a:r>
              <a:rPr lang="en-US" sz="2800">
                <a:effectLst/>
                <a:latin typeface="Times New Roman" panose="02020603050405020304" pitchFamily="18" charset="0"/>
                <a:ea typeface="Calibri" panose="020F0502020204030204" pitchFamily="34" charset="0"/>
              </a:rPr>
              <a:t> thì không thể khôi phục dữ liệu về trạng thái ban đầu, do đó không thể thay đổi được </a:t>
            </a:r>
            <a:r>
              <a:rPr lang="en-US" sz="2800" i="1">
                <a:effectLst/>
                <a:latin typeface="Times New Roman" panose="02020603050405020304" pitchFamily="18" charset="0"/>
                <a:ea typeface="Calibri" panose="020F0502020204030204" pitchFamily="34" charset="0"/>
              </a:rPr>
              <a:t>pepper</a:t>
            </a:r>
          </a:p>
          <a:p>
            <a:endParaRPr lang="en-US" sz="2800"/>
          </a:p>
        </p:txBody>
      </p:sp>
      <p:sp>
        <p:nvSpPr>
          <p:cNvPr id="4" name="Date Placeholder 3">
            <a:extLst>
              <a:ext uri="{FF2B5EF4-FFF2-40B4-BE49-F238E27FC236}">
                <a16:creationId xmlns:a16="http://schemas.microsoft.com/office/drawing/2014/main" id="{2C468617-84BA-4EE8-B0F5-4ED1DEBA2D82}"/>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7680083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94CC-8A44-45B3-BFFE-06AD256BD5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D7C0B8-C384-4EA7-97D1-55FB702CAD88}"/>
              </a:ext>
            </a:extLst>
          </p:cNvPr>
          <p:cNvSpPr>
            <a:spLocks noGrp="1"/>
          </p:cNvSpPr>
          <p:nvPr>
            <p:ph idx="1"/>
          </p:nvPr>
        </p:nvSpPr>
        <p:spPr>
          <a:xfrm>
            <a:off x="762000" y="1676400"/>
            <a:ext cx="7772400" cy="4114800"/>
          </a:xfrm>
        </p:spPr>
        <p:txBody>
          <a:bodyPr/>
          <a:lstStyle/>
          <a:p>
            <a:r>
              <a:rPr lang="en-US"/>
              <a:t> </a:t>
            </a:r>
            <a:r>
              <a:rPr lang="en-US">
                <a:latin typeface="Times New Roman" panose="02020603050405020304" pitchFamily="18" charset="0"/>
              </a:rPr>
              <a:t>G</a:t>
            </a:r>
            <a:r>
              <a:rPr lang="en-US">
                <a:effectLst/>
                <a:latin typeface="Times New Roman" panose="02020603050405020304" pitchFamily="18" charset="0"/>
                <a:ea typeface="Calibri" panose="020F0502020204030204" pitchFamily="34" charset="0"/>
              </a:rPr>
              <a:t>iải pháp cho vấn đề này là thực hiện mã hoá mật khẩu và </a:t>
            </a:r>
            <a:r>
              <a:rPr lang="en-US" i="1">
                <a:effectLst/>
                <a:latin typeface="Times New Roman" panose="02020603050405020304" pitchFamily="18" charset="0"/>
                <a:ea typeface="Calibri" panose="020F0502020204030204" pitchFamily="34" charset="0"/>
              </a:rPr>
              <a:t>salt</a:t>
            </a:r>
            <a:r>
              <a:rPr lang="en-US">
                <a:effectLst/>
                <a:latin typeface="Times New Roman" panose="02020603050405020304" pitchFamily="18" charset="0"/>
                <a:ea typeface="Calibri" panose="020F0502020204030204" pitchFamily="34" charset="0"/>
              </a:rPr>
              <a:t> bằng hàm hash trước, sau đó đem kết quả thu được mã hoá bằng mật mã đối xứng (ví dụ AES) với khoá K là pepper: </a:t>
            </a:r>
            <a:r>
              <a:rPr lang="en-US" i="1">
                <a:effectLst/>
                <a:latin typeface="Times New Roman" panose="02020603050405020304" pitchFamily="18" charset="0"/>
                <a:ea typeface="Calibri" panose="020F0502020204030204" pitchFamily="34" charset="0"/>
              </a:rPr>
              <a:t>AES(K, H(pass||satl)).</a:t>
            </a:r>
            <a:r>
              <a:rPr lang="en-US">
                <a:effectLst/>
                <a:latin typeface="Times New Roman" panose="02020603050405020304" pitchFamily="18" charset="0"/>
                <a:ea typeface="Calibri" panose="020F0502020204030204" pitchFamily="34" charset="0"/>
              </a:rPr>
              <a:t> </a:t>
            </a:r>
          </a:p>
          <a:p>
            <a:r>
              <a:rPr lang="en-US">
                <a:latin typeface="Times New Roman" panose="02020603050405020304" pitchFamily="18" charset="0"/>
                <a:ea typeface="Calibri" panose="020F0502020204030204" pitchFamily="34" charset="0"/>
              </a:rPr>
              <a:t> </a:t>
            </a:r>
            <a:r>
              <a:rPr lang="en-US">
                <a:effectLst/>
                <a:latin typeface="Times New Roman" panose="02020603050405020304" pitchFamily="18" charset="0"/>
                <a:ea typeface="Calibri" panose="020F0502020204030204" pitchFamily="34" charset="0"/>
              </a:rPr>
              <a:t>Hiệu quả thu được tương tự như dùng hàm MAC, nhưng quản trị hệ thống có thể thay thế pepper bất cứ khi nào</a:t>
            </a:r>
            <a:endParaRPr lang="en-US"/>
          </a:p>
        </p:txBody>
      </p:sp>
      <p:sp>
        <p:nvSpPr>
          <p:cNvPr id="4" name="Date Placeholder 3">
            <a:extLst>
              <a:ext uri="{FF2B5EF4-FFF2-40B4-BE49-F238E27FC236}">
                <a16:creationId xmlns:a16="http://schemas.microsoft.com/office/drawing/2014/main" id="{C4241A2A-B47C-443D-A936-92A143FD503E}"/>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667362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C1D21-F73C-46E3-83E8-E8CEBD55A245}"/>
              </a:ext>
            </a:extLst>
          </p:cNvPr>
          <p:cNvSpPr>
            <a:spLocks noGrp="1"/>
          </p:cNvSpPr>
          <p:nvPr>
            <p:ph type="title"/>
          </p:nvPr>
        </p:nvSpPr>
        <p:spPr/>
        <p:txBody>
          <a:bodyPr/>
          <a:lstStyle/>
          <a:p>
            <a:r>
              <a:rPr lang="en-US" sz="2800">
                <a:effectLst/>
                <a:latin typeface="Times New Roman" panose="02020603050405020304" pitchFamily="18" charset="0"/>
                <a:ea typeface="Calibri" panose="020F0502020204030204" pitchFamily="34" charset="0"/>
              </a:rPr>
              <a:t>Khi đó định dạng file chứa mật khẩu sẽ như sau:</a:t>
            </a:r>
            <a:endParaRPr lang="en-US" sz="2800"/>
          </a:p>
        </p:txBody>
      </p:sp>
      <p:graphicFrame>
        <p:nvGraphicFramePr>
          <p:cNvPr id="7" name="Table 7">
            <a:extLst>
              <a:ext uri="{FF2B5EF4-FFF2-40B4-BE49-F238E27FC236}">
                <a16:creationId xmlns:a16="http://schemas.microsoft.com/office/drawing/2014/main" id="{F804F949-09C8-447C-83A8-40A0BAEBEC6C}"/>
              </a:ext>
            </a:extLst>
          </p:cNvPr>
          <p:cNvGraphicFramePr>
            <a:graphicFrameLocks noGrp="1"/>
          </p:cNvGraphicFramePr>
          <p:nvPr>
            <p:ph idx="1"/>
            <p:extLst>
              <p:ext uri="{D42A27DB-BD31-4B8C-83A1-F6EECF244321}">
                <p14:modId xmlns:p14="http://schemas.microsoft.com/office/powerpoint/2010/main" val="3853812027"/>
              </p:ext>
            </p:extLst>
          </p:nvPr>
        </p:nvGraphicFramePr>
        <p:xfrm>
          <a:off x="762000" y="1905000"/>
          <a:ext cx="7772400" cy="310896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430337473"/>
                    </a:ext>
                  </a:extLst>
                </a:gridCol>
                <a:gridCol w="1752600">
                  <a:extLst>
                    <a:ext uri="{9D8B030D-6E8A-4147-A177-3AD203B41FA5}">
                      <a16:colId xmlns:a16="http://schemas.microsoft.com/office/drawing/2014/main" val="3122891738"/>
                    </a:ext>
                  </a:extLst>
                </a:gridCol>
                <a:gridCol w="3429000">
                  <a:extLst>
                    <a:ext uri="{9D8B030D-6E8A-4147-A177-3AD203B41FA5}">
                      <a16:colId xmlns:a16="http://schemas.microsoft.com/office/drawing/2014/main" val="4226607873"/>
                    </a:ext>
                  </a:extLst>
                </a:gridCol>
              </a:tblGrid>
              <a:tr h="370840">
                <a:tc>
                  <a:txBody>
                    <a:bodyPr/>
                    <a:lstStyle/>
                    <a:p>
                      <a:pPr algn="ctr"/>
                      <a:r>
                        <a:rPr lang="en-US" sz="2800"/>
                        <a:t>Tên đăng nhập</a:t>
                      </a:r>
                    </a:p>
                  </a:txBody>
                  <a:tcPr/>
                </a:tc>
                <a:tc>
                  <a:txBody>
                    <a:bodyPr/>
                    <a:lstStyle/>
                    <a:p>
                      <a:pPr algn="ctr"/>
                      <a:r>
                        <a:rPr lang="en-US" sz="2800"/>
                        <a:t>Salt</a:t>
                      </a:r>
                    </a:p>
                  </a:txBody>
                  <a:tcPr/>
                </a:tc>
                <a:tc>
                  <a:txBody>
                    <a:bodyPr/>
                    <a:lstStyle/>
                    <a:p>
                      <a:pPr algn="ctr"/>
                      <a:r>
                        <a:rPr lang="en-US" sz="2800"/>
                        <a:t>Mã hash</a:t>
                      </a:r>
                    </a:p>
                  </a:txBody>
                  <a:tcPr/>
                </a:tc>
                <a:extLst>
                  <a:ext uri="{0D108BD9-81ED-4DB2-BD59-A6C34878D82A}">
                    <a16:rowId xmlns:a16="http://schemas.microsoft.com/office/drawing/2014/main" val="540315154"/>
                  </a:ext>
                </a:extLst>
              </a:tr>
              <a:tr h="370840">
                <a:tc>
                  <a:txBody>
                    <a:bodyPr/>
                    <a:lstStyle/>
                    <a:p>
                      <a:pPr algn="ctr"/>
                      <a:r>
                        <a:rPr lang="en-US" sz="2800"/>
                        <a:t>Binhpt</a:t>
                      </a:r>
                    </a:p>
                  </a:txBody>
                  <a:tcPr/>
                </a:tc>
                <a:tc>
                  <a:txBody>
                    <a:bodyPr/>
                    <a:lstStyle/>
                    <a:p>
                      <a:pPr algn="ctr"/>
                      <a:r>
                        <a:rPr lang="en-US" sz="2800"/>
                        <a:t>9753</a:t>
                      </a:r>
                    </a:p>
                  </a:txBody>
                  <a:tcPr/>
                </a:tc>
                <a:tc>
                  <a:txBody>
                    <a:bodyPr/>
                    <a:lstStyle/>
                    <a:p>
                      <a:pPr algn="ctr"/>
                      <a:r>
                        <a:rPr lang="en-US" sz="2800" i="1" kern="1200">
                          <a:solidFill>
                            <a:schemeClr val="dk1"/>
                          </a:solidFill>
                          <a:effectLst/>
                          <a:latin typeface="+mn-lt"/>
                          <a:ea typeface="+mn-ea"/>
                          <a:cs typeface="+mn-cs"/>
                        </a:rPr>
                        <a:t>AES(K,H(pass||9753))</a:t>
                      </a:r>
                      <a:endParaRPr lang="en-US" sz="2800"/>
                    </a:p>
                  </a:txBody>
                  <a:tcPr/>
                </a:tc>
                <a:extLst>
                  <a:ext uri="{0D108BD9-81ED-4DB2-BD59-A6C34878D82A}">
                    <a16:rowId xmlns:a16="http://schemas.microsoft.com/office/drawing/2014/main" val="3570400488"/>
                  </a:ext>
                </a:extLst>
              </a:tr>
              <a:tr h="370840">
                <a:tc>
                  <a:txBody>
                    <a:bodyPr/>
                    <a:lstStyle/>
                    <a:p>
                      <a:pPr algn="ctr"/>
                      <a:r>
                        <a:rPr lang="en-US" sz="2800"/>
                        <a:t>Thaont</a:t>
                      </a:r>
                    </a:p>
                  </a:txBody>
                  <a:tcPr/>
                </a:tc>
                <a:tc>
                  <a:txBody>
                    <a:bodyPr/>
                    <a:lstStyle/>
                    <a:p>
                      <a:pPr algn="ctr"/>
                      <a:r>
                        <a:rPr lang="en-US" sz="2800"/>
                        <a:t>1328</a:t>
                      </a:r>
                    </a:p>
                  </a:txBody>
                  <a:tcPr/>
                </a:tc>
                <a:tc>
                  <a:txBody>
                    <a:bodyPr/>
                    <a:lstStyle/>
                    <a:p>
                      <a:pPr algn="ctr"/>
                      <a:r>
                        <a:rPr lang="en-US" sz="2800" i="1" kern="1200">
                          <a:solidFill>
                            <a:schemeClr val="dk1"/>
                          </a:solidFill>
                          <a:effectLst/>
                          <a:latin typeface="+mn-lt"/>
                          <a:ea typeface="+mn-ea"/>
                          <a:cs typeface="+mn-cs"/>
                        </a:rPr>
                        <a:t>AES(K,H(pass||1328))</a:t>
                      </a:r>
                      <a:endParaRPr lang="en-US" sz="2800"/>
                    </a:p>
                  </a:txBody>
                  <a:tcPr/>
                </a:tc>
                <a:extLst>
                  <a:ext uri="{0D108BD9-81ED-4DB2-BD59-A6C34878D82A}">
                    <a16:rowId xmlns:a16="http://schemas.microsoft.com/office/drawing/2014/main" val="1702470977"/>
                  </a:ext>
                </a:extLst>
              </a:tr>
              <a:tr h="370840">
                <a:tc>
                  <a:txBody>
                    <a:bodyPr/>
                    <a:lstStyle/>
                    <a:p>
                      <a:pPr algn="ctr"/>
                      <a:r>
                        <a:rPr lang="en-US" sz="2800"/>
                        <a:t>Haidv</a:t>
                      </a:r>
                    </a:p>
                  </a:txBody>
                  <a:tcPr/>
                </a:tc>
                <a:tc>
                  <a:txBody>
                    <a:bodyPr/>
                    <a:lstStyle/>
                    <a:p>
                      <a:pPr algn="ctr"/>
                      <a:r>
                        <a:rPr lang="en-US" sz="2800"/>
                        <a:t>3097</a:t>
                      </a:r>
                    </a:p>
                  </a:txBody>
                  <a:tcPr/>
                </a:tc>
                <a:tc>
                  <a:txBody>
                    <a:bodyPr/>
                    <a:lstStyle/>
                    <a:p>
                      <a:pPr algn="ctr"/>
                      <a:r>
                        <a:rPr lang="en-US" sz="2800" i="1" kern="1200">
                          <a:solidFill>
                            <a:schemeClr val="dk1"/>
                          </a:solidFill>
                          <a:effectLst/>
                          <a:latin typeface="+mn-lt"/>
                          <a:ea typeface="+mn-ea"/>
                          <a:cs typeface="+mn-cs"/>
                        </a:rPr>
                        <a:t>AES(K,H(pass||3097))</a:t>
                      </a:r>
                      <a:endParaRPr lang="en-US" sz="2800"/>
                    </a:p>
                  </a:txBody>
                  <a:tcPr/>
                </a:tc>
                <a:extLst>
                  <a:ext uri="{0D108BD9-81ED-4DB2-BD59-A6C34878D82A}">
                    <a16:rowId xmlns:a16="http://schemas.microsoft.com/office/drawing/2014/main" val="1260740808"/>
                  </a:ext>
                </a:extLst>
              </a:tr>
              <a:tr h="370840">
                <a:tc>
                  <a:txBody>
                    <a:bodyPr/>
                    <a:lstStyle/>
                    <a:p>
                      <a:pPr algn="ctr"/>
                      <a:r>
                        <a:rPr lang="en-US" sz="2800"/>
                        <a:t>Vinhvt</a:t>
                      </a:r>
                    </a:p>
                  </a:txBody>
                  <a:tcPr/>
                </a:tc>
                <a:tc>
                  <a:txBody>
                    <a:bodyPr/>
                    <a:lstStyle/>
                    <a:p>
                      <a:pPr algn="ctr"/>
                      <a:r>
                        <a:rPr lang="en-US" sz="2800"/>
                        <a:t>4129</a:t>
                      </a:r>
                    </a:p>
                  </a:txBody>
                  <a:tcPr/>
                </a:tc>
                <a:tc>
                  <a:txBody>
                    <a:bodyPr/>
                    <a:lstStyle/>
                    <a:p>
                      <a:pPr algn="ctr"/>
                      <a:r>
                        <a:rPr lang="en-US" sz="2800" i="1" kern="1200">
                          <a:solidFill>
                            <a:schemeClr val="dk1"/>
                          </a:solidFill>
                          <a:effectLst/>
                          <a:latin typeface="+mn-lt"/>
                          <a:ea typeface="+mn-ea"/>
                          <a:cs typeface="+mn-cs"/>
                        </a:rPr>
                        <a:t>AES(K,H(pass||4129))</a:t>
                      </a:r>
                      <a:endParaRPr lang="en-US" sz="2800"/>
                    </a:p>
                  </a:txBody>
                  <a:tcPr/>
                </a:tc>
                <a:extLst>
                  <a:ext uri="{0D108BD9-81ED-4DB2-BD59-A6C34878D82A}">
                    <a16:rowId xmlns:a16="http://schemas.microsoft.com/office/drawing/2014/main" val="3142126076"/>
                  </a:ext>
                </a:extLst>
              </a:tr>
              <a:tr h="370840">
                <a:tc>
                  <a:txBody>
                    <a:bodyPr/>
                    <a:lstStyle/>
                    <a:p>
                      <a:pPr algn="ctr"/>
                      <a:r>
                        <a:rPr lang="en-US" sz="2800"/>
                        <a:t>…</a:t>
                      </a:r>
                    </a:p>
                  </a:txBody>
                  <a:tcPr/>
                </a:tc>
                <a:tc>
                  <a:txBody>
                    <a:bodyPr/>
                    <a:lstStyle/>
                    <a:p>
                      <a:pPr algn="ctr"/>
                      <a:r>
                        <a:rPr lang="en-US" sz="2800"/>
                        <a:t>…</a:t>
                      </a:r>
                    </a:p>
                  </a:txBody>
                  <a:tcPr/>
                </a:tc>
                <a:tc>
                  <a:txBody>
                    <a:bodyPr/>
                    <a:lstStyle/>
                    <a:p>
                      <a:pPr algn="ctr"/>
                      <a:r>
                        <a:rPr lang="en-US" sz="2800"/>
                        <a:t>…</a:t>
                      </a:r>
                    </a:p>
                  </a:txBody>
                  <a:tcPr/>
                </a:tc>
                <a:extLst>
                  <a:ext uri="{0D108BD9-81ED-4DB2-BD59-A6C34878D82A}">
                    <a16:rowId xmlns:a16="http://schemas.microsoft.com/office/drawing/2014/main" val="3714215319"/>
                  </a:ext>
                </a:extLst>
              </a:tr>
            </a:tbl>
          </a:graphicData>
        </a:graphic>
      </p:graphicFrame>
      <p:sp>
        <p:nvSpPr>
          <p:cNvPr id="4" name="Date Placeholder 3">
            <a:extLst>
              <a:ext uri="{FF2B5EF4-FFF2-40B4-BE49-F238E27FC236}">
                <a16:creationId xmlns:a16="http://schemas.microsoft.com/office/drawing/2014/main" id="{841BC039-A77C-449B-B0C9-B1E2DC0D7E8D}"/>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353522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496C8D3-B410-4A2E-B94D-F374F38FBCD4}"/>
              </a:ext>
            </a:extLst>
          </p:cNvPr>
          <p:cNvSpPr>
            <a:spLocks noGrp="1"/>
          </p:cNvSpPr>
          <p:nvPr>
            <p:ph type="dt" sz="half" idx="10"/>
          </p:nvPr>
        </p:nvSpPr>
        <p:spPr/>
        <p:txBody>
          <a:bodyPr/>
          <a:lstStyle/>
          <a:p>
            <a:r>
              <a:rPr lang="en-US" altLang="en-US"/>
              <a:t>Bộ môn Kỹ thuật máy tính &amp; mạng </a:t>
            </a:r>
          </a:p>
        </p:txBody>
      </p:sp>
      <p:sp>
        <p:nvSpPr>
          <p:cNvPr id="229378" name="Rectangle 2">
            <a:extLst>
              <a:ext uri="{FF2B5EF4-FFF2-40B4-BE49-F238E27FC236}">
                <a16:creationId xmlns:a16="http://schemas.microsoft.com/office/drawing/2014/main" id="{5B048E3A-BC56-45B4-83BD-BF2A3A0E0467}"/>
              </a:ext>
            </a:extLst>
          </p:cNvPr>
          <p:cNvSpPr>
            <a:spLocks noGrp="1" noChangeArrowheads="1"/>
          </p:cNvSpPr>
          <p:nvPr>
            <p:ph type="title"/>
          </p:nvPr>
        </p:nvSpPr>
        <p:spPr/>
        <p:txBody>
          <a:bodyPr/>
          <a:lstStyle/>
          <a:p>
            <a:r>
              <a:rPr lang="en-US" altLang="en-US" b="1" i="1"/>
              <a:t>Kết luận</a:t>
            </a:r>
          </a:p>
        </p:txBody>
      </p:sp>
      <p:sp>
        <p:nvSpPr>
          <p:cNvPr id="229379" name="Rectangle 3" descr="Rectangle: Click to edit Master text styles&#10;Second level&#10;Third level&#10;Fourth level&#10;Fifth level">
            <a:extLst>
              <a:ext uri="{FF2B5EF4-FFF2-40B4-BE49-F238E27FC236}">
                <a16:creationId xmlns:a16="http://schemas.microsoft.com/office/drawing/2014/main" id="{94734B2F-1A39-4761-B33D-9D9956603250}"/>
              </a:ext>
            </a:extLst>
          </p:cNvPr>
          <p:cNvSpPr>
            <a:spLocks noGrp="1" noChangeArrowheads="1"/>
          </p:cNvSpPr>
          <p:nvPr>
            <p:ph type="body" idx="1"/>
          </p:nvPr>
        </p:nvSpPr>
        <p:spPr>
          <a:xfrm>
            <a:off x="762000" y="1600200"/>
            <a:ext cx="7772400" cy="4800600"/>
          </a:xfrm>
        </p:spPr>
        <p:txBody>
          <a:bodyPr/>
          <a:lstStyle/>
          <a:p>
            <a:pPr>
              <a:buFont typeface="Wingdings" panose="05000000000000000000" pitchFamily="2" charset="2"/>
              <a:buNone/>
            </a:pPr>
            <a:r>
              <a:rPr lang="en-US" altLang="en-US" sz="2800" i="1"/>
              <a:t>       Việc bảo vệ mật khẩu thường dựa trên các nguyên tắc cơ bản sau:</a:t>
            </a:r>
            <a:r>
              <a:rPr lang="en-US" altLang="en-US" sz="2800"/>
              <a:t> </a:t>
            </a:r>
          </a:p>
          <a:p>
            <a:r>
              <a:rPr lang="en-US" altLang="en-US" sz="2800"/>
              <a:t> Mã hoá mật khẩu bằng hàm một chiều (để không thể dịch ngược lại). Nên dùng hàm hash chậm để chống tấn công dò mật khẩu.  </a:t>
            </a:r>
          </a:p>
          <a:p>
            <a:r>
              <a:rPr lang="en-US" altLang="en-US" sz="2800"/>
              <a:t> Sử dụng salt để tăng khối lượng tính toán và tiêu tốn thời gian của kẻ tấn công.</a:t>
            </a:r>
          </a:p>
          <a:p>
            <a:r>
              <a:rPr lang="en-US" altLang="en-US" sz="2800"/>
              <a:t> Dùng thêm pepper để tăng khả năng bảo mật.   </a:t>
            </a:r>
          </a:p>
          <a:p>
            <a:pPr>
              <a:buFont typeface="Wingdings" panose="05000000000000000000" pitchFamily="2" charset="2"/>
              <a:buNone/>
            </a:pPr>
            <a:r>
              <a:rPr lang="en-US" altLang="en-US" sz="2800"/>
              <a:t>       </a:t>
            </a:r>
            <a:r>
              <a:rPr lang="en-US" altLang="en-US" sz="2800" i="1"/>
              <a:t>Ngoài ra có thể kết hợp nhiều giải pháp khác nhau, tuỳ thuộc vào nhu cầu thực tế. </a:t>
            </a:r>
          </a:p>
        </p:txBody>
      </p:sp>
    </p:spTree>
    <p:extLst>
      <p:ext uri="{BB962C8B-B14F-4D97-AF65-F5344CB8AC3E}">
        <p14:creationId xmlns:p14="http://schemas.microsoft.com/office/powerpoint/2010/main" val="11054542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9A592-72C0-4AD9-87B9-A971B7368F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C7E216-6FED-40F4-8243-10900FA9BCB4}"/>
              </a:ext>
            </a:extLst>
          </p:cNvPr>
          <p:cNvSpPr>
            <a:spLocks noGrp="1"/>
          </p:cNvSpPr>
          <p:nvPr>
            <p:ph idx="1"/>
          </p:nvPr>
        </p:nvSpPr>
        <p:spPr>
          <a:xfrm>
            <a:off x="685800" y="1600200"/>
            <a:ext cx="7772400" cy="4495800"/>
          </a:xfrm>
        </p:spPr>
        <p:txBody>
          <a:bodyPr/>
          <a:lstStyle/>
          <a:p>
            <a:r>
              <a:rPr lang="en-US" sz="2800"/>
              <a:t> </a:t>
            </a:r>
            <a:r>
              <a:rPr lang="en-US" sz="2800">
                <a:effectLst/>
                <a:latin typeface="Times New Roman" panose="02020603050405020304" pitchFamily="18" charset="0"/>
                <a:ea typeface="Calibri" panose="020F0502020204030204" pitchFamily="34" charset="0"/>
              </a:rPr>
              <a:t>Người dùng cũng có thể tham gia bảo vệ mật khẩu bằng cách đặt mật khẩu đủ dài, có chứa nhiều loại kí tự khác nhau (như chữ hoa, chữ thường, số, kí tự đặc biệt), sử dụng các mật khẩu khó đoán, không dùng những cụm từ có trong từ điển, tên người, địa danh, ngày sinh…</a:t>
            </a:r>
          </a:p>
          <a:p>
            <a:r>
              <a:rPr lang="en-US" sz="2800">
                <a:effectLst/>
                <a:latin typeface="Times New Roman" panose="02020603050405020304" pitchFamily="18" charset="0"/>
                <a:ea typeface="Calibri" panose="020F0502020204030204" pitchFamily="34" charset="0"/>
              </a:rPr>
              <a:t> Nếu tuân thủ đầy đủ những nguyên tắc trên thì danh sách mật khẩu mà kẻ tấn công chuẩn bị sẽ trở nên vô dụng (vì danh sách đó thường chứa những dữ liệu quen thuộc có sẵn)</a:t>
            </a:r>
            <a:endParaRPr lang="en-US" sz="2800"/>
          </a:p>
        </p:txBody>
      </p:sp>
      <p:sp>
        <p:nvSpPr>
          <p:cNvPr id="4" name="Date Placeholder 3">
            <a:extLst>
              <a:ext uri="{FF2B5EF4-FFF2-40B4-BE49-F238E27FC236}">
                <a16:creationId xmlns:a16="http://schemas.microsoft.com/office/drawing/2014/main" id="{3D23C68C-C474-4796-9443-274CC871456F}"/>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7330356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1A7E5-96E8-48A5-B7FB-AAC8ED8152B1}"/>
              </a:ext>
            </a:extLst>
          </p:cNvPr>
          <p:cNvSpPr>
            <a:spLocks noGrp="1"/>
          </p:cNvSpPr>
          <p:nvPr>
            <p:ph type="title"/>
          </p:nvPr>
        </p:nvSpPr>
        <p:spPr/>
        <p:txBody>
          <a:bodyPr/>
          <a:lstStyle/>
          <a:p>
            <a:r>
              <a:rPr lang="en-US"/>
              <a:t>Bảo vệ thông tin thẻ tín dụng</a:t>
            </a:r>
          </a:p>
        </p:txBody>
      </p:sp>
      <p:sp>
        <p:nvSpPr>
          <p:cNvPr id="3" name="Content Placeholder 2">
            <a:extLst>
              <a:ext uri="{FF2B5EF4-FFF2-40B4-BE49-F238E27FC236}">
                <a16:creationId xmlns:a16="http://schemas.microsoft.com/office/drawing/2014/main" id="{51CAEDEC-A280-41B7-B867-F2F95B1DD84F}"/>
              </a:ext>
            </a:extLst>
          </p:cNvPr>
          <p:cNvSpPr>
            <a:spLocks noGrp="1"/>
          </p:cNvSpPr>
          <p:nvPr>
            <p:ph idx="1"/>
          </p:nvPr>
        </p:nvSpPr>
        <p:spPr>
          <a:xfrm>
            <a:off x="762000" y="1676400"/>
            <a:ext cx="7772400" cy="4572000"/>
          </a:xfrm>
        </p:spPr>
        <p:txBody>
          <a:bodyPr/>
          <a:lstStyle/>
          <a:p>
            <a:r>
              <a:rPr lang="en-US"/>
              <a:t> Thông tin thẻ tín dụng là loại thông tin đặc biệt nhạy cảm, có thể gây ra hậu quả rất nghiêm trọng nếu bị lộ</a:t>
            </a:r>
          </a:p>
          <a:p>
            <a:r>
              <a:rPr lang="en-US"/>
              <a:t> Thông tin thẻ được lưu trong cơ sở dữ liệu của ngân hàng. Khi phát sinh giao dịch, thông tin của thẻ vật lý được tiếp nhận ở nơi giao dịch (tại máy cà thẻ POS ở cửa hàng hoặc gian hàng online…), rồi được gửi tới và so sánh với thông tin lưu ở ngân hàng</a:t>
            </a:r>
          </a:p>
        </p:txBody>
      </p:sp>
      <p:sp>
        <p:nvSpPr>
          <p:cNvPr id="4" name="Date Placeholder 3">
            <a:extLst>
              <a:ext uri="{FF2B5EF4-FFF2-40B4-BE49-F238E27FC236}">
                <a16:creationId xmlns:a16="http://schemas.microsoft.com/office/drawing/2014/main" id="{1CE1F12E-BBC7-469F-95F2-1842A4A5EEFD}"/>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5922536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2303-B3A4-4063-87CC-529F71D562DE}"/>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767991C2-E191-4CB7-9E09-BDB9307A0302}"/>
              </a:ext>
            </a:extLst>
          </p:cNvPr>
          <p:cNvSpPr>
            <a:spLocks noGrp="1"/>
          </p:cNvSpPr>
          <p:nvPr>
            <p:ph type="dt" sz="half" idx="10"/>
          </p:nvPr>
        </p:nvSpPr>
        <p:spPr/>
        <p:txBody>
          <a:bodyPr/>
          <a:lstStyle/>
          <a:p>
            <a:pPr>
              <a:defRPr/>
            </a:pPr>
            <a:r>
              <a:rPr lang="en-US"/>
              <a:t>Bộ môn Mạng và ATTT – Khoa CNTT</a:t>
            </a:r>
          </a:p>
        </p:txBody>
      </p:sp>
      <p:pic>
        <p:nvPicPr>
          <p:cNvPr id="9" name="Content Placeholder 8">
            <a:extLst>
              <a:ext uri="{FF2B5EF4-FFF2-40B4-BE49-F238E27FC236}">
                <a16:creationId xmlns:a16="http://schemas.microsoft.com/office/drawing/2014/main" id="{14C04500-A4A6-4C84-9CE2-8B07720B4E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1" y="76200"/>
            <a:ext cx="6553200" cy="6382099"/>
          </a:xfrm>
        </p:spPr>
      </p:pic>
    </p:spTree>
    <p:extLst>
      <p:ext uri="{BB962C8B-B14F-4D97-AF65-F5344CB8AC3E}">
        <p14:creationId xmlns:p14="http://schemas.microsoft.com/office/powerpoint/2010/main" val="4316425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9B988-002E-460E-8A6A-504230FB36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D0F1BC-63F3-440E-8815-0D2AF0DFBAA4}"/>
              </a:ext>
            </a:extLst>
          </p:cNvPr>
          <p:cNvSpPr>
            <a:spLocks noGrp="1"/>
          </p:cNvSpPr>
          <p:nvPr>
            <p:ph idx="1"/>
          </p:nvPr>
        </p:nvSpPr>
        <p:spPr/>
        <p:txBody>
          <a:bodyPr/>
          <a:lstStyle/>
          <a:p>
            <a:r>
              <a:rPr lang="en-US"/>
              <a:t> Nếu thẻ là hợp lệ và còn hạn mức thanh toán, giao dịch sẽ được chấp nhận, tiền sẽ được trừ trong tài khoản thẻ</a:t>
            </a:r>
          </a:p>
          <a:p>
            <a:r>
              <a:rPr lang="en-US"/>
              <a:t> Giữa </a:t>
            </a:r>
            <a:r>
              <a:rPr lang="en-US" i="1"/>
              <a:t>Ngân hàng</a:t>
            </a:r>
            <a:r>
              <a:rPr lang="en-US"/>
              <a:t> và </a:t>
            </a:r>
            <a:r>
              <a:rPr lang="en-US" i="1"/>
              <a:t>Người bán</a:t>
            </a:r>
            <a:r>
              <a:rPr lang="en-US"/>
              <a:t> thường có các trung gian thanh toán (</a:t>
            </a:r>
            <a:r>
              <a:rPr lang="en-US" i="1"/>
              <a:t>Cổng thanh toán</a:t>
            </a:r>
            <a:r>
              <a:rPr lang="en-US"/>
              <a:t>)</a:t>
            </a:r>
          </a:p>
        </p:txBody>
      </p:sp>
      <p:sp>
        <p:nvSpPr>
          <p:cNvPr id="4" name="Date Placeholder 3">
            <a:extLst>
              <a:ext uri="{FF2B5EF4-FFF2-40B4-BE49-F238E27FC236}">
                <a16:creationId xmlns:a16="http://schemas.microsoft.com/office/drawing/2014/main" id="{74AB3E13-07D6-4116-A23E-7F3BBE1FBA1D}"/>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28955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47C20-7945-4A0C-937A-C69E27AAF155}"/>
              </a:ext>
            </a:extLst>
          </p:cNvPr>
          <p:cNvSpPr>
            <a:spLocks noGrp="1"/>
          </p:cNvSpPr>
          <p:nvPr>
            <p:ph type="title"/>
          </p:nvPr>
        </p:nvSpPr>
        <p:spPr/>
        <p:txBody>
          <a:bodyPr/>
          <a:lstStyle/>
          <a:p>
            <a:r>
              <a:rPr lang="en-US"/>
              <a:t>Câu hỏi:</a:t>
            </a:r>
          </a:p>
        </p:txBody>
      </p:sp>
      <p:sp>
        <p:nvSpPr>
          <p:cNvPr id="3" name="Content Placeholder 2">
            <a:extLst>
              <a:ext uri="{FF2B5EF4-FFF2-40B4-BE49-F238E27FC236}">
                <a16:creationId xmlns:a16="http://schemas.microsoft.com/office/drawing/2014/main" id="{B03C451E-97C4-4774-92D6-EEF1517F95FC}"/>
              </a:ext>
            </a:extLst>
          </p:cNvPr>
          <p:cNvSpPr>
            <a:spLocks noGrp="1"/>
          </p:cNvSpPr>
          <p:nvPr>
            <p:ph idx="1"/>
          </p:nvPr>
        </p:nvSpPr>
        <p:spPr>
          <a:xfrm>
            <a:off x="609600" y="1905000"/>
            <a:ext cx="7924800" cy="4114800"/>
          </a:xfrm>
        </p:spPr>
        <p:txBody>
          <a:bodyPr/>
          <a:lstStyle/>
          <a:p>
            <a:r>
              <a:rPr lang="en-US"/>
              <a:t> Tại sao lại cần tới các trung gian thanh toán?</a:t>
            </a:r>
          </a:p>
        </p:txBody>
      </p:sp>
      <p:sp>
        <p:nvSpPr>
          <p:cNvPr id="4" name="Date Placeholder 3">
            <a:extLst>
              <a:ext uri="{FF2B5EF4-FFF2-40B4-BE49-F238E27FC236}">
                <a16:creationId xmlns:a16="http://schemas.microsoft.com/office/drawing/2014/main" id="{87B88196-C9AD-4D40-A212-163F307DA2B2}"/>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4277310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D3CD5-CB56-4FB2-8FA4-DC797243E26F}"/>
              </a:ext>
            </a:extLst>
          </p:cNvPr>
          <p:cNvSpPr>
            <a:spLocks noGrp="1"/>
          </p:cNvSpPr>
          <p:nvPr>
            <p:ph type="title"/>
          </p:nvPr>
        </p:nvSpPr>
        <p:spPr/>
        <p:txBody>
          <a:bodyPr/>
          <a:lstStyle/>
          <a:p>
            <a:endParaRPr lang="en-US"/>
          </a:p>
        </p:txBody>
      </p:sp>
      <p:sp>
        <p:nvSpPr>
          <p:cNvPr id="3" name="Table Placeholder 2">
            <a:extLst>
              <a:ext uri="{FF2B5EF4-FFF2-40B4-BE49-F238E27FC236}">
                <a16:creationId xmlns:a16="http://schemas.microsoft.com/office/drawing/2014/main" id="{412D53C9-F6B2-4D30-B42A-61EF8608F706}"/>
              </a:ext>
            </a:extLst>
          </p:cNvPr>
          <p:cNvSpPr>
            <a:spLocks noGrp="1"/>
          </p:cNvSpPr>
          <p:nvPr>
            <p:ph type="tbl" idx="1"/>
          </p:nvPr>
        </p:nvSpPr>
        <p:spPr/>
      </p:sp>
      <p:sp>
        <p:nvSpPr>
          <p:cNvPr id="4" name="Date Placeholder 3">
            <a:extLst>
              <a:ext uri="{FF2B5EF4-FFF2-40B4-BE49-F238E27FC236}">
                <a16:creationId xmlns:a16="http://schemas.microsoft.com/office/drawing/2014/main" id="{3527F3BF-AE5F-45F6-A360-EA52CE9793C2}"/>
              </a:ext>
            </a:extLst>
          </p:cNvPr>
          <p:cNvSpPr>
            <a:spLocks noGrp="1"/>
          </p:cNvSpPr>
          <p:nvPr>
            <p:ph type="dt" sz="half" idx="10"/>
          </p:nvPr>
        </p:nvSpPr>
        <p:spPr/>
        <p:txBody>
          <a:bodyPr/>
          <a:lstStyle/>
          <a:p>
            <a:pPr>
              <a:defRPr/>
            </a:pPr>
            <a:r>
              <a:rPr lang="en-US"/>
              <a:t>Bộ môn Mạng và ATTT – Khoa CNTT</a:t>
            </a:r>
          </a:p>
        </p:txBody>
      </p:sp>
      <p:pic>
        <p:nvPicPr>
          <p:cNvPr id="5" name="Picture 6">
            <a:extLst>
              <a:ext uri="{FF2B5EF4-FFF2-40B4-BE49-F238E27FC236}">
                <a16:creationId xmlns:a16="http://schemas.microsoft.com/office/drawing/2014/main" id="{7BDE60AB-D629-4377-9170-1B3C0B28E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01813"/>
            <a:ext cx="8458200" cy="357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28560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CE8B-9BF2-46E2-BD8B-C1B28E25A70B}"/>
              </a:ext>
            </a:extLst>
          </p:cNvPr>
          <p:cNvSpPr>
            <a:spLocks noGrp="1"/>
          </p:cNvSpPr>
          <p:nvPr>
            <p:ph type="title"/>
          </p:nvPr>
        </p:nvSpPr>
        <p:spPr/>
        <p:txBody>
          <a:bodyPr/>
          <a:lstStyle/>
          <a:p>
            <a:r>
              <a:rPr lang="en-US"/>
              <a:t>Các nguyên tắc bảo mật</a:t>
            </a:r>
          </a:p>
        </p:txBody>
      </p:sp>
      <p:sp>
        <p:nvSpPr>
          <p:cNvPr id="3" name="Content Placeholder 2">
            <a:extLst>
              <a:ext uri="{FF2B5EF4-FFF2-40B4-BE49-F238E27FC236}">
                <a16:creationId xmlns:a16="http://schemas.microsoft.com/office/drawing/2014/main" id="{602AFF7A-90B8-4BBA-A545-F935388DE8C2}"/>
              </a:ext>
            </a:extLst>
          </p:cNvPr>
          <p:cNvSpPr>
            <a:spLocks noGrp="1"/>
          </p:cNvSpPr>
          <p:nvPr>
            <p:ph idx="1"/>
          </p:nvPr>
        </p:nvSpPr>
        <p:spPr/>
        <p:txBody>
          <a:bodyPr/>
          <a:lstStyle/>
          <a:p>
            <a:r>
              <a:rPr lang="en-US"/>
              <a:t> Thông tin thẻ lưu tại ngân hàng phải được mã hóa để bảo mật</a:t>
            </a:r>
          </a:p>
          <a:p>
            <a:r>
              <a:rPr lang="en-US"/>
              <a:t> Thông tin thẻ khi lưu thông trên đường truyền cũng phải được mã hóa</a:t>
            </a:r>
          </a:p>
          <a:p>
            <a:pPr marL="0" indent="0">
              <a:buNone/>
            </a:pPr>
            <a:endParaRPr lang="en-US"/>
          </a:p>
        </p:txBody>
      </p:sp>
      <p:sp>
        <p:nvSpPr>
          <p:cNvPr id="4" name="Date Placeholder 3">
            <a:extLst>
              <a:ext uri="{FF2B5EF4-FFF2-40B4-BE49-F238E27FC236}">
                <a16:creationId xmlns:a16="http://schemas.microsoft.com/office/drawing/2014/main" id="{F5F086AC-AE54-460F-AA38-349E3E825B75}"/>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0370169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D5C10-7E62-4CC5-9111-548DE31023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60D323-60BD-463D-A63D-0B4B1351FC28}"/>
              </a:ext>
            </a:extLst>
          </p:cNvPr>
          <p:cNvSpPr>
            <a:spLocks noGrp="1"/>
          </p:cNvSpPr>
          <p:nvPr>
            <p:ph idx="1"/>
          </p:nvPr>
        </p:nvSpPr>
        <p:spPr>
          <a:xfrm>
            <a:off x="838200" y="1752600"/>
            <a:ext cx="7772400" cy="4114800"/>
          </a:xfrm>
        </p:spPr>
        <p:txBody>
          <a:bodyPr/>
          <a:lstStyle/>
          <a:p>
            <a:r>
              <a:rPr lang="en-US"/>
              <a:t> Về nguyên tắc, </a:t>
            </a:r>
            <a:r>
              <a:rPr lang="en-US" i="1"/>
              <a:t>Người bán</a:t>
            </a:r>
            <a:r>
              <a:rPr lang="en-US"/>
              <a:t> và </a:t>
            </a:r>
            <a:r>
              <a:rPr lang="en-US" i="1"/>
              <a:t>Trung gian thanh toán</a:t>
            </a:r>
            <a:r>
              <a:rPr lang="en-US"/>
              <a:t> không được lưu thông tin thẻ để tránh vụ lợi và lộ bí mật thẻ</a:t>
            </a:r>
          </a:p>
          <a:p>
            <a:r>
              <a:rPr lang="en-US"/>
              <a:t> Tuy nhiên, điều đó khiến người dùng gặp bất tiện vì luôn phải cung cấp thông tin thẻ khi mua hàng (ví dụ: phải nhập đủ thứ thông tin của thẻ khi mua hàng online)</a:t>
            </a:r>
          </a:p>
        </p:txBody>
      </p:sp>
      <p:sp>
        <p:nvSpPr>
          <p:cNvPr id="4" name="Date Placeholder 3">
            <a:extLst>
              <a:ext uri="{FF2B5EF4-FFF2-40B4-BE49-F238E27FC236}">
                <a16:creationId xmlns:a16="http://schemas.microsoft.com/office/drawing/2014/main" id="{10D645F8-441F-4B83-869C-DFE6A4405EC7}"/>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2016538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1A2A-1824-4D32-9719-E9CAFC0CA1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77B673-2AC2-41C0-B105-F755555E7A8F}"/>
              </a:ext>
            </a:extLst>
          </p:cNvPr>
          <p:cNvSpPr>
            <a:spLocks noGrp="1"/>
          </p:cNvSpPr>
          <p:nvPr>
            <p:ph idx="1"/>
          </p:nvPr>
        </p:nvSpPr>
        <p:spPr>
          <a:xfrm>
            <a:off x="762000" y="1752600"/>
            <a:ext cx="7772400" cy="4114800"/>
          </a:xfrm>
        </p:spPr>
        <p:txBody>
          <a:bodyPr/>
          <a:lstStyle/>
          <a:p>
            <a:r>
              <a:rPr lang="en-US"/>
              <a:t> Do đó, người ta cho phép các trung gian thanh toán được lưu thông tin thẻ dưới một dạng thức mã hóa đặc biệt, vừa đảm bảo được bí mật lại vừa có khả năng thanh toán </a:t>
            </a:r>
          </a:p>
          <a:p>
            <a:r>
              <a:rPr lang="en-US"/>
              <a:t> Người mua sẽ không cần phải cung cấp thông tin thẻ mỗi khi thanh toán, giao dịch sẽ thuận lợi hơn</a:t>
            </a:r>
          </a:p>
        </p:txBody>
      </p:sp>
      <p:sp>
        <p:nvSpPr>
          <p:cNvPr id="4" name="Date Placeholder 3">
            <a:extLst>
              <a:ext uri="{FF2B5EF4-FFF2-40B4-BE49-F238E27FC236}">
                <a16:creationId xmlns:a16="http://schemas.microsoft.com/office/drawing/2014/main" id="{89F47C55-1137-4076-8FF0-7F03569D6641}"/>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6277245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3A3AB-9D83-44B0-BA10-7596ABB166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A29629-29CA-4D28-8CB5-E455020BE12D}"/>
              </a:ext>
            </a:extLst>
          </p:cNvPr>
          <p:cNvSpPr>
            <a:spLocks noGrp="1"/>
          </p:cNvSpPr>
          <p:nvPr>
            <p:ph idx="1"/>
          </p:nvPr>
        </p:nvSpPr>
        <p:spPr>
          <a:xfrm>
            <a:off x="685800" y="1600200"/>
            <a:ext cx="7772400" cy="4114800"/>
          </a:xfrm>
        </p:spPr>
        <p:txBody>
          <a:bodyPr/>
          <a:lstStyle/>
          <a:p>
            <a:r>
              <a:rPr lang="en-US"/>
              <a:t> Giải pháp mã hóa của trung gian thanh toán phải đảm bảo để ngay cả các nhân viên của trung gian thanh toán cũng không thể giải mã và lấy trộm thông tin thẻ</a:t>
            </a:r>
          </a:p>
          <a:p>
            <a:r>
              <a:rPr lang="en-US"/>
              <a:t> Thông tin thẻ có thể được mã hóa bằng các kỹ thuật mã hóa một chiều (Hash, MAC) hoặc kỹ thuật Tokenization để ngăn chặn việc khôi phục lại thông tin gốc của thẻ</a:t>
            </a:r>
          </a:p>
        </p:txBody>
      </p:sp>
      <p:sp>
        <p:nvSpPr>
          <p:cNvPr id="4" name="Date Placeholder 3">
            <a:extLst>
              <a:ext uri="{FF2B5EF4-FFF2-40B4-BE49-F238E27FC236}">
                <a16:creationId xmlns:a16="http://schemas.microsoft.com/office/drawing/2014/main" id="{561AA37E-604C-45C9-80BE-EFB8EB12D45F}"/>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8796781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38F74-1E25-4609-82A8-190D33C29624}"/>
              </a:ext>
            </a:extLst>
          </p:cNvPr>
          <p:cNvSpPr>
            <a:spLocks noGrp="1"/>
          </p:cNvSpPr>
          <p:nvPr>
            <p:ph type="title"/>
          </p:nvPr>
        </p:nvSpPr>
        <p:spPr/>
        <p:txBody>
          <a:bodyPr/>
          <a:lstStyle/>
          <a:p>
            <a:r>
              <a:rPr lang="en-US"/>
              <a:t>Kỹ thuật Tokenization</a:t>
            </a:r>
          </a:p>
        </p:txBody>
      </p:sp>
      <p:sp>
        <p:nvSpPr>
          <p:cNvPr id="3" name="Content Placeholder 2">
            <a:extLst>
              <a:ext uri="{FF2B5EF4-FFF2-40B4-BE49-F238E27FC236}">
                <a16:creationId xmlns:a16="http://schemas.microsoft.com/office/drawing/2014/main" id="{C6966510-5D6B-4B11-9338-5AF7628D0A4C}"/>
              </a:ext>
            </a:extLst>
          </p:cNvPr>
          <p:cNvSpPr>
            <a:spLocks noGrp="1"/>
          </p:cNvSpPr>
          <p:nvPr>
            <p:ph idx="1"/>
          </p:nvPr>
        </p:nvSpPr>
        <p:spPr>
          <a:xfrm>
            <a:off x="685800" y="1676400"/>
            <a:ext cx="7772400" cy="4572000"/>
          </a:xfrm>
        </p:spPr>
        <p:txBody>
          <a:bodyPr/>
          <a:lstStyle/>
          <a:p>
            <a:r>
              <a:rPr lang="en-US" sz="2800"/>
              <a:t> Tokenization là một kỹ thuật mã hóa nhằm thay đổi dữ liệu nhạy cảm ban đầu bằng một dạng dữ liệu không thể đọc được (gọi là token)</a:t>
            </a:r>
          </a:p>
          <a:p>
            <a:r>
              <a:rPr lang="en-US" sz="2800"/>
              <a:t> Các token thường có định dạng dữ liệu tương tự như dữ liệu ban đầu, phù hợp để bảo vệ thông tin thẻ tín dụng và các thông tin cá nhân khác</a:t>
            </a:r>
          </a:p>
          <a:p>
            <a:r>
              <a:rPr lang="en-US" sz="2800"/>
              <a:t> Nếu kẻ tấn công lấy trộm được token thì cũng không thể dịch ngược nó thành dữ liệu ban đầu, điều đó chỉ có thể thực hiện bởi hệ thống tokenization tương ứng</a:t>
            </a:r>
          </a:p>
        </p:txBody>
      </p:sp>
      <p:sp>
        <p:nvSpPr>
          <p:cNvPr id="4" name="Date Placeholder 3">
            <a:extLst>
              <a:ext uri="{FF2B5EF4-FFF2-40B4-BE49-F238E27FC236}">
                <a16:creationId xmlns:a16="http://schemas.microsoft.com/office/drawing/2014/main" id="{951ED11F-F573-4BC1-A24E-67FD3504F391}"/>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823086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980D3-8BFB-46A7-A89D-E1EDE332619C}"/>
              </a:ext>
            </a:extLst>
          </p:cNvPr>
          <p:cNvSpPr>
            <a:spLocks noGrp="1"/>
          </p:cNvSpPr>
          <p:nvPr>
            <p:ph type="title"/>
          </p:nvPr>
        </p:nvSpPr>
        <p:spPr/>
        <p:txBody>
          <a:bodyPr/>
          <a:lstStyle/>
          <a:p>
            <a:r>
              <a:rPr lang="en-US"/>
              <a:t>Ví dụ:</a:t>
            </a:r>
          </a:p>
        </p:txBody>
      </p:sp>
      <p:sp>
        <p:nvSpPr>
          <p:cNvPr id="4" name="Date Placeholder 3">
            <a:extLst>
              <a:ext uri="{FF2B5EF4-FFF2-40B4-BE49-F238E27FC236}">
                <a16:creationId xmlns:a16="http://schemas.microsoft.com/office/drawing/2014/main" id="{CD7F8077-617F-4B37-B1B7-078D80C0EAA3}"/>
              </a:ext>
            </a:extLst>
          </p:cNvPr>
          <p:cNvSpPr>
            <a:spLocks noGrp="1"/>
          </p:cNvSpPr>
          <p:nvPr>
            <p:ph type="dt" sz="half" idx="10"/>
          </p:nvPr>
        </p:nvSpPr>
        <p:spPr/>
        <p:txBody>
          <a:bodyPr/>
          <a:lstStyle/>
          <a:p>
            <a:pPr>
              <a:defRPr/>
            </a:pPr>
            <a:r>
              <a:rPr lang="en-US"/>
              <a:t>Bộ môn Mạng và ATTT – Khoa CNTT</a:t>
            </a:r>
          </a:p>
        </p:txBody>
      </p:sp>
      <p:pic>
        <p:nvPicPr>
          <p:cNvPr id="7" name="Content Placeholder 6">
            <a:extLst>
              <a:ext uri="{FF2B5EF4-FFF2-40B4-BE49-F238E27FC236}">
                <a16:creationId xmlns:a16="http://schemas.microsoft.com/office/drawing/2014/main" id="{8F9A1D15-8DAB-4351-B763-967815CE88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642" y="1410693"/>
            <a:ext cx="8508558" cy="4254279"/>
          </a:xfrm>
        </p:spPr>
      </p:pic>
    </p:spTree>
    <p:extLst>
      <p:ext uri="{BB962C8B-B14F-4D97-AF65-F5344CB8AC3E}">
        <p14:creationId xmlns:p14="http://schemas.microsoft.com/office/powerpoint/2010/main" val="3889318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AED5-7A30-4992-932E-83C1A34644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02CC60-DCC6-45F9-9FCE-A1A8AB8913B9}"/>
              </a:ext>
            </a:extLst>
          </p:cNvPr>
          <p:cNvSpPr>
            <a:spLocks noGrp="1"/>
          </p:cNvSpPr>
          <p:nvPr>
            <p:ph idx="1"/>
          </p:nvPr>
        </p:nvSpPr>
        <p:spPr>
          <a:xfrm>
            <a:off x="685800" y="1524000"/>
            <a:ext cx="7772400" cy="4800600"/>
          </a:xfrm>
        </p:spPr>
        <p:txBody>
          <a:bodyPr/>
          <a:lstStyle/>
          <a:p>
            <a:r>
              <a:rPr lang="en-US" sz="3000"/>
              <a:t> Để bảo vệ thông tin thẻ tín dụng, thông tin thẻ sẽ được đưa tới hệ thống TSP (Token Service Provider – Nhà cung cấp dịch vụ token) để tạo ra token </a:t>
            </a:r>
          </a:p>
          <a:p>
            <a:r>
              <a:rPr lang="en-US" sz="3000"/>
              <a:t> Trong hệ thống này, t</a:t>
            </a:r>
            <a:r>
              <a:rPr lang="vi-VN" sz="3000"/>
              <a:t>oken</a:t>
            </a:r>
            <a:r>
              <a:rPr lang="en-US" sz="3000"/>
              <a:t> được</a:t>
            </a:r>
            <a:r>
              <a:rPr lang="vi-VN" sz="3000"/>
              <a:t> liên kết</a:t>
            </a:r>
            <a:r>
              <a:rPr lang="en-US" sz="3000"/>
              <a:t> với thông tin thẻ bằng một</a:t>
            </a:r>
            <a:r>
              <a:rPr lang="vi-VN" sz="3000"/>
              <a:t> ánh xạ 1</a:t>
            </a:r>
            <a:r>
              <a:rPr lang="en-US" sz="3000"/>
              <a:t>-</a:t>
            </a:r>
            <a:r>
              <a:rPr lang="vi-VN" sz="3000"/>
              <a:t>1</a:t>
            </a:r>
            <a:r>
              <a:rPr lang="en-US" sz="3000"/>
              <a:t>, nên chỉ hệ thống này mới có thể</a:t>
            </a:r>
            <a:r>
              <a:rPr lang="vi-VN" sz="3000"/>
              <a:t> </a:t>
            </a:r>
            <a:r>
              <a:rPr lang="en-US" sz="3000"/>
              <a:t>chuyển đổi ngược token thành thông tin thẻ</a:t>
            </a:r>
            <a:r>
              <a:rPr lang="vi-VN" sz="3000"/>
              <a:t> </a:t>
            </a:r>
            <a:endParaRPr lang="en-US" sz="3000"/>
          </a:p>
          <a:p>
            <a:r>
              <a:rPr lang="en-US" sz="3000"/>
              <a:t> Đối với người khác, token chỉ là một chuỗi kí tự vô nghĩa và không thể dịch ngược</a:t>
            </a:r>
          </a:p>
        </p:txBody>
      </p:sp>
      <p:sp>
        <p:nvSpPr>
          <p:cNvPr id="4" name="Date Placeholder 3">
            <a:extLst>
              <a:ext uri="{FF2B5EF4-FFF2-40B4-BE49-F238E27FC236}">
                <a16:creationId xmlns:a16="http://schemas.microsoft.com/office/drawing/2014/main" id="{BD292F6C-35B2-40DF-A1CE-EE6DD5C50C38}"/>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8116787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9CF3E57-8514-4863-AFD7-8BE35442E0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609610"/>
            <a:ext cx="7772400" cy="3876790"/>
          </a:xfrm>
        </p:spPr>
      </p:pic>
      <p:sp>
        <p:nvSpPr>
          <p:cNvPr id="4" name="Date Placeholder 3">
            <a:extLst>
              <a:ext uri="{FF2B5EF4-FFF2-40B4-BE49-F238E27FC236}">
                <a16:creationId xmlns:a16="http://schemas.microsoft.com/office/drawing/2014/main" id="{8BFDF2E3-C616-42DF-922D-500484388C8B}"/>
              </a:ext>
            </a:extLst>
          </p:cNvPr>
          <p:cNvSpPr>
            <a:spLocks noGrp="1"/>
          </p:cNvSpPr>
          <p:nvPr>
            <p:ph type="dt" sz="half" idx="10"/>
          </p:nvPr>
        </p:nvSpPr>
        <p:spPr/>
        <p:txBody>
          <a:bodyPr/>
          <a:lstStyle/>
          <a:p>
            <a:pPr>
              <a:defRPr/>
            </a:pPr>
            <a:r>
              <a:rPr lang="en-US"/>
              <a:t>Bộ môn Mạng và ATTT – Khoa CNTT</a:t>
            </a:r>
          </a:p>
        </p:txBody>
      </p:sp>
      <p:sp>
        <p:nvSpPr>
          <p:cNvPr id="7" name="Title 1">
            <a:extLst>
              <a:ext uri="{FF2B5EF4-FFF2-40B4-BE49-F238E27FC236}">
                <a16:creationId xmlns:a16="http://schemas.microsoft.com/office/drawing/2014/main" id="{6E8D6253-A12F-4F16-9FFF-54F7A42FBCAC}"/>
              </a:ext>
            </a:extLst>
          </p:cNvPr>
          <p:cNvSpPr>
            <a:spLocks noGrp="1"/>
          </p:cNvSpPr>
          <p:nvPr>
            <p:ph type="title"/>
          </p:nvPr>
        </p:nvSpPr>
        <p:spPr>
          <a:xfrm>
            <a:off x="609600" y="304800"/>
            <a:ext cx="8077200" cy="1143000"/>
          </a:xfrm>
        </p:spPr>
        <p:txBody>
          <a:bodyPr/>
          <a:lstStyle/>
          <a:p>
            <a:r>
              <a:rPr lang="en-US" sz="3300"/>
              <a:t>So sánh Tokenization với mật mã truyền thống</a:t>
            </a:r>
          </a:p>
        </p:txBody>
      </p:sp>
    </p:spTree>
    <p:extLst>
      <p:ext uri="{BB962C8B-B14F-4D97-AF65-F5344CB8AC3E}">
        <p14:creationId xmlns:p14="http://schemas.microsoft.com/office/powerpoint/2010/main" val="24547295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7594-0422-4F79-9913-9836E5DC55B2}"/>
              </a:ext>
            </a:extLst>
          </p:cNvPr>
          <p:cNvSpPr>
            <a:spLocks noGrp="1"/>
          </p:cNvSpPr>
          <p:nvPr>
            <p:ph type="title"/>
          </p:nvPr>
        </p:nvSpPr>
        <p:spPr>
          <a:xfrm>
            <a:off x="609600" y="304800"/>
            <a:ext cx="8077200" cy="1143000"/>
          </a:xfrm>
        </p:spPr>
        <p:txBody>
          <a:bodyPr/>
          <a:lstStyle/>
          <a:p>
            <a:r>
              <a:rPr lang="en-US" sz="3300"/>
              <a:t>So sánh Tokenization với mật mã truyền thống</a:t>
            </a:r>
          </a:p>
        </p:txBody>
      </p:sp>
      <p:sp>
        <p:nvSpPr>
          <p:cNvPr id="3" name="Content Placeholder 2">
            <a:extLst>
              <a:ext uri="{FF2B5EF4-FFF2-40B4-BE49-F238E27FC236}">
                <a16:creationId xmlns:a16="http://schemas.microsoft.com/office/drawing/2014/main" id="{7E52F7F9-67E1-4AFD-B766-54360CF61924}"/>
              </a:ext>
            </a:extLst>
          </p:cNvPr>
          <p:cNvSpPr>
            <a:spLocks noGrp="1"/>
          </p:cNvSpPr>
          <p:nvPr>
            <p:ph idx="1"/>
          </p:nvPr>
        </p:nvSpPr>
        <p:spPr>
          <a:xfrm>
            <a:off x="609600" y="1676400"/>
            <a:ext cx="8001000" cy="4572000"/>
          </a:xfrm>
        </p:spPr>
        <p:txBody>
          <a:bodyPr/>
          <a:lstStyle/>
          <a:p>
            <a:r>
              <a:rPr lang="en-US" sz="2800"/>
              <a:t> Cùng có tác dụng chuyển đổi dữ liệu sang dạng không đọc được</a:t>
            </a:r>
          </a:p>
          <a:p>
            <a:r>
              <a:rPr lang="en-US" sz="2800"/>
              <a:t> Mật mã truyền thống sử dụng các thuật toán biến đổi phức tạp, thường công khai thuật toán, chỉ giữ bí mật khóa, ai biết khóa là có thể giải mã</a:t>
            </a:r>
          </a:p>
          <a:p>
            <a:r>
              <a:rPr lang="en-US" sz="2800"/>
              <a:t> Tokenization không sử dụng thuật toán phức tạp, mà sử dụng ánh xạ 1-1 để liên kết dữ liệu với token, ánh xạ này được lưu trong CSDL của TSP, nên chỉ TSP mới có thể chuyển đổi và khôi phục dữ liệu</a:t>
            </a:r>
          </a:p>
        </p:txBody>
      </p:sp>
      <p:sp>
        <p:nvSpPr>
          <p:cNvPr id="4" name="Date Placeholder 3">
            <a:extLst>
              <a:ext uri="{FF2B5EF4-FFF2-40B4-BE49-F238E27FC236}">
                <a16:creationId xmlns:a16="http://schemas.microsoft.com/office/drawing/2014/main" id="{D7E04DE4-1939-4078-9042-038EBF89C942}"/>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8546289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ED42B-853F-45B4-8D26-394D5E36BE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96F409-275C-429E-B9ED-1988CA32383D}"/>
              </a:ext>
            </a:extLst>
          </p:cNvPr>
          <p:cNvSpPr>
            <a:spLocks noGrp="1"/>
          </p:cNvSpPr>
          <p:nvPr>
            <p:ph idx="1"/>
          </p:nvPr>
        </p:nvSpPr>
        <p:spPr>
          <a:xfrm>
            <a:off x="762000" y="1676400"/>
            <a:ext cx="7772400" cy="4114800"/>
          </a:xfrm>
        </p:spPr>
        <p:txBody>
          <a:bodyPr/>
          <a:lstStyle/>
          <a:p>
            <a:r>
              <a:rPr lang="en-US"/>
              <a:t> </a:t>
            </a:r>
            <a:r>
              <a:rPr lang="en-US" sz="3200"/>
              <a:t> Tokenization thường giữ nguyên định dạng dữ liệu, mật mã truyền thống ít coi trọng điều này</a:t>
            </a:r>
            <a:endParaRPr lang="en-US"/>
          </a:p>
          <a:p>
            <a:r>
              <a:rPr lang="en-US"/>
              <a:t> Việc </a:t>
            </a:r>
            <a:r>
              <a:rPr lang="en-US" sz="3200"/>
              <a:t>giữ nguyên định dạng dữ liệu giúp thuận tiện cho công tác lưu trữ, xử lý và lập trình với dữ liệu đó</a:t>
            </a:r>
            <a:endParaRPr lang="en-US"/>
          </a:p>
        </p:txBody>
      </p:sp>
      <p:sp>
        <p:nvSpPr>
          <p:cNvPr id="4" name="Date Placeholder 3">
            <a:extLst>
              <a:ext uri="{FF2B5EF4-FFF2-40B4-BE49-F238E27FC236}">
                <a16:creationId xmlns:a16="http://schemas.microsoft.com/office/drawing/2014/main" id="{6571EA86-3364-4353-8B3B-FCC8E7CB42A1}"/>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506305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A0743CF3-4AB9-4265-8A79-C3B85A06D4BD}"/>
              </a:ext>
            </a:extLst>
          </p:cNvPr>
          <p:cNvSpPr>
            <a:spLocks noGrp="1" noChangeArrowheads="1"/>
          </p:cNvSpPr>
          <p:nvPr>
            <p:ph type="title"/>
          </p:nvPr>
        </p:nvSpPr>
        <p:spPr/>
        <p:txBody>
          <a:bodyPr/>
          <a:lstStyle/>
          <a:p>
            <a:r>
              <a:rPr lang="en-US" altLang="en-US"/>
              <a:t>Ứng dụng trong chứng thực</a:t>
            </a:r>
          </a:p>
        </p:txBody>
      </p:sp>
      <p:sp>
        <p:nvSpPr>
          <p:cNvPr id="15363" name="Date Placeholder 3">
            <a:extLst>
              <a:ext uri="{FF2B5EF4-FFF2-40B4-BE49-F238E27FC236}">
                <a16:creationId xmlns:a16="http://schemas.microsoft.com/office/drawing/2014/main" id="{B02C75DF-6D9F-4924-AB2A-D5E2CC63AFD9}"/>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
        <p:nvSpPr>
          <p:cNvPr id="5" name="Rectangle 3" descr="Rectangle: Click to edit Master text styles&#10;Second level&#10;Third level&#10;Fourth level&#10;Fifth level">
            <a:extLst>
              <a:ext uri="{FF2B5EF4-FFF2-40B4-BE49-F238E27FC236}">
                <a16:creationId xmlns:a16="http://schemas.microsoft.com/office/drawing/2014/main" id="{BEF9A724-1793-448C-9609-22D8F25C7394}"/>
              </a:ext>
            </a:extLst>
          </p:cNvPr>
          <p:cNvSpPr txBox="1">
            <a:spLocks noChangeArrowheads="1"/>
          </p:cNvSpPr>
          <p:nvPr/>
        </p:nvSpPr>
        <p:spPr bwMode="auto">
          <a:xfrm>
            <a:off x="762000" y="1676400"/>
            <a:ext cx="7772400" cy="4584700"/>
          </a:xfrm>
          <a:prstGeom prst="rect">
            <a:avLst/>
          </a:prstGeom>
          <a:noFill/>
          <a:ln>
            <a:noFill/>
          </a:ln>
          <a:effectLst/>
        </p:spPr>
        <p:txBody>
          <a:bodyPr/>
          <a:lst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eaLnBrk="1" hangingPunct="1">
              <a:defRPr/>
            </a:pPr>
            <a:r>
              <a:rPr lang="en-US" altLang="en-US" kern="0"/>
              <a:t> Chứng thực nguồn gốc: Một số mật mã có thể giúp xác định được người chủ thực sự của thông điệp, nhờ vậy có thể phát hiện những kẻ giả mạo</a:t>
            </a:r>
          </a:p>
          <a:p>
            <a:pPr eaLnBrk="1" hangingPunct="1">
              <a:defRPr/>
            </a:pPr>
            <a:r>
              <a:rPr lang="en-US" altLang="en-US" kern="0"/>
              <a:t> Chứng thực nội dung: Một số mật mã có thể kết hợp với các hàm Hash và MAC để kiểm tra xem nội dung thông điệp có chính xác không, có bị thay đổi trên đường truyền hay không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1CE43-6068-477B-BC1A-8A915AD2E903}"/>
              </a:ext>
            </a:extLst>
          </p:cNvPr>
          <p:cNvSpPr>
            <a:spLocks noGrp="1"/>
          </p:cNvSpPr>
          <p:nvPr>
            <p:ph type="title"/>
          </p:nvPr>
        </p:nvSpPr>
        <p:spPr>
          <a:xfrm>
            <a:off x="228600" y="304800"/>
            <a:ext cx="8763000" cy="1143000"/>
          </a:xfrm>
        </p:spPr>
        <p:txBody>
          <a:bodyPr/>
          <a:lstStyle/>
          <a:p>
            <a:r>
              <a:rPr lang="en-US" sz="3200" b="1"/>
              <a:t>Một số giải pháp thanh toán trung gian tiêu biểu</a:t>
            </a:r>
          </a:p>
        </p:txBody>
      </p:sp>
      <p:sp>
        <p:nvSpPr>
          <p:cNvPr id="3" name="Content Placeholder 2">
            <a:extLst>
              <a:ext uri="{FF2B5EF4-FFF2-40B4-BE49-F238E27FC236}">
                <a16:creationId xmlns:a16="http://schemas.microsoft.com/office/drawing/2014/main" id="{44D779F0-D7D6-472D-902F-3A67D52D4660}"/>
              </a:ext>
            </a:extLst>
          </p:cNvPr>
          <p:cNvSpPr>
            <a:spLocks noGrp="1"/>
          </p:cNvSpPr>
          <p:nvPr>
            <p:ph idx="1"/>
          </p:nvPr>
        </p:nvSpPr>
        <p:spPr>
          <a:xfrm>
            <a:off x="730196" y="1752600"/>
            <a:ext cx="7924800" cy="4267200"/>
          </a:xfrm>
        </p:spPr>
        <p:txBody>
          <a:bodyPr/>
          <a:lstStyle/>
          <a:p>
            <a:pPr marL="0" indent="0">
              <a:buNone/>
            </a:pPr>
            <a:r>
              <a:rPr lang="en-US" sz="2800" i="1"/>
              <a:t>Hầu hết các giải pháp thanh toán hiện nay đều sử dụng kỹ thuật Tokenization</a:t>
            </a:r>
          </a:p>
          <a:p>
            <a:r>
              <a:rPr lang="en-US" sz="2800"/>
              <a:t> Giải pháp của Apple Pay: Không lưu thông tin thẻ, token được tạo trên hệ thống TSP của ngân hàng</a:t>
            </a:r>
          </a:p>
          <a:p>
            <a:r>
              <a:rPr lang="en-US" sz="2800"/>
              <a:t> Giải pháp của Google Pay: Lưu thông tin thẻ trên hệ thống TSP của Google để thuận tiện sinh token </a:t>
            </a:r>
          </a:p>
          <a:p>
            <a:r>
              <a:rPr lang="en-US" sz="2800"/>
              <a:t> Giải pháp của Samsung Pay: Token được tạo trên hệ thống TSP của ngân hàng, kết hợp với Chuỗi xác thực Cryptogram</a:t>
            </a:r>
          </a:p>
        </p:txBody>
      </p:sp>
      <p:sp>
        <p:nvSpPr>
          <p:cNvPr id="4" name="Date Placeholder 3">
            <a:extLst>
              <a:ext uri="{FF2B5EF4-FFF2-40B4-BE49-F238E27FC236}">
                <a16:creationId xmlns:a16="http://schemas.microsoft.com/office/drawing/2014/main" id="{0E96E2C3-64DD-4A08-88A5-A0DA6C715FF4}"/>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490532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0957-36AF-43A8-A4A6-3525D136CAA8}"/>
              </a:ext>
            </a:extLst>
          </p:cNvPr>
          <p:cNvSpPr>
            <a:spLocks noGrp="1"/>
          </p:cNvSpPr>
          <p:nvPr>
            <p:ph type="title"/>
          </p:nvPr>
        </p:nvSpPr>
        <p:spPr/>
        <p:txBody>
          <a:bodyPr/>
          <a:lstStyle/>
          <a:p>
            <a:r>
              <a:rPr lang="en-US" sz="4400"/>
              <a:t>Giải pháp của Apple Pay</a:t>
            </a:r>
            <a:endParaRPr lang="en-US"/>
          </a:p>
        </p:txBody>
      </p:sp>
      <p:sp>
        <p:nvSpPr>
          <p:cNvPr id="3" name="Content Placeholder 2">
            <a:extLst>
              <a:ext uri="{FF2B5EF4-FFF2-40B4-BE49-F238E27FC236}">
                <a16:creationId xmlns:a16="http://schemas.microsoft.com/office/drawing/2014/main" id="{0B6E6F00-B06D-46B3-824A-E39B83F914A2}"/>
              </a:ext>
            </a:extLst>
          </p:cNvPr>
          <p:cNvSpPr>
            <a:spLocks noGrp="1"/>
          </p:cNvSpPr>
          <p:nvPr>
            <p:ph idx="1"/>
          </p:nvPr>
        </p:nvSpPr>
        <p:spPr>
          <a:xfrm>
            <a:off x="585747" y="1600200"/>
            <a:ext cx="8001000" cy="4800600"/>
          </a:xfrm>
        </p:spPr>
        <p:txBody>
          <a:bodyPr/>
          <a:lstStyle/>
          <a:p>
            <a:r>
              <a:rPr lang="en-US" sz="3000"/>
              <a:t> Apple Pay là một giải pháp thanh toán bằng điện thoại di động. Khi thanh toán, người dùng không cần xuất trình thẻ tín dụng mà chỉ cần mở ứng dụng Ví điện tử trên iPhone (hoặc Apple Watch), sau đó chạm thiết bị vào máy POS có hỗ trợ NFC </a:t>
            </a:r>
          </a:p>
          <a:p>
            <a:r>
              <a:rPr lang="en-US" sz="3000"/>
              <a:t> NFC: </a:t>
            </a:r>
            <a:r>
              <a:rPr lang="vi-VN" sz="3000"/>
              <a:t>Near-Field Communication</a:t>
            </a:r>
            <a:r>
              <a:rPr lang="en-US" sz="3000"/>
              <a:t> -</a:t>
            </a:r>
            <a:r>
              <a:rPr lang="vi-VN" sz="3000"/>
              <a:t> là công nghệ giao tiếp trường gần, sử dụng </a:t>
            </a:r>
            <a:r>
              <a:rPr lang="en-US" sz="3000"/>
              <a:t>sóng điện</a:t>
            </a:r>
            <a:r>
              <a:rPr lang="vi-VN" sz="3000"/>
              <a:t> từ</a:t>
            </a:r>
            <a:r>
              <a:rPr lang="en-US" sz="3000"/>
              <a:t> băng tần 13.56 MHz</a:t>
            </a:r>
            <a:r>
              <a:rPr lang="vi-VN" sz="3000"/>
              <a:t> để kết nối các thiết bị khi chúng tiếp xúc trực tiếp hoặc gần nhau</a:t>
            </a:r>
            <a:endParaRPr lang="en-US" sz="3000"/>
          </a:p>
        </p:txBody>
      </p:sp>
      <p:sp>
        <p:nvSpPr>
          <p:cNvPr id="4" name="Date Placeholder 3">
            <a:extLst>
              <a:ext uri="{FF2B5EF4-FFF2-40B4-BE49-F238E27FC236}">
                <a16:creationId xmlns:a16="http://schemas.microsoft.com/office/drawing/2014/main" id="{1BBCC142-15A6-4A70-81E8-31D16345D345}"/>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5123016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E4C26-C009-4B9D-BBCD-80FC9AB211C1}"/>
              </a:ext>
            </a:extLst>
          </p:cNvPr>
          <p:cNvSpPr>
            <a:spLocks noGrp="1"/>
          </p:cNvSpPr>
          <p:nvPr>
            <p:ph type="title"/>
          </p:nvPr>
        </p:nvSpPr>
        <p:spPr>
          <a:xfrm>
            <a:off x="501806" y="5562600"/>
            <a:ext cx="8140390" cy="533400"/>
          </a:xfrm>
        </p:spPr>
        <p:txBody>
          <a:bodyPr/>
          <a:lstStyle/>
          <a:p>
            <a:pPr algn="ctr"/>
            <a:r>
              <a:rPr lang="en-US" sz="3000"/>
              <a:t>Máy cà thẻ POS (Point of Sale) </a:t>
            </a:r>
          </a:p>
        </p:txBody>
      </p:sp>
      <p:pic>
        <p:nvPicPr>
          <p:cNvPr id="6" name="Content Placeholder 5">
            <a:extLst>
              <a:ext uri="{FF2B5EF4-FFF2-40B4-BE49-F238E27FC236}">
                <a16:creationId xmlns:a16="http://schemas.microsoft.com/office/drawing/2014/main" id="{FBC8A296-BD04-449C-BBA1-9EF0077877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805" y="762000"/>
            <a:ext cx="8140390" cy="4572000"/>
          </a:xfrm>
        </p:spPr>
      </p:pic>
      <p:sp>
        <p:nvSpPr>
          <p:cNvPr id="4" name="Date Placeholder 3">
            <a:extLst>
              <a:ext uri="{FF2B5EF4-FFF2-40B4-BE49-F238E27FC236}">
                <a16:creationId xmlns:a16="http://schemas.microsoft.com/office/drawing/2014/main" id="{18C1DE0C-E215-4EA5-992B-FEC04D18CD72}"/>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1405668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73CDF-07B6-4EE1-B989-0B5CD19682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EDB053-7B28-4CBB-B32E-049971351581}"/>
              </a:ext>
            </a:extLst>
          </p:cNvPr>
          <p:cNvSpPr>
            <a:spLocks noGrp="1"/>
          </p:cNvSpPr>
          <p:nvPr>
            <p:ph idx="1"/>
          </p:nvPr>
        </p:nvSpPr>
        <p:spPr>
          <a:xfrm>
            <a:off x="762000" y="1600200"/>
            <a:ext cx="7772400" cy="4114800"/>
          </a:xfrm>
        </p:spPr>
        <p:txBody>
          <a:bodyPr/>
          <a:lstStyle/>
          <a:p>
            <a:r>
              <a:rPr lang="en-US"/>
              <a:t> Thông tin thẻ được chuyển thành token, sau đó token được lưu trên điện thoại, vì token không thể chuyển đổi ngược nên sẽ không lo bị lộ thông tin thẻ</a:t>
            </a:r>
          </a:p>
          <a:p>
            <a:r>
              <a:rPr lang="en-US"/>
              <a:t> Khi thanh toán, người ta sẽ sử dụng token thay thế cho thông tin thẻ. Điện thoại gửi token tới máy POS, máy POS sẽ gửi token tới cổng thanh toán</a:t>
            </a:r>
          </a:p>
        </p:txBody>
      </p:sp>
      <p:sp>
        <p:nvSpPr>
          <p:cNvPr id="4" name="Date Placeholder 3">
            <a:extLst>
              <a:ext uri="{FF2B5EF4-FFF2-40B4-BE49-F238E27FC236}">
                <a16:creationId xmlns:a16="http://schemas.microsoft.com/office/drawing/2014/main" id="{5D1D9446-53AD-4D0D-AC43-AF161E166C54}"/>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9316734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A6908-8B0F-4816-951E-9D9DF490DD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9BC844-45FC-4B2C-A92E-C65D55707150}"/>
              </a:ext>
            </a:extLst>
          </p:cNvPr>
          <p:cNvSpPr>
            <a:spLocks noGrp="1"/>
          </p:cNvSpPr>
          <p:nvPr>
            <p:ph idx="1"/>
          </p:nvPr>
        </p:nvSpPr>
        <p:spPr>
          <a:xfrm>
            <a:off x="685800" y="1752600"/>
            <a:ext cx="7772400" cy="4114800"/>
          </a:xfrm>
        </p:spPr>
        <p:txBody>
          <a:bodyPr/>
          <a:lstStyle/>
          <a:p>
            <a:r>
              <a:rPr lang="en-US"/>
              <a:t> Mỗi ví điện tử Apple có thể liên kết với nhiều thẻ tín dụng. Để người dùng có thể phân biệt các thẻ, người ta thường không mã hóa 4 số cuối của thẻ</a:t>
            </a:r>
          </a:p>
          <a:p>
            <a:r>
              <a:rPr lang="en-US"/>
              <a:t> Người dùng sẽ không cần phải mang cả sấp thẻ tín dụng theo người nữa, hạn chế nguy cơ rơi mất thẻ hay lộ thông tin thẻ</a:t>
            </a:r>
          </a:p>
        </p:txBody>
      </p:sp>
      <p:sp>
        <p:nvSpPr>
          <p:cNvPr id="4" name="Date Placeholder 3">
            <a:extLst>
              <a:ext uri="{FF2B5EF4-FFF2-40B4-BE49-F238E27FC236}">
                <a16:creationId xmlns:a16="http://schemas.microsoft.com/office/drawing/2014/main" id="{DB47A96F-FFF7-4D27-9FF7-76ADF6FD7B34}"/>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1834679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BA2B-E2C6-4610-8617-997E19D1B3FB}"/>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00647434-581E-4FD0-A7F4-883BB7CC32C8}"/>
              </a:ext>
            </a:extLst>
          </p:cNvPr>
          <p:cNvSpPr>
            <a:spLocks noGrp="1"/>
          </p:cNvSpPr>
          <p:nvPr>
            <p:ph type="dt" sz="half" idx="10"/>
          </p:nvPr>
        </p:nvSpPr>
        <p:spPr/>
        <p:txBody>
          <a:bodyPr/>
          <a:lstStyle/>
          <a:p>
            <a:pPr>
              <a:defRPr/>
            </a:pPr>
            <a:r>
              <a:rPr lang="en-US"/>
              <a:t>Bộ môn Mạng và ATTT – Khoa CNTT</a:t>
            </a:r>
          </a:p>
        </p:txBody>
      </p:sp>
      <p:pic>
        <p:nvPicPr>
          <p:cNvPr id="12" name="Content Placeholder 11">
            <a:extLst>
              <a:ext uri="{FF2B5EF4-FFF2-40B4-BE49-F238E27FC236}">
                <a16:creationId xmlns:a16="http://schemas.microsoft.com/office/drawing/2014/main" id="{B88D6DB0-9394-4E7E-B1BD-878DCA3D0F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6102" y="139700"/>
            <a:ext cx="5893593" cy="6667500"/>
          </a:xfrm>
        </p:spPr>
      </p:pic>
    </p:spTree>
    <p:extLst>
      <p:ext uri="{BB962C8B-B14F-4D97-AF65-F5344CB8AC3E}">
        <p14:creationId xmlns:p14="http://schemas.microsoft.com/office/powerpoint/2010/main" val="31340300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63855-F07C-4F08-B204-7DBCB1BFF655}"/>
              </a:ext>
            </a:extLst>
          </p:cNvPr>
          <p:cNvSpPr>
            <a:spLocks noGrp="1"/>
          </p:cNvSpPr>
          <p:nvPr>
            <p:ph type="title"/>
          </p:nvPr>
        </p:nvSpPr>
        <p:spPr>
          <a:xfrm>
            <a:off x="609600" y="304800"/>
            <a:ext cx="7772400" cy="1143000"/>
          </a:xfrm>
        </p:spPr>
        <p:txBody>
          <a:bodyPr/>
          <a:lstStyle/>
          <a:p>
            <a:r>
              <a:rPr lang="en-US" sz="3600"/>
              <a:t>Quy trình thanh toán của Apple Pay</a:t>
            </a:r>
          </a:p>
        </p:txBody>
      </p:sp>
      <p:sp>
        <p:nvSpPr>
          <p:cNvPr id="3" name="Content Placeholder 2">
            <a:extLst>
              <a:ext uri="{FF2B5EF4-FFF2-40B4-BE49-F238E27FC236}">
                <a16:creationId xmlns:a16="http://schemas.microsoft.com/office/drawing/2014/main" id="{2D93B8A0-519A-41B5-82E3-F741C8E3853A}"/>
              </a:ext>
            </a:extLst>
          </p:cNvPr>
          <p:cNvSpPr>
            <a:spLocks noGrp="1"/>
          </p:cNvSpPr>
          <p:nvPr>
            <p:ph idx="1"/>
          </p:nvPr>
        </p:nvSpPr>
        <p:spPr>
          <a:xfrm>
            <a:off x="685800" y="1676400"/>
            <a:ext cx="7848600" cy="4876800"/>
          </a:xfrm>
        </p:spPr>
        <p:txBody>
          <a:bodyPr/>
          <a:lstStyle/>
          <a:p>
            <a:r>
              <a:rPr lang="en-US" sz="2800"/>
              <a:t> B1: Thông tin thẻ được nhập vào ứng dụng Ví</a:t>
            </a:r>
          </a:p>
          <a:p>
            <a:r>
              <a:rPr lang="en-US" sz="2800"/>
              <a:t> B2: Ứng dụng Ví gửi thông tin thẻ tới ngân hàng để kiểm tra</a:t>
            </a:r>
          </a:p>
          <a:p>
            <a:r>
              <a:rPr lang="en-US" sz="2800"/>
              <a:t> B3: Nếu thẻ hợp lệ, TSP của ngân hàng sẽ sinh ra một token gọi là DAN (Device Account Number – Mã số tài khoản thiết bị) để liên kết thẻ với thiết bị di động, rồi gửi mã số đó cho ứng dụng Ví</a:t>
            </a:r>
          </a:p>
          <a:p>
            <a:r>
              <a:rPr lang="en-US" sz="2800"/>
              <a:t> Ứng dụng sẽ lưu mã số này vào 1 chip nhớ chuyên dụng trên thiết bị</a:t>
            </a:r>
          </a:p>
        </p:txBody>
      </p:sp>
      <p:sp>
        <p:nvSpPr>
          <p:cNvPr id="4" name="Date Placeholder 3">
            <a:extLst>
              <a:ext uri="{FF2B5EF4-FFF2-40B4-BE49-F238E27FC236}">
                <a16:creationId xmlns:a16="http://schemas.microsoft.com/office/drawing/2014/main" id="{2CADE600-C9CA-4CC3-BF24-D94DEFA078EB}"/>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41659120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B3E5-4F0A-4770-AD50-A6FBE2F85A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302CDE-C665-4E85-8D58-F4B7C03A981B}"/>
              </a:ext>
            </a:extLst>
          </p:cNvPr>
          <p:cNvSpPr>
            <a:spLocks noGrp="1"/>
          </p:cNvSpPr>
          <p:nvPr>
            <p:ph idx="1"/>
          </p:nvPr>
        </p:nvSpPr>
        <p:spPr>
          <a:xfrm>
            <a:off x="762000" y="1752600"/>
            <a:ext cx="7772400" cy="4114800"/>
          </a:xfrm>
        </p:spPr>
        <p:txBody>
          <a:bodyPr/>
          <a:lstStyle/>
          <a:p>
            <a:r>
              <a:rPr lang="en-US"/>
              <a:t> B4: Khi thanh toán, thay vì gửi thông tin thẻ, Ví Apple sẽ gửi mã số DAN tới Cổng thanh toán (E-commerce server)</a:t>
            </a:r>
          </a:p>
          <a:p>
            <a:r>
              <a:rPr lang="en-US"/>
              <a:t> B5: Cổng thanh toán chuyển mã số DAN tới hệ thống TSP của ngân hàng. Dựa vào DAN, ngân hàng sẽ tìm được thông tin thẻ tương ứng. Nếu thẻ còn hạn mức thì tiền trong thẻ sẽ bị trừ.</a:t>
            </a:r>
          </a:p>
        </p:txBody>
      </p:sp>
      <p:sp>
        <p:nvSpPr>
          <p:cNvPr id="4" name="Date Placeholder 3">
            <a:extLst>
              <a:ext uri="{FF2B5EF4-FFF2-40B4-BE49-F238E27FC236}">
                <a16:creationId xmlns:a16="http://schemas.microsoft.com/office/drawing/2014/main" id="{B97CE3E6-F00F-4E9C-BA09-4422A3E87CDB}"/>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4310758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4CB2C-193D-4C3A-AC02-3143A40A82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B9B31D-ED39-4846-9871-9ADC91BAAC69}"/>
              </a:ext>
            </a:extLst>
          </p:cNvPr>
          <p:cNvSpPr>
            <a:spLocks noGrp="1"/>
          </p:cNvSpPr>
          <p:nvPr>
            <p:ph idx="1"/>
          </p:nvPr>
        </p:nvSpPr>
        <p:spPr>
          <a:xfrm>
            <a:off x="609600" y="1484245"/>
            <a:ext cx="8001000" cy="5029200"/>
          </a:xfrm>
        </p:spPr>
        <p:txBody>
          <a:bodyPr/>
          <a:lstStyle/>
          <a:p>
            <a:r>
              <a:rPr lang="en-US" sz="2800"/>
              <a:t> Nhờ dùng mã số DAN thay cho thông tin thẻ nên sẽ không lo bị lộ thông tin thẻ.</a:t>
            </a:r>
          </a:p>
          <a:p>
            <a:r>
              <a:rPr lang="en-US" sz="2800"/>
              <a:t> Nếu kẻ tấn công lấy trộm được DAN và dùng DAN đó để thanh toán thì sẽ bị từ chối vì mỗi DAN chỉ liên kết với 1 thiết bị (1 Ví) cụ thể</a:t>
            </a:r>
          </a:p>
          <a:p>
            <a:r>
              <a:rPr lang="en-US" sz="2800"/>
              <a:t> Nếu kẻ tấn công biết DAN thì cũng không thể chuyển đổi thành thông tin thẻ được (ngân hàng là nơi duy nhất làm được điều đó)</a:t>
            </a:r>
          </a:p>
          <a:p>
            <a:r>
              <a:rPr lang="en-US" sz="2800"/>
              <a:t>Apple hoàn toàn không lưu thông tin thẻ, thông tin thẻ chỉ được lưu ở TSP của ngân hàng, giảm nguy cơ bị lộ</a:t>
            </a:r>
          </a:p>
        </p:txBody>
      </p:sp>
      <p:sp>
        <p:nvSpPr>
          <p:cNvPr id="4" name="Date Placeholder 3">
            <a:extLst>
              <a:ext uri="{FF2B5EF4-FFF2-40B4-BE49-F238E27FC236}">
                <a16:creationId xmlns:a16="http://schemas.microsoft.com/office/drawing/2014/main" id="{DB1A107F-D2D1-48D1-8D88-13724AF27E70}"/>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8295056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F235-89CD-41EB-8C17-7AFD5F9597FF}"/>
              </a:ext>
            </a:extLst>
          </p:cNvPr>
          <p:cNvSpPr>
            <a:spLocks noGrp="1"/>
          </p:cNvSpPr>
          <p:nvPr>
            <p:ph type="title"/>
          </p:nvPr>
        </p:nvSpPr>
        <p:spPr/>
        <p:txBody>
          <a:bodyPr/>
          <a:lstStyle/>
          <a:p>
            <a:r>
              <a:rPr lang="en-US" sz="4400"/>
              <a:t>Giải pháp của Google Pay</a:t>
            </a:r>
            <a:endParaRPr lang="en-US"/>
          </a:p>
        </p:txBody>
      </p:sp>
      <p:sp>
        <p:nvSpPr>
          <p:cNvPr id="3" name="Content Placeholder 2">
            <a:extLst>
              <a:ext uri="{FF2B5EF4-FFF2-40B4-BE49-F238E27FC236}">
                <a16:creationId xmlns:a16="http://schemas.microsoft.com/office/drawing/2014/main" id="{EB77C859-8115-4B97-8FB9-E7F403F96216}"/>
              </a:ext>
            </a:extLst>
          </p:cNvPr>
          <p:cNvSpPr>
            <a:spLocks noGrp="1"/>
          </p:cNvSpPr>
          <p:nvPr>
            <p:ph idx="1"/>
          </p:nvPr>
        </p:nvSpPr>
        <p:spPr>
          <a:xfrm>
            <a:off x="685800" y="1752600"/>
            <a:ext cx="7772400" cy="4114800"/>
          </a:xfrm>
        </p:spPr>
        <p:txBody>
          <a:bodyPr/>
          <a:lstStyle/>
          <a:p>
            <a:r>
              <a:rPr lang="en-US"/>
              <a:t> Google Pay cũng là một giải pháp thanh toán bằng thiết bị di động tương tự như Apple Pay</a:t>
            </a:r>
          </a:p>
          <a:p>
            <a:r>
              <a:rPr lang="en-US"/>
              <a:t> Để có quyền lưu trữ thông tin thẻ, Google phải được sự đồng ý của ngân hàng </a:t>
            </a:r>
          </a:p>
          <a:p>
            <a:r>
              <a:rPr lang="en-US" sz="3200"/>
              <a:t> Google đã xây dựng một hệ thống TSP riêng để lưu trữ thông tin thẻ và tạo token</a:t>
            </a:r>
          </a:p>
          <a:p>
            <a:pPr marL="0" indent="0">
              <a:buNone/>
            </a:pPr>
            <a:endParaRPr lang="en-US"/>
          </a:p>
        </p:txBody>
      </p:sp>
      <p:sp>
        <p:nvSpPr>
          <p:cNvPr id="4" name="Date Placeholder 3">
            <a:extLst>
              <a:ext uri="{FF2B5EF4-FFF2-40B4-BE49-F238E27FC236}">
                <a16:creationId xmlns:a16="http://schemas.microsoft.com/office/drawing/2014/main" id="{2CEE53EC-42C9-44ED-B5AB-D8ED57E92165}"/>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322731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637D-2B2D-4AEF-B698-68E45210E601}"/>
              </a:ext>
            </a:extLst>
          </p:cNvPr>
          <p:cNvSpPr>
            <a:spLocks noGrp="1"/>
          </p:cNvSpPr>
          <p:nvPr>
            <p:ph type="title"/>
          </p:nvPr>
        </p:nvSpPr>
        <p:spPr/>
        <p:txBody>
          <a:bodyPr/>
          <a:lstStyle/>
          <a:p>
            <a:r>
              <a:rPr lang="en-US"/>
              <a:t>Chứng thực nguồn gốc</a:t>
            </a:r>
          </a:p>
        </p:txBody>
      </p:sp>
      <p:sp>
        <p:nvSpPr>
          <p:cNvPr id="3" name="Table Placeholder 2">
            <a:extLst>
              <a:ext uri="{FF2B5EF4-FFF2-40B4-BE49-F238E27FC236}">
                <a16:creationId xmlns:a16="http://schemas.microsoft.com/office/drawing/2014/main" id="{8FB921A1-83D1-4980-9E71-72E7C1F7FA23}"/>
              </a:ext>
            </a:extLst>
          </p:cNvPr>
          <p:cNvSpPr>
            <a:spLocks noGrp="1"/>
          </p:cNvSpPr>
          <p:nvPr>
            <p:ph type="tbl" idx="1"/>
          </p:nvPr>
        </p:nvSpPr>
        <p:spPr/>
      </p:sp>
      <p:sp>
        <p:nvSpPr>
          <p:cNvPr id="4" name="Date Placeholder 3">
            <a:extLst>
              <a:ext uri="{FF2B5EF4-FFF2-40B4-BE49-F238E27FC236}">
                <a16:creationId xmlns:a16="http://schemas.microsoft.com/office/drawing/2014/main" id="{3ED2ED70-E4F2-4E00-BE58-062F984E3FBC}"/>
              </a:ext>
            </a:extLst>
          </p:cNvPr>
          <p:cNvSpPr>
            <a:spLocks noGrp="1"/>
          </p:cNvSpPr>
          <p:nvPr>
            <p:ph type="dt" sz="half" idx="10"/>
          </p:nvPr>
        </p:nvSpPr>
        <p:spPr/>
        <p:txBody>
          <a:bodyPr/>
          <a:lstStyle/>
          <a:p>
            <a:pPr>
              <a:defRPr/>
            </a:pPr>
            <a:r>
              <a:rPr lang="en-US"/>
              <a:t>Bộ môn Mạng và ATTT – Khoa CNTT</a:t>
            </a:r>
          </a:p>
        </p:txBody>
      </p:sp>
      <p:pic>
        <p:nvPicPr>
          <p:cNvPr id="6" name="Picture 5">
            <a:extLst>
              <a:ext uri="{FF2B5EF4-FFF2-40B4-BE49-F238E27FC236}">
                <a16:creationId xmlns:a16="http://schemas.microsoft.com/office/drawing/2014/main" id="{D65ED3FB-DCA9-48B6-AB7E-E678DE1B2D69}"/>
              </a:ext>
            </a:extLst>
          </p:cNvPr>
          <p:cNvPicPr>
            <a:picLocks noChangeAspect="1"/>
          </p:cNvPicPr>
          <p:nvPr/>
        </p:nvPicPr>
        <p:blipFill>
          <a:blip r:embed="rId2"/>
          <a:stretch>
            <a:fillRect/>
          </a:stretch>
        </p:blipFill>
        <p:spPr>
          <a:xfrm>
            <a:off x="648281" y="1665496"/>
            <a:ext cx="8038520" cy="4517738"/>
          </a:xfrm>
          <a:prstGeom prst="rect">
            <a:avLst/>
          </a:prstGeom>
        </p:spPr>
      </p:pic>
    </p:spTree>
    <p:extLst>
      <p:ext uri="{BB962C8B-B14F-4D97-AF65-F5344CB8AC3E}">
        <p14:creationId xmlns:p14="http://schemas.microsoft.com/office/powerpoint/2010/main" val="15299334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BA2B-E2C6-4610-8617-997E19D1B3FB}"/>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00647434-581E-4FD0-A7F4-883BB7CC32C8}"/>
              </a:ext>
            </a:extLst>
          </p:cNvPr>
          <p:cNvSpPr>
            <a:spLocks noGrp="1"/>
          </p:cNvSpPr>
          <p:nvPr>
            <p:ph type="dt" sz="half" idx="10"/>
          </p:nvPr>
        </p:nvSpPr>
        <p:spPr/>
        <p:txBody>
          <a:bodyPr/>
          <a:lstStyle/>
          <a:p>
            <a:pPr>
              <a:defRPr/>
            </a:pPr>
            <a:r>
              <a:rPr lang="en-US"/>
              <a:t>Bộ môn Mạng và ATTT – Khoa CNTT</a:t>
            </a:r>
          </a:p>
        </p:txBody>
      </p:sp>
      <p:pic>
        <p:nvPicPr>
          <p:cNvPr id="12" name="Content Placeholder 11">
            <a:extLst>
              <a:ext uri="{FF2B5EF4-FFF2-40B4-BE49-F238E27FC236}">
                <a16:creationId xmlns:a16="http://schemas.microsoft.com/office/drawing/2014/main" id="{B88D6DB0-9394-4E7E-B1BD-878DCA3D0F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6102" y="139700"/>
            <a:ext cx="5893593" cy="6667500"/>
          </a:xfrm>
        </p:spPr>
      </p:pic>
    </p:spTree>
    <p:extLst>
      <p:ext uri="{BB962C8B-B14F-4D97-AF65-F5344CB8AC3E}">
        <p14:creationId xmlns:p14="http://schemas.microsoft.com/office/powerpoint/2010/main" val="32775262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980C6-BC86-4688-9EA3-1D5498F3FA04}"/>
              </a:ext>
            </a:extLst>
          </p:cNvPr>
          <p:cNvSpPr>
            <a:spLocks noGrp="1"/>
          </p:cNvSpPr>
          <p:nvPr>
            <p:ph type="title"/>
          </p:nvPr>
        </p:nvSpPr>
        <p:spPr/>
        <p:txBody>
          <a:bodyPr/>
          <a:lstStyle/>
          <a:p>
            <a:r>
              <a:rPr lang="en-US" sz="3600"/>
              <a:t>Quy trình thanh toán của Google Pay</a:t>
            </a:r>
          </a:p>
        </p:txBody>
      </p:sp>
      <p:sp>
        <p:nvSpPr>
          <p:cNvPr id="3" name="Content Placeholder 2">
            <a:extLst>
              <a:ext uri="{FF2B5EF4-FFF2-40B4-BE49-F238E27FC236}">
                <a16:creationId xmlns:a16="http://schemas.microsoft.com/office/drawing/2014/main" id="{EC7B80FD-1DBA-433A-8DB2-6309D67CE63D}"/>
              </a:ext>
            </a:extLst>
          </p:cNvPr>
          <p:cNvSpPr>
            <a:spLocks noGrp="1"/>
          </p:cNvSpPr>
          <p:nvPr>
            <p:ph idx="1"/>
          </p:nvPr>
        </p:nvSpPr>
        <p:spPr>
          <a:xfrm>
            <a:off x="762000" y="1828800"/>
            <a:ext cx="7848600" cy="4432300"/>
          </a:xfrm>
        </p:spPr>
        <p:txBody>
          <a:bodyPr/>
          <a:lstStyle/>
          <a:p>
            <a:r>
              <a:rPr lang="en-US" sz="2800"/>
              <a:t> B1: Thông tin thẻ được nhập vào ứng dụng Google Pay</a:t>
            </a:r>
          </a:p>
          <a:p>
            <a:r>
              <a:rPr lang="en-US" sz="2800"/>
              <a:t> B2: Ứng dụng gửi thông tin thẻ tới Google server để lưu trữ</a:t>
            </a:r>
          </a:p>
          <a:p>
            <a:r>
              <a:rPr lang="en-US" sz="2800"/>
              <a:t> B3: Google server sẽ sinh ra token tương ứng gọi là </a:t>
            </a:r>
            <a:r>
              <a:rPr lang="en-US" sz="2800" i="1"/>
              <a:t>payment token - </a:t>
            </a:r>
            <a:r>
              <a:rPr lang="en-US" sz="2800"/>
              <a:t>có tác dụng tương tự mã tài khoản thiết bị DAN, rồi gửi lại cho ứng dụng</a:t>
            </a:r>
          </a:p>
          <a:p>
            <a:pPr marL="0" indent="0">
              <a:buNone/>
            </a:pPr>
            <a:r>
              <a:rPr lang="en-US" sz="2700"/>
              <a:t>(Google Pay sẽ lưu </a:t>
            </a:r>
            <a:r>
              <a:rPr lang="en-US" sz="2700" i="1"/>
              <a:t>payment token</a:t>
            </a:r>
            <a:r>
              <a:rPr lang="en-US" sz="2700"/>
              <a:t> trên thiết bị di động)</a:t>
            </a:r>
            <a:r>
              <a:rPr lang="en-US" sz="2400"/>
              <a:t> </a:t>
            </a:r>
          </a:p>
        </p:txBody>
      </p:sp>
      <p:sp>
        <p:nvSpPr>
          <p:cNvPr id="4" name="Date Placeholder 3">
            <a:extLst>
              <a:ext uri="{FF2B5EF4-FFF2-40B4-BE49-F238E27FC236}">
                <a16:creationId xmlns:a16="http://schemas.microsoft.com/office/drawing/2014/main" id="{0C89DA74-7621-4E37-B4D1-6208276664D0}"/>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2685097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D718C-2B76-4DAD-B999-A615AB0A9B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B40060-D59F-48F3-B418-FF199FDE309E}"/>
              </a:ext>
            </a:extLst>
          </p:cNvPr>
          <p:cNvSpPr>
            <a:spLocks noGrp="1"/>
          </p:cNvSpPr>
          <p:nvPr>
            <p:ph idx="1"/>
          </p:nvPr>
        </p:nvSpPr>
        <p:spPr>
          <a:xfrm>
            <a:off x="685800" y="1676400"/>
            <a:ext cx="7772400" cy="4114800"/>
          </a:xfrm>
        </p:spPr>
        <p:txBody>
          <a:bodyPr/>
          <a:lstStyle/>
          <a:p>
            <a:r>
              <a:rPr lang="en-US"/>
              <a:t> B4: Mỗi khi thanh toán, thay vì gửi thông tin thẻ, </a:t>
            </a:r>
            <a:r>
              <a:rPr lang="en-US" sz="3200"/>
              <a:t>Google Pay sẽ gửi </a:t>
            </a:r>
            <a:r>
              <a:rPr lang="en-US" sz="3200" i="1"/>
              <a:t>payment token</a:t>
            </a:r>
            <a:r>
              <a:rPr lang="en-US" sz="3200"/>
              <a:t> tới Cổng thanh toán</a:t>
            </a:r>
          </a:p>
          <a:p>
            <a:r>
              <a:rPr lang="en-US"/>
              <a:t> B5: </a:t>
            </a:r>
            <a:r>
              <a:rPr lang="en-US" sz="3200"/>
              <a:t>Cổng thanh toán sẽ gửi </a:t>
            </a:r>
            <a:r>
              <a:rPr lang="en-US" sz="3200" i="1"/>
              <a:t>payment token</a:t>
            </a:r>
            <a:r>
              <a:rPr lang="en-US" sz="3200"/>
              <a:t> tới Google server</a:t>
            </a:r>
          </a:p>
          <a:p>
            <a:r>
              <a:rPr lang="en-US"/>
              <a:t> B6: </a:t>
            </a:r>
            <a:r>
              <a:rPr lang="en-US" sz="3200"/>
              <a:t>Google server sẽ chuyển đổi </a:t>
            </a:r>
            <a:r>
              <a:rPr lang="en-US" sz="3200" i="1"/>
              <a:t>payment token</a:t>
            </a:r>
            <a:r>
              <a:rPr lang="en-US" sz="3200"/>
              <a:t> thành thông tin thẻ rồi gửi tới ngân hàng để tiến hành thủ tục thanh toán</a:t>
            </a:r>
            <a:endParaRPr lang="en-US"/>
          </a:p>
        </p:txBody>
      </p:sp>
      <p:sp>
        <p:nvSpPr>
          <p:cNvPr id="4" name="Date Placeholder 3">
            <a:extLst>
              <a:ext uri="{FF2B5EF4-FFF2-40B4-BE49-F238E27FC236}">
                <a16:creationId xmlns:a16="http://schemas.microsoft.com/office/drawing/2014/main" id="{45EACEA5-D226-478D-890F-9548B865EE2D}"/>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8206456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4CB2C-193D-4C3A-AC02-3143A40A82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B9B31D-ED39-4846-9871-9ADC91BAAC69}"/>
              </a:ext>
            </a:extLst>
          </p:cNvPr>
          <p:cNvSpPr>
            <a:spLocks noGrp="1"/>
          </p:cNvSpPr>
          <p:nvPr>
            <p:ph idx="1"/>
          </p:nvPr>
        </p:nvSpPr>
        <p:spPr>
          <a:xfrm>
            <a:off x="609600" y="1600200"/>
            <a:ext cx="8001000" cy="4267200"/>
          </a:xfrm>
        </p:spPr>
        <p:txBody>
          <a:bodyPr/>
          <a:lstStyle/>
          <a:p>
            <a:r>
              <a:rPr lang="en-US"/>
              <a:t> Nhờ dùng </a:t>
            </a:r>
            <a:r>
              <a:rPr lang="en-US" i="1"/>
              <a:t>payment token</a:t>
            </a:r>
            <a:r>
              <a:rPr lang="en-US"/>
              <a:t> thay cho thông tin thẻ nên sẽ không lo bị lộ thông tin thẻ.</a:t>
            </a:r>
          </a:p>
          <a:p>
            <a:r>
              <a:rPr lang="en-US"/>
              <a:t> </a:t>
            </a:r>
            <a:r>
              <a:rPr lang="en-US" i="1"/>
              <a:t>payment token</a:t>
            </a:r>
            <a:r>
              <a:rPr lang="en-US"/>
              <a:t> cũng liên kết với thiết bị (giống DAN trên Apple Pay), nên chỉ có thể được sử dụng trên thiết bị tương ứng</a:t>
            </a:r>
          </a:p>
          <a:p>
            <a:r>
              <a:rPr lang="en-US"/>
              <a:t> Do Google lưu thông tin thẻ trên server của mình nên phải có trách nhiệm đảm bảo an toàn cho thông tin đó</a:t>
            </a:r>
            <a:endParaRPr lang="en-US">
              <a:solidFill>
                <a:srgbClr val="FF0000"/>
              </a:solidFill>
            </a:endParaRPr>
          </a:p>
        </p:txBody>
      </p:sp>
      <p:sp>
        <p:nvSpPr>
          <p:cNvPr id="4" name="Date Placeholder 3">
            <a:extLst>
              <a:ext uri="{FF2B5EF4-FFF2-40B4-BE49-F238E27FC236}">
                <a16:creationId xmlns:a16="http://schemas.microsoft.com/office/drawing/2014/main" id="{DB1A107F-D2D1-48D1-8D88-13724AF27E70}"/>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6343921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A0316-4198-41D9-A603-45A7FA8183FA}"/>
              </a:ext>
            </a:extLst>
          </p:cNvPr>
          <p:cNvSpPr>
            <a:spLocks noGrp="1"/>
          </p:cNvSpPr>
          <p:nvPr>
            <p:ph type="title"/>
          </p:nvPr>
        </p:nvSpPr>
        <p:spPr/>
        <p:txBody>
          <a:bodyPr/>
          <a:lstStyle/>
          <a:p>
            <a:r>
              <a:rPr lang="en-US"/>
              <a:t>Giải pháp của Samsung Pay</a:t>
            </a:r>
          </a:p>
        </p:txBody>
      </p:sp>
      <p:sp>
        <p:nvSpPr>
          <p:cNvPr id="3" name="Content Placeholder 2">
            <a:extLst>
              <a:ext uri="{FF2B5EF4-FFF2-40B4-BE49-F238E27FC236}">
                <a16:creationId xmlns:a16="http://schemas.microsoft.com/office/drawing/2014/main" id="{0AD3C86E-5457-401A-A2C6-FBE7B4554757}"/>
              </a:ext>
            </a:extLst>
          </p:cNvPr>
          <p:cNvSpPr>
            <a:spLocks noGrp="1"/>
          </p:cNvSpPr>
          <p:nvPr>
            <p:ph idx="1"/>
          </p:nvPr>
        </p:nvSpPr>
        <p:spPr>
          <a:xfrm>
            <a:off x="685800" y="1676400"/>
            <a:ext cx="7772400" cy="4508500"/>
          </a:xfrm>
        </p:spPr>
        <p:txBody>
          <a:bodyPr/>
          <a:lstStyle/>
          <a:p>
            <a:r>
              <a:rPr lang="en-US" sz="2800"/>
              <a:t> Samsung Pay cũng là một giải pháp thanh toán bằng thiết bị di động tương tự như Apple Pay, Google Pay</a:t>
            </a:r>
          </a:p>
          <a:p>
            <a:r>
              <a:rPr lang="en-US" sz="2800"/>
              <a:t> Cùng với kỹ thuật Tokenization để bảo vệ thông tin thẻ, Samsung còn sử dụng chuỗi xác thực Cryptogram để chống kẻ trộm token</a:t>
            </a:r>
          </a:p>
          <a:p>
            <a:r>
              <a:rPr lang="en-US" sz="2800"/>
              <a:t> Samsung Pay hỗ trợ cả công nghệ NFC và MST (Magnetic Secure Transmission - truyền dữ liệu an toàn qua từ tính) nên tương thích cả với các máy cà thẻ đời cũ dùng từ tính</a:t>
            </a:r>
          </a:p>
        </p:txBody>
      </p:sp>
      <p:sp>
        <p:nvSpPr>
          <p:cNvPr id="4" name="Date Placeholder 3">
            <a:extLst>
              <a:ext uri="{FF2B5EF4-FFF2-40B4-BE49-F238E27FC236}">
                <a16:creationId xmlns:a16="http://schemas.microsoft.com/office/drawing/2014/main" id="{AB54D90E-A4AB-4DD0-9395-61C2A520D0B0}"/>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3964862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12E5-24CC-49A1-A9CB-C4386B1CB99D}"/>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F3D8BEE4-390A-4527-A123-A4581F582808}"/>
              </a:ext>
            </a:extLst>
          </p:cNvPr>
          <p:cNvSpPr>
            <a:spLocks noGrp="1"/>
          </p:cNvSpPr>
          <p:nvPr>
            <p:ph type="dt" sz="half" idx="10"/>
          </p:nvPr>
        </p:nvSpPr>
        <p:spPr/>
        <p:txBody>
          <a:bodyPr/>
          <a:lstStyle/>
          <a:p>
            <a:pPr>
              <a:defRPr/>
            </a:pPr>
            <a:r>
              <a:rPr lang="en-US"/>
              <a:t>Bộ môn Mạng và ATTT – Khoa CNTT</a:t>
            </a:r>
          </a:p>
        </p:txBody>
      </p:sp>
      <p:sp>
        <p:nvSpPr>
          <p:cNvPr id="3" name="Content Placeholder 2">
            <a:extLst>
              <a:ext uri="{FF2B5EF4-FFF2-40B4-BE49-F238E27FC236}">
                <a16:creationId xmlns:a16="http://schemas.microsoft.com/office/drawing/2014/main" id="{E982F6F0-A4B4-4E09-A724-06CA37BE17D5}"/>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0DE7373C-F2A4-466B-B99A-F4B24EB35927}"/>
              </a:ext>
            </a:extLst>
          </p:cNvPr>
          <p:cNvPicPr>
            <a:picLocks noChangeAspect="1"/>
          </p:cNvPicPr>
          <p:nvPr/>
        </p:nvPicPr>
        <p:blipFill>
          <a:blip r:embed="rId2"/>
          <a:stretch>
            <a:fillRect/>
          </a:stretch>
        </p:blipFill>
        <p:spPr>
          <a:xfrm>
            <a:off x="-1" y="1066800"/>
            <a:ext cx="9184073" cy="4400701"/>
          </a:xfrm>
          <a:prstGeom prst="rect">
            <a:avLst/>
          </a:prstGeom>
        </p:spPr>
      </p:pic>
    </p:spTree>
    <p:extLst>
      <p:ext uri="{BB962C8B-B14F-4D97-AF65-F5344CB8AC3E}">
        <p14:creationId xmlns:p14="http://schemas.microsoft.com/office/powerpoint/2010/main" val="15341460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980C6-BC86-4688-9EA3-1D5498F3FA04}"/>
              </a:ext>
            </a:extLst>
          </p:cNvPr>
          <p:cNvSpPr>
            <a:spLocks noGrp="1"/>
          </p:cNvSpPr>
          <p:nvPr>
            <p:ph type="title"/>
          </p:nvPr>
        </p:nvSpPr>
        <p:spPr/>
        <p:txBody>
          <a:bodyPr/>
          <a:lstStyle/>
          <a:p>
            <a:r>
              <a:rPr lang="en-US" sz="3600"/>
              <a:t>Quy trình thanh toán của Samsung Pay</a:t>
            </a:r>
          </a:p>
        </p:txBody>
      </p:sp>
      <p:sp>
        <p:nvSpPr>
          <p:cNvPr id="3" name="Content Placeholder 2">
            <a:extLst>
              <a:ext uri="{FF2B5EF4-FFF2-40B4-BE49-F238E27FC236}">
                <a16:creationId xmlns:a16="http://schemas.microsoft.com/office/drawing/2014/main" id="{EC7B80FD-1DBA-433A-8DB2-6309D67CE63D}"/>
              </a:ext>
            </a:extLst>
          </p:cNvPr>
          <p:cNvSpPr>
            <a:spLocks noGrp="1"/>
          </p:cNvSpPr>
          <p:nvPr>
            <p:ph idx="1"/>
          </p:nvPr>
        </p:nvSpPr>
        <p:spPr>
          <a:xfrm>
            <a:off x="685800" y="1828800"/>
            <a:ext cx="7885706" cy="4432300"/>
          </a:xfrm>
        </p:spPr>
        <p:txBody>
          <a:bodyPr/>
          <a:lstStyle/>
          <a:p>
            <a:r>
              <a:rPr lang="en-US" sz="2800"/>
              <a:t> B1: Thông tin thẻ được nhập vào ứng dụng Samsung Pay</a:t>
            </a:r>
          </a:p>
          <a:p>
            <a:r>
              <a:rPr lang="en-US" sz="2800"/>
              <a:t> Ứng dụng sẽ gửi thông tin thẻ tới ngân hàng để kiểm tra</a:t>
            </a:r>
          </a:p>
          <a:p>
            <a:r>
              <a:rPr lang="en-US" sz="2800"/>
              <a:t> B3: Nếu thẻ hợp lệ, TSP của ngân hàng sẽ sinh ra một Token ứng với thẻ đó, rồi gửi lại cho ứng dụng Samsung Pay</a:t>
            </a:r>
          </a:p>
          <a:p>
            <a:r>
              <a:rPr lang="en-US" sz="2800"/>
              <a:t> Ứng dụng sẽ lưu Token này trên thiết bị di động</a:t>
            </a:r>
          </a:p>
        </p:txBody>
      </p:sp>
      <p:sp>
        <p:nvSpPr>
          <p:cNvPr id="4" name="Date Placeholder 3">
            <a:extLst>
              <a:ext uri="{FF2B5EF4-FFF2-40B4-BE49-F238E27FC236}">
                <a16:creationId xmlns:a16="http://schemas.microsoft.com/office/drawing/2014/main" id="{0C89DA74-7621-4E37-B4D1-6208276664D0}"/>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42106139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D43E-DA77-4E41-AD6F-F4BBDB0A26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1B7915-31A9-4EE2-BBF2-4994F5FAF005}"/>
              </a:ext>
            </a:extLst>
          </p:cNvPr>
          <p:cNvSpPr>
            <a:spLocks noGrp="1"/>
          </p:cNvSpPr>
          <p:nvPr>
            <p:ph idx="1"/>
          </p:nvPr>
        </p:nvSpPr>
        <p:spPr>
          <a:xfrm>
            <a:off x="609600" y="1600200"/>
            <a:ext cx="8001000" cy="4267200"/>
          </a:xfrm>
        </p:spPr>
        <p:txBody>
          <a:bodyPr/>
          <a:lstStyle/>
          <a:p>
            <a:r>
              <a:rPr lang="en-US"/>
              <a:t> B4: Mỗi khi thanh toán, ứng dụng Samsung</a:t>
            </a:r>
            <a:r>
              <a:rPr lang="en-US" sz="3200"/>
              <a:t> Pay sẽ gắn Token với 1 chuỗi xác thực </a:t>
            </a:r>
            <a:r>
              <a:rPr lang="en-US" sz="3000"/>
              <a:t>Cryptogram</a:t>
            </a:r>
            <a:r>
              <a:rPr lang="en-US" sz="3200"/>
              <a:t> rồi gửi tới cổng thanh toán </a:t>
            </a:r>
          </a:p>
          <a:p>
            <a:r>
              <a:rPr lang="en-US"/>
              <a:t> C</a:t>
            </a:r>
            <a:r>
              <a:rPr lang="en-US" sz="3200"/>
              <a:t>huỗi xác thực này chứa Token + Mã số giao dịch và được mã hóa bằng 1 Key bí mật</a:t>
            </a:r>
          </a:p>
          <a:p>
            <a:r>
              <a:rPr lang="en-US" sz="3200"/>
              <a:t> Cryptogram chỉ được dùng 1 lần cho 1 giao dịch duy nhất để chống kẻ trộm tái sử dụng Token</a:t>
            </a:r>
          </a:p>
        </p:txBody>
      </p:sp>
      <p:sp>
        <p:nvSpPr>
          <p:cNvPr id="4" name="Date Placeholder 3">
            <a:extLst>
              <a:ext uri="{FF2B5EF4-FFF2-40B4-BE49-F238E27FC236}">
                <a16:creationId xmlns:a16="http://schemas.microsoft.com/office/drawing/2014/main" id="{0DEC5822-F8FD-4DD1-ACEB-CA86B329D11C}"/>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321966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B7191-B247-47EB-BCCA-70BE63DFDF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1A9BFC-0C74-4B72-8989-141C6A6B5281}"/>
              </a:ext>
            </a:extLst>
          </p:cNvPr>
          <p:cNvSpPr>
            <a:spLocks noGrp="1"/>
          </p:cNvSpPr>
          <p:nvPr>
            <p:ph idx="1"/>
          </p:nvPr>
        </p:nvSpPr>
        <p:spPr>
          <a:xfrm>
            <a:off x="609600" y="1600200"/>
            <a:ext cx="7924800" cy="4572000"/>
          </a:xfrm>
        </p:spPr>
        <p:txBody>
          <a:bodyPr/>
          <a:lstStyle/>
          <a:p>
            <a:r>
              <a:rPr lang="en-US" sz="2800"/>
              <a:t> B5: Cổng thanh toán chuyển Token + Cryptogram tới hệ thống TSP của ngân hàng. Cryptogram sẽ được giải mã để lấy Mã số giao dịch và Token bên trong nó</a:t>
            </a:r>
          </a:p>
          <a:p>
            <a:r>
              <a:rPr lang="en-US" sz="2800"/>
              <a:t> Nếu Mã số giao dịch hợp lệ (không trùng với các Mã giao dịch trước đó), Token sẽ được kiểm tra bằng cách so sánh nó với phiên bản Token trong Cryptogram</a:t>
            </a:r>
          </a:p>
          <a:p>
            <a:r>
              <a:rPr lang="en-US" sz="2800"/>
              <a:t> Nếu 2 bản Token khớp nhau thì giao dịch được chấp nhận (xác thực thành công)</a:t>
            </a:r>
          </a:p>
          <a:p>
            <a:endParaRPr lang="en-US" sz="2800"/>
          </a:p>
        </p:txBody>
      </p:sp>
      <p:sp>
        <p:nvSpPr>
          <p:cNvPr id="4" name="Date Placeholder 3">
            <a:extLst>
              <a:ext uri="{FF2B5EF4-FFF2-40B4-BE49-F238E27FC236}">
                <a16:creationId xmlns:a16="http://schemas.microsoft.com/office/drawing/2014/main" id="{49254A2A-307E-4C2C-818E-237C488FD980}"/>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7465270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92C6F-CE45-495A-9390-A97829B3E2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457C9E-0FE6-4580-9D9D-7E451DE91251}"/>
              </a:ext>
            </a:extLst>
          </p:cNvPr>
          <p:cNvSpPr>
            <a:spLocks noGrp="1"/>
          </p:cNvSpPr>
          <p:nvPr>
            <p:ph idx="1"/>
          </p:nvPr>
        </p:nvSpPr>
        <p:spPr>
          <a:xfrm>
            <a:off x="762000" y="1905000"/>
            <a:ext cx="7772400" cy="4114800"/>
          </a:xfrm>
        </p:spPr>
        <p:txBody>
          <a:bodyPr/>
          <a:lstStyle/>
          <a:p>
            <a:r>
              <a:rPr lang="en-US"/>
              <a:t> B6: Khi xác thực thành công, hệ thống TSP sẽ chuyển đổi Token thành thông tin thẻ và gửi tới ngân hàng </a:t>
            </a:r>
            <a:r>
              <a:rPr lang="en-US" sz="3200"/>
              <a:t>để tiến hành thủ tục thanh toán</a:t>
            </a:r>
            <a:endParaRPr lang="en-US"/>
          </a:p>
        </p:txBody>
      </p:sp>
      <p:sp>
        <p:nvSpPr>
          <p:cNvPr id="4" name="Date Placeholder 3">
            <a:extLst>
              <a:ext uri="{FF2B5EF4-FFF2-40B4-BE49-F238E27FC236}">
                <a16:creationId xmlns:a16="http://schemas.microsoft.com/office/drawing/2014/main" id="{38D43352-954D-4D46-9C45-CB3BB22B07C9}"/>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723723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0CFC-4CD7-4B01-BEF4-13080E3BF40D}"/>
              </a:ext>
            </a:extLst>
          </p:cNvPr>
          <p:cNvSpPr>
            <a:spLocks noGrp="1"/>
          </p:cNvSpPr>
          <p:nvPr>
            <p:ph type="title"/>
          </p:nvPr>
        </p:nvSpPr>
        <p:spPr/>
        <p:txBody>
          <a:bodyPr/>
          <a:lstStyle/>
          <a:p>
            <a:r>
              <a:rPr lang="en-US"/>
              <a:t>Chứng thực nội dung</a:t>
            </a:r>
          </a:p>
        </p:txBody>
      </p:sp>
      <p:sp>
        <p:nvSpPr>
          <p:cNvPr id="3" name="Table Placeholder 2">
            <a:extLst>
              <a:ext uri="{FF2B5EF4-FFF2-40B4-BE49-F238E27FC236}">
                <a16:creationId xmlns:a16="http://schemas.microsoft.com/office/drawing/2014/main" id="{CAF9378C-DA4C-43A5-A599-E2C32CFD3857}"/>
              </a:ext>
            </a:extLst>
          </p:cNvPr>
          <p:cNvSpPr>
            <a:spLocks noGrp="1"/>
          </p:cNvSpPr>
          <p:nvPr>
            <p:ph type="tbl" idx="1"/>
          </p:nvPr>
        </p:nvSpPr>
        <p:spPr/>
      </p:sp>
      <p:sp>
        <p:nvSpPr>
          <p:cNvPr id="4" name="Date Placeholder 3">
            <a:extLst>
              <a:ext uri="{FF2B5EF4-FFF2-40B4-BE49-F238E27FC236}">
                <a16:creationId xmlns:a16="http://schemas.microsoft.com/office/drawing/2014/main" id="{87AAEE60-1F5E-4799-B203-EC160EBE7758}"/>
              </a:ext>
            </a:extLst>
          </p:cNvPr>
          <p:cNvSpPr>
            <a:spLocks noGrp="1"/>
          </p:cNvSpPr>
          <p:nvPr>
            <p:ph type="dt" sz="half" idx="10"/>
          </p:nvPr>
        </p:nvSpPr>
        <p:spPr/>
        <p:txBody>
          <a:bodyPr/>
          <a:lstStyle/>
          <a:p>
            <a:pPr>
              <a:defRPr/>
            </a:pPr>
            <a:r>
              <a:rPr lang="en-US"/>
              <a:t>Bộ môn Mạng và ATTT – Khoa CNTT</a:t>
            </a:r>
          </a:p>
        </p:txBody>
      </p:sp>
      <p:pic>
        <p:nvPicPr>
          <p:cNvPr id="8" name="Picture 7">
            <a:extLst>
              <a:ext uri="{FF2B5EF4-FFF2-40B4-BE49-F238E27FC236}">
                <a16:creationId xmlns:a16="http://schemas.microsoft.com/office/drawing/2014/main" id="{1847CBAD-94B3-4487-8095-88B15D6A98FA}"/>
              </a:ext>
            </a:extLst>
          </p:cNvPr>
          <p:cNvPicPr>
            <a:picLocks noChangeAspect="1"/>
          </p:cNvPicPr>
          <p:nvPr/>
        </p:nvPicPr>
        <p:blipFill>
          <a:blip r:embed="rId2"/>
          <a:stretch>
            <a:fillRect/>
          </a:stretch>
        </p:blipFill>
        <p:spPr>
          <a:xfrm>
            <a:off x="685799" y="2438400"/>
            <a:ext cx="8153401" cy="1742547"/>
          </a:xfrm>
          <a:prstGeom prst="rect">
            <a:avLst/>
          </a:prstGeom>
        </p:spPr>
      </p:pic>
    </p:spTree>
    <p:extLst>
      <p:ext uri="{BB962C8B-B14F-4D97-AF65-F5344CB8AC3E}">
        <p14:creationId xmlns:p14="http://schemas.microsoft.com/office/powerpoint/2010/main" val="41552671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4EF0-650C-43D8-BD5A-74574358C7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179C35-515C-4806-944B-E7703817560B}"/>
              </a:ext>
            </a:extLst>
          </p:cNvPr>
          <p:cNvSpPr>
            <a:spLocks noGrp="1"/>
          </p:cNvSpPr>
          <p:nvPr>
            <p:ph idx="1"/>
          </p:nvPr>
        </p:nvSpPr>
        <p:spPr>
          <a:xfrm>
            <a:off x="838200" y="1600200"/>
            <a:ext cx="7772400" cy="4114800"/>
          </a:xfrm>
        </p:spPr>
        <p:txBody>
          <a:bodyPr/>
          <a:lstStyle/>
          <a:p>
            <a:r>
              <a:rPr lang="en-US"/>
              <a:t> </a:t>
            </a:r>
            <a:r>
              <a:rPr lang="en-US" sz="3200"/>
              <a:t>Nếu kẻ tấn công lấy trộm được Token + Cryptogram và dùng thông tin đó để thanh toán thì sẽ bị từ chối, vì Mã số giao dịch trong Cryptogram đã được sử dụng, và không thể tái sử dụng lại</a:t>
            </a:r>
          </a:p>
          <a:p>
            <a:r>
              <a:rPr lang="en-US" sz="3200"/>
              <a:t> Nếu kẻ tấn công muốn tạo ra Cryptogram giả mạo chứa Mã số giao dịch mới, điều đó là không thể vì anh ta không biết Key!</a:t>
            </a:r>
            <a:endParaRPr lang="en-US"/>
          </a:p>
        </p:txBody>
      </p:sp>
      <p:sp>
        <p:nvSpPr>
          <p:cNvPr id="4" name="Date Placeholder 3">
            <a:extLst>
              <a:ext uri="{FF2B5EF4-FFF2-40B4-BE49-F238E27FC236}">
                <a16:creationId xmlns:a16="http://schemas.microsoft.com/office/drawing/2014/main" id="{B6D8826D-14E7-4EB4-BD2B-54CD1C473E46}"/>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5927275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7C2F7-5AED-4C28-BD07-93962A553F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C3ED13-E9B5-4FD9-A7E1-D35949611EBC}"/>
              </a:ext>
            </a:extLst>
          </p:cNvPr>
          <p:cNvSpPr>
            <a:spLocks noGrp="1"/>
          </p:cNvSpPr>
          <p:nvPr>
            <p:ph idx="1"/>
          </p:nvPr>
        </p:nvSpPr>
        <p:spPr>
          <a:xfrm>
            <a:off x="762000" y="1905000"/>
            <a:ext cx="7772400" cy="4114800"/>
          </a:xfrm>
        </p:spPr>
        <p:txBody>
          <a:bodyPr/>
          <a:lstStyle/>
          <a:p>
            <a:r>
              <a:rPr lang="en-US"/>
              <a:t> Key do hệ thống ngân hàng và Samsung Pay thỏa thuận, nó được lưu trữ ở một vùng an toàn trên điện thoại </a:t>
            </a:r>
          </a:p>
        </p:txBody>
      </p:sp>
      <p:sp>
        <p:nvSpPr>
          <p:cNvPr id="4" name="Date Placeholder 3">
            <a:extLst>
              <a:ext uri="{FF2B5EF4-FFF2-40B4-BE49-F238E27FC236}">
                <a16:creationId xmlns:a16="http://schemas.microsoft.com/office/drawing/2014/main" id="{48AC9779-A48C-4F42-A858-E1CFF55F393A}"/>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1225961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AC8BE-45BC-4F69-8F34-7CE4A561E5E8}"/>
              </a:ext>
            </a:extLst>
          </p:cNvPr>
          <p:cNvSpPr>
            <a:spLocks noGrp="1"/>
          </p:cNvSpPr>
          <p:nvPr>
            <p:ph type="title"/>
          </p:nvPr>
        </p:nvSpPr>
        <p:spPr/>
        <p:txBody>
          <a:bodyPr/>
          <a:lstStyle/>
          <a:p>
            <a:r>
              <a:rPr lang="en-US"/>
              <a:t>So sánh Token để làm gì?</a:t>
            </a:r>
          </a:p>
        </p:txBody>
      </p:sp>
      <p:sp>
        <p:nvSpPr>
          <p:cNvPr id="3" name="Content Placeholder 2">
            <a:extLst>
              <a:ext uri="{FF2B5EF4-FFF2-40B4-BE49-F238E27FC236}">
                <a16:creationId xmlns:a16="http://schemas.microsoft.com/office/drawing/2014/main" id="{7AAEC92E-6A5F-4B13-9391-741E5AAEFDE5}"/>
              </a:ext>
            </a:extLst>
          </p:cNvPr>
          <p:cNvSpPr>
            <a:spLocks noGrp="1"/>
          </p:cNvSpPr>
          <p:nvPr>
            <p:ph idx="1"/>
          </p:nvPr>
        </p:nvSpPr>
        <p:spPr>
          <a:xfrm>
            <a:off x="762000" y="1905000"/>
            <a:ext cx="7772400" cy="4114800"/>
          </a:xfrm>
        </p:spPr>
        <p:txBody>
          <a:bodyPr/>
          <a:lstStyle/>
          <a:p>
            <a:r>
              <a:rPr lang="en-US"/>
              <a:t> Đây là giải pháp để liên kết Token và </a:t>
            </a:r>
            <a:r>
              <a:rPr lang="en-US" sz="3200"/>
              <a:t>Cryptogram của một giao dịch lại với nhau</a:t>
            </a:r>
          </a:p>
          <a:p>
            <a:r>
              <a:rPr lang="en-US"/>
              <a:t> Nhờ vậy kẻ tấn công không thể lấy Token của thẻ này ghép với </a:t>
            </a:r>
            <a:r>
              <a:rPr lang="en-US" sz="3200"/>
              <a:t>Cryptogram của giao dịch khác</a:t>
            </a:r>
            <a:endParaRPr lang="en-US"/>
          </a:p>
        </p:txBody>
      </p:sp>
      <p:sp>
        <p:nvSpPr>
          <p:cNvPr id="4" name="Date Placeholder 3">
            <a:extLst>
              <a:ext uri="{FF2B5EF4-FFF2-40B4-BE49-F238E27FC236}">
                <a16:creationId xmlns:a16="http://schemas.microsoft.com/office/drawing/2014/main" id="{54E85C09-A653-4751-9E25-E8532DA9160A}"/>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9657917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29A1-BC94-45F1-B8A7-3A108A69379C}"/>
              </a:ext>
            </a:extLst>
          </p:cNvPr>
          <p:cNvSpPr>
            <a:spLocks noGrp="1"/>
          </p:cNvSpPr>
          <p:nvPr>
            <p:ph type="title"/>
          </p:nvPr>
        </p:nvSpPr>
        <p:spPr/>
        <p:txBody>
          <a:bodyPr/>
          <a:lstStyle/>
          <a:p>
            <a:r>
              <a:rPr lang="en-US"/>
              <a:t> </a:t>
            </a:r>
          </a:p>
        </p:txBody>
      </p:sp>
      <p:sp>
        <p:nvSpPr>
          <p:cNvPr id="3" name="Content Placeholder 2">
            <a:extLst>
              <a:ext uri="{FF2B5EF4-FFF2-40B4-BE49-F238E27FC236}">
                <a16:creationId xmlns:a16="http://schemas.microsoft.com/office/drawing/2014/main" id="{6671ECE0-D943-47E3-99CE-35060D08F693}"/>
              </a:ext>
            </a:extLst>
          </p:cNvPr>
          <p:cNvSpPr>
            <a:spLocks noGrp="1"/>
          </p:cNvSpPr>
          <p:nvPr>
            <p:ph idx="1"/>
          </p:nvPr>
        </p:nvSpPr>
        <p:spPr>
          <a:xfrm>
            <a:off x="762000" y="1676400"/>
            <a:ext cx="7696200" cy="4114800"/>
          </a:xfrm>
        </p:spPr>
        <p:txBody>
          <a:bodyPr/>
          <a:lstStyle/>
          <a:p>
            <a:r>
              <a:rPr lang="en-US"/>
              <a:t> Giải pháp gắn Token với chuỗi </a:t>
            </a:r>
            <a:r>
              <a:rPr lang="en-US" sz="3000"/>
              <a:t>Cryptogram</a:t>
            </a:r>
            <a:r>
              <a:rPr lang="en-US" sz="3200"/>
              <a:t> của Samsung Pay nhằm thay thế giải pháp gắn Token với thiết bị của Apple Pay và Google Pay</a:t>
            </a:r>
          </a:p>
          <a:p>
            <a:r>
              <a:rPr lang="en-US"/>
              <a:t> Nó có ưu nhược điểm gì?</a:t>
            </a:r>
          </a:p>
        </p:txBody>
      </p:sp>
      <p:sp>
        <p:nvSpPr>
          <p:cNvPr id="4" name="Date Placeholder 3">
            <a:extLst>
              <a:ext uri="{FF2B5EF4-FFF2-40B4-BE49-F238E27FC236}">
                <a16:creationId xmlns:a16="http://schemas.microsoft.com/office/drawing/2014/main" id="{C8B761FD-E9DC-47C0-B9D3-306B224BCBDB}"/>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1465496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A3D3-0780-4A00-AEC3-34FFB15AACCD}"/>
              </a:ext>
            </a:extLst>
          </p:cNvPr>
          <p:cNvSpPr>
            <a:spLocks noGrp="1"/>
          </p:cNvSpPr>
          <p:nvPr>
            <p:ph type="title"/>
          </p:nvPr>
        </p:nvSpPr>
        <p:spPr>
          <a:xfrm>
            <a:off x="304800" y="292100"/>
            <a:ext cx="7772400" cy="1143000"/>
          </a:xfrm>
        </p:spPr>
        <p:txBody>
          <a:bodyPr/>
          <a:lstStyle/>
          <a:p>
            <a:r>
              <a:rPr lang="en-US"/>
              <a:t>Samsung Pay có thực sự an toàn?</a:t>
            </a:r>
          </a:p>
        </p:txBody>
      </p:sp>
      <p:sp>
        <p:nvSpPr>
          <p:cNvPr id="3" name="Content Placeholder 2">
            <a:extLst>
              <a:ext uri="{FF2B5EF4-FFF2-40B4-BE49-F238E27FC236}">
                <a16:creationId xmlns:a16="http://schemas.microsoft.com/office/drawing/2014/main" id="{E43AF8C2-6054-4C70-A7C6-6CE2D158504C}"/>
              </a:ext>
            </a:extLst>
          </p:cNvPr>
          <p:cNvSpPr>
            <a:spLocks noGrp="1"/>
          </p:cNvSpPr>
          <p:nvPr>
            <p:ph idx="1"/>
          </p:nvPr>
        </p:nvSpPr>
        <p:spPr>
          <a:xfrm>
            <a:off x="685800" y="1752600"/>
            <a:ext cx="7772400" cy="3505200"/>
          </a:xfrm>
        </p:spPr>
        <p:txBody>
          <a:bodyPr/>
          <a:lstStyle/>
          <a:p>
            <a:r>
              <a:rPr lang="en-US"/>
              <a:t> Một nhà nghiên cứu cho biết: Có thể lấy trộm được Token của Samsung Pay khi thanh toán bằng các máy POS sử dụng công nghệ MST đời cũ, sau đó tái sử dụng Token này để mua hàng</a:t>
            </a:r>
          </a:p>
          <a:p>
            <a:r>
              <a:rPr lang="en-US"/>
              <a:t> Quá trình đó được thực hiện như sau:</a:t>
            </a:r>
          </a:p>
        </p:txBody>
      </p:sp>
      <p:sp>
        <p:nvSpPr>
          <p:cNvPr id="4" name="Date Placeholder 3">
            <a:extLst>
              <a:ext uri="{FF2B5EF4-FFF2-40B4-BE49-F238E27FC236}">
                <a16:creationId xmlns:a16="http://schemas.microsoft.com/office/drawing/2014/main" id="{B74DA41B-4B72-4207-9449-FD85DE1F5383}"/>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8273667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CDC1-5F10-490B-880F-CEEFB304FA06}"/>
              </a:ext>
            </a:extLst>
          </p:cNvPr>
          <p:cNvSpPr>
            <a:spLocks noGrp="1"/>
          </p:cNvSpPr>
          <p:nvPr>
            <p:ph type="title"/>
          </p:nvPr>
        </p:nvSpPr>
        <p:spPr/>
        <p:txBody>
          <a:bodyPr/>
          <a:lstStyle/>
          <a:p>
            <a:endParaRPr lang="en-US" sz="3200"/>
          </a:p>
        </p:txBody>
      </p:sp>
      <p:sp>
        <p:nvSpPr>
          <p:cNvPr id="3" name="Content Placeholder 2">
            <a:extLst>
              <a:ext uri="{FF2B5EF4-FFF2-40B4-BE49-F238E27FC236}">
                <a16:creationId xmlns:a16="http://schemas.microsoft.com/office/drawing/2014/main" id="{BB1D2DE2-377B-4D1B-B6E4-08F6822B4CEB}"/>
              </a:ext>
            </a:extLst>
          </p:cNvPr>
          <p:cNvSpPr>
            <a:spLocks noGrp="1"/>
          </p:cNvSpPr>
          <p:nvPr>
            <p:ph idx="1"/>
          </p:nvPr>
        </p:nvSpPr>
        <p:spPr>
          <a:xfrm>
            <a:off x="609600" y="1447800"/>
            <a:ext cx="7772400" cy="5029200"/>
          </a:xfrm>
        </p:spPr>
        <p:txBody>
          <a:bodyPr/>
          <a:lstStyle/>
          <a:p>
            <a:r>
              <a:rPr lang="en-US" sz="2600"/>
              <a:t> Anh ta chế tạo một thiết bị đọc từ tính và đeo nó vào tay, nhờ vậy có thể đọc được token + cryptogram khi cầm điện thoại của người khác (có Samsung Pay)</a:t>
            </a:r>
          </a:p>
          <a:p>
            <a:pPr marL="0" indent="0">
              <a:buNone/>
            </a:pPr>
            <a:r>
              <a:rPr lang="en-US" sz="2600"/>
              <a:t> </a:t>
            </a:r>
          </a:p>
          <a:p>
            <a:endParaRPr lang="en-US" sz="2600"/>
          </a:p>
          <a:p>
            <a:endParaRPr lang="en-US" sz="2600"/>
          </a:p>
          <a:p>
            <a:endParaRPr lang="en-US" sz="2600"/>
          </a:p>
          <a:p>
            <a:endParaRPr lang="en-US" sz="2600"/>
          </a:p>
          <a:p>
            <a:endParaRPr lang="en-US" sz="2600"/>
          </a:p>
          <a:p>
            <a:r>
              <a:rPr lang="en-US" sz="2600"/>
              <a:t>Hoặc anh ta có thể ngụy trang thiết bị đó giống một máy cà thẻ để lừa người khác đưa điện thoại vào…</a:t>
            </a:r>
          </a:p>
          <a:p>
            <a:endParaRPr lang="en-US" sz="2600"/>
          </a:p>
        </p:txBody>
      </p:sp>
      <p:sp>
        <p:nvSpPr>
          <p:cNvPr id="4" name="Date Placeholder 3">
            <a:extLst>
              <a:ext uri="{FF2B5EF4-FFF2-40B4-BE49-F238E27FC236}">
                <a16:creationId xmlns:a16="http://schemas.microsoft.com/office/drawing/2014/main" id="{28267B5F-E0CF-49ED-B202-7FEFA828D93B}"/>
              </a:ext>
            </a:extLst>
          </p:cNvPr>
          <p:cNvSpPr>
            <a:spLocks noGrp="1"/>
          </p:cNvSpPr>
          <p:nvPr>
            <p:ph type="dt" sz="half" idx="10"/>
          </p:nvPr>
        </p:nvSpPr>
        <p:spPr/>
        <p:txBody>
          <a:bodyPr/>
          <a:lstStyle/>
          <a:p>
            <a:pPr>
              <a:defRPr/>
            </a:pPr>
            <a:r>
              <a:rPr lang="en-US"/>
              <a:t>Bộ môn Mạng và ATTT – Khoa CNTT</a:t>
            </a:r>
          </a:p>
        </p:txBody>
      </p:sp>
      <p:pic>
        <p:nvPicPr>
          <p:cNvPr id="6" name="Picture 5">
            <a:extLst>
              <a:ext uri="{FF2B5EF4-FFF2-40B4-BE49-F238E27FC236}">
                <a16:creationId xmlns:a16="http://schemas.microsoft.com/office/drawing/2014/main" id="{7D3FE0B0-BFA9-4CA0-8172-95E0C7AB1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755900"/>
            <a:ext cx="4989689" cy="2806700"/>
          </a:xfrm>
          <a:prstGeom prst="rect">
            <a:avLst/>
          </a:prstGeom>
        </p:spPr>
      </p:pic>
    </p:spTree>
    <p:extLst>
      <p:ext uri="{BB962C8B-B14F-4D97-AF65-F5344CB8AC3E}">
        <p14:creationId xmlns:p14="http://schemas.microsoft.com/office/powerpoint/2010/main" val="1104653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864B4-4993-49F5-B756-FA94FD08DE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7231A2-43E3-46D6-92A4-309D26502E4D}"/>
              </a:ext>
            </a:extLst>
          </p:cNvPr>
          <p:cNvSpPr>
            <a:spLocks noGrp="1"/>
          </p:cNvSpPr>
          <p:nvPr>
            <p:ph idx="1"/>
          </p:nvPr>
        </p:nvSpPr>
        <p:spPr>
          <a:xfrm>
            <a:off x="685800" y="1524000"/>
            <a:ext cx="7772400" cy="1371600"/>
          </a:xfrm>
        </p:spPr>
        <p:txBody>
          <a:bodyPr/>
          <a:lstStyle/>
          <a:p>
            <a:r>
              <a:rPr lang="en-US" sz="2800"/>
              <a:t> Sau khi lấy được token + cryptogram, anh ta nạp nó vào 1 thiết bị phát từ tính tự chế, rồi đưa nó tới gần máy POS ở cửa hàng</a:t>
            </a:r>
          </a:p>
          <a:p>
            <a:endParaRPr lang="en-US" sz="2800"/>
          </a:p>
        </p:txBody>
      </p:sp>
      <p:sp>
        <p:nvSpPr>
          <p:cNvPr id="4" name="Date Placeholder 3">
            <a:extLst>
              <a:ext uri="{FF2B5EF4-FFF2-40B4-BE49-F238E27FC236}">
                <a16:creationId xmlns:a16="http://schemas.microsoft.com/office/drawing/2014/main" id="{0A3E18E6-7C28-4C67-97E3-6546687AF298}"/>
              </a:ext>
            </a:extLst>
          </p:cNvPr>
          <p:cNvSpPr>
            <a:spLocks noGrp="1"/>
          </p:cNvSpPr>
          <p:nvPr>
            <p:ph type="dt" sz="half" idx="10"/>
          </p:nvPr>
        </p:nvSpPr>
        <p:spPr/>
        <p:txBody>
          <a:bodyPr/>
          <a:lstStyle/>
          <a:p>
            <a:pPr>
              <a:defRPr/>
            </a:pPr>
            <a:r>
              <a:rPr lang="en-US"/>
              <a:t>Bộ môn Mạng và ATTT – Khoa CNTT</a:t>
            </a:r>
          </a:p>
        </p:txBody>
      </p:sp>
      <p:pic>
        <p:nvPicPr>
          <p:cNvPr id="6" name="Picture 5">
            <a:extLst>
              <a:ext uri="{FF2B5EF4-FFF2-40B4-BE49-F238E27FC236}">
                <a16:creationId xmlns:a16="http://schemas.microsoft.com/office/drawing/2014/main" id="{EE6CD665-98CB-48F2-80B4-58A39EC1E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956" y="2971800"/>
            <a:ext cx="5847644" cy="3289300"/>
          </a:xfrm>
          <a:prstGeom prst="rect">
            <a:avLst/>
          </a:prstGeom>
        </p:spPr>
      </p:pic>
    </p:spTree>
    <p:extLst>
      <p:ext uri="{BB962C8B-B14F-4D97-AF65-F5344CB8AC3E}">
        <p14:creationId xmlns:p14="http://schemas.microsoft.com/office/powerpoint/2010/main" val="17533586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33FFF-A9DF-49F7-BCE9-6071D01421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9E8BB1-891F-4447-8D01-AE0BF0853402}"/>
              </a:ext>
            </a:extLst>
          </p:cNvPr>
          <p:cNvSpPr>
            <a:spLocks noGrp="1"/>
          </p:cNvSpPr>
          <p:nvPr>
            <p:ph idx="1"/>
          </p:nvPr>
        </p:nvSpPr>
        <p:spPr>
          <a:xfrm>
            <a:off x="533400" y="4572000"/>
            <a:ext cx="7924800" cy="1524000"/>
          </a:xfrm>
        </p:spPr>
        <p:txBody>
          <a:bodyPr/>
          <a:lstStyle/>
          <a:p>
            <a:r>
              <a:rPr lang="en-US" sz="2800"/>
              <a:t> Máy phát tự chế sẽ chuyển đổi token + cryptogram thành các tín hiệu từ tương ứng và gửi tới máy POS</a:t>
            </a:r>
          </a:p>
          <a:p>
            <a:r>
              <a:rPr lang="en-US" sz="2800"/>
              <a:t> Kết quả là máy POS đã chấp nhận thanh toán</a:t>
            </a:r>
          </a:p>
        </p:txBody>
      </p:sp>
      <p:sp>
        <p:nvSpPr>
          <p:cNvPr id="4" name="Date Placeholder 3">
            <a:extLst>
              <a:ext uri="{FF2B5EF4-FFF2-40B4-BE49-F238E27FC236}">
                <a16:creationId xmlns:a16="http://schemas.microsoft.com/office/drawing/2014/main" id="{1D4975F8-8D16-471C-8EA9-699C8A9A07B9}"/>
              </a:ext>
            </a:extLst>
          </p:cNvPr>
          <p:cNvSpPr>
            <a:spLocks noGrp="1"/>
          </p:cNvSpPr>
          <p:nvPr>
            <p:ph type="dt" sz="half" idx="10"/>
          </p:nvPr>
        </p:nvSpPr>
        <p:spPr/>
        <p:txBody>
          <a:bodyPr/>
          <a:lstStyle/>
          <a:p>
            <a:pPr>
              <a:defRPr/>
            </a:pPr>
            <a:r>
              <a:rPr lang="en-US"/>
              <a:t>Bộ môn Mạng và ATTT – Khoa CNTT</a:t>
            </a:r>
          </a:p>
        </p:txBody>
      </p:sp>
      <p:pic>
        <p:nvPicPr>
          <p:cNvPr id="6" name="Picture 5">
            <a:extLst>
              <a:ext uri="{FF2B5EF4-FFF2-40B4-BE49-F238E27FC236}">
                <a16:creationId xmlns:a16="http://schemas.microsoft.com/office/drawing/2014/main" id="{8D20AB81-203B-4631-BE13-2F29A7B31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053" y="374808"/>
            <a:ext cx="5791200" cy="4044792"/>
          </a:xfrm>
          <a:prstGeom prst="rect">
            <a:avLst/>
          </a:prstGeom>
        </p:spPr>
      </p:pic>
    </p:spTree>
    <p:extLst>
      <p:ext uri="{BB962C8B-B14F-4D97-AF65-F5344CB8AC3E}">
        <p14:creationId xmlns:p14="http://schemas.microsoft.com/office/powerpoint/2010/main" val="13954955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43B6-A3B4-445A-99BC-E55DC9922984}"/>
              </a:ext>
            </a:extLst>
          </p:cNvPr>
          <p:cNvSpPr>
            <a:spLocks noGrp="1"/>
          </p:cNvSpPr>
          <p:nvPr>
            <p:ph type="title"/>
          </p:nvPr>
        </p:nvSpPr>
        <p:spPr/>
        <p:txBody>
          <a:bodyPr/>
          <a:lstStyle/>
          <a:p>
            <a:r>
              <a:rPr lang="en-US"/>
              <a:t>Câu hỏi:</a:t>
            </a:r>
          </a:p>
        </p:txBody>
      </p:sp>
      <p:sp>
        <p:nvSpPr>
          <p:cNvPr id="3" name="Content Placeholder 2">
            <a:extLst>
              <a:ext uri="{FF2B5EF4-FFF2-40B4-BE49-F238E27FC236}">
                <a16:creationId xmlns:a16="http://schemas.microsoft.com/office/drawing/2014/main" id="{02C2AAA4-B963-4759-A014-BF36C03DD9B6}"/>
              </a:ext>
            </a:extLst>
          </p:cNvPr>
          <p:cNvSpPr>
            <a:spLocks noGrp="1"/>
          </p:cNvSpPr>
          <p:nvPr>
            <p:ph idx="1"/>
          </p:nvPr>
        </p:nvSpPr>
        <p:spPr>
          <a:xfrm>
            <a:off x="838200" y="1752600"/>
            <a:ext cx="7772400" cy="4114800"/>
          </a:xfrm>
        </p:spPr>
        <p:txBody>
          <a:bodyPr/>
          <a:lstStyle/>
          <a:p>
            <a:r>
              <a:rPr lang="en-US"/>
              <a:t> Tại sao phương pháp trên lại có thể thành công?</a:t>
            </a:r>
          </a:p>
          <a:p>
            <a:r>
              <a:rPr lang="en-US"/>
              <a:t> Liệu nó chỉ thành công trong thử nghiệm nói trên, hay có thể thành công trên thực tế?</a:t>
            </a:r>
          </a:p>
          <a:p>
            <a:r>
              <a:rPr lang="en-US"/>
              <a:t> Bài học rút ra là gì?</a:t>
            </a:r>
          </a:p>
        </p:txBody>
      </p:sp>
      <p:sp>
        <p:nvSpPr>
          <p:cNvPr id="4" name="Date Placeholder 3">
            <a:extLst>
              <a:ext uri="{FF2B5EF4-FFF2-40B4-BE49-F238E27FC236}">
                <a16:creationId xmlns:a16="http://schemas.microsoft.com/office/drawing/2014/main" id="{C191428F-CF53-4E02-B98B-357EFAB0E84F}"/>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8380159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5253-75B9-4780-A626-EE3605EB50DE}"/>
              </a:ext>
            </a:extLst>
          </p:cNvPr>
          <p:cNvSpPr>
            <a:spLocks noGrp="1"/>
          </p:cNvSpPr>
          <p:nvPr>
            <p:ph type="title"/>
          </p:nvPr>
        </p:nvSpPr>
        <p:spPr/>
        <p:txBody>
          <a:bodyPr/>
          <a:lstStyle/>
          <a:p>
            <a:r>
              <a:rPr lang="en-US"/>
              <a:t>Bài tập:</a:t>
            </a:r>
          </a:p>
        </p:txBody>
      </p:sp>
      <p:sp>
        <p:nvSpPr>
          <p:cNvPr id="3" name="Content Placeholder 2">
            <a:extLst>
              <a:ext uri="{FF2B5EF4-FFF2-40B4-BE49-F238E27FC236}">
                <a16:creationId xmlns:a16="http://schemas.microsoft.com/office/drawing/2014/main" id="{2678D79C-45A6-4A4A-B823-F044AAE5C136}"/>
              </a:ext>
            </a:extLst>
          </p:cNvPr>
          <p:cNvSpPr>
            <a:spLocks noGrp="1"/>
          </p:cNvSpPr>
          <p:nvPr>
            <p:ph idx="1"/>
          </p:nvPr>
        </p:nvSpPr>
        <p:spPr/>
        <p:txBody>
          <a:bodyPr/>
          <a:lstStyle/>
          <a:p>
            <a:r>
              <a:rPr lang="en-US"/>
              <a:t> Sinh viên thử phán đoán giải pháp lưu trữ thẻ tín dụng của các trang bán hàng online như Shopee, Lazada?</a:t>
            </a:r>
          </a:p>
        </p:txBody>
      </p:sp>
      <p:sp>
        <p:nvSpPr>
          <p:cNvPr id="4" name="Date Placeholder 3">
            <a:extLst>
              <a:ext uri="{FF2B5EF4-FFF2-40B4-BE49-F238E27FC236}">
                <a16:creationId xmlns:a16="http://schemas.microsoft.com/office/drawing/2014/main" id="{8D34AD11-EB61-481F-B496-3A136412D4A3}"/>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44649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a:extLst>
              <a:ext uri="{FF2B5EF4-FFF2-40B4-BE49-F238E27FC236}">
                <a16:creationId xmlns:a16="http://schemas.microsoft.com/office/drawing/2014/main" id="{F7159DC6-0D33-40A8-AF10-90E7783FFAED}"/>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eaLnBrk="0" hangingPunct="0">
              <a:spcBef>
                <a:spcPct val="0"/>
              </a:spcBef>
              <a:buClrTx/>
              <a:buSzTx/>
              <a:buFontTx/>
              <a:buNone/>
            </a:pPr>
            <a:r>
              <a:rPr lang="en-US" altLang="en-US" sz="1400">
                <a:latin typeface="Tahoma" panose="020B0604030504040204" pitchFamily="34" charset="0"/>
              </a:rPr>
              <a:t>Bộ môn Mạng và ATTT – Khoa CNTT</a:t>
            </a:r>
          </a:p>
        </p:txBody>
      </p:sp>
      <p:sp>
        <p:nvSpPr>
          <p:cNvPr id="16387" name="Rectangle 2">
            <a:extLst>
              <a:ext uri="{FF2B5EF4-FFF2-40B4-BE49-F238E27FC236}">
                <a16:creationId xmlns:a16="http://schemas.microsoft.com/office/drawing/2014/main" id="{1B9747F9-B430-46CE-94FF-2CF57B0AC142}"/>
              </a:ext>
            </a:extLst>
          </p:cNvPr>
          <p:cNvSpPr>
            <a:spLocks noGrp="1" noChangeArrowheads="1"/>
          </p:cNvSpPr>
          <p:nvPr>
            <p:ph type="title"/>
          </p:nvPr>
        </p:nvSpPr>
        <p:spPr/>
        <p:txBody>
          <a:bodyPr/>
          <a:lstStyle/>
          <a:p>
            <a:pPr eaLnBrk="1" hangingPunct="1"/>
            <a:endParaRPr lang="en-US" altLang="en-US"/>
          </a:p>
        </p:txBody>
      </p:sp>
      <p:sp>
        <p:nvSpPr>
          <p:cNvPr id="10244" name="Rectangle 3" descr="Rectangle: Click to edit Master text styles&#10;Second level&#10;Third level&#10;Fourth level&#10;Fifth level">
            <a:extLst>
              <a:ext uri="{FF2B5EF4-FFF2-40B4-BE49-F238E27FC236}">
                <a16:creationId xmlns:a16="http://schemas.microsoft.com/office/drawing/2014/main" id="{53F09A29-562A-44C4-8B42-3496423845B8}"/>
              </a:ext>
            </a:extLst>
          </p:cNvPr>
          <p:cNvSpPr>
            <a:spLocks noGrp="1" noChangeArrowheads="1"/>
          </p:cNvSpPr>
          <p:nvPr>
            <p:ph type="body" idx="1"/>
          </p:nvPr>
        </p:nvSpPr>
        <p:spPr>
          <a:xfrm>
            <a:off x="685800" y="1676400"/>
            <a:ext cx="7772400" cy="4114800"/>
          </a:xfrm>
        </p:spPr>
        <p:txBody>
          <a:bodyPr/>
          <a:lstStyle/>
          <a:p>
            <a:pPr eaLnBrk="1" hangingPunct="1">
              <a:defRPr/>
            </a:pPr>
            <a:r>
              <a:rPr lang="en-US" altLang="en-US"/>
              <a:t> Từ hai ứng dụng cơ bản này, người ta đã tìm ra rất nhiều khả năng ứng dụng khác nhau của mật mã như: </a:t>
            </a:r>
            <a:r>
              <a:rPr lang="en-US" altLang="en-US" i="1"/>
              <a:t>chữ ký số, các giao thức chứng thực, chứng chỉ khóa công khai, đảm bảo an ninh web, an ninh giao dịch điện tử…</a:t>
            </a:r>
          </a:p>
          <a:p>
            <a:pPr eaLnBrk="1" hangingPunct="1">
              <a:defRPr/>
            </a:pPr>
            <a:r>
              <a:rPr lang="en-US" altLang="en-US" i="1"/>
              <a:t> </a:t>
            </a:r>
            <a:r>
              <a:rPr lang="en-US" altLang="en-US"/>
              <a:t>Phần tiếp theo sẽ trình bày một số ứng dụng khác của mật mã</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3">
            <a:extLst>
              <a:ext uri="{FF2B5EF4-FFF2-40B4-BE49-F238E27FC236}">
                <a16:creationId xmlns:a16="http://schemas.microsoft.com/office/drawing/2014/main" id="{1ACB4F27-0BCC-41EE-827C-2B216C798449}"/>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eaLnBrk="0" hangingPunct="0">
              <a:spcBef>
                <a:spcPct val="0"/>
              </a:spcBef>
              <a:buClrTx/>
              <a:buSzTx/>
              <a:buFontTx/>
              <a:buNone/>
            </a:pPr>
            <a:r>
              <a:rPr lang="en-US" altLang="en-US" sz="1400">
                <a:latin typeface="Tahoma" panose="020B0604030504040204" pitchFamily="34" charset="0"/>
              </a:rPr>
              <a:t>Bộ môn Mạng và ATTT – Khoa CNTT</a:t>
            </a:r>
          </a:p>
        </p:txBody>
      </p:sp>
      <p:sp>
        <p:nvSpPr>
          <p:cNvPr id="71683" name="Rectangle 2">
            <a:extLst>
              <a:ext uri="{FF2B5EF4-FFF2-40B4-BE49-F238E27FC236}">
                <a16:creationId xmlns:a16="http://schemas.microsoft.com/office/drawing/2014/main" id="{865CB968-6E2A-4500-942C-A107D1BF8F77}"/>
              </a:ext>
            </a:extLst>
          </p:cNvPr>
          <p:cNvSpPr>
            <a:spLocks noGrp="1" noChangeArrowheads="1"/>
          </p:cNvSpPr>
          <p:nvPr>
            <p:ph type="title"/>
          </p:nvPr>
        </p:nvSpPr>
        <p:spPr>
          <a:xfrm>
            <a:off x="609600" y="1733550"/>
            <a:ext cx="7772400" cy="1143000"/>
          </a:xfrm>
        </p:spPr>
        <p:txBody>
          <a:bodyPr/>
          <a:lstStyle/>
          <a:p>
            <a:pPr algn="ctr" eaLnBrk="1" hangingPunct="1"/>
            <a:r>
              <a:rPr lang="en-US" altLang="en-US" i="1"/>
              <a:t>Hết Phần 2_1</a:t>
            </a:r>
          </a:p>
        </p:txBody>
      </p:sp>
    </p:spTree>
  </p:cSld>
  <p:clrMapOvr>
    <a:masterClrMapping/>
  </p:clrMapOvr>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8112</TotalTime>
  <Words>5974</Words>
  <Application>Microsoft Office PowerPoint</Application>
  <PresentationFormat>On-screen Show (4:3)</PresentationFormat>
  <Paragraphs>430</Paragraphs>
  <Slides>90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90</vt:i4>
      </vt:variant>
    </vt:vector>
  </HeadingPairs>
  <TitlesOfParts>
    <vt:vector size="94" baseType="lpstr">
      <vt:lpstr>Tahoma</vt:lpstr>
      <vt:lpstr>Times New Roman</vt:lpstr>
      <vt:lpstr>Wingdings</vt:lpstr>
      <vt:lpstr>Blueprint</vt:lpstr>
      <vt:lpstr>MẬT MÃ ỨNG DỤNG</vt:lpstr>
      <vt:lpstr> Phần 2:</vt:lpstr>
      <vt:lpstr>Hai ứng dụng cơ bản của mật mã</vt:lpstr>
      <vt:lpstr>Ứng dụng trong bảo mật</vt:lpstr>
      <vt:lpstr>PowerPoint Presentation</vt:lpstr>
      <vt:lpstr>Ứng dụng trong chứng thực</vt:lpstr>
      <vt:lpstr>Chứng thực nguồn gốc</vt:lpstr>
      <vt:lpstr>Chứng thực nội dung</vt:lpstr>
      <vt:lpstr>PowerPoint Presentation</vt:lpstr>
      <vt:lpstr>Bảo vệ dữ liệu nhạy cảm</vt:lpstr>
      <vt:lpstr>Bảo vệ mật khẩu</vt:lpstr>
      <vt:lpstr>Giới thiệu chung</vt:lpstr>
      <vt:lpstr>PowerPoint Presentation</vt:lpstr>
      <vt:lpstr>Mã hoá mật khẩu</vt:lpstr>
      <vt:lpstr>Mã hoá mật khẩu bằng mật mã</vt:lpstr>
      <vt:lpstr>Dùng mật khẩu làm khoá để mã hoá</vt:lpstr>
      <vt:lpstr>PowerPoint Presentation</vt:lpstr>
      <vt:lpstr>Mã hoá mật khẩu bằng hàm hash</vt:lpstr>
      <vt:lpstr>Chỉ dùng hàm hash</vt:lpstr>
      <vt:lpstr>PowerPoint Presentation</vt:lpstr>
      <vt:lpstr>Kỹ thuật “dò” mật khẩu đã hash</vt:lpstr>
      <vt:lpstr>PowerPoint Presentation</vt:lpstr>
      <vt:lpstr>Dùng hàm hash kết hợp với Salt</vt:lpstr>
      <vt:lpstr>PowerPoint Presentation</vt:lpstr>
      <vt:lpstr>Khi đó định dạng file chứa mật khẩu sẽ như sau:</vt:lpstr>
      <vt:lpstr>PowerPoint Presentation</vt:lpstr>
      <vt:lpstr>PowerPoint Presentation</vt:lpstr>
      <vt:lpstr>PowerPoint Presentation</vt:lpstr>
      <vt:lpstr>Câu hỏi:</vt:lpstr>
      <vt:lpstr>Sử dụng thuật toán hash chậm</vt:lpstr>
      <vt:lpstr>PowerPoint Presentation</vt:lpstr>
      <vt:lpstr>Kết hợp hash chậm với hash nhanh</vt:lpstr>
      <vt:lpstr>PowerPoint Presentation</vt:lpstr>
      <vt:lpstr>Khi đó định dạng file chứa mật khẩu sẽ như sau:</vt:lpstr>
      <vt:lpstr>Sử dụng thêm Pepper</vt:lpstr>
      <vt:lpstr>Khi đó định dạng file chứa mật khẩu sẽ như sau:</vt:lpstr>
      <vt:lpstr>PowerPoint Presentation</vt:lpstr>
      <vt:lpstr>PowerPoint Presentation</vt:lpstr>
      <vt:lpstr>Khi đó định dạng file chứa mật khẩu sẽ như sau:</vt:lpstr>
      <vt:lpstr>Câu hỏi:</vt:lpstr>
      <vt:lpstr>Kết hợp hash với mật mã đối xứng</vt:lpstr>
      <vt:lpstr>PowerPoint Presentation</vt:lpstr>
      <vt:lpstr>Khi đó định dạng file chứa mật khẩu sẽ như sau:</vt:lpstr>
      <vt:lpstr>Kết luận</vt:lpstr>
      <vt:lpstr>PowerPoint Presentation</vt:lpstr>
      <vt:lpstr>Bảo vệ thông tin thẻ tín dụng</vt:lpstr>
      <vt:lpstr>PowerPoint Presentation</vt:lpstr>
      <vt:lpstr>PowerPoint Presentation</vt:lpstr>
      <vt:lpstr>Câu hỏi:</vt:lpstr>
      <vt:lpstr>Các nguyên tắc bảo mật</vt:lpstr>
      <vt:lpstr>PowerPoint Presentation</vt:lpstr>
      <vt:lpstr>PowerPoint Presentation</vt:lpstr>
      <vt:lpstr>PowerPoint Presentation</vt:lpstr>
      <vt:lpstr>Kỹ thuật Tokenization</vt:lpstr>
      <vt:lpstr>Ví dụ:</vt:lpstr>
      <vt:lpstr>PowerPoint Presentation</vt:lpstr>
      <vt:lpstr>So sánh Tokenization với mật mã truyền thống</vt:lpstr>
      <vt:lpstr>So sánh Tokenization với mật mã truyền thống</vt:lpstr>
      <vt:lpstr>PowerPoint Presentation</vt:lpstr>
      <vt:lpstr>Một số giải pháp thanh toán trung gian tiêu biểu</vt:lpstr>
      <vt:lpstr>Giải pháp của Apple Pay</vt:lpstr>
      <vt:lpstr>Máy cà thẻ POS (Point of Sale) </vt:lpstr>
      <vt:lpstr>PowerPoint Presentation</vt:lpstr>
      <vt:lpstr>PowerPoint Presentation</vt:lpstr>
      <vt:lpstr>PowerPoint Presentation</vt:lpstr>
      <vt:lpstr>Quy trình thanh toán của Apple Pay</vt:lpstr>
      <vt:lpstr>PowerPoint Presentation</vt:lpstr>
      <vt:lpstr>PowerPoint Presentation</vt:lpstr>
      <vt:lpstr>Giải pháp của Google Pay</vt:lpstr>
      <vt:lpstr>PowerPoint Presentation</vt:lpstr>
      <vt:lpstr>Quy trình thanh toán của Google Pay</vt:lpstr>
      <vt:lpstr>PowerPoint Presentation</vt:lpstr>
      <vt:lpstr>PowerPoint Presentation</vt:lpstr>
      <vt:lpstr>Giải pháp của Samsung Pay</vt:lpstr>
      <vt:lpstr>PowerPoint Presentation</vt:lpstr>
      <vt:lpstr>Quy trình thanh toán của Samsung Pay</vt:lpstr>
      <vt:lpstr>PowerPoint Presentation</vt:lpstr>
      <vt:lpstr>PowerPoint Presentation</vt:lpstr>
      <vt:lpstr>PowerPoint Presentation</vt:lpstr>
      <vt:lpstr>PowerPoint Presentation</vt:lpstr>
      <vt:lpstr>PowerPoint Presentation</vt:lpstr>
      <vt:lpstr>So sánh Token để làm gì?</vt:lpstr>
      <vt:lpstr> </vt:lpstr>
      <vt:lpstr>Samsung Pay có thực sự an toàn?</vt:lpstr>
      <vt:lpstr>PowerPoint Presentation</vt:lpstr>
      <vt:lpstr>PowerPoint Presentation</vt:lpstr>
      <vt:lpstr>PowerPoint Presentation</vt:lpstr>
      <vt:lpstr>Câu hỏi:</vt:lpstr>
      <vt:lpstr>Bài tập:</vt:lpstr>
      <vt:lpstr>Hết Phần 2_1</vt:lpstr>
    </vt:vector>
  </TitlesOfParts>
  <Company>Genetic Educational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TMC</dc:creator>
  <cp:lastModifiedBy>Admin</cp:lastModifiedBy>
  <cp:revision>403</cp:revision>
  <cp:lastPrinted>1601-01-01T00:00:00Z</cp:lastPrinted>
  <dcterms:created xsi:type="dcterms:W3CDTF">2002-04-04T06:48:30Z</dcterms:created>
  <dcterms:modified xsi:type="dcterms:W3CDTF">2024-12-25T08:34:44Z</dcterms:modified>
</cp:coreProperties>
</file>