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83"/>
  </p:notesMasterIdLst>
  <p:handoutMasterIdLst>
    <p:handoutMasterId r:id="rId84"/>
  </p:handoutMasterIdLst>
  <p:sldIdLst>
    <p:sldId id="256" r:id="rId2"/>
    <p:sldId id="262" r:id="rId3"/>
    <p:sldId id="346" r:id="rId4"/>
    <p:sldId id="591" r:id="rId5"/>
    <p:sldId id="592" r:id="rId6"/>
    <p:sldId id="593" r:id="rId7"/>
    <p:sldId id="594" r:id="rId8"/>
    <p:sldId id="595" r:id="rId9"/>
    <p:sldId id="599" r:id="rId10"/>
    <p:sldId id="598" r:id="rId11"/>
    <p:sldId id="601" r:id="rId12"/>
    <p:sldId id="597" r:id="rId13"/>
    <p:sldId id="596" r:id="rId14"/>
    <p:sldId id="600" r:id="rId15"/>
    <p:sldId id="604" r:id="rId16"/>
    <p:sldId id="605" r:id="rId17"/>
    <p:sldId id="602" r:id="rId18"/>
    <p:sldId id="603" r:id="rId19"/>
    <p:sldId id="590" r:id="rId20"/>
    <p:sldId id="606" r:id="rId21"/>
    <p:sldId id="609" r:id="rId22"/>
    <p:sldId id="608" r:id="rId23"/>
    <p:sldId id="607" r:id="rId24"/>
    <p:sldId id="610" r:id="rId25"/>
    <p:sldId id="614" r:id="rId26"/>
    <p:sldId id="616" r:id="rId27"/>
    <p:sldId id="615" r:id="rId28"/>
    <p:sldId id="617" r:id="rId29"/>
    <p:sldId id="618" r:id="rId30"/>
    <p:sldId id="647" r:id="rId31"/>
    <p:sldId id="613" r:id="rId32"/>
    <p:sldId id="611" r:id="rId33"/>
    <p:sldId id="627" r:id="rId34"/>
    <p:sldId id="612" r:id="rId35"/>
    <p:sldId id="630" r:id="rId36"/>
    <p:sldId id="631" r:id="rId37"/>
    <p:sldId id="635" r:id="rId38"/>
    <p:sldId id="634" r:id="rId39"/>
    <p:sldId id="648" r:id="rId40"/>
    <p:sldId id="632" r:id="rId41"/>
    <p:sldId id="633" r:id="rId42"/>
    <p:sldId id="619" r:id="rId43"/>
    <p:sldId id="636" r:id="rId44"/>
    <p:sldId id="620" r:id="rId45"/>
    <p:sldId id="641" r:id="rId46"/>
    <p:sldId id="625" r:id="rId47"/>
    <p:sldId id="642" r:id="rId48"/>
    <p:sldId id="624" r:id="rId49"/>
    <p:sldId id="640" r:id="rId50"/>
    <p:sldId id="637" r:id="rId51"/>
    <p:sldId id="638" r:id="rId52"/>
    <p:sldId id="649" r:id="rId53"/>
    <p:sldId id="644" r:id="rId54"/>
    <p:sldId id="650" r:id="rId55"/>
    <p:sldId id="651" r:id="rId56"/>
    <p:sldId id="653" r:id="rId57"/>
    <p:sldId id="654" r:id="rId58"/>
    <p:sldId id="655" r:id="rId59"/>
    <p:sldId id="656" r:id="rId60"/>
    <p:sldId id="657" r:id="rId61"/>
    <p:sldId id="658" r:id="rId62"/>
    <p:sldId id="659" r:id="rId63"/>
    <p:sldId id="660" r:id="rId64"/>
    <p:sldId id="662" r:id="rId65"/>
    <p:sldId id="661" r:id="rId66"/>
    <p:sldId id="663" r:id="rId67"/>
    <p:sldId id="664" r:id="rId68"/>
    <p:sldId id="665" r:id="rId69"/>
    <p:sldId id="667" r:id="rId70"/>
    <p:sldId id="639" r:id="rId71"/>
    <p:sldId id="668" r:id="rId72"/>
    <p:sldId id="669" r:id="rId73"/>
    <p:sldId id="666" r:id="rId74"/>
    <p:sldId id="646" r:id="rId75"/>
    <p:sldId id="670" r:id="rId76"/>
    <p:sldId id="671" r:id="rId77"/>
    <p:sldId id="672" r:id="rId78"/>
    <p:sldId id="673" r:id="rId79"/>
    <p:sldId id="652" r:id="rId80"/>
    <p:sldId id="623" r:id="rId81"/>
    <p:sldId id="270" r:id="rId82"/>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5pPr>
    <a:lvl6pPr marL="2286000" algn="l" defTabSz="914400" rtl="0" eaLnBrk="1" latinLnBrk="0" hangingPunct="1">
      <a:defRPr sz="2400" kern="1200">
        <a:solidFill>
          <a:schemeClr val="tx1"/>
        </a:solidFill>
        <a:latin typeface="Tahoma" panose="020B0604030504040204" pitchFamily="34" charset="0"/>
        <a:ea typeface="+mn-ea"/>
        <a:cs typeface="+mn-cs"/>
      </a:defRPr>
    </a:lvl6pPr>
    <a:lvl7pPr marL="2743200" algn="l" defTabSz="914400" rtl="0" eaLnBrk="1" latinLnBrk="0" hangingPunct="1">
      <a:defRPr sz="2400" kern="1200">
        <a:solidFill>
          <a:schemeClr val="tx1"/>
        </a:solidFill>
        <a:latin typeface="Tahoma" panose="020B0604030504040204" pitchFamily="34" charset="0"/>
        <a:ea typeface="+mn-ea"/>
        <a:cs typeface="+mn-cs"/>
      </a:defRPr>
    </a:lvl7pPr>
    <a:lvl8pPr marL="3200400" algn="l" defTabSz="914400" rtl="0" eaLnBrk="1" latinLnBrk="0" hangingPunct="1">
      <a:defRPr sz="2400" kern="1200">
        <a:solidFill>
          <a:schemeClr val="tx1"/>
        </a:solidFill>
        <a:latin typeface="Tahoma" panose="020B0604030504040204" pitchFamily="34" charset="0"/>
        <a:ea typeface="+mn-ea"/>
        <a:cs typeface="+mn-cs"/>
      </a:defRPr>
    </a:lvl8pPr>
    <a:lvl9pPr marL="3657600" algn="l" defTabSz="914400" rtl="0" eaLnBrk="1" latinLnBrk="0" hangingPunct="1">
      <a:defRPr sz="2400" kern="1200">
        <a:solidFill>
          <a:schemeClr val="tx1"/>
        </a:solidFill>
        <a:latin typeface="Tahoma" panose="020B060403050404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0000FF"/>
    <a:srgbClr val="FFFF00"/>
    <a:srgbClr val="33CC33"/>
    <a:srgbClr val="0099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40" autoAdjust="0"/>
    <p:restoredTop sz="94728" autoAdjust="0"/>
  </p:normalViewPr>
  <p:slideViewPr>
    <p:cSldViewPr>
      <p:cViewPr varScale="1">
        <p:scale>
          <a:sx n="80" d="100"/>
          <a:sy n="80" d="100"/>
        </p:scale>
        <p:origin x="880" y="44"/>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1" d="100"/>
          <a:sy n="51" d="100"/>
        </p:scale>
        <p:origin x="2692" y="4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1D511C9F-CBA2-4153-9903-840C2D201BA1}"/>
              </a:ext>
            </a:extLst>
          </p:cNvPr>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p>
        </p:txBody>
      </p:sp>
      <p:sp>
        <p:nvSpPr>
          <p:cNvPr id="44035" name="Rectangle 3">
            <a:extLst>
              <a:ext uri="{FF2B5EF4-FFF2-40B4-BE49-F238E27FC236}">
                <a16:creationId xmlns:a16="http://schemas.microsoft.com/office/drawing/2014/main" id="{CB746CB1-3712-4482-A0BC-F6AE4B1C24E9}"/>
              </a:ext>
            </a:extLst>
          </p:cNvPr>
          <p:cNvSpPr>
            <a:spLocks noGrp="1" noChangeArrowheads="1"/>
          </p:cNvSpPr>
          <p:nvPr>
            <p:ph type="dt" sz="quarter" idx="1"/>
          </p:nvPr>
        </p:nvSpPr>
        <p:spPr bwMode="auto">
          <a:xfrm>
            <a:off x="388620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p>
        </p:txBody>
      </p:sp>
      <p:sp>
        <p:nvSpPr>
          <p:cNvPr id="44036" name="Rectangle 4">
            <a:extLst>
              <a:ext uri="{FF2B5EF4-FFF2-40B4-BE49-F238E27FC236}">
                <a16:creationId xmlns:a16="http://schemas.microsoft.com/office/drawing/2014/main" id="{AE846256-574F-4417-AC99-CF9FD90969BD}"/>
              </a:ext>
            </a:extLst>
          </p:cNvPr>
          <p:cNvSpPr>
            <a:spLocks noGrp="1" noChangeArrowheads="1"/>
          </p:cNvSpPr>
          <p:nvPr>
            <p:ph type="ftr" sz="quarter" idx="2"/>
          </p:nvPr>
        </p:nvSpPr>
        <p:spPr bwMode="auto">
          <a:xfrm>
            <a:off x="0" y="8686800"/>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p>
        </p:txBody>
      </p:sp>
      <p:sp>
        <p:nvSpPr>
          <p:cNvPr id="44037" name="Rectangle 5">
            <a:extLst>
              <a:ext uri="{FF2B5EF4-FFF2-40B4-BE49-F238E27FC236}">
                <a16:creationId xmlns:a16="http://schemas.microsoft.com/office/drawing/2014/main" id="{DC095B3E-3351-4E3F-B42C-68139856BF22}"/>
              </a:ext>
            </a:extLst>
          </p:cNvPr>
          <p:cNvSpPr>
            <a:spLocks noGrp="1" noChangeArrowheads="1"/>
          </p:cNvSpPr>
          <p:nvPr>
            <p:ph type="sldNum" sz="quarter" idx="3"/>
          </p:nvPr>
        </p:nvSpPr>
        <p:spPr bwMode="auto">
          <a:xfrm>
            <a:off x="3886200" y="8686800"/>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28E084D3-A59F-411F-AFA2-229CF854F9C2}"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9F335E91-28B6-4E07-915F-3BBFAA819C46}"/>
              </a:ext>
            </a:extLst>
          </p:cNvPr>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sz="1200">
                <a:latin typeface="Times New Roman" pitchFamily="18" charset="0"/>
              </a:defRPr>
            </a:lvl1pPr>
          </a:lstStyle>
          <a:p>
            <a:pPr>
              <a:defRPr/>
            </a:pPr>
            <a:endParaRPr lang="en-US"/>
          </a:p>
        </p:txBody>
      </p:sp>
      <p:sp>
        <p:nvSpPr>
          <p:cNvPr id="49155" name="Rectangle 3">
            <a:extLst>
              <a:ext uri="{FF2B5EF4-FFF2-40B4-BE49-F238E27FC236}">
                <a16:creationId xmlns:a16="http://schemas.microsoft.com/office/drawing/2014/main" id="{2A4AF994-5AEC-4FA8-BA36-B8985A0DC878}"/>
              </a:ext>
            </a:extLst>
          </p:cNvPr>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200">
                <a:latin typeface="Times New Roman" pitchFamily="18" charset="0"/>
              </a:defRPr>
            </a:lvl1pPr>
          </a:lstStyle>
          <a:p>
            <a:pPr>
              <a:defRPr/>
            </a:pPr>
            <a:endParaRPr lang="en-US"/>
          </a:p>
        </p:txBody>
      </p:sp>
      <p:sp>
        <p:nvSpPr>
          <p:cNvPr id="4100" name="Rectangle 4">
            <a:extLst>
              <a:ext uri="{FF2B5EF4-FFF2-40B4-BE49-F238E27FC236}">
                <a16:creationId xmlns:a16="http://schemas.microsoft.com/office/drawing/2014/main" id="{4CFDEC62-D297-497E-8742-2A8EB27F0606}"/>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9157" name="Rectangle 5">
            <a:extLst>
              <a:ext uri="{FF2B5EF4-FFF2-40B4-BE49-F238E27FC236}">
                <a16:creationId xmlns:a16="http://schemas.microsoft.com/office/drawing/2014/main" id="{FAB532D1-ED31-4D53-BB59-516C3B411C64}"/>
              </a:ext>
            </a:extLst>
          </p:cNvPr>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9158" name="Rectangle 6">
            <a:extLst>
              <a:ext uri="{FF2B5EF4-FFF2-40B4-BE49-F238E27FC236}">
                <a16:creationId xmlns:a16="http://schemas.microsoft.com/office/drawing/2014/main" id="{0E582FFA-288B-4081-85D1-EE93F0955A3C}"/>
              </a:ext>
            </a:extLst>
          </p:cNvPr>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hangingPunct="1">
              <a:defRPr sz="1200">
                <a:latin typeface="Times New Roman" pitchFamily="18" charset="0"/>
              </a:defRPr>
            </a:lvl1pPr>
          </a:lstStyle>
          <a:p>
            <a:pPr>
              <a:defRPr/>
            </a:pPr>
            <a:endParaRPr lang="en-US"/>
          </a:p>
        </p:txBody>
      </p:sp>
      <p:sp>
        <p:nvSpPr>
          <p:cNvPr id="49159" name="Rectangle 7">
            <a:extLst>
              <a:ext uri="{FF2B5EF4-FFF2-40B4-BE49-F238E27FC236}">
                <a16:creationId xmlns:a16="http://schemas.microsoft.com/office/drawing/2014/main" id="{6764F196-85CB-47BB-8E25-273D15EF3274}"/>
              </a:ext>
            </a:extLst>
          </p:cNvPr>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sz="1200">
                <a:latin typeface="Times New Roman" panose="02020603050405020304" pitchFamily="18" charset="0"/>
              </a:defRPr>
            </a:lvl1pPr>
          </a:lstStyle>
          <a:p>
            <a:pPr>
              <a:defRPr/>
            </a:pPr>
            <a:fld id="{62AC56F4-3EAD-4506-8798-417FB0E87F45}"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77">
            <a:extLst>
              <a:ext uri="{FF2B5EF4-FFF2-40B4-BE49-F238E27FC236}">
                <a16:creationId xmlns:a16="http://schemas.microsoft.com/office/drawing/2014/main" id="{DA17F66B-96B7-4C22-8725-37D5B23CB139}"/>
              </a:ext>
            </a:extLst>
          </p:cNvPr>
          <p:cNvGrpSpPr>
            <a:grpSpLocks/>
          </p:cNvGrpSpPr>
          <p:nvPr/>
        </p:nvGrpSpPr>
        <p:grpSpPr bwMode="auto">
          <a:xfrm>
            <a:off x="0" y="0"/>
            <a:ext cx="9144000" cy="6858000"/>
            <a:chOff x="0" y="0"/>
            <a:chExt cx="5760" cy="4320"/>
          </a:xfrm>
        </p:grpSpPr>
        <p:grpSp>
          <p:nvGrpSpPr>
            <p:cNvPr id="5" name="Group 2">
              <a:extLst>
                <a:ext uri="{FF2B5EF4-FFF2-40B4-BE49-F238E27FC236}">
                  <a16:creationId xmlns:a16="http://schemas.microsoft.com/office/drawing/2014/main" id="{B63E6693-3E0B-4397-BBC4-99392A239156}"/>
                </a:ext>
              </a:extLst>
            </p:cNvPr>
            <p:cNvGrpSpPr>
              <a:grpSpLocks/>
            </p:cNvGrpSpPr>
            <p:nvPr/>
          </p:nvGrpSpPr>
          <p:grpSpPr bwMode="auto">
            <a:xfrm>
              <a:off x="0" y="0"/>
              <a:ext cx="5760" cy="4320"/>
              <a:chOff x="0" y="0"/>
              <a:chExt cx="5760" cy="4320"/>
            </a:xfrm>
          </p:grpSpPr>
          <p:sp>
            <p:nvSpPr>
              <p:cNvPr id="15" name="Rectangle 3">
                <a:extLst>
                  <a:ext uri="{FF2B5EF4-FFF2-40B4-BE49-F238E27FC236}">
                    <a16:creationId xmlns:a16="http://schemas.microsoft.com/office/drawing/2014/main" id="{A7414C0A-5C87-46D6-AB64-56B9270C4DB7}"/>
                  </a:ext>
                </a:extLst>
              </p:cNvPr>
              <p:cNvSpPr>
                <a:spLocks noChangeArrowheads="1"/>
              </p:cNvSpPr>
              <p:nvPr/>
            </p:nvSpPr>
            <p:spPr bwMode="ltGray">
              <a:xfrm>
                <a:off x="2112" y="0"/>
                <a:ext cx="3648" cy="96"/>
              </a:xfrm>
              <a:prstGeom prst="rect">
                <a:avLst/>
              </a:prstGeom>
              <a:solidFill>
                <a:schemeClr val="folHlink"/>
              </a:solidFill>
              <a:ln>
                <a:noFill/>
              </a:ln>
              <a:effec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defRPr/>
                </a:pPr>
                <a:endParaRPr lang="en-US" altLang="en-US"/>
              </a:p>
            </p:txBody>
          </p:sp>
          <p:grpSp>
            <p:nvGrpSpPr>
              <p:cNvPr id="16" name="Group 4">
                <a:extLst>
                  <a:ext uri="{FF2B5EF4-FFF2-40B4-BE49-F238E27FC236}">
                    <a16:creationId xmlns:a16="http://schemas.microsoft.com/office/drawing/2014/main" id="{768146CB-2FFE-415D-8098-BC21AC19695E}"/>
                  </a:ext>
                </a:extLst>
              </p:cNvPr>
              <p:cNvGrpSpPr>
                <a:grpSpLocks/>
              </p:cNvGrpSpPr>
              <p:nvPr userDrawn="1"/>
            </p:nvGrpSpPr>
            <p:grpSpPr bwMode="auto">
              <a:xfrm>
                <a:off x="0" y="0"/>
                <a:ext cx="5760" cy="4320"/>
                <a:chOff x="0" y="0"/>
                <a:chExt cx="5760" cy="4320"/>
              </a:xfrm>
            </p:grpSpPr>
            <p:sp>
              <p:nvSpPr>
                <p:cNvPr id="18" name="Line 5">
                  <a:extLst>
                    <a:ext uri="{FF2B5EF4-FFF2-40B4-BE49-F238E27FC236}">
                      <a16:creationId xmlns:a16="http://schemas.microsoft.com/office/drawing/2014/main" id="{A13D45E8-E7E8-4E52-B5CF-348CE86902AA}"/>
                    </a:ext>
                  </a:extLst>
                </p:cNvPr>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Line 6">
                  <a:extLst>
                    <a:ext uri="{FF2B5EF4-FFF2-40B4-BE49-F238E27FC236}">
                      <a16:creationId xmlns:a16="http://schemas.microsoft.com/office/drawing/2014/main" id="{7913477F-2B99-46A3-8B15-201BE503BF73}"/>
                    </a:ext>
                  </a:extLst>
                </p:cNvPr>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Line 7">
                  <a:extLst>
                    <a:ext uri="{FF2B5EF4-FFF2-40B4-BE49-F238E27FC236}">
                      <a16:creationId xmlns:a16="http://schemas.microsoft.com/office/drawing/2014/main" id="{C634A89B-031A-444D-9483-7CA43F0FB9F4}"/>
                    </a:ext>
                  </a:extLst>
                </p:cNvPr>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Line 8">
                  <a:extLst>
                    <a:ext uri="{FF2B5EF4-FFF2-40B4-BE49-F238E27FC236}">
                      <a16:creationId xmlns:a16="http://schemas.microsoft.com/office/drawing/2014/main" id="{97715217-3085-404C-BC01-FE8AD155EC30}"/>
                    </a:ext>
                  </a:extLst>
                </p:cNvPr>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 name="Line 9">
                  <a:extLst>
                    <a:ext uri="{FF2B5EF4-FFF2-40B4-BE49-F238E27FC236}">
                      <a16:creationId xmlns:a16="http://schemas.microsoft.com/office/drawing/2014/main" id="{7B776C80-7BE9-4D4E-92B7-41D22CD6E4E5}"/>
                    </a:ext>
                  </a:extLst>
                </p:cNvPr>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Line 10">
                  <a:extLst>
                    <a:ext uri="{FF2B5EF4-FFF2-40B4-BE49-F238E27FC236}">
                      <a16:creationId xmlns:a16="http://schemas.microsoft.com/office/drawing/2014/main" id="{D1E44E1E-CE1B-479E-A3B1-7493950B0212}"/>
                    </a:ext>
                  </a:extLst>
                </p:cNvPr>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 name="Line 11">
                  <a:extLst>
                    <a:ext uri="{FF2B5EF4-FFF2-40B4-BE49-F238E27FC236}">
                      <a16:creationId xmlns:a16="http://schemas.microsoft.com/office/drawing/2014/main" id="{411D8A64-2A32-4497-8478-60249D65C3E7}"/>
                    </a:ext>
                  </a:extLst>
                </p:cNvPr>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 name="Line 12">
                  <a:extLst>
                    <a:ext uri="{FF2B5EF4-FFF2-40B4-BE49-F238E27FC236}">
                      <a16:creationId xmlns:a16="http://schemas.microsoft.com/office/drawing/2014/main" id="{FED64290-C084-4839-96FC-DE1872D666A4}"/>
                    </a:ext>
                  </a:extLst>
                </p:cNvPr>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 name="Line 13">
                  <a:extLst>
                    <a:ext uri="{FF2B5EF4-FFF2-40B4-BE49-F238E27FC236}">
                      <a16:creationId xmlns:a16="http://schemas.microsoft.com/office/drawing/2014/main" id="{86D5251D-0E18-44E1-859D-0D56A1D6086C}"/>
                    </a:ext>
                  </a:extLst>
                </p:cNvPr>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 name="Line 14">
                  <a:extLst>
                    <a:ext uri="{FF2B5EF4-FFF2-40B4-BE49-F238E27FC236}">
                      <a16:creationId xmlns:a16="http://schemas.microsoft.com/office/drawing/2014/main" id="{57D83ADC-C5B9-4146-A9DB-B68ACB5105E2}"/>
                    </a:ext>
                  </a:extLst>
                </p:cNvPr>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 name="Line 15">
                  <a:extLst>
                    <a:ext uri="{FF2B5EF4-FFF2-40B4-BE49-F238E27FC236}">
                      <a16:creationId xmlns:a16="http://schemas.microsoft.com/office/drawing/2014/main" id="{20886F17-7520-4E57-87A6-BEF2EDD3BA1B}"/>
                    </a:ext>
                  </a:extLst>
                </p:cNvPr>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 name="Line 16">
                  <a:extLst>
                    <a:ext uri="{FF2B5EF4-FFF2-40B4-BE49-F238E27FC236}">
                      <a16:creationId xmlns:a16="http://schemas.microsoft.com/office/drawing/2014/main" id="{8AA72602-A3A0-42E1-B534-D289E9393EAB}"/>
                    </a:ext>
                  </a:extLst>
                </p:cNvPr>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 name="Line 17">
                  <a:extLst>
                    <a:ext uri="{FF2B5EF4-FFF2-40B4-BE49-F238E27FC236}">
                      <a16:creationId xmlns:a16="http://schemas.microsoft.com/office/drawing/2014/main" id="{1F6D294B-CF70-4792-8DD4-9B6A558E20F4}"/>
                    </a:ext>
                  </a:extLst>
                </p:cNvPr>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Line 18">
                  <a:extLst>
                    <a:ext uri="{FF2B5EF4-FFF2-40B4-BE49-F238E27FC236}">
                      <a16:creationId xmlns:a16="http://schemas.microsoft.com/office/drawing/2014/main" id="{7A4AC856-9532-4239-8451-CED57220C289}"/>
                    </a:ext>
                  </a:extLst>
                </p:cNvPr>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Line 19">
                  <a:extLst>
                    <a:ext uri="{FF2B5EF4-FFF2-40B4-BE49-F238E27FC236}">
                      <a16:creationId xmlns:a16="http://schemas.microsoft.com/office/drawing/2014/main" id="{A93799A6-03B5-4B51-9D42-EA9D18D2A99A}"/>
                    </a:ext>
                  </a:extLst>
                </p:cNvPr>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 name="Line 20">
                  <a:extLst>
                    <a:ext uri="{FF2B5EF4-FFF2-40B4-BE49-F238E27FC236}">
                      <a16:creationId xmlns:a16="http://schemas.microsoft.com/office/drawing/2014/main" id="{C56F41AD-CAD9-40F1-9E34-FBF6C6658872}"/>
                    </a:ext>
                  </a:extLst>
                </p:cNvPr>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 name="Line 21">
                  <a:extLst>
                    <a:ext uri="{FF2B5EF4-FFF2-40B4-BE49-F238E27FC236}">
                      <a16:creationId xmlns:a16="http://schemas.microsoft.com/office/drawing/2014/main" id="{E3697E8D-585D-4CA5-92E8-4002E88A4315}"/>
                    </a:ext>
                  </a:extLst>
                </p:cNvPr>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 name="Line 22">
                  <a:extLst>
                    <a:ext uri="{FF2B5EF4-FFF2-40B4-BE49-F238E27FC236}">
                      <a16:creationId xmlns:a16="http://schemas.microsoft.com/office/drawing/2014/main" id="{DBDE2753-4499-4F3A-9F13-1ECD20392040}"/>
                    </a:ext>
                  </a:extLst>
                </p:cNvPr>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 name="Line 23">
                  <a:extLst>
                    <a:ext uri="{FF2B5EF4-FFF2-40B4-BE49-F238E27FC236}">
                      <a16:creationId xmlns:a16="http://schemas.microsoft.com/office/drawing/2014/main" id="{0263C9F2-1F89-4BF5-B934-0E3641DE4F0A}"/>
                    </a:ext>
                  </a:extLst>
                </p:cNvPr>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 name="Line 24">
                  <a:extLst>
                    <a:ext uri="{FF2B5EF4-FFF2-40B4-BE49-F238E27FC236}">
                      <a16:creationId xmlns:a16="http://schemas.microsoft.com/office/drawing/2014/main" id="{F985E695-AFAD-41CB-A8C5-74E1F9872F09}"/>
                    </a:ext>
                  </a:extLst>
                </p:cNvPr>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 name="Line 25">
                  <a:extLst>
                    <a:ext uri="{FF2B5EF4-FFF2-40B4-BE49-F238E27FC236}">
                      <a16:creationId xmlns:a16="http://schemas.microsoft.com/office/drawing/2014/main" id="{3194420B-5119-4CBC-AF26-409C0A90C64C}"/>
                    </a:ext>
                  </a:extLst>
                </p:cNvPr>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 name="Line 26">
                  <a:extLst>
                    <a:ext uri="{FF2B5EF4-FFF2-40B4-BE49-F238E27FC236}">
                      <a16:creationId xmlns:a16="http://schemas.microsoft.com/office/drawing/2014/main" id="{1572AF5A-6E1F-4955-9FA4-2C6ACEE4D01B}"/>
                    </a:ext>
                  </a:extLst>
                </p:cNvPr>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 name="Line 27">
                  <a:extLst>
                    <a:ext uri="{FF2B5EF4-FFF2-40B4-BE49-F238E27FC236}">
                      <a16:creationId xmlns:a16="http://schemas.microsoft.com/office/drawing/2014/main" id="{6B484870-D471-4823-8BDA-CE94A63785A0}"/>
                    </a:ext>
                  </a:extLst>
                </p:cNvPr>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 name="Line 28">
                  <a:extLst>
                    <a:ext uri="{FF2B5EF4-FFF2-40B4-BE49-F238E27FC236}">
                      <a16:creationId xmlns:a16="http://schemas.microsoft.com/office/drawing/2014/main" id="{947A3A06-6629-42EF-8EEC-55856DA31839}"/>
                    </a:ext>
                  </a:extLst>
                </p:cNvPr>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 name="Line 29">
                  <a:extLst>
                    <a:ext uri="{FF2B5EF4-FFF2-40B4-BE49-F238E27FC236}">
                      <a16:creationId xmlns:a16="http://schemas.microsoft.com/office/drawing/2014/main" id="{249B8115-6580-4070-B85F-7D8243B37654}"/>
                    </a:ext>
                  </a:extLst>
                </p:cNvPr>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 name="Line 30">
                  <a:extLst>
                    <a:ext uri="{FF2B5EF4-FFF2-40B4-BE49-F238E27FC236}">
                      <a16:creationId xmlns:a16="http://schemas.microsoft.com/office/drawing/2014/main" id="{D37B1640-4B23-4324-9EDB-195AF9F7FCDD}"/>
                    </a:ext>
                  </a:extLst>
                </p:cNvPr>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 name="Line 31">
                  <a:extLst>
                    <a:ext uri="{FF2B5EF4-FFF2-40B4-BE49-F238E27FC236}">
                      <a16:creationId xmlns:a16="http://schemas.microsoft.com/office/drawing/2014/main" id="{AC398DF9-2851-4610-A239-8D3C7E57CD2A}"/>
                    </a:ext>
                  </a:extLst>
                </p:cNvPr>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 name="Line 32">
                  <a:extLst>
                    <a:ext uri="{FF2B5EF4-FFF2-40B4-BE49-F238E27FC236}">
                      <a16:creationId xmlns:a16="http://schemas.microsoft.com/office/drawing/2014/main" id="{51F18E7F-3F66-4A0F-BA17-F341E095206C}"/>
                    </a:ext>
                  </a:extLst>
                </p:cNvPr>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 name="Line 33">
                  <a:extLst>
                    <a:ext uri="{FF2B5EF4-FFF2-40B4-BE49-F238E27FC236}">
                      <a16:creationId xmlns:a16="http://schemas.microsoft.com/office/drawing/2014/main" id="{2DDE96EA-0D84-44AC-9CF4-2EB87E11701E}"/>
                    </a:ext>
                  </a:extLst>
                </p:cNvPr>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 name="Line 34">
                  <a:extLst>
                    <a:ext uri="{FF2B5EF4-FFF2-40B4-BE49-F238E27FC236}">
                      <a16:creationId xmlns:a16="http://schemas.microsoft.com/office/drawing/2014/main" id="{F365ACAB-5683-4354-B4E6-F2D2A0C93B15}"/>
                    </a:ext>
                  </a:extLst>
                </p:cNvPr>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 name="Line 35">
                  <a:extLst>
                    <a:ext uri="{FF2B5EF4-FFF2-40B4-BE49-F238E27FC236}">
                      <a16:creationId xmlns:a16="http://schemas.microsoft.com/office/drawing/2014/main" id="{36ED9B73-6A3E-4123-860C-B7F9BF8EA25F}"/>
                    </a:ext>
                  </a:extLst>
                </p:cNvPr>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 name="Line 36">
                  <a:extLst>
                    <a:ext uri="{FF2B5EF4-FFF2-40B4-BE49-F238E27FC236}">
                      <a16:creationId xmlns:a16="http://schemas.microsoft.com/office/drawing/2014/main" id="{C2529A4E-F523-4478-9EF1-FE6D2BE47B36}"/>
                    </a:ext>
                  </a:extLst>
                </p:cNvPr>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 name="Line 37">
                  <a:extLst>
                    <a:ext uri="{FF2B5EF4-FFF2-40B4-BE49-F238E27FC236}">
                      <a16:creationId xmlns:a16="http://schemas.microsoft.com/office/drawing/2014/main" id="{CD0FC31E-7C96-4517-81E6-514814A501FA}"/>
                    </a:ext>
                  </a:extLst>
                </p:cNvPr>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 name="Line 38">
                  <a:extLst>
                    <a:ext uri="{FF2B5EF4-FFF2-40B4-BE49-F238E27FC236}">
                      <a16:creationId xmlns:a16="http://schemas.microsoft.com/office/drawing/2014/main" id="{A49616C6-EF3A-4A4B-A764-047A3ED1A485}"/>
                    </a:ext>
                  </a:extLst>
                </p:cNvPr>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 name="Line 39">
                  <a:extLst>
                    <a:ext uri="{FF2B5EF4-FFF2-40B4-BE49-F238E27FC236}">
                      <a16:creationId xmlns:a16="http://schemas.microsoft.com/office/drawing/2014/main" id="{D39675A1-C0DA-425E-A883-22240BD9A8BE}"/>
                    </a:ext>
                  </a:extLst>
                </p:cNvPr>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 name="Line 40">
                  <a:extLst>
                    <a:ext uri="{FF2B5EF4-FFF2-40B4-BE49-F238E27FC236}">
                      <a16:creationId xmlns:a16="http://schemas.microsoft.com/office/drawing/2014/main" id="{AC5FD14B-A7B1-48A7-9379-57F6B5928160}"/>
                    </a:ext>
                  </a:extLst>
                </p:cNvPr>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 name="Line 41">
                  <a:extLst>
                    <a:ext uri="{FF2B5EF4-FFF2-40B4-BE49-F238E27FC236}">
                      <a16:creationId xmlns:a16="http://schemas.microsoft.com/office/drawing/2014/main" id="{AAC12DD8-7870-453A-BAB7-19B70D9F2313}"/>
                    </a:ext>
                  </a:extLst>
                </p:cNvPr>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 name="Line 42">
                  <a:extLst>
                    <a:ext uri="{FF2B5EF4-FFF2-40B4-BE49-F238E27FC236}">
                      <a16:creationId xmlns:a16="http://schemas.microsoft.com/office/drawing/2014/main" id="{66F46F04-BE75-419B-8743-AF8A2091CD76}"/>
                    </a:ext>
                  </a:extLst>
                </p:cNvPr>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 name="Line 43">
                  <a:extLst>
                    <a:ext uri="{FF2B5EF4-FFF2-40B4-BE49-F238E27FC236}">
                      <a16:creationId xmlns:a16="http://schemas.microsoft.com/office/drawing/2014/main" id="{F9E22380-5644-48F8-9D71-BE2CDE707059}"/>
                    </a:ext>
                  </a:extLst>
                </p:cNvPr>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 name="Line 44">
                  <a:extLst>
                    <a:ext uri="{FF2B5EF4-FFF2-40B4-BE49-F238E27FC236}">
                      <a16:creationId xmlns:a16="http://schemas.microsoft.com/office/drawing/2014/main" id="{24EB9A8D-CC28-44AF-B138-17B9B0AF314C}"/>
                    </a:ext>
                  </a:extLst>
                </p:cNvPr>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 name="Line 45">
                  <a:extLst>
                    <a:ext uri="{FF2B5EF4-FFF2-40B4-BE49-F238E27FC236}">
                      <a16:creationId xmlns:a16="http://schemas.microsoft.com/office/drawing/2014/main" id="{C9785A3C-2016-444D-A839-C0CDF70549CF}"/>
                    </a:ext>
                  </a:extLst>
                </p:cNvPr>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 name="Line 46">
                  <a:extLst>
                    <a:ext uri="{FF2B5EF4-FFF2-40B4-BE49-F238E27FC236}">
                      <a16:creationId xmlns:a16="http://schemas.microsoft.com/office/drawing/2014/main" id="{004EE3C7-D5A0-4468-B3FB-695B5DFC64AC}"/>
                    </a:ext>
                  </a:extLst>
                </p:cNvPr>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 name="Line 47">
                  <a:extLst>
                    <a:ext uri="{FF2B5EF4-FFF2-40B4-BE49-F238E27FC236}">
                      <a16:creationId xmlns:a16="http://schemas.microsoft.com/office/drawing/2014/main" id="{32351A5D-7CD6-4D24-86AF-D16E6F71917E}"/>
                    </a:ext>
                  </a:extLst>
                </p:cNvPr>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 name="Line 48">
                  <a:extLst>
                    <a:ext uri="{FF2B5EF4-FFF2-40B4-BE49-F238E27FC236}">
                      <a16:creationId xmlns:a16="http://schemas.microsoft.com/office/drawing/2014/main" id="{BFCDA5D0-4632-4372-81C7-96767C7FEA87}"/>
                    </a:ext>
                  </a:extLst>
                </p:cNvPr>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 name="Line 49">
                  <a:extLst>
                    <a:ext uri="{FF2B5EF4-FFF2-40B4-BE49-F238E27FC236}">
                      <a16:creationId xmlns:a16="http://schemas.microsoft.com/office/drawing/2014/main" id="{A05B7FA1-90AF-4B2C-BC6F-A36DB7BD04A6}"/>
                    </a:ext>
                  </a:extLst>
                </p:cNvPr>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 name="Line 50">
                  <a:extLst>
                    <a:ext uri="{FF2B5EF4-FFF2-40B4-BE49-F238E27FC236}">
                      <a16:creationId xmlns:a16="http://schemas.microsoft.com/office/drawing/2014/main" id="{E449BA79-14F6-4AFE-8BA6-5983BCFF4429}"/>
                    </a:ext>
                  </a:extLst>
                </p:cNvPr>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 name="Line 51">
                  <a:extLst>
                    <a:ext uri="{FF2B5EF4-FFF2-40B4-BE49-F238E27FC236}">
                      <a16:creationId xmlns:a16="http://schemas.microsoft.com/office/drawing/2014/main" id="{68904DF3-2684-478B-AC23-4A6BD81A4496}"/>
                    </a:ext>
                  </a:extLst>
                </p:cNvPr>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 name="Line 52">
                  <a:extLst>
                    <a:ext uri="{FF2B5EF4-FFF2-40B4-BE49-F238E27FC236}">
                      <a16:creationId xmlns:a16="http://schemas.microsoft.com/office/drawing/2014/main" id="{FBC09A04-CC78-42C8-A2A8-832F2CC0E9A3}"/>
                    </a:ext>
                  </a:extLst>
                </p:cNvPr>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 name="Line 53">
                  <a:extLst>
                    <a:ext uri="{FF2B5EF4-FFF2-40B4-BE49-F238E27FC236}">
                      <a16:creationId xmlns:a16="http://schemas.microsoft.com/office/drawing/2014/main" id="{1933054D-22B4-46C1-B069-B9DAE888B2EF}"/>
                    </a:ext>
                  </a:extLst>
                </p:cNvPr>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 name="Line 54">
                  <a:extLst>
                    <a:ext uri="{FF2B5EF4-FFF2-40B4-BE49-F238E27FC236}">
                      <a16:creationId xmlns:a16="http://schemas.microsoft.com/office/drawing/2014/main" id="{66D6B455-2CD0-4E91-A0E6-018F722E6AB6}"/>
                    </a:ext>
                  </a:extLst>
                </p:cNvPr>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 name="Line 55">
                  <a:extLst>
                    <a:ext uri="{FF2B5EF4-FFF2-40B4-BE49-F238E27FC236}">
                      <a16:creationId xmlns:a16="http://schemas.microsoft.com/office/drawing/2014/main" id="{5D66643A-0528-4696-BDBE-DA0CC03360D0}"/>
                    </a:ext>
                  </a:extLst>
                </p:cNvPr>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7" name="Line 56">
                <a:extLst>
                  <a:ext uri="{FF2B5EF4-FFF2-40B4-BE49-F238E27FC236}">
                    <a16:creationId xmlns:a16="http://schemas.microsoft.com/office/drawing/2014/main" id="{16052B12-55FE-42BA-A45D-0F1BDCE63CB9}"/>
                  </a:ext>
                </a:extLst>
              </p:cNvPr>
              <p:cNvSpPr>
                <a:spLocks noChangeShapeType="1"/>
              </p:cNvSpPr>
              <p:nvPr/>
            </p:nvSpPr>
            <p:spPr bwMode="ltGray">
              <a:xfrm>
                <a:off x="5568" y="0"/>
                <a:ext cx="0" cy="1488"/>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 name="Group 76">
              <a:extLst>
                <a:ext uri="{FF2B5EF4-FFF2-40B4-BE49-F238E27FC236}">
                  <a16:creationId xmlns:a16="http://schemas.microsoft.com/office/drawing/2014/main" id="{8580B145-657B-4783-94A6-A6E0E261BA26}"/>
                </a:ext>
              </a:extLst>
            </p:cNvPr>
            <p:cNvGrpSpPr>
              <a:grpSpLocks/>
            </p:cNvGrpSpPr>
            <p:nvPr userDrawn="1"/>
          </p:nvGrpSpPr>
          <p:grpSpPr bwMode="auto">
            <a:xfrm>
              <a:off x="3" y="559"/>
              <a:ext cx="4192" cy="1796"/>
              <a:chOff x="3" y="559"/>
              <a:chExt cx="4192" cy="1796"/>
            </a:xfrm>
          </p:grpSpPr>
          <p:sp>
            <p:nvSpPr>
              <p:cNvPr id="11" name="Line 65">
                <a:extLst>
                  <a:ext uri="{FF2B5EF4-FFF2-40B4-BE49-F238E27FC236}">
                    <a16:creationId xmlns:a16="http://schemas.microsoft.com/office/drawing/2014/main" id="{3B471BF0-35D3-434B-B43D-2FE0DDD15118}"/>
                  </a:ext>
                </a:extLst>
              </p:cNvPr>
              <p:cNvSpPr>
                <a:spLocks noChangeShapeType="1"/>
              </p:cNvSpPr>
              <p:nvPr/>
            </p:nvSpPr>
            <p:spPr bwMode="ltGray">
              <a:xfrm>
                <a:off x="506" y="559"/>
                <a:ext cx="0" cy="1796"/>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Line 63">
                <a:extLst>
                  <a:ext uri="{FF2B5EF4-FFF2-40B4-BE49-F238E27FC236}">
                    <a16:creationId xmlns:a16="http://schemas.microsoft.com/office/drawing/2014/main" id="{1787E493-5437-4548-8ED0-1C7154DCBC6D}"/>
                  </a:ext>
                </a:extLst>
              </p:cNvPr>
              <p:cNvSpPr>
                <a:spLocks noChangeShapeType="1"/>
              </p:cNvSpPr>
              <p:nvPr/>
            </p:nvSpPr>
            <p:spPr bwMode="ltGray">
              <a:xfrm flipH="1" flipV="1">
                <a:off x="3" y="1924"/>
                <a:ext cx="3211" cy="1"/>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Line 64">
                <a:extLst>
                  <a:ext uri="{FF2B5EF4-FFF2-40B4-BE49-F238E27FC236}">
                    <a16:creationId xmlns:a16="http://schemas.microsoft.com/office/drawing/2014/main" id="{5BE64C67-2AC6-4D14-B18C-8FA758987CD9}"/>
                  </a:ext>
                </a:extLst>
              </p:cNvPr>
              <p:cNvSpPr>
                <a:spLocks noChangeShapeType="1"/>
              </p:cNvSpPr>
              <p:nvPr/>
            </p:nvSpPr>
            <p:spPr bwMode="ltGray">
              <a:xfrm flipH="1" flipV="1">
                <a:off x="384" y="938"/>
                <a:ext cx="3811" cy="1"/>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Arc 66">
                <a:extLst>
                  <a:ext uri="{FF2B5EF4-FFF2-40B4-BE49-F238E27FC236}">
                    <a16:creationId xmlns:a16="http://schemas.microsoft.com/office/drawing/2014/main" id="{63082FD2-0AD9-4B4C-81EC-C24C31CE277B}"/>
                  </a:ext>
                </a:extLst>
              </p:cNvPr>
              <p:cNvSpPr>
                <a:spLocks/>
              </p:cNvSpPr>
              <p:nvPr/>
            </p:nvSpPr>
            <p:spPr bwMode="ltGray">
              <a:xfrm rot="16200000" flipH="1">
                <a:off x="426" y="860"/>
                <a:ext cx="156" cy="157"/>
              </a:xfrm>
              <a:custGeom>
                <a:avLst/>
                <a:gdLst>
                  <a:gd name="T0" fmla="*/ 0 w 43195"/>
                  <a:gd name="T1" fmla="*/ 0 h 43200"/>
                  <a:gd name="T2" fmla="*/ 0 w 43195"/>
                  <a:gd name="T3" fmla="*/ 0 h 43200"/>
                  <a:gd name="T4" fmla="*/ 0 w 43195"/>
                  <a:gd name="T5" fmla="*/ 0 h 43200"/>
                  <a:gd name="T6" fmla="*/ 0 60000 65536"/>
                  <a:gd name="T7" fmla="*/ 0 60000 65536"/>
                  <a:gd name="T8" fmla="*/ 0 60000 65536"/>
                </a:gdLst>
                <a:ahLst/>
                <a:cxnLst>
                  <a:cxn ang="T6">
                    <a:pos x="T0" y="T1"/>
                  </a:cxn>
                  <a:cxn ang="T7">
                    <a:pos x="T2" y="T3"/>
                  </a:cxn>
                  <a:cxn ang="T8">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w="9525">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7" name="Group 75">
              <a:extLst>
                <a:ext uri="{FF2B5EF4-FFF2-40B4-BE49-F238E27FC236}">
                  <a16:creationId xmlns:a16="http://schemas.microsoft.com/office/drawing/2014/main" id="{433EF1E7-8D97-4FAA-9889-F61CA3F651C3}"/>
                </a:ext>
              </a:extLst>
            </p:cNvPr>
            <p:cNvGrpSpPr>
              <a:grpSpLocks/>
            </p:cNvGrpSpPr>
            <p:nvPr userDrawn="1"/>
          </p:nvGrpSpPr>
          <p:grpSpPr bwMode="auto">
            <a:xfrm>
              <a:off x="1480" y="1952"/>
              <a:ext cx="3808" cy="1812"/>
              <a:chOff x="1480" y="1952"/>
              <a:chExt cx="3808" cy="1812"/>
            </a:xfrm>
          </p:grpSpPr>
          <p:sp>
            <p:nvSpPr>
              <p:cNvPr id="8" name="Line 67">
                <a:extLst>
                  <a:ext uri="{FF2B5EF4-FFF2-40B4-BE49-F238E27FC236}">
                    <a16:creationId xmlns:a16="http://schemas.microsoft.com/office/drawing/2014/main" id="{B7644AFA-6FF8-43E0-BDFA-ADE3910B96CF}"/>
                  </a:ext>
                </a:extLst>
              </p:cNvPr>
              <p:cNvSpPr>
                <a:spLocks noChangeShapeType="1"/>
              </p:cNvSpPr>
              <p:nvPr/>
            </p:nvSpPr>
            <p:spPr bwMode="ltGray">
              <a:xfrm flipV="1">
                <a:off x="1480" y="3442"/>
                <a:ext cx="3808" cy="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Line 68">
                <a:extLst>
                  <a:ext uri="{FF2B5EF4-FFF2-40B4-BE49-F238E27FC236}">
                    <a16:creationId xmlns:a16="http://schemas.microsoft.com/office/drawing/2014/main" id="{83420901-042C-4A3B-92A5-6BE864659186}"/>
                  </a:ext>
                </a:extLst>
              </p:cNvPr>
              <p:cNvSpPr>
                <a:spLocks noChangeShapeType="1"/>
              </p:cNvSpPr>
              <p:nvPr/>
            </p:nvSpPr>
            <p:spPr bwMode="ltGray">
              <a:xfrm flipH="1">
                <a:off x="5172" y="1952"/>
                <a:ext cx="0" cy="1812"/>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 name="Arc 69">
                <a:extLst>
                  <a:ext uri="{FF2B5EF4-FFF2-40B4-BE49-F238E27FC236}">
                    <a16:creationId xmlns:a16="http://schemas.microsoft.com/office/drawing/2014/main" id="{873AAC4F-74A4-4865-A38A-64C042A8666C}"/>
                  </a:ext>
                </a:extLst>
              </p:cNvPr>
              <p:cNvSpPr>
                <a:spLocks/>
              </p:cNvSpPr>
              <p:nvPr/>
            </p:nvSpPr>
            <p:spPr bwMode="ltGray">
              <a:xfrm rot="5400000">
                <a:off x="5097" y="3346"/>
                <a:ext cx="156" cy="157"/>
              </a:xfrm>
              <a:custGeom>
                <a:avLst/>
                <a:gdLst>
                  <a:gd name="T0" fmla="*/ 0 w 43195"/>
                  <a:gd name="T1" fmla="*/ 0 h 43200"/>
                  <a:gd name="T2" fmla="*/ 0 w 43195"/>
                  <a:gd name="T3" fmla="*/ 0 h 43200"/>
                  <a:gd name="T4" fmla="*/ 0 w 43195"/>
                  <a:gd name="T5" fmla="*/ 0 h 43200"/>
                  <a:gd name="T6" fmla="*/ 0 60000 65536"/>
                  <a:gd name="T7" fmla="*/ 0 60000 65536"/>
                  <a:gd name="T8" fmla="*/ 0 60000 65536"/>
                </a:gdLst>
                <a:ahLst/>
                <a:cxnLst>
                  <a:cxn ang="T6">
                    <a:pos x="T0" y="T1"/>
                  </a:cxn>
                  <a:cxn ang="T7">
                    <a:pos x="T2" y="T3"/>
                  </a:cxn>
                  <a:cxn ang="T8">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w="9525">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69" name="Text Box 78">
            <a:extLst>
              <a:ext uri="{FF2B5EF4-FFF2-40B4-BE49-F238E27FC236}">
                <a16:creationId xmlns:a16="http://schemas.microsoft.com/office/drawing/2014/main" id="{07E07865-ED60-41FB-A479-B712EEAEFB51}"/>
              </a:ext>
            </a:extLst>
          </p:cNvPr>
          <p:cNvSpPr txBox="1">
            <a:spLocks noChangeArrowheads="1"/>
          </p:cNvSpPr>
          <p:nvPr userDrawn="1"/>
        </p:nvSpPr>
        <p:spPr bwMode="auto">
          <a:xfrm>
            <a:off x="4953000" y="6400800"/>
            <a:ext cx="3946525" cy="304800"/>
          </a:xfrm>
          <a:prstGeom prst="rect">
            <a:avLst/>
          </a:prstGeom>
          <a:noFill/>
          <a:ln>
            <a:noFill/>
          </a:ln>
          <a:effec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r" eaLnBrk="1" hangingPunct="1">
              <a:defRPr/>
            </a:pPr>
            <a:r>
              <a:rPr lang="en-US" altLang="en-US" sz="1400" i="1" err="1"/>
              <a:t>Mật</a:t>
            </a:r>
            <a:r>
              <a:rPr lang="en-US" altLang="en-US" sz="1400" i="1"/>
              <a:t> </a:t>
            </a:r>
            <a:r>
              <a:rPr lang="en-US" altLang="en-US" sz="1400" i="1" err="1"/>
              <a:t>mã</a:t>
            </a:r>
            <a:r>
              <a:rPr lang="en-US" altLang="en-US" sz="1400" i="1"/>
              <a:t> </a:t>
            </a:r>
            <a:r>
              <a:rPr lang="en-US" altLang="en-US" sz="1400" i="1" err="1"/>
              <a:t>ứng</a:t>
            </a:r>
            <a:r>
              <a:rPr lang="en-US" altLang="en-US" sz="1400" i="1"/>
              <a:t> </a:t>
            </a:r>
            <a:r>
              <a:rPr lang="en-US" altLang="en-US" sz="1400" i="1" err="1"/>
              <a:t>dụng</a:t>
            </a:r>
            <a:r>
              <a:rPr lang="en-US" altLang="en-US" sz="1400" i="1"/>
              <a:t> </a:t>
            </a:r>
            <a:r>
              <a:rPr lang="en-US" altLang="en-US" sz="1400"/>
              <a:t>2 - </a:t>
            </a:r>
            <a:fld id="{C7B66461-9443-4C2F-9190-5BC84519C010}" type="slidenum">
              <a:rPr lang="en-US" altLang="en-US" sz="1400" smtClean="0"/>
              <a:pPr algn="r" eaLnBrk="1" hangingPunct="1">
                <a:defRPr/>
              </a:pPr>
              <a:t>‹#›</a:t>
            </a:fld>
            <a:endParaRPr lang="en-US" altLang="en-US" sz="1400"/>
          </a:p>
        </p:txBody>
      </p:sp>
      <p:sp>
        <p:nvSpPr>
          <p:cNvPr id="6201" name="Rectangle 57"/>
          <p:cNvSpPr>
            <a:spLocks noGrp="1" noChangeArrowheads="1"/>
          </p:cNvSpPr>
          <p:nvPr>
            <p:ph type="ctrTitle"/>
          </p:nvPr>
        </p:nvSpPr>
        <p:spPr>
          <a:xfrm>
            <a:off x="990600" y="1752600"/>
            <a:ext cx="7772400" cy="1143000"/>
          </a:xfrm>
        </p:spPr>
        <p:txBody>
          <a:bodyPr/>
          <a:lstStyle>
            <a:lvl1pPr>
              <a:defRPr/>
            </a:lvl1pPr>
          </a:lstStyle>
          <a:p>
            <a:pPr lvl="0"/>
            <a:r>
              <a:rPr lang="en-US" noProof="0"/>
              <a:t>Click to edit Master title style</a:t>
            </a:r>
          </a:p>
        </p:txBody>
      </p:sp>
      <p:sp>
        <p:nvSpPr>
          <p:cNvPr id="6202" name="Rectangle 58" descr="Rectangle: Click to edit Master text styles&#10;Second level&#10;Third level&#10;Fourth level&#10;Fifth level"/>
          <p:cNvSpPr>
            <a:spLocks noGrp="1" noChangeArrowheads="1"/>
          </p:cNvSpPr>
          <p:nvPr>
            <p:ph type="subTitle" idx="1"/>
          </p:nvPr>
        </p:nvSpPr>
        <p:spPr>
          <a:xfrm>
            <a:off x="990600" y="3309938"/>
            <a:ext cx="6400800" cy="1752600"/>
          </a:xfrm>
        </p:spPr>
        <p:txBody>
          <a:bodyPr/>
          <a:lstStyle>
            <a:lvl1pPr marL="0" indent="0">
              <a:buFont typeface="Wingdings" pitchFamily="2" charset="2"/>
              <a:buNone/>
              <a:defRPr/>
            </a:lvl1pPr>
          </a:lstStyle>
          <a:p>
            <a:pPr lvl="0"/>
            <a:r>
              <a:rPr lang="en-US" noProof="0"/>
              <a:t>Click to edit Master subtitle style</a:t>
            </a:r>
          </a:p>
        </p:txBody>
      </p:sp>
      <p:sp>
        <p:nvSpPr>
          <p:cNvPr id="70" name="Rectangle 71">
            <a:extLst>
              <a:ext uri="{FF2B5EF4-FFF2-40B4-BE49-F238E27FC236}">
                <a16:creationId xmlns:a16="http://schemas.microsoft.com/office/drawing/2014/main" id="{69FC1764-C4A4-45D1-8648-C91F5578DC9E}"/>
              </a:ext>
            </a:extLst>
          </p:cNvPr>
          <p:cNvSpPr>
            <a:spLocks noGrp="1" noChangeArrowheads="1"/>
          </p:cNvSpPr>
          <p:nvPr>
            <p:ph type="dt" sz="quarter" idx="10"/>
          </p:nvPr>
        </p:nvSpPr>
        <p:spPr>
          <a:xfrm>
            <a:off x="317500" y="6248400"/>
            <a:ext cx="3225800" cy="457200"/>
          </a:xfrm>
        </p:spPr>
        <p:txBody>
          <a:bodyPr/>
          <a:lstStyle>
            <a:lvl1pPr>
              <a:defRPr/>
            </a:lvl1pPr>
          </a:lstStyle>
          <a:p>
            <a:pPr>
              <a:defRPr/>
            </a:pPr>
            <a:r>
              <a:rPr lang="en-US"/>
              <a:t>Bộ môn Mạng và ATTT – Khoa CNTT</a:t>
            </a:r>
          </a:p>
        </p:txBody>
      </p:sp>
    </p:spTree>
    <p:extLst>
      <p:ext uri="{BB962C8B-B14F-4D97-AF65-F5344CB8AC3E}">
        <p14:creationId xmlns:p14="http://schemas.microsoft.com/office/powerpoint/2010/main" val="41914206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8">
            <a:extLst>
              <a:ext uri="{FF2B5EF4-FFF2-40B4-BE49-F238E27FC236}">
                <a16:creationId xmlns:a16="http://schemas.microsoft.com/office/drawing/2014/main" id="{2B315E51-08A0-4C93-A1E5-C66CD95B8522}"/>
              </a:ext>
            </a:extLst>
          </p:cNvPr>
          <p:cNvSpPr>
            <a:spLocks noGrp="1" noChangeArrowheads="1"/>
          </p:cNvSpPr>
          <p:nvPr>
            <p:ph type="dt" sz="half" idx="10"/>
          </p:nvPr>
        </p:nvSpPr>
        <p:spPr>
          <a:ln/>
        </p:spPr>
        <p:txBody>
          <a:bodyPr/>
          <a:lstStyle>
            <a:lvl1pPr>
              <a:defRPr/>
            </a:lvl1pPr>
          </a:lstStyle>
          <a:p>
            <a:pPr>
              <a:defRPr/>
            </a:pPr>
            <a:r>
              <a:rPr lang="en-US"/>
              <a:t>Bộ môn Mạng và ATTT – Khoa CNTT</a:t>
            </a:r>
          </a:p>
        </p:txBody>
      </p:sp>
    </p:spTree>
    <p:extLst>
      <p:ext uri="{BB962C8B-B14F-4D97-AF65-F5344CB8AC3E}">
        <p14:creationId xmlns:p14="http://schemas.microsoft.com/office/powerpoint/2010/main" val="8197841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10350" y="304800"/>
            <a:ext cx="2000250"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304800"/>
            <a:ext cx="5848350"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8">
            <a:extLst>
              <a:ext uri="{FF2B5EF4-FFF2-40B4-BE49-F238E27FC236}">
                <a16:creationId xmlns:a16="http://schemas.microsoft.com/office/drawing/2014/main" id="{18B197F0-4802-4CE0-B57B-637EBE77626A}"/>
              </a:ext>
            </a:extLst>
          </p:cNvPr>
          <p:cNvSpPr>
            <a:spLocks noGrp="1" noChangeArrowheads="1"/>
          </p:cNvSpPr>
          <p:nvPr>
            <p:ph type="dt" sz="half" idx="10"/>
          </p:nvPr>
        </p:nvSpPr>
        <p:spPr>
          <a:ln/>
        </p:spPr>
        <p:txBody>
          <a:bodyPr/>
          <a:lstStyle>
            <a:lvl1pPr>
              <a:defRPr/>
            </a:lvl1pPr>
          </a:lstStyle>
          <a:p>
            <a:pPr>
              <a:defRPr/>
            </a:pPr>
            <a:r>
              <a:rPr lang="en-US"/>
              <a:t>Bộ môn Mạng và ATTT – Khoa CNTT</a:t>
            </a:r>
          </a:p>
        </p:txBody>
      </p:sp>
    </p:spTree>
    <p:extLst>
      <p:ext uri="{BB962C8B-B14F-4D97-AF65-F5344CB8AC3E}">
        <p14:creationId xmlns:p14="http://schemas.microsoft.com/office/powerpoint/2010/main" val="13826137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7772400" cy="1143000"/>
          </a:xfrm>
        </p:spPr>
        <p:txBody>
          <a:bodyPr/>
          <a:lstStyle/>
          <a:p>
            <a:r>
              <a:rPr lang="en-US"/>
              <a:t>Click to edit Master title style</a:t>
            </a:r>
          </a:p>
        </p:txBody>
      </p:sp>
      <p:sp>
        <p:nvSpPr>
          <p:cNvPr id="3" name="Table Placeholder 2"/>
          <p:cNvSpPr>
            <a:spLocks noGrp="1"/>
          </p:cNvSpPr>
          <p:nvPr>
            <p:ph type="tbl" idx="1"/>
          </p:nvPr>
        </p:nvSpPr>
        <p:spPr>
          <a:xfrm>
            <a:off x="838200" y="1905000"/>
            <a:ext cx="7772400" cy="4114800"/>
          </a:xfrm>
        </p:spPr>
        <p:txBody>
          <a:bodyPr/>
          <a:lstStyle/>
          <a:p>
            <a:pPr lvl="0"/>
            <a:endParaRPr lang="en-US" noProof="0"/>
          </a:p>
        </p:txBody>
      </p:sp>
      <p:sp>
        <p:nvSpPr>
          <p:cNvPr id="4" name="Rectangle 68">
            <a:extLst>
              <a:ext uri="{FF2B5EF4-FFF2-40B4-BE49-F238E27FC236}">
                <a16:creationId xmlns:a16="http://schemas.microsoft.com/office/drawing/2014/main" id="{FECD420A-E0C6-441C-9E47-0E43B1095C7C}"/>
              </a:ext>
            </a:extLst>
          </p:cNvPr>
          <p:cNvSpPr>
            <a:spLocks noGrp="1" noChangeArrowheads="1"/>
          </p:cNvSpPr>
          <p:nvPr>
            <p:ph type="dt" sz="half" idx="10"/>
          </p:nvPr>
        </p:nvSpPr>
        <p:spPr>
          <a:ln/>
        </p:spPr>
        <p:txBody>
          <a:bodyPr/>
          <a:lstStyle>
            <a:lvl1pPr>
              <a:defRPr/>
            </a:lvl1pPr>
          </a:lstStyle>
          <a:p>
            <a:pPr>
              <a:defRPr/>
            </a:pPr>
            <a:r>
              <a:rPr lang="en-US"/>
              <a:t>Bộ môn Mạng và ATTT – Khoa CNTT</a:t>
            </a:r>
          </a:p>
        </p:txBody>
      </p:sp>
    </p:spTree>
    <p:extLst>
      <p:ext uri="{BB962C8B-B14F-4D97-AF65-F5344CB8AC3E}">
        <p14:creationId xmlns:p14="http://schemas.microsoft.com/office/powerpoint/2010/main" val="1787945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8">
            <a:extLst>
              <a:ext uri="{FF2B5EF4-FFF2-40B4-BE49-F238E27FC236}">
                <a16:creationId xmlns:a16="http://schemas.microsoft.com/office/drawing/2014/main" id="{12A143CD-2A44-455F-9F48-63B0E53EC192}"/>
              </a:ext>
            </a:extLst>
          </p:cNvPr>
          <p:cNvSpPr>
            <a:spLocks noGrp="1" noChangeArrowheads="1"/>
          </p:cNvSpPr>
          <p:nvPr>
            <p:ph type="dt" sz="half" idx="10"/>
          </p:nvPr>
        </p:nvSpPr>
        <p:spPr>
          <a:ln/>
        </p:spPr>
        <p:txBody>
          <a:bodyPr/>
          <a:lstStyle>
            <a:lvl1pPr>
              <a:defRPr/>
            </a:lvl1pPr>
          </a:lstStyle>
          <a:p>
            <a:pPr>
              <a:defRPr/>
            </a:pPr>
            <a:r>
              <a:rPr lang="en-US"/>
              <a:t>Bộ môn Mạng và ATTT – Khoa CNTT</a:t>
            </a:r>
          </a:p>
        </p:txBody>
      </p:sp>
    </p:spTree>
    <p:extLst>
      <p:ext uri="{BB962C8B-B14F-4D97-AF65-F5344CB8AC3E}">
        <p14:creationId xmlns:p14="http://schemas.microsoft.com/office/powerpoint/2010/main" val="21458364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8">
            <a:extLst>
              <a:ext uri="{FF2B5EF4-FFF2-40B4-BE49-F238E27FC236}">
                <a16:creationId xmlns:a16="http://schemas.microsoft.com/office/drawing/2014/main" id="{E2B62483-5504-48AA-97F7-778F5595F281}"/>
              </a:ext>
            </a:extLst>
          </p:cNvPr>
          <p:cNvSpPr>
            <a:spLocks noGrp="1" noChangeArrowheads="1"/>
          </p:cNvSpPr>
          <p:nvPr>
            <p:ph type="dt" sz="half" idx="10"/>
          </p:nvPr>
        </p:nvSpPr>
        <p:spPr>
          <a:ln/>
        </p:spPr>
        <p:txBody>
          <a:bodyPr/>
          <a:lstStyle>
            <a:lvl1pPr>
              <a:defRPr/>
            </a:lvl1pPr>
          </a:lstStyle>
          <a:p>
            <a:pPr>
              <a:defRPr/>
            </a:pPr>
            <a:r>
              <a:rPr lang="en-US"/>
              <a:t>Bộ môn Mạng và ATTT – Khoa CNTT</a:t>
            </a:r>
          </a:p>
        </p:txBody>
      </p:sp>
    </p:spTree>
    <p:extLst>
      <p:ext uri="{BB962C8B-B14F-4D97-AF65-F5344CB8AC3E}">
        <p14:creationId xmlns:p14="http://schemas.microsoft.com/office/powerpoint/2010/main" val="14394811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905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00600" y="1905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8">
            <a:extLst>
              <a:ext uri="{FF2B5EF4-FFF2-40B4-BE49-F238E27FC236}">
                <a16:creationId xmlns:a16="http://schemas.microsoft.com/office/drawing/2014/main" id="{667B2D6A-E5CF-4148-80F5-A5EBA1333BD8}"/>
              </a:ext>
            </a:extLst>
          </p:cNvPr>
          <p:cNvSpPr>
            <a:spLocks noGrp="1" noChangeArrowheads="1"/>
          </p:cNvSpPr>
          <p:nvPr>
            <p:ph type="dt" sz="half" idx="10"/>
          </p:nvPr>
        </p:nvSpPr>
        <p:spPr>
          <a:ln/>
        </p:spPr>
        <p:txBody>
          <a:bodyPr/>
          <a:lstStyle>
            <a:lvl1pPr>
              <a:defRPr/>
            </a:lvl1pPr>
          </a:lstStyle>
          <a:p>
            <a:pPr>
              <a:defRPr/>
            </a:pPr>
            <a:r>
              <a:rPr lang="en-US"/>
              <a:t>Bộ môn Mạng và ATTT – Khoa CNTT</a:t>
            </a:r>
          </a:p>
        </p:txBody>
      </p:sp>
    </p:spTree>
    <p:extLst>
      <p:ext uri="{BB962C8B-B14F-4D97-AF65-F5344CB8AC3E}">
        <p14:creationId xmlns:p14="http://schemas.microsoft.com/office/powerpoint/2010/main" val="30766226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8">
            <a:extLst>
              <a:ext uri="{FF2B5EF4-FFF2-40B4-BE49-F238E27FC236}">
                <a16:creationId xmlns:a16="http://schemas.microsoft.com/office/drawing/2014/main" id="{CBE27D97-F2C0-4946-BFE1-ED07B1C34BF9}"/>
              </a:ext>
            </a:extLst>
          </p:cNvPr>
          <p:cNvSpPr>
            <a:spLocks noGrp="1" noChangeArrowheads="1"/>
          </p:cNvSpPr>
          <p:nvPr>
            <p:ph type="dt" sz="half" idx="10"/>
          </p:nvPr>
        </p:nvSpPr>
        <p:spPr>
          <a:ln/>
        </p:spPr>
        <p:txBody>
          <a:bodyPr/>
          <a:lstStyle>
            <a:lvl1pPr>
              <a:defRPr/>
            </a:lvl1pPr>
          </a:lstStyle>
          <a:p>
            <a:pPr>
              <a:defRPr/>
            </a:pPr>
            <a:r>
              <a:rPr lang="en-US"/>
              <a:t>Bộ môn Mạng và ATTT – Khoa CNTT</a:t>
            </a:r>
          </a:p>
        </p:txBody>
      </p:sp>
    </p:spTree>
    <p:extLst>
      <p:ext uri="{BB962C8B-B14F-4D97-AF65-F5344CB8AC3E}">
        <p14:creationId xmlns:p14="http://schemas.microsoft.com/office/powerpoint/2010/main" val="1537694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8">
            <a:extLst>
              <a:ext uri="{FF2B5EF4-FFF2-40B4-BE49-F238E27FC236}">
                <a16:creationId xmlns:a16="http://schemas.microsoft.com/office/drawing/2014/main" id="{432F2BC4-3156-4AEE-817B-B77220453D09}"/>
              </a:ext>
            </a:extLst>
          </p:cNvPr>
          <p:cNvSpPr>
            <a:spLocks noGrp="1" noChangeArrowheads="1"/>
          </p:cNvSpPr>
          <p:nvPr>
            <p:ph type="dt" sz="half" idx="10"/>
          </p:nvPr>
        </p:nvSpPr>
        <p:spPr>
          <a:ln/>
        </p:spPr>
        <p:txBody>
          <a:bodyPr/>
          <a:lstStyle>
            <a:lvl1pPr>
              <a:defRPr/>
            </a:lvl1pPr>
          </a:lstStyle>
          <a:p>
            <a:pPr>
              <a:defRPr/>
            </a:pPr>
            <a:r>
              <a:rPr lang="en-US"/>
              <a:t>Bộ môn Mạng và ATTT – Khoa CNTT</a:t>
            </a:r>
          </a:p>
        </p:txBody>
      </p:sp>
    </p:spTree>
    <p:extLst>
      <p:ext uri="{BB962C8B-B14F-4D97-AF65-F5344CB8AC3E}">
        <p14:creationId xmlns:p14="http://schemas.microsoft.com/office/powerpoint/2010/main" val="16962945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8">
            <a:extLst>
              <a:ext uri="{FF2B5EF4-FFF2-40B4-BE49-F238E27FC236}">
                <a16:creationId xmlns:a16="http://schemas.microsoft.com/office/drawing/2014/main" id="{0C147D9F-C242-454B-87BA-BABE68130E36}"/>
              </a:ext>
            </a:extLst>
          </p:cNvPr>
          <p:cNvSpPr>
            <a:spLocks noGrp="1" noChangeArrowheads="1"/>
          </p:cNvSpPr>
          <p:nvPr>
            <p:ph type="dt" sz="half" idx="10"/>
          </p:nvPr>
        </p:nvSpPr>
        <p:spPr>
          <a:ln/>
        </p:spPr>
        <p:txBody>
          <a:bodyPr/>
          <a:lstStyle>
            <a:lvl1pPr>
              <a:defRPr/>
            </a:lvl1pPr>
          </a:lstStyle>
          <a:p>
            <a:pPr>
              <a:defRPr/>
            </a:pPr>
            <a:r>
              <a:rPr lang="en-US"/>
              <a:t>Bộ môn Mạng và ATTT – Khoa CNTT</a:t>
            </a:r>
          </a:p>
        </p:txBody>
      </p:sp>
    </p:spTree>
    <p:extLst>
      <p:ext uri="{BB962C8B-B14F-4D97-AF65-F5344CB8AC3E}">
        <p14:creationId xmlns:p14="http://schemas.microsoft.com/office/powerpoint/2010/main" val="1134186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8">
            <a:extLst>
              <a:ext uri="{FF2B5EF4-FFF2-40B4-BE49-F238E27FC236}">
                <a16:creationId xmlns:a16="http://schemas.microsoft.com/office/drawing/2014/main" id="{A9824986-0E72-4400-8FCC-63C4219C1242}"/>
              </a:ext>
            </a:extLst>
          </p:cNvPr>
          <p:cNvSpPr>
            <a:spLocks noGrp="1" noChangeArrowheads="1"/>
          </p:cNvSpPr>
          <p:nvPr>
            <p:ph type="dt" sz="half" idx="10"/>
          </p:nvPr>
        </p:nvSpPr>
        <p:spPr>
          <a:ln/>
        </p:spPr>
        <p:txBody>
          <a:bodyPr/>
          <a:lstStyle>
            <a:lvl1pPr>
              <a:defRPr/>
            </a:lvl1pPr>
          </a:lstStyle>
          <a:p>
            <a:pPr>
              <a:defRPr/>
            </a:pPr>
            <a:r>
              <a:rPr lang="en-US"/>
              <a:t>Bộ môn Mạng và ATTT – Khoa CNTT</a:t>
            </a:r>
          </a:p>
        </p:txBody>
      </p:sp>
    </p:spTree>
    <p:extLst>
      <p:ext uri="{BB962C8B-B14F-4D97-AF65-F5344CB8AC3E}">
        <p14:creationId xmlns:p14="http://schemas.microsoft.com/office/powerpoint/2010/main" val="1853750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8">
            <a:extLst>
              <a:ext uri="{FF2B5EF4-FFF2-40B4-BE49-F238E27FC236}">
                <a16:creationId xmlns:a16="http://schemas.microsoft.com/office/drawing/2014/main" id="{7E605EDD-3FB0-42E8-981E-56AFB2A5F953}"/>
              </a:ext>
            </a:extLst>
          </p:cNvPr>
          <p:cNvSpPr>
            <a:spLocks noGrp="1" noChangeArrowheads="1"/>
          </p:cNvSpPr>
          <p:nvPr>
            <p:ph type="dt" sz="half" idx="10"/>
          </p:nvPr>
        </p:nvSpPr>
        <p:spPr>
          <a:ln/>
        </p:spPr>
        <p:txBody>
          <a:bodyPr/>
          <a:lstStyle>
            <a:lvl1pPr>
              <a:defRPr/>
            </a:lvl1pPr>
          </a:lstStyle>
          <a:p>
            <a:pPr>
              <a:defRPr/>
            </a:pPr>
            <a:r>
              <a:rPr lang="en-US"/>
              <a:t>Bộ môn Mạng và ATTT – Khoa CNTT</a:t>
            </a:r>
          </a:p>
        </p:txBody>
      </p:sp>
    </p:spTree>
    <p:extLst>
      <p:ext uri="{BB962C8B-B14F-4D97-AF65-F5344CB8AC3E}">
        <p14:creationId xmlns:p14="http://schemas.microsoft.com/office/powerpoint/2010/main" val="34298363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a:extLst>
              <a:ext uri="{FF2B5EF4-FFF2-40B4-BE49-F238E27FC236}">
                <a16:creationId xmlns:a16="http://schemas.microsoft.com/office/drawing/2014/main" id="{45D9E3BC-A3EC-489E-A98B-F3DEB53C27F7}"/>
              </a:ext>
            </a:extLst>
          </p:cNvPr>
          <p:cNvGrpSpPr>
            <a:grpSpLocks/>
          </p:cNvGrpSpPr>
          <p:nvPr/>
        </p:nvGrpSpPr>
        <p:grpSpPr bwMode="auto">
          <a:xfrm>
            <a:off x="0" y="0"/>
            <a:ext cx="9144000" cy="6858000"/>
            <a:chOff x="0" y="0"/>
            <a:chExt cx="5760" cy="4320"/>
          </a:xfrm>
        </p:grpSpPr>
        <p:grpSp>
          <p:nvGrpSpPr>
            <p:cNvPr id="1031" name="Group 3">
              <a:extLst>
                <a:ext uri="{FF2B5EF4-FFF2-40B4-BE49-F238E27FC236}">
                  <a16:creationId xmlns:a16="http://schemas.microsoft.com/office/drawing/2014/main" id="{194124CE-9823-428A-86BA-3A1E7F6196E0}"/>
                </a:ext>
              </a:extLst>
            </p:cNvPr>
            <p:cNvGrpSpPr>
              <a:grpSpLocks/>
            </p:cNvGrpSpPr>
            <p:nvPr/>
          </p:nvGrpSpPr>
          <p:grpSpPr bwMode="auto">
            <a:xfrm>
              <a:off x="0" y="0"/>
              <a:ext cx="5760" cy="4320"/>
              <a:chOff x="0" y="0"/>
              <a:chExt cx="5760" cy="4320"/>
            </a:xfrm>
          </p:grpSpPr>
          <p:grpSp>
            <p:nvGrpSpPr>
              <p:cNvPr id="1038" name="Group 4">
                <a:extLst>
                  <a:ext uri="{FF2B5EF4-FFF2-40B4-BE49-F238E27FC236}">
                    <a16:creationId xmlns:a16="http://schemas.microsoft.com/office/drawing/2014/main" id="{358A8815-44A6-4175-81B2-DD8AF6B516DF}"/>
                  </a:ext>
                </a:extLst>
              </p:cNvPr>
              <p:cNvGrpSpPr>
                <a:grpSpLocks/>
              </p:cNvGrpSpPr>
              <p:nvPr/>
            </p:nvGrpSpPr>
            <p:grpSpPr bwMode="auto">
              <a:xfrm>
                <a:off x="0" y="192"/>
                <a:ext cx="5760" cy="4032"/>
                <a:chOff x="0" y="192"/>
                <a:chExt cx="5760" cy="4032"/>
              </a:xfrm>
            </p:grpSpPr>
            <p:sp>
              <p:nvSpPr>
                <p:cNvPr id="1069" name="Line 5">
                  <a:extLst>
                    <a:ext uri="{FF2B5EF4-FFF2-40B4-BE49-F238E27FC236}">
                      <a16:creationId xmlns:a16="http://schemas.microsoft.com/office/drawing/2014/main" id="{A774720C-93C3-4884-96EB-CAECFD7337A7}"/>
                    </a:ext>
                  </a:extLst>
                </p:cNvPr>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0" name="Line 6">
                  <a:extLst>
                    <a:ext uri="{FF2B5EF4-FFF2-40B4-BE49-F238E27FC236}">
                      <a16:creationId xmlns:a16="http://schemas.microsoft.com/office/drawing/2014/main" id="{AAF11676-4FF0-41E8-9601-E935DD1AF6A5}"/>
                    </a:ext>
                  </a:extLst>
                </p:cNvPr>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1" name="Line 7">
                  <a:extLst>
                    <a:ext uri="{FF2B5EF4-FFF2-40B4-BE49-F238E27FC236}">
                      <a16:creationId xmlns:a16="http://schemas.microsoft.com/office/drawing/2014/main" id="{8DEA95F5-0B8F-4BAA-9292-BFCA5E09B07C}"/>
                    </a:ext>
                  </a:extLst>
                </p:cNvPr>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2" name="Line 8">
                  <a:extLst>
                    <a:ext uri="{FF2B5EF4-FFF2-40B4-BE49-F238E27FC236}">
                      <a16:creationId xmlns:a16="http://schemas.microsoft.com/office/drawing/2014/main" id="{681304E7-B604-4C5B-89C8-D3DC17ECBA08}"/>
                    </a:ext>
                  </a:extLst>
                </p:cNvPr>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3" name="Line 9">
                  <a:extLst>
                    <a:ext uri="{FF2B5EF4-FFF2-40B4-BE49-F238E27FC236}">
                      <a16:creationId xmlns:a16="http://schemas.microsoft.com/office/drawing/2014/main" id="{7ABA1BC6-BD94-4713-A156-4299CC05F2C3}"/>
                    </a:ext>
                  </a:extLst>
                </p:cNvPr>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4" name="Line 10">
                  <a:extLst>
                    <a:ext uri="{FF2B5EF4-FFF2-40B4-BE49-F238E27FC236}">
                      <a16:creationId xmlns:a16="http://schemas.microsoft.com/office/drawing/2014/main" id="{56EE5BC7-E91C-4D8A-A467-7F513C410E68}"/>
                    </a:ext>
                  </a:extLst>
                </p:cNvPr>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5" name="Line 11">
                  <a:extLst>
                    <a:ext uri="{FF2B5EF4-FFF2-40B4-BE49-F238E27FC236}">
                      <a16:creationId xmlns:a16="http://schemas.microsoft.com/office/drawing/2014/main" id="{274D2563-3D3C-4787-8585-ECCCBCC112B4}"/>
                    </a:ext>
                  </a:extLst>
                </p:cNvPr>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6" name="Line 12">
                  <a:extLst>
                    <a:ext uri="{FF2B5EF4-FFF2-40B4-BE49-F238E27FC236}">
                      <a16:creationId xmlns:a16="http://schemas.microsoft.com/office/drawing/2014/main" id="{3EDBA4ED-F428-4ED2-A4A3-BE97A65A3FDC}"/>
                    </a:ext>
                  </a:extLst>
                </p:cNvPr>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7" name="Line 13">
                  <a:extLst>
                    <a:ext uri="{FF2B5EF4-FFF2-40B4-BE49-F238E27FC236}">
                      <a16:creationId xmlns:a16="http://schemas.microsoft.com/office/drawing/2014/main" id="{2E73E3DC-A774-4E41-AC37-28CFBD6E3758}"/>
                    </a:ext>
                  </a:extLst>
                </p:cNvPr>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8" name="Line 14">
                  <a:extLst>
                    <a:ext uri="{FF2B5EF4-FFF2-40B4-BE49-F238E27FC236}">
                      <a16:creationId xmlns:a16="http://schemas.microsoft.com/office/drawing/2014/main" id="{177E16BA-928B-4371-9259-F2F9A2102DD7}"/>
                    </a:ext>
                  </a:extLst>
                </p:cNvPr>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9" name="Line 15">
                  <a:extLst>
                    <a:ext uri="{FF2B5EF4-FFF2-40B4-BE49-F238E27FC236}">
                      <a16:creationId xmlns:a16="http://schemas.microsoft.com/office/drawing/2014/main" id="{B592D550-52EB-4C49-9A29-934DC6D7F244}"/>
                    </a:ext>
                  </a:extLst>
                </p:cNvPr>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0" name="Line 16">
                  <a:extLst>
                    <a:ext uri="{FF2B5EF4-FFF2-40B4-BE49-F238E27FC236}">
                      <a16:creationId xmlns:a16="http://schemas.microsoft.com/office/drawing/2014/main" id="{4D95EA41-C932-41EF-9524-C67D17410904}"/>
                    </a:ext>
                  </a:extLst>
                </p:cNvPr>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1" name="Line 17">
                  <a:extLst>
                    <a:ext uri="{FF2B5EF4-FFF2-40B4-BE49-F238E27FC236}">
                      <a16:creationId xmlns:a16="http://schemas.microsoft.com/office/drawing/2014/main" id="{F84EF8A8-E056-404B-B517-7438424D710A}"/>
                    </a:ext>
                  </a:extLst>
                </p:cNvPr>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2" name="Line 18">
                  <a:extLst>
                    <a:ext uri="{FF2B5EF4-FFF2-40B4-BE49-F238E27FC236}">
                      <a16:creationId xmlns:a16="http://schemas.microsoft.com/office/drawing/2014/main" id="{46C6D370-A5A6-43E6-91A8-1645A59E8771}"/>
                    </a:ext>
                  </a:extLst>
                </p:cNvPr>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3" name="Line 19">
                  <a:extLst>
                    <a:ext uri="{FF2B5EF4-FFF2-40B4-BE49-F238E27FC236}">
                      <a16:creationId xmlns:a16="http://schemas.microsoft.com/office/drawing/2014/main" id="{841C7855-D357-45C4-8FBE-689A6D79C523}"/>
                    </a:ext>
                  </a:extLst>
                </p:cNvPr>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4" name="Line 20">
                  <a:extLst>
                    <a:ext uri="{FF2B5EF4-FFF2-40B4-BE49-F238E27FC236}">
                      <a16:creationId xmlns:a16="http://schemas.microsoft.com/office/drawing/2014/main" id="{0499E206-B9CF-439C-A710-B09D185E1F33}"/>
                    </a:ext>
                  </a:extLst>
                </p:cNvPr>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5" name="Line 21">
                  <a:extLst>
                    <a:ext uri="{FF2B5EF4-FFF2-40B4-BE49-F238E27FC236}">
                      <a16:creationId xmlns:a16="http://schemas.microsoft.com/office/drawing/2014/main" id="{8DC5E8E3-0485-4ED5-B202-4592F231450C}"/>
                    </a:ext>
                  </a:extLst>
                </p:cNvPr>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6" name="Line 22">
                  <a:extLst>
                    <a:ext uri="{FF2B5EF4-FFF2-40B4-BE49-F238E27FC236}">
                      <a16:creationId xmlns:a16="http://schemas.microsoft.com/office/drawing/2014/main" id="{551BD46B-8732-44E3-84E6-A080F6453290}"/>
                    </a:ext>
                  </a:extLst>
                </p:cNvPr>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7" name="Line 23">
                  <a:extLst>
                    <a:ext uri="{FF2B5EF4-FFF2-40B4-BE49-F238E27FC236}">
                      <a16:creationId xmlns:a16="http://schemas.microsoft.com/office/drawing/2014/main" id="{9B83E498-69EF-46A0-978F-8E3352FD90DE}"/>
                    </a:ext>
                  </a:extLst>
                </p:cNvPr>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8" name="Line 24">
                  <a:extLst>
                    <a:ext uri="{FF2B5EF4-FFF2-40B4-BE49-F238E27FC236}">
                      <a16:creationId xmlns:a16="http://schemas.microsoft.com/office/drawing/2014/main" id="{83919FD2-364F-4FA8-AF1B-BD5814370625}"/>
                    </a:ext>
                  </a:extLst>
                </p:cNvPr>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9" name="Line 25">
                  <a:extLst>
                    <a:ext uri="{FF2B5EF4-FFF2-40B4-BE49-F238E27FC236}">
                      <a16:creationId xmlns:a16="http://schemas.microsoft.com/office/drawing/2014/main" id="{39D026AC-BDDD-4D77-B543-E25B70D3A3A5}"/>
                    </a:ext>
                  </a:extLst>
                </p:cNvPr>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90" name="Line 26">
                  <a:extLst>
                    <a:ext uri="{FF2B5EF4-FFF2-40B4-BE49-F238E27FC236}">
                      <a16:creationId xmlns:a16="http://schemas.microsoft.com/office/drawing/2014/main" id="{022DECA9-7FCC-4223-A497-BCACAA2D9DFF}"/>
                    </a:ext>
                  </a:extLst>
                </p:cNvPr>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039" name="Group 27">
                <a:extLst>
                  <a:ext uri="{FF2B5EF4-FFF2-40B4-BE49-F238E27FC236}">
                    <a16:creationId xmlns:a16="http://schemas.microsoft.com/office/drawing/2014/main" id="{14DFFC5F-91D4-4D9A-8C5D-7BE2BEA7CF6E}"/>
                  </a:ext>
                </a:extLst>
              </p:cNvPr>
              <p:cNvGrpSpPr>
                <a:grpSpLocks/>
              </p:cNvGrpSpPr>
              <p:nvPr/>
            </p:nvGrpSpPr>
            <p:grpSpPr bwMode="auto">
              <a:xfrm>
                <a:off x="192" y="0"/>
                <a:ext cx="5376" cy="4320"/>
                <a:chOff x="192" y="0"/>
                <a:chExt cx="5376" cy="4320"/>
              </a:xfrm>
            </p:grpSpPr>
            <p:sp>
              <p:nvSpPr>
                <p:cNvPr id="1040" name="Line 28">
                  <a:extLst>
                    <a:ext uri="{FF2B5EF4-FFF2-40B4-BE49-F238E27FC236}">
                      <a16:creationId xmlns:a16="http://schemas.microsoft.com/office/drawing/2014/main" id="{8688731B-DD1E-48F7-A4DD-51B2FC61853B}"/>
                    </a:ext>
                  </a:extLst>
                </p:cNvPr>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1" name="Line 29">
                  <a:extLst>
                    <a:ext uri="{FF2B5EF4-FFF2-40B4-BE49-F238E27FC236}">
                      <a16:creationId xmlns:a16="http://schemas.microsoft.com/office/drawing/2014/main" id="{9D80EC16-4824-4EE0-B711-10FFB867EEEA}"/>
                    </a:ext>
                  </a:extLst>
                </p:cNvPr>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2" name="Line 30">
                  <a:extLst>
                    <a:ext uri="{FF2B5EF4-FFF2-40B4-BE49-F238E27FC236}">
                      <a16:creationId xmlns:a16="http://schemas.microsoft.com/office/drawing/2014/main" id="{F9D56FC6-DCD9-4704-B0D7-493816E5E852}"/>
                    </a:ext>
                  </a:extLst>
                </p:cNvPr>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3" name="Line 31">
                  <a:extLst>
                    <a:ext uri="{FF2B5EF4-FFF2-40B4-BE49-F238E27FC236}">
                      <a16:creationId xmlns:a16="http://schemas.microsoft.com/office/drawing/2014/main" id="{F1584B20-11D3-4BCC-AC78-2EEBF4EC601C}"/>
                    </a:ext>
                  </a:extLst>
                </p:cNvPr>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4" name="Line 32">
                  <a:extLst>
                    <a:ext uri="{FF2B5EF4-FFF2-40B4-BE49-F238E27FC236}">
                      <a16:creationId xmlns:a16="http://schemas.microsoft.com/office/drawing/2014/main" id="{BD1E1DC8-FA50-428C-963D-5B73CCA4F9AA}"/>
                    </a:ext>
                  </a:extLst>
                </p:cNvPr>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5" name="Line 33">
                  <a:extLst>
                    <a:ext uri="{FF2B5EF4-FFF2-40B4-BE49-F238E27FC236}">
                      <a16:creationId xmlns:a16="http://schemas.microsoft.com/office/drawing/2014/main" id="{83A20463-C055-4152-B838-EA8F5DFA27B6}"/>
                    </a:ext>
                  </a:extLst>
                </p:cNvPr>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6" name="Line 34">
                  <a:extLst>
                    <a:ext uri="{FF2B5EF4-FFF2-40B4-BE49-F238E27FC236}">
                      <a16:creationId xmlns:a16="http://schemas.microsoft.com/office/drawing/2014/main" id="{986B5F39-3C64-4A32-A1DD-A3E81688D604}"/>
                    </a:ext>
                  </a:extLst>
                </p:cNvPr>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7" name="Line 35">
                  <a:extLst>
                    <a:ext uri="{FF2B5EF4-FFF2-40B4-BE49-F238E27FC236}">
                      <a16:creationId xmlns:a16="http://schemas.microsoft.com/office/drawing/2014/main" id="{745E3326-DC0F-41FA-BF4A-EB8CB48388FE}"/>
                    </a:ext>
                  </a:extLst>
                </p:cNvPr>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8" name="Line 36">
                  <a:extLst>
                    <a:ext uri="{FF2B5EF4-FFF2-40B4-BE49-F238E27FC236}">
                      <a16:creationId xmlns:a16="http://schemas.microsoft.com/office/drawing/2014/main" id="{F103398A-A507-4BED-B2E4-379DDA39202A}"/>
                    </a:ext>
                  </a:extLst>
                </p:cNvPr>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9" name="Line 37">
                  <a:extLst>
                    <a:ext uri="{FF2B5EF4-FFF2-40B4-BE49-F238E27FC236}">
                      <a16:creationId xmlns:a16="http://schemas.microsoft.com/office/drawing/2014/main" id="{ABD4F805-31A2-4986-B043-F9714477F9D0}"/>
                    </a:ext>
                  </a:extLst>
                </p:cNvPr>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0" name="Line 38">
                  <a:extLst>
                    <a:ext uri="{FF2B5EF4-FFF2-40B4-BE49-F238E27FC236}">
                      <a16:creationId xmlns:a16="http://schemas.microsoft.com/office/drawing/2014/main" id="{9372BF3A-3DF8-4512-99EB-B83608707693}"/>
                    </a:ext>
                  </a:extLst>
                </p:cNvPr>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1" name="Line 39">
                  <a:extLst>
                    <a:ext uri="{FF2B5EF4-FFF2-40B4-BE49-F238E27FC236}">
                      <a16:creationId xmlns:a16="http://schemas.microsoft.com/office/drawing/2014/main" id="{4D0CC1E4-0D0F-4EAA-80AC-6BBBBF0C8EB2}"/>
                    </a:ext>
                  </a:extLst>
                </p:cNvPr>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2" name="Line 40">
                  <a:extLst>
                    <a:ext uri="{FF2B5EF4-FFF2-40B4-BE49-F238E27FC236}">
                      <a16:creationId xmlns:a16="http://schemas.microsoft.com/office/drawing/2014/main" id="{124EEFA8-52A3-4C6A-899A-0444A55BFD1C}"/>
                    </a:ext>
                  </a:extLst>
                </p:cNvPr>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3" name="Line 41">
                  <a:extLst>
                    <a:ext uri="{FF2B5EF4-FFF2-40B4-BE49-F238E27FC236}">
                      <a16:creationId xmlns:a16="http://schemas.microsoft.com/office/drawing/2014/main" id="{3F2FA9E7-65EB-4D1D-A04F-2D08F8F3899C}"/>
                    </a:ext>
                  </a:extLst>
                </p:cNvPr>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4" name="Line 42">
                  <a:extLst>
                    <a:ext uri="{FF2B5EF4-FFF2-40B4-BE49-F238E27FC236}">
                      <a16:creationId xmlns:a16="http://schemas.microsoft.com/office/drawing/2014/main" id="{33BE813A-4258-4E33-A1FB-4C23F73A8CFF}"/>
                    </a:ext>
                  </a:extLst>
                </p:cNvPr>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5" name="Line 43">
                  <a:extLst>
                    <a:ext uri="{FF2B5EF4-FFF2-40B4-BE49-F238E27FC236}">
                      <a16:creationId xmlns:a16="http://schemas.microsoft.com/office/drawing/2014/main" id="{E4879568-0A61-4817-A45A-810CAE14ED57}"/>
                    </a:ext>
                  </a:extLst>
                </p:cNvPr>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6" name="Line 44">
                  <a:extLst>
                    <a:ext uri="{FF2B5EF4-FFF2-40B4-BE49-F238E27FC236}">
                      <a16:creationId xmlns:a16="http://schemas.microsoft.com/office/drawing/2014/main" id="{1F6F2751-469F-471E-BEDC-EEE12DF40F09}"/>
                    </a:ext>
                  </a:extLst>
                </p:cNvPr>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7" name="Line 45">
                  <a:extLst>
                    <a:ext uri="{FF2B5EF4-FFF2-40B4-BE49-F238E27FC236}">
                      <a16:creationId xmlns:a16="http://schemas.microsoft.com/office/drawing/2014/main" id="{5395DB13-471B-4948-A9C4-B35E6F492E10}"/>
                    </a:ext>
                  </a:extLst>
                </p:cNvPr>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8" name="Line 46">
                  <a:extLst>
                    <a:ext uri="{FF2B5EF4-FFF2-40B4-BE49-F238E27FC236}">
                      <a16:creationId xmlns:a16="http://schemas.microsoft.com/office/drawing/2014/main" id="{260F1914-5C90-46D1-B735-2F3DD67E0DE7}"/>
                    </a:ext>
                  </a:extLst>
                </p:cNvPr>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9" name="Line 47">
                  <a:extLst>
                    <a:ext uri="{FF2B5EF4-FFF2-40B4-BE49-F238E27FC236}">
                      <a16:creationId xmlns:a16="http://schemas.microsoft.com/office/drawing/2014/main" id="{37262AE4-88A1-4E4A-93FC-98C8945BDB19}"/>
                    </a:ext>
                  </a:extLst>
                </p:cNvPr>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0" name="Line 48">
                  <a:extLst>
                    <a:ext uri="{FF2B5EF4-FFF2-40B4-BE49-F238E27FC236}">
                      <a16:creationId xmlns:a16="http://schemas.microsoft.com/office/drawing/2014/main" id="{5BDC168B-E1B4-4FBF-8F17-B874E16D965E}"/>
                    </a:ext>
                  </a:extLst>
                </p:cNvPr>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1" name="Line 49">
                  <a:extLst>
                    <a:ext uri="{FF2B5EF4-FFF2-40B4-BE49-F238E27FC236}">
                      <a16:creationId xmlns:a16="http://schemas.microsoft.com/office/drawing/2014/main" id="{BE07F7AF-E55D-4ADD-9B53-96FCC3354CAE}"/>
                    </a:ext>
                  </a:extLst>
                </p:cNvPr>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2" name="Line 50">
                  <a:extLst>
                    <a:ext uri="{FF2B5EF4-FFF2-40B4-BE49-F238E27FC236}">
                      <a16:creationId xmlns:a16="http://schemas.microsoft.com/office/drawing/2014/main" id="{B73242D5-01BC-4092-A35F-22DFA2375E82}"/>
                    </a:ext>
                  </a:extLst>
                </p:cNvPr>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3" name="Line 51">
                  <a:extLst>
                    <a:ext uri="{FF2B5EF4-FFF2-40B4-BE49-F238E27FC236}">
                      <a16:creationId xmlns:a16="http://schemas.microsoft.com/office/drawing/2014/main" id="{2D17DA2B-D46B-4732-9782-ED06D6EDA5F1}"/>
                    </a:ext>
                  </a:extLst>
                </p:cNvPr>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4" name="Line 52">
                  <a:extLst>
                    <a:ext uri="{FF2B5EF4-FFF2-40B4-BE49-F238E27FC236}">
                      <a16:creationId xmlns:a16="http://schemas.microsoft.com/office/drawing/2014/main" id="{199BA471-1654-431B-A1F1-7187855D5502}"/>
                    </a:ext>
                  </a:extLst>
                </p:cNvPr>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5" name="Line 53">
                  <a:extLst>
                    <a:ext uri="{FF2B5EF4-FFF2-40B4-BE49-F238E27FC236}">
                      <a16:creationId xmlns:a16="http://schemas.microsoft.com/office/drawing/2014/main" id="{766C8FC1-EE56-43EE-BAD5-70F2759F94B4}"/>
                    </a:ext>
                  </a:extLst>
                </p:cNvPr>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6" name="Line 54">
                  <a:extLst>
                    <a:ext uri="{FF2B5EF4-FFF2-40B4-BE49-F238E27FC236}">
                      <a16:creationId xmlns:a16="http://schemas.microsoft.com/office/drawing/2014/main" id="{0F08B6DF-7252-4CFE-8652-8A3A7FDD414B}"/>
                    </a:ext>
                  </a:extLst>
                </p:cNvPr>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7" name="Line 55">
                  <a:extLst>
                    <a:ext uri="{FF2B5EF4-FFF2-40B4-BE49-F238E27FC236}">
                      <a16:creationId xmlns:a16="http://schemas.microsoft.com/office/drawing/2014/main" id="{13C45BEE-815F-4BA0-BE4D-AD126B6704F9}"/>
                    </a:ext>
                  </a:extLst>
                </p:cNvPr>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8" name="Line 56">
                  <a:extLst>
                    <a:ext uri="{FF2B5EF4-FFF2-40B4-BE49-F238E27FC236}">
                      <a16:creationId xmlns:a16="http://schemas.microsoft.com/office/drawing/2014/main" id="{BC9297A8-A4DF-4961-8471-1D8C69BCBDE0}"/>
                    </a:ext>
                  </a:extLst>
                </p:cNvPr>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1032" name="Rectangle 57" descr="60%">
              <a:extLst>
                <a:ext uri="{FF2B5EF4-FFF2-40B4-BE49-F238E27FC236}">
                  <a16:creationId xmlns:a16="http://schemas.microsoft.com/office/drawing/2014/main" id="{19255DC4-6E1F-4CF3-9F8D-E021297338AE}"/>
                </a:ext>
              </a:extLst>
            </p:cNvPr>
            <p:cNvSpPr>
              <a:spLocks noChangeArrowheads="1"/>
            </p:cNvSpPr>
            <p:nvPr/>
          </p:nvSpPr>
          <p:spPr bwMode="ltGray">
            <a:xfrm>
              <a:off x="2112" y="0"/>
              <a:ext cx="3648" cy="96"/>
            </a:xfrm>
            <a:prstGeom prst="rect">
              <a:avLst/>
            </a:prstGeom>
            <a:pattFill prst="pct60">
              <a:fgClr>
                <a:schemeClr val="folHlink"/>
              </a:fgClr>
              <a:bgClr>
                <a:schemeClr val="bg1"/>
              </a:bgClr>
            </a:pattFill>
            <a:ln>
              <a:noFill/>
            </a:ln>
            <a:effec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defRPr/>
              </a:pPr>
              <a:endParaRPr lang="en-US" altLang="en-US"/>
            </a:p>
          </p:txBody>
        </p:sp>
        <p:sp>
          <p:nvSpPr>
            <p:cNvPr id="1033" name="Line 58">
              <a:extLst>
                <a:ext uri="{FF2B5EF4-FFF2-40B4-BE49-F238E27FC236}">
                  <a16:creationId xmlns:a16="http://schemas.microsoft.com/office/drawing/2014/main" id="{18A4698C-D326-4778-8612-D9F8D55E9017}"/>
                </a:ext>
              </a:extLst>
            </p:cNvPr>
            <p:cNvSpPr>
              <a:spLocks noChangeShapeType="1"/>
            </p:cNvSpPr>
            <p:nvPr/>
          </p:nvSpPr>
          <p:spPr bwMode="ltGray">
            <a:xfrm>
              <a:off x="5568" y="0"/>
              <a:ext cx="0" cy="1488"/>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034" name="Group 59">
              <a:extLst>
                <a:ext uri="{FF2B5EF4-FFF2-40B4-BE49-F238E27FC236}">
                  <a16:creationId xmlns:a16="http://schemas.microsoft.com/office/drawing/2014/main" id="{1CEAE8BC-6C72-4E4C-B4C6-0E0E750E9164}"/>
                </a:ext>
              </a:extLst>
            </p:cNvPr>
            <p:cNvGrpSpPr>
              <a:grpSpLocks/>
            </p:cNvGrpSpPr>
            <p:nvPr/>
          </p:nvGrpSpPr>
          <p:grpSpPr bwMode="auto">
            <a:xfrm>
              <a:off x="261" y="892"/>
              <a:ext cx="1124" cy="1464"/>
              <a:chOff x="96" y="916"/>
              <a:chExt cx="2208" cy="2876"/>
            </a:xfrm>
          </p:grpSpPr>
          <p:sp>
            <p:nvSpPr>
              <p:cNvPr id="1035" name="Line 60">
                <a:extLst>
                  <a:ext uri="{FF2B5EF4-FFF2-40B4-BE49-F238E27FC236}">
                    <a16:creationId xmlns:a16="http://schemas.microsoft.com/office/drawing/2014/main" id="{4B809EE1-7B05-4895-A7DD-027B8907F3DF}"/>
                  </a:ext>
                </a:extLst>
              </p:cNvPr>
              <p:cNvSpPr>
                <a:spLocks noChangeShapeType="1"/>
              </p:cNvSpPr>
              <p:nvPr/>
            </p:nvSpPr>
            <p:spPr bwMode="ltGray">
              <a:xfrm flipH="1">
                <a:off x="96" y="1037"/>
                <a:ext cx="2208" cy="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6" name="Line 61">
                <a:extLst>
                  <a:ext uri="{FF2B5EF4-FFF2-40B4-BE49-F238E27FC236}">
                    <a16:creationId xmlns:a16="http://schemas.microsoft.com/office/drawing/2014/main" id="{2AF3268E-B971-4B21-AB05-59F28A013E2B}"/>
                  </a:ext>
                </a:extLst>
              </p:cNvPr>
              <p:cNvSpPr>
                <a:spLocks noChangeShapeType="1"/>
              </p:cNvSpPr>
              <p:nvPr/>
            </p:nvSpPr>
            <p:spPr bwMode="ltGray">
              <a:xfrm>
                <a:off x="336" y="920"/>
                <a:ext cx="0" cy="2872"/>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7" name="Arc 62">
                <a:extLst>
                  <a:ext uri="{FF2B5EF4-FFF2-40B4-BE49-F238E27FC236}">
                    <a16:creationId xmlns:a16="http://schemas.microsoft.com/office/drawing/2014/main" id="{BA8466DE-AD89-4293-B5C0-E9326F593F34}"/>
                  </a:ext>
                </a:extLst>
              </p:cNvPr>
              <p:cNvSpPr>
                <a:spLocks/>
              </p:cNvSpPr>
              <p:nvPr/>
            </p:nvSpPr>
            <p:spPr bwMode="ltGray">
              <a:xfrm flipH="1">
                <a:off x="217" y="916"/>
                <a:ext cx="239" cy="239"/>
              </a:xfrm>
              <a:custGeom>
                <a:avLst/>
                <a:gdLst>
                  <a:gd name="T0" fmla="*/ 0 w 43195"/>
                  <a:gd name="T1" fmla="*/ 0 h 43200"/>
                  <a:gd name="T2" fmla="*/ 0 w 43195"/>
                  <a:gd name="T3" fmla="*/ 0 h 43200"/>
                  <a:gd name="T4" fmla="*/ 0 w 43195"/>
                  <a:gd name="T5" fmla="*/ 0 h 43200"/>
                  <a:gd name="T6" fmla="*/ 0 60000 65536"/>
                  <a:gd name="T7" fmla="*/ 0 60000 65536"/>
                  <a:gd name="T8" fmla="*/ 0 60000 65536"/>
                </a:gdLst>
                <a:ahLst/>
                <a:cxnLst>
                  <a:cxn ang="T6">
                    <a:pos x="T0" y="T1"/>
                  </a:cxn>
                  <a:cxn ang="T7">
                    <a:pos x="T2" y="T3"/>
                  </a:cxn>
                  <a:cxn ang="T8">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w="9525">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1027" name="Rectangle 63">
            <a:extLst>
              <a:ext uri="{FF2B5EF4-FFF2-40B4-BE49-F238E27FC236}">
                <a16:creationId xmlns:a16="http://schemas.microsoft.com/office/drawing/2014/main" id="{B5394739-29D3-4992-AAF5-231987954499}"/>
              </a:ext>
            </a:extLst>
          </p:cNvPr>
          <p:cNvSpPr>
            <a:spLocks noGrp="1" noChangeArrowheads="1"/>
          </p:cNvSpPr>
          <p:nvPr>
            <p:ph type="title"/>
          </p:nvPr>
        </p:nvSpPr>
        <p:spPr bwMode="auto">
          <a:xfrm>
            <a:off x="609600" y="3048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8" name="Rectangle 64" descr="Rectangle: Click to edit Master text styles&#10;Second level&#10;Third level&#10;Fourth level&#10;Fifth level">
            <a:extLst>
              <a:ext uri="{FF2B5EF4-FFF2-40B4-BE49-F238E27FC236}">
                <a16:creationId xmlns:a16="http://schemas.microsoft.com/office/drawing/2014/main" id="{FE683B5F-1A53-4FB7-B527-F36BCAEBD703}"/>
              </a:ext>
            </a:extLst>
          </p:cNvPr>
          <p:cNvSpPr>
            <a:spLocks noGrp="1" noChangeArrowheads="1"/>
          </p:cNvSpPr>
          <p:nvPr>
            <p:ph type="body" idx="1"/>
          </p:nvPr>
        </p:nvSpPr>
        <p:spPr bwMode="auto">
          <a:xfrm>
            <a:off x="838200" y="19050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92" name="Rectangle 68">
            <a:extLst>
              <a:ext uri="{FF2B5EF4-FFF2-40B4-BE49-F238E27FC236}">
                <a16:creationId xmlns:a16="http://schemas.microsoft.com/office/drawing/2014/main" id="{8695E1EE-96A7-4965-AE62-A267552AF0DD}"/>
              </a:ext>
            </a:extLst>
          </p:cNvPr>
          <p:cNvSpPr>
            <a:spLocks noGrp="1" noChangeArrowheads="1"/>
          </p:cNvSpPr>
          <p:nvPr>
            <p:ph type="dt" sz="half" idx="2"/>
          </p:nvPr>
        </p:nvSpPr>
        <p:spPr bwMode="auto">
          <a:xfrm>
            <a:off x="304800" y="6261100"/>
            <a:ext cx="35814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hangingPunct="1">
              <a:defRPr sz="1400" i="1"/>
            </a:lvl1pPr>
          </a:lstStyle>
          <a:p>
            <a:pPr>
              <a:defRPr/>
            </a:pPr>
            <a:r>
              <a:rPr lang="en-US"/>
              <a:t>Bộ môn Mạng và ATTT – Khoa CNTT</a:t>
            </a:r>
          </a:p>
        </p:txBody>
      </p:sp>
      <p:sp>
        <p:nvSpPr>
          <p:cNvPr id="1030" name="Text Box 71">
            <a:extLst>
              <a:ext uri="{FF2B5EF4-FFF2-40B4-BE49-F238E27FC236}">
                <a16:creationId xmlns:a16="http://schemas.microsoft.com/office/drawing/2014/main" id="{BCA0C527-8600-4CC9-941E-80E3B2F2D8A0}"/>
              </a:ext>
            </a:extLst>
          </p:cNvPr>
          <p:cNvSpPr txBox="1">
            <a:spLocks noChangeArrowheads="1"/>
          </p:cNvSpPr>
          <p:nvPr userDrawn="1"/>
        </p:nvSpPr>
        <p:spPr bwMode="auto">
          <a:xfrm>
            <a:off x="4876800" y="6324600"/>
            <a:ext cx="4022725" cy="457200"/>
          </a:xfrm>
          <a:prstGeom prst="rect">
            <a:avLst/>
          </a:prstGeom>
          <a:noFill/>
          <a:ln>
            <a:noFill/>
          </a:ln>
          <a:effec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r" eaLnBrk="1" hangingPunct="1">
              <a:defRPr/>
            </a:pPr>
            <a:r>
              <a:rPr lang="en-US" altLang="en-US" sz="1400" i="1" err="1"/>
              <a:t>Mật</a:t>
            </a:r>
            <a:r>
              <a:rPr lang="en-US" altLang="en-US" sz="1400" i="1"/>
              <a:t> </a:t>
            </a:r>
            <a:r>
              <a:rPr lang="en-US" altLang="en-US" sz="1400" i="1" err="1"/>
              <a:t>mã</a:t>
            </a:r>
            <a:r>
              <a:rPr lang="en-US" altLang="en-US" sz="1400" i="1"/>
              <a:t> </a:t>
            </a:r>
            <a:r>
              <a:rPr lang="en-US" altLang="en-US" sz="1400" i="1" err="1"/>
              <a:t>ứng</a:t>
            </a:r>
            <a:r>
              <a:rPr lang="en-US" altLang="en-US" sz="1400" i="1"/>
              <a:t> </a:t>
            </a:r>
            <a:r>
              <a:rPr lang="en-US" altLang="en-US" sz="1400" i="1" err="1"/>
              <a:t>dụng</a:t>
            </a:r>
            <a:r>
              <a:rPr lang="en-US" altLang="en-US"/>
              <a:t> </a:t>
            </a:r>
            <a:r>
              <a:rPr lang="en-US" altLang="en-US" sz="1400"/>
              <a:t>2 - </a:t>
            </a:r>
            <a:fld id="{EDAD9AE2-35F2-4424-AE2D-C760AEF96604}" type="slidenum">
              <a:rPr lang="en-US" altLang="en-US" sz="1400" smtClean="0"/>
              <a:pPr algn="r" eaLnBrk="1" hangingPunct="1">
                <a:defRPr/>
              </a:pPr>
              <a:t>‹#›</a:t>
            </a:fld>
            <a:endParaRPr lang="en-US" altLang="en-US" sz="1400"/>
          </a:p>
        </p:txBody>
      </p:sp>
    </p:spTree>
  </p:cSld>
  <p:clrMap bg1="lt1" tx1="dk1" bg2="lt2" tx2="dk2" accent1="accent1" accent2="accent2" accent3="accent3" accent4="accent4" accent5="accent5" accent6="accent6" hlink="hlink" folHlink="folHlink"/>
  <p:sldLayoutIdLst>
    <p:sldLayoutId id="2147483891" r:id="rId1"/>
    <p:sldLayoutId id="2147483880" r:id="rId2"/>
    <p:sldLayoutId id="2147483881" r:id="rId3"/>
    <p:sldLayoutId id="2147483882" r:id="rId4"/>
    <p:sldLayoutId id="2147483883" r:id="rId5"/>
    <p:sldLayoutId id="2147483884" r:id="rId6"/>
    <p:sldLayoutId id="2147483885" r:id="rId7"/>
    <p:sldLayoutId id="2147483886" r:id="rId8"/>
    <p:sldLayoutId id="2147483887" r:id="rId9"/>
    <p:sldLayoutId id="2147483888" r:id="rId10"/>
    <p:sldLayoutId id="2147483889" r:id="rId11"/>
    <p:sldLayoutId id="2147483890" r:id="rId12"/>
  </p:sldLayoutIdLst>
  <p:hf sldNum="0" hdr="0" ftr="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imes New Roman" pitchFamily="18" charset="0"/>
        </a:defRPr>
      </a:lvl2pPr>
      <a:lvl3pPr algn="l" rtl="0" eaLnBrk="0" fontAlgn="base" hangingPunct="0">
        <a:spcBef>
          <a:spcPct val="0"/>
        </a:spcBef>
        <a:spcAft>
          <a:spcPct val="0"/>
        </a:spcAft>
        <a:defRPr sz="4400">
          <a:solidFill>
            <a:schemeClr val="tx2"/>
          </a:solidFill>
          <a:latin typeface="Times New Roman" pitchFamily="18" charset="0"/>
        </a:defRPr>
      </a:lvl3pPr>
      <a:lvl4pPr algn="l" rtl="0" eaLnBrk="0" fontAlgn="base" hangingPunct="0">
        <a:spcBef>
          <a:spcPct val="0"/>
        </a:spcBef>
        <a:spcAft>
          <a:spcPct val="0"/>
        </a:spcAft>
        <a:defRPr sz="4400">
          <a:solidFill>
            <a:schemeClr val="tx2"/>
          </a:solidFill>
          <a:latin typeface="Times New Roman" pitchFamily="18" charset="0"/>
        </a:defRPr>
      </a:lvl4pPr>
      <a:lvl5pPr algn="l" rtl="0" eaLnBrk="0" fontAlgn="base" hangingPunct="0">
        <a:spcBef>
          <a:spcPct val="0"/>
        </a:spcBef>
        <a:spcAft>
          <a:spcPct val="0"/>
        </a:spcAft>
        <a:defRPr sz="4400">
          <a:solidFill>
            <a:schemeClr val="tx2"/>
          </a:solidFill>
          <a:latin typeface="Times New Roman" pitchFamily="18" charset="0"/>
        </a:defRPr>
      </a:lvl5pPr>
      <a:lvl6pPr marL="457200" algn="l" rtl="0" fontAlgn="base">
        <a:spcBef>
          <a:spcPct val="0"/>
        </a:spcBef>
        <a:spcAft>
          <a:spcPct val="0"/>
        </a:spcAft>
        <a:defRPr sz="4400">
          <a:solidFill>
            <a:schemeClr val="tx2"/>
          </a:solidFill>
          <a:latin typeface="Times New Roman" pitchFamily="18" charset="0"/>
        </a:defRPr>
      </a:lvl6pPr>
      <a:lvl7pPr marL="914400" algn="l" rtl="0" fontAlgn="base">
        <a:spcBef>
          <a:spcPct val="0"/>
        </a:spcBef>
        <a:spcAft>
          <a:spcPct val="0"/>
        </a:spcAft>
        <a:defRPr sz="4400">
          <a:solidFill>
            <a:schemeClr val="tx2"/>
          </a:solidFill>
          <a:latin typeface="Times New Roman" pitchFamily="18" charset="0"/>
        </a:defRPr>
      </a:lvl7pPr>
      <a:lvl8pPr marL="1371600" algn="l" rtl="0" fontAlgn="base">
        <a:spcBef>
          <a:spcPct val="0"/>
        </a:spcBef>
        <a:spcAft>
          <a:spcPct val="0"/>
        </a:spcAft>
        <a:defRPr sz="4400">
          <a:solidFill>
            <a:schemeClr val="tx2"/>
          </a:solidFill>
          <a:latin typeface="Times New Roman" pitchFamily="18" charset="0"/>
        </a:defRPr>
      </a:lvl8pPr>
      <a:lvl9pPr marL="1828800" algn="l"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lr>
          <a:schemeClr val="hlink"/>
        </a:buClr>
        <a:buSzPct val="110000"/>
        <a:buFont typeface="Wingdings" panose="05000000000000000000" pitchFamily="2" charset="2"/>
        <a:buBlip>
          <a:blip r:embed="rId14"/>
        </a:buBlip>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60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hlink"/>
        </a:buClr>
        <a:buSzPct val="95000"/>
        <a:buFont typeface="Wingdings" panose="05000000000000000000" pitchFamily="2" charset="2"/>
        <a:buChar char="w"/>
        <a:defRPr sz="2400">
          <a:solidFill>
            <a:schemeClr val="tx1"/>
          </a:solidFill>
          <a:latin typeface="+mn-lt"/>
        </a:defRPr>
      </a:lvl3pPr>
      <a:lvl4pPr marL="1600200" indent="-228600" algn="l" rtl="0" eaLnBrk="0" fontAlgn="base" hangingPunct="0">
        <a:spcBef>
          <a:spcPct val="20000"/>
        </a:spcBef>
        <a:spcAft>
          <a:spcPct val="0"/>
        </a:spcAft>
        <a:buClr>
          <a:schemeClr val="tx1"/>
        </a:buClr>
        <a:buSzPct val="6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5pPr>
      <a:lvl6pPr marL="25146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1">
            <a:extLst>
              <a:ext uri="{FF2B5EF4-FFF2-40B4-BE49-F238E27FC236}">
                <a16:creationId xmlns:a16="http://schemas.microsoft.com/office/drawing/2014/main" id="{5D2006E1-76A0-434D-93C7-256DA4B22DE6}"/>
              </a:ext>
            </a:extLst>
          </p:cNvPr>
          <p:cNvSpPr>
            <a:spLocks noGrp="1" noChangeArrowheads="1"/>
          </p:cNvSpPr>
          <p:nvPr>
            <p:ph type="dt" sz="quarter" idx="10"/>
          </p:nvPr>
        </p:nvSpPr>
        <p:spPr>
          <a:xfrm>
            <a:off x="304800" y="6248400"/>
            <a:ext cx="3352800" cy="4572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imes New Roman" panose="02020603050405020304" pitchFamily="18"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imes New Roman" panose="02020603050405020304" pitchFamily="18"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ahoma" panose="020B0604030504040204" pitchFamily="34" charset="0"/>
              </a:rPr>
              <a:t>Bộ môn Mạng và ATTT – Khoa CNTT</a:t>
            </a:r>
          </a:p>
        </p:txBody>
      </p:sp>
      <p:sp>
        <p:nvSpPr>
          <p:cNvPr id="6147" name="Rectangle 2">
            <a:extLst>
              <a:ext uri="{FF2B5EF4-FFF2-40B4-BE49-F238E27FC236}">
                <a16:creationId xmlns:a16="http://schemas.microsoft.com/office/drawing/2014/main" id="{06E75D77-532F-4164-A283-A3A26A74B509}"/>
              </a:ext>
            </a:extLst>
          </p:cNvPr>
          <p:cNvSpPr>
            <a:spLocks noGrp="1" noChangeArrowheads="1"/>
          </p:cNvSpPr>
          <p:nvPr>
            <p:ph type="ctrTitle"/>
          </p:nvPr>
        </p:nvSpPr>
        <p:spPr>
          <a:xfrm>
            <a:off x="762000" y="1371600"/>
            <a:ext cx="7848600" cy="1143000"/>
          </a:xfrm>
        </p:spPr>
        <p:txBody>
          <a:bodyPr/>
          <a:lstStyle/>
          <a:p>
            <a:pPr algn="ctr" eaLnBrk="1" hangingPunct="1"/>
            <a:r>
              <a:rPr lang="en-US" altLang="en-US" sz="4800" b="1"/>
              <a:t>MẬT MÃ ỨNG DỤNG</a:t>
            </a:r>
          </a:p>
        </p:txBody>
      </p:sp>
      <p:sp>
        <p:nvSpPr>
          <p:cNvPr id="6148" name="Rectangle 3" descr="Rectangle: Click to edit Master text styles&#10;Second level&#10;Third level&#10;Fourth level&#10;Fifth level">
            <a:extLst>
              <a:ext uri="{FF2B5EF4-FFF2-40B4-BE49-F238E27FC236}">
                <a16:creationId xmlns:a16="http://schemas.microsoft.com/office/drawing/2014/main" id="{2B76C001-5CCC-4654-A4C7-3E08127C5DED}"/>
              </a:ext>
            </a:extLst>
          </p:cNvPr>
          <p:cNvSpPr>
            <a:spLocks noGrp="1" noChangeArrowheads="1"/>
          </p:cNvSpPr>
          <p:nvPr>
            <p:ph type="subTitle" idx="1"/>
          </p:nvPr>
        </p:nvSpPr>
        <p:spPr>
          <a:xfrm>
            <a:off x="1143000" y="3309938"/>
            <a:ext cx="6858000" cy="2024062"/>
          </a:xfrm>
        </p:spPr>
        <p:txBody>
          <a:bodyPr/>
          <a:lstStyle/>
          <a:p>
            <a:pPr algn="ctr" eaLnBrk="1" hangingPunct="1"/>
            <a:r>
              <a:rPr lang="en-US" altLang="en-US">
                <a:cs typeface="Times New Roman" panose="02020603050405020304" pitchFamily="18" charset="0"/>
              </a:rPr>
              <a:t>Gi</a:t>
            </a:r>
            <a:r>
              <a:rPr lang="en-US" altLang="en-US"/>
              <a:t>ảng viên:</a:t>
            </a:r>
            <a:r>
              <a:rPr lang="en-US" altLang="en-US" sz="4000">
                <a:cs typeface="Times New Roman" panose="02020603050405020304" pitchFamily="18" charset="0"/>
              </a:rPr>
              <a:t> </a:t>
            </a:r>
            <a:r>
              <a:rPr lang="en-US" altLang="en-US">
                <a:cs typeface="Times New Roman" panose="02020603050405020304" pitchFamily="18" charset="0"/>
              </a:rPr>
              <a:t>Ph</a:t>
            </a:r>
            <a:r>
              <a:rPr lang="en-US" altLang="en-US"/>
              <a:t>ạm Thanh Bình</a:t>
            </a:r>
            <a:endParaRPr lang="en-US" altLang="en-US">
              <a:cs typeface="Times New Roman" panose="02020603050405020304" pitchFamily="18" charset="0"/>
            </a:endParaRPr>
          </a:p>
          <a:p>
            <a:pPr algn="ctr" eaLnBrk="1" hangingPunct="1"/>
            <a:r>
              <a:rPr lang="en-US" altLang="en-US">
                <a:cs typeface="Times New Roman" panose="02020603050405020304" pitchFamily="18" charset="0"/>
              </a:rPr>
              <a:t>B</a:t>
            </a:r>
            <a:r>
              <a:rPr lang="en-US" altLang="en-US"/>
              <a:t>ộ môn Mạng và an toàn thông tin</a:t>
            </a:r>
          </a:p>
          <a:p>
            <a:pPr algn="ctr" eaLnBrk="1" hangingPunct="1"/>
            <a:r>
              <a:rPr lang="en-US" altLang="en-US" i="1"/>
              <a:t>http://dhthuyloi.blogspot.com</a:t>
            </a:r>
            <a:endParaRPr lang="en-US" altLang="en-US" sz="2800" i="1"/>
          </a:p>
          <a:p>
            <a:pPr algn="ctr" eaLnBrk="1" hangingPunct="1"/>
            <a:endParaRPr lang="en-US" altLang="en-US" i="1">
              <a:solidFill>
                <a:srgbClr val="0000FF"/>
              </a:solidFill>
            </a:endParaRPr>
          </a:p>
          <a:p>
            <a:pPr algn="ctr" eaLnBrk="1" hangingPunct="1"/>
            <a:endParaRPr lang="en-US" altLang="en-US" i="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333B4-4827-4803-BDF0-8C193FFD4786}"/>
              </a:ext>
            </a:extLst>
          </p:cNvPr>
          <p:cNvSpPr>
            <a:spLocks noGrp="1"/>
          </p:cNvSpPr>
          <p:nvPr>
            <p:ph type="title"/>
          </p:nvPr>
        </p:nvSpPr>
        <p:spPr/>
        <p:txBody>
          <a:bodyPr/>
          <a:lstStyle/>
          <a:p>
            <a:r>
              <a:rPr lang="en-US" sz="4000"/>
              <a:t>Nhóm 4: Xây dựng hệ thống kiểm soát xâm nhập</a:t>
            </a:r>
          </a:p>
        </p:txBody>
      </p:sp>
      <p:sp>
        <p:nvSpPr>
          <p:cNvPr id="3" name="Content Placeholder 2">
            <a:extLst>
              <a:ext uri="{FF2B5EF4-FFF2-40B4-BE49-F238E27FC236}">
                <a16:creationId xmlns:a16="http://schemas.microsoft.com/office/drawing/2014/main" id="{BAB13CF5-EA77-4466-B8B4-53BAA09937AE}"/>
              </a:ext>
            </a:extLst>
          </p:cNvPr>
          <p:cNvSpPr>
            <a:spLocks noGrp="1"/>
          </p:cNvSpPr>
          <p:nvPr>
            <p:ph idx="1"/>
          </p:nvPr>
        </p:nvSpPr>
        <p:spPr>
          <a:xfrm>
            <a:off x="685800" y="1536592"/>
            <a:ext cx="7924800" cy="4800600"/>
          </a:xfrm>
        </p:spPr>
        <p:txBody>
          <a:bodyPr/>
          <a:lstStyle/>
          <a:p>
            <a:r>
              <a:rPr lang="en-US" sz="2700">
                <a:solidFill>
                  <a:srgbClr val="0000FF"/>
                </a:solidFill>
              </a:rPr>
              <a:t> Yêu cầu 7: Hạn chế tiếp cận với dữ liệu thẻ thanh toán</a:t>
            </a:r>
          </a:p>
          <a:p>
            <a:pPr marL="0" indent="0">
              <a:buNone/>
            </a:pPr>
            <a:r>
              <a:rPr lang="en-US" sz="2700" i="1"/>
              <a:t>   Đ</a:t>
            </a:r>
            <a:r>
              <a:rPr lang="vi-VN" sz="2700" i="1"/>
              <a:t>ảm bảo rằng chỉ những nhân viên được ủy quyền mới có thể truy cập thông tin nhạy cảm, giảm nguy cơ đe dọa nội bộ</a:t>
            </a:r>
            <a:endParaRPr lang="en-US" sz="2700" i="1"/>
          </a:p>
          <a:p>
            <a:r>
              <a:rPr lang="en-US" sz="2700">
                <a:solidFill>
                  <a:srgbClr val="0000FF"/>
                </a:solidFill>
              </a:rPr>
              <a:t> Yêu cầu 8: Cấp và theo dõi các tài khoản truy nhập hệ thống của nhân viên</a:t>
            </a:r>
            <a:endParaRPr lang="vi-VN" sz="2700">
              <a:solidFill>
                <a:srgbClr val="0000FF"/>
              </a:solidFill>
            </a:endParaRPr>
          </a:p>
          <a:p>
            <a:pPr marL="0" indent="0">
              <a:buNone/>
            </a:pPr>
            <a:r>
              <a:rPr lang="en-US" sz="2700" i="1"/>
              <a:t>   Mỗi </a:t>
            </a:r>
            <a:r>
              <a:rPr lang="vi-VN" sz="2700" i="1"/>
              <a:t>người d</a:t>
            </a:r>
            <a:r>
              <a:rPr lang="en-US" sz="2700" i="1"/>
              <a:t>ù</a:t>
            </a:r>
            <a:r>
              <a:rPr lang="vi-VN" sz="2700" i="1"/>
              <a:t>ng</a:t>
            </a:r>
            <a:r>
              <a:rPr lang="en-US" sz="2700" i="1"/>
              <a:t> được cấp 1 ID</a:t>
            </a:r>
            <a:r>
              <a:rPr lang="vi-VN" sz="2700" i="1"/>
              <a:t> duy nhất</a:t>
            </a:r>
            <a:r>
              <a:rPr lang="en-US" sz="2700" i="1"/>
              <a:t>, nhờ vậy có thể dễ dàng</a:t>
            </a:r>
            <a:r>
              <a:rPr lang="vi-VN" sz="2700" i="1"/>
              <a:t> giám sát hoạt động của người d</a:t>
            </a:r>
            <a:r>
              <a:rPr lang="en-US" sz="2700" i="1"/>
              <a:t>ù</a:t>
            </a:r>
            <a:r>
              <a:rPr lang="vi-VN" sz="2700" i="1"/>
              <a:t>ng</a:t>
            </a:r>
            <a:r>
              <a:rPr lang="en-US" sz="2700" i="1"/>
              <a:t>, </a:t>
            </a:r>
            <a:r>
              <a:rPr lang="vi-VN" sz="2700" i="1"/>
              <a:t>hỗ trợ điều tra khi sự cố bảo mật xảy ra và tăng cường trách nhiệm của mỗi cá nhân</a:t>
            </a:r>
            <a:br>
              <a:rPr lang="vi-VN" sz="2700" i="1"/>
            </a:br>
            <a:endParaRPr lang="en-US" sz="2700" i="1"/>
          </a:p>
        </p:txBody>
      </p:sp>
      <p:sp>
        <p:nvSpPr>
          <p:cNvPr id="4" name="Date Placeholder 3">
            <a:extLst>
              <a:ext uri="{FF2B5EF4-FFF2-40B4-BE49-F238E27FC236}">
                <a16:creationId xmlns:a16="http://schemas.microsoft.com/office/drawing/2014/main" id="{6D7BF389-F23E-42A2-A8CC-B93B30F30276}"/>
              </a:ext>
            </a:extLst>
          </p:cNvPr>
          <p:cNvSpPr>
            <a:spLocks noGrp="1"/>
          </p:cNvSpPr>
          <p:nvPr>
            <p:ph type="dt" sz="half" idx="10"/>
          </p:nvPr>
        </p:nvSpPr>
        <p:spPr/>
        <p:txBody>
          <a:bodyPr/>
          <a:lstStyle/>
          <a:p>
            <a:pPr>
              <a:defRPr/>
            </a:pPr>
            <a:r>
              <a:rPr lang="en-US"/>
              <a:t>Bộ môn Mạng và ATTT – Khoa CNTT</a:t>
            </a:r>
          </a:p>
        </p:txBody>
      </p:sp>
    </p:spTree>
    <p:extLst>
      <p:ext uri="{BB962C8B-B14F-4D97-AF65-F5344CB8AC3E}">
        <p14:creationId xmlns:p14="http://schemas.microsoft.com/office/powerpoint/2010/main" val="41113134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5B934-F735-4985-8B69-D9C2AD09EB2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9A92C29-0CA1-48BB-9233-F5C607F9FE83}"/>
              </a:ext>
            </a:extLst>
          </p:cNvPr>
          <p:cNvSpPr>
            <a:spLocks noGrp="1"/>
          </p:cNvSpPr>
          <p:nvPr>
            <p:ph idx="1"/>
          </p:nvPr>
        </p:nvSpPr>
        <p:spPr>
          <a:xfrm>
            <a:off x="762000" y="1600200"/>
            <a:ext cx="7772400" cy="4572000"/>
          </a:xfrm>
        </p:spPr>
        <p:txBody>
          <a:bodyPr/>
          <a:lstStyle/>
          <a:p>
            <a:r>
              <a:rPr lang="en-US"/>
              <a:t> </a:t>
            </a:r>
            <a:r>
              <a:rPr lang="vi-VN" sz="3200">
                <a:solidFill>
                  <a:srgbClr val="0000FF"/>
                </a:solidFill>
                <a:ea typeface="+mn-ea"/>
                <a:cs typeface="+mn-cs"/>
              </a:rPr>
              <a:t>Yêu </a:t>
            </a:r>
            <a:r>
              <a:rPr lang="vi-VN">
                <a:solidFill>
                  <a:srgbClr val="0000FF"/>
                </a:solidFill>
              </a:rPr>
              <a:t>cầu 9: </a:t>
            </a:r>
            <a:r>
              <a:rPr lang="en-US">
                <a:solidFill>
                  <a:srgbClr val="0000FF"/>
                </a:solidFill>
              </a:rPr>
              <a:t>Hạn chế quyền truy cập vào hệ thống vật lý chứa dữ liệu </a:t>
            </a:r>
            <a:r>
              <a:rPr lang="vi-VN">
                <a:solidFill>
                  <a:srgbClr val="0000FF"/>
                </a:solidFill>
              </a:rPr>
              <a:t>thẻ</a:t>
            </a:r>
            <a:endParaRPr lang="en-US">
              <a:solidFill>
                <a:srgbClr val="0000FF"/>
              </a:solidFill>
            </a:endParaRPr>
          </a:p>
          <a:p>
            <a:pPr marL="0" indent="0">
              <a:buNone/>
            </a:pPr>
            <a:r>
              <a:rPr lang="en-US" i="1"/>
              <a:t>   T</a:t>
            </a:r>
            <a:r>
              <a:rPr lang="vi-VN" i="1"/>
              <a:t>riển khai </a:t>
            </a:r>
            <a:r>
              <a:rPr lang="en-US" i="1"/>
              <a:t>đồng bộ nhiều</a:t>
            </a:r>
            <a:r>
              <a:rPr lang="vi-VN" i="1"/>
              <a:t> biện pháp như bảo mật trung tâm dữ liệu,</a:t>
            </a:r>
            <a:r>
              <a:rPr lang="en-US" i="1"/>
              <a:t> bảo mật</a:t>
            </a:r>
            <a:r>
              <a:rPr lang="vi-VN" i="1"/>
              <a:t> thiết bị đầu</a:t>
            </a:r>
            <a:r>
              <a:rPr lang="en-US" i="1"/>
              <a:t> cuối,</a:t>
            </a:r>
            <a:r>
              <a:rPr lang="vi-VN" i="1"/>
              <a:t> kiểm soát truy cập, giám sát và quản lý khách truy cập</a:t>
            </a:r>
            <a:r>
              <a:rPr lang="en-US" i="1"/>
              <a:t>, sử dụng</a:t>
            </a:r>
            <a:r>
              <a:rPr lang="vi-VN" i="1"/>
              <a:t> xác thực và giám sát sinh trắc học, đảm bảo rằng chỉ những người có</a:t>
            </a:r>
            <a:r>
              <a:rPr lang="en-US" i="1"/>
              <a:t> đủ</a:t>
            </a:r>
            <a:r>
              <a:rPr lang="vi-VN" i="1"/>
              <a:t> quyền</a:t>
            </a:r>
            <a:r>
              <a:rPr lang="en-US" i="1"/>
              <a:t> hạn</a:t>
            </a:r>
            <a:r>
              <a:rPr lang="vi-VN" i="1"/>
              <a:t> mới được truy cập vào dữ liệu thẻ</a:t>
            </a:r>
            <a:endParaRPr lang="en-US" i="1"/>
          </a:p>
          <a:p>
            <a:endParaRPr lang="en-US"/>
          </a:p>
        </p:txBody>
      </p:sp>
      <p:sp>
        <p:nvSpPr>
          <p:cNvPr id="4" name="Date Placeholder 3">
            <a:extLst>
              <a:ext uri="{FF2B5EF4-FFF2-40B4-BE49-F238E27FC236}">
                <a16:creationId xmlns:a16="http://schemas.microsoft.com/office/drawing/2014/main" id="{7BA70D32-CD11-4A07-8737-992B754FA5D6}"/>
              </a:ext>
            </a:extLst>
          </p:cNvPr>
          <p:cNvSpPr>
            <a:spLocks noGrp="1"/>
          </p:cNvSpPr>
          <p:nvPr>
            <p:ph type="dt" sz="half" idx="10"/>
          </p:nvPr>
        </p:nvSpPr>
        <p:spPr/>
        <p:txBody>
          <a:bodyPr/>
          <a:lstStyle/>
          <a:p>
            <a:pPr>
              <a:defRPr/>
            </a:pPr>
            <a:r>
              <a:rPr lang="en-US"/>
              <a:t>Bộ môn Mạng và ATTT – Khoa CNTT</a:t>
            </a:r>
          </a:p>
        </p:txBody>
      </p:sp>
    </p:spTree>
    <p:extLst>
      <p:ext uri="{BB962C8B-B14F-4D97-AF65-F5344CB8AC3E}">
        <p14:creationId xmlns:p14="http://schemas.microsoft.com/office/powerpoint/2010/main" val="35582879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45F07-E0DD-4D4F-8696-BEC445D65817}"/>
              </a:ext>
            </a:extLst>
          </p:cNvPr>
          <p:cNvSpPr>
            <a:spLocks noGrp="1"/>
          </p:cNvSpPr>
          <p:nvPr>
            <p:ph type="title"/>
          </p:nvPr>
        </p:nvSpPr>
        <p:spPr/>
        <p:txBody>
          <a:bodyPr/>
          <a:lstStyle/>
          <a:p>
            <a:r>
              <a:rPr lang="en-US" sz="4000"/>
              <a:t>Nhóm 5: </a:t>
            </a:r>
            <a:r>
              <a:rPr lang="vi-VN" sz="4000"/>
              <a:t>Theo dõi và đánh giá hệ thống thường xuyên</a:t>
            </a:r>
            <a:endParaRPr lang="en-US" sz="4000"/>
          </a:p>
        </p:txBody>
      </p:sp>
      <p:sp>
        <p:nvSpPr>
          <p:cNvPr id="3" name="Content Placeholder 2">
            <a:extLst>
              <a:ext uri="{FF2B5EF4-FFF2-40B4-BE49-F238E27FC236}">
                <a16:creationId xmlns:a16="http://schemas.microsoft.com/office/drawing/2014/main" id="{D6EA3750-B392-4E97-AB7B-DFB6D2403CD7}"/>
              </a:ext>
            </a:extLst>
          </p:cNvPr>
          <p:cNvSpPr>
            <a:spLocks noGrp="1"/>
          </p:cNvSpPr>
          <p:nvPr>
            <p:ph idx="1"/>
          </p:nvPr>
        </p:nvSpPr>
        <p:spPr>
          <a:xfrm>
            <a:off x="685800" y="1576347"/>
            <a:ext cx="8001000" cy="5029200"/>
          </a:xfrm>
        </p:spPr>
        <p:txBody>
          <a:bodyPr/>
          <a:lstStyle/>
          <a:p>
            <a:r>
              <a:rPr lang="en-US" sz="2700"/>
              <a:t> </a:t>
            </a:r>
            <a:r>
              <a:rPr lang="vi-VN" sz="2700">
                <a:solidFill>
                  <a:srgbClr val="0000FF"/>
                </a:solidFill>
              </a:rPr>
              <a:t>Yêu cầu 10: Kiểm tra và lưu tất cả các truy nhập vào hệ thống và dữ liệu thẻ</a:t>
            </a:r>
            <a:endParaRPr lang="en-US" sz="2700">
              <a:solidFill>
                <a:srgbClr val="0000FF"/>
              </a:solidFill>
            </a:endParaRPr>
          </a:p>
          <a:p>
            <a:pPr marL="0" indent="0">
              <a:buNone/>
            </a:pPr>
            <a:r>
              <a:rPr lang="en-US" sz="2700" i="1"/>
              <a:t>   P</a:t>
            </a:r>
            <a:r>
              <a:rPr lang="vi-VN" sz="2700" i="1"/>
              <a:t>hải ghi lại nhật ký và giám sát tất cả </a:t>
            </a:r>
            <a:r>
              <a:rPr lang="en-US" sz="2700" i="1"/>
              <a:t>các</a:t>
            </a:r>
            <a:r>
              <a:rPr lang="vi-VN" sz="2700" i="1"/>
              <a:t> truy cập vào tài nguyên mạng và dữ liệu</a:t>
            </a:r>
            <a:r>
              <a:rPr lang="en-US" sz="2700" i="1"/>
              <a:t> </a:t>
            </a:r>
            <a:r>
              <a:rPr lang="vi-VN" sz="2700" i="1"/>
              <a:t>thẻ</a:t>
            </a:r>
            <a:r>
              <a:rPr lang="en-US" sz="2700" i="1"/>
              <a:t>,</a:t>
            </a:r>
            <a:r>
              <a:rPr lang="vi-VN" sz="2700" i="1"/>
              <a:t> </a:t>
            </a:r>
            <a:r>
              <a:rPr lang="en-US" sz="2700" i="1"/>
              <a:t>nhờ vậy </a:t>
            </a:r>
            <a:r>
              <a:rPr lang="vi-VN" sz="2700" i="1"/>
              <a:t>có thể xác định kịp thời các điểm bất thường và các mối đe dọa tiềm ẩn</a:t>
            </a:r>
          </a:p>
          <a:p>
            <a:r>
              <a:rPr lang="en-US" sz="2700">
                <a:solidFill>
                  <a:srgbClr val="0000FF"/>
                </a:solidFill>
              </a:rPr>
              <a:t> </a:t>
            </a:r>
            <a:r>
              <a:rPr lang="vi-VN" sz="2700">
                <a:solidFill>
                  <a:srgbClr val="0000FF"/>
                </a:solidFill>
              </a:rPr>
              <a:t>Yêu cầu 11: Thường xuyên đánh giá và thử nghiệm lại quy trình an ninh hệ thống</a:t>
            </a:r>
            <a:endParaRPr lang="en-US" sz="2700">
              <a:solidFill>
                <a:srgbClr val="0000FF"/>
              </a:solidFill>
            </a:endParaRPr>
          </a:p>
          <a:p>
            <a:pPr marL="0" indent="0">
              <a:buNone/>
            </a:pPr>
            <a:r>
              <a:rPr lang="en-US" sz="2700" i="1"/>
              <a:t>   </a:t>
            </a:r>
            <a:r>
              <a:rPr lang="vi-VN" sz="2700" i="1"/>
              <a:t>Các mối đe dọa mạng luôn phát triển không ngừng nghỉ, vậy nên việc kiểm tra thường xuyên và đánh giá lỗ hổng là bắt buộc</a:t>
            </a:r>
            <a:endParaRPr lang="en-US" sz="2700" i="1"/>
          </a:p>
        </p:txBody>
      </p:sp>
      <p:sp>
        <p:nvSpPr>
          <p:cNvPr id="4" name="Date Placeholder 3">
            <a:extLst>
              <a:ext uri="{FF2B5EF4-FFF2-40B4-BE49-F238E27FC236}">
                <a16:creationId xmlns:a16="http://schemas.microsoft.com/office/drawing/2014/main" id="{69524A67-A889-4F34-B2AF-319FB4BD9C41}"/>
              </a:ext>
            </a:extLst>
          </p:cNvPr>
          <p:cNvSpPr>
            <a:spLocks noGrp="1"/>
          </p:cNvSpPr>
          <p:nvPr>
            <p:ph type="dt" sz="half" idx="10"/>
          </p:nvPr>
        </p:nvSpPr>
        <p:spPr/>
        <p:txBody>
          <a:bodyPr/>
          <a:lstStyle/>
          <a:p>
            <a:pPr>
              <a:defRPr/>
            </a:pPr>
            <a:r>
              <a:rPr lang="en-US"/>
              <a:t>Bộ môn Mạng và ATTT – Khoa CNTT</a:t>
            </a:r>
          </a:p>
        </p:txBody>
      </p:sp>
    </p:spTree>
    <p:extLst>
      <p:ext uri="{BB962C8B-B14F-4D97-AF65-F5344CB8AC3E}">
        <p14:creationId xmlns:p14="http://schemas.microsoft.com/office/powerpoint/2010/main" val="25923254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A3F7D-ECD7-414E-94BE-B36F5BC9D80E}"/>
              </a:ext>
            </a:extLst>
          </p:cNvPr>
          <p:cNvSpPr>
            <a:spLocks noGrp="1"/>
          </p:cNvSpPr>
          <p:nvPr>
            <p:ph type="title"/>
          </p:nvPr>
        </p:nvSpPr>
        <p:spPr>
          <a:xfrm>
            <a:off x="609600" y="304800"/>
            <a:ext cx="8305800" cy="1143000"/>
          </a:xfrm>
        </p:spPr>
        <p:txBody>
          <a:bodyPr/>
          <a:lstStyle/>
          <a:p>
            <a:r>
              <a:rPr lang="en-US" sz="4000"/>
              <a:t>Nhóm 6: Chính sách bảo vệ thông tin</a:t>
            </a:r>
          </a:p>
        </p:txBody>
      </p:sp>
      <p:sp>
        <p:nvSpPr>
          <p:cNvPr id="3" name="Content Placeholder 2">
            <a:extLst>
              <a:ext uri="{FF2B5EF4-FFF2-40B4-BE49-F238E27FC236}">
                <a16:creationId xmlns:a16="http://schemas.microsoft.com/office/drawing/2014/main" id="{03AC6343-E86D-48A6-B5D3-2E993E3CD864}"/>
              </a:ext>
            </a:extLst>
          </p:cNvPr>
          <p:cNvSpPr>
            <a:spLocks noGrp="1"/>
          </p:cNvSpPr>
          <p:nvPr>
            <p:ph idx="1"/>
          </p:nvPr>
        </p:nvSpPr>
        <p:spPr/>
        <p:txBody>
          <a:bodyPr/>
          <a:lstStyle/>
          <a:p>
            <a:r>
              <a:rPr lang="en-US">
                <a:solidFill>
                  <a:srgbClr val="0000FF"/>
                </a:solidFill>
              </a:rPr>
              <a:t> Yêu cầu 12: Xây dựng chính sách bảo vệ thông tin của tổ chức</a:t>
            </a:r>
          </a:p>
          <a:p>
            <a:pPr marL="0" indent="0">
              <a:buNone/>
            </a:pPr>
            <a:r>
              <a:rPr lang="en-US">
                <a:solidFill>
                  <a:srgbClr val="000000"/>
                </a:solidFill>
                <a:latin typeface="Inter"/>
              </a:rPr>
              <a:t>   </a:t>
            </a:r>
            <a:r>
              <a:rPr lang="en-US" i="1"/>
              <a:t>Tổ chức </a:t>
            </a:r>
            <a:r>
              <a:rPr lang="vi-VN" i="1"/>
              <a:t>phải </a:t>
            </a:r>
            <a:r>
              <a:rPr lang="en-US" i="1"/>
              <a:t>xây dựng được </a:t>
            </a:r>
            <a:r>
              <a:rPr lang="vi-VN" i="1"/>
              <a:t>chính sách bảo mật thông tin và đào tạo tất cả nhân viên</a:t>
            </a:r>
            <a:r>
              <a:rPr lang="en-US" i="1"/>
              <a:t>,</a:t>
            </a:r>
            <a:r>
              <a:rPr lang="vi-VN" i="1"/>
              <a:t> bằng cách thúc đẩy văn hóa bảo mật và đảm bảo rằng nhân viên hiểu được vai trò của họ trong việc bảo vệ dữ liệu</a:t>
            </a:r>
            <a:endParaRPr lang="en-US" i="1"/>
          </a:p>
          <a:p>
            <a:endParaRPr lang="en-US"/>
          </a:p>
        </p:txBody>
      </p:sp>
      <p:sp>
        <p:nvSpPr>
          <p:cNvPr id="4" name="Date Placeholder 3">
            <a:extLst>
              <a:ext uri="{FF2B5EF4-FFF2-40B4-BE49-F238E27FC236}">
                <a16:creationId xmlns:a16="http://schemas.microsoft.com/office/drawing/2014/main" id="{0840C5A5-9CED-44FB-98F2-842404ABAD6F}"/>
              </a:ext>
            </a:extLst>
          </p:cNvPr>
          <p:cNvSpPr>
            <a:spLocks noGrp="1"/>
          </p:cNvSpPr>
          <p:nvPr>
            <p:ph type="dt" sz="half" idx="10"/>
          </p:nvPr>
        </p:nvSpPr>
        <p:spPr/>
        <p:txBody>
          <a:bodyPr/>
          <a:lstStyle/>
          <a:p>
            <a:pPr>
              <a:defRPr/>
            </a:pPr>
            <a:r>
              <a:rPr lang="en-US"/>
              <a:t>Bộ môn Mạng và ATTT – Khoa CNTT</a:t>
            </a:r>
          </a:p>
        </p:txBody>
      </p:sp>
    </p:spTree>
    <p:extLst>
      <p:ext uri="{BB962C8B-B14F-4D97-AF65-F5344CB8AC3E}">
        <p14:creationId xmlns:p14="http://schemas.microsoft.com/office/powerpoint/2010/main" val="38834795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D9BDE-D44F-4209-A0F8-4DF26A355025}"/>
              </a:ext>
            </a:extLst>
          </p:cNvPr>
          <p:cNvSpPr>
            <a:spLocks noGrp="1"/>
          </p:cNvSpPr>
          <p:nvPr>
            <p:ph type="title"/>
          </p:nvPr>
        </p:nvSpPr>
        <p:spPr/>
        <p:txBody>
          <a:bodyPr/>
          <a:lstStyle/>
          <a:p>
            <a:r>
              <a:rPr lang="en-US" altLang="en-US"/>
              <a:t>Blockchain và tiền mã hóa</a:t>
            </a:r>
            <a:endParaRPr lang="en-US"/>
          </a:p>
        </p:txBody>
      </p:sp>
      <p:sp>
        <p:nvSpPr>
          <p:cNvPr id="3" name="Content Placeholder 2">
            <a:extLst>
              <a:ext uri="{FF2B5EF4-FFF2-40B4-BE49-F238E27FC236}">
                <a16:creationId xmlns:a16="http://schemas.microsoft.com/office/drawing/2014/main" id="{A82F2FEB-80EF-4B13-AD43-2F6976BA1210}"/>
              </a:ext>
            </a:extLst>
          </p:cNvPr>
          <p:cNvSpPr>
            <a:spLocks noGrp="1"/>
          </p:cNvSpPr>
          <p:nvPr>
            <p:ph idx="1"/>
          </p:nvPr>
        </p:nvSpPr>
        <p:spPr/>
        <p:txBody>
          <a:bodyPr/>
          <a:lstStyle/>
          <a:p>
            <a:r>
              <a:rPr lang="en-US"/>
              <a:t> Công nghệ </a:t>
            </a:r>
            <a:r>
              <a:rPr lang="en-US" altLang="en-US"/>
              <a:t>Blockchain</a:t>
            </a:r>
          </a:p>
          <a:p>
            <a:r>
              <a:rPr lang="en-US"/>
              <a:t> Ứng dụng vào tiền mã hóa </a:t>
            </a:r>
          </a:p>
        </p:txBody>
      </p:sp>
      <p:sp>
        <p:nvSpPr>
          <p:cNvPr id="4" name="Date Placeholder 3">
            <a:extLst>
              <a:ext uri="{FF2B5EF4-FFF2-40B4-BE49-F238E27FC236}">
                <a16:creationId xmlns:a16="http://schemas.microsoft.com/office/drawing/2014/main" id="{E607F0E3-BBA3-4382-A003-70C4D92ED014}"/>
              </a:ext>
            </a:extLst>
          </p:cNvPr>
          <p:cNvSpPr>
            <a:spLocks noGrp="1"/>
          </p:cNvSpPr>
          <p:nvPr>
            <p:ph type="dt" sz="half" idx="10"/>
          </p:nvPr>
        </p:nvSpPr>
        <p:spPr/>
        <p:txBody>
          <a:bodyPr/>
          <a:lstStyle/>
          <a:p>
            <a:pPr>
              <a:defRPr/>
            </a:pPr>
            <a:r>
              <a:rPr lang="en-US"/>
              <a:t>Bộ môn Mạng và ATTT – Khoa CNTT</a:t>
            </a:r>
          </a:p>
        </p:txBody>
      </p:sp>
    </p:spTree>
    <p:extLst>
      <p:ext uri="{BB962C8B-B14F-4D97-AF65-F5344CB8AC3E}">
        <p14:creationId xmlns:p14="http://schemas.microsoft.com/office/powerpoint/2010/main" val="24968314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91309-1BA8-4B65-9F8C-A0418CB63AE0}"/>
              </a:ext>
            </a:extLst>
          </p:cNvPr>
          <p:cNvSpPr>
            <a:spLocks noGrp="1"/>
          </p:cNvSpPr>
          <p:nvPr>
            <p:ph type="title"/>
          </p:nvPr>
        </p:nvSpPr>
        <p:spPr/>
        <p:txBody>
          <a:bodyPr/>
          <a:lstStyle/>
          <a:p>
            <a:r>
              <a:rPr lang="en-US"/>
              <a:t>Công nghệ </a:t>
            </a:r>
            <a:r>
              <a:rPr lang="en-US" altLang="en-US"/>
              <a:t>Blockchain</a:t>
            </a:r>
            <a:endParaRPr lang="en-US"/>
          </a:p>
        </p:txBody>
      </p:sp>
      <p:sp>
        <p:nvSpPr>
          <p:cNvPr id="3" name="Content Placeholder 2">
            <a:extLst>
              <a:ext uri="{FF2B5EF4-FFF2-40B4-BE49-F238E27FC236}">
                <a16:creationId xmlns:a16="http://schemas.microsoft.com/office/drawing/2014/main" id="{198FB9FB-3CFD-4F9B-A3B3-E7B0F3A9A036}"/>
              </a:ext>
            </a:extLst>
          </p:cNvPr>
          <p:cNvSpPr>
            <a:spLocks noGrp="1"/>
          </p:cNvSpPr>
          <p:nvPr>
            <p:ph idx="1"/>
          </p:nvPr>
        </p:nvSpPr>
        <p:spPr/>
        <p:txBody>
          <a:bodyPr/>
          <a:lstStyle/>
          <a:p>
            <a:r>
              <a:rPr lang="en-US"/>
              <a:t> </a:t>
            </a:r>
            <a:r>
              <a:rPr lang="en-US" altLang="en-US"/>
              <a:t>Blockchain (Chuỗi khối) là một mô hình quản trị dữ liệu theo kiểu danh sách liên kết.</a:t>
            </a:r>
          </a:p>
          <a:p>
            <a:r>
              <a:rPr lang="en-US" altLang="en-US"/>
              <a:t> Mỗi Blockchain bao gồm nhiều khối dữ liệu, các khối liên kết với nhau nhờ mã hash của khối liền trước </a:t>
            </a:r>
          </a:p>
          <a:p>
            <a:endParaRPr lang="en-US"/>
          </a:p>
        </p:txBody>
      </p:sp>
      <p:sp>
        <p:nvSpPr>
          <p:cNvPr id="4" name="Date Placeholder 3">
            <a:extLst>
              <a:ext uri="{FF2B5EF4-FFF2-40B4-BE49-F238E27FC236}">
                <a16:creationId xmlns:a16="http://schemas.microsoft.com/office/drawing/2014/main" id="{76ABE4BB-7301-4C8A-A712-351E8BDF9097}"/>
              </a:ext>
            </a:extLst>
          </p:cNvPr>
          <p:cNvSpPr>
            <a:spLocks noGrp="1"/>
          </p:cNvSpPr>
          <p:nvPr>
            <p:ph type="dt" sz="half" idx="10"/>
          </p:nvPr>
        </p:nvSpPr>
        <p:spPr/>
        <p:txBody>
          <a:bodyPr/>
          <a:lstStyle/>
          <a:p>
            <a:pPr>
              <a:defRPr/>
            </a:pPr>
            <a:r>
              <a:rPr lang="en-US"/>
              <a:t>Bộ môn Mạng và ATTT – Khoa CNTT</a:t>
            </a:r>
          </a:p>
        </p:txBody>
      </p:sp>
    </p:spTree>
    <p:extLst>
      <p:ext uri="{BB962C8B-B14F-4D97-AF65-F5344CB8AC3E}">
        <p14:creationId xmlns:p14="http://schemas.microsoft.com/office/powerpoint/2010/main" val="18051029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E9882-5DDE-4EBA-ACED-7012BB728C8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DF3D784-6F0E-45B6-9E1E-B118300AC028}"/>
              </a:ext>
            </a:extLst>
          </p:cNvPr>
          <p:cNvSpPr>
            <a:spLocks noGrp="1"/>
          </p:cNvSpPr>
          <p:nvPr>
            <p:ph idx="1"/>
          </p:nvPr>
        </p:nvSpPr>
        <p:spPr>
          <a:xfrm>
            <a:off x="381000" y="5090316"/>
            <a:ext cx="8305800" cy="929483"/>
          </a:xfrm>
        </p:spPr>
        <p:txBody>
          <a:bodyPr/>
          <a:lstStyle/>
          <a:p>
            <a:pPr marL="0" indent="0">
              <a:buNone/>
            </a:pPr>
            <a:r>
              <a:rPr lang="en-US" altLang="en-US" sz="2500" i="1"/>
              <a:t>Mỗi Blockchain là một chuỗi các khối dữ liệu móc nối với nhau </a:t>
            </a:r>
            <a:endParaRPr lang="en-US" sz="2500" i="1"/>
          </a:p>
        </p:txBody>
      </p:sp>
      <p:sp>
        <p:nvSpPr>
          <p:cNvPr id="4" name="Date Placeholder 3">
            <a:extLst>
              <a:ext uri="{FF2B5EF4-FFF2-40B4-BE49-F238E27FC236}">
                <a16:creationId xmlns:a16="http://schemas.microsoft.com/office/drawing/2014/main" id="{30E26CF6-5AA6-45CA-9B83-7B7EF995B325}"/>
              </a:ext>
            </a:extLst>
          </p:cNvPr>
          <p:cNvSpPr>
            <a:spLocks noGrp="1"/>
          </p:cNvSpPr>
          <p:nvPr>
            <p:ph type="dt" sz="half" idx="10"/>
          </p:nvPr>
        </p:nvSpPr>
        <p:spPr/>
        <p:txBody>
          <a:bodyPr/>
          <a:lstStyle/>
          <a:p>
            <a:pPr>
              <a:defRPr/>
            </a:pPr>
            <a:r>
              <a:rPr lang="en-US"/>
              <a:t>Bộ môn Mạng và ATTT – Khoa CNTT</a:t>
            </a:r>
          </a:p>
        </p:txBody>
      </p:sp>
      <p:pic>
        <p:nvPicPr>
          <p:cNvPr id="6" name="Picture 5">
            <a:extLst>
              <a:ext uri="{FF2B5EF4-FFF2-40B4-BE49-F238E27FC236}">
                <a16:creationId xmlns:a16="http://schemas.microsoft.com/office/drawing/2014/main" id="{8C4B4DE8-32D7-4B5F-9CD9-8D911E3F3F5C}"/>
              </a:ext>
            </a:extLst>
          </p:cNvPr>
          <p:cNvPicPr>
            <a:picLocks noChangeAspect="1"/>
          </p:cNvPicPr>
          <p:nvPr/>
        </p:nvPicPr>
        <p:blipFill>
          <a:blip r:embed="rId2"/>
          <a:stretch>
            <a:fillRect/>
          </a:stretch>
        </p:blipFill>
        <p:spPr>
          <a:xfrm>
            <a:off x="0" y="1767682"/>
            <a:ext cx="9144000" cy="3322635"/>
          </a:xfrm>
          <a:prstGeom prst="rect">
            <a:avLst/>
          </a:prstGeom>
        </p:spPr>
      </p:pic>
    </p:spTree>
    <p:extLst>
      <p:ext uri="{BB962C8B-B14F-4D97-AF65-F5344CB8AC3E}">
        <p14:creationId xmlns:p14="http://schemas.microsoft.com/office/powerpoint/2010/main" val="19328814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F891C-F5BB-4EDA-8B12-24359B1E5C3E}"/>
              </a:ext>
            </a:extLst>
          </p:cNvPr>
          <p:cNvSpPr>
            <a:spLocks noGrp="1"/>
          </p:cNvSpPr>
          <p:nvPr>
            <p:ph type="title"/>
          </p:nvPr>
        </p:nvSpPr>
        <p:spPr/>
        <p:txBody>
          <a:bodyPr/>
          <a:lstStyle/>
          <a:p>
            <a:r>
              <a:rPr lang="en-US"/>
              <a:t>Đặc điểm của Blockchain</a:t>
            </a:r>
          </a:p>
        </p:txBody>
      </p:sp>
      <p:sp>
        <p:nvSpPr>
          <p:cNvPr id="3" name="Content Placeholder 2">
            <a:extLst>
              <a:ext uri="{FF2B5EF4-FFF2-40B4-BE49-F238E27FC236}">
                <a16:creationId xmlns:a16="http://schemas.microsoft.com/office/drawing/2014/main" id="{B893C54A-82D7-4FB9-927B-5F53C030939B}"/>
              </a:ext>
            </a:extLst>
          </p:cNvPr>
          <p:cNvSpPr>
            <a:spLocks noGrp="1"/>
          </p:cNvSpPr>
          <p:nvPr>
            <p:ph idx="1"/>
          </p:nvPr>
        </p:nvSpPr>
        <p:spPr>
          <a:xfrm>
            <a:off x="609600" y="1676400"/>
            <a:ext cx="8001000" cy="4572000"/>
          </a:xfrm>
        </p:spPr>
        <p:txBody>
          <a:bodyPr/>
          <a:lstStyle/>
          <a:p>
            <a:r>
              <a:rPr lang="en-US" sz="2800"/>
              <a:t> Đây là mô hình dữ liệu phi tập trung, dữ liệu không tập trung ở một máy chủ mà có rất nhiều bản sao nằm trên các máy tính khác nhau của hệ thống mạng (mỗi máy tính đó gọi là một nút)</a:t>
            </a:r>
          </a:p>
          <a:p>
            <a:r>
              <a:rPr lang="en-US" sz="2800"/>
              <a:t> Tất cả các nút là ngang hàng, do đó Blockchain không chịu sự quản lý của một cá nhân hay tổ chức nào, mà nó chịu sự giám sát chung của tất cả các nút</a:t>
            </a:r>
          </a:p>
          <a:p>
            <a:r>
              <a:rPr lang="en-US" sz="2800"/>
              <a:t> Nhờ vậy mà Blockchain trở nên minh bạch, không thiên vị và đáng tin cậy</a:t>
            </a:r>
          </a:p>
        </p:txBody>
      </p:sp>
      <p:sp>
        <p:nvSpPr>
          <p:cNvPr id="4" name="Date Placeholder 3">
            <a:extLst>
              <a:ext uri="{FF2B5EF4-FFF2-40B4-BE49-F238E27FC236}">
                <a16:creationId xmlns:a16="http://schemas.microsoft.com/office/drawing/2014/main" id="{EF54CF0F-021B-4F54-AC7F-AA7C9788F220}"/>
              </a:ext>
            </a:extLst>
          </p:cNvPr>
          <p:cNvSpPr>
            <a:spLocks noGrp="1"/>
          </p:cNvSpPr>
          <p:nvPr>
            <p:ph type="dt" sz="half" idx="10"/>
          </p:nvPr>
        </p:nvSpPr>
        <p:spPr/>
        <p:txBody>
          <a:bodyPr/>
          <a:lstStyle/>
          <a:p>
            <a:pPr>
              <a:defRPr/>
            </a:pPr>
            <a:r>
              <a:rPr lang="en-US"/>
              <a:t>Bộ môn Mạng và ATTT – Khoa CNTT</a:t>
            </a:r>
          </a:p>
        </p:txBody>
      </p:sp>
    </p:spTree>
    <p:extLst>
      <p:ext uri="{BB962C8B-B14F-4D97-AF65-F5344CB8AC3E}">
        <p14:creationId xmlns:p14="http://schemas.microsoft.com/office/powerpoint/2010/main" val="16004066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0FA42-AE56-46E9-8DF9-93940FC56AD7}"/>
              </a:ext>
            </a:extLst>
          </p:cNvPr>
          <p:cNvSpPr>
            <a:spLocks noGrp="1"/>
          </p:cNvSpPr>
          <p:nvPr>
            <p:ph type="title"/>
          </p:nvPr>
        </p:nvSpPr>
        <p:spPr>
          <a:xfrm>
            <a:off x="609600" y="304800"/>
            <a:ext cx="8001000" cy="1143000"/>
          </a:xfrm>
        </p:spPr>
        <p:txBody>
          <a:bodyPr/>
          <a:lstStyle/>
          <a:p>
            <a:r>
              <a:rPr lang="en-US" sz="4000"/>
              <a:t>Nguyên tắc cơ bản của Blockchain</a:t>
            </a:r>
          </a:p>
        </p:txBody>
      </p:sp>
      <p:sp>
        <p:nvSpPr>
          <p:cNvPr id="3" name="Content Placeholder 2">
            <a:extLst>
              <a:ext uri="{FF2B5EF4-FFF2-40B4-BE49-F238E27FC236}">
                <a16:creationId xmlns:a16="http://schemas.microsoft.com/office/drawing/2014/main" id="{EAD0240D-057D-4521-BF2D-09BBB9BEAA87}"/>
              </a:ext>
            </a:extLst>
          </p:cNvPr>
          <p:cNvSpPr>
            <a:spLocks noGrp="1"/>
          </p:cNvSpPr>
          <p:nvPr>
            <p:ph idx="1"/>
          </p:nvPr>
        </p:nvSpPr>
        <p:spPr>
          <a:xfrm>
            <a:off x="685800" y="1905000"/>
            <a:ext cx="7908898" cy="4114800"/>
          </a:xfrm>
        </p:spPr>
        <p:txBody>
          <a:bodyPr/>
          <a:lstStyle/>
          <a:p>
            <a:r>
              <a:rPr lang="en-US"/>
              <a:t> </a:t>
            </a:r>
            <a:r>
              <a:rPr lang="en-US" sz="3200"/>
              <a:t>Blockchain hoạt động dựa trên nguyên tắc “đồng thuận”, tức là nếu muốn thay đổi dữ liệu phải được sự đồng ý của đa số các nút</a:t>
            </a:r>
          </a:p>
          <a:p>
            <a:r>
              <a:rPr lang="en-US"/>
              <a:t> Do đó không cá nhân nào có thể quyết định được hoạt động của hệ thống, bất cứ quyết định nào cũng phải dựa trên số đông</a:t>
            </a:r>
          </a:p>
        </p:txBody>
      </p:sp>
      <p:sp>
        <p:nvSpPr>
          <p:cNvPr id="4" name="Date Placeholder 3">
            <a:extLst>
              <a:ext uri="{FF2B5EF4-FFF2-40B4-BE49-F238E27FC236}">
                <a16:creationId xmlns:a16="http://schemas.microsoft.com/office/drawing/2014/main" id="{AB50F52B-9223-4B77-886C-863B161B59D0}"/>
              </a:ext>
            </a:extLst>
          </p:cNvPr>
          <p:cNvSpPr>
            <a:spLocks noGrp="1"/>
          </p:cNvSpPr>
          <p:nvPr>
            <p:ph type="dt" sz="half" idx="10"/>
          </p:nvPr>
        </p:nvSpPr>
        <p:spPr/>
        <p:txBody>
          <a:bodyPr/>
          <a:lstStyle/>
          <a:p>
            <a:pPr>
              <a:defRPr/>
            </a:pPr>
            <a:r>
              <a:rPr lang="en-US"/>
              <a:t>Bộ môn Mạng và ATTT – Khoa CNTT</a:t>
            </a:r>
          </a:p>
        </p:txBody>
      </p:sp>
    </p:spTree>
    <p:extLst>
      <p:ext uri="{BB962C8B-B14F-4D97-AF65-F5344CB8AC3E}">
        <p14:creationId xmlns:p14="http://schemas.microsoft.com/office/powerpoint/2010/main" val="25813001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843B6-A3B4-445A-99BC-E55DC9922984}"/>
              </a:ext>
            </a:extLst>
          </p:cNvPr>
          <p:cNvSpPr>
            <a:spLocks noGrp="1"/>
          </p:cNvSpPr>
          <p:nvPr>
            <p:ph type="title"/>
          </p:nvPr>
        </p:nvSpPr>
        <p:spPr/>
        <p:txBody>
          <a:bodyPr/>
          <a:lstStyle/>
          <a:p>
            <a:r>
              <a:rPr lang="en-US" sz="4200"/>
              <a:t>Cái mới của công nghệ Blockchain</a:t>
            </a:r>
          </a:p>
        </p:txBody>
      </p:sp>
      <p:sp>
        <p:nvSpPr>
          <p:cNvPr id="3" name="Content Placeholder 2">
            <a:extLst>
              <a:ext uri="{FF2B5EF4-FFF2-40B4-BE49-F238E27FC236}">
                <a16:creationId xmlns:a16="http://schemas.microsoft.com/office/drawing/2014/main" id="{02C2AAA4-B963-4759-A014-BF36C03DD9B6}"/>
              </a:ext>
            </a:extLst>
          </p:cNvPr>
          <p:cNvSpPr>
            <a:spLocks noGrp="1"/>
          </p:cNvSpPr>
          <p:nvPr>
            <p:ph idx="1"/>
          </p:nvPr>
        </p:nvSpPr>
        <p:spPr>
          <a:xfrm>
            <a:off x="609600" y="1752600"/>
            <a:ext cx="8077200" cy="4267200"/>
          </a:xfrm>
        </p:spPr>
        <p:txBody>
          <a:bodyPr/>
          <a:lstStyle/>
          <a:p>
            <a:r>
              <a:rPr lang="en-US" sz="2800"/>
              <a:t> Hầu hết các hệ thống dữ liệu trước đó đều được quản lý tập trung, tức là đều bị lệ thuộc vào một “nhà quản lý” nào đó, người dùng không thể biết và không thể giám sát cách thức quản lý dữ liệu </a:t>
            </a:r>
          </a:p>
          <a:p>
            <a:r>
              <a:rPr lang="en-US" sz="2800"/>
              <a:t> Điều gì sẽ xảy ra nếu “nhà quản lý” đó mắc lỗi, dẫn tới sai lệch dữ liệu, hoặc họ có ý đồ riêng?</a:t>
            </a:r>
          </a:p>
          <a:p>
            <a:r>
              <a:rPr lang="en-US" sz="2800"/>
              <a:t> Nhờ cơ chế “đồng thuận”, Blockchain không cần bất cứ “nhà quản lý” nào, mọi người đều có quyền giám sát. Đây là mô hình hướng tới “Tự do dữ liệu”!</a:t>
            </a:r>
          </a:p>
        </p:txBody>
      </p:sp>
      <p:sp>
        <p:nvSpPr>
          <p:cNvPr id="4" name="Date Placeholder 3">
            <a:extLst>
              <a:ext uri="{FF2B5EF4-FFF2-40B4-BE49-F238E27FC236}">
                <a16:creationId xmlns:a16="http://schemas.microsoft.com/office/drawing/2014/main" id="{C191428F-CF53-4E02-B98B-357EFAB0E84F}"/>
              </a:ext>
            </a:extLst>
          </p:cNvPr>
          <p:cNvSpPr>
            <a:spLocks noGrp="1"/>
          </p:cNvSpPr>
          <p:nvPr>
            <p:ph type="dt" sz="half" idx="10"/>
          </p:nvPr>
        </p:nvSpPr>
        <p:spPr/>
        <p:txBody>
          <a:bodyPr/>
          <a:lstStyle/>
          <a:p>
            <a:pPr>
              <a:defRPr/>
            </a:pPr>
            <a:r>
              <a:rPr lang="en-US"/>
              <a:t>Bộ môn Mạng và ATTT – Khoa CNTT</a:t>
            </a:r>
          </a:p>
        </p:txBody>
      </p:sp>
    </p:spTree>
    <p:extLst>
      <p:ext uri="{BB962C8B-B14F-4D97-AF65-F5344CB8AC3E}">
        <p14:creationId xmlns:p14="http://schemas.microsoft.com/office/powerpoint/2010/main" val="38380159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Date Placeholder 3">
            <a:extLst>
              <a:ext uri="{FF2B5EF4-FFF2-40B4-BE49-F238E27FC236}">
                <a16:creationId xmlns:a16="http://schemas.microsoft.com/office/drawing/2014/main" id="{93A7084C-6166-4202-B59C-783EF2F9D97A}"/>
              </a:ext>
            </a:extLst>
          </p:cNvPr>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imes New Roman" panose="02020603050405020304" pitchFamily="18"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imes New Roman" panose="02020603050405020304" pitchFamily="18"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9pPr>
          </a:lstStyle>
          <a:p>
            <a:pPr eaLnBrk="0" hangingPunct="0">
              <a:spcBef>
                <a:spcPct val="0"/>
              </a:spcBef>
              <a:buClrTx/>
              <a:buSzTx/>
              <a:buFontTx/>
              <a:buNone/>
            </a:pPr>
            <a:r>
              <a:rPr lang="en-US" altLang="en-US" sz="1400">
                <a:latin typeface="Tahoma" panose="020B0604030504040204" pitchFamily="34" charset="0"/>
              </a:rPr>
              <a:t>Bộ môn Mạng và ATTT – Khoa CNTT</a:t>
            </a:r>
          </a:p>
        </p:txBody>
      </p:sp>
      <p:sp>
        <p:nvSpPr>
          <p:cNvPr id="11267" name="Rectangle 2">
            <a:extLst>
              <a:ext uri="{FF2B5EF4-FFF2-40B4-BE49-F238E27FC236}">
                <a16:creationId xmlns:a16="http://schemas.microsoft.com/office/drawing/2014/main" id="{9B877C11-0119-4DF8-B46B-47DEB917E216}"/>
              </a:ext>
            </a:extLst>
          </p:cNvPr>
          <p:cNvSpPr>
            <a:spLocks noGrp="1" noChangeArrowheads="1"/>
          </p:cNvSpPr>
          <p:nvPr>
            <p:ph type="title"/>
          </p:nvPr>
        </p:nvSpPr>
        <p:spPr/>
        <p:txBody>
          <a:bodyPr/>
          <a:lstStyle/>
          <a:p>
            <a:pPr eaLnBrk="1" hangingPunct="1"/>
            <a:br>
              <a:rPr lang="en-US" altLang="en-US" sz="4800"/>
            </a:br>
            <a:r>
              <a:rPr lang="en-US" altLang="en-US" sz="4800"/>
              <a:t>Phần 2:</a:t>
            </a:r>
          </a:p>
        </p:txBody>
      </p:sp>
      <p:sp>
        <p:nvSpPr>
          <p:cNvPr id="11268" name="Rectangle 3" descr="Rectangle: Click to edit Master text styles&#10;Second level&#10;Third level&#10;Fourth level&#10;Fifth level">
            <a:extLst>
              <a:ext uri="{FF2B5EF4-FFF2-40B4-BE49-F238E27FC236}">
                <a16:creationId xmlns:a16="http://schemas.microsoft.com/office/drawing/2014/main" id="{867F91AD-3F6D-4A75-8F08-5D8DC307BC02}"/>
              </a:ext>
            </a:extLst>
          </p:cNvPr>
          <p:cNvSpPr>
            <a:spLocks noGrp="1" noChangeArrowheads="1"/>
          </p:cNvSpPr>
          <p:nvPr>
            <p:ph type="body" idx="1"/>
          </p:nvPr>
        </p:nvSpPr>
        <p:spPr>
          <a:xfrm>
            <a:off x="762000" y="1447800"/>
            <a:ext cx="7772400" cy="4114800"/>
          </a:xfrm>
        </p:spPr>
        <p:txBody>
          <a:bodyPr/>
          <a:lstStyle/>
          <a:p>
            <a:pPr eaLnBrk="1" hangingPunct="1">
              <a:lnSpc>
                <a:spcPct val="90000"/>
              </a:lnSpc>
              <a:buFont typeface="Wingdings" panose="05000000000000000000" pitchFamily="2" charset="2"/>
              <a:buNone/>
            </a:pPr>
            <a:r>
              <a:rPr lang="en-US" altLang="en-US" sz="3600">
                <a:cs typeface="Times New Roman" panose="02020603050405020304" pitchFamily="18" charset="0"/>
              </a:rPr>
              <a:t>     </a:t>
            </a:r>
            <a:endParaRPr lang="en-US" altLang="en-US" sz="4400">
              <a:cs typeface="Times New Roman" panose="02020603050405020304" pitchFamily="18" charset="0"/>
            </a:endParaRPr>
          </a:p>
          <a:p>
            <a:pPr algn="ctr" eaLnBrk="1" hangingPunct="1">
              <a:lnSpc>
                <a:spcPct val="90000"/>
              </a:lnSpc>
              <a:buFont typeface="Wingdings" panose="05000000000000000000" pitchFamily="2" charset="2"/>
              <a:buNone/>
            </a:pPr>
            <a:r>
              <a:rPr lang="en-US" altLang="en-US" sz="4000" b="1" i="1">
                <a:cs typeface="Times New Roman" panose="02020603050405020304" pitchFamily="18" charset="0"/>
              </a:rPr>
              <a:t>ỨNG DỤNG CỦA MẬT MÃ</a:t>
            </a:r>
          </a:p>
          <a:p>
            <a:pPr eaLnBrk="1" hangingPunct="1">
              <a:lnSpc>
                <a:spcPct val="90000"/>
              </a:lnSpc>
              <a:buFont typeface="Wingdings" panose="05000000000000000000" pitchFamily="2" charset="2"/>
              <a:buNone/>
            </a:pPr>
            <a:endParaRPr lang="en-US" altLang="en-US" sz="4000" b="1" i="1">
              <a:cs typeface="Times New Roman" panose="02020603050405020304" pitchFamily="18" charset="0"/>
            </a:endParaRPr>
          </a:p>
          <a:p>
            <a:pPr eaLnBrk="1" hangingPunct="1">
              <a:lnSpc>
                <a:spcPct val="90000"/>
              </a:lnSpc>
            </a:pPr>
            <a:r>
              <a:rPr lang="en-US" altLang="en-US"/>
              <a:t> </a:t>
            </a:r>
            <a:r>
              <a:rPr lang="en-US" altLang="en-US">
                <a:solidFill>
                  <a:schemeClr val="accent4">
                    <a:lumMod val="20000"/>
                    <a:lumOff val="80000"/>
                  </a:schemeClr>
                </a:solidFill>
              </a:rPr>
              <a:t>Hai ứng dụng cơ bản của mật mã</a:t>
            </a:r>
          </a:p>
          <a:p>
            <a:pPr eaLnBrk="1" hangingPunct="1">
              <a:lnSpc>
                <a:spcPct val="90000"/>
              </a:lnSpc>
            </a:pPr>
            <a:r>
              <a:rPr lang="en-US" altLang="en-US">
                <a:solidFill>
                  <a:schemeClr val="accent4">
                    <a:lumMod val="20000"/>
                    <a:lumOff val="80000"/>
                  </a:schemeClr>
                </a:solidFill>
              </a:rPr>
              <a:t> Bảo vệ dữ liệu nhạy cảm</a:t>
            </a:r>
          </a:p>
          <a:p>
            <a:pPr eaLnBrk="1" hangingPunct="1">
              <a:lnSpc>
                <a:spcPct val="90000"/>
              </a:lnSpc>
            </a:pPr>
            <a:r>
              <a:rPr lang="en-US" altLang="en-US"/>
              <a:t> Tiêu chuẩn PCI DSS</a:t>
            </a:r>
          </a:p>
          <a:p>
            <a:pPr eaLnBrk="1" hangingPunct="1">
              <a:lnSpc>
                <a:spcPct val="90000"/>
              </a:lnSpc>
            </a:pPr>
            <a:r>
              <a:rPr lang="en-US" altLang="en-US"/>
              <a:t> Blockchain và tiền mã hóa</a:t>
            </a:r>
          </a:p>
          <a:p>
            <a:pPr eaLnBrk="1" hangingPunct="1">
              <a:lnSpc>
                <a:spcPct val="90000"/>
              </a:lnSpc>
              <a:buFont typeface="Wingdings" panose="05000000000000000000" pitchFamily="2" charset="2"/>
              <a:buNone/>
            </a:pPr>
            <a:endParaRPr lang="en-US" altLang="en-US" sz="36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3BFB7-2D7C-4402-B8F0-1D37C6CAC59A}"/>
              </a:ext>
            </a:extLst>
          </p:cNvPr>
          <p:cNvSpPr>
            <a:spLocks noGrp="1"/>
          </p:cNvSpPr>
          <p:nvPr>
            <p:ph type="title"/>
          </p:nvPr>
        </p:nvSpPr>
        <p:spPr>
          <a:xfrm>
            <a:off x="609600" y="304800"/>
            <a:ext cx="8001000" cy="1143000"/>
          </a:xfrm>
        </p:spPr>
        <p:txBody>
          <a:bodyPr/>
          <a:lstStyle/>
          <a:p>
            <a:r>
              <a:rPr lang="en-US" sz="4000"/>
              <a:t>Cấu trúc cơ bản của Blockchain</a:t>
            </a:r>
          </a:p>
        </p:txBody>
      </p:sp>
      <p:sp>
        <p:nvSpPr>
          <p:cNvPr id="3" name="Content Placeholder 2">
            <a:extLst>
              <a:ext uri="{FF2B5EF4-FFF2-40B4-BE49-F238E27FC236}">
                <a16:creationId xmlns:a16="http://schemas.microsoft.com/office/drawing/2014/main" id="{CBF37724-E523-4185-B160-1F766B625913}"/>
              </a:ext>
            </a:extLst>
          </p:cNvPr>
          <p:cNvSpPr>
            <a:spLocks noGrp="1"/>
          </p:cNvSpPr>
          <p:nvPr>
            <p:ph idx="1"/>
          </p:nvPr>
        </p:nvSpPr>
        <p:spPr/>
        <p:txBody>
          <a:bodyPr/>
          <a:lstStyle/>
          <a:p>
            <a:r>
              <a:rPr lang="en-US"/>
              <a:t> Mỗi khối dữ liệu thường có 2 phần: Phần Tiêu đề (Block Header) và phần Nội dung (Data)</a:t>
            </a:r>
          </a:p>
          <a:p>
            <a:r>
              <a:rPr lang="en-US"/>
              <a:t> Cấu trúc điển hình của một Blockchain thường có dạng như sau:</a:t>
            </a:r>
          </a:p>
        </p:txBody>
      </p:sp>
      <p:sp>
        <p:nvSpPr>
          <p:cNvPr id="4" name="Date Placeholder 3">
            <a:extLst>
              <a:ext uri="{FF2B5EF4-FFF2-40B4-BE49-F238E27FC236}">
                <a16:creationId xmlns:a16="http://schemas.microsoft.com/office/drawing/2014/main" id="{AA48CDC2-5778-45DF-9345-2B68AF059961}"/>
              </a:ext>
            </a:extLst>
          </p:cNvPr>
          <p:cNvSpPr>
            <a:spLocks noGrp="1"/>
          </p:cNvSpPr>
          <p:nvPr>
            <p:ph type="dt" sz="half" idx="10"/>
          </p:nvPr>
        </p:nvSpPr>
        <p:spPr/>
        <p:txBody>
          <a:bodyPr/>
          <a:lstStyle/>
          <a:p>
            <a:pPr>
              <a:defRPr/>
            </a:pPr>
            <a:r>
              <a:rPr lang="en-US"/>
              <a:t>Bộ môn Mạng và ATTT – Khoa CNTT</a:t>
            </a:r>
          </a:p>
        </p:txBody>
      </p:sp>
    </p:spTree>
    <p:extLst>
      <p:ext uri="{BB962C8B-B14F-4D97-AF65-F5344CB8AC3E}">
        <p14:creationId xmlns:p14="http://schemas.microsoft.com/office/powerpoint/2010/main" val="11268468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EF000-61C8-4DAF-B96B-27CFFE5C8A9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5711EE2-963D-4B31-99C4-5A2C5522625D}"/>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BEC2DA7E-110C-459F-9BF7-2243C78F8854}"/>
              </a:ext>
            </a:extLst>
          </p:cNvPr>
          <p:cNvSpPr>
            <a:spLocks noGrp="1"/>
          </p:cNvSpPr>
          <p:nvPr>
            <p:ph type="dt" sz="half" idx="10"/>
          </p:nvPr>
        </p:nvSpPr>
        <p:spPr/>
        <p:txBody>
          <a:bodyPr/>
          <a:lstStyle/>
          <a:p>
            <a:pPr>
              <a:defRPr/>
            </a:pPr>
            <a:r>
              <a:rPr lang="en-US"/>
              <a:t>Bộ môn Mạng và ATTT – Khoa CNTT</a:t>
            </a:r>
          </a:p>
        </p:txBody>
      </p:sp>
      <p:pic>
        <p:nvPicPr>
          <p:cNvPr id="6" name="Picture 5">
            <a:extLst>
              <a:ext uri="{FF2B5EF4-FFF2-40B4-BE49-F238E27FC236}">
                <a16:creationId xmlns:a16="http://schemas.microsoft.com/office/drawing/2014/main" id="{853ADF49-21A6-41BA-AD6A-026270799986}"/>
              </a:ext>
            </a:extLst>
          </p:cNvPr>
          <p:cNvPicPr>
            <a:picLocks noChangeAspect="1"/>
          </p:cNvPicPr>
          <p:nvPr/>
        </p:nvPicPr>
        <p:blipFill>
          <a:blip r:embed="rId2"/>
          <a:stretch>
            <a:fillRect/>
          </a:stretch>
        </p:blipFill>
        <p:spPr>
          <a:xfrm>
            <a:off x="0" y="304800"/>
            <a:ext cx="9144000" cy="5772150"/>
          </a:xfrm>
          <a:prstGeom prst="rect">
            <a:avLst/>
          </a:prstGeom>
        </p:spPr>
      </p:pic>
    </p:spTree>
    <p:extLst>
      <p:ext uri="{BB962C8B-B14F-4D97-AF65-F5344CB8AC3E}">
        <p14:creationId xmlns:p14="http://schemas.microsoft.com/office/powerpoint/2010/main" val="23253895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29779-C209-48D5-9F76-EDF7F19C15E0}"/>
              </a:ext>
            </a:extLst>
          </p:cNvPr>
          <p:cNvSpPr>
            <a:spLocks noGrp="1"/>
          </p:cNvSpPr>
          <p:nvPr>
            <p:ph type="title"/>
          </p:nvPr>
        </p:nvSpPr>
        <p:spPr/>
        <p:txBody>
          <a:bodyPr/>
          <a:lstStyle/>
          <a:p>
            <a:r>
              <a:rPr lang="en-US"/>
              <a:t>Block Header</a:t>
            </a:r>
          </a:p>
        </p:txBody>
      </p:sp>
      <p:sp>
        <p:nvSpPr>
          <p:cNvPr id="3" name="Content Placeholder 2">
            <a:extLst>
              <a:ext uri="{FF2B5EF4-FFF2-40B4-BE49-F238E27FC236}">
                <a16:creationId xmlns:a16="http://schemas.microsoft.com/office/drawing/2014/main" id="{EC8507B9-4560-4D56-8011-3454C2D1479A}"/>
              </a:ext>
            </a:extLst>
          </p:cNvPr>
          <p:cNvSpPr>
            <a:spLocks noGrp="1"/>
          </p:cNvSpPr>
          <p:nvPr>
            <p:ph idx="1"/>
          </p:nvPr>
        </p:nvSpPr>
        <p:spPr>
          <a:xfrm>
            <a:off x="838200" y="1828800"/>
            <a:ext cx="7772400" cy="4114800"/>
          </a:xfrm>
        </p:spPr>
        <p:txBody>
          <a:bodyPr/>
          <a:lstStyle/>
          <a:p>
            <a:pPr marL="0" indent="0">
              <a:buNone/>
            </a:pPr>
            <a:r>
              <a:rPr lang="en-US" i="1">
                <a:solidFill>
                  <a:srgbClr val="0070C0"/>
                </a:solidFill>
              </a:rPr>
              <a:t>Gồm nhiều trường, mỗi trường chứa một thông tin mô tả về khối:</a:t>
            </a:r>
          </a:p>
          <a:p>
            <a:r>
              <a:rPr lang="en-US"/>
              <a:t> Previous Hash: chứa mã hash của khối trước đó (để liên kết với khối trước)</a:t>
            </a:r>
          </a:p>
          <a:p>
            <a:r>
              <a:rPr lang="en-US"/>
              <a:t> Timestamp: Thời điểm tạo khối</a:t>
            </a:r>
          </a:p>
          <a:p>
            <a:r>
              <a:rPr lang="en-US"/>
              <a:t> Hash: Mã hash của khối hiện tại</a:t>
            </a:r>
          </a:p>
          <a:p>
            <a:r>
              <a:rPr lang="en-US"/>
              <a:t> …</a:t>
            </a:r>
          </a:p>
        </p:txBody>
      </p:sp>
      <p:sp>
        <p:nvSpPr>
          <p:cNvPr id="4" name="Date Placeholder 3">
            <a:extLst>
              <a:ext uri="{FF2B5EF4-FFF2-40B4-BE49-F238E27FC236}">
                <a16:creationId xmlns:a16="http://schemas.microsoft.com/office/drawing/2014/main" id="{6AD70C7C-4D74-408E-93DA-384FF01F9CCB}"/>
              </a:ext>
            </a:extLst>
          </p:cNvPr>
          <p:cNvSpPr>
            <a:spLocks noGrp="1"/>
          </p:cNvSpPr>
          <p:nvPr>
            <p:ph type="dt" sz="half" idx="10"/>
          </p:nvPr>
        </p:nvSpPr>
        <p:spPr/>
        <p:txBody>
          <a:bodyPr/>
          <a:lstStyle/>
          <a:p>
            <a:pPr>
              <a:defRPr/>
            </a:pPr>
            <a:r>
              <a:rPr lang="en-US"/>
              <a:t>Bộ môn Mạng và ATTT – Khoa CNTT</a:t>
            </a:r>
          </a:p>
        </p:txBody>
      </p:sp>
    </p:spTree>
    <p:extLst>
      <p:ext uri="{BB962C8B-B14F-4D97-AF65-F5344CB8AC3E}">
        <p14:creationId xmlns:p14="http://schemas.microsoft.com/office/powerpoint/2010/main" val="32659384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D38EC-B9D1-48D1-AE3B-A05E95651282}"/>
              </a:ext>
            </a:extLst>
          </p:cNvPr>
          <p:cNvSpPr>
            <a:spLocks noGrp="1"/>
          </p:cNvSpPr>
          <p:nvPr>
            <p:ph type="title"/>
          </p:nvPr>
        </p:nvSpPr>
        <p:spPr/>
        <p:txBody>
          <a:bodyPr/>
          <a:lstStyle/>
          <a:p>
            <a:r>
              <a:rPr lang="en-US"/>
              <a:t>Data</a:t>
            </a:r>
          </a:p>
        </p:txBody>
      </p:sp>
      <p:sp>
        <p:nvSpPr>
          <p:cNvPr id="3" name="Content Placeholder 2">
            <a:extLst>
              <a:ext uri="{FF2B5EF4-FFF2-40B4-BE49-F238E27FC236}">
                <a16:creationId xmlns:a16="http://schemas.microsoft.com/office/drawing/2014/main" id="{2C57794F-E01F-4CCC-B1B0-79AF4F0B1D1D}"/>
              </a:ext>
            </a:extLst>
          </p:cNvPr>
          <p:cNvSpPr>
            <a:spLocks noGrp="1"/>
          </p:cNvSpPr>
          <p:nvPr>
            <p:ph idx="1"/>
          </p:nvPr>
        </p:nvSpPr>
        <p:spPr/>
        <p:txBody>
          <a:bodyPr/>
          <a:lstStyle/>
          <a:p>
            <a:r>
              <a:rPr lang="en-US"/>
              <a:t> Là nơi chứa dữ liệu của khối. Dữ liệu đó có thể là thông tin nhân sự, hợp đồng kinh tế, hay thông tin giao dịch… (tùy vào từng ứng dụng)</a:t>
            </a:r>
          </a:p>
        </p:txBody>
      </p:sp>
      <p:sp>
        <p:nvSpPr>
          <p:cNvPr id="4" name="Date Placeholder 3">
            <a:extLst>
              <a:ext uri="{FF2B5EF4-FFF2-40B4-BE49-F238E27FC236}">
                <a16:creationId xmlns:a16="http://schemas.microsoft.com/office/drawing/2014/main" id="{53D08443-84FB-4266-8A6B-35FA50F50158}"/>
              </a:ext>
            </a:extLst>
          </p:cNvPr>
          <p:cNvSpPr>
            <a:spLocks noGrp="1"/>
          </p:cNvSpPr>
          <p:nvPr>
            <p:ph type="dt" sz="half" idx="10"/>
          </p:nvPr>
        </p:nvSpPr>
        <p:spPr/>
        <p:txBody>
          <a:bodyPr/>
          <a:lstStyle/>
          <a:p>
            <a:pPr>
              <a:defRPr/>
            </a:pPr>
            <a:r>
              <a:rPr lang="en-US"/>
              <a:t>Bộ môn Mạng và ATTT – Khoa CNTT</a:t>
            </a:r>
          </a:p>
        </p:txBody>
      </p:sp>
    </p:spTree>
    <p:extLst>
      <p:ext uri="{BB962C8B-B14F-4D97-AF65-F5344CB8AC3E}">
        <p14:creationId xmlns:p14="http://schemas.microsoft.com/office/powerpoint/2010/main" val="27853081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BF777-37AD-43B2-926A-FAAD6880BF04}"/>
              </a:ext>
            </a:extLst>
          </p:cNvPr>
          <p:cNvSpPr>
            <a:spLocks noGrp="1"/>
          </p:cNvSpPr>
          <p:nvPr>
            <p:ph type="title"/>
          </p:nvPr>
        </p:nvSpPr>
        <p:spPr/>
        <p:txBody>
          <a:bodyPr/>
          <a:lstStyle/>
          <a:p>
            <a:r>
              <a:rPr lang="en-US"/>
              <a:t>Ghi dữ liệu vào Blockchain</a:t>
            </a:r>
          </a:p>
        </p:txBody>
      </p:sp>
      <p:sp>
        <p:nvSpPr>
          <p:cNvPr id="3" name="Content Placeholder 2">
            <a:extLst>
              <a:ext uri="{FF2B5EF4-FFF2-40B4-BE49-F238E27FC236}">
                <a16:creationId xmlns:a16="http://schemas.microsoft.com/office/drawing/2014/main" id="{2B717B31-FD83-4990-8B53-1FF377827B7E}"/>
              </a:ext>
            </a:extLst>
          </p:cNvPr>
          <p:cNvSpPr>
            <a:spLocks noGrp="1"/>
          </p:cNvSpPr>
          <p:nvPr>
            <p:ph idx="1"/>
          </p:nvPr>
        </p:nvSpPr>
        <p:spPr/>
        <p:txBody>
          <a:bodyPr/>
          <a:lstStyle/>
          <a:p>
            <a:r>
              <a:rPr lang="en-US"/>
              <a:t> Nếu một người dùng muốn ghi dữ liệu vào Blockchain, anh ta sẽ gửi thông báo tới tất cả các nút</a:t>
            </a:r>
          </a:p>
          <a:p>
            <a:r>
              <a:rPr lang="en-US"/>
              <a:t> Tất cả các nút sẽ kiểm tra dữ liệu đó có hợp lệ không, nếu đa số chấp nhận (đồng thuận) thì dữ liệu đó sẽ được ghi vào khối mới nhất </a:t>
            </a:r>
          </a:p>
        </p:txBody>
      </p:sp>
      <p:sp>
        <p:nvSpPr>
          <p:cNvPr id="4" name="Date Placeholder 3">
            <a:extLst>
              <a:ext uri="{FF2B5EF4-FFF2-40B4-BE49-F238E27FC236}">
                <a16:creationId xmlns:a16="http://schemas.microsoft.com/office/drawing/2014/main" id="{42D7E649-8133-4EA5-92DB-A79BE8FE07BC}"/>
              </a:ext>
            </a:extLst>
          </p:cNvPr>
          <p:cNvSpPr>
            <a:spLocks noGrp="1"/>
          </p:cNvSpPr>
          <p:nvPr>
            <p:ph type="dt" sz="half" idx="10"/>
          </p:nvPr>
        </p:nvSpPr>
        <p:spPr/>
        <p:txBody>
          <a:bodyPr/>
          <a:lstStyle/>
          <a:p>
            <a:pPr>
              <a:defRPr/>
            </a:pPr>
            <a:r>
              <a:rPr lang="en-US"/>
              <a:t>Bộ môn Mạng và ATTT – Khoa CNTT</a:t>
            </a:r>
          </a:p>
        </p:txBody>
      </p:sp>
    </p:spTree>
    <p:extLst>
      <p:ext uri="{BB962C8B-B14F-4D97-AF65-F5344CB8AC3E}">
        <p14:creationId xmlns:p14="http://schemas.microsoft.com/office/powerpoint/2010/main" val="444873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8634A-D069-4666-8419-E1B143CD6B3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8A3F16C-7D78-4A3E-B0DA-D42EDB15F18D}"/>
              </a:ext>
            </a:extLst>
          </p:cNvPr>
          <p:cNvSpPr>
            <a:spLocks noGrp="1"/>
          </p:cNvSpPr>
          <p:nvPr>
            <p:ph idx="1"/>
          </p:nvPr>
        </p:nvSpPr>
        <p:spPr>
          <a:xfrm>
            <a:off x="762000" y="1600200"/>
            <a:ext cx="7772400" cy="3962400"/>
          </a:xfrm>
        </p:spPr>
        <p:txBody>
          <a:bodyPr/>
          <a:lstStyle/>
          <a:p>
            <a:r>
              <a:rPr lang="en-US" sz="2800"/>
              <a:t> Mỗi khối có khả năng chứa một lượng dữ liệu nhất định. Khi khối “đầy” thì sẽ đóng khối đó lại và tạo ra khối mới để ghi dữ liệu</a:t>
            </a:r>
          </a:p>
          <a:p>
            <a:r>
              <a:rPr lang="en-US" sz="2800"/>
              <a:t> Dữ liệu ghi vào khối được bảo vệ bằng mã hash. Tất cả các nút sẽ tính mã hash của khối dữ liệu tương ứng, nếu các mã hash đó giống nhau (tức là khối đó ở tất cả các nút đều giống nhau) thì mã hash đó được chấp nhận (đồng thuận)</a:t>
            </a:r>
          </a:p>
        </p:txBody>
      </p:sp>
      <p:sp>
        <p:nvSpPr>
          <p:cNvPr id="4" name="Date Placeholder 3">
            <a:extLst>
              <a:ext uri="{FF2B5EF4-FFF2-40B4-BE49-F238E27FC236}">
                <a16:creationId xmlns:a16="http://schemas.microsoft.com/office/drawing/2014/main" id="{362BB6F2-1D50-4030-B586-DCC0070C59B1}"/>
              </a:ext>
            </a:extLst>
          </p:cNvPr>
          <p:cNvSpPr>
            <a:spLocks noGrp="1"/>
          </p:cNvSpPr>
          <p:nvPr>
            <p:ph type="dt" sz="half" idx="10"/>
          </p:nvPr>
        </p:nvSpPr>
        <p:spPr/>
        <p:txBody>
          <a:bodyPr/>
          <a:lstStyle/>
          <a:p>
            <a:pPr>
              <a:defRPr/>
            </a:pPr>
            <a:r>
              <a:rPr lang="en-US"/>
              <a:t>Bộ môn Mạng và ATTT – Khoa CNTT</a:t>
            </a:r>
          </a:p>
        </p:txBody>
      </p:sp>
    </p:spTree>
    <p:extLst>
      <p:ext uri="{BB962C8B-B14F-4D97-AF65-F5344CB8AC3E}">
        <p14:creationId xmlns:p14="http://schemas.microsoft.com/office/powerpoint/2010/main" val="25515853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6EE18-3760-4EA9-9114-55C0B37827E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83492AC-A8E8-4210-9278-66114D988F88}"/>
              </a:ext>
            </a:extLst>
          </p:cNvPr>
          <p:cNvSpPr>
            <a:spLocks noGrp="1"/>
          </p:cNvSpPr>
          <p:nvPr>
            <p:ph idx="1"/>
          </p:nvPr>
        </p:nvSpPr>
        <p:spPr/>
        <p:txBody>
          <a:bodyPr/>
          <a:lstStyle/>
          <a:p>
            <a:r>
              <a:rPr lang="en-US"/>
              <a:t> </a:t>
            </a:r>
            <a:r>
              <a:rPr lang="en-US" sz="3200"/>
              <a:t>Mã hash đó sẽ được cất vào trường Hash ở phần Block Header</a:t>
            </a:r>
          </a:p>
          <a:p>
            <a:r>
              <a:rPr lang="en-US" sz="3200"/>
              <a:t> Để tạo chuỗi liên kết, mã hash đó cũng được cất trong trường Previous Hash ở khối tiếp theo</a:t>
            </a:r>
          </a:p>
          <a:p>
            <a:endParaRPr lang="en-US"/>
          </a:p>
        </p:txBody>
      </p:sp>
      <p:sp>
        <p:nvSpPr>
          <p:cNvPr id="4" name="Date Placeholder 3">
            <a:extLst>
              <a:ext uri="{FF2B5EF4-FFF2-40B4-BE49-F238E27FC236}">
                <a16:creationId xmlns:a16="http://schemas.microsoft.com/office/drawing/2014/main" id="{D7D4AC13-8A34-456D-90CC-C9D11AE8112D}"/>
              </a:ext>
            </a:extLst>
          </p:cNvPr>
          <p:cNvSpPr>
            <a:spLocks noGrp="1"/>
          </p:cNvSpPr>
          <p:nvPr>
            <p:ph type="dt" sz="half" idx="10"/>
          </p:nvPr>
        </p:nvSpPr>
        <p:spPr/>
        <p:txBody>
          <a:bodyPr/>
          <a:lstStyle/>
          <a:p>
            <a:pPr>
              <a:defRPr/>
            </a:pPr>
            <a:r>
              <a:rPr lang="en-US"/>
              <a:t>Bộ môn Mạng và ATTT – Khoa CNTT</a:t>
            </a:r>
          </a:p>
        </p:txBody>
      </p:sp>
    </p:spTree>
    <p:extLst>
      <p:ext uri="{BB962C8B-B14F-4D97-AF65-F5344CB8AC3E}">
        <p14:creationId xmlns:p14="http://schemas.microsoft.com/office/powerpoint/2010/main" val="25383866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F4A30-308E-41DA-A696-100256CA5232}"/>
              </a:ext>
            </a:extLst>
          </p:cNvPr>
          <p:cNvSpPr>
            <a:spLocks noGrp="1"/>
          </p:cNvSpPr>
          <p:nvPr>
            <p:ph type="title"/>
          </p:nvPr>
        </p:nvSpPr>
        <p:spPr/>
        <p:txBody>
          <a:bodyPr/>
          <a:lstStyle/>
          <a:p>
            <a:r>
              <a:rPr lang="en-US" sz="4200"/>
              <a:t>Thay đổi dữ liệu trong Blockchain </a:t>
            </a:r>
          </a:p>
        </p:txBody>
      </p:sp>
      <p:sp>
        <p:nvSpPr>
          <p:cNvPr id="3" name="Content Placeholder 2">
            <a:extLst>
              <a:ext uri="{FF2B5EF4-FFF2-40B4-BE49-F238E27FC236}">
                <a16:creationId xmlns:a16="http://schemas.microsoft.com/office/drawing/2014/main" id="{664C2C57-2BC0-4BAB-A017-1782E6C72974}"/>
              </a:ext>
            </a:extLst>
          </p:cNvPr>
          <p:cNvSpPr>
            <a:spLocks noGrp="1"/>
          </p:cNvSpPr>
          <p:nvPr>
            <p:ph idx="1"/>
          </p:nvPr>
        </p:nvSpPr>
        <p:spPr>
          <a:xfrm>
            <a:off x="762000" y="1752600"/>
            <a:ext cx="7772400" cy="3657600"/>
          </a:xfrm>
        </p:spPr>
        <p:txBody>
          <a:bodyPr/>
          <a:lstStyle/>
          <a:p>
            <a:r>
              <a:rPr lang="en-US" sz="2800"/>
              <a:t> Về nguyên tắc, dữ liệu trong Blockchain là không thể thay đổi sau khi được đa số đồng thuận</a:t>
            </a:r>
          </a:p>
          <a:p>
            <a:r>
              <a:rPr lang="en-US" sz="2800"/>
              <a:t> Nếu một người nào đó muốn sửa đổi dữ liệu của khối thứ </a:t>
            </a:r>
            <a:r>
              <a:rPr lang="en-US" sz="2800" i="1">
                <a:solidFill>
                  <a:srgbClr val="000000"/>
                </a:solidFill>
              </a:rPr>
              <a:t>k</a:t>
            </a:r>
            <a:r>
              <a:rPr lang="en-US" sz="2800"/>
              <a:t>, điều đó sẽ làm mã hash của khối </a:t>
            </a:r>
            <a:r>
              <a:rPr lang="en-US" sz="2800" i="1">
                <a:solidFill>
                  <a:srgbClr val="000000"/>
                </a:solidFill>
              </a:rPr>
              <a:t>k</a:t>
            </a:r>
            <a:r>
              <a:rPr lang="en-US" sz="2800"/>
              <a:t> thay đổi. Anh ta phải tính lại mã hash của khối </a:t>
            </a:r>
            <a:r>
              <a:rPr lang="en-US" sz="2800" i="1">
                <a:solidFill>
                  <a:srgbClr val="000000"/>
                </a:solidFill>
              </a:rPr>
              <a:t>k</a:t>
            </a:r>
            <a:r>
              <a:rPr lang="en-US" sz="2800"/>
              <a:t> rồi ghi nó vào trường Hash của khối </a:t>
            </a:r>
            <a:r>
              <a:rPr lang="en-US" sz="2800" i="1">
                <a:solidFill>
                  <a:srgbClr val="000000"/>
                </a:solidFill>
              </a:rPr>
              <a:t>k</a:t>
            </a:r>
            <a:r>
              <a:rPr lang="en-US" sz="2800"/>
              <a:t> và trường Previous Hash ở khối </a:t>
            </a:r>
            <a:r>
              <a:rPr lang="en-US" sz="2800" i="1">
                <a:solidFill>
                  <a:srgbClr val="000000"/>
                </a:solidFill>
              </a:rPr>
              <a:t>k+1</a:t>
            </a:r>
            <a:r>
              <a:rPr lang="en-US" sz="2800"/>
              <a:t> </a:t>
            </a:r>
          </a:p>
        </p:txBody>
      </p:sp>
      <p:sp>
        <p:nvSpPr>
          <p:cNvPr id="4" name="Date Placeholder 3">
            <a:extLst>
              <a:ext uri="{FF2B5EF4-FFF2-40B4-BE49-F238E27FC236}">
                <a16:creationId xmlns:a16="http://schemas.microsoft.com/office/drawing/2014/main" id="{F92893C5-B47D-433A-B910-E4CEDD7241DD}"/>
              </a:ext>
            </a:extLst>
          </p:cNvPr>
          <p:cNvSpPr>
            <a:spLocks noGrp="1"/>
          </p:cNvSpPr>
          <p:nvPr>
            <p:ph type="dt" sz="half" idx="10"/>
          </p:nvPr>
        </p:nvSpPr>
        <p:spPr/>
        <p:txBody>
          <a:bodyPr/>
          <a:lstStyle/>
          <a:p>
            <a:pPr>
              <a:defRPr/>
            </a:pPr>
            <a:r>
              <a:rPr lang="en-US"/>
              <a:t>Bộ môn Mạng và ATTT – Khoa CNTT</a:t>
            </a:r>
          </a:p>
        </p:txBody>
      </p:sp>
    </p:spTree>
    <p:extLst>
      <p:ext uri="{BB962C8B-B14F-4D97-AF65-F5344CB8AC3E}">
        <p14:creationId xmlns:p14="http://schemas.microsoft.com/office/powerpoint/2010/main" val="41085416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EEBF4-27CA-4354-BB2E-242B57CD6CC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7A25271-3652-48DA-85C3-678427C2C82B}"/>
              </a:ext>
            </a:extLst>
          </p:cNvPr>
          <p:cNvSpPr>
            <a:spLocks noGrp="1"/>
          </p:cNvSpPr>
          <p:nvPr>
            <p:ph idx="1"/>
          </p:nvPr>
        </p:nvSpPr>
        <p:spPr>
          <a:xfrm>
            <a:off x="762000" y="1600200"/>
            <a:ext cx="7772400" cy="3810000"/>
          </a:xfrm>
        </p:spPr>
        <p:txBody>
          <a:bodyPr/>
          <a:lstStyle/>
          <a:p>
            <a:r>
              <a:rPr lang="en-US" sz="2800"/>
              <a:t> Hành động đó làm thay đổi khối </a:t>
            </a:r>
            <a:r>
              <a:rPr lang="en-US" sz="2800" i="1">
                <a:solidFill>
                  <a:srgbClr val="000000"/>
                </a:solidFill>
              </a:rPr>
              <a:t>k+1</a:t>
            </a:r>
            <a:r>
              <a:rPr lang="en-US" sz="2800"/>
              <a:t> và mã hash của nó cũng thay đổi. Anh ta sẽ phải tính lại mã hash của khối </a:t>
            </a:r>
            <a:r>
              <a:rPr lang="en-US" sz="2800" i="1">
                <a:solidFill>
                  <a:srgbClr val="000000"/>
                </a:solidFill>
              </a:rPr>
              <a:t>k+1</a:t>
            </a:r>
            <a:r>
              <a:rPr lang="en-US" sz="2800"/>
              <a:t> rồi ghi nó vào vào trường Hash của khối </a:t>
            </a:r>
            <a:r>
              <a:rPr lang="en-US" sz="2800" i="1">
                <a:solidFill>
                  <a:srgbClr val="000000"/>
                </a:solidFill>
              </a:rPr>
              <a:t>k+1</a:t>
            </a:r>
            <a:r>
              <a:rPr lang="en-US" sz="2800"/>
              <a:t> và trường Previous Hash ở khối </a:t>
            </a:r>
            <a:r>
              <a:rPr lang="en-US" sz="2800" i="1">
                <a:solidFill>
                  <a:srgbClr val="000000"/>
                </a:solidFill>
              </a:rPr>
              <a:t>k+2</a:t>
            </a:r>
          </a:p>
          <a:p>
            <a:r>
              <a:rPr lang="en-US" sz="2800"/>
              <a:t> Như vậy lại làm khối </a:t>
            </a:r>
            <a:r>
              <a:rPr lang="en-US" sz="2800" i="1">
                <a:solidFill>
                  <a:srgbClr val="000000"/>
                </a:solidFill>
              </a:rPr>
              <a:t>k+2</a:t>
            </a:r>
            <a:r>
              <a:rPr lang="en-US" sz="2800"/>
              <a:t> và mã hash của nó thay đổi… Anh ta sẽ phải sửa đổi và tính lại mã hash của tất cả các khối từ khối </a:t>
            </a:r>
            <a:r>
              <a:rPr lang="en-US" sz="2800" i="1">
                <a:solidFill>
                  <a:srgbClr val="000000"/>
                </a:solidFill>
              </a:rPr>
              <a:t>k</a:t>
            </a:r>
            <a:r>
              <a:rPr lang="en-US" sz="2800"/>
              <a:t> tới khối hiện tại</a:t>
            </a:r>
          </a:p>
        </p:txBody>
      </p:sp>
      <p:sp>
        <p:nvSpPr>
          <p:cNvPr id="4" name="Date Placeholder 3">
            <a:extLst>
              <a:ext uri="{FF2B5EF4-FFF2-40B4-BE49-F238E27FC236}">
                <a16:creationId xmlns:a16="http://schemas.microsoft.com/office/drawing/2014/main" id="{CB82E8B6-C626-48A9-8A23-5F08899F249C}"/>
              </a:ext>
            </a:extLst>
          </p:cNvPr>
          <p:cNvSpPr>
            <a:spLocks noGrp="1"/>
          </p:cNvSpPr>
          <p:nvPr>
            <p:ph type="dt" sz="half" idx="10"/>
          </p:nvPr>
        </p:nvSpPr>
        <p:spPr/>
        <p:txBody>
          <a:bodyPr/>
          <a:lstStyle/>
          <a:p>
            <a:pPr>
              <a:defRPr/>
            </a:pPr>
            <a:r>
              <a:rPr lang="en-US"/>
              <a:t>Bộ môn Mạng và ATTT – Khoa CNTT</a:t>
            </a:r>
          </a:p>
        </p:txBody>
      </p:sp>
    </p:spTree>
    <p:extLst>
      <p:ext uri="{BB962C8B-B14F-4D97-AF65-F5344CB8AC3E}">
        <p14:creationId xmlns:p14="http://schemas.microsoft.com/office/powerpoint/2010/main" val="41055709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20041-E28C-461A-A1A8-B0431633561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B975105-96FA-4A1A-8662-8F390A7848DE}"/>
              </a:ext>
            </a:extLst>
          </p:cNvPr>
          <p:cNvSpPr>
            <a:spLocks noGrp="1"/>
          </p:cNvSpPr>
          <p:nvPr>
            <p:ph idx="1"/>
          </p:nvPr>
        </p:nvSpPr>
        <p:spPr>
          <a:xfrm>
            <a:off x="762000" y="1600200"/>
            <a:ext cx="7772400" cy="3733800"/>
          </a:xfrm>
        </p:spPr>
        <p:txBody>
          <a:bodyPr/>
          <a:lstStyle/>
          <a:p>
            <a:r>
              <a:rPr lang="en-US" sz="2800"/>
              <a:t> Chưa hết, tất cả các thay đổi đó phải được đa số các nút đồng thuận. Nếu không thì dữ liệu tại nút vừa sửa sẽ khác biệt với tất cả các nút còn lại và trở nên vô nghĩa</a:t>
            </a:r>
          </a:p>
          <a:p>
            <a:r>
              <a:rPr lang="en-US" sz="2800"/>
              <a:t> Để tiếp tục hoạt động trong hệ thống, người dùng đó sẽ phải sao chép dữ liệu từ các nút đã được đồng thuận để thay thế cho dữ liệu sai lệch trên nút của anh ta, nếu không thì nút đó sẽ vô giá trị.</a:t>
            </a:r>
          </a:p>
        </p:txBody>
      </p:sp>
      <p:sp>
        <p:nvSpPr>
          <p:cNvPr id="4" name="Date Placeholder 3">
            <a:extLst>
              <a:ext uri="{FF2B5EF4-FFF2-40B4-BE49-F238E27FC236}">
                <a16:creationId xmlns:a16="http://schemas.microsoft.com/office/drawing/2014/main" id="{67D68232-48F2-4101-882E-435C26DAEC44}"/>
              </a:ext>
            </a:extLst>
          </p:cNvPr>
          <p:cNvSpPr>
            <a:spLocks noGrp="1"/>
          </p:cNvSpPr>
          <p:nvPr>
            <p:ph type="dt" sz="half" idx="10"/>
          </p:nvPr>
        </p:nvSpPr>
        <p:spPr/>
        <p:txBody>
          <a:bodyPr/>
          <a:lstStyle/>
          <a:p>
            <a:pPr>
              <a:defRPr/>
            </a:pPr>
            <a:r>
              <a:rPr lang="en-US"/>
              <a:t>Bộ môn Mạng và ATTT – Khoa CNTT</a:t>
            </a:r>
          </a:p>
        </p:txBody>
      </p:sp>
    </p:spTree>
    <p:extLst>
      <p:ext uri="{BB962C8B-B14F-4D97-AF65-F5344CB8AC3E}">
        <p14:creationId xmlns:p14="http://schemas.microsoft.com/office/powerpoint/2010/main" val="40917978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Date Placeholder 3">
            <a:extLst>
              <a:ext uri="{FF2B5EF4-FFF2-40B4-BE49-F238E27FC236}">
                <a16:creationId xmlns:a16="http://schemas.microsoft.com/office/drawing/2014/main" id="{525EA4AF-4541-4C74-AE3E-E3A48F58CC9F}"/>
              </a:ext>
            </a:extLst>
          </p:cNvPr>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imes New Roman" panose="02020603050405020304" pitchFamily="18"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imes New Roman" panose="02020603050405020304" pitchFamily="18"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9pPr>
          </a:lstStyle>
          <a:p>
            <a:pPr eaLnBrk="0" hangingPunct="0">
              <a:spcBef>
                <a:spcPct val="0"/>
              </a:spcBef>
              <a:buClrTx/>
              <a:buSzTx/>
              <a:buFontTx/>
              <a:buNone/>
            </a:pPr>
            <a:r>
              <a:rPr lang="en-US" altLang="en-US" sz="1400">
                <a:latin typeface="Tahoma" panose="020B0604030504040204" pitchFamily="34" charset="0"/>
              </a:rPr>
              <a:t>Bộ môn Mạng và ATTT – Khoa CNTT</a:t>
            </a:r>
          </a:p>
        </p:txBody>
      </p:sp>
      <p:sp>
        <p:nvSpPr>
          <p:cNvPr id="12291" name="Rectangle 2">
            <a:extLst>
              <a:ext uri="{FF2B5EF4-FFF2-40B4-BE49-F238E27FC236}">
                <a16:creationId xmlns:a16="http://schemas.microsoft.com/office/drawing/2014/main" id="{271EEA09-856D-4068-ADD9-EDA58FA63C47}"/>
              </a:ext>
            </a:extLst>
          </p:cNvPr>
          <p:cNvSpPr>
            <a:spLocks noGrp="1" noChangeArrowheads="1"/>
          </p:cNvSpPr>
          <p:nvPr>
            <p:ph type="title"/>
          </p:nvPr>
        </p:nvSpPr>
        <p:spPr/>
        <p:txBody>
          <a:bodyPr/>
          <a:lstStyle/>
          <a:p>
            <a:pPr eaLnBrk="1" hangingPunct="1"/>
            <a:r>
              <a:rPr lang="en-US" altLang="en-US"/>
              <a:t>Tiêu chuẩn PCI DSS</a:t>
            </a:r>
          </a:p>
        </p:txBody>
      </p:sp>
      <p:sp>
        <p:nvSpPr>
          <p:cNvPr id="12292" name="Rectangle 3" descr="Rectangle: Click to edit Master text styles&#10;Second level&#10;Third level&#10;Fourth level&#10;Fifth level">
            <a:extLst>
              <a:ext uri="{FF2B5EF4-FFF2-40B4-BE49-F238E27FC236}">
                <a16:creationId xmlns:a16="http://schemas.microsoft.com/office/drawing/2014/main" id="{803B97D3-4E96-4839-9DF8-524CC8CE74D0}"/>
              </a:ext>
            </a:extLst>
          </p:cNvPr>
          <p:cNvSpPr>
            <a:spLocks noGrp="1" noChangeArrowheads="1"/>
          </p:cNvSpPr>
          <p:nvPr>
            <p:ph type="body" idx="1"/>
          </p:nvPr>
        </p:nvSpPr>
        <p:spPr>
          <a:xfrm>
            <a:off x="762000" y="1717984"/>
            <a:ext cx="7772400" cy="4682815"/>
          </a:xfrm>
        </p:spPr>
        <p:txBody>
          <a:bodyPr/>
          <a:lstStyle/>
          <a:p>
            <a:pPr eaLnBrk="1" hangingPunct="1">
              <a:lnSpc>
                <a:spcPct val="90000"/>
              </a:lnSpc>
            </a:pPr>
            <a:r>
              <a:rPr lang="en-US" altLang="en-US"/>
              <a:t> </a:t>
            </a:r>
            <a:r>
              <a:rPr lang="vi-VN"/>
              <a:t>PCI DSS (Payment Card Industry Data Security Standard), hay Tiêu chuẩn bảo mật dữ liệu ngành thẻ thanh toán, là một tập hợp các quy định được thiết kế để tăng cường tính bảo mật cho các giao dịch sử dụng thẻ thanh toán </a:t>
            </a:r>
            <a:r>
              <a:rPr lang="en-US" altLang="en-US"/>
              <a:t> </a:t>
            </a:r>
          </a:p>
          <a:p>
            <a:pPr eaLnBrk="1" hangingPunct="1">
              <a:lnSpc>
                <a:spcPct val="90000"/>
              </a:lnSpc>
            </a:pPr>
            <a:r>
              <a:rPr lang="en-US"/>
              <a:t> </a:t>
            </a:r>
            <a:r>
              <a:rPr lang="vi-VN"/>
              <a:t>PCI DSS là tiêu chuẩn bắt buộc đối với tất cả tổ chức, doanh nghiệp có liên quan đến nghiệp vụ xử lý, truyền tải và lưu trữ dữ liệu thẻ thanh toán </a:t>
            </a:r>
            <a:endParaRPr lang="en-US"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E7810-2BE4-4AA8-B79A-E96A6EF50D4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A8E410F-68DE-447D-98BF-33664D1A7F57}"/>
              </a:ext>
            </a:extLst>
          </p:cNvPr>
          <p:cNvSpPr>
            <a:spLocks noGrp="1"/>
          </p:cNvSpPr>
          <p:nvPr>
            <p:ph idx="1"/>
          </p:nvPr>
        </p:nvSpPr>
        <p:spPr/>
        <p:txBody>
          <a:bodyPr/>
          <a:lstStyle/>
          <a:p>
            <a:r>
              <a:rPr lang="en-US"/>
              <a:t> Do đó không cá nhân nào có thể sửa/xóa thông tin trên Blockchain, tức là không thể đưa thông tin giả mạo vào hệ thống</a:t>
            </a:r>
          </a:p>
          <a:p>
            <a:pPr marL="0" indent="0">
              <a:buNone/>
            </a:pPr>
            <a:r>
              <a:rPr lang="en-US"/>
              <a:t>  </a:t>
            </a:r>
            <a:r>
              <a:rPr lang="en-US" sz="4400" b="1">
                <a:solidFill>
                  <a:srgbClr val="0070C0"/>
                </a:solidFill>
              </a:rPr>
              <a:t>→ </a:t>
            </a:r>
            <a:r>
              <a:rPr lang="en-US" i="1">
                <a:solidFill>
                  <a:srgbClr val="0070C0"/>
                </a:solidFill>
              </a:rPr>
              <a:t>Dữ liệu trên Blockchain là đáng tin cậy!</a:t>
            </a:r>
          </a:p>
        </p:txBody>
      </p:sp>
      <p:sp>
        <p:nvSpPr>
          <p:cNvPr id="4" name="Date Placeholder 3">
            <a:extLst>
              <a:ext uri="{FF2B5EF4-FFF2-40B4-BE49-F238E27FC236}">
                <a16:creationId xmlns:a16="http://schemas.microsoft.com/office/drawing/2014/main" id="{47C62D7D-6AC2-4239-9C7C-A4ED95495C67}"/>
              </a:ext>
            </a:extLst>
          </p:cNvPr>
          <p:cNvSpPr>
            <a:spLocks noGrp="1"/>
          </p:cNvSpPr>
          <p:nvPr>
            <p:ph type="dt" sz="half" idx="10"/>
          </p:nvPr>
        </p:nvSpPr>
        <p:spPr/>
        <p:txBody>
          <a:bodyPr/>
          <a:lstStyle/>
          <a:p>
            <a:pPr>
              <a:defRPr/>
            </a:pPr>
            <a:r>
              <a:rPr lang="en-US"/>
              <a:t>Bộ môn Mạng và ATTT – Khoa CNTT</a:t>
            </a:r>
          </a:p>
        </p:txBody>
      </p:sp>
    </p:spTree>
    <p:extLst>
      <p:ext uri="{BB962C8B-B14F-4D97-AF65-F5344CB8AC3E}">
        <p14:creationId xmlns:p14="http://schemas.microsoft.com/office/powerpoint/2010/main" val="39851613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DA509-51F7-4480-8F94-EF80E8E6BB13}"/>
              </a:ext>
            </a:extLst>
          </p:cNvPr>
          <p:cNvSpPr>
            <a:spLocks noGrp="1"/>
          </p:cNvSpPr>
          <p:nvPr>
            <p:ph type="title"/>
          </p:nvPr>
        </p:nvSpPr>
        <p:spPr>
          <a:xfrm>
            <a:off x="381000" y="304800"/>
            <a:ext cx="8610600" cy="1143000"/>
          </a:xfrm>
        </p:spPr>
        <p:txBody>
          <a:bodyPr/>
          <a:lstStyle/>
          <a:p>
            <a:r>
              <a:rPr lang="en-US" sz="3900"/>
              <a:t>Nếu kẻ tấn công đạt được sự đồng thuận?</a:t>
            </a:r>
          </a:p>
        </p:txBody>
      </p:sp>
      <p:sp>
        <p:nvSpPr>
          <p:cNvPr id="3" name="Content Placeholder 2">
            <a:extLst>
              <a:ext uri="{FF2B5EF4-FFF2-40B4-BE49-F238E27FC236}">
                <a16:creationId xmlns:a16="http://schemas.microsoft.com/office/drawing/2014/main" id="{20F0EAC4-0285-4308-A502-83125A55B7FC}"/>
              </a:ext>
            </a:extLst>
          </p:cNvPr>
          <p:cNvSpPr>
            <a:spLocks noGrp="1"/>
          </p:cNvSpPr>
          <p:nvPr>
            <p:ph idx="1"/>
          </p:nvPr>
        </p:nvSpPr>
        <p:spPr>
          <a:xfrm>
            <a:off x="685800" y="1676400"/>
            <a:ext cx="7848600" cy="4724400"/>
          </a:xfrm>
        </p:spPr>
        <p:txBody>
          <a:bodyPr/>
          <a:lstStyle/>
          <a:p>
            <a:r>
              <a:rPr lang="en-US" sz="2600"/>
              <a:t> Nếu kẻ tấn công, bằng cách nào đó, huy động được đông đảo các nút đồng thuận với hành động của anh ta (trên 50% số nút), khi đó hành động sẽ được chấp nhận!</a:t>
            </a:r>
          </a:p>
          <a:p>
            <a:r>
              <a:rPr lang="en-US" sz="2600"/>
              <a:t> Hệ thống bị coi là đổ vỡ khi hành động trái phép lại được chấp nhận, khi đa số người dùng lại thích gian lận!</a:t>
            </a:r>
          </a:p>
          <a:p>
            <a:r>
              <a:rPr lang="en-US" sz="2600"/>
              <a:t> Do đó, việc phát triển hệ thống với số nút càng lớn sẽ càng làm tăng sự an toàn cho hệ thống (vì khi đó kẻ tấn công khó có thể huy động được nguồn lực lớn hơn 50% số nút của hệ thống)</a:t>
            </a:r>
          </a:p>
        </p:txBody>
      </p:sp>
      <p:sp>
        <p:nvSpPr>
          <p:cNvPr id="4" name="Date Placeholder 3">
            <a:extLst>
              <a:ext uri="{FF2B5EF4-FFF2-40B4-BE49-F238E27FC236}">
                <a16:creationId xmlns:a16="http://schemas.microsoft.com/office/drawing/2014/main" id="{E081E06C-7DFB-46D6-AD28-4695B9CD2399}"/>
              </a:ext>
            </a:extLst>
          </p:cNvPr>
          <p:cNvSpPr>
            <a:spLocks noGrp="1"/>
          </p:cNvSpPr>
          <p:nvPr>
            <p:ph type="dt" sz="half" idx="10"/>
          </p:nvPr>
        </p:nvSpPr>
        <p:spPr/>
        <p:txBody>
          <a:bodyPr/>
          <a:lstStyle/>
          <a:p>
            <a:pPr>
              <a:defRPr/>
            </a:pPr>
            <a:r>
              <a:rPr lang="en-US"/>
              <a:t>Bộ môn Mạng và ATTT – Khoa CNTT</a:t>
            </a:r>
          </a:p>
        </p:txBody>
      </p:sp>
    </p:spTree>
    <p:extLst>
      <p:ext uri="{BB962C8B-B14F-4D97-AF65-F5344CB8AC3E}">
        <p14:creationId xmlns:p14="http://schemas.microsoft.com/office/powerpoint/2010/main" val="39819483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379E6-B8C1-4749-BE1C-97A75ED3D7A6}"/>
              </a:ext>
            </a:extLst>
          </p:cNvPr>
          <p:cNvSpPr>
            <a:spLocks noGrp="1"/>
          </p:cNvSpPr>
          <p:nvPr>
            <p:ph type="title"/>
          </p:nvPr>
        </p:nvSpPr>
        <p:spPr>
          <a:xfrm>
            <a:off x="533400" y="304800"/>
            <a:ext cx="8153400" cy="1143000"/>
          </a:xfrm>
        </p:spPr>
        <p:txBody>
          <a:bodyPr/>
          <a:lstStyle/>
          <a:p>
            <a:r>
              <a:rPr lang="en-US" sz="4200"/>
              <a:t>Quản trị người dùng trên Blockchain</a:t>
            </a:r>
          </a:p>
        </p:txBody>
      </p:sp>
      <p:sp>
        <p:nvSpPr>
          <p:cNvPr id="3" name="Content Placeholder 2">
            <a:extLst>
              <a:ext uri="{FF2B5EF4-FFF2-40B4-BE49-F238E27FC236}">
                <a16:creationId xmlns:a16="http://schemas.microsoft.com/office/drawing/2014/main" id="{825E5364-5B21-4714-9372-9DFEED20D717}"/>
              </a:ext>
            </a:extLst>
          </p:cNvPr>
          <p:cNvSpPr>
            <a:spLocks noGrp="1"/>
          </p:cNvSpPr>
          <p:nvPr>
            <p:ph idx="1"/>
          </p:nvPr>
        </p:nvSpPr>
        <p:spPr>
          <a:xfrm>
            <a:off x="838200" y="1752600"/>
            <a:ext cx="7772400" cy="3429000"/>
          </a:xfrm>
        </p:spPr>
        <p:txBody>
          <a:bodyPr/>
          <a:lstStyle/>
          <a:p>
            <a:r>
              <a:rPr lang="en-US" sz="2800"/>
              <a:t> Mỗi tài khoản người dùng được cấp 1 cặp khóa của mật mã bất đối xứng, gồm Public Key (khóa công khai) và Private Key (khóa riêng) </a:t>
            </a:r>
          </a:p>
          <a:p>
            <a:r>
              <a:rPr lang="en-US" sz="2800"/>
              <a:t> Public Key đóng vai trò như mã số tài khoản người dùng, còn Private Key dùng để tạo chữ kí của người dùng khi người đó gửi thông tin vào hệ thống (để khẳng định nguồn gốc giao dịch)</a:t>
            </a:r>
          </a:p>
        </p:txBody>
      </p:sp>
      <p:sp>
        <p:nvSpPr>
          <p:cNvPr id="4" name="Date Placeholder 3">
            <a:extLst>
              <a:ext uri="{FF2B5EF4-FFF2-40B4-BE49-F238E27FC236}">
                <a16:creationId xmlns:a16="http://schemas.microsoft.com/office/drawing/2014/main" id="{9D77EAC5-0825-496C-881F-44F4AD57EDF0}"/>
              </a:ext>
            </a:extLst>
          </p:cNvPr>
          <p:cNvSpPr>
            <a:spLocks noGrp="1"/>
          </p:cNvSpPr>
          <p:nvPr>
            <p:ph type="dt" sz="half" idx="10"/>
          </p:nvPr>
        </p:nvSpPr>
        <p:spPr/>
        <p:txBody>
          <a:bodyPr/>
          <a:lstStyle/>
          <a:p>
            <a:pPr>
              <a:defRPr/>
            </a:pPr>
            <a:r>
              <a:rPr lang="en-US"/>
              <a:t>Bộ môn Mạng và ATTT – Khoa CNTT</a:t>
            </a:r>
          </a:p>
        </p:txBody>
      </p:sp>
    </p:spTree>
    <p:extLst>
      <p:ext uri="{BB962C8B-B14F-4D97-AF65-F5344CB8AC3E}">
        <p14:creationId xmlns:p14="http://schemas.microsoft.com/office/powerpoint/2010/main" val="8888968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64D69-9EB9-4C8E-9426-2E5B781858E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CFC02AF-A07A-4898-A3FD-5DB786919E75}"/>
              </a:ext>
            </a:extLst>
          </p:cNvPr>
          <p:cNvSpPr>
            <a:spLocks noGrp="1"/>
          </p:cNvSpPr>
          <p:nvPr>
            <p:ph idx="1"/>
          </p:nvPr>
        </p:nvSpPr>
        <p:spPr>
          <a:xfrm>
            <a:off x="685800" y="1524000"/>
            <a:ext cx="7772400" cy="4724400"/>
          </a:xfrm>
        </p:spPr>
        <p:txBody>
          <a:bodyPr/>
          <a:lstStyle/>
          <a:p>
            <a:r>
              <a:rPr lang="en-US"/>
              <a:t> Nếu người dùng A muốn liên lạc với người dùng B, Public Key của B sẽ được dùng làm địa chỉ nhận</a:t>
            </a:r>
          </a:p>
          <a:p>
            <a:r>
              <a:rPr lang="en-US"/>
              <a:t> Thông báo mà A gửi sẽ được kí bằng Private Key của A (để khẳng định thông báo đúng là của A chứ không phải giả mạo)</a:t>
            </a:r>
          </a:p>
          <a:p>
            <a:r>
              <a:rPr lang="en-US"/>
              <a:t> Nếu đa số các nút đồng thuận chấp nhận thông báo, thông báo đó sẽ được ghi vào khối dữ liệu trong Blockchain</a:t>
            </a:r>
          </a:p>
        </p:txBody>
      </p:sp>
      <p:sp>
        <p:nvSpPr>
          <p:cNvPr id="4" name="Date Placeholder 3">
            <a:extLst>
              <a:ext uri="{FF2B5EF4-FFF2-40B4-BE49-F238E27FC236}">
                <a16:creationId xmlns:a16="http://schemas.microsoft.com/office/drawing/2014/main" id="{006F8F4E-303E-4797-AE04-FEB078784840}"/>
              </a:ext>
            </a:extLst>
          </p:cNvPr>
          <p:cNvSpPr>
            <a:spLocks noGrp="1"/>
          </p:cNvSpPr>
          <p:nvPr>
            <p:ph type="dt" sz="half" idx="10"/>
          </p:nvPr>
        </p:nvSpPr>
        <p:spPr/>
        <p:txBody>
          <a:bodyPr/>
          <a:lstStyle/>
          <a:p>
            <a:pPr>
              <a:defRPr/>
            </a:pPr>
            <a:r>
              <a:rPr lang="en-US"/>
              <a:t>Bộ môn Mạng và ATTT – Khoa CNTT</a:t>
            </a:r>
          </a:p>
        </p:txBody>
      </p:sp>
    </p:spTree>
    <p:extLst>
      <p:ext uri="{BB962C8B-B14F-4D97-AF65-F5344CB8AC3E}">
        <p14:creationId xmlns:p14="http://schemas.microsoft.com/office/powerpoint/2010/main" val="13211662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C75CF-A615-4EB6-945D-324353393AC0}"/>
              </a:ext>
            </a:extLst>
          </p:cNvPr>
          <p:cNvSpPr>
            <a:spLocks noGrp="1"/>
          </p:cNvSpPr>
          <p:nvPr>
            <p:ph type="title"/>
          </p:nvPr>
        </p:nvSpPr>
        <p:spPr>
          <a:xfrm>
            <a:off x="381000" y="304800"/>
            <a:ext cx="8458200" cy="1143000"/>
          </a:xfrm>
        </p:spPr>
        <p:txBody>
          <a:bodyPr/>
          <a:lstStyle/>
          <a:p>
            <a:r>
              <a:rPr lang="en-US" sz="3800"/>
              <a:t>Cải thiện khả năng lưu trữ của Blockchain</a:t>
            </a:r>
          </a:p>
        </p:txBody>
      </p:sp>
      <p:sp>
        <p:nvSpPr>
          <p:cNvPr id="3" name="Content Placeholder 2">
            <a:extLst>
              <a:ext uri="{FF2B5EF4-FFF2-40B4-BE49-F238E27FC236}">
                <a16:creationId xmlns:a16="http://schemas.microsoft.com/office/drawing/2014/main" id="{D13DA5DF-5C8A-474E-8256-D9802C3D76E9}"/>
              </a:ext>
            </a:extLst>
          </p:cNvPr>
          <p:cNvSpPr>
            <a:spLocks noGrp="1"/>
          </p:cNvSpPr>
          <p:nvPr>
            <p:ph idx="1"/>
          </p:nvPr>
        </p:nvSpPr>
        <p:spPr>
          <a:xfrm>
            <a:off x="838200" y="1600200"/>
            <a:ext cx="7772400" cy="4648200"/>
          </a:xfrm>
        </p:spPr>
        <p:txBody>
          <a:bodyPr/>
          <a:lstStyle/>
          <a:p>
            <a:r>
              <a:rPr lang="en-US"/>
              <a:t> Mỗi nút đều lưu trữ 1 bản sao của Blockchain, nên khi số nút lớn thì tổng kích thước dữ liệu của hệ thống sẽ rất lớn</a:t>
            </a:r>
          </a:p>
          <a:p>
            <a:r>
              <a:rPr lang="en-US"/>
              <a:t> Do đó Blockchain không phù hợp để lưu trữ các dữ liệu có kích thước lớn  </a:t>
            </a:r>
          </a:p>
          <a:p>
            <a:r>
              <a:rPr lang="en-US"/>
              <a:t> Trên thực tế, dữ liệu lưu trữ trên Blockchain thường có kích thước nhỏ và cấu trúc đơn giản, ví dụ như 1 thông báo giao dịch giữa A và B</a:t>
            </a:r>
          </a:p>
        </p:txBody>
      </p:sp>
      <p:sp>
        <p:nvSpPr>
          <p:cNvPr id="4" name="Date Placeholder 3">
            <a:extLst>
              <a:ext uri="{FF2B5EF4-FFF2-40B4-BE49-F238E27FC236}">
                <a16:creationId xmlns:a16="http://schemas.microsoft.com/office/drawing/2014/main" id="{A173F480-3FD3-442E-9024-252FAB141ACA}"/>
              </a:ext>
            </a:extLst>
          </p:cNvPr>
          <p:cNvSpPr>
            <a:spLocks noGrp="1"/>
          </p:cNvSpPr>
          <p:nvPr>
            <p:ph type="dt" sz="half" idx="10"/>
          </p:nvPr>
        </p:nvSpPr>
        <p:spPr/>
        <p:txBody>
          <a:bodyPr/>
          <a:lstStyle/>
          <a:p>
            <a:pPr>
              <a:defRPr/>
            </a:pPr>
            <a:r>
              <a:rPr lang="en-US"/>
              <a:t>Bộ môn Mạng và ATTT – Khoa CNTT</a:t>
            </a:r>
          </a:p>
        </p:txBody>
      </p:sp>
    </p:spTree>
    <p:extLst>
      <p:ext uri="{BB962C8B-B14F-4D97-AF65-F5344CB8AC3E}">
        <p14:creationId xmlns:p14="http://schemas.microsoft.com/office/powerpoint/2010/main" val="25490210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682CF-AFE1-4BDF-9647-4FABBE78968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F40EC1C-CC04-45E4-BE88-5EFB213AE87E}"/>
              </a:ext>
            </a:extLst>
          </p:cNvPr>
          <p:cNvSpPr>
            <a:spLocks noGrp="1"/>
          </p:cNvSpPr>
          <p:nvPr>
            <p:ph idx="1"/>
          </p:nvPr>
        </p:nvSpPr>
        <p:spPr>
          <a:xfrm>
            <a:off x="838200" y="1676400"/>
            <a:ext cx="7772400" cy="4114800"/>
          </a:xfrm>
        </p:spPr>
        <p:txBody>
          <a:bodyPr/>
          <a:lstStyle/>
          <a:p>
            <a:r>
              <a:rPr lang="en-US"/>
              <a:t> Theo thời gian, số lượng khối sẽ tăng dần và kích thước của Blockchain cũng ngày càng tăng, làm gia tăng không gian lưu trữ trên từng nút và toàn hệ thống</a:t>
            </a:r>
          </a:p>
          <a:p>
            <a:r>
              <a:rPr lang="en-US"/>
              <a:t> Mặt khác, nhu cầu ứng dụng công nghệ Blockchain vào nhiều lĩnh vực khác nhau cũng dẫn tới nhu cầu lưu trữ nhiều loại dữ liệu khác nhau, với kích thước khác nhau </a:t>
            </a:r>
          </a:p>
        </p:txBody>
      </p:sp>
      <p:sp>
        <p:nvSpPr>
          <p:cNvPr id="4" name="Date Placeholder 3">
            <a:extLst>
              <a:ext uri="{FF2B5EF4-FFF2-40B4-BE49-F238E27FC236}">
                <a16:creationId xmlns:a16="http://schemas.microsoft.com/office/drawing/2014/main" id="{633D2079-096D-43AB-BD2A-3B27BB4651C0}"/>
              </a:ext>
            </a:extLst>
          </p:cNvPr>
          <p:cNvSpPr>
            <a:spLocks noGrp="1"/>
          </p:cNvSpPr>
          <p:nvPr>
            <p:ph type="dt" sz="half" idx="10"/>
          </p:nvPr>
        </p:nvSpPr>
        <p:spPr/>
        <p:txBody>
          <a:bodyPr/>
          <a:lstStyle/>
          <a:p>
            <a:pPr>
              <a:defRPr/>
            </a:pPr>
            <a:r>
              <a:rPr lang="en-US"/>
              <a:t>Bộ môn Mạng và ATTT – Khoa CNTT</a:t>
            </a:r>
          </a:p>
        </p:txBody>
      </p:sp>
    </p:spTree>
    <p:extLst>
      <p:ext uri="{BB962C8B-B14F-4D97-AF65-F5344CB8AC3E}">
        <p14:creationId xmlns:p14="http://schemas.microsoft.com/office/powerpoint/2010/main" val="39847219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C2F8B-5DD7-4062-8095-24A47C99FCF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3C1B211-A644-43FD-BADD-FE98E7F5AF5A}"/>
              </a:ext>
            </a:extLst>
          </p:cNvPr>
          <p:cNvSpPr>
            <a:spLocks noGrp="1"/>
          </p:cNvSpPr>
          <p:nvPr>
            <p:ph idx="1"/>
          </p:nvPr>
        </p:nvSpPr>
        <p:spPr>
          <a:xfrm>
            <a:off x="838200" y="1752600"/>
            <a:ext cx="7772400" cy="4114800"/>
          </a:xfrm>
        </p:spPr>
        <p:txBody>
          <a:bodyPr/>
          <a:lstStyle/>
          <a:p>
            <a:r>
              <a:rPr lang="en-US"/>
              <a:t> Từ đó dẫn tới khuynh hướng chỉ giữ lại trong Blockchain những dữ liệu cơ bản nhất (gọi là lưu trữ On-chain)</a:t>
            </a:r>
          </a:p>
          <a:p>
            <a:r>
              <a:rPr lang="en-US"/>
              <a:t> Còn những dữ liệu khác sẽ được lưu trữ riêng (gọi là lưu trữ Off-chain) và có thể tham chiếu tới chúng khi cần</a:t>
            </a:r>
          </a:p>
          <a:p>
            <a:endParaRPr lang="en-US"/>
          </a:p>
        </p:txBody>
      </p:sp>
      <p:sp>
        <p:nvSpPr>
          <p:cNvPr id="4" name="Date Placeholder 3">
            <a:extLst>
              <a:ext uri="{FF2B5EF4-FFF2-40B4-BE49-F238E27FC236}">
                <a16:creationId xmlns:a16="http://schemas.microsoft.com/office/drawing/2014/main" id="{B88ECD3C-AB0F-425B-96D9-D35C743453F1}"/>
              </a:ext>
            </a:extLst>
          </p:cNvPr>
          <p:cNvSpPr>
            <a:spLocks noGrp="1"/>
          </p:cNvSpPr>
          <p:nvPr>
            <p:ph type="dt" sz="half" idx="10"/>
          </p:nvPr>
        </p:nvSpPr>
        <p:spPr/>
        <p:txBody>
          <a:bodyPr/>
          <a:lstStyle/>
          <a:p>
            <a:pPr>
              <a:defRPr/>
            </a:pPr>
            <a:r>
              <a:rPr lang="en-US"/>
              <a:t>Bộ môn Mạng và ATTT – Khoa CNTT</a:t>
            </a:r>
          </a:p>
        </p:txBody>
      </p:sp>
    </p:spTree>
    <p:extLst>
      <p:ext uri="{BB962C8B-B14F-4D97-AF65-F5344CB8AC3E}">
        <p14:creationId xmlns:p14="http://schemas.microsoft.com/office/powerpoint/2010/main" val="27599831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1BE4B-4C8D-4C8B-89C9-711D57860D9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8B866FA-3F6B-441F-BAB5-00E353E3B2E7}"/>
              </a:ext>
            </a:extLst>
          </p:cNvPr>
          <p:cNvSpPr>
            <a:spLocks noGrp="1"/>
          </p:cNvSpPr>
          <p:nvPr>
            <p:ph idx="1"/>
          </p:nvPr>
        </p:nvSpPr>
        <p:spPr>
          <a:xfrm>
            <a:off x="609600" y="1600200"/>
            <a:ext cx="8001000" cy="4648200"/>
          </a:xfrm>
        </p:spPr>
        <p:txBody>
          <a:bodyPr/>
          <a:lstStyle/>
          <a:p>
            <a:r>
              <a:rPr lang="en-US"/>
              <a:t> Những dữ liệu cần</a:t>
            </a:r>
            <a:r>
              <a:rPr lang="vi-VN"/>
              <a:t> đảm bảo tính chất phi tập trung, minh bạch</a:t>
            </a:r>
            <a:r>
              <a:rPr lang="en-US"/>
              <a:t>,</a:t>
            </a:r>
            <a:r>
              <a:rPr lang="vi-VN"/>
              <a:t> hoặc chống giả mạo thì lưu nó lên blockchain (on-chain) </a:t>
            </a:r>
            <a:endParaRPr lang="en-US"/>
          </a:p>
          <a:p>
            <a:r>
              <a:rPr lang="en-US"/>
              <a:t> C</a:t>
            </a:r>
            <a:r>
              <a:rPr lang="vi-VN"/>
              <a:t>òn</a:t>
            </a:r>
            <a:r>
              <a:rPr lang="en-US"/>
              <a:t> những</a:t>
            </a:r>
            <a:r>
              <a:rPr lang="vi-VN"/>
              <a:t> dữ liệu có thể độc lập bên ngoài thì nên lưu off-chain</a:t>
            </a:r>
            <a:r>
              <a:rPr lang="en-US"/>
              <a:t>.</a:t>
            </a:r>
            <a:r>
              <a:rPr lang="vi-VN"/>
              <a:t> </a:t>
            </a:r>
            <a:r>
              <a:rPr lang="en-US"/>
              <a:t>C</a:t>
            </a:r>
            <a:r>
              <a:rPr lang="vi-VN"/>
              <a:t>àng lưu </a:t>
            </a:r>
            <a:r>
              <a:rPr lang="en-US"/>
              <a:t>trữ</a:t>
            </a:r>
            <a:r>
              <a:rPr lang="vi-VN"/>
              <a:t> dữ liệu off-chain nhiều </a:t>
            </a:r>
            <a:r>
              <a:rPr lang="en-US"/>
              <a:t>thì</a:t>
            </a:r>
            <a:r>
              <a:rPr lang="vi-VN"/>
              <a:t> càng tiết kiệm được không gian lưu trữ và tối ưu hóa cho blockchain</a:t>
            </a:r>
            <a:r>
              <a:rPr lang="en-US"/>
              <a:t> (nhưng cũng làm giảm tính minh bạch và giảm sự tin cậy!)</a:t>
            </a:r>
          </a:p>
        </p:txBody>
      </p:sp>
      <p:sp>
        <p:nvSpPr>
          <p:cNvPr id="4" name="Date Placeholder 3">
            <a:extLst>
              <a:ext uri="{FF2B5EF4-FFF2-40B4-BE49-F238E27FC236}">
                <a16:creationId xmlns:a16="http://schemas.microsoft.com/office/drawing/2014/main" id="{D1843375-8591-481C-B97D-2959778DF36A}"/>
              </a:ext>
            </a:extLst>
          </p:cNvPr>
          <p:cNvSpPr>
            <a:spLocks noGrp="1"/>
          </p:cNvSpPr>
          <p:nvPr>
            <p:ph type="dt" sz="half" idx="10"/>
          </p:nvPr>
        </p:nvSpPr>
        <p:spPr/>
        <p:txBody>
          <a:bodyPr/>
          <a:lstStyle/>
          <a:p>
            <a:pPr>
              <a:defRPr/>
            </a:pPr>
            <a:r>
              <a:rPr lang="en-US"/>
              <a:t>Bộ môn Mạng và ATTT – Khoa CNTT</a:t>
            </a:r>
          </a:p>
        </p:txBody>
      </p:sp>
    </p:spTree>
    <p:extLst>
      <p:ext uri="{BB962C8B-B14F-4D97-AF65-F5344CB8AC3E}">
        <p14:creationId xmlns:p14="http://schemas.microsoft.com/office/powerpoint/2010/main" val="20262392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9AB69-671A-46F2-A957-A07CC676439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E7FAE64-FF72-4E3D-A77F-628D40BAE490}"/>
              </a:ext>
            </a:extLst>
          </p:cNvPr>
          <p:cNvSpPr>
            <a:spLocks noGrp="1"/>
          </p:cNvSpPr>
          <p:nvPr>
            <p:ph idx="1"/>
          </p:nvPr>
        </p:nvSpPr>
        <p:spPr>
          <a:xfrm>
            <a:off x="762000" y="1524000"/>
            <a:ext cx="7772400" cy="4737100"/>
          </a:xfrm>
        </p:spPr>
        <p:txBody>
          <a:bodyPr/>
          <a:lstStyle/>
          <a:p>
            <a:pPr marL="0" indent="0">
              <a:buNone/>
            </a:pPr>
            <a:r>
              <a:rPr lang="en-US" i="1">
                <a:solidFill>
                  <a:srgbClr val="0070C0"/>
                </a:solidFill>
              </a:rPr>
              <a:t>Mỗi ứng dụng lại có nhu cầu lưu trữ on-chain và off-chain khác nhau. Ví dụ:</a:t>
            </a:r>
          </a:p>
          <a:p>
            <a:r>
              <a:rPr lang="en-US"/>
              <a:t> Một ứng dụng bán các video âm nhạc có thể lưu trữ on-chain đối với các thông tin giao dịch (như tên video, số tiền trả…), vì nó đề cao sự minh bạch và an toàn của các giao dịch mua bán</a:t>
            </a:r>
          </a:p>
          <a:p>
            <a:r>
              <a:rPr lang="en-US"/>
              <a:t> Còn nội dung các video có thể được lưu trữ off-chain ở một server riêng</a:t>
            </a:r>
          </a:p>
        </p:txBody>
      </p:sp>
      <p:sp>
        <p:nvSpPr>
          <p:cNvPr id="4" name="Date Placeholder 3">
            <a:extLst>
              <a:ext uri="{FF2B5EF4-FFF2-40B4-BE49-F238E27FC236}">
                <a16:creationId xmlns:a16="http://schemas.microsoft.com/office/drawing/2014/main" id="{ABDECF2A-506C-4A6F-968F-4FBFAA37DC2D}"/>
              </a:ext>
            </a:extLst>
          </p:cNvPr>
          <p:cNvSpPr>
            <a:spLocks noGrp="1"/>
          </p:cNvSpPr>
          <p:nvPr>
            <p:ph type="dt" sz="half" idx="10"/>
          </p:nvPr>
        </p:nvSpPr>
        <p:spPr/>
        <p:txBody>
          <a:bodyPr/>
          <a:lstStyle/>
          <a:p>
            <a:pPr>
              <a:defRPr/>
            </a:pPr>
            <a:r>
              <a:rPr lang="en-US"/>
              <a:t>Bộ môn Mạng và ATTT – Khoa CNTT</a:t>
            </a:r>
          </a:p>
        </p:txBody>
      </p:sp>
    </p:spTree>
    <p:extLst>
      <p:ext uri="{BB962C8B-B14F-4D97-AF65-F5344CB8AC3E}">
        <p14:creationId xmlns:p14="http://schemas.microsoft.com/office/powerpoint/2010/main" val="303250509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E7B69-5C06-4900-A9EF-931B564880B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9DB9A49-8E3E-4120-A3B1-DD006020DE5B}"/>
              </a:ext>
            </a:extLst>
          </p:cNvPr>
          <p:cNvSpPr>
            <a:spLocks noGrp="1"/>
          </p:cNvSpPr>
          <p:nvPr>
            <p:ph idx="1"/>
          </p:nvPr>
        </p:nvSpPr>
        <p:spPr>
          <a:xfrm>
            <a:off x="762000" y="1600200"/>
            <a:ext cx="7772400" cy="4114800"/>
          </a:xfrm>
        </p:spPr>
        <p:txBody>
          <a:bodyPr/>
          <a:lstStyle/>
          <a:p>
            <a:r>
              <a:rPr lang="en-US"/>
              <a:t> Một ứng dụng Game Crypto có thể lưu trữ on-chain đối với các thông tin về trao đổi crypto, trao đổi các vật phẩm game… vì nó đề cao sự minh bạch và an toàn của các giao dịch trao đổi đó</a:t>
            </a:r>
          </a:p>
          <a:p>
            <a:r>
              <a:rPr lang="en-US"/>
              <a:t> Còn dữ liệu game đòi hỏi dung lượng lưu trữ lớn và tốc độ tương tác nhanh có thể được lưu trữ off-chain ở một server riêng</a:t>
            </a:r>
          </a:p>
          <a:p>
            <a:endParaRPr lang="en-US"/>
          </a:p>
        </p:txBody>
      </p:sp>
      <p:sp>
        <p:nvSpPr>
          <p:cNvPr id="4" name="Date Placeholder 3">
            <a:extLst>
              <a:ext uri="{FF2B5EF4-FFF2-40B4-BE49-F238E27FC236}">
                <a16:creationId xmlns:a16="http://schemas.microsoft.com/office/drawing/2014/main" id="{8B6B3DD0-125C-476E-AE5F-E66D411D5E0F}"/>
              </a:ext>
            </a:extLst>
          </p:cNvPr>
          <p:cNvSpPr>
            <a:spLocks noGrp="1"/>
          </p:cNvSpPr>
          <p:nvPr>
            <p:ph type="dt" sz="half" idx="10"/>
          </p:nvPr>
        </p:nvSpPr>
        <p:spPr/>
        <p:txBody>
          <a:bodyPr/>
          <a:lstStyle/>
          <a:p>
            <a:pPr>
              <a:defRPr/>
            </a:pPr>
            <a:r>
              <a:rPr lang="en-US"/>
              <a:t>Bộ môn Mạng và ATTT – Khoa CNTT</a:t>
            </a:r>
          </a:p>
        </p:txBody>
      </p:sp>
    </p:spTree>
    <p:extLst>
      <p:ext uri="{BB962C8B-B14F-4D97-AF65-F5344CB8AC3E}">
        <p14:creationId xmlns:p14="http://schemas.microsoft.com/office/powerpoint/2010/main" val="8022085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C2687-D743-4E28-B091-3D8571EC624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EE797B7-1B15-4F06-9762-D6030CC090ED}"/>
              </a:ext>
            </a:extLst>
          </p:cNvPr>
          <p:cNvSpPr>
            <a:spLocks noGrp="1"/>
          </p:cNvSpPr>
          <p:nvPr>
            <p:ph idx="1"/>
          </p:nvPr>
        </p:nvSpPr>
        <p:spPr>
          <a:xfrm>
            <a:off x="838200" y="1676400"/>
            <a:ext cx="7772400" cy="4114800"/>
          </a:xfrm>
        </p:spPr>
        <p:txBody>
          <a:bodyPr/>
          <a:lstStyle/>
          <a:p>
            <a:r>
              <a:rPr lang="en-US"/>
              <a:t> Tiêu chuẩn này </a:t>
            </a:r>
            <a:r>
              <a:rPr lang="vi-VN"/>
              <a:t>có giá trị trên toàn cầu do Hội đồng Tiêu chuẩn Bảo mật – SSC (Security Standards Council) thiết lập dành cho hoạt động thanh toán thẻ. </a:t>
            </a:r>
            <a:endParaRPr lang="en-US"/>
          </a:p>
          <a:p>
            <a:r>
              <a:rPr lang="en-US"/>
              <a:t> </a:t>
            </a:r>
            <a:r>
              <a:rPr lang="vi-VN"/>
              <a:t>Tham gia Hội đồng là các tổ chức thẻ quốc tế lớn trên thế giới như: Visa, MasterCard, American Express (AMEX), Discover Financial Services, JCB International...</a:t>
            </a:r>
            <a:endParaRPr lang="en-US" altLang="en-US"/>
          </a:p>
          <a:p>
            <a:endParaRPr lang="en-US"/>
          </a:p>
        </p:txBody>
      </p:sp>
      <p:sp>
        <p:nvSpPr>
          <p:cNvPr id="4" name="Date Placeholder 3">
            <a:extLst>
              <a:ext uri="{FF2B5EF4-FFF2-40B4-BE49-F238E27FC236}">
                <a16:creationId xmlns:a16="http://schemas.microsoft.com/office/drawing/2014/main" id="{CB129963-4D3D-4632-A0BF-58F8F42231E2}"/>
              </a:ext>
            </a:extLst>
          </p:cNvPr>
          <p:cNvSpPr>
            <a:spLocks noGrp="1"/>
          </p:cNvSpPr>
          <p:nvPr>
            <p:ph type="dt" sz="half" idx="10"/>
          </p:nvPr>
        </p:nvSpPr>
        <p:spPr/>
        <p:txBody>
          <a:bodyPr/>
          <a:lstStyle/>
          <a:p>
            <a:pPr>
              <a:defRPr/>
            </a:pPr>
            <a:r>
              <a:rPr lang="en-US"/>
              <a:t>Bộ môn Mạng và ATTT – Khoa CNTT</a:t>
            </a:r>
          </a:p>
        </p:txBody>
      </p:sp>
    </p:spTree>
    <p:extLst>
      <p:ext uri="{BB962C8B-B14F-4D97-AF65-F5344CB8AC3E}">
        <p14:creationId xmlns:p14="http://schemas.microsoft.com/office/powerpoint/2010/main" val="139372359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67922-48F0-4EFF-A835-E2EFB4F27B3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2BFC056-82C7-4C2F-880E-85D6E58E97B1}"/>
              </a:ext>
            </a:extLst>
          </p:cNvPr>
          <p:cNvSpPr>
            <a:spLocks noGrp="1"/>
          </p:cNvSpPr>
          <p:nvPr>
            <p:ph idx="1"/>
          </p:nvPr>
        </p:nvSpPr>
        <p:spPr>
          <a:xfrm>
            <a:off x="762000" y="1676400"/>
            <a:ext cx="7772400" cy="4114800"/>
          </a:xfrm>
        </p:spPr>
        <p:txBody>
          <a:bodyPr/>
          <a:lstStyle/>
          <a:p>
            <a:r>
              <a:rPr lang="en-US"/>
              <a:t> Để giảm thiểu kích thước dữ liệu trong Blockchain, người ta thường không lưu trữ trực tiếp dữ liệu gốc mà lưu trữ mã hash của chúng</a:t>
            </a:r>
          </a:p>
          <a:p>
            <a:r>
              <a:rPr lang="en-US"/>
              <a:t> Dữ liệu dạng mã hash sẽ không ảnh hưởng gì tới các nguyên tắc xác thực dữ liệu và đồng thuận của mạng Blockchain</a:t>
            </a:r>
          </a:p>
        </p:txBody>
      </p:sp>
      <p:sp>
        <p:nvSpPr>
          <p:cNvPr id="4" name="Date Placeholder 3">
            <a:extLst>
              <a:ext uri="{FF2B5EF4-FFF2-40B4-BE49-F238E27FC236}">
                <a16:creationId xmlns:a16="http://schemas.microsoft.com/office/drawing/2014/main" id="{0C2E904E-7103-4F59-B0B5-A93C4453F32A}"/>
              </a:ext>
            </a:extLst>
          </p:cNvPr>
          <p:cNvSpPr>
            <a:spLocks noGrp="1"/>
          </p:cNvSpPr>
          <p:nvPr>
            <p:ph type="dt" sz="half" idx="10"/>
          </p:nvPr>
        </p:nvSpPr>
        <p:spPr/>
        <p:txBody>
          <a:bodyPr/>
          <a:lstStyle/>
          <a:p>
            <a:pPr>
              <a:defRPr/>
            </a:pPr>
            <a:r>
              <a:rPr lang="en-US"/>
              <a:t>Bộ môn Mạng và ATTT – Khoa CNTT</a:t>
            </a:r>
          </a:p>
        </p:txBody>
      </p:sp>
    </p:spTree>
    <p:extLst>
      <p:ext uri="{BB962C8B-B14F-4D97-AF65-F5344CB8AC3E}">
        <p14:creationId xmlns:p14="http://schemas.microsoft.com/office/powerpoint/2010/main" val="33477115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2D6DD-747B-45F8-8E7B-B501B5BE683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FE4D8EC-002B-4A11-9C7D-A611082F4C33}"/>
              </a:ext>
            </a:extLst>
          </p:cNvPr>
          <p:cNvSpPr>
            <a:spLocks noGrp="1"/>
          </p:cNvSpPr>
          <p:nvPr>
            <p:ph idx="1"/>
          </p:nvPr>
        </p:nvSpPr>
        <p:spPr>
          <a:xfrm>
            <a:off x="762000" y="1524000"/>
            <a:ext cx="7772400" cy="1524000"/>
          </a:xfrm>
        </p:spPr>
        <p:txBody>
          <a:bodyPr/>
          <a:lstStyle/>
          <a:p>
            <a:r>
              <a:rPr lang="en-US"/>
              <a:t> Dữ liệu gốc có thể lưu trữ off-chain, và khi cần có thể tham chiếu tới chúng nhờ một bảng ánh xạ 1-1:</a:t>
            </a:r>
          </a:p>
        </p:txBody>
      </p:sp>
      <p:sp>
        <p:nvSpPr>
          <p:cNvPr id="4" name="Date Placeholder 3">
            <a:extLst>
              <a:ext uri="{FF2B5EF4-FFF2-40B4-BE49-F238E27FC236}">
                <a16:creationId xmlns:a16="http://schemas.microsoft.com/office/drawing/2014/main" id="{8009081F-CC5C-445E-B489-8F73FD8FF22D}"/>
              </a:ext>
            </a:extLst>
          </p:cNvPr>
          <p:cNvSpPr>
            <a:spLocks noGrp="1"/>
          </p:cNvSpPr>
          <p:nvPr>
            <p:ph type="dt" sz="half" idx="10"/>
          </p:nvPr>
        </p:nvSpPr>
        <p:spPr/>
        <p:txBody>
          <a:bodyPr/>
          <a:lstStyle/>
          <a:p>
            <a:pPr>
              <a:defRPr/>
            </a:pPr>
            <a:r>
              <a:rPr lang="en-US"/>
              <a:t>Bộ môn Mạng và ATTT – Khoa CNTT</a:t>
            </a:r>
          </a:p>
        </p:txBody>
      </p:sp>
      <p:graphicFrame>
        <p:nvGraphicFramePr>
          <p:cNvPr id="6" name="Table 6">
            <a:extLst>
              <a:ext uri="{FF2B5EF4-FFF2-40B4-BE49-F238E27FC236}">
                <a16:creationId xmlns:a16="http://schemas.microsoft.com/office/drawing/2014/main" id="{EA33F26E-ED32-4813-A6DF-B156A0F00C57}"/>
              </a:ext>
            </a:extLst>
          </p:cNvPr>
          <p:cNvGraphicFramePr>
            <a:graphicFrameLocks noGrp="1"/>
          </p:cNvGraphicFramePr>
          <p:nvPr>
            <p:extLst>
              <p:ext uri="{D42A27DB-BD31-4B8C-83A1-F6EECF244321}">
                <p14:modId xmlns:p14="http://schemas.microsoft.com/office/powerpoint/2010/main" val="3535815432"/>
              </p:ext>
            </p:extLst>
          </p:nvPr>
        </p:nvGraphicFramePr>
        <p:xfrm>
          <a:off x="1524000" y="3276600"/>
          <a:ext cx="6096000" cy="289560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4163919624"/>
                    </a:ext>
                  </a:extLst>
                </a:gridCol>
                <a:gridCol w="3048000">
                  <a:extLst>
                    <a:ext uri="{9D8B030D-6E8A-4147-A177-3AD203B41FA5}">
                      <a16:colId xmlns:a16="http://schemas.microsoft.com/office/drawing/2014/main" val="3906498846"/>
                    </a:ext>
                  </a:extLst>
                </a:gridCol>
              </a:tblGrid>
              <a:tr h="370840">
                <a:tc>
                  <a:txBody>
                    <a:bodyPr/>
                    <a:lstStyle/>
                    <a:p>
                      <a:pPr algn="ctr"/>
                      <a:r>
                        <a:rPr lang="en-US" sz="3200"/>
                        <a:t>Mã hash</a:t>
                      </a:r>
                    </a:p>
                  </a:txBody>
                  <a:tcPr/>
                </a:tc>
                <a:tc>
                  <a:txBody>
                    <a:bodyPr/>
                    <a:lstStyle/>
                    <a:p>
                      <a:pPr algn="ctr"/>
                      <a:r>
                        <a:rPr lang="en-US" sz="3200"/>
                        <a:t>Dữ liệu gốc</a:t>
                      </a:r>
                    </a:p>
                  </a:txBody>
                  <a:tcPr/>
                </a:tc>
                <a:extLst>
                  <a:ext uri="{0D108BD9-81ED-4DB2-BD59-A6C34878D82A}">
                    <a16:rowId xmlns:a16="http://schemas.microsoft.com/office/drawing/2014/main" val="3823812208"/>
                  </a:ext>
                </a:extLst>
              </a:tr>
              <a:tr h="370840">
                <a:tc>
                  <a:txBody>
                    <a:bodyPr/>
                    <a:lstStyle/>
                    <a:p>
                      <a:pPr algn="ctr"/>
                      <a:r>
                        <a:rPr lang="en-US" sz="3200"/>
                        <a:t>1A3D5F6K</a:t>
                      </a:r>
                    </a:p>
                  </a:txBody>
                  <a:tcPr/>
                </a:tc>
                <a:tc>
                  <a:txBody>
                    <a:bodyPr/>
                    <a:lstStyle/>
                    <a:p>
                      <a:pPr algn="ctr"/>
                      <a:r>
                        <a:rPr lang="en-US" sz="3200"/>
                        <a:t>xxxxxxxxxxx</a:t>
                      </a:r>
                    </a:p>
                  </a:txBody>
                  <a:tcPr/>
                </a:tc>
                <a:extLst>
                  <a:ext uri="{0D108BD9-81ED-4DB2-BD59-A6C34878D82A}">
                    <a16:rowId xmlns:a16="http://schemas.microsoft.com/office/drawing/2014/main" val="3246091573"/>
                  </a:ext>
                </a:extLst>
              </a:tr>
              <a:tr h="370840">
                <a:tc>
                  <a:txBody>
                    <a:bodyPr/>
                    <a:lstStyle/>
                    <a:p>
                      <a:pPr algn="ctr"/>
                      <a:r>
                        <a:rPr lang="en-US" sz="3200"/>
                        <a:t>2K3D4C6E</a:t>
                      </a:r>
                    </a:p>
                  </a:txBody>
                  <a:tcPr/>
                </a:tc>
                <a:tc>
                  <a:txBody>
                    <a:bodyPr/>
                    <a:lstStyle/>
                    <a:p>
                      <a:pPr algn="ctr"/>
                      <a:r>
                        <a:rPr lang="en-US" sz="3200"/>
                        <a:t>yyyyyyyyyyy</a:t>
                      </a:r>
                    </a:p>
                  </a:txBody>
                  <a:tcPr/>
                </a:tc>
                <a:extLst>
                  <a:ext uri="{0D108BD9-81ED-4DB2-BD59-A6C34878D82A}">
                    <a16:rowId xmlns:a16="http://schemas.microsoft.com/office/drawing/2014/main" val="1936414529"/>
                  </a:ext>
                </a:extLst>
              </a:tr>
              <a:tr h="370840">
                <a:tc>
                  <a:txBody>
                    <a:bodyPr/>
                    <a:lstStyle/>
                    <a:p>
                      <a:pPr algn="ctr"/>
                      <a:r>
                        <a:rPr lang="en-US" sz="3200"/>
                        <a:t>7H8J9W3R</a:t>
                      </a:r>
                    </a:p>
                  </a:txBody>
                  <a:tcPr/>
                </a:tc>
                <a:tc>
                  <a:txBody>
                    <a:bodyPr/>
                    <a:lstStyle/>
                    <a:p>
                      <a:pPr algn="ctr"/>
                      <a:r>
                        <a:rPr lang="en-US" sz="3200"/>
                        <a:t>zzzzzzzzzzzz</a:t>
                      </a:r>
                    </a:p>
                  </a:txBody>
                  <a:tcPr/>
                </a:tc>
                <a:extLst>
                  <a:ext uri="{0D108BD9-81ED-4DB2-BD59-A6C34878D82A}">
                    <a16:rowId xmlns:a16="http://schemas.microsoft.com/office/drawing/2014/main" val="3635062953"/>
                  </a:ext>
                </a:extLst>
              </a:tr>
              <a:tr h="370840">
                <a:tc>
                  <a:txBody>
                    <a:bodyPr/>
                    <a:lstStyle/>
                    <a:p>
                      <a:pPr algn="ctr"/>
                      <a:r>
                        <a:rPr lang="en-US" sz="3200"/>
                        <a:t>…</a:t>
                      </a:r>
                    </a:p>
                  </a:txBody>
                  <a:tcPr/>
                </a:tc>
                <a:tc>
                  <a:txBody>
                    <a:bodyPr/>
                    <a:lstStyle/>
                    <a:p>
                      <a:pPr algn="ctr"/>
                      <a:r>
                        <a:rPr lang="en-US" sz="3200"/>
                        <a:t>…</a:t>
                      </a:r>
                    </a:p>
                  </a:txBody>
                  <a:tcPr/>
                </a:tc>
                <a:extLst>
                  <a:ext uri="{0D108BD9-81ED-4DB2-BD59-A6C34878D82A}">
                    <a16:rowId xmlns:a16="http://schemas.microsoft.com/office/drawing/2014/main" val="3058945109"/>
                  </a:ext>
                </a:extLst>
              </a:tr>
            </a:tbl>
          </a:graphicData>
        </a:graphic>
      </p:graphicFrame>
    </p:spTree>
    <p:extLst>
      <p:ext uri="{BB962C8B-B14F-4D97-AF65-F5344CB8AC3E}">
        <p14:creationId xmlns:p14="http://schemas.microsoft.com/office/powerpoint/2010/main" val="387970923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80AA5-0217-48BB-AC75-36381DC7128C}"/>
              </a:ext>
            </a:extLst>
          </p:cNvPr>
          <p:cNvSpPr>
            <a:spLocks noGrp="1"/>
          </p:cNvSpPr>
          <p:nvPr>
            <p:ph type="title"/>
          </p:nvPr>
        </p:nvSpPr>
        <p:spPr>
          <a:xfrm>
            <a:off x="1066800" y="1905000"/>
            <a:ext cx="7772400" cy="1981200"/>
          </a:xfrm>
        </p:spPr>
        <p:txBody>
          <a:bodyPr/>
          <a:lstStyle/>
          <a:p>
            <a:r>
              <a:rPr lang="en-US" i="1"/>
              <a:t>Ưu nhược điểm của Blockchain so với các mô hình quản trị dữ liệu truyền thống?</a:t>
            </a:r>
          </a:p>
        </p:txBody>
      </p:sp>
      <p:sp>
        <p:nvSpPr>
          <p:cNvPr id="4" name="Date Placeholder 3">
            <a:extLst>
              <a:ext uri="{FF2B5EF4-FFF2-40B4-BE49-F238E27FC236}">
                <a16:creationId xmlns:a16="http://schemas.microsoft.com/office/drawing/2014/main" id="{6F5C0B91-E588-4BA2-A189-766D9953F179}"/>
              </a:ext>
            </a:extLst>
          </p:cNvPr>
          <p:cNvSpPr>
            <a:spLocks noGrp="1"/>
          </p:cNvSpPr>
          <p:nvPr>
            <p:ph type="dt" sz="half" idx="10"/>
          </p:nvPr>
        </p:nvSpPr>
        <p:spPr/>
        <p:txBody>
          <a:bodyPr/>
          <a:lstStyle/>
          <a:p>
            <a:pPr>
              <a:defRPr/>
            </a:pPr>
            <a:r>
              <a:rPr lang="en-US"/>
              <a:t>Bộ môn Mạng và ATTT – Khoa CNTT</a:t>
            </a:r>
          </a:p>
        </p:txBody>
      </p:sp>
    </p:spTree>
    <p:extLst>
      <p:ext uri="{BB962C8B-B14F-4D97-AF65-F5344CB8AC3E}">
        <p14:creationId xmlns:p14="http://schemas.microsoft.com/office/powerpoint/2010/main" val="8149612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58576-23AA-4709-899D-B5209DC640C3}"/>
              </a:ext>
            </a:extLst>
          </p:cNvPr>
          <p:cNvSpPr>
            <a:spLocks noGrp="1"/>
          </p:cNvSpPr>
          <p:nvPr>
            <p:ph type="title"/>
          </p:nvPr>
        </p:nvSpPr>
        <p:spPr/>
        <p:txBody>
          <a:bodyPr/>
          <a:lstStyle/>
          <a:p>
            <a:r>
              <a:rPr lang="en-US"/>
              <a:t>Ưu điểm:</a:t>
            </a:r>
          </a:p>
        </p:txBody>
      </p:sp>
      <p:sp>
        <p:nvSpPr>
          <p:cNvPr id="3" name="Content Placeholder 2">
            <a:extLst>
              <a:ext uri="{FF2B5EF4-FFF2-40B4-BE49-F238E27FC236}">
                <a16:creationId xmlns:a16="http://schemas.microsoft.com/office/drawing/2014/main" id="{D2DA8429-92E1-44D3-88E9-B412F89A08B3}"/>
              </a:ext>
            </a:extLst>
          </p:cNvPr>
          <p:cNvSpPr>
            <a:spLocks noGrp="1"/>
          </p:cNvSpPr>
          <p:nvPr>
            <p:ph idx="1"/>
          </p:nvPr>
        </p:nvSpPr>
        <p:spPr/>
        <p:txBody>
          <a:bodyPr/>
          <a:lstStyle/>
          <a:p>
            <a:r>
              <a:rPr lang="en-US"/>
              <a:t> Tự do: Không phụ thuộc vào bất cứ trung gian hay nhà quản lý nào</a:t>
            </a:r>
          </a:p>
          <a:p>
            <a:r>
              <a:rPr lang="en-US"/>
              <a:t> Minh bạch: Mọi người đều có thể giám sát dữ liệu</a:t>
            </a:r>
          </a:p>
          <a:p>
            <a:r>
              <a:rPr lang="en-US"/>
              <a:t> Đáng tin cậy: Không thể làm giả dữ liệu </a:t>
            </a:r>
          </a:p>
        </p:txBody>
      </p:sp>
      <p:sp>
        <p:nvSpPr>
          <p:cNvPr id="4" name="Date Placeholder 3">
            <a:extLst>
              <a:ext uri="{FF2B5EF4-FFF2-40B4-BE49-F238E27FC236}">
                <a16:creationId xmlns:a16="http://schemas.microsoft.com/office/drawing/2014/main" id="{94F67324-D3D7-4EC8-A1E5-3FD6BD37AC41}"/>
              </a:ext>
            </a:extLst>
          </p:cNvPr>
          <p:cNvSpPr>
            <a:spLocks noGrp="1"/>
          </p:cNvSpPr>
          <p:nvPr>
            <p:ph type="dt" sz="half" idx="10"/>
          </p:nvPr>
        </p:nvSpPr>
        <p:spPr/>
        <p:txBody>
          <a:bodyPr/>
          <a:lstStyle/>
          <a:p>
            <a:pPr>
              <a:defRPr/>
            </a:pPr>
            <a:r>
              <a:rPr lang="en-US"/>
              <a:t>Bộ môn Mạng và ATTT – Khoa CNTT</a:t>
            </a:r>
          </a:p>
        </p:txBody>
      </p:sp>
    </p:spTree>
    <p:extLst>
      <p:ext uri="{BB962C8B-B14F-4D97-AF65-F5344CB8AC3E}">
        <p14:creationId xmlns:p14="http://schemas.microsoft.com/office/powerpoint/2010/main" val="100972730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0DE34-7F29-424F-BE06-666B67408817}"/>
              </a:ext>
            </a:extLst>
          </p:cNvPr>
          <p:cNvSpPr>
            <a:spLocks noGrp="1"/>
          </p:cNvSpPr>
          <p:nvPr>
            <p:ph type="title"/>
          </p:nvPr>
        </p:nvSpPr>
        <p:spPr/>
        <p:txBody>
          <a:bodyPr/>
          <a:lstStyle/>
          <a:p>
            <a:r>
              <a:rPr lang="en-US"/>
              <a:t>Nhược điểm:</a:t>
            </a:r>
          </a:p>
        </p:txBody>
      </p:sp>
      <p:sp>
        <p:nvSpPr>
          <p:cNvPr id="3" name="Content Placeholder 2">
            <a:extLst>
              <a:ext uri="{FF2B5EF4-FFF2-40B4-BE49-F238E27FC236}">
                <a16:creationId xmlns:a16="http://schemas.microsoft.com/office/drawing/2014/main" id="{D208A249-2E82-4938-B1F4-58EAEFDF771D}"/>
              </a:ext>
            </a:extLst>
          </p:cNvPr>
          <p:cNvSpPr>
            <a:spLocks noGrp="1"/>
          </p:cNvSpPr>
          <p:nvPr>
            <p:ph idx="1"/>
          </p:nvPr>
        </p:nvSpPr>
        <p:spPr>
          <a:xfrm>
            <a:off x="762000" y="1600200"/>
            <a:ext cx="7772400" cy="4419600"/>
          </a:xfrm>
        </p:spPr>
        <p:txBody>
          <a:bodyPr/>
          <a:lstStyle/>
          <a:p>
            <a:r>
              <a:rPr lang="en-US" sz="2800"/>
              <a:t> Tốc độ chậm (do phải chi phí nhiều thời gian cho việc đồng thuận của đám đông)</a:t>
            </a:r>
          </a:p>
          <a:p>
            <a:r>
              <a:rPr lang="en-US" sz="2800"/>
              <a:t> Dư thừa dữ liệu gây lãng phí không gian lưu trữ (có quá nhiều bản sao giống nhau của dữ liệu trên hệ thống)</a:t>
            </a:r>
          </a:p>
          <a:p>
            <a:r>
              <a:rPr lang="en-US" sz="2800"/>
              <a:t> Chi phí lớn (sử dụng nhiều phần cứng máy tính đắt tiền và tiêu tốn nhiều năng lượng điện! )</a:t>
            </a:r>
          </a:p>
          <a:p>
            <a:r>
              <a:rPr lang="en-US" sz="2800"/>
              <a:t> Chưa tôn trọng sự riêng tư</a:t>
            </a:r>
          </a:p>
          <a:p>
            <a:r>
              <a:rPr lang="en-US" sz="2800"/>
              <a:t> Không thể sửa đổi dữ liệu</a:t>
            </a:r>
          </a:p>
        </p:txBody>
      </p:sp>
      <p:sp>
        <p:nvSpPr>
          <p:cNvPr id="4" name="Date Placeholder 3">
            <a:extLst>
              <a:ext uri="{FF2B5EF4-FFF2-40B4-BE49-F238E27FC236}">
                <a16:creationId xmlns:a16="http://schemas.microsoft.com/office/drawing/2014/main" id="{98A7DC03-26C8-45AD-80DD-0384B6F6CABC}"/>
              </a:ext>
            </a:extLst>
          </p:cNvPr>
          <p:cNvSpPr>
            <a:spLocks noGrp="1"/>
          </p:cNvSpPr>
          <p:nvPr>
            <p:ph type="dt" sz="half" idx="10"/>
          </p:nvPr>
        </p:nvSpPr>
        <p:spPr/>
        <p:txBody>
          <a:bodyPr/>
          <a:lstStyle/>
          <a:p>
            <a:pPr>
              <a:defRPr/>
            </a:pPr>
            <a:r>
              <a:rPr lang="en-US"/>
              <a:t>Bộ môn Mạng và ATTT – Khoa CNTT</a:t>
            </a:r>
          </a:p>
        </p:txBody>
      </p:sp>
    </p:spTree>
    <p:extLst>
      <p:ext uri="{BB962C8B-B14F-4D97-AF65-F5344CB8AC3E}">
        <p14:creationId xmlns:p14="http://schemas.microsoft.com/office/powerpoint/2010/main" val="144675200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80AA5-0217-48BB-AC75-36381DC7128C}"/>
              </a:ext>
            </a:extLst>
          </p:cNvPr>
          <p:cNvSpPr>
            <a:spLocks noGrp="1"/>
          </p:cNvSpPr>
          <p:nvPr>
            <p:ph type="title"/>
          </p:nvPr>
        </p:nvSpPr>
        <p:spPr>
          <a:xfrm>
            <a:off x="1066800" y="1905000"/>
            <a:ext cx="7772400" cy="1981200"/>
          </a:xfrm>
        </p:spPr>
        <p:txBody>
          <a:bodyPr/>
          <a:lstStyle/>
          <a:p>
            <a:r>
              <a:rPr lang="en-US" i="1"/>
              <a:t>Blockchain có thực sự là một công nghệ tiên tiến, hay chỉ là một “trào lưu” công nghệ?</a:t>
            </a:r>
          </a:p>
        </p:txBody>
      </p:sp>
      <p:sp>
        <p:nvSpPr>
          <p:cNvPr id="4" name="Date Placeholder 3">
            <a:extLst>
              <a:ext uri="{FF2B5EF4-FFF2-40B4-BE49-F238E27FC236}">
                <a16:creationId xmlns:a16="http://schemas.microsoft.com/office/drawing/2014/main" id="{6F5C0B91-E588-4BA2-A189-766D9953F179}"/>
              </a:ext>
            </a:extLst>
          </p:cNvPr>
          <p:cNvSpPr>
            <a:spLocks noGrp="1"/>
          </p:cNvSpPr>
          <p:nvPr>
            <p:ph type="dt" sz="half" idx="10"/>
          </p:nvPr>
        </p:nvSpPr>
        <p:spPr/>
        <p:txBody>
          <a:bodyPr/>
          <a:lstStyle/>
          <a:p>
            <a:pPr>
              <a:defRPr/>
            </a:pPr>
            <a:r>
              <a:rPr lang="en-US"/>
              <a:t>Bộ môn Mạng và ATTT – Khoa CNTT</a:t>
            </a:r>
          </a:p>
        </p:txBody>
      </p:sp>
    </p:spTree>
    <p:extLst>
      <p:ext uri="{BB962C8B-B14F-4D97-AF65-F5344CB8AC3E}">
        <p14:creationId xmlns:p14="http://schemas.microsoft.com/office/powerpoint/2010/main" val="209572335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BC91A-7C69-4FB8-88EC-45FE2D85834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1196846-719A-4742-B6AF-851C7EF379CA}"/>
              </a:ext>
            </a:extLst>
          </p:cNvPr>
          <p:cNvSpPr>
            <a:spLocks noGrp="1"/>
          </p:cNvSpPr>
          <p:nvPr>
            <p:ph idx="1"/>
          </p:nvPr>
        </p:nvSpPr>
        <p:spPr>
          <a:xfrm>
            <a:off x="1143000" y="1676400"/>
            <a:ext cx="7315200" cy="4114800"/>
          </a:xfrm>
        </p:spPr>
        <p:txBody>
          <a:bodyPr/>
          <a:lstStyle/>
          <a:p>
            <a:pPr marL="0" indent="0">
              <a:buNone/>
            </a:pPr>
            <a:r>
              <a:rPr lang="en-US" i="1">
                <a:solidFill>
                  <a:srgbClr val="0070C0"/>
                </a:solidFill>
              </a:rPr>
              <a:t>Để trả lời câu hỏi trên, ta hãy suy nghĩ nghiêm túc về các vấn đề sau:</a:t>
            </a:r>
          </a:p>
          <a:p>
            <a:r>
              <a:rPr lang="en-US"/>
              <a:t> Công nghệ này có giúp cải tiến năng suất lao động không?</a:t>
            </a:r>
          </a:p>
          <a:p>
            <a:r>
              <a:rPr lang="en-US"/>
              <a:t> Công nghệ này có giúp nâng cao chất lượng cuộc sống không?</a:t>
            </a:r>
          </a:p>
        </p:txBody>
      </p:sp>
      <p:sp>
        <p:nvSpPr>
          <p:cNvPr id="4" name="Date Placeholder 3">
            <a:extLst>
              <a:ext uri="{FF2B5EF4-FFF2-40B4-BE49-F238E27FC236}">
                <a16:creationId xmlns:a16="http://schemas.microsoft.com/office/drawing/2014/main" id="{3B5A5D6F-9908-4583-83C0-9879A93E847A}"/>
              </a:ext>
            </a:extLst>
          </p:cNvPr>
          <p:cNvSpPr>
            <a:spLocks noGrp="1"/>
          </p:cNvSpPr>
          <p:nvPr>
            <p:ph type="dt" sz="half" idx="10"/>
          </p:nvPr>
        </p:nvSpPr>
        <p:spPr/>
        <p:txBody>
          <a:bodyPr/>
          <a:lstStyle/>
          <a:p>
            <a:pPr>
              <a:defRPr/>
            </a:pPr>
            <a:r>
              <a:rPr lang="en-US"/>
              <a:t>Bộ môn Mạng và ATTT – Khoa CNTT</a:t>
            </a:r>
          </a:p>
        </p:txBody>
      </p:sp>
    </p:spTree>
    <p:extLst>
      <p:ext uri="{BB962C8B-B14F-4D97-AF65-F5344CB8AC3E}">
        <p14:creationId xmlns:p14="http://schemas.microsoft.com/office/powerpoint/2010/main" val="14616460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80AA5-0217-48BB-AC75-36381DC7128C}"/>
              </a:ext>
            </a:extLst>
          </p:cNvPr>
          <p:cNvSpPr>
            <a:spLocks noGrp="1"/>
          </p:cNvSpPr>
          <p:nvPr>
            <p:ph type="title"/>
          </p:nvPr>
        </p:nvSpPr>
        <p:spPr>
          <a:xfrm>
            <a:off x="1524000" y="1600200"/>
            <a:ext cx="7467600" cy="1981200"/>
          </a:xfrm>
        </p:spPr>
        <p:txBody>
          <a:bodyPr/>
          <a:lstStyle/>
          <a:p>
            <a:r>
              <a:rPr lang="en-US" i="1"/>
              <a:t>Có nên sử dụng công nghệ Blockchain?</a:t>
            </a:r>
          </a:p>
        </p:txBody>
      </p:sp>
      <p:sp>
        <p:nvSpPr>
          <p:cNvPr id="4" name="Date Placeholder 3">
            <a:extLst>
              <a:ext uri="{FF2B5EF4-FFF2-40B4-BE49-F238E27FC236}">
                <a16:creationId xmlns:a16="http://schemas.microsoft.com/office/drawing/2014/main" id="{6F5C0B91-E588-4BA2-A189-766D9953F179}"/>
              </a:ext>
            </a:extLst>
          </p:cNvPr>
          <p:cNvSpPr>
            <a:spLocks noGrp="1"/>
          </p:cNvSpPr>
          <p:nvPr>
            <p:ph type="dt" sz="half" idx="10"/>
          </p:nvPr>
        </p:nvSpPr>
        <p:spPr/>
        <p:txBody>
          <a:bodyPr/>
          <a:lstStyle/>
          <a:p>
            <a:pPr>
              <a:defRPr/>
            </a:pPr>
            <a:r>
              <a:rPr lang="en-US"/>
              <a:t>Bộ môn Mạng và ATTT – Khoa CNTT</a:t>
            </a:r>
          </a:p>
        </p:txBody>
      </p:sp>
    </p:spTree>
    <p:extLst>
      <p:ext uri="{BB962C8B-B14F-4D97-AF65-F5344CB8AC3E}">
        <p14:creationId xmlns:p14="http://schemas.microsoft.com/office/powerpoint/2010/main" val="82708770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2AA2B-D128-4925-84FF-01B858711700}"/>
              </a:ext>
            </a:extLst>
          </p:cNvPr>
          <p:cNvSpPr>
            <a:spLocks noGrp="1"/>
          </p:cNvSpPr>
          <p:nvPr>
            <p:ph type="title"/>
          </p:nvPr>
        </p:nvSpPr>
        <p:spPr/>
        <p:txBody>
          <a:bodyPr/>
          <a:lstStyle/>
          <a:p>
            <a:r>
              <a:rPr lang="en-US"/>
              <a:t>Ứng dụng vào tiền mã hóa</a:t>
            </a:r>
          </a:p>
        </p:txBody>
      </p:sp>
      <p:sp>
        <p:nvSpPr>
          <p:cNvPr id="3" name="Content Placeholder 2">
            <a:extLst>
              <a:ext uri="{FF2B5EF4-FFF2-40B4-BE49-F238E27FC236}">
                <a16:creationId xmlns:a16="http://schemas.microsoft.com/office/drawing/2014/main" id="{8474BD8A-B9C6-496E-93D8-4954227929DF}"/>
              </a:ext>
            </a:extLst>
          </p:cNvPr>
          <p:cNvSpPr>
            <a:spLocks noGrp="1"/>
          </p:cNvSpPr>
          <p:nvPr>
            <p:ph idx="1"/>
          </p:nvPr>
        </p:nvSpPr>
        <p:spPr>
          <a:xfrm>
            <a:off x="685800" y="1828800"/>
            <a:ext cx="7924800" cy="4114800"/>
          </a:xfrm>
        </p:spPr>
        <p:txBody>
          <a:bodyPr/>
          <a:lstStyle/>
          <a:p>
            <a:r>
              <a:rPr lang="en-US"/>
              <a:t> Một ứng dụng chủ yếu của công nghệ Blockchain là tạo ra các loại tiền mã hóa, mà tiêu biểu là Bitcoin (do cấu trúc dữ liệu của Blockchain phù hợp để lưu trữ các giao dịch)</a:t>
            </a:r>
          </a:p>
          <a:p>
            <a:r>
              <a:rPr lang="en-US"/>
              <a:t> Tiền mã hóa (hay tiền ảo, tiền kỹ thuật số…) là loại tiền </a:t>
            </a:r>
            <a:r>
              <a:rPr lang="vi-VN"/>
              <a:t>được tạo ra bởi các thuật toán mã hóa phức tạp, được</a:t>
            </a:r>
            <a:r>
              <a:rPr lang="en-US"/>
              <a:t> lưu trữ,</a:t>
            </a:r>
            <a:r>
              <a:rPr lang="vi-VN"/>
              <a:t> giao dịch</a:t>
            </a:r>
            <a:r>
              <a:rPr lang="en-US"/>
              <a:t> và</a:t>
            </a:r>
            <a:r>
              <a:rPr lang="vi-VN"/>
              <a:t> trao đổi hoàn toàn trên môi trường Internet </a:t>
            </a:r>
            <a:endParaRPr lang="en-US"/>
          </a:p>
        </p:txBody>
      </p:sp>
      <p:sp>
        <p:nvSpPr>
          <p:cNvPr id="4" name="Date Placeholder 3">
            <a:extLst>
              <a:ext uri="{FF2B5EF4-FFF2-40B4-BE49-F238E27FC236}">
                <a16:creationId xmlns:a16="http://schemas.microsoft.com/office/drawing/2014/main" id="{EE3460A7-4378-45F9-8F87-7C0498BFBD06}"/>
              </a:ext>
            </a:extLst>
          </p:cNvPr>
          <p:cNvSpPr>
            <a:spLocks noGrp="1"/>
          </p:cNvSpPr>
          <p:nvPr>
            <p:ph type="dt" sz="half" idx="10"/>
          </p:nvPr>
        </p:nvSpPr>
        <p:spPr/>
        <p:txBody>
          <a:bodyPr/>
          <a:lstStyle/>
          <a:p>
            <a:pPr>
              <a:defRPr/>
            </a:pPr>
            <a:r>
              <a:rPr lang="en-US"/>
              <a:t>Bộ môn Mạng và ATTT – Khoa CNTT</a:t>
            </a:r>
          </a:p>
        </p:txBody>
      </p:sp>
    </p:spTree>
    <p:extLst>
      <p:ext uri="{BB962C8B-B14F-4D97-AF65-F5344CB8AC3E}">
        <p14:creationId xmlns:p14="http://schemas.microsoft.com/office/powerpoint/2010/main" val="421401392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B6E74-FAF2-42FB-9121-2801D012279C}"/>
              </a:ext>
            </a:extLst>
          </p:cNvPr>
          <p:cNvSpPr>
            <a:spLocks noGrp="1"/>
          </p:cNvSpPr>
          <p:nvPr>
            <p:ph type="title"/>
          </p:nvPr>
        </p:nvSpPr>
        <p:spPr/>
        <p:txBody>
          <a:bodyPr/>
          <a:lstStyle/>
          <a:p>
            <a:r>
              <a:rPr lang="en-US" sz="4400"/>
              <a:t>Bitcoin</a:t>
            </a:r>
            <a:endParaRPr lang="en-US"/>
          </a:p>
        </p:txBody>
      </p:sp>
      <p:sp>
        <p:nvSpPr>
          <p:cNvPr id="3" name="Content Placeholder 2">
            <a:extLst>
              <a:ext uri="{FF2B5EF4-FFF2-40B4-BE49-F238E27FC236}">
                <a16:creationId xmlns:a16="http://schemas.microsoft.com/office/drawing/2014/main" id="{0BA8556B-96FA-48EA-93CC-B79231FB624A}"/>
              </a:ext>
            </a:extLst>
          </p:cNvPr>
          <p:cNvSpPr>
            <a:spLocks noGrp="1"/>
          </p:cNvSpPr>
          <p:nvPr>
            <p:ph idx="1"/>
          </p:nvPr>
        </p:nvSpPr>
        <p:spPr>
          <a:xfrm>
            <a:off x="838200" y="1600200"/>
            <a:ext cx="7772400" cy="4724400"/>
          </a:xfrm>
        </p:spPr>
        <p:txBody>
          <a:bodyPr/>
          <a:lstStyle/>
          <a:p>
            <a:r>
              <a:rPr lang="en-US"/>
              <a:t> Là loại tiền mã hóa đầu tiên dựa trên công nghệ Blockchain, và hiện đang là loại tiền mã hóa có vốn hóa lớn nhất </a:t>
            </a:r>
          </a:p>
          <a:p>
            <a:r>
              <a:rPr lang="en-US"/>
              <a:t> Bản chất tiền mã hóa không có giá trị nội tại, nhưng nó có tính đầu cơ cao, và có giá trị trao đổi khi được cộng đồng chấp nhận</a:t>
            </a:r>
          </a:p>
          <a:p>
            <a:r>
              <a:rPr lang="en-US"/>
              <a:t> Bitcoin là loại tiền mã hóa được sử dụng phổ biến nhất do có một cộng đồng đông đảo chấp nhận</a:t>
            </a:r>
          </a:p>
        </p:txBody>
      </p:sp>
      <p:sp>
        <p:nvSpPr>
          <p:cNvPr id="4" name="Date Placeholder 3">
            <a:extLst>
              <a:ext uri="{FF2B5EF4-FFF2-40B4-BE49-F238E27FC236}">
                <a16:creationId xmlns:a16="http://schemas.microsoft.com/office/drawing/2014/main" id="{B2046F80-73C1-42AD-B883-77D1E96A1E00}"/>
              </a:ext>
            </a:extLst>
          </p:cNvPr>
          <p:cNvSpPr>
            <a:spLocks noGrp="1"/>
          </p:cNvSpPr>
          <p:nvPr>
            <p:ph type="dt" sz="half" idx="10"/>
          </p:nvPr>
        </p:nvSpPr>
        <p:spPr/>
        <p:txBody>
          <a:bodyPr/>
          <a:lstStyle/>
          <a:p>
            <a:pPr>
              <a:defRPr/>
            </a:pPr>
            <a:r>
              <a:rPr lang="en-US"/>
              <a:t>Bộ môn Mạng và ATTT – Khoa CNTT</a:t>
            </a:r>
          </a:p>
        </p:txBody>
      </p:sp>
    </p:spTree>
    <p:extLst>
      <p:ext uri="{BB962C8B-B14F-4D97-AF65-F5344CB8AC3E}">
        <p14:creationId xmlns:p14="http://schemas.microsoft.com/office/powerpoint/2010/main" val="19097758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852FC-B1F9-4B4E-8426-8B79EC09BBA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2781955-9430-4ACD-8410-3CAF79D345F3}"/>
              </a:ext>
            </a:extLst>
          </p:cNvPr>
          <p:cNvSpPr>
            <a:spLocks noGrp="1"/>
          </p:cNvSpPr>
          <p:nvPr>
            <p:ph idx="1"/>
          </p:nvPr>
        </p:nvSpPr>
        <p:spPr>
          <a:xfrm>
            <a:off x="609600" y="1600200"/>
            <a:ext cx="8001000" cy="4419600"/>
          </a:xfrm>
        </p:spPr>
        <p:txBody>
          <a:bodyPr/>
          <a:lstStyle/>
          <a:p>
            <a:r>
              <a:rPr lang="en-US" sz="2800"/>
              <a:t> </a:t>
            </a:r>
            <a:r>
              <a:rPr lang="vi-VN" sz="2800"/>
              <a:t>Để đạt chuẩn PCI DSS, các </a:t>
            </a:r>
            <a:r>
              <a:rPr lang="en-US" sz="2800"/>
              <a:t>tổ chức, </a:t>
            </a:r>
            <a:r>
              <a:rPr lang="vi-VN" sz="2800"/>
              <a:t>doanh nghiệp phải đáp ứng 12 yêu cầu chính khắt khe</a:t>
            </a:r>
            <a:r>
              <a:rPr lang="en-US" sz="2800"/>
              <a:t>,</a:t>
            </a:r>
            <a:r>
              <a:rPr lang="vi-VN" sz="2800"/>
              <a:t> nhằm đảm bảo an toàn cho dữ liệu thẻ trong suốt quá trình xử lý và lưu trữ tại các ngân hàng hoặc các đơn vị có chức năng thanh toán trực tuyến. </a:t>
            </a:r>
            <a:endParaRPr lang="en-US" sz="2800"/>
          </a:p>
          <a:p>
            <a:r>
              <a:rPr lang="en-US" sz="2800"/>
              <a:t>Nhờ vậy </a:t>
            </a:r>
            <a:r>
              <a:rPr lang="vi-VN" sz="2800"/>
              <a:t>các đơn vị</a:t>
            </a:r>
            <a:r>
              <a:rPr lang="en-US" sz="2800"/>
              <a:t> có thể</a:t>
            </a:r>
            <a:r>
              <a:rPr lang="vi-VN" sz="2800"/>
              <a:t> hạn chế được các lỗ hổng bảo mật và rủi ro bị đánh cắp thông tin, đồng thời tăng cường bảo vệ dữ liệu thẻ và giao dịch thanh toán thẻ.</a:t>
            </a:r>
            <a:endParaRPr lang="en-US" sz="2800"/>
          </a:p>
        </p:txBody>
      </p:sp>
      <p:sp>
        <p:nvSpPr>
          <p:cNvPr id="4" name="Date Placeholder 3">
            <a:extLst>
              <a:ext uri="{FF2B5EF4-FFF2-40B4-BE49-F238E27FC236}">
                <a16:creationId xmlns:a16="http://schemas.microsoft.com/office/drawing/2014/main" id="{C7D130C9-31D6-4144-B14B-7000A8F843A7}"/>
              </a:ext>
            </a:extLst>
          </p:cNvPr>
          <p:cNvSpPr>
            <a:spLocks noGrp="1"/>
          </p:cNvSpPr>
          <p:nvPr>
            <p:ph type="dt" sz="half" idx="10"/>
          </p:nvPr>
        </p:nvSpPr>
        <p:spPr/>
        <p:txBody>
          <a:bodyPr/>
          <a:lstStyle/>
          <a:p>
            <a:pPr>
              <a:defRPr/>
            </a:pPr>
            <a:r>
              <a:rPr lang="en-US"/>
              <a:t>Bộ môn Mạng và ATTT – Khoa CNTT</a:t>
            </a:r>
          </a:p>
        </p:txBody>
      </p:sp>
    </p:spTree>
    <p:extLst>
      <p:ext uri="{BB962C8B-B14F-4D97-AF65-F5344CB8AC3E}">
        <p14:creationId xmlns:p14="http://schemas.microsoft.com/office/powerpoint/2010/main" val="99568637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8F6A6-E067-40F9-B201-44E3F45B9603}"/>
              </a:ext>
            </a:extLst>
          </p:cNvPr>
          <p:cNvSpPr>
            <a:spLocks noGrp="1"/>
          </p:cNvSpPr>
          <p:nvPr>
            <p:ph type="title"/>
          </p:nvPr>
        </p:nvSpPr>
        <p:spPr>
          <a:xfrm>
            <a:off x="609600" y="457200"/>
            <a:ext cx="7772400" cy="914400"/>
          </a:xfrm>
        </p:spPr>
        <p:txBody>
          <a:bodyPr/>
          <a:lstStyle/>
          <a:p>
            <a:r>
              <a:rPr lang="en-US"/>
              <a:t>Cấu trúc Blockchain của Bitcoin</a:t>
            </a:r>
          </a:p>
        </p:txBody>
      </p:sp>
      <p:sp>
        <p:nvSpPr>
          <p:cNvPr id="4" name="Date Placeholder 3">
            <a:extLst>
              <a:ext uri="{FF2B5EF4-FFF2-40B4-BE49-F238E27FC236}">
                <a16:creationId xmlns:a16="http://schemas.microsoft.com/office/drawing/2014/main" id="{7426CC8F-F4C6-45CA-899C-B4976FC28CBB}"/>
              </a:ext>
            </a:extLst>
          </p:cNvPr>
          <p:cNvSpPr>
            <a:spLocks noGrp="1"/>
          </p:cNvSpPr>
          <p:nvPr>
            <p:ph type="dt" sz="half" idx="10"/>
          </p:nvPr>
        </p:nvSpPr>
        <p:spPr/>
        <p:txBody>
          <a:bodyPr/>
          <a:lstStyle/>
          <a:p>
            <a:pPr>
              <a:defRPr/>
            </a:pPr>
            <a:r>
              <a:rPr lang="en-US"/>
              <a:t>Bộ môn Mạng và ATTT – Khoa CNTT</a:t>
            </a:r>
          </a:p>
        </p:txBody>
      </p:sp>
      <p:sp>
        <p:nvSpPr>
          <p:cNvPr id="7" name="Content Placeholder 6">
            <a:extLst>
              <a:ext uri="{FF2B5EF4-FFF2-40B4-BE49-F238E27FC236}">
                <a16:creationId xmlns:a16="http://schemas.microsoft.com/office/drawing/2014/main" id="{F640A37A-ECD8-492E-972C-F41307B27136}"/>
              </a:ext>
            </a:extLst>
          </p:cNvPr>
          <p:cNvSpPr>
            <a:spLocks noGrp="1"/>
          </p:cNvSpPr>
          <p:nvPr>
            <p:ph idx="1"/>
          </p:nvPr>
        </p:nvSpPr>
        <p:spPr>
          <a:xfrm>
            <a:off x="838200" y="1600200"/>
            <a:ext cx="7620000" cy="4724400"/>
          </a:xfrm>
        </p:spPr>
        <p:txBody>
          <a:bodyPr/>
          <a:lstStyle/>
          <a:p>
            <a:r>
              <a:rPr lang="en-US" sz="2800"/>
              <a:t> Cấu trúc một khối dữ liệu cũng tương tự như mô hình cơ bản ta đã nghiên cứu, vẫn gồm 2 phần: Block Header và Data </a:t>
            </a:r>
          </a:p>
          <a:p>
            <a:r>
              <a:rPr lang="en-US" sz="2800"/>
              <a:t> Có một số thay đổi cho phù hợp với ứng dụng tiền số:</a:t>
            </a:r>
          </a:p>
          <a:p>
            <a:pPr>
              <a:buFont typeface="Arial" panose="020B0604020202020204" pitchFamily="34" charset="0"/>
              <a:buChar char="•"/>
            </a:pPr>
            <a:r>
              <a:rPr lang="en-US" sz="2800"/>
              <a:t>Phần Block Header có 2 trường mới là Merkle Root và Nonce</a:t>
            </a:r>
          </a:p>
          <a:p>
            <a:pPr>
              <a:buFont typeface="Arial" panose="020B0604020202020204" pitchFamily="34" charset="0"/>
              <a:buChar char="•"/>
            </a:pPr>
            <a:r>
              <a:rPr lang="en-US" sz="2800"/>
              <a:t>Trường Previous Hash chứa mã hash phần Header của khối trước đó</a:t>
            </a:r>
          </a:p>
          <a:p>
            <a:pPr>
              <a:buFont typeface="Arial" panose="020B0604020202020204" pitchFamily="34" charset="0"/>
              <a:buChar char="•"/>
            </a:pPr>
            <a:r>
              <a:rPr lang="en-US" sz="2800"/>
              <a:t>Phần Data: Chứa các Transaction</a:t>
            </a:r>
          </a:p>
        </p:txBody>
      </p:sp>
    </p:spTree>
    <p:extLst>
      <p:ext uri="{BB962C8B-B14F-4D97-AF65-F5344CB8AC3E}">
        <p14:creationId xmlns:p14="http://schemas.microsoft.com/office/powerpoint/2010/main" val="101721964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995C2-3358-49CD-ABE6-25F5A6E0FAD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F841D55-13F3-438C-9C96-FB6A7FCEF95C}"/>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359C9CCF-84F2-48E8-84DE-13CAD5962B92}"/>
              </a:ext>
            </a:extLst>
          </p:cNvPr>
          <p:cNvSpPr>
            <a:spLocks noGrp="1"/>
          </p:cNvSpPr>
          <p:nvPr>
            <p:ph type="dt" sz="half" idx="10"/>
          </p:nvPr>
        </p:nvSpPr>
        <p:spPr/>
        <p:txBody>
          <a:bodyPr/>
          <a:lstStyle/>
          <a:p>
            <a:pPr>
              <a:defRPr/>
            </a:pPr>
            <a:r>
              <a:rPr lang="en-US"/>
              <a:t>Bộ môn Mạng và ATTT – Khoa CNTT</a:t>
            </a:r>
          </a:p>
        </p:txBody>
      </p:sp>
      <p:pic>
        <p:nvPicPr>
          <p:cNvPr id="6" name="Picture 5">
            <a:extLst>
              <a:ext uri="{FF2B5EF4-FFF2-40B4-BE49-F238E27FC236}">
                <a16:creationId xmlns:a16="http://schemas.microsoft.com/office/drawing/2014/main" id="{88040154-6593-4D29-A7A9-9DCC3CAC3BA7}"/>
              </a:ext>
            </a:extLst>
          </p:cNvPr>
          <p:cNvPicPr>
            <a:picLocks noChangeAspect="1"/>
          </p:cNvPicPr>
          <p:nvPr/>
        </p:nvPicPr>
        <p:blipFill>
          <a:blip r:embed="rId2"/>
          <a:stretch>
            <a:fillRect/>
          </a:stretch>
        </p:blipFill>
        <p:spPr>
          <a:xfrm>
            <a:off x="0" y="190500"/>
            <a:ext cx="9144000" cy="6210300"/>
          </a:xfrm>
          <a:prstGeom prst="rect">
            <a:avLst/>
          </a:prstGeom>
        </p:spPr>
      </p:pic>
    </p:spTree>
    <p:extLst>
      <p:ext uri="{BB962C8B-B14F-4D97-AF65-F5344CB8AC3E}">
        <p14:creationId xmlns:p14="http://schemas.microsoft.com/office/powerpoint/2010/main" val="158056211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EAEC5-0E3C-4538-BD91-A1B9FCE6D0AF}"/>
              </a:ext>
            </a:extLst>
          </p:cNvPr>
          <p:cNvSpPr>
            <a:spLocks noGrp="1"/>
          </p:cNvSpPr>
          <p:nvPr>
            <p:ph type="title"/>
          </p:nvPr>
        </p:nvSpPr>
        <p:spPr/>
        <p:txBody>
          <a:bodyPr/>
          <a:lstStyle/>
          <a:p>
            <a:r>
              <a:rPr lang="en-US"/>
              <a:t>Data</a:t>
            </a:r>
          </a:p>
        </p:txBody>
      </p:sp>
      <p:sp>
        <p:nvSpPr>
          <p:cNvPr id="3" name="Content Placeholder 2">
            <a:extLst>
              <a:ext uri="{FF2B5EF4-FFF2-40B4-BE49-F238E27FC236}">
                <a16:creationId xmlns:a16="http://schemas.microsoft.com/office/drawing/2014/main" id="{B74BD0CD-DD40-4F66-914A-68BB60F1BFE7}"/>
              </a:ext>
            </a:extLst>
          </p:cNvPr>
          <p:cNvSpPr>
            <a:spLocks noGrp="1"/>
          </p:cNvSpPr>
          <p:nvPr>
            <p:ph idx="1"/>
          </p:nvPr>
        </p:nvSpPr>
        <p:spPr/>
        <p:txBody>
          <a:bodyPr/>
          <a:lstStyle/>
          <a:p>
            <a:r>
              <a:rPr lang="en-US"/>
              <a:t> Dữ liệu chứa trong phần Data chính là các giao dịch tiền ảo (Transaction). Mỗi khối có thể chứa một hoặc nhiều giao dịch</a:t>
            </a:r>
          </a:p>
          <a:p>
            <a:r>
              <a:rPr lang="en-US"/>
              <a:t> Mỗi giao dịch là một thông báo chứa thông tin về việc chuyển giao Bitcoin từ người này tới người khác</a:t>
            </a:r>
          </a:p>
        </p:txBody>
      </p:sp>
      <p:sp>
        <p:nvSpPr>
          <p:cNvPr id="4" name="Date Placeholder 3">
            <a:extLst>
              <a:ext uri="{FF2B5EF4-FFF2-40B4-BE49-F238E27FC236}">
                <a16:creationId xmlns:a16="http://schemas.microsoft.com/office/drawing/2014/main" id="{E68D3218-2391-4522-9583-C30F5998DA91}"/>
              </a:ext>
            </a:extLst>
          </p:cNvPr>
          <p:cNvSpPr>
            <a:spLocks noGrp="1"/>
          </p:cNvSpPr>
          <p:nvPr>
            <p:ph type="dt" sz="half" idx="10"/>
          </p:nvPr>
        </p:nvSpPr>
        <p:spPr/>
        <p:txBody>
          <a:bodyPr/>
          <a:lstStyle/>
          <a:p>
            <a:pPr>
              <a:defRPr/>
            </a:pPr>
            <a:r>
              <a:rPr lang="en-US"/>
              <a:t>Bộ môn Mạng và ATTT – Khoa CNTT</a:t>
            </a:r>
          </a:p>
        </p:txBody>
      </p:sp>
    </p:spTree>
    <p:extLst>
      <p:ext uri="{BB962C8B-B14F-4D97-AF65-F5344CB8AC3E}">
        <p14:creationId xmlns:p14="http://schemas.microsoft.com/office/powerpoint/2010/main" val="139771786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04F3E-4E53-48AA-BE86-A32B12D5DBE8}"/>
              </a:ext>
            </a:extLst>
          </p:cNvPr>
          <p:cNvSpPr>
            <a:spLocks noGrp="1"/>
          </p:cNvSpPr>
          <p:nvPr>
            <p:ph type="title"/>
          </p:nvPr>
        </p:nvSpPr>
        <p:spPr/>
        <p:txBody>
          <a:bodyPr/>
          <a:lstStyle/>
          <a:p>
            <a:r>
              <a:rPr lang="en-US"/>
              <a:t>Cấu trúc một giao dịch</a:t>
            </a:r>
          </a:p>
        </p:txBody>
      </p:sp>
      <p:sp>
        <p:nvSpPr>
          <p:cNvPr id="3" name="Content Placeholder 2">
            <a:extLst>
              <a:ext uri="{FF2B5EF4-FFF2-40B4-BE49-F238E27FC236}">
                <a16:creationId xmlns:a16="http://schemas.microsoft.com/office/drawing/2014/main" id="{0C11A36E-060B-44A8-BCBC-E2268660FB67}"/>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20B36A67-B5C3-4FBE-A650-B379755CA1E6}"/>
              </a:ext>
            </a:extLst>
          </p:cNvPr>
          <p:cNvSpPr>
            <a:spLocks noGrp="1"/>
          </p:cNvSpPr>
          <p:nvPr>
            <p:ph type="dt" sz="half" idx="10"/>
          </p:nvPr>
        </p:nvSpPr>
        <p:spPr/>
        <p:txBody>
          <a:bodyPr/>
          <a:lstStyle/>
          <a:p>
            <a:pPr>
              <a:defRPr/>
            </a:pPr>
            <a:r>
              <a:rPr lang="en-US"/>
              <a:t>Bộ môn Mạng và ATTT – Khoa CNTT</a:t>
            </a:r>
          </a:p>
        </p:txBody>
      </p:sp>
      <p:pic>
        <p:nvPicPr>
          <p:cNvPr id="8" name="Picture 7">
            <a:extLst>
              <a:ext uri="{FF2B5EF4-FFF2-40B4-BE49-F238E27FC236}">
                <a16:creationId xmlns:a16="http://schemas.microsoft.com/office/drawing/2014/main" id="{30AD1CC5-84E2-464C-BD9A-78C20ECCD9E7}"/>
              </a:ext>
            </a:extLst>
          </p:cNvPr>
          <p:cNvPicPr>
            <a:picLocks noChangeAspect="1"/>
          </p:cNvPicPr>
          <p:nvPr/>
        </p:nvPicPr>
        <p:blipFill>
          <a:blip r:embed="rId2"/>
          <a:stretch>
            <a:fillRect/>
          </a:stretch>
        </p:blipFill>
        <p:spPr>
          <a:xfrm>
            <a:off x="2819400" y="1600200"/>
            <a:ext cx="3429000" cy="4830855"/>
          </a:xfrm>
          <a:prstGeom prst="rect">
            <a:avLst/>
          </a:prstGeom>
        </p:spPr>
      </p:pic>
    </p:spTree>
    <p:extLst>
      <p:ext uri="{BB962C8B-B14F-4D97-AF65-F5344CB8AC3E}">
        <p14:creationId xmlns:p14="http://schemas.microsoft.com/office/powerpoint/2010/main" val="369825775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682A2-BC64-458C-98B3-1F92EEF6CC5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D735CC4-4691-4BF8-877D-DD0A9B19A703}"/>
              </a:ext>
            </a:extLst>
          </p:cNvPr>
          <p:cNvSpPr>
            <a:spLocks noGrp="1"/>
          </p:cNvSpPr>
          <p:nvPr>
            <p:ph idx="1"/>
          </p:nvPr>
        </p:nvSpPr>
        <p:spPr>
          <a:xfrm>
            <a:off x="762000" y="1600200"/>
            <a:ext cx="7848600" cy="4419600"/>
          </a:xfrm>
        </p:spPr>
        <p:txBody>
          <a:bodyPr/>
          <a:lstStyle/>
          <a:p>
            <a:pPr marL="0" indent="0">
              <a:buNone/>
            </a:pPr>
            <a:r>
              <a:rPr lang="en-US" sz="3100" i="1">
                <a:solidFill>
                  <a:srgbClr val="0070C0"/>
                </a:solidFill>
              </a:rPr>
              <a:t>Mỗi giao dịch thường chứa các thành phần sau:</a:t>
            </a:r>
          </a:p>
          <a:p>
            <a:r>
              <a:rPr lang="en-US" sz="3100"/>
              <a:t> Sender’s address: Địa chỉ người gửi</a:t>
            </a:r>
          </a:p>
          <a:p>
            <a:r>
              <a:rPr lang="en-US" sz="3100"/>
              <a:t> Recipient’s address: Địa chỉ người nhận</a:t>
            </a:r>
          </a:p>
          <a:p>
            <a:r>
              <a:rPr lang="en-US" sz="3100"/>
              <a:t> Amount: Số lượng bitcoin gửi đi</a:t>
            </a:r>
          </a:p>
          <a:p>
            <a:r>
              <a:rPr lang="en-US" sz="3100"/>
              <a:t> Fees: Phí giao dịch</a:t>
            </a:r>
          </a:p>
          <a:p>
            <a:r>
              <a:rPr lang="en-US" sz="3100"/>
              <a:t> Digital Signature: Chữ kí số của người gửi</a:t>
            </a:r>
          </a:p>
        </p:txBody>
      </p:sp>
      <p:sp>
        <p:nvSpPr>
          <p:cNvPr id="4" name="Date Placeholder 3">
            <a:extLst>
              <a:ext uri="{FF2B5EF4-FFF2-40B4-BE49-F238E27FC236}">
                <a16:creationId xmlns:a16="http://schemas.microsoft.com/office/drawing/2014/main" id="{4A722456-1897-4C7F-8F1D-ADE6EE4289E1}"/>
              </a:ext>
            </a:extLst>
          </p:cNvPr>
          <p:cNvSpPr>
            <a:spLocks noGrp="1"/>
          </p:cNvSpPr>
          <p:nvPr>
            <p:ph type="dt" sz="half" idx="10"/>
          </p:nvPr>
        </p:nvSpPr>
        <p:spPr/>
        <p:txBody>
          <a:bodyPr/>
          <a:lstStyle/>
          <a:p>
            <a:pPr>
              <a:defRPr/>
            </a:pPr>
            <a:r>
              <a:rPr lang="en-US"/>
              <a:t>Bộ môn Mạng và ATTT – Khoa CNTT</a:t>
            </a:r>
          </a:p>
        </p:txBody>
      </p:sp>
    </p:spTree>
    <p:extLst>
      <p:ext uri="{BB962C8B-B14F-4D97-AF65-F5344CB8AC3E}">
        <p14:creationId xmlns:p14="http://schemas.microsoft.com/office/powerpoint/2010/main" val="202010302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7CDEE-06DF-4A23-9A7D-F47821804ECF}"/>
              </a:ext>
            </a:extLst>
          </p:cNvPr>
          <p:cNvSpPr>
            <a:spLocks noGrp="1"/>
          </p:cNvSpPr>
          <p:nvPr>
            <p:ph type="title"/>
          </p:nvPr>
        </p:nvSpPr>
        <p:spPr/>
        <p:txBody>
          <a:bodyPr/>
          <a:lstStyle/>
          <a:p>
            <a:r>
              <a:rPr lang="en-US" sz="4400"/>
              <a:t>Sender’s address</a:t>
            </a:r>
            <a:endParaRPr lang="en-US"/>
          </a:p>
        </p:txBody>
      </p:sp>
      <p:sp>
        <p:nvSpPr>
          <p:cNvPr id="3" name="Content Placeholder 2">
            <a:extLst>
              <a:ext uri="{FF2B5EF4-FFF2-40B4-BE49-F238E27FC236}">
                <a16:creationId xmlns:a16="http://schemas.microsoft.com/office/drawing/2014/main" id="{F7E256C2-1743-4AD7-8C91-6AFFDBF03340}"/>
              </a:ext>
            </a:extLst>
          </p:cNvPr>
          <p:cNvSpPr>
            <a:spLocks noGrp="1"/>
          </p:cNvSpPr>
          <p:nvPr>
            <p:ph idx="1"/>
          </p:nvPr>
        </p:nvSpPr>
        <p:spPr/>
        <p:txBody>
          <a:bodyPr/>
          <a:lstStyle/>
          <a:p>
            <a:r>
              <a:rPr lang="en-US" sz="3200"/>
              <a:t> Đây là địa chỉ của người gửi tiền, chính là khóa công khai của người gửi</a:t>
            </a:r>
          </a:p>
          <a:p>
            <a:r>
              <a:rPr lang="en-US"/>
              <a:t> Nhờ địa chỉ này, hệ thống có thể kiểm tra xem người gửi có đủ tiền để gửi đi không</a:t>
            </a:r>
            <a:endParaRPr lang="en-US" sz="3200"/>
          </a:p>
          <a:p>
            <a:endParaRPr lang="en-US"/>
          </a:p>
        </p:txBody>
      </p:sp>
      <p:sp>
        <p:nvSpPr>
          <p:cNvPr id="4" name="Date Placeholder 3">
            <a:extLst>
              <a:ext uri="{FF2B5EF4-FFF2-40B4-BE49-F238E27FC236}">
                <a16:creationId xmlns:a16="http://schemas.microsoft.com/office/drawing/2014/main" id="{75D30DD7-4CC0-4057-B280-8DB41EE1DE1F}"/>
              </a:ext>
            </a:extLst>
          </p:cNvPr>
          <p:cNvSpPr>
            <a:spLocks noGrp="1"/>
          </p:cNvSpPr>
          <p:nvPr>
            <p:ph type="dt" sz="half" idx="10"/>
          </p:nvPr>
        </p:nvSpPr>
        <p:spPr/>
        <p:txBody>
          <a:bodyPr/>
          <a:lstStyle/>
          <a:p>
            <a:pPr>
              <a:defRPr/>
            </a:pPr>
            <a:r>
              <a:rPr lang="en-US"/>
              <a:t>Bộ môn Mạng và ATTT – Khoa CNTT</a:t>
            </a:r>
          </a:p>
        </p:txBody>
      </p:sp>
    </p:spTree>
    <p:extLst>
      <p:ext uri="{BB962C8B-B14F-4D97-AF65-F5344CB8AC3E}">
        <p14:creationId xmlns:p14="http://schemas.microsoft.com/office/powerpoint/2010/main" val="362953516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3E2E5-A199-4D85-A62C-EF0FB50EF178}"/>
              </a:ext>
            </a:extLst>
          </p:cNvPr>
          <p:cNvSpPr>
            <a:spLocks noGrp="1"/>
          </p:cNvSpPr>
          <p:nvPr>
            <p:ph type="title"/>
          </p:nvPr>
        </p:nvSpPr>
        <p:spPr/>
        <p:txBody>
          <a:bodyPr/>
          <a:lstStyle/>
          <a:p>
            <a:r>
              <a:rPr lang="en-US" sz="4400"/>
              <a:t>Recipient’s address</a:t>
            </a:r>
            <a:endParaRPr lang="en-US"/>
          </a:p>
        </p:txBody>
      </p:sp>
      <p:sp>
        <p:nvSpPr>
          <p:cNvPr id="3" name="Content Placeholder 2">
            <a:extLst>
              <a:ext uri="{FF2B5EF4-FFF2-40B4-BE49-F238E27FC236}">
                <a16:creationId xmlns:a16="http://schemas.microsoft.com/office/drawing/2014/main" id="{EA65B726-C7F9-4932-B835-3668254FCB7F}"/>
              </a:ext>
            </a:extLst>
          </p:cNvPr>
          <p:cNvSpPr>
            <a:spLocks noGrp="1"/>
          </p:cNvSpPr>
          <p:nvPr>
            <p:ph idx="1"/>
          </p:nvPr>
        </p:nvSpPr>
        <p:spPr/>
        <p:txBody>
          <a:bodyPr/>
          <a:lstStyle/>
          <a:p>
            <a:r>
              <a:rPr lang="en-US"/>
              <a:t> Đây là</a:t>
            </a:r>
            <a:r>
              <a:rPr lang="en-US" sz="3200"/>
              <a:t> địa chỉ của người nhận tiền, chính là khóa công khai của người nhận</a:t>
            </a:r>
          </a:p>
          <a:p>
            <a:endParaRPr lang="en-US"/>
          </a:p>
        </p:txBody>
      </p:sp>
      <p:sp>
        <p:nvSpPr>
          <p:cNvPr id="4" name="Date Placeholder 3">
            <a:extLst>
              <a:ext uri="{FF2B5EF4-FFF2-40B4-BE49-F238E27FC236}">
                <a16:creationId xmlns:a16="http://schemas.microsoft.com/office/drawing/2014/main" id="{11301CD7-A8E4-460B-AA5D-2DEAB61371D6}"/>
              </a:ext>
            </a:extLst>
          </p:cNvPr>
          <p:cNvSpPr>
            <a:spLocks noGrp="1"/>
          </p:cNvSpPr>
          <p:nvPr>
            <p:ph type="dt" sz="half" idx="10"/>
          </p:nvPr>
        </p:nvSpPr>
        <p:spPr/>
        <p:txBody>
          <a:bodyPr/>
          <a:lstStyle/>
          <a:p>
            <a:pPr>
              <a:defRPr/>
            </a:pPr>
            <a:r>
              <a:rPr lang="en-US"/>
              <a:t>Bộ môn Mạng và ATTT – Khoa CNTT</a:t>
            </a:r>
          </a:p>
        </p:txBody>
      </p:sp>
    </p:spTree>
    <p:extLst>
      <p:ext uri="{BB962C8B-B14F-4D97-AF65-F5344CB8AC3E}">
        <p14:creationId xmlns:p14="http://schemas.microsoft.com/office/powerpoint/2010/main" val="164699282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D8EBB-6BC9-41C5-A4DC-549F3F99A628}"/>
              </a:ext>
            </a:extLst>
          </p:cNvPr>
          <p:cNvSpPr>
            <a:spLocks noGrp="1"/>
          </p:cNvSpPr>
          <p:nvPr>
            <p:ph type="title"/>
          </p:nvPr>
        </p:nvSpPr>
        <p:spPr/>
        <p:txBody>
          <a:bodyPr/>
          <a:lstStyle/>
          <a:p>
            <a:r>
              <a:rPr lang="en-US" sz="4400"/>
              <a:t>Amount</a:t>
            </a:r>
            <a:endParaRPr lang="en-US"/>
          </a:p>
        </p:txBody>
      </p:sp>
      <p:sp>
        <p:nvSpPr>
          <p:cNvPr id="3" name="Content Placeholder 2">
            <a:extLst>
              <a:ext uri="{FF2B5EF4-FFF2-40B4-BE49-F238E27FC236}">
                <a16:creationId xmlns:a16="http://schemas.microsoft.com/office/drawing/2014/main" id="{44D5EFD4-D084-4241-9E19-9BC20A465213}"/>
              </a:ext>
            </a:extLst>
          </p:cNvPr>
          <p:cNvSpPr>
            <a:spLocks noGrp="1"/>
          </p:cNvSpPr>
          <p:nvPr>
            <p:ph idx="1"/>
          </p:nvPr>
        </p:nvSpPr>
        <p:spPr>
          <a:xfrm>
            <a:off x="838200" y="1676400"/>
            <a:ext cx="7772400" cy="4356100"/>
          </a:xfrm>
        </p:spPr>
        <p:txBody>
          <a:bodyPr/>
          <a:lstStyle/>
          <a:p>
            <a:r>
              <a:rPr lang="en-US" sz="3000"/>
              <a:t> Đây là số lượng bitcoin mà người gửi muốn chuyển cho người nhận</a:t>
            </a:r>
          </a:p>
          <a:p>
            <a:r>
              <a:rPr lang="en-US" sz="3000"/>
              <a:t> Giá trị này phải nhỏ hơn số lượng bitcoin mà người gửi sở hữu</a:t>
            </a:r>
          </a:p>
          <a:p>
            <a:r>
              <a:rPr lang="en-US" sz="3000"/>
              <a:t> Số lượng bitcoin của mỗi người không được lưu trữ cụ thể trên Blockchain, giá trị này được tính bằng tổng các giao dịch gửi tiền đến trừ đi các giao dịch chuyển tiền đi</a:t>
            </a:r>
          </a:p>
        </p:txBody>
      </p:sp>
      <p:sp>
        <p:nvSpPr>
          <p:cNvPr id="4" name="Date Placeholder 3">
            <a:extLst>
              <a:ext uri="{FF2B5EF4-FFF2-40B4-BE49-F238E27FC236}">
                <a16:creationId xmlns:a16="http://schemas.microsoft.com/office/drawing/2014/main" id="{7F383EEC-BEA2-4892-B70A-AF8892FA62B8}"/>
              </a:ext>
            </a:extLst>
          </p:cNvPr>
          <p:cNvSpPr>
            <a:spLocks noGrp="1"/>
          </p:cNvSpPr>
          <p:nvPr>
            <p:ph type="dt" sz="half" idx="10"/>
          </p:nvPr>
        </p:nvSpPr>
        <p:spPr/>
        <p:txBody>
          <a:bodyPr/>
          <a:lstStyle/>
          <a:p>
            <a:pPr>
              <a:defRPr/>
            </a:pPr>
            <a:r>
              <a:rPr lang="en-US"/>
              <a:t>Bộ môn Mạng và ATTT – Khoa CNTT</a:t>
            </a:r>
          </a:p>
        </p:txBody>
      </p:sp>
    </p:spTree>
    <p:extLst>
      <p:ext uri="{BB962C8B-B14F-4D97-AF65-F5344CB8AC3E}">
        <p14:creationId xmlns:p14="http://schemas.microsoft.com/office/powerpoint/2010/main" val="192244080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5D572-D37B-467D-B12C-AEF2241CFE7B}"/>
              </a:ext>
            </a:extLst>
          </p:cNvPr>
          <p:cNvSpPr>
            <a:spLocks noGrp="1"/>
          </p:cNvSpPr>
          <p:nvPr>
            <p:ph type="title"/>
          </p:nvPr>
        </p:nvSpPr>
        <p:spPr/>
        <p:txBody>
          <a:bodyPr/>
          <a:lstStyle/>
          <a:p>
            <a:r>
              <a:rPr lang="en-US"/>
              <a:t>Ví dụ:</a:t>
            </a:r>
          </a:p>
        </p:txBody>
      </p:sp>
      <p:sp>
        <p:nvSpPr>
          <p:cNvPr id="3" name="Content Placeholder 2">
            <a:extLst>
              <a:ext uri="{FF2B5EF4-FFF2-40B4-BE49-F238E27FC236}">
                <a16:creationId xmlns:a16="http://schemas.microsoft.com/office/drawing/2014/main" id="{2AB0CFA0-3FD5-4A82-8641-BFC15E41BBA1}"/>
              </a:ext>
            </a:extLst>
          </p:cNvPr>
          <p:cNvSpPr>
            <a:spLocks noGrp="1"/>
          </p:cNvSpPr>
          <p:nvPr>
            <p:ph idx="1"/>
          </p:nvPr>
        </p:nvSpPr>
        <p:spPr>
          <a:xfrm>
            <a:off x="838200" y="1676400"/>
            <a:ext cx="7772400" cy="4572000"/>
          </a:xfrm>
        </p:spPr>
        <p:txBody>
          <a:bodyPr/>
          <a:lstStyle/>
          <a:p>
            <a:r>
              <a:rPr lang="en-US" sz="2800"/>
              <a:t> Muốn tính số bitcoin mà người A sở hữu, hệ thống phải thống kê các giao dịch có liên quan tới địa chỉ của A (khóa công khai của A) </a:t>
            </a:r>
          </a:p>
          <a:p>
            <a:r>
              <a:rPr lang="en-US" sz="2800"/>
              <a:t> Giả sử có 2 giao dịch gửi tiền đến địa chỉ của A và 1 giao dịch gửi tiền đi từ địa chỉ của A:</a:t>
            </a:r>
          </a:p>
          <a:p>
            <a:pPr>
              <a:buFont typeface="Arial" panose="020B0604020202020204" pitchFamily="34" charset="0"/>
              <a:buChar char="•"/>
            </a:pPr>
            <a:r>
              <a:rPr lang="en-US" sz="2800"/>
              <a:t>Giao dịch 1: có người gửi cho A 1 bitcoin</a:t>
            </a:r>
          </a:p>
          <a:p>
            <a:pPr>
              <a:buFont typeface="Arial" panose="020B0604020202020204" pitchFamily="34" charset="0"/>
              <a:buChar char="•"/>
            </a:pPr>
            <a:r>
              <a:rPr lang="en-US" sz="2800"/>
              <a:t>Giao dịch 2: có người gửi cho A 3 bitcoin</a:t>
            </a:r>
          </a:p>
          <a:p>
            <a:pPr>
              <a:buFont typeface="Arial" panose="020B0604020202020204" pitchFamily="34" charset="0"/>
              <a:buChar char="•"/>
            </a:pPr>
            <a:r>
              <a:rPr lang="en-US" sz="2800"/>
              <a:t>Giao dịch 3: A gửi đi 2 bitcoin cho người khác</a:t>
            </a:r>
          </a:p>
          <a:p>
            <a:r>
              <a:rPr lang="en-US" sz="2800"/>
              <a:t> Vậy A còn sở hữu (1+3) - 2 = 2 bitcoin</a:t>
            </a:r>
          </a:p>
          <a:p>
            <a:endParaRPr lang="en-US" sz="2800"/>
          </a:p>
        </p:txBody>
      </p:sp>
      <p:sp>
        <p:nvSpPr>
          <p:cNvPr id="4" name="Date Placeholder 3">
            <a:extLst>
              <a:ext uri="{FF2B5EF4-FFF2-40B4-BE49-F238E27FC236}">
                <a16:creationId xmlns:a16="http://schemas.microsoft.com/office/drawing/2014/main" id="{F5B6BF39-02EE-43AF-9D69-F4CF0BFDA526}"/>
              </a:ext>
            </a:extLst>
          </p:cNvPr>
          <p:cNvSpPr>
            <a:spLocks noGrp="1"/>
          </p:cNvSpPr>
          <p:nvPr>
            <p:ph type="dt" sz="half" idx="10"/>
          </p:nvPr>
        </p:nvSpPr>
        <p:spPr/>
        <p:txBody>
          <a:bodyPr/>
          <a:lstStyle/>
          <a:p>
            <a:pPr>
              <a:defRPr/>
            </a:pPr>
            <a:r>
              <a:rPr lang="en-US"/>
              <a:t>Bộ môn Mạng và ATTT – Khoa CNTT</a:t>
            </a:r>
          </a:p>
        </p:txBody>
      </p:sp>
    </p:spTree>
    <p:extLst>
      <p:ext uri="{BB962C8B-B14F-4D97-AF65-F5344CB8AC3E}">
        <p14:creationId xmlns:p14="http://schemas.microsoft.com/office/powerpoint/2010/main" val="236486114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170ED-ABB0-4CFD-BF00-30ED216C0A4E}"/>
              </a:ext>
            </a:extLst>
          </p:cNvPr>
          <p:cNvSpPr>
            <a:spLocks noGrp="1"/>
          </p:cNvSpPr>
          <p:nvPr>
            <p:ph type="title"/>
          </p:nvPr>
        </p:nvSpPr>
        <p:spPr/>
        <p:txBody>
          <a:bodyPr/>
          <a:lstStyle/>
          <a:p>
            <a:r>
              <a:rPr lang="en-US" sz="4400"/>
              <a:t>Fees</a:t>
            </a:r>
            <a:endParaRPr lang="en-US"/>
          </a:p>
        </p:txBody>
      </p:sp>
      <p:sp>
        <p:nvSpPr>
          <p:cNvPr id="3" name="Content Placeholder 2">
            <a:extLst>
              <a:ext uri="{FF2B5EF4-FFF2-40B4-BE49-F238E27FC236}">
                <a16:creationId xmlns:a16="http://schemas.microsoft.com/office/drawing/2014/main" id="{4D54BD90-A7AC-4869-9A32-694A9E67B1C5}"/>
              </a:ext>
            </a:extLst>
          </p:cNvPr>
          <p:cNvSpPr>
            <a:spLocks noGrp="1"/>
          </p:cNvSpPr>
          <p:nvPr>
            <p:ph idx="1"/>
          </p:nvPr>
        </p:nvSpPr>
        <p:spPr>
          <a:xfrm>
            <a:off x="838200" y="1600200"/>
            <a:ext cx="7772400" cy="4724400"/>
          </a:xfrm>
        </p:spPr>
        <p:txBody>
          <a:bodyPr/>
          <a:lstStyle/>
          <a:p>
            <a:r>
              <a:rPr lang="en-US"/>
              <a:t> Đây là khoản p</a:t>
            </a:r>
            <a:r>
              <a:rPr lang="en-US" sz="3200"/>
              <a:t>hí giao dịch mà người gửi sẵn sàng trả cho hệ thống để được xác nhận giao dịch. </a:t>
            </a:r>
          </a:p>
          <a:p>
            <a:r>
              <a:rPr lang="en-US"/>
              <a:t> </a:t>
            </a:r>
            <a:r>
              <a:rPr lang="en-US" sz="3200"/>
              <a:t>Số tiền đó sẽ được trả cho người đào bitcoin (tức là những người đã bỏ công sức để tính toán và xác nhận giao dịch)</a:t>
            </a:r>
          </a:p>
          <a:p>
            <a:r>
              <a:rPr lang="en-US"/>
              <a:t> Mức phí này do người gửi tự đặt, những giao dịch có phí cao hơn sẽ được ưu tiên xử lý trước</a:t>
            </a:r>
          </a:p>
        </p:txBody>
      </p:sp>
      <p:sp>
        <p:nvSpPr>
          <p:cNvPr id="4" name="Date Placeholder 3">
            <a:extLst>
              <a:ext uri="{FF2B5EF4-FFF2-40B4-BE49-F238E27FC236}">
                <a16:creationId xmlns:a16="http://schemas.microsoft.com/office/drawing/2014/main" id="{567E41BD-70A4-44A9-A921-4BD9D6CD20F0}"/>
              </a:ext>
            </a:extLst>
          </p:cNvPr>
          <p:cNvSpPr>
            <a:spLocks noGrp="1"/>
          </p:cNvSpPr>
          <p:nvPr>
            <p:ph type="dt" sz="half" idx="10"/>
          </p:nvPr>
        </p:nvSpPr>
        <p:spPr/>
        <p:txBody>
          <a:bodyPr/>
          <a:lstStyle/>
          <a:p>
            <a:pPr>
              <a:defRPr/>
            </a:pPr>
            <a:r>
              <a:rPr lang="en-US"/>
              <a:t>Bộ môn Mạng và ATTT – Khoa CNTT</a:t>
            </a:r>
          </a:p>
        </p:txBody>
      </p:sp>
    </p:spTree>
    <p:extLst>
      <p:ext uri="{BB962C8B-B14F-4D97-AF65-F5344CB8AC3E}">
        <p14:creationId xmlns:p14="http://schemas.microsoft.com/office/powerpoint/2010/main" val="11867640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480BB-65FB-4B7F-BC20-B67C30AA5A93}"/>
              </a:ext>
            </a:extLst>
          </p:cNvPr>
          <p:cNvSpPr>
            <a:spLocks noGrp="1"/>
          </p:cNvSpPr>
          <p:nvPr>
            <p:ph type="title"/>
          </p:nvPr>
        </p:nvSpPr>
        <p:spPr/>
        <p:txBody>
          <a:bodyPr/>
          <a:lstStyle/>
          <a:p>
            <a:r>
              <a:rPr lang="en-US"/>
              <a:t>12 yêu cầu chính của PCI DSS</a:t>
            </a:r>
          </a:p>
        </p:txBody>
      </p:sp>
      <p:sp>
        <p:nvSpPr>
          <p:cNvPr id="3" name="Content Placeholder 2">
            <a:extLst>
              <a:ext uri="{FF2B5EF4-FFF2-40B4-BE49-F238E27FC236}">
                <a16:creationId xmlns:a16="http://schemas.microsoft.com/office/drawing/2014/main" id="{E96A22F2-0588-4605-9306-34403B84623E}"/>
              </a:ext>
            </a:extLst>
          </p:cNvPr>
          <p:cNvSpPr>
            <a:spLocks noGrp="1"/>
          </p:cNvSpPr>
          <p:nvPr>
            <p:ph idx="1"/>
          </p:nvPr>
        </p:nvSpPr>
        <p:spPr/>
        <p:txBody>
          <a:bodyPr/>
          <a:lstStyle/>
          <a:p>
            <a:r>
              <a:rPr lang="en-US"/>
              <a:t> </a:t>
            </a:r>
            <a:r>
              <a:rPr lang="vi-VN"/>
              <a:t>Tiêu chuẩn PCI DSS </a:t>
            </a:r>
            <a:r>
              <a:rPr lang="en-US"/>
              <a:t>đặt ra </a:t>
            </a:r>
            <a:r>
              <a:rPr lang="vi-VN"/>
              <a:t>12 yêu cầu khác nhau, chia thành 6 </a:t>
            </a:r>
            <a:r>
              <a:rPr lang="en-US"/>
              <a:t>nhóm;</a:t>
            </a:r>
            <a:r>
              <a:rPr lang="vi-VN"/>
              <a:t> </a:t>
            </a:r>
            <a:r>
              <a:rPr lang="en-US"/>
              <a:t>Đ</a:t>
            </a:r>
            <a:r>
              <a:rPr lang="vi-VN"/>
              <a:t>ể đảm bảo việc</a:t>
            </a:r>
            <a:r>
              <a:rPr lang="en-US"/>
              <a:t> quản lý và</a:t>
            </a:r>
            <a:r>
              <a:rPr lang="vi-VN"/>
              <a:t> xử lý dữ liệu thanh toán được an toàn, doanh nghiệp cần phải đảm bảo tuân thủ 12 yêu cầu này</a:t>
            </a:r>
            <a:endParaRPr lang="en-US"/>
          </a:p>
        </p:txBody>
      </p:sp>
      <p:sp>
        <p:nvSpPr>
          <p:cNvPr id="4" name="Date Placeholder 3">
            <a:extLst>
              <a:ext uri="{FF2B5EF4-FFF2-40B4-BE49-F238E27FC236}">
                <a16:creationId xmlns:a16="http://schemas.microsoft.com/office/drawing/2014/main" id="{F13F9B7A-8380-4BE1-90DB-5B75017AC02C}"/>
              </a:ext>
            </a:extLst>
          </p:cNvPr>
          <p:cNvSpPr>
            <a:spLocks noGrp="1"/>
          </p:cNvSpPr>
          <p:nvPr>
            <p:ph type="dt" sz="half" idx="10"/>
          </p:nvPr>
        </p:nvSpPr>
        <p:spPr/>
        <p:txBody>
          <a:bodyPr/>
          <a:lstStyle/>
          <a:p>
            <a:pPr>
              <a:defRPr/>
            </a:pPr>
            <a:r>
              <a:rPr lang="en-US"/>
              <a:t>Bộ môn Mạng và ATTT – Khoa CNTT</a:t>
            </a:r>
          </a:p>
        </p:txBody>
      </p:sp>
    </p:spTree>
    <p:extLst>
      <p:ext uri="{BB962C8B-B14F-4D97-AF65-F5344CB8AC3E}">
        <p14:creationId xmlns:p14="http://schemas.microsoft.com/office/powerpoint/2010/main" val="238230516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21EDA-232D-44E7-8AD3-047F47551F16}"/>
              </a:ext>
            </a:extLst>
          </p:cNvPr>
          <p:cNvSpPr>
            <a:spLocks noGrp="1"/>
          </p:cNvSpPr>
          <p:nvPr>
            <p:ph type="title"/>
          </p:nvPr>
        </p:nvSpPr>
        <p:spPr/>
        <p:txBody>
          <a:bodyPr/>
          <a:lstStyle/>
          <a:p>
            <a:r>
              <a:rPr lang="en-US" sz="4400"/>
              <a:t>Digital Signature</a:t>
            </a:r>
            <a:endParaRPr lang="en-US"/>
          </a:p>
        </p:txBody>
      </p:sp>
      <p:sp>
        <p:nvSpPr>
          <p:cNvPr id="3" name="Content Placeholder 2">
            <a:extLst>
              <a:ext uri="{FF2B5EF4-FFF2-40B4-BE49-F238E27FC236}">
                <a16:creationId xmlns:a16="http://schemas.microsoft.com/office/drawing/2014/main" id="{82DD1EE6-EBD8-4AC0-9266-6812121324C3}"/>
              </a:ext>
            </a:extLst>
          </p:cNvPr>
          <p:cNvSpPr>
            <a:spLocks noGrp="1"/>
          </p:cNvSpPr>
          <p:nvPr>
            <p:ph idx="1"/>
          </p:nvPr>
        </p:nvSpPr>
        <p:spPr/>
        <p:txBody>
          <a:bodyPr/>
          <a:lstStyle/>
          <a:p>
            <a:r>
              <a:rPr lang="en-US"/>
              <a:t> Đây là c</a:t>
            </a:r>
            <a:r>
              <a:rPr lang="en-US" sz="3200"/>
              <a:t>hữ kí số của người gửi để khẳng định giao dịch đó không phải giả mạo</a:t>
            </a:r>
          </a:p>
          <a:p>
            <a:r>
              <a:rPr lang="en-US"/>
              <a:t> Chữ kí số thường được tạo ra bằng cách tính mã hash của dữ liệu giao dịch, rồi mã hóa mã hash bằng khóa riêng của người gửi</a:t>
            </a:r>
          </a:p>
        </p:txBody>
      </p:sp>
      <p:sp>
        <p:nvSpPr>
          <p:cNvPr id="4" name="Date Placeholder 3">
            <a:extLst>
              <a:ext uri="{FF2B5EF4-FFF2-40B4-BE49-F238E27FC236}">
                <a16:creationId xmlns:a16="http://schemas.microsoft.com/office/drawing/2014/main" id="{4C460A51-07F4-4AEA-A275-9825A6C3ADCA}"/>
              </a:ext>
            </a:extLst>
          </p:cNvPr>
          <p:cNvSpPr>
            <a:spLocks noGrp="1"/>
          </p:cNvSpPr>
          <p:nvPr>
            <p:ph type="dt" sz="half" idx="10"/>
          </p:nvPr>
        </p:nvSpPr>
        <p:spPr/>
        <p:txBody>
          <a:bodyPr/>
          <a:lstStyle/>
          <a:p>
            <a:pPr>
              <a:defRPr/>
            </a:pPr>
            <a:r>
              <a:rPr lang="en-US"/>
              <a:t>Bộ môn Mạng và ATTT – Khoa CNTT</a:t>
            </a:r>
          </a:p>
        </p:txBody>
      </p:sp>
    </p:spTree>
    <p:extLst>
      <p:ext uri="{BB962C8B-B14F-4D97-AF65-F5344CB8AC3E}">
        <p14:creationId xmlns:p14="http://schemas.microsoft.com/office/powerpoint/2010/main" val="26124754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DE256-038A-43D3-B0B5-F87AE674980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A9B190F-91C5-4AF7-960C-C2E6ACCC435D}"/>
              </a:ext>
            </a:extLst>
          </p:cNvPr>
          <p:cNvSpPr>
            <a:spLocks noGrp="1"/>
          </p:cNvSpPr>
          <p:nvPr>
            <p:ph idx="1"/>
          </p:nvPr>
        </p:nvSpPr>
        <p:spPr>
          <a:xfrm>
            <a:off x="762000" y="1676400"/>
            <a:ext cx="7772400" cy="4114800"/>
          </a:xfrm>
        </p:spPr>
        <p:txBody>
          <a:bodyPr/>
          <a:lstStyle/>
          <a:p>
            <a:r>
              <a:rPr lang="en-US" sz="2800"/>
              <a:t> Khi một người muốn chuyển tiền, anh ta tạo một giao dịch theo cấu trúc nói trên và gửi tới một vùng nhớ đệm trên nút hiện hành</a:t>
            </a:r>
          </a:p>
          <a:p>
            <a:r>
              <a:rPr lang="en-US" sz="2800"/>
              <a:t> Vùng nhớ đó gọi là Mempool, là nơi chứa các giao dịch chưa được xác nhận. Mỗi nút đều có một Mempool</a:t>
            </a:r>
          </a:p>
          <a:p>
            <a:r>
              <a:rPr lang="en-US" sz="2800"/>
              <a:t> Tiếp theo giao dịch sẽ được chuyển tới Mempool của nút liền kề, cứ như vậy lan dần ra các nút khác trong hệ thống</a:t>
            </a:r>
          </a:p>
        </p:txBody>
      </p:sp>
      <p:sp>
        <p:nvSpPr>
          <p:cNvPr id="4" name="Date Placeholder 3">
            <a:extLst>
              <a:ext uri="{FF2B5EF4-FFF2-40B4-BE49-F238E27FC236}">
                <a16:creationId xmlns:a16="http://schemas.microsoft.com/office/drawing/2014/main" id="{19D8FDA5-40CB-4B60-A75F-6704CDEC8F9E}"/>
              </a:ext>
            </a:extLst>
          </p:cNvPr>
          <p:cNvSpPr>
            <a:spLocks noGrp="1"/>
          </p:cNvSpPr>
          <p:nvPr>
            <p:ph type="dt" sz="half" idx="10"/>
          </p:nvPr>
        </p:nvSpPr>
        <p:spPr/>
        <p:txBody>
          <a:bodyPr/>
          <a:lstStyle/>
          <a:p>
            <a:pPr>
              <a:defRPr/>
            </a:pPr>
            <a:r>
              <a:rPr lang="en-US"/>
              <a:t>Bộ môn Mạng và ATTT – Khoa CNTT</a:t>
            </a:r>
          </a:p>
        </p:txBody>
      </p:sp>
    </p:spTree>
    <p:extLst>
      <p:ext uri="{BB962C8B-B14F-4D97-AF65-F5344CB8AC3E}">
        <p14:creationId xmlns:p14="http://schemas.microsoft.com/office/powerpoint/2010/main" val="2505974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C9214-5688-4D7B-A2FC-4527CE60D47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9ECBDFC-03EA-476F-BA82-2265E6FD78E8}"/>
              </a:ext>
            </a:extLst>
          </p:cNvPr>
          <p:cNvSpPr>
            <a:spLocks noGrp="1"/>
          </p:cNvSpPr>
          <p:nvPr>
            <p:ph idx="1"/>
          </p:nvPr>
        </p:nvSpPr>
        <p:spPr>
          <a:xfrm>
            <a:off x="685800" y="1524000"/>
            <a:ext cx="8001000" cy="4495800"/>
          </a:xfrm>
        </p:spPr>
        <p:txBody>
          <a:bodyPr/>
          <a:lstStyle/>
          <a:p>
            <a:r>
              <a:rPr lang="en-US" sz="2800"/>
              <a:t> Mỗi nút sẽ chọn một giao dịch trong Mempool của nó để kiểm tra (kiểm tra chữ kí, lượng tiền…), nếu giao dịch là hợp lệ thì sẽ ghi giao dịch đó vào khối mới</a:t>
            </a:r>
          </a:p>
          <a:p>
            <a:r>
              <a:rPr lang="en-US" sz="2800"/>
              <a:t> Để có quyền tạo khối mới, nút đó phải giải được một bài toán khó: phải tính được một giá trị Nonce phù hợp với khối sắp tạo</a:t>
            </a:r>
          </a:p>
          <a:p>
            <a:r>
              <a:rPr lang="en-US" sz="2800"/>
              <a:t> Các nút sẽ đua nhau tính giá trị Nonce, nút nào tính được trước sẽ có quyền tạo khối mới: Nó sẽ ghi giao dịch vào khối rồi gửi khối đó tới các nút khác  </a:t>
            </a:r>
          </a:p>
          <a:p>
            <a:endParaRPr lang="en-US" sz="2800"/>
          </a:p>
        </p:txBody>
      </p:sp>
      <p:sp>
        <p:nvSpPr>
          <p:cNvPr id="4" name="Date Placeholder 3">
            <a:extLst>
              <a:ext uri="{FF2B5EF4-FFF2-40B4-BE49-F238E27FC236}">
                <a16:creationId xmlns:a16="http://schemas.microsoft.com/office/drawing/2014/main" id="{290CCB96-3AB8-40E8-AAFC-A159FD6FB6A0}"/>
              </a:ext>
            </a:extLst>
          </p:cNvPr>
          <p:cNvSpPr>
            <a:spLocks noGrp="1"/>
          </p:cNvSpPr>
          <p:nvPr>
            <p:ph type="dt" sz="half" idx="10"/>
          </p:nvPr>
        </p:nvSpPr>
        <p:spPr/>
        <p:txBody>
          <a:bodyPr/>
          <a:lstStyle/>
          <a:p>
            <a:pPr>
              <a:defRPr/>
            </a:pPr>
            <a:r>
              <a:rPr lang="en-US"/>
              <a:t>Bộ môn Mạng và ATTT – Khoa CNTT</a:t>
            </a:r>
          </a:p>
        </p:txBody>
      </p:sp>
    </p:spTree>
    <p:extLst>
      <p:ext uri="{BB962C8B-B14F-4D97-AF65-F5344CB8AC3E}">
        <p14:creationId xmlns:p14="http://schemas.microsoft.com/office/powerpoint/2010/main" val="339458977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D0D36-CDA6-4234-B370-52F2AC90BA8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71E4917-C8F0-468E-BAFB-C0274EA9C251}"/>
              </a:ext>
            </a:extLst>
          </p:cNvPr>
          <p:cNvSpPr>
            <a:spLocks noGrp="1"/>
          </p:cNvSpPr>
          <p:nvPr>
            <p:ph idx="1"/>
          </p:nvPr>
        </p:nvSpPr>
        <p:spPr/>
        <p:txBody>
          <a:bodyPr/>
          <a:lstStyle/>
          <a:p>
            <a:r>
              <a:rPr lang="en-US"/>
              <a:t> Các nút sẽ kiểm tra tính hợp lệ của khối mới, nếu đa số đồng thuận thì khối mới sẽ được ghi vào Blockchain (hoàn thành chuyển tiền!)</a:t>
            </a:r>
          </a:p>
        </p:txBody>
      </p:sp>
      <p:sp>
        <p:nvSpPr>
          <p:cNvPr id="4" name="Date Placeholder 3">
            <a:extLst>
              <a:ext uri="{FF2B5EF4-FFF2-40B4-BE49-F238E27FC236}">
                <a16:creationId xmlns:a16="http://schemas.microsoft.com/office/drawing/2014/main" id="{CF623230-F21E-4B6A-A50D-E16742C6FF7B}"/>
              </a:ext>
            </a:extLst>
          </p:cNvPr>
          <p:cNvSpPr>
            <a:spLocks noGrp="1"/>
          </p:cNvSpPr>
          <p:nvPr>
            <p:ph type="dt" sz="half" idx="10"/>
          </p:nvPr>
        </p:nvSpPr>
        <p:spPr/>
        <p:txBody>
          <a:bodyPr/>
          <a:lstStyle/>
          <a:p>
            <a:pPr>
              <a:defRPr/>
            </a:pPr>
            <a:r>
              <a:rPr lang="en-US"/>
              <a:t>Bộ môn Mạng và ATTT – Khoa CNTT</a:t>
            </a:r>
          </a:p>
        </p:txBody>
      </p:sp>
    </p:spTree>
    <p:extLst>
      <p:ext uri="{BB962C8B-B14F-4D97-AF65-F5344CB8AC3E}">
        <p14:creationId xmlns:p14="http://schemas.microsoft.com/office/powerpoint/2010/main" val="406121014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1954B-B5BA-443B-916D-78A1CA960FB0}"/>
              </a:ext>
            </a:extLst>
          </p:cNvPr>
          <p:cNvSpPr>
            <a:spLocks noGrp="1"/>
          </p:cNvSpPr>
          <p:nvPr>
            <p:ph type="title"/>
          </p:nvPr>
        </p:nvSpPr>
        <p:spPr/>
        <p:txBody>
          <a:bodyPr/>
          <a:lstStyle/>
          <a:p>
            <a:r>
              <a:rPr lang="en-US"/>
              <a:t>Câu hỏi:</a:t>
            </a:r>
          </a:p>
        </p:txBody>
      </p:sp>
      <p:sp>
        <p:nvSpPr>
          <p:cNvPr id="3" name="Content Placeholder 2">
            <a:extLst>
              <a:ext uri="{FF2B5EF4-FFF2-40B4-BE49-F238E27FC236}">
                <a16:creationId xmlns:a16="http://schemas.microsoft.com/office/drawing/2014/main" id="{2B3A3804-A2FE-4479-BF90-468DA4D58856}"/>
              </a:ext>
            </a:extLst>
          </p:cNvPr>
          <p:cNvSpPr>
            <a:spLocks noGrp="1"/>
          </p:cNvSpPr>
          <p:nvPr>
            <p:ph idx="1"/>
          </p:nvPr>
        </p:nvSpPr>
        <p:spPr/>
        <p:txBody>
          <a:bodyPr/>
          <a:lstStyle/>
          <a:p>
            <a:r>
              <a:rPr lang="en-US"/>
              <a:t> Trong Mempool thường chứa nhiều giao dịch, giao dịch nào sẽ được xử lí trước?</a:t>
            </a:r>
          </a:p>
        </p:txBody>
      </p:sp>
      <p:sp>
        <p:nvSpPr>
          <p:cNvPr id="4" name="Date Placeholder 3">
            <a:extLst>
              <a:ext uri="{FF2B5EF4-FFF2-40B4-BE49-F238E27FC236}">
                <a16:creationId xmlns:a16="http://schemas.microsoft.com/office/drawing/2014/main" id="{CBF6A67F-BCEE-47BB-97BA-AB2D12791507}"/>
              </a:ext>
            </a:extLst>
          </p:cNvPr>
          <p:cNvSpPr>
            <a:spLocks noGrp="1"/>
          </p:cNvSpPr>
          <p:nvPr>
            <p:ph type="dt" sz="half" idx="10"/>
          </p:nvPr>
        </p:nvSpPr>
        <p:spPr/>
        <p:txBody>
          <a:bodyPr/>
          <a:lstStyle/>
          <a:p>
            <a:pPr>
              <a:defRPr/>
            </a:pPr>
            <a:r>
              <a:rPr lang="en-US"/>
              <a:t>Bộ môn Mạng và ATTT – Khoa CNTT</a:t>
            </a:r>
          </a:p>
        </p:txBody>
      </p:sp>
    </p:spTree>
    <p:extLst>
      <p:ext uri="{BB962C8B-B14F-4D97-AF65-F5344CB8AC3E}">
        <p14:creationId xmlns:p14="http://schemas.microsoft.com/office/powerpoint/2010/main" val="71816414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9C6D7-42C2-4113-BB41-4C73E0C6305E}"/>
              </a:ext>
            </a:extLst>
          </p:cNvPr>
          <p:cNvSpPr>
            <a:spLocks noGrp="1"/>
          </p:cNvSpPr>
          <p:nvPr>
            <p:ph type="title"/>
          </p:nvPr>
        </p:nvSpPr>
        <p:spPr/>
        <p:txBody>
          <a:bodyPr/>
          <a:lstStyle/>
          <a:p>
            <a:r>
              <a:rPr lang="en-US"/>
              <a:t>“Cuộc đua” tính giá trị Nonce</a:t>
            </a:r>
          </a:p>
        </p:txBody>
      </p:sp>
      <p:sp>
        <p:nvSpPr>
          <p:cNvPr id="3" name="Content Placeholder 2">
            <a:extLst>
              <a:ext uri="{FF2B5EF4-FFF2-40B4-BE49-F238E27FC236}">
                <a16:creationId xmlns:a16="http://schemas.microsoft.com/office/drawing/2014/main" id="{D920C03A-07AB-49D7-BBC6-A599B5BEDA43}"/>
              </a:ext>
            </a:extLst>
          </p:cNvPr>
          <p:cNvSpPr>
            <a:spLocks noGrp="1"/>
          </p:cNvSpPr>
          <p:nvPr>
            <p:ph idx="1"/>
          </p:nvPr>
        </p:nvSpPr>
        <p:spPr>
          <a:xfrm>
            <a:off x="838200" y="1676400"/>
            <a:ext cx="7772400" cy="4495800"/>
          </a:xfrm>
        </p:spPr>
        <p:txBody>
          <a:bodyPr/>
          <a:lstStyle/>
          <a:p>
            <a:r>
              <a:rPr lang="en-US" sz="2800"/>
              <a:t> Có 1 trường trong phần Header của khối dùng để chứa giá trị Nonce. Người ta phải tìm một giá trị phù hợp rồi đặt vào trường đó sao cho mã hash của toàn khối thỏa mãn một điều kiện cho trước (ví dụ: mã hash của khối phải có 3 số 0 ở đầu!)</a:t>
            </a:r>
          </a:p>
          <a:p>
            <a:r>
              <a:rPr lang="en-US" sz="2800"/>
              <a:t> Muốn vậy chỉ có cách thử đặt lần lượt từng số (từ 0, 1, 2…) vào trường Nonce rồi tính mã hash của khối, lặp lại cho tới khi mã hash đạt yêu cầu. </a:t>
            </a:r>
          </a:p>
          <a:p>
            <a:r>
              <a:rPr lang="en-US" sz="2800"/>
              <a:t> Số lần thử có thể lên tới hàng triệu, thậm chí hàng tỉ lần mới tìm được Nonce phù hợp!</a:t>
            </a:r>
          </a:p>
        </p:txBody>
      </p:sp>
      <p:sp>
        <p:nvSpPr>
          <p:cNvPr id="4" name="Date Placeholder 3">
            <a:extLst>
              <a:ext uri="{FF2B5EF4-FFF2-40B4-BE49-F238E27FC236}">
                <a16:creationId xmlns:a16="http://schemas.microsoft.com/office/drawing/2014/main" id="{84311AF3-F1AC-4E6D-BC48-1A6A596D74AA}"/>
              </a:ext>
            </a:extLst>
          </p:cNvPr>
          <p:cNvSpPr>
            <a:spLocks noGrp="1"/>
          </p:cNvSpPr>
          <p:nvPr>
            <p:ph type="dt" sz="half" idx="10"/>
          </p:nvPr>
        </p:nvSpPr>
        <p:spPr/>
        <p:txBody>
          <a:bodyPr/>
          <a:lstStyle/>
          <a:p>
            <a:pPr>
              <a:defRPr/>
            </a:pPr>
            <a:r>
              <a:rPr lang="en-US"/>
              <a:t>Bộ môn Mạng và ATTT – Khoa CNTT</a:t>
            </a:r>
          </a:p>
        </p:txBody>
      </p:sp>
    </p:spTree>
    <p:extLst>
      <p:ext uri="{BB962C8B-B14F-4D97-AF65-F5344CB8AC3E}">
        <p14:creationId xmlns:p14="http://schemas.microsoft.com/office/powerpoint/2010/main" val="413513999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BB82A-FB9D-4015-BAF9-4CF2CF294A9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2943FFD-4D9B-49F4-863D-D2E4AD8DDAA4}"/>
              </a:ext>
            </a:extLst>
          </p:cNvPr>
          <p:cNvSpPr>
            <a:spLocks noGrp="1"/>
          </p:cNvSpPr>
          <p:nvPr>
            <p:ph idx="1"/>
          </p:nvPr>
        </p:nvSpPr>
        <p:spPr/>
        <p:txBody>
          <a:bodyPr/>
          <a:lstStyle/>
          <a:p>
            <a:r>
              <a:rPr lang="en-US"/>
              <a:t> Như vậy các nút sẽ phải thực hiện một khối lượng tính toán rất lớn, nút nào tính xong trước sẽ chiến thắng, nó sẽ giành được quyền tạo khối mới và nhận được phần thưởng là một lượng bitcoin nhất định</a:t>
            </a:r>
          </a:p>
          <a:p>
            <a:pPr marL="0" indent="0">
              <a:buNone/>
            </a:pPr>
            <a:r>
              <a:rPr lang="en-US"/>
              <a:t>	</a:t>
            </a:r>
            <a:r>
              <a:rPr lang="en-US" sz="4400" b="1">
                <a:solidFill>
                  <a:srgbClr val="0070C0"/>
                </a:solidFill>
              </a:rPr>
              <a:t>→</a:t>
            </a:r>
            <a:r>
              <a:rPr lang="en-US">
                <a:solidFill>
                  <a:srgbClr val="0070C0"/>
                </a:solidFill>
              </a:rPr>
              <a:t> </a:t>
            </a:r>
            <a:r>
              <a:rPr lang="en-US" i="1">
                <a:solidFill>
                  <a:srgbClr val="0070C0"/>
                </a:solidFill>
              </a:rPr>
              <a:t>Đó là cơ chế “đào” Bitcoin!</a:t>
            </a:r>
          </a:p>
        </p:txBody>
      </p:sp>
      <p:sp>
        <p:nvSpPr>
          <p:cNvPr id="4" name="Date Placeholder 3">
            <a:extLst>
              <a:ext uri="{FF2B5EF4-FFF2-40B4-BE49-F238E27FC236}">
                <a16:creationId xmlns:a16="http://schemas.microsoft.com/office/drawing/2014/main" id="{5F48CE4A-91F5-405F-BB7B-058AF9757CD9}"/>
              </a:ext>
            </a:extLst>
          </p:cNvPr>
          <p:cNvSpPr>
            <a:spLocks noGrp="1"/>
          </p:cNvSpPr>
          <p:nvPr>
            <p:ph type="dt" sz="half" idx="10"/>
          </p:nvPr>
        </p:nvSpPr>
        <p:spPr/>
        <p:txBody>
          <a:bodyPr/>
          <a:lstStyle/>
          <a:p>
            <a:pPr>
              <a:defRPr/>
            </a:pPr>
            <a:r>
              <a:rPr lang="en-US"/>
              <a:t>Bộ môn Mạng và ATTT – Khoa CNTT</a:t>
            </a:r>
          </a:p>
        </p:txBody>
      </p:sp>
    </p:spTree>
    <p:extLst>
      <p:ext uri="{BB962C8B-B14F-4D97-AF65-F5344CB8AC3E}">
        <p14:creationId xmlns:p14="http://schemas.microsoft.com/office/powerpoint/2010/main" val="274299558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1DFF8-6AFC-4015-8795-1CB370F8364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AD00234-7EA2-42B9-A658-876FFA0AC0A2}"/>
              </a:ext>
            </a:extLst>
          </p:cNvPr>
          <p:cNvSpPr>
            <a:spLocks noGrp="1"/>
          </p:cNvSpPr>
          <p:nvPr>
            <p:ph idx="1"/>
          </p:nvPr>
        </p:nvSpPr>
        <p:spPr/>
        <p:txBody>
          <a:bodyPr/>
          <a:lstStyle/>
          <a:p>
            <a:r>
              <a:rPr lang="en-US" sz="4000"/>
              <a:t> </a:t>
            </a:r>
            <a:r>
              <a:rPr lang="en-US" sz="4000" i="1"/>
              <a:t>Tại sao lại phải tốn nhiều công sức như vậy để tính Nonce?</a:t>
            </a:r>
          </a:p>
        </p:txBody>
      </p:sp>
      <p:sp>
        <p:nvSpPr>
          <p:cNvPr id="4" name="Date Placeholder 3">
            <a:extLst>
              <a:ext uri="{FF2B5EF4-FFF2-40B4-BE49-F238E27FC236}">
                <a16:creationId xmlns:a16="http://schemas.microsoft.com/office/drawing/2014/main" id="{849E98F8-DBB0-41C0-9596-1B6C6DC7205D}"/>
              </a:ext>
            </a:extLst>
          </p:cNvPr>
          <p:cNvSpPr>
            <a:spLocks noGrp="1"/>
          </p:cNvSpPr>
          <p:nvPr>
            <p:ph type="dt" sz="half" idx="10"/>
          </p:nvPr>
        </p:nvSpPr>
        <p:spPr/>
        <p:txBody>
          <a:bodyPr/>
          <a:lstStyle/>
          <a:p>
            <a:pPr>
              <a:defRPr/>
            </a:pPr>
            <a:r>
              <a:rPr lang="en-US"/>
              <a:t>Bộ môn Mạng và ATTT – Khoa CNTT</a:t>
            </a:r>
          </a:p>
        </p:txBody>
      </p:sp>
    </p:spTree>
    <p:extLst>
      <p:ext uri="{BB962C8B-B14F-4D97-AF65-F5344CB8AC3E}">
        <p14:creationId xmlns:p14="http://schemas.microsoft.com/office/powerpoint/2010/main" val="78766937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19D55-F755-4BFA-AD7E-AA3D18C0C78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28F8A72-BC07-4E23-9BB5-253500D20C8B}"/>
              </a:ext>
            </a:extLst>
          </p:cNvPr>
          <p:cNvSpPr>
            <a:spLocks noGrp="1"/>
          </p:cNvSpPr>
          <p:nvPr>
            <p:ph idx="1"/>
          </p:nvPr>
        </p:nvSpPr>
        <p:spPr>
          <a:xfrm>
            <a:off x="762000" y="1600200"/>
            <a:ext cx="7772400" cy="4267200"/>
          </a:xfrm>
        </p:spPr>
        <p:txBody>
          <a:bodyPr/>
          <a:lstStyle/>
          <a:p>
            <a:r>
              <a:rPr lang="en-US"/>
              <a:t> Việc tính Nonce tiêu tốn nhiều năng lượng điện và đòi hỏi nhiều phần cứng đắt tiền</a:t>
            </a:r>
          </a:p>
          <a:p>
            <a:r>
              <a:rPr lang="en-US"/>
              <a:t> Nhưng việc tính toán phức tạp đó cũng giúp tăng độ an toàn của hệ thống. </a:t>
            </a:r>
          </a:p>
          <a:p>
            <a:r>
              <a:rPr lang="en-US"/>
              <a:t> Kẻ tấn công nếu muốn sửa khối dữ liệu thứ </a:t>
            </a:r>
            <a:r>
              <a:rPr lang="en-US" i="1">
                <a:solidFill>
                  <a:srgbClr val="000000"/>
                </a:solidFill>
              </a:rPr>
              <a:t>k</a:t>
            </a:r>
            <a:r>
              <a:rPr lang="en-US"/>
              <a:t> sẽ phải </a:t>
            </a:r>
            <a:r>
              <a:rPr lang="en-US" sz="3200"/>
              <a:t>sửa lại mã hash và Nonce của tất cả các khối từ khối </a:t>
            </a:r>
            <a:r>
              <a:rPr lang="en-US" sz="3200" i="1">
                <a:solidFill>
                  <a:srgbClr val="000000"/>
                </a:solidFill>
              </a:rPr>
              <a:t>k</a:t>
            </a:r>
            <a:r>
              <a:rPr lang="en-US" sz="3200"/>
              <a:t> tới khối hiện tại, đó là một khối lượng tính toán khổng lồ!</a:t>
            </a:r>
            <a:endParaRPr lang="en-US"/>
          </a:p>
        </p:txBody>
      </p:sp>
      <p:sp>
        <p:nvSpPr>
          <p:cNvPr id="4" name="Date Placeholder 3">
            <a:extLst>
              <a:ext uri="{FF2B5EF4-FFF2-40B4-BE49-F238E27FC236}">
                <a16:creationId xmlns:a16="http://schemas.microsoft.com/office/drawing/2014/main" id="{152B849A-E6B5-4D06-8A5E-F4491FEE7910}"/>
              </a:ext>
            </a:extLst>
          </p:cNvPr>
          <p:cNvSpPr>
            <a:spLocks noGrp="1"/>
          </p:cNvSpPr>
          <p:nvPr>
            <p:ph type="dt" sz="half" idx="10"/>
          </p:nvPr>
        </p:nvSpPr>
        <p:spPr/>
        <p:txBody>
          <a:bodyPr/>
          <a:lstStyle/>
          <a:p>
            <a:pPr>
              <a:defRPr/>
            </a:pPr>
            <a:r>
              <a:rPr lang="en-US"/>
              <a:t>Bộ môn Mạng và ATTT – Khoa CNTT</a:t>
            </a:r>
          </a:p>
        </p:txBody>
      </p:sp>
    </p:spTree>
    <p:extLst>
      <p:ext uri="{BB962C8B-B14F-4D97-AF65-F5344CB8AC3E}">
        <p14:creationId xmlns:p14="http://schemas.microsoft.com/office/powerpoint/2010/main" val="322684340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62A89-1240-4801-9B61-3D11FD356357}"/>
              </a:ext>
            </a:extLst>
          </p:cNvPr>
          <p:cNvSpPr>
            <a:spLocks noGrp="1"/>
          </p:cNvSpPr>
          <p:nvPr>
            <p:ph type="title"/>
          </p:nvPr>
        </p:nvSpPr>
        <p:spPr/>
        <p:txBody>
          <a:bodyPr/>
          <a:lstStyle/>
          <a:p>
            <a:r>
              <a:rPr lang="en-US"/>
              <a:t>Previous Hash</a:t>
            </a:r>
          </a:p>
        </p:txBody>
      </p:sp>
      <p:sp>
        <p:nvSpPr>
          <p:cNvPr id="3" name="Content Placeholder 2">
            <a:extLst>
              <a:ext uri="{FF2B5EF4-FFF2-40B4-BE49-F238E27FC236}">
                <a16:creationId xmlns:a16="http://schemas.microsoft.com/office/drawing/2014/main" id="{52DFB600-E66D-4347-883F-6808657D6EC9}"/>
              </a:ext>
            </a:extLst>
          </p:cNvPr>
          <p:cNvSpPr>
            <a:spLocks noGrp="1"/>
          </p:cNvSpPr>
          <p:nvPr>
            <p:ph idx="1"/>
          </p:nvPr>
        </p:nvSpPr>
        <p:spPr/>
        <p:txBody>
          <a:bodyPr/>
          <a:lstStyle/>
          <a:p>
            <a:r>
              <a:rPr lang="en-US"/>
              <a:t> Trường Previous Hash không chứa mã hash của khối trước đó, mà chứa mã hash phần Header của khối trước.</a:t>
            </a:r>
          </a:p>
          <a:p>
            <a:r>
              <a:rPr lang="en-US"/>
              <a:t> Do kích thước phần Header nhỏ nên thời gian tính mã hash sẽ được giảm thiểu</a:t>
            </a:r>
          </a:p>
        </p:txBody>
      </p:sp>
      <p:sp>
        <p:nvSpPr>
          <p:cNvPr id="4" name="Date Placeholder 3">
            <a:extLst>
              <a:ext uri="{FF2B5EF4-FFF2-40B4-BE49-F238E27FC236}">
                <a16:creationId xmlns:a16="http://schemas.microsoft.com/office/drawing/2014/main" id="{53C4EEF4-0C2F-43F9-8493-4CAA3F4032BE}"/>
              </a:ext>
            </a:extLst>
          </p:cNvPr>
          <p:cNvSpPr>
            <a:spLocks noGrp="1"/>
          </p:cNvSpPr>
          <p:nvPr>
            <p:ph type="dt" sz="half" idx="10"/>
          </p:nvPr>
        </p:nvSpPr>
        <p:spPr/>
        <p:txBody>
          <a:bodyPr/>
          <a:lstStyle/>
          <a:p>
            <a:pPr>
              <a:defRPr/>
            </a:pPr>
            <a:r>
              <a:rPr lang="en-US"/>
              <a:t>Bộ môn Mạng và ATTT – Khoa CNTT</a:t>
            </a:r>
          </a:p>
        </p:txBody>
      </p:sp>
    </p:spTree>
    <p:extLst>
      <p:ext uri="{BB962C8B-B14F-4D97-AF65-F5344CB8AC3E}">
        <p14:creationId xmlns:p14="http://schemas.microsoft.com/office/powerpoint/2010/main" val="11153250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C2046-77D2-4735-AF2A-7B7F8EE857E6}"/>
              </a:ext>
            </a:extLst>
          </p:cNvPr>
          <p:cNvSpPr>
            <a:spLocks noGrp="1"/>
          </p:cNvSpPr>
          <p:nvPr>
            <p:ph type="title"/>
          </p:nvPr>
        </p:nvSpPr>
        <p:spPr/>
        <p:txBody>
          <a:bodyPr/>
          <a:lstStyle/>
          <a:p>
            <a:r>
              <a:rPr lang="en-US" sz="4000"/>
              <a:t>Nhóm 1: Xây dựng và duy trì hệ thống mạng an toàn</a:t>
            </a:r>
          </a:p>
        </p:txBody>
      </p:sp>
      <p:sp>
        <p:nvSpPr>
          <p:cNvPr id="3" name="Content Placeholder 2">
            <a:extLst>
              <a:ext uri="{FF2B5EF4-FFF2-40B4-BE49-F238E27FC236}">
                <a16:creationId xmlns:a16="http://schemas.microsoft.com/office/drawing/2014/main" id="{5BA6D961-8452-4866-9AB9-64C23FFD6282}"/>
              </a:ext>
            </a:extLst>
          </p:cNvPr>
          <p:cNvSpPr>
            <a:spLocks noGrp="1"/>
          </p:cNvSpPr>
          <p:nvPr>
            <p:ph idx="1"/>
          </p:nvPr>
        </p:nvSpPr>
        <p:spPr>
          <a:xfrm>
            <a:off x="838200" y="1828800"/>
            <a:ext cx="7772400" cy="4191000"/>
          </a:xfrm>
        </p:spPr>
        <p:txBody>
          <a:bodyPr/>
          <a:lstStyle/>
          <a:p>
            <a:r>
              <a:rPr lang="en-US" sz="2800">
                <a:solidFill>
                  <a:srgbClr val="0000FF"/>
                </a:solidFill>
              </a:rPr>
              <a:t> </a:t>
            </a:r>
            <a:r>
              <a:rPr lang="vi-VN" sz="2800">
                <a:solidFill>
                  <a:srgbClr val="0000FF"/>
                </a:solidFill>
              </a:rPr>
              <a:t>Yêu cầu 1: Xây dựng và duy trì hệ thống tường lửa để bảo vệ dữ liệu thẻ</a:t>
            </a:r>
            <a:r>
              <a:rPr lang="vi-VN" sz="2800"/>
              <a:t>.</a:t>
            </a:r>
            <a:endParaRPr lang="en-US" sz="2800"/>
          </a:p>
          <a:p>
            <a:pPr marL="0" indent="0">
              <a:buNone/>
            </a:pPr>
            <a:r>
              <a:rPr lang="en-US" sz="2800" i="1"/>
              <a:t>   </a:t>
            </a:r>
            <a:r>
              <a:rPr lang="vi-VN" sz="2800" i="1"/>
              <a:t>Tường lửa ngăn</a:t>
            </a:r>
            <a:r>
              <a:rPr lang="en-US" sz="2800" i="1"/>
              <a:t> cách</a:t>
            </a:r>
            <a:r>
              <a:rPr lang="vi-VN" sz="2800" i="1"/>
              <a:t> giữa mạng nội bộ và mạng bên ngoài, giúp kiểm soát truy cập vào và ra, từ đó giảm nguy cơ vi phạm dữ liệu</a:t>
            </a:r>
            <a:endParaRPr lang="en-US" sz="2800" i="1"/>
          </a:p>
          <a:p>
            <a:r>
              <a:rPr lang="en-US" sz="2800">
                <a:solidFill>
                  <a:srgbClr val="0000FF"/>
                </a:solidFill>
              </a:rPr>
              <a:t> Yêu cầu 2: Không sử dụng các tham số hoặc mật khẩu có sẵn từ các nhà cung cấp hệ thống</a:t>
            </a:r>
            <a:r>
              <a:rPr lang="en-US" sz="2800"/>
              <a:t>.</a:t>
            </a:r>
          </a:p>
          <a:p>
            <a:pPr marL="0" indent="0">
              <a:buNone/>
            </a:pPr>
            <a:r>
              <a:rPr lang="en-US" sz="2800" i="1"/>
              <a:t>   Những mật khẩu, tham số mặc định chỉ dùng cho lần cài đặt đầu tiên, sau đó phải thay đổi nó</a:t>
            </a:r>
          </a:p>
          <a:p>
            <a:endParaRPr lang="vi-VN" sz="2800"/>
          </a:p>
          <a:p>
            <a:endParaRPr lang="en-US" sz="2800"/>
          </a:p>
        </p:txBody>
      </p:sp>
      <p:sp>
        <p:nvSpPr>
          <p:cNvPr id="4" name="Date Placeholder 3">
            <a:extLst>
              <a:ext uri="{FF2B5EF4-FFF2-40B4-BE49-F238E27FC236}">
                <a16:creationId xmlns:a16="http://schemas.microsoft.com/office/drawing/2014/main" id="{91DA4F02-3331-4BF6-B572-5489A1335107}"/>
              </a:ext>
            </a:extLst>
          </p:cNvPr>
          <p:cNvSpPr>
            <a:spLocks noGrp="1"/>
          </p:cNvSpPr>
          <p:nvPr>
            <p:ph type="dt" sz="half" idx="10"/>
          </p:nvPr>
        </p:nvSpPr>
        <p:spPr/>
        <p:txBody>
          <a:bodyPr/>
          <a:lstStyle/>
          <a:p>
            <a:pPr>
              <a:defRPr/>
            </a:pPr>
            <a:r>
              <a:rPr lang="en-US"/>
              <a:t>Bộ môn Mạng và ATTT – Khoa CNTT</a:t>
            </a:r>
          </a:p>
        </p:txBody>
      </p:sp>
    </p:spTree>
    <p:extLst>
      <p:ext uri="{BB962C8B-B14F-4D97-AF65-F5344CB8AC3E}">
        <p14:creationId xmlns:p14="http://schemas.microsoft.com/office/powerpoint/2010/main" val="339311195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D0A45-296A-4DD8-BA54-060168B85CF3}"/>
              </a:ext>
            </a:extLst>
          </p:cNvPr>
          <p:cNvSpPr>
            <a:spLocks noGrp="1"/>
          </p:cNvSpPr>
          <p:nvPr>
            <p:ph type="title"/>
          </p:nvPr>
        </p:nvSpPr>
        <p:spPr/>
        <p:txBody>
          <a:bodyPr/>
          <a:lstStyle/>
          <a:p>
            <a:r>
              <a:rPr lang="en-US"/>
              <a:t>Merkle Root</a:t>
            </a:r>
          </a:p>
        </p:txBody>
      </p:sp>
      <p:sp>
        <p:nvSpPr>
          <p:cNvPr id="3" name="Content Placeholder 2">
            <a:extLst>
              <a:ext uri="{FF2B5EF4-FFF2-40B4-BE49-F238E27FC236}">
                <a16:creationId xmlns:a16="http://schemas.microsoft.com/office/drawing/2014/main" id="{6CD9C6E3-ECA7-4B67-8FD5-9187DEBF8D90}"/>
              </a:ext>
            </a:extLst>
          </p:cNvPr>
          <p:cNvSpPr>
            <a:spLocks noGrp="1"/>
          </p:cNvSpPr>
          <p:nvPr>
            <p:ph idx="1"/>
          </p:nvPr>
        </p:nvSpPr>
        <p:spPr>
          <a:xfrm>
            <a:off x="838200" y="1752600"/>
            <a:ext cx="7772400" cy="4114800"/>
          </a:xfrm>
        </p:spPr>
        <p:txBody>
          <a:bodyPr/>
          <a:lstStyle/>
          <a:p>
            <a:r>
              <a:rPr lang="en-US" sz="2800"/>
              <a:t> Trường này chứa gốc của cây Merkle. Đó là một cấu trúc dữ liệu chứa mã hash của tất cả các giao dịch trong khối</a:t>
            </a:r>
          </a:p>
          <a:p>
            <a:r>
              <a:rPr lang="en-US" sz="2800"/>
              <a:t> Phần còn lại của cây Merkle nằm trong phần Data. Thay vì lưu trữ trực tiếp các giao dịch, người ta sẽ lưu trữ mã hash của chúng và sắp xếp vào cây Merkle, điều đó giúp giảm kích thước lưu trữ và giảm thiểu thời gian xác thực dữ liệu</a:t>
            </a:r>
          </a:p>
        </p:txBody>
      </p:sp>
      <p:sp>
        <p:nvSpPr>
          <p:cNvPr id="4" name="Date Placeholder 3">
            <a:extLst>
              <a:ext uri="{FF2B5EF4-FFF2-40B4-BE49-F238E27FC236}">
                <a16:creationId xmlns:a16="http://schemas.microsoft.com/office/drawing/2014/main" id="{46AE7939-6671-4878-A567-1C41A4C3E6DA}"/>
              </a:ext>
            </a:extLst>
          </p:cNvPr>
          <p:cNvSpPr>
            <a:spLocks noGrp="1"/>
          </p:cNvSpPr>
          <p:nvPr>
            <p:ph type="dt" sz="half" idx="10"/>
          </p:nvPr>
        </p:nvSpPr>
        <p:spPr/>
        <p:txBody>
          <a:bodyPr/>
          <a:lstStyle/>
          <a:p>
            <a:pPr>
              <a:defRPr/>
            </a:pPr>
            <a:r>
              <a:rPr lang="en-US"/>
              <a:t>Bộ môn Mạng và ATTT – Khoa CNTT</a:t>
            </a:r>
          </a:p>
        </p:txBody>
      </p:sp>
    </p:spTree>
    <p:extLst>
      <p:ext uri="{BB962C8B-B14F-4D97-AF65-F5344CB8AC3E}">
        <p14:creationId xmlns:p14="http://schemas.microsoft.com/office/powerpoint/2010/main" val="230410785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4B4F9-3EEF-4159-97DA-B2D54F19E30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E204B47-EAF7-44B0-8892-5188E03A10CE}"/>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E7E6F01A-58FC-452E-8153-5461457D2F41}"/>
              </a:ext>
            </a:extLst>
          </p:cNvPr>
          <p:cNvSpPr>
            <a:spLocks noGrp="1"/>
          </p:cNvSpPr>
          <p:nvPr>
            <p:ph type="dt" sz="half" idx="10"/>
          </p:nvPr>
        </p:nvSpPr>
        <p:spPr/>
        <p:txBody>
          <a:bodyPr/>
          <a:lstStyle/>
          <a:p>
            <a:pPr>
              <a:defRPr/>
            </a:pPr>
            <a:r>
              <a:rPr lang="en-US"/>
              <a:t>Bộ môn Mạng và ATTT – Khoa CNTT</a:t>
            </a:r>
          </a:p>
        </p:txBody>
      </p:sp>
      <p:pic>
        <p:nvPicPr>
          <p:cNvPr id="6" name="Picture 5">
            <a:extLst>
              <a:ext uri="{FF2B5EF4-FFF2-40B4-BE49-F238E27FC236}">
                <a16:creationId xmlns:a16="http://schemas.microsoft.com/office/drawing/2014/main" id="{B7D77486-E0FA-42E8-84BA-A0298A37BC96}"/>
              </a:ext>
            </a:extLst>
          </p:cNvPr>
          <p:cNvPicPr>
            <a:picLocks noChangeAspect="1"/>
          </p:cNvPicPr>
          <p:nvPr/>
        </p:nvPicPr>
        <p:blipFill>
          <a:blip r:embed="rId2"/>
          <a:stretch>
            <a:fillRect/>
          </a:stretch>
        </p:blipFill>
        <p:spPr>
          <a:xfrm>
            <a:off x="1905000" y="76200"/>
            <a:ext cx="5333999" cy="6398105"/>
          </a:xfrm>
          <a:prstGeom prst="rect">
            <a:avLst/>
          </a:prstGeom>
        </p:spPr>
      </p:pic>
    </p:spTree>
    <p:extLst>
      <p:ext uri="{BB962C8B-B14F-4D97-AF65-F5344CB8AC3E}">
        <p14:creationId xmlns:p14="http://schemas.microsoft.com/office/powerpoint/2010/main" val="167186665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63058-AC03-4F26-BF84-FF5BD0F892B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DA885C8-3EA6-453D-BE88-B6BDB527578B}"/>
              </a:ext>
            </a:extLst>
          </p:cNvPr>
          <p:cNvSpPr>
            <a:spLocks noGrp="1"/>
          </p:cNvSpPr>
          <p:nvPr>
            <p:ph idx="1"/>
          </p:nvPr>
        </p:nvSpPr>
        <p:spPr>
          <a:xfrm>
            <a:off x="762000" y="1600200"/>
            <a:ext cx="7848600" cy="4114800"/>
          </a:xfrm>
        </p:spPr>
        <p:txBody>
          <a:bodyPr/>
          <a:lstStyle/>
          <a:p>
            <a:r>
              <a:rPr lang="en-US" sz="2800"/>
              <a:t> Nếu ai đó muốn sửa đổi 1 giao dịch, anh ta sẽ phải sửa lại mã hash của giao dịch đó, và sửa cả nhánh tương ứng của cây Merkle, bao gồm cả Merkle Root</a:t>
            </a:r>
          </a:p>
          <a:p>
            <a:r>
              <a:rPr lang="en-US" sz="2800"/>
              <a:t> Điều đó khiến Block Header bị thay đổi, nó sẽ không khớp với trường Previous Hash của khối tiếp theo… như vậy sẽ phải sửa cả trường Previous Hash của khối tiếp theo và tất cả các khối sau đó (bao gồm cả việc tính lại giá trị Nonce!)</a:t>
            </a:r>
          </a:p>
        </p:txBody>
      </p:sp>
      <p:sp>
        <p:nvSpPr>
          <p:cNvPr id="4" name="Date Placeholder 3">
            <a:extLst>
              <a:ext uri="{FF2B5EF4-FFF2-40B4-BE49-F238E27FC236}">
                <a16:creationId xmlns:a16="http://schemas.microsoft.com/office/drawing/2014/main" id="{20AFBBD9-C42D-495E-B5B6-A7B6D4BBC2CD}"/>
              </a:ext>
            </a:extLst>
          </p:cNvPr>
          <p:cNvSpPr>
            <a:spLocks noGrp="1"/>
          </p:cNvSpPr>
          <p:nvPr>
            <p:ph type="dt" sz="half" idx="10"/>
          </p:nvPr>
        </p:nvSpPr>
        <p:spPr/>
        <p:txBody>
          <a:bodyPr/>
          <a:lstStyle/>
          <a:p>
            <a:pPr>
              <a:defRPr/>
            </a:pPr>
            <a:r>
              <a:rPr lang="en-US"/>
              <a:t>Bộ môn Mạng và ATTT – Khoa CNTT</a:t>
            </a:r>
          </a:p>
        </p:txBody>
      </p:sp>
    </p:spTree>
    <p:extLst>
      <p:ext uri="{BB962C8B-B14F-4D97-AF65-F5344CB8AC3E}">
        <p14:creationId xmlns:p14="http://schemas.microsoft.com/office/powerpoint/2010/main" val="231496533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E6C4B-3457-4122-9568-7FD26C4EF99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4A6D769-371C-4CDE-80BA-953898C3449E}"/>
              </a:ext>
            </a:extLst>
          </p:cNvPr>
          <p:cNvSpPr>
            <a:spLocks noGrp="1"/>
          </p:cNvSpPr>
          <p:nvPr>
            <p:ph idx="1"/>
          </p:nvPr>
        </p:nvSpPr>
        <p:spPr/>
        <p:txBody>
          <a:bodyPr/>
          <a:lstStyle/>
          <a:p>
            <a:r>
              <a:rPr lang="en-US"/>
              <a:t> </a:t>
            </a:r>
            <a:r>
              <a:rPr lang="en-US" i="1"/>
              <a:t>Do dữ liệu trong Blockchain Bitcoin chủ yếu là các giao dịch chuyển tiền nên nó còn được gọi là “sổ cái phân tán”!</a:t>
            </a:r>
          </a:p>
        </p:txBody>
      </p:sp>
      <p:sp>
        <p:nvSpPr>
          <p:cNvPr id="4" name="Date Placeholder 3">
            <a:extLst>
              <a:ext uri="{FF2B5EF4-FFF2-40B4-BE49-F238E27FC236}">
                <a16:creationId xmlns:a16="http://schemas.microsoft.com/office/drawing/2014/main" id="{4C5AB2A7-DDA9-4207-8EE6-0B8C601DD46D}"/>
              </a:ext>
            </a:extLst>
          </p:cNvPr>
          <p:cNvSpPr>
            <a:spLocks noGrp="1"/>
          </p:cNvSpPr>
          <p:nvPr>
            <p:ph type="dt" sz="half" idx="10"/>
          </p:nvPr>
        </p:nvSpPr>
        <p:spPr/>
        <p:txBody>
          <a:bodyPr/>
          <a:lstStyle/>
          <a:p>
            <a:pPr>
              <a:defRPr/>
            </a:pPr>
            <a:r>
              <a:rPr lang="en-US"/>
              <a:t>Bộ môn Mạng và ATTT – Khoa CNTT</a:t>
            </a:r>
          </a:p>
        </p:txBody>
      </p:sp>
    </p:spTree>
    <p:extLst>
      <p:ext uri="{BB962C8B-B14F-4D97-AF65-F5344CB8AC3E}">
        <p14:creationId xmlns:p14="http://schemas.microsoft.com/office/powerpoint/2010/main" val="371177343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D7995-1FEB-4449-BB44-C3B8C536577B}"/>
              </a:ext>
            </a:extLst>
          </p:cNvPr>
          <p:cNvSpPr>
            <a:spLocks noGrp="1"/>
          </p:cNvSpPr>
          <p:nvPr>
            <p:ph type="title"/>
          </p:nvPr>
        </p:nvSpPr>
        <p:spPr/>
        <p:txBody>
          <a:bodyPr/>
          <a:lstStyle/>
          <a:p>
            <a:r>
              <a:rPr lang="en-US"/>
              <a:t>Ví tiền ảo</a:t>
            </a:r>
          </a:p>
        </p:txBody>
      </p:sp>
      <p:sp>
        <p:nvSpPr>
          <p:cNvPr id="3" name="Content Placeholder 2">
            <a:extLst>
              <a:ext uri="{FF2B5EF4-FFF2-40B4-BE49-F238E27FC236}">
                <a16:creationId xmlns:a16="http://schemas.microsoft.com/office/drawing/2014/main" id="{40B213B9-2E4E-4E23-B233-669C1F43F104}"/>
              </a:ext>
            </a:extLst>
          </p:cNvPr>
          <p:cNvSpPr>
            <a:spLocks noGrp="1"/>
          </p:cNvSpPr>
          <p:nvPr>
            <p:ph idx="1"/>
          </p:nvPr>
        </p:nvSpPr>
        <p:spPr>
          <a:xfrm>
            <a:off x="762000" y="1676400"/>
            <a:ext cx="7772400" cy="4648200"/>
          </a:xfrm>
        </p:spPr>
        <p:txBody>
          <a:bodyPr/>
          <a:lstStyle/>
          <a:p>
            <a:r>
              <a:rPr lang="en-US" sz="2800"/>
              <a:t> Ví không phải là nơi chứa tiền ảo, ví là một ứng dụng có thể giao tiếp với blockchain </a:t>
            </a:r>
          </a:p>
          <a:p>
            <a:r>
              <a:rPr lang="en-US" sz="2800"/>
              <a:t> Người dùng có thể dùng ứng dụng ví để truy cập blockchain, thống kê các giao dịch có liên quan tới địa chỉ (khóa công khai) của người đó, và tính được lượng tiền mà người đó đang sở hữu</a:t>
            </a:r>
          </a:p>
          <a:p>
            <a:r>
              <a:rPr lang="en-US" sz="2800"/>
              <a:t> Số lượng tiền được tính bằng tổng các giao dịch gửi tiền đến trừ đi các giao dịch chuyển tiền đi</a:t>
            </a:r>
          </a:p>
          <a:p>
            <a:r>
              <a:rPr lang="en-US" sz="2800"/>
              <a:t> Khóa công khai của người dùng được gọi là “địa chỉ ví”</a:t>
            </a:r>
          </a:p>
          <a:p>
            <a:endParaRPr lang="en-US" sz="2800"/>
          </a:p>
        </p:txBody>
      </p:sp>
      <p:sp>
        <p:nvSpPr>
          <p:cNvPr id="4" name="Date Placeholder 3">
            <a:extLst>
              <a:ext uri="{FF2B5EF4-FFF2-40B4-BE49-F238E27FC236}">
                <a16:creationId xmlns:a16="http://schemas.microsoft.com/office/drawing/2014/main" id="{6FD36A8B-EBD6-4C57-AE6E-C98C7C8BEA03}"/>
              </a:ext>
            </a:extLst>
          </p:cNvPr>
          <p:cNvSpPr>
            <a:spLocks noGrp="1"/>
          </p:cNvSpPr>
          <p:nvPr>
            <p:ph type="dt" sz="half" idx="10"/>
          </p:nvPr>
        </p:nvSpPr>
        <p:spPr/>
        <p:txBody>
          <a:bodyPr/>
          <a:lstStyle/>
          <a:p>
            <a:pPr>
              <a:defRPr/>
            </a:pPr>
            <a:r>
              <a:rPr lang="en-US"/>
              <a:t>Bộ môn Mạng và ATTT – Khoa CNTT</a:t>
            </a:r>
          </a:p>
        </p:txBody>
      </p:sp>
    </p:spTree>
    <p:extLst>
      <p:ext uri="{BB962C8B-B14F-4D97-AF65-F5344CB8AC3E}">
        <p14:creationId xmlns:p14="http://schemas.microsoft.com/office/powerpoint/2010/main" val="394533808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23800-E9DE-4549-8725-3C1349B43E7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7D8C617-BF50-4E0C-9778-D0A3FAC3340B}"/>
              </a:ext>
            </a:extLst>
          </p:cNvPr>
          <p:cNvSpPr>
            <a:spLocks noGrp="1"/>
          </p:cNvSpPr>
          <p:nvPr>
            <p:ph idx="1"/>
          </p:nvPr>
        </p:nvSpPr>
        <p:spPr>
          <a:xfrm>
            <a:off x="762000" y="1600200"/>
            <a:ext cx="7772400" cy="4648200"/>
          </a:xfrm>
        </p:spPr>
        <p:txBody>
          <a:bodyPr/>
          <a:lstStyle/>
          <a:p>
            <a:r>
              <a:rPr lang="en-US"/>
              <a:t> Thực chất, ví không quản lý tiền mà quản lý cặp khóa riêng và khóa công khai của người dùng</a:t>
            </a:r>
          </a:p>
          <a:p>
            <a:r>
              <a:rPr lang="en-US"/>
              <a:t> Khi người dùng đăng kí tạo tài khoản ví, ứng dụng sẽ sinh ra một cặp khóa riêng và khóa công khai cho người dùng</a:t>
            </a:r>
          </a:p>
          <a:p>
            <a:r>
              <a:rPr lang="en-US"/>
              <a:t> Ứng dụng ví sẽ lưu trữ cặp khóa và bảo mật khóa riêng cho người dùng, sử dụng nó để tạo chữ kí số khi cần thực hiện giao dịch</a:t>
            </a:r>
          </a:p>
        </p:txBody>
      </p:sp>
      <p:sp>
        <p:nvSpPr>
          <p:cNvPr id="4" name="Date Placeholder 3">
            <a:extLst>
              <a:ext uri="{FF2B5EF4-FFF2-40B4-BE49-F238E27FC236}">
                <a16:creationId xmlns:a16="http://schemas.microsoft.com/office/drawing/2014/main" id="{C25E82C3-8FC2-4ABA-8410-FBED61EF6FF3}"/>
              </a:ext>
            </a:extLst>
          </p:cNvPr>
          <p:cNvSpPr>
            <a:spLocks noGrp="1"/>
          </p:cNvSpPr>
          <p:nvPr>
            <p:ph type="dt" sz="half" idx="10"/>
          </p:nvPr>
        </p:nvSpPr>
        <p:spPr/>
        <p:txBody>
          <a:bodyPr/>
          <a:lstStyle/>
          <a:p>
            <a:pPr>
              <a:defRPr/>
            </a:pPr>
            <a:r>
              <a:rPr lang="en-US"/>
              <a:t>Bộ môn Mạng và ATTT – Khoa CNTT</a:t>
            </a:r>
          </a:p>
        </p:txBody>
      </p:sp>
    </p:spTree>
    <p:extLst>
      <p:ext uri="{BB962C8B-B14F-4D97-AF65-F5344CB8AC3E}">
        <p14:creationId xmlns:p14="http://schemas.microsoft.com/office/powerpoint/2010/main" val="31828329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E39CF-D4B3-4711-8D70-2A83F4C9A9F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48FBA17-E8FF-437B-92E4-2A3A71657CFB}"/>
              </a:ext>
            </a:extLst>
          </p:cNvPr>
          <p:cNvSpPr>
            <a:spLocks noGrp="1"/>
          </p:cNvSpPr>
          <p:nvPr>
            <p:ph idx="1"/>
          </p:nvPr>
        </p:nvSpPr>
        <p:spPr>
          <a:xfrm>
            <a:off x="838200" y="1524000"/>
            <a:ext cx="7772400" cy="4800600"/>
          </a:xfrm>
        </p:spPr>
        <p:txBody>
          <a:bodyPr/>
          <a:lstStyle/>
          <a:p>
            <a:r>
              <a:rPr lang="en-US"/>
              <a:t> </a:t>
            </a:r>
            <a:r>
              <a:rPr lang="vi-VN"/>
              <a:t>Ví Bitcoin </a:t>
            </a:r>
            <a:r>
              <a:rPr lang="en-US"/>
              <a:t>giúp </a:t>
            </a:r>
            <a:r>
              <a:rPr lang="vi-VN"/>
              <a:t>người dùng kiểm soát</a:t>
            </a:r>
            <a:r>
              <a:rPr lang="en-US"/>
              <a:t> lượng Bitcoin đang sở hữu,</a:t>
            </a:r>
            <a:r>
              <a:rPr lang="vi-VN"/>
              <a:t> và thực hiện giao dịch</a:t>
            </a:r>
            <a:r>
              <a:rPr lang="en-US"/>
              <a:t> (gửi/nhận)</a:t>
            </a:r>
            <a:r>
              <a:rPr lang="vi-VN"/>
              <a:t> liên quan đến Bitcoin</a:t>
            </a:r>
            <a:r>
              <a:rPr lang="en-US"/>
              <a:t> </a:t>
            </a:r>
          </a:p>
          <a:p>
            <a:r>
              <a:rPr lang="en-US"/>
              <a:t> Người dùng cần sao lưu và ghi nhớ khóa riêng cùng mật khẩu ví, để tránh bị mất tài khoản ví</a:t>
            </a:r>
          </a:p>
          <a:p>
            <a:r>
              <a:rPr lang="en-US"/>
              <a:t> Nếu người dùng quên mất khóa riêng và mật khẩu ví thì sẽ không thể đăng nhập vào ví, “tiền trong ví” sẽ bị mất vĩnh viễn! </a:t>
            </a:r>
          </a:p>
        </p:txBody>
      </p:sp>
      <p:sp>
        <p:nvSpPr>
          <p:cNvPr id="4" name="Date Placeholder 3">
            <a:extLst>
              <a:ext uri="{FF2B5EF4-FFF2-40B4-BE49-F238E27FC236}">
                <a16:creationId xmlns:a16="http://schemas.microsoft.com/office/drawing/2014/main" id="{A1CE9F19-8BDA-4FA4-A151-B06ED6B3DB47}"/>
              </a:ext>
            </a:extLst>
          </p:cNvPr>
          <p:cNvSpPr>
            <a:spLocks noGrp="1"/>
          </p:cNvSpPr>
          <p:nvPr>
            <p:ph type="dt" sz="half" idx="10"/>
          </p:nvPr>
        </p:nvSpPr>
        <p:spPr/>
        <p:txBody>
          <a:bodyPr/>
          <a:lstStyle/>
          <a:p>
            <a:pPr>
              <a:defRPr/>
            </a:pPr>
            <a:r>
              <a:rPr lang="en-US"/>
              <a:t>Bộ môn Mạng và ATTT – Khoa CNTT</a:t>
            </a:r>
          </a:p>
        </p:txBody>
      </p:sp>
    </p:spTree>
    <p:extLst>
      <p:ext uri="{BB962C8B-B14F-4D97-AF65-F5344CB8AC3E}">
        <p14:creationId xmlns:p14="http://schemas.microsoft.com/office/powerpoint/2010/main" val="273715424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34F13-D09D-43B9-82DE-2E15B228B1E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7904CA3-763D-46CB-8079-C1047EA7CFB8}"/>
              </a:ext>
            </a:extLst>
          </p:cNvPr>
          <p:cNvSpPr>
            <a:spLocks noGrp="1"/>
          </p:cNvSpPr>
          <p:nvPr>
            <p:ph idx="1"/>
          </p:nvPr>
        </p:nvSpPr>
        <p:spPr>
          <a:xfrm>
            <a:off x="838200" y="1752600"/>
            <a:ext cx="7772400" cy="4114800"/>
          </a:xfrm>
        </p:spPr>
        <p:txBody>
          <a:bodyPr/>
          <a:lstStyle/>
          <a:p>
            <a:r>
              <a:rPr lang="en-US"/>
              <a:t> Ứng dụng ví có thể được viết bởi bất cứ nhà sản xuất phần mềm nào, chỉ cần có cặp khóa là có thể kết nối với blockchain để thực hiện giao dịch</a:t>
            </a:r>
          </a:p>
          <a:p>
            <a:r>
              <a:rPr lang="en-US"/>
              <a:t> Có nhiều nhà cung cấp ứng dụng ví khác nhau, tạo ra nhiều loại ví khác nhau, bao gồm ví nóng và ví lạnh</a:t>
            </a:r>
          </a:p>
        </p:txBody>
      </p:sp>
      <p:sp>
        <p:nvSpPr>
          <p:cNvPr id="4" name="Date Placeholder 3">
            <a:extLst>
              <a:ext uri="{FF2B5EF4-FFF2-40B4-BE49-F238E27FC236}">
                <a16:creationId xmlns:a16="http://schemas.microsoft.com/office/drawing/2014/main" id="{53E62FB7-50F7-462C-AA8C-B9D0A53B6A48}"/>
              </a:ext>
            </a:extLst>
          </p:cNvPr>
          <p:cNvSpPr>
            <a:spLocks noGrp="1"/>
          </p:cNvSpPr>
          <p:nvPr>
            <p:ph type="dt" sz="half" idx="10"/>
          </p:nvPr>
        </p:nvSpPr>
        <p:spPr/>
        <p:txBody>
          <a:bodyPr/>
          <a:lstStyle/>
          <a:p>
            <a:pPr>
              <a:defRPr/>
            </a:pPr>
            <a:r>
              <a:rPr lang="en-US"/>
              <a:t>Bộ môn Mạng và ATTT – Khoa CNTT</a:t>
            </a:r>
          </a:p>
        </p:txBody>
      </p:sp>
    </p:spTree>
    <p:extLst>
      <p:ext uri="{BB962C8B-B14F-4D97-AF65-F5344CB8AC3E}">
        <p14:creationId xmlns:p14="http://schemas.microsoft.com/office/powerpoint/2010/main" val="154629648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9913F-8289-4749-B2CF-F9E64614952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3136AD5-C14B-4183-BBF1-9B1C7E7C7091}"/>
              </a:ext>
            </a:extLst>
          </p:cNvPr>
          <p:cNvSpPr>
            <a:spLocks noGrp="1"/>
          </p:cNvSpPr>
          <p:nvPr>
            <p:ph idx="1"/>
          </p:nvPr>
        </p:nvSpPr>
        <p:spPr>
          <a:xfrm>
            <a:off x="838200" y="1676400"/>
            <a:ext cx="7772400" cy="4114800"/>
          </a:xfrm>
        </p:spPr>
        <p:txBody>
          <a:bodyPr/>
          <a:lstStyle/>
          <a:p>
            <a:r>
              <a:rPr lang="en-US"/>
              <a:t> Ví nóng: là loại ví thường xuyên kết nối với internet, nó rất tiện lợi để giao dịch nhưng có nguy cơ bị hacker tấn công</a:t>
            </a:r>
          </a:p>
          <a:p>
            <a:r>
              <a:rPr lang="en-US"/>
              <a:t> Ví lạnh: là một phương tiện để lưu trữ khóa riêng offline (có thể là 1 USB hoặc một mảnh giấy chứa QR code), chỉ khi nào cần giao dịch mới kết nối với internet. Do đó nó an toàn hơn.</a:t>
            </a:r>
          </a:p>
        </p:txBody>
      </p:sp>
      <p:sp>
        <p:nvSpPr>
          <p:cNvPr id="4" name="Date Placeholder 3">
            <a:extLst>
              <a:ext uri="{FF2B5EF4-FFF2-40B4-BE49-F238E27FC236}">
                <a16:creationId xmlns:a16="http://schemas.microsoft.com/office/drawing/2014/main" id="{521C5821-910F-4617-ADA7-61303B6F19C9}"/>
              </a:ext>
            </a:extLst>
          </p:cNvPr>
          <p:cNvSpPr>
            <a:spLocks noGrp="1"/>
          </p:cNvSpPr>
          <p:nvPr>
            <p:ph type="dt" sz="half" idx="10"/>
          </p:nvPr>
        </p:nvSpPr>
        <p:spPr/>
        <p:txBody>
          <a:bodyPr/>
          <a:lstStyle/>
          <a:p>
            <a:pPr>
              <a:defRPr/>
            </a:pPr>
            <a:r>
              <a:rPr lang="en-US"/>
              <a:t>Bộ môn Mạng và ATTT – Khoa CNTT</a:t>
            </a:r>
          </a:p>
        </p:txBody>
      </p:sp>
    </p:spTree>
    <p:extLst>
      <p:ext uri="{BB962C8B-B14F-4D97-AF65-F5344CB8AC3E}">
        <p14:creationId xmlns:p14="http://schemas.microsoft.com/office/powerpoint/2010/main" val="298670017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DA5E1-0FFE-466F-A21A-C94757A846EB}"/>
              </a:ext>
            </a:extLst>
          </p:cNvPr>
          <p:cNvSpPr>
            <a:spLocks noGrp="1"/>
          </p:cNvSpPr>
          <p:nvPr>
            <p:ph type="title"/>
          </p:nvPr>
        </p:nvSpPr>
        <p:spPr/>
        <p:txBody>
          <a:bodyPr/>
          <a:lstStyle/>
          <a:p>
            <a:r>
              <a:rPr lang="en-US"/>
              <a:t>Thuật toán mã hóa</a:t>
            </a:r>
          </a:p>
        </p:txBody>
      </p:sp>
      <p:sp>
        <p:nvSpPr>
          <p:cNvPr id="3" name="Content Placeholder 2">
            <a:extLst>
              <a:ext uri="{FF2B5EF4-FFF2-40B4-BE49-F238E27FC236}">
                <a16:creationId xmlns:a16="http://schemas.microsoft.com/office/drawing/2014/main" id="{A4DE5C08-0F18-499E-B7E1-9CC9CCDC1B05}"/>
              </a:ext>
            </a:extLst>
          </p:cNvPr>
          <p:cNvSpPr>
            <a:spLocks noGrp="1"/>
          </p:cNvSpPr>
          <p:nvPr>
            <p:ph idx="1"/>
          </p:nvPr>
        </p:nvSpPr>
        <p:spPr/>
        <p:txBody>
          <a:bodyPr/>
          <a:lstStyle/>
          <a:p>
            <a:r>
              <a:rPr lang="en-US"/>
              <a:t> Bitcoin sử dụng thuật toán hash SHA 256. Để bẻ gẫy thuật toán này kẻ tấn công cần thực hiện khoảng 2</a:t>
            </a:r>
            <a:r>
              <a:rPr lang="en-US" baseline="30000"/>
              <a:t>128</a:t>
            </a:r>
            <a:r>
              <a:rPr lang="en-US"/>
              <a:t> phép toán!</a:t>
            </a:r>
          </a:p>
          <a:p>
            <a:r>
              <a:rPr lang="en-US"/>
              <a:t> Bitcoin sử dụng mật mã khóa công khai dựa trên đường cong elliptic - ECC, cụ thể là chữ kí số ECDSA (Elliptic Curve Digital Signature Algorithm)</a:t>
            </a:r>
          </a:p>
        </p:txBody>
      </p:sp>
      <p:sp>
        <p:nvSpPr>
          <p:cNvPr id="4" name="Date Placeholder 3">
            <a:extLst>
              <a:ext uri="{FF2B5EF4-FFF2-40B4-BE49-F238E27FC236}">
                <a16:creationId xmlns:a16="http://schemas.microsoft.com/office/drawing/2014/main" id="{5BE53DD7-BAC1-4CD4-B723-E40721503CC3}"/>
              </a:ext>
            </a:extLst>
          </p:cNvPr>
          <p:cNvSpPr>
            <a:spLocks noGrp="1"/>
          </p:cNvSpPr>
          <p:nvPr>
            <p:ph type="dt" sz="half" idx="10"/>
          </p:nvPr>
        </p:nvSpPr>
        <p:spPr/>
        <p:txBody>
          <a:bodyPr/>
          <a:lstStyle/>
          <a:p>
            <a:pPr>
              <a:defRPr/>
            </a:pPr>
            <a:r>
              <a:rPr lang="en-US"/>
              <a:t>Bộ môn Mạng và ATTT – Khoa CNTT</a:t>
            </a:r>
          </a:p>
        </p:txBody>
      </p:sp>
    </p:spTree>
    <p:extLst>
      <p:ext uri="{BB962C8B-B14F-4D97-AF65-F5344CB8AC3E}">
        <p14:creationId xmlns:p14="http://schemas.microsoft.com/office/powerpoint/2010/main" val="6227669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484A1-2BD0-486D-9D0F-D5DAFDF39885}"/>
              </a:ext>
            </a:extLst>
          </p:cNvPr>
          <p:cNvSpPr>
            <a:spLocks noGrp="1"/>
          </p:cNvSpPr>
          <p:nvPr>
            <p:ph type="title"/>
          </p:nvPr>
        </p:nvSpPr>
        <p:spPr>
          <a:xfrm>
            <a:off x="457200" y="381000"/>
            <a:ext cx="8229600" cy="1143000"/>
          </a:xfrm>
        </p:spPr>
        <p:txBody>
          <a:bodyPr/>
          <a:lstStyle/>
          <a:p>
            <a:r>
              <a:rPr lang="en-US" sz="4000"/>
              <a:t>Nhóm 2: Bảo vệ dữ liệu thẻ thanh toán</a:t>
            </a:r>
          </a:p>
        </p:txBody>
      </p:sp>
      <p:sp>
        <p:nvSpPr>
          <p:cNvPr id="3" name="Content Placeholder 2">
            <a:extLst>
              <a:ext uri="{FF2B5EF4-FFF2-40B4-BE49-F238E27FC236}">
                <a16:creationId xmlns:a16="http://schemas.microsoft.com/office/drawing/2014/main" id="{55E72CFD-544E-42A2-9553-062045F04A09}"/>
              </a:ext>
            </a:extLst>
          </p:cNvPr>
          <p:cNvSpPr>
            <a:spLocks noGrp="1"/>
          </p:cNvSpPr>
          <p:nvPr>
            <p:ph idx="1"/>
          </p:nvPr>
        </p:nvSpPr>
        <p:spPr>
          <a:xfrm>
            <a:off x="838200" y="1752600"/>
            <a:ext cx="7772400" cy="4572000"/>
          </a:xfrm>
        </p:spPr>
        <p:txBody>
          <a:bodyPr/>
          <a:lstStyle/>
          <a:p>
            <a:r>
              <a:rPr lang="en-US" sz="2800"/>
              <a:t> </a:t>
            </a:r>
            <a:r>
              <a:rPr lang="vi-VN" sz="2800">
                <a:solidFill>
                  <a:srgbClr val="0000FF"/>
                </a:solidFill>
              </a:rPr>
              <a:t>Yêu cầu 3: Bảo vệ dữ liệu thẻ thanh toán khi lưu trên hệ thống</a:t>
            </a:r>
            <a:endParaRPr lang="en-US" sz="2800">
              <a:solidFill>
                <a:srgbClr val="0000FF"/>
              </a:solidFill>
            </a:endParaRPr>
          </a:p>
          <a:p>
            <a:pPr marL="0" indent="0">
              <a:buNone/>
            </a:pPr>
            <a:r>
              <a:rPr lang="en-US" sz="2800" i="1"/>
              <a:t>   Cần xây dựng hệ thống bảo mật nhiều cấp, </a:t>
            </a:r>
            <a:r>
              <a:rPr lang="vi-VN" sz="2800" i="1"/>
              <a:t>như mã hóa, kiểm soát truy cập và quản lý lỗ hổng để đảm bảo tính bảo mật và toàn vẹn của dữ liệu</a:t>
            </a:r>
          </a:p>
          <a:p>
            <a:r>
              <a:rPr lang="en-US" sz="2800"/>
              <a:t> </a:t>
            </a:r>
            <a:r>
              <a:rPr lang="vi-VN" sz="2800">
                <a:solidFill>
                  <a:srgbClr val="0000FF"/>
                </a:solidFill>
              </a:rPr>
              <a:t>Yêu cầu 4: Mã hóa thông tin thẻ trên đường truyền khi giao dịch</a:t>
            </a:r>
            <a:r>
              <a:rPr lang="vi-VN" sz="2800"/>
              <a:t>.</a:t>
            </a:r>
            <a:endParaRPr lang="en-US" sz="2800"/>
          </a:p>
          <a:p>
            <a:pPr marL="0" indent="0">
              <a:buNone/>
            </a:pPr>
            <a:r>
              <a:rPr lang="en-US" sz="2800" i="1"/>
              <a:t>   Cần sử dụng các giao thức mã hóa mạnh đối với dữ liệu trên đường truyền. SSL/TLS là lựa chọn phổ biến</a:t>
            </a:r>
          </a:p>
          <a:p>
            <a:endParaRPr lang="vi-VN" sz="2800"/>
          </a:p>
          <a:p>
            <a:endParaRPr lang="en-US" sz="2800"/>
          </a:p>
        </p:txBody>
      </p:sp>
      <p:sp>
        <p:nvSpPr>
          <p:cNvPr id="4" name="Date Placeholder 3">
            <a:extLst>
              <a:ext uri="{FF2B5EF4-FFF2-40B4-BE49-F238E27FC236}">
                <a16:creationId xmlns:a16="http://schemas.microsoft.com/office/drawing/2014/main" id="{0BE6DC84-3D47-4A89-87BA-DD3ABF376736}"/>
              </a:ext>
            </a:extLst>
          </p:cNvPr>
          <p:cNvSpPr>
            <a:spLocks noGrp="1"/>
          </p:cNvSpPr>
          <p:nvPr>
            <p:ph type="dt" sz="half" idx="10"/>
          </p:nvPr>
        </p:nvSpPr>
        <p:spPr/>
        <p:txBody>
          <a:bodyPr/>
          <a:lstStyle/>
          <a:p>
            <a:pPr>
              <a:defRPr/>
            </a:pPr>
            <a:r>
              <a:rPr lang="en-US"/>
              <a:t>Bộ môn Mạng và ATTT – Khoa CNTT</a:t>
            </a:r>
          </a:p>
        </p:txBody>
      </p:sp>
    </p:spTree>
    <p:extLst>
      <p:ext uri="{BB962C8B-B14F-4D97-AF65-F5344CB8AC3E}">
        <p14:creationId xmlns:p14="http://schemas.microsoft.com/office/powerpoint/2010/main" val="290167205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92ABA-04DC-44A9-B70A-24ABBE30BB8B}"/>
              </a:ext>
            </a:extLst>
          </p:cNvPr>
          <p:cNvSpPr>
            <a:spLocks noGrp="1"/>
          </p:cNvSpPr>
          <p:nvPr>
            <p:ph type="title"/>
          </p:nvPr>
        </p:nvSpPr>
        <p:spPr>
          <a:xfrm>
            <a:off x="914400" y="1676400"/>
            <a:ext cx="7772400" cy="2286000"/>
          </a:xfrm>
        </p:spPr>
        <p:txBody>
          <a:bodyPr/>
          <a:lstStyle/>
          <a:p>
            <a:r>
              <a:rPr lang="en-US" i="1"/>
              <a:t>Nếu một ngày kỹ thuật mã hóa của Bitcoin trở nên lạc hậu, điều gì sẽ diễn ra?</a:t>
            </a:r>
          </a:p>
        </p:txBody>
      </p:sp>
      <p:sp>
        <p:nvSpPr>
          <p:cNvPr id="4" name="Date Placeholder 3">
            <a:extLst>
              <a:ext uri="{FF2B5EF4-FFF2-40B4-BE49-F238E27FC236}">
                <a16:creationId xmlns:a16="http://schemas.microsoft.com/office/drawing/2014/main" id="{B8D73747-2940-4293-96EC-09E0A914392C}"/>
              </a:ext>
            </a:extLst>
          </p:cNvPr>
          <p:cNvSpPr>
            <a:spLocks noGrp="1"/>
          </p:cNvSpPr>
          <p:nvPr>
            <p:ph type="dt" sz="half" idx="10"/>
          </p:nvPr>
        </p:nvSpPr>
        <p:spPr/>
        <p:txBody>
          <a:bodyPr/>
          <a:lstStyle/>
          <a:p>
            <a:pPr>
              <a:defRPr/>
            </a:pPr>
            <a:r>
              <a:rPr lang="en-US"/>
              <a:t>Bộ môn Mạng và ATTT – Khoa CNTT</a:t>
            </a:r>
          </a:p>
        </p:txBody>
      </p:sp>
    </p:spTree>
    <p:extLst>
      <p:ext uri="{BB962C8B-B14F-4D97-AF65-F5344CB8AC3E}">
        <p14:creationId xmlns:p14="http://schemas.microsoft.com/office/powerpoint/2010/main" val="154308173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Date Placeholder 3">
            <a:extLst>
              <a:ext uri="{FF2B5EF4-FFF2-40B4-BE49-F238E27FC236}">
                <a16:creationId xmlns:a16="http://schemas.microsoft.com/office/drawing/2014/main" id="{1ACB4F27-0BCC-41EE-827C-2B216C798449}"/>
              </a:ext>
            </a:extLst>
          </p:cNvPr>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110000"/>
              <a:buFont typeface="Wingdings" panose="05000000000000000000" pitchFamily="2" charset="2"/>
              <a:buBlip>
                <a:blip r:embed="rId2"/>
              </a:buBlip>
              <a:defRPr sz="3200">
                <a:solidFill>
                  <a:schemeClr val="tx1"/>
                </a:solidFill>
                <a:latin typeface="Times New Roman" panose="02020603050405020304" pitchFamily="18" charset="0"/>
              </a:defRPr>
            </a:lvl1pPr>
            <a:lvl2pPr marL="742950" indent="-285750">
              <a:spcBef>
                <a:spcPct val="20000"/>
              </a:spcBef>
              <a:buClr>
                <a:schemeClr val="tx1"/>
              </a:buClr>
              <a:buSzPct val="6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imes New Roman" panose="02020603050405020304" pitchFamily="18" charset="0"/>
              </a:defRPr>
            </a:lvl3pPr>
            <a:lvl4pPr marL="1600200" indent="-228600">
              <a:spcBef>
                <a:spcPct val="20000"/>
              </a:spcBef>
              <a:buClr>
                <a:schemeClr val="tx1"/>
              </a:buClr>
              <a:buSzPct val="65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9pPr>
          </a:lstStyle>
          <a:p>
            <a:pPr eaLnBrk="0" hangingPunct="0">
              <a:spcBef>
                <a:spcPct val="0"/>
              </a:spcBef>
              <a:buClrTx/>
              <a:buSzTx/>
              <a:buFontTx/>
              <a:buNone/>
            </a:pPr>
            <a:r>
              <a:rPr lang="en-US" altLang="en-US" sz="1400">
                <a:latin typeface="Tahoma" panose="020B0604030504040204" pitchFamily="34" charset="0"/>
              </a:rPr>
              <a:t>Bộ môn Mạng và ATTT – Khoa CNTT</a:t>
            </a:r>
          </a:p>
        </p:txBody>
      </p:sp>
      <p:sp>
        <p:nvSpPr>
          <p:cNvPr id="71683" name="Rectangle 2">
            <a:extLst>
              <a:ext uri="{FF2B5EF4-FFF2-40B4-BE49-F238E27FC236}">
                <a16:creationId xmlns:a16="http://schemas.microsoft.com/office/drawing/2014/main" id="{865CB968-6E2A-4500-942C-A107D1BF8F77}"/>
              </a:ext>
            </a:extLst>
          </p:cNvPr>
          <p:cNvSpPr>
            <a:spLocks noGrp="1" noChangeArrowheads="1"/>
          </p:cNvSpPr>
          <p:nvPr>
            <p:ph type="title"/>
          </p:nvPr>
        </p:nvSpPr>
        <p:spPr>
          <a:xfrm>
            <a:off x="609600" y="1733550"/>
            <a:ext cx="7772400" cy="1143000"/>
          </a:xfrm>
        </p:spPr>
        <p:txBody>
          <a:bodyPr/>
          <a:lstStyle/>
          <a:p>
            <a:pPr algn="ctr" eaLnBrk="1" hangingPunct="1"/>
            <a:r>
              <a:rPr lang="en-US" altLang="en-US" i="1"/>
              <a:t>Hết Phần 2_2</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E9BAD-AB36-49F9-9A6A-509E1016FB1A}"/>
              </a:ext>
            </a:extLst>
          </p:cNvPr>
          <p:cNvSpPr>
            <a:spLocks noGrp="1"/>
          </p:cNvSpPr>
          <p:nvPr>
            <p:ph type="title"/>
          </p:nvPr>
        </p:nvSpPr>
        <p:spPr/>
        <p:txBody>
          <a:bodyPr/>
          <a:lstStyle/>
          <a:p>
            <a:r>
              <a:rPr lang="en-US" sz="4000"/>
              <a:t>Nhóm 3: Xây dựng và duy trì an ninh mạng</a:t>
            </a:r>
          </a:p>
        </p:txBody>
      </p:sp>
      <p:sp>
        <p:nvSpPr>
          <p:cNvPr id="3" name="Content Placeholder 2">
            <a:extLst>
              <a:ext uri="{FF2B5EF4-FFF2-40B4-BE49-F238E27FC236}">
                <a16:creationId xmlns:a16="http://schemas.microsoft.com/office/drawing/2014/main" id="{EDD845E7-4FC8-4138-BBF2-0ADD0EBD430E}"/>
              </a:ext>
            </a:extLst>
          </p:cNvPr>
          <p:cNvSpPr>
            <a:spLocks noGrp="1"/>
          </p:cNvSpPr>
          <p:nvPr>
            <p:ph idx="1"/>
          </p:nvPr>
        </p:nvSpPr>
        <p:spPr>
          <a:xfrm>
            <a:off x="838200" y="1752600"/>
            <a:ext cx="7772400" cy="4648200"/>
          </a:xfrm>
        </p:spPr>
        <p:txBody>
          <a:bodyPr/>
          <a:lstStyle/>
          <a:p>
            <a:r>
              <a:rPr lang="en-US" sz="2800"/>
              <a:t> </a:t>
            </a:r>
            <a:r>
              <a:rPr lang="vi-VN" sz="2800">
                <a:solidFill>
                  <a:srgbClr val="0000FF"/>
                </a:solidFill>
              </a:rPr>
              <a:t>Yêu cầu 5: Sử dụng và cập nhật thường xuyên phần mềm diệt Virus</a:t>
            </a:r>
            <a:endParaRPr lang="en-US" sz="2800">
              <a:solidFill>
                <a:srgbClr val="0000FF"/>
              </a:solidFill>
            </a:endParaRPr>
          </a:p>
          <a:p>
            <a:pPr marL="0" indent="0">
              <a:buNone/>
            </a:pPr>
            <a:r>
              <a:rPr lang="en-US" sz="2800" i="1"/>
              <a:t>   Đây là công cụ không thể thiếu để phòng chống mã độc, và phải cập nhật thường xuyên mới có hiệu quả</a:t>
            </a:r>
            <a:endParaRPr lang="vi-VN" sz="2800" i="1"/>
          </a:p>
          <a:p>
            <a:r>
              <a:rPr lang="en-US" sz="2800">
                <a:solidFill>
                  <a:srgbClr val="0000FF"/>
                </a:solidFill>
              </a:rPr>
              <a:t> Yêu cầu 6: Xây dựng và duy trì các hệ thống và ứng dụng an toàn</a:t>
            </a:r>
          </a:p>
          <a:p>
            <a:pPr marL="0" indent="0">
              <a:buNone/>
            </a:pPr>
            <a:r>
              <a:rPr lang="en-US" sz="2800" i="1"/>
              <a:t>   T</a:t>
            </a:r>
            <a:r>
              <a:rPr lang="vi-VN" sz="2800" i="1"/>
              <a:t>hường xuyên bảo trì </a:t>
            </a:r>
            <a:r>
              <a:rPr lang="en-US" sz="2800" i="1"/>
              <a:t>hệ thống</a:t>
            </a:r>
            <a:r>
              <a:rPr lang="vi-VN" sz="2800" i="1"/>
              <a:t> và ứng dụng</a:t>
            </a:r>
            <a:r>
              <a:rPr lang="en-US" sz="2800" i="1"/>
              <a:t>, cập nhật</a:t>
            </a:r>
            <a:r>
              <a:rPr lang="vi-VN" sz="2800" i="1"/>
              <a:t> kịp thời các bản vá lỗi có thể giảm thiểu rủi ro bảo mật và giảm thiệt hại.</a:t>
            </a:r>
            <a:endParaRPr lang="en-US" sz="2800" i="1"/>
          </a:p>
        </p:txBody>
      </p:sp>
      <p:sp>
        <p:nvSpPr>
          <p:cNvPr id="4" name="Date Placeholder 3">
            <a:extLst>
              <a:ext uri="{FF2B5EF4-FFF2-40B4-BE49-F238E27FC236}">
                <a16:creationId xmlns:a16="http://schemas.microsoft.com/office/drawing/2014/main" id="{F3C98B00-2D39-46CC-B24D-4BA722BFB606}"/>
              </a:ext>
            </a:extLst>
          </p:cNvPr>
          <p:cNvSpPr>
            <a:spLocks noGrp="1"/>
          </p:cNvSpPr>
          <p:nvPr>
            <p:ph type="dt" sz="half" idx="10"/>
          </p:nvPr>
        </p:nvSpPr>
        <p:spPr/>
        <p:txBody>
          <a:bodyPr/>
          <a:lstStyle/>
          <a:p>
            <a:pPr>
              <a:defRPr/>
            </a:pPr>
            <a:r>
              <a:rPr lang="en-US"/>
              <a:t>Bộ môn Mạng và ATTT – Khoa CNTT</a:t>
            </a:r>
          </a:p>
        </p:txBody>
      </p:sp>
    </p:spTree>
    <p:extLst>
      <p:ext uri="{BB962C8B-B14F-4D97-AF65-F5344CB8AC3E}">
        <p14:creationId xmlns:p14="http://schemas.microsoft.com/office/powerpoint/2010/main" val="1912129652"/>
      </p:ext>
    </p:extLst>
  </p:cSld>
  <p:clrMapOvr>
    <a:masterClrMapping/>
  </p:clrMapOvr>
</p:sld>
</file>

<file path=ppt/theme/theme1.xml><?xml version="1.0" encoding="utf-8"?>
<a:theme xmlns:a="http://schemas.openxmlformats.org/drawingml/2006/main" name="Blueprint">
  <a:themeElements>
    <a:clrScheme name="Blueprint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fontScheme name="Blueprint">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Blueprint 1">
        <a:dk1>
          <a:srgbClr val="000000"/>
        </a:dk1>
        <a:lt1>
          <a:srgbClr val="FFFFFF"/>
        </a:lt1>
        <a:dk2>
          <a:srgbClr val="40458C"/>
        </a:dk2>
        <a:lt2>
          <a:srgbClr val="FFFFCC"/>
        </a:lt2>
        <a:accent1>
          <a:srgbClr val="8D8DB3"/>
        </a:accent1>
        <a:accent2>
          <a:srgbClr val="B2B2B2"/>
        </a:accent2>
        <a:accent3>
          <a:srgbClr val="AFB0C5"/>
        </a:accent3>
        <a:accent4>
          <a:srgbClr val="DADADA"/>
        </a:accent4>
        <a:accent5>
          <a:srgbClr val="C5C5D6"/>
        </a:accent5>
        <a:accent6>
          <a:srgbClr val="A1A1A1"/>
        </a:accent6>
        <a:hlink>
          <a:srgbClr val="6F89F7"/>
        </a:hlink>
        <a:folHlink>
          <a:srgbClr val="4F56AD"/>
        </a:folHlink>
      </a:clrScheme>
      <a:clrMap bg1="dk2" tx1="lt1" bg2="dk1" tx2="lt2" accent1="accent1" accent2="accent2" accent3="accent3" accent4="accent4" accent5="accent5" accent6="accent6" hlink="hlink" folHlink="folHlink"/>
    </a:extraClrScheme>
    <a:extraClrScheme>
      <a:clrScheme name="Blueprint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Blueprint 3">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4D4D4"/>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Blueprint 4">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4AF5D"/>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Blueprint 5">
        <a:dk1>
          <a:srgbClr val="000000"/>
        </a:dk1>
        <a:lt1>
          <a:srgbClr val="FFFFFF"/>
        </a:lt1>
        <a:dk2>
          <a:srgbClr val="003366"/>
        </a:dk2>
        <a:lt2>
          <a:srgbClr val="CCFFCC"/>
        </a:lt2>
        <a:accent1>
          <a:srgbClr val="006699"/>
        </a:accent1>
        <a:accent2>
          <a:srgbClr val="009999"/>
        </a:accent2>
        <a:accent3>
          <a:srgbClr val="AAADB8"/>
        </a:accent3>
        <a:accent4>
          <a:srgbClr val="DADADA"/>
        </a:accent4>
        <a:accent5>
          <a:srgbClr val="AAB8CA"/>
        </a:accent5>
        <a:accent6>
          <a:srgbClr val="008A8A"/>
        </a:accent6>
        <a:hlink>
          <a:srgbClr val="0099CC"/>
        </a:hlink>
        <a:folHlink>
          <a:srgbClr val="00458A"/>
        </a:folHlink>
      </a:clrScheme>
      <a:clrMap bg1="dk2" tx1="lt1" bg2="dk1" tx2="lt2" accent1="accent1" accent2="accent2" accent3="accent3" accent4="accent4" accent5="accent5" accent6="accent6" hlink="hlink" folHlink="folHlink"/>
    </a:extraClrScheme>
    <a:extraClrScheme>
      <a:clrScheme name="Blueprint 6">
        <a:dk1>
          <a:srgbClr val="000000"/>
        </a:dk1>
        <a:lt1>
          <a:srgbClr val="FFFFFF"/>
        </a:lt1>
        <a:dk2>
          <a:srgbClr val="004A48"/>
        </a:dk2>
        <a:lt2>
          <a:srgbClr val="33CCCC"/>
        </a:lt2>
        <a:accent1>
          <a:srgbClr val="006699"/>
        </a:accent1>
        <a:accent2>
          <a:srgbClr val="009999"/>
        </a:accent2>
        <a:accent3>
          <a:srgbClr val="AAB1B1"/>
        </a:accent3>
        <a:accent4>
          <a:srgbClr val="DADADA"/>
        </a:accent4>
        <a:accent5>
          <a:srgbClr val="AAB8CA"/>
        </a:accent5>
        <a:accent6>
          <a:srgbClr val="008A8A"/>
        </a:accent6>
        <a:hlink>
          <a:srgbClr val="00CC99"/>
        </a:hlink>
        <a:folHlink>
          <a:srgbClr val="006666"/>
        </a:folHlink>
      </a:clrScheme>
      <a:clrMap bg1="dk2" tx1="lt1" bg2="dk1" tx2="lt2" accent1="accent1" accent2="accent2" accent3="accent3" accent4="accent4" accent5="accent5" accent6="accent6" hlink="hlink" folHlink="folHlink"/>
    </a:extraClrScheme>
    <a:extraClrScheme>
      <a:clrScheme name="Blueprint 7">
        <a:dk1>
          <a:srgbClr val="000000"/>
        </a:dk1>
        <a:lt1>
          <a:srgbClr val="FFFFFF"/>
        </a:lt1>
        <a:dk2>
          <a:srgbClr val="333300"/>
        </a:dk2>
        <a:lt2>
          <a:srgbClr val="FFFFCC"/>
        </a:lt2>
        <a:accent1>
          <a:srgbClr val="CC9900"/>
        </a:accent1>
        <a:accent2>
          <a:srgbClr val="CC6600"/>
        </a:accent2>
        <a:accent3>
          <a:srgbClr val="ADADAA"/>
        </a:accent3>
        <a:accent4>
          <a:srgbClr val="DADADA"/>
        </a:accent4>
        <a:accent5>
          <a:srgbClr val="E2CAAA"/>
        </a:accent5>
        <a:accent6>
          <a:srgbClr val="B95C00"/>
        </a:accent6>
        <a:hlink>
          <a:srgbClr val="808000"/>
        </a:hlink>
        <a:folHlink>
          <a:srgbClr val="525000"/>
        </a:folHlink>
      </a:clrScheme>
      <a:clrMap bg1="dk2" tx1="lt1" bg2="dk1" tx2="lt2" accent1="accent1" accent2="accent2" accent3="accent3" accent4="accent4" accent5="accent5" accent6="accent6" hlink="hlink" folHlink="folHlink"/>
    </a:extraClrScheme>
    <a:extraClrScheme>
      <a:clrScheme name="Blueprint 8">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3"/>
        </a:accent5>
        <a:accent6>
          <a:srgbClr val="73B0B5"/>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Designs\Blueprint.pot</Template>
  <TotalTime>11520</TotalTime>
  <Words>5802</Words>
  <Application>Microsoft Office PowerPoint</Application>
  <PresentationFormat>On-screen Show (4:3)</PresentationFormat>
  <Paragraphs>325</Paragraphs>
  <Slides>81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81</vt:i4>
      </vt:variant>
    </vt:vector>
  </HeadingPairs>
  <TitlesOfParts>
    <vt:vector size="87" baseType="lpstr">
      <vt:lpstr>Arial</vt:lpstr>
      <vt:lpstr>Inter</vt:lpstr>
      <vt:lpstr>Tahoma</vt:lpstr>
      <vt:lpstr>Times New Roman</vt:lpstr>
      <vt:lpstr>Wingdings</vt:lpstr>
      <vt:lpstr>Blueprint</vt:lpstr>
      <vt:lpstr>MẬT MÃ ỨNG DỤNG</vt:lpstr>
      <vt:lpstr> Phần 2:</vt:lpstr>
      <vt:lpstr>Tiêu chuẩn PCI DSS</vt:lpstr>
      <vt:lpstr>PowerPoint Presentation</vt:lpstr>
      <vt:lpstr>PowerPoint Presentation</vt:lpstr>
      <vt:lpstr>12 yêu cầu chính của PCI DSS</vt:lpstr>
      <vt:lpstr>Nhóm 1: Xây dựng và duy trì hệ thống mạng an toàn</vt:lpstr>
      <vt:lpstr>Nhóm 2: Bảo vệ dữ liệu thẻ thanh toán</vt:lpstr>
      <vt:lpstr>Nhóm 3: Xây dựng và duy trì an ninh mạng</vt:lpstr>
      <vt:lpstr>Nhóm 4: Xây dựng hệ thống kiểm soát xâm nhập</vt:lpstr>
      <vt:lpstr>PowerPoint Presentation</vt:lpstr>
      <vt:lpstr>Nhóm 5: Theo dõi và đánh giá hệ thống thường xuyên</vt:lpstr>
      <vt:lpstr>Nhóm 6: Chính sách bảo vệ thông tin</vt:lpstr>
      <vt:lpstr>Blockchain và tiền mã hóa</vt:lpstr>
      <vt:lpstr>Công nghệ Blockchain</vt:lpstr>
      <vt:lpstr>PowerPoint Presentation</vt:lpstr>
      <vt:lpstr>Đặc điểm của Blockchain</vt:lpstr>
      <vt:lpstr>Nguyên tắc cơ bản của Blockchain</vt:lpstr>
      <vt:lpstr>Cái mới của công nghệ Blockchain</vt:lpstr>
      <vt:lpstr>Cấu trúc cơ bản của Blockchain</vt:lpstr>
      <vt:lpstr>PowerPoint Presentation</vt:lpstr>
      <vt:lpstr>Block Header</vt:lpstr>
      <vt:lpstr>Data</vt:lpstr>
      <vt:lpstr>Ghi dữ liệu vào Blockchain</vt:lpstr>
      <vt:lpstr>PowerPoint Presentation</vt:lpstr>
      <vt:lpstr>PowerPoint Presentation</vt:lpstr>
      <vt:lpstr>Thay đổi dữ liệu trong Blockchain </vt:lpstr>
      <vt:lpstr>PowerPoint Presentation</vt:lpstr>
      <vt:lpstr>PowerPoint Presentation</vt:lpstr>
      <vt:lpstr>PowerPoint Presentation</vt:lpstr>
      <vt:lpstr>Nếu kẻ tấn công đạt được sự đồng thuận?</vt:lpstr>
      <vt:lpstr>Quản trị người dùng trên Blockchain</vt:lpstr>
      <vt:lpstr>PowerPoint Presentation</vt:lpstr>
      <vt:lpstr>Cải thiện khả năng lưu trữ của Blockchain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Ưu nhược điểm của Blockchain so với các mô hình quản trị dữ liệu truyền thống?</vt:lpstr>
      <vt:lpstr>Ưu điểm:</vt:lpstr>
      <vt:lpstr>Nhược điểm:</vt:lpstr>
      <vt:lpstr>Blockchain có thực sự là một công nghệ tiên tiến, hay chỉ là một “trào lưu” công nghệ?</vt:lpstr>
      <vt:lpstr>PowerPoint Presentation</vt:lpstr>
      <vt:lpstr>Có nên sử dụng công nghệ Blockchain?</vt:lpstr>
      <vt:lpstr>Ứng dụng vào tiền mã hóa</vt:lpstr>
      <vt:lpstr>Bitcoin</vt:lpstr>
      <vt:lpstr>Cấu trúc Blockchain của Bitcoin</vt:lpstr>
      <vt:lpstr>PowerPoint Presentation</vt:lpstr>
      <vt:lpstr>Data</vt:lpstr>
      <vt:lpstr>Cấu trúc một giao dịch</vt:lpstr>
      <vt:lpstr>PowerPoint Presentation</vt:lpstr>
      <vt:lpstr>Sender’s address</vt:lpstr>
      <vt:lpstr>Recipient’s address</vt:lpstr>
      <vt:lpstr>Amount</vt:lpstr>
      <vt:lpstr>Ví dụ:</vt:lpstr>
      <vt:lpstr>Fees</vt:lpstr>
      <vt:lpstr>Digital Signature</vt:lpstr>
      <vt:lpstr>PowerPoint Presentation</vt:lpstr>
      <vt:lpstr>PowerPoint Presentation</vt:lpstr>
      <vt:lpstr>PowerPoint Presentation</vt:lpstr>
      <vt:lpstr>Câu hỏi:</vt:lpstr>
      <vt:lpstr>“Cuộc đua” tính giá trị Nonce</vt:lpstr>
      <vt:lpstr>PowerPoint Presentation</vt:lpstr>
      <vt:lpstr>PowerPoint Presentation</vt:lpstr>
      <vt:lpstr>PowerPoint Presentation</vt:lpstr>
      <vt:lpstr>Previous Hash</vt:lpstr>
      <vt:lpstr>Merkle Root</vt:lpstr>
      <vt:lpstr>PowerPoint Presentation</vt:lpstr>
      <vt:lpstr>PowerPoint Presentation</vt:lpstr>
      <vt:lpstr>PowerPoint Presentation</vt:lpstr>
      <vt:lpstr>Ví tiền ảo</vt:lpstr>
      <vt:lpstr>PowerPoint Presentation</vt:lpstr>
      <vt:lpstr>PowerPoint Presentation</vt:lpstr>
      <vt:lpstr>PowerPoint Presentation</vt:lpstr>
      <vt:lpstr>PowerPoint Presentation</vt:lpstr>
      <vt:lpstr>Thuật toán mã hóa</vt:lpstr>
      <vt:lpstr>Nếu một ngày kỹ thuật mã hóa của Bitcoin trở nên lạc hậu, điều gì sẽ diễn ra?</vt:lpstr>
      <vt:lpstr>Hết Phần 2_2</vt:lpstr>
    </vt:vector>
  </TitlesOfParts>
  <Company>Genetic Educational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Lesson 1</dc:title>
  <dc:creator>TMC</dc:creator>
  <cp:lastModifiedBy>Admin</cp:lastModifiedBy>
  <cp:revision>589</cp:revision>
  <cp:lastPrinted>1601-01-01T00:00:00Z</cp:lastPrinted>
  <dcterms:created xsi:type="dcterms:W3CDTF">2002-04-04T06:48:30Z</dcterms:created>
  <dcterms:modified xsi:type="dcterms:W3CDTF">2025-01-01T10:13:31Z</dcterms:modified>
</cp:coreProperties>
</file>