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3" r:id="rId3"/>
    <p:sldId id="265" r:id="rId4"/>
    <p:sldId id="281" r:id="rId5"/>
    <p:sldId id="300" r:id="rId6"/>
    <p:sldId id="295" r:id="rId7"/>
    <p:sldId id="282" r:id="rId8"/>
    <p:sldId id="277" r:id="rId9"/>
    <p:sldId id="283" r:id="rId10"/>
    <p:sldId id="301" r:id="rId11"/>
    <p:sldId id="284" r:id="rId12"/>
    <p:sldId id="296" r:id="rId13"/>
    <p:sldId id="286" r:id="rId14"/>
    <p:sldId id="285" r:id="rId15"/>
    <p:sldId id="297" r:id="rId16"/>
    <p:sldId id="287" r:id="rId17"/>
    <p:sldId id="266" r:id="rId18"/>
    <p:sldId id="270" r:id="rId19"/>
    <p:sldId id="279" r:id="rId20"/>
    <p:sldId id="280" r:id="rId21"/>
    <p:sldId id="288" r:id="rId22"/>
    <p:sldId id="290" r:id="rId23"/>
    <p:sldId id="267" r:id="rId24"/>
    <p:sldId id="299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384" autoAdjust="0"/>
  </p:normalViewPr>
  <p:slideViewPr>
    <p:cSldViewPr snapToGrid="0">
      <p:cViewPr varScale="1">
        <p:scale>
          <a:sx n="100" d="100"/>
          <a:sy n="100" d="100"/>
        </p:scale>
        <p:origin x="7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2628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05E3-29DF-4113-A36D-A35C6F3CD1EF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269F7616-E62C-44B6-9EC0-272353CE5BF5}">
      <dgm:prSet/>
      <dgm:spPr/>
      <dgm:t>
        <a:bodyPr/>
        <a:lstStyle/>
        <a:p>
          <a:pPr rtl="0"/>
          <a:r>
            <a:rPr lang="en-US" dirty="0"/>
            <a:t>Model indentification - ACF, PACF</a:t>
          </a:r>
        </a:p>
      </dgm:t>
    </dgm:pt>
    <dgm:pt modelId="{37C60CFF-6210-41CE-8320-ACC18615A9E8}" type="parTrans" cxnId="{D76F8351-B144-4775-8B39-C306823C29B6}">
      <dgm:prSet/>
      <dgm:spPr/>
      <dgm:t>
        <a:bodyPr/>
        <a:lstStyle/>
        <a:p>
          <a:endParaRPr lang="en-US"/>
        </a:p>
      </dgm:t>
    </dgm:pt>
    <dgm:pt modelId="{035B05B7-E692-4F0E-A6AF-B054366B1D52}" type="sibTrans" cxnId="{D76F8351-B144-4775-8B39-C306823C29B6}">
      <dgm:prSet/>
      <dgm:spPr/>
      <dgm:t>
        <a:bodyPr/>
        <a:lstStyle/>
        <a:p>
          <a:endParaRPr lang="en-US"/>
        </a:p>
      </dgm:t>
    </dgm:pt>
    <dgm:pt modelId="{100FA8F5-68C9-4A58-9BFD-C57B5076477D}">
      <dgm:prSet/>
      <dgm:spPr/>
      <dgm:t>
        <a:bodyPr/>
        <a:lstStyle/>
        <a:p>
          <a:pPr rtl="0"/>
          <a:r>
            <a:rPr lang="en-US" dirty="0"/>
            <a:t>Model selection: Significant coefficients, AIC</a:t>
          </a:r>
        </a:p>
      </dgm:t>
    </dgm:pt>
    <dgm:pt modelId="{0AE1B13E-F954-438E-8B4A-E8B68899E8F6}" type="parTrans" cxnId="{A19B4D51-FF92-48A5-9BC0-532BC0DA0BC4}">
      <dgm:prSet/>
      <dgm:spPr/>
      <dgm:t>
        <a:bodyPr/>
        <a:lstStyle/>
        <a:p>
          <a:endParaRPr lang="en-US"/>
        </a:p>
      </dgm:t>
    </dgm:pt>
    <dgm:pt modelId="{EE09F640-AC80-4850-A683-CB94A77FE477}" type="sibTrans" cxnId="{A19B4D51-FF92-48A5-9BC0-532BC0DA0BC4}">
      <dgm:prSet/>
      <dgm:spPr/>
      <dgm:t>
        <a:bodyPr/>
        <a:lstStyle/>
        <a:p>
          <a:endParaRPr lang="en-US"/>
        </a:p>
      </dgm:t>
    </dgm:pt>
    <dgm:pt modelId="{9F537535-B503-4A77-A235-3FE33C3EEC03}">
      <dgm:prSet/>
      <dgm:spPr/>
      <dgm:t>
        <a:bodyPr/>
        <a:lstStyle/>
        <a:p>
          <a:pPr rtl="0"/>
          <a:r>
            <a:rPr lang="en-US" dirty="0"/>
            <a:t>Model checking: Residuals diagnosis</a:t>
          </a:r>
        </a:p>
      </dgm:t>
    </dgm:pt>
    <dgm:pt modelId="{0EA76154-D118-4817-AA84-B609DE502F38}" type="parTrans" cxnId="{F4F6EDAA-5E6A-4EFF-98A8-895414CAAA9E}">
      <dgm:prSet/>
      <dgm:spPr/>
      <dgm:t>
        <a:bodyPr/>
        <a:lstStyle/>
        <a:p>
          <a:endParaRPr lang="en-US"/>
        </a:p>
      </dgm:t>
    </dgm:pt>
    <dgm:pt modelId="{BECB6E06-3B77-4755-A07B-F356A3CF4FEA}" type="sibTrans" cxnId="{F4F6EDAA-5E6A-4EFF-98A8-895414CAAA9E}">
      <dgm:prSet/>
      <dgm:spPr/>
      <dgm:t>
        <a:bodyPr/>
        <a:lstStyle/>
        <a:p>
          <a:endParaRPr lang="en-US"/>
        </a:p>
      </dgm:t>
    </dgm:pt>
    <dgm:pt modelId="{20D62C88-6E1C-40B3-964B-F788B2F8D79E}" type="pres">
      <dgm:prSet presAssocID="{1E2405E3-29DF-4113-A36D-A35C6F3CD1EF}" presName="Name0" presStyleCnt="0">
        <dgm:presLayoutVars>
          <dgm:dir/>
          <dgm:resizeHandles val="exact"/>
        </dgm:presLayoutVars>
      </dgm:prSet>
      <dgm:spPr/>
    </dgm:pt>
    <dgm:pt modelId="{9DAC492E-4859-46C7-9923-8CE6A427BE8C}" type="pres">
      <dgm:prSet presAssocID="{269F7616-E62C-44B6-9EC0-272353CE5BF5}" presName="node" presStyleLbl="node1" presStyleIdx="0" presStyleCnt="3">
        <dgm:presLayoutVars>
          <dgm:bulletEnabled val="1"/>
        </dgm:presLayoutVars>
      </dgm:prSet>
      <dgm:spPr/>
    </dgm:pt>
    <dgm:pt modelId="{2684949E-0B9F-4132-A21D-F494DB565024}" type="pres">
      <dgm:prSet presAssocID="{035B05B7-E692-4F0E-A6AF-B054366B1D52}" presName="sibTrans" presStyleLbl="sibTrans2D1" presStyleIdx="0" presStyleCnt="2"/>
      <dgm:spPr/>
    </dgm:pt>
    <dgm:pt modelId="{377977B6-CDE0-4C56-B456-846862AF858F}" type="pres">
      <dgm:prSet presAssocID="{035B05B7-E692-4F0E-A6AF-B054366B1D52}" presName="connectorText" presStyleLbl="sibTrans2D1" presStyleIdx="0" presStyleCnt="2"/>
      <dgm:spPr/>
    </dgm:pt>
    <dgm:pt modelId="{DF78C020-3778-405A-8A9E-9A660D80BB37}" type="pres">
      <dgm:prSet presAssocID="{100FA8F5-68C9-4A58-9BFD-C57B5076477D}" presName="node" presStyleLbl="node1" presStyleIdx="1" presStyleCnt="3" custLinFactNeighborX="906" custLinFactNeighborY="50015">
        <dgm:presLayoutVars>
          <dgm:bulletEnabled val="1"/>
        </dgm:presLayoutVars>
      </dgm:prSet>
      <dgm:spPr/>
    </dgm:pt>
    <dgm:pt modelId="{BCAA4A33-B70F-4D3C-BB10-39DC525F54AE}" type="pres">
      <dgm:prSet presAssocID="{EE09F640-AC80-4850-A683-CB94A77FE477}" presName="sibTrans" presStyleLbl="sibTrans2D1" presStyleIdx="1" presStyleCnt="2"/>
      <dgm:spPr/>
    </dgm:pt>
    <dgm:pt modelId="{66C14C5F-D076-45EF-B70A-E0A2052C9561}" type="pres">
      <dgm:prSet presAssocID="{EE09F640-AC80-4850-A683-CB94A77FE477}" presName="connectorText" presStyleLbl="sibTrans2D1" presStyleIdx="1" presStyleCnt="2"/>
      <dgm:spPr/>
    </dgm:pt>
    <dgm:pt modelId="{19302F03-36E3-4F7E-8F6C-4149CF35D09E}" type="pres">
      <dgm:prSet presAssocID="{9F537535-B503-4A77-A235-3FE33C3EEC03}" presName="node" presStyleLbl="node1" presStyleIdx="2" presStyleCnt="3">
        <dgm:presLayoutVars>
          <dgm:bulletEnabled val="1"/>
        </dgm:presLayoutVars>
      </dgm:prSet>
      <dgm:spPr/>
    </dgm:pt>
  </dgm:ptLst>
  <dgm:cxnLst>
    <dgm:cxn modelId="{171DF45F-975F-431C-A426-F20FDACA4794}" type="presOf" srcId="{9F537535-B503-4A77-A235-3FE33C3EEC03}" destId="{19302F03-36E3-4F7E-8F6C-4149CF35D09E}" srcOrd="0" destOrd="0" presId="urn:microsoft.com/office/officeart/2005/8/layout/process1"/>
    <dgm:cxn modelId="{5D2D696A-6D5F-4144-8B18-198C9399E20B}" type="presOf" srcId="{EE09F640-AC80-4850-A683-CB94A77FE477}" destId="{BCAA4A33-B70F-4D3C-BB10-39DC525F54AE}" srcOrd="0" destOrd="0" presId="urn:microsoft.com/office/officeart/2005/8/layout/process1"/>
    <dgm:cxn modelId="{6E04E04B-26A7-4DDE-B3DE-E23ABADF144D}" type="presOf" srcId="{EE09F640-AC80-4850-A683-CB94A77FE477}" destId="{66C14C5F-D076-45EF-B70A-E0A2052C9561}" srcOrd="1" destOrd="0" presId="urn:microsoft.com/office/officeart/2005/8/layout/process1"/>
    <dgm:cxn modelId="{A19B4D51-FF92-48A5-9BC0-532BC0DA0BC4}" srcId="{1E2405E3-29DF-4113-A36D-A35C6F3CD1EF}" destId="{100FA8F5-68C9-4A58-9BFD-C57B5076477D}" srcOrd="1" destOrd="0" parTransId="{0AE1B13E-F954-438E-8B4A-E8B68899E8F6}" sibTransId="{EE09F640-AC80-4850-A683-CB94A77FE477}"/>
    <dgm:cxn modelId="{D76F8351-B144-4775-8B39-C306823C29B6}" srcId="{1E2405E3-29DF-4113-A36D-A35C6F3CD1EF}" destId="{269F7616-E62C-44B6-9EC0-272353CE5BF5}" srcOrd="0" destOrd="0" parTransId="{37C60CFF-6210-41CE-8320-ACC18615A9E8}" sibTransId="{035B05B7-E692-4F0E-A6AF-B054366B1D52}"/>
    <dgm:cxn modelId="{BD34938F-A19E-428C-8627-6BE7CDDBD08E}" type="presOf" srcId="{1E2405E3-29DF-4113-A36D-A35C6F3CD1EF}" destId="{20D62C88-6E1C-40B3-964B-F788B2F8D79E}" srcOrd="0" destOrd="0" presId="urn:microsoft.com/office/officeart/2005/8/layout/process1"/>
    <dgm:cxn modelId="{076DBE8F-23BD-47F2-AFE7-B4DBAB75B834}" type="presOf" srcId="{035B05B7-E692-4F0E-A6AF-B054366B1D52}" destId="{377977B6-CDE0-4C56-B456-846862AF858F}" srcOrd="1" destOrd="0" presId="urn:microsoft.com/office/officeart/2005/8/layout/process1"/>
    <dgm:cxn modelId="{78C1449A-BD18-48B1-B499-CBC25876E751}" type="presOf" srcId="{269F7616-E62C-44B6-9EC0-272353CE5BF5}" destId="{9DAC492E-4859-46C7-9923-8CE6A427BE8C}" srcOrd="0" destOrd="0" presId="urn:microsoft.com/office/officeart/2005/8/layout/process1"/>
    <dgm:cxn modelId="{F4F6EDAA-5E6A-4EFF-98A8-895414CAAA9E}" srcId="{1E2405E3-29DF-4113-A36D-A35C6F3CD1EF}" destId="{9F537535-B503-4A77-A235-3FE33C3EEC03}" srcOrd="2" destOrd="0" parTransId="{0EA76154-D118-4817-AA84-B609DE502F38}" sibTransId="{BECB6E06-3B77-4755-A07B-F356A3CF4FEA}"/>
    <dgm:cxn modelId="{900600E3-5BF0-4DAB-B4C6-7DD98275CF34}" type="presOf" srcId="{100FA8F5-68C9-4A58-9BFD-C57B5076477D}" destId="{DF78C020-3778-405A-8A9E-9A660D80BB37}" srcOrd="0" destOrd="0" presId="urn:microsoft.com/office/officeart/2005/8/layout/process1"/>
    <dgm:cxn modelId="{9552DDED-19BE-483C-9C20-ABB64B2D6787}" type="presOf" srcId="{035B05B7-E692-4F0E-A6AF-B054366B1D52}" destId="{2684949E-0B9F-4132-A21D-F494DB565024}" srcOrd="0" destOrd="0" presId="urn:microsoft.com/office/officeart/2005/8/layout/process1"/>
    <dgm:cxn modelId="{42867110-BE6B-45B3-9FA8-5957585D4B4D}" type="presParOf" srcId="{20D62C88-6E1C-40B3-964B-F788B2F8D79E}" destId="{9DAC492E-4859-46C7-9923-8CE6A427BE8C}" srcOrd="0" destOrd="0" presId="urn:microsoft.com/office/officeart/2005/8/layout/process1"/>
    <dgm:cxn modelId="{B95A11C5-E65F-42CE-A8C9-9FF7D3CB821C}" type="presParOf" srcId="{20D62C88-6E1C-40B3-964B-F788B2F8D79E}" destId="{2684949E-0B9F-4132-A21D-F494DB565024}" srcOrd="1" destOrd="0" presId="urn:microsoft.com/office/officeart/2005/8/layout/process1"/>
    <dgm:cxn modelId="{D22AAF40-2695-4EB1-BB5D-FFB733BCB9BD}" type="presParOf" srcId="{2684949E-0B9F-4132-A21D-F494DB565024}" destId="{377977B6-CDE0-4C56-B456-846862AF858F}" srcOrd="0" destOrd="0" presId="urn:microsoft.com/office/officeart/2005/8/layout/process1"/>
    <dgm:cxn modelId="{3182EB74-CE48-473B-B05A-DD873861F853}" type="presParOf" srcId="{20D62C88-6E1C-40B3-964B-F788B2F8D79E}" destId="{DF78C020-3778-405A-8A9E-9A660D80BB37}" srcOrd="2" destOrd="0" presId="urn:microsoft.com/office/officeart/2005/8/layout/process1"/>
    <dgm:cxn modelId="{D00BE942-BD8C-4475-83C8-81BDF4251B09}" type="presParOf" srcId="{20D62C88-6E1C-40B3-964B-F788B2F8D79E}" destId="{BCAA4A33-B70F-4D3C-BB10-39DC525F54AE}" srcOrd="3" destOrd="0" presId="urn:microsoft.com/office/officeart/2005/8/layout/process1"/>
    <dgm:cxn modelId="{A4AE5CF8-46CC-4E9E-95E9-F47D43496EBA}" type="presParOf" srcId="{BCAA4A33-B70F-4D3C-BB10-39DC525F54AE}" destId="{66C14C5F-D076-45EF-B70A-E0A2052C9561}" srcOrd="0" destOrd="0" presId="urn:microsoft.com/office/officeart/2005/8/layout/process1"/>
    <dgm:cxn modelId="{A73D0623-71AC-4C2E-90EE-F975FE058C3D}" type="presParOf" srcId="{20D62C88-6E1C-40B3-964B-F788B2F8D79E}" destId="{19302F03-36E3-4F7E-8F6C-4149CF35D0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492E-4859-46C7-9923-8CE6A427BE8C}">
      <dsp:nvSpPr>
        <dsp:cNvPr id="0" name=""/>
        <dsp:cNvSpPr/>
      </dsp:nvSpPr>
      <dsp:spPr>
        <a:xfrm>
          <a:off x="9609" y="0"/>
          <a:ext cx="2872184" cy="138499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indentification - ACF, PACF</a:t>
          </a:r>
        </a:p>
      </dsp:txBody>
      <dsp:txXfrm>
        <a:off x="50174" y="40565"/>
        <a:ext cx="2791054" cy="1303864"/>
      </dsp:txXfrm>
    </dsp:sp>
    <dsp:sp modelId="{2684949E-0B9F-4132-A21D-F494DB565024}">
      <dsp:nvSpPr>
        <dsp:cNvPr id="0" name=""/>
        <dsp:cNvSpPr/>
      </dsp:nvSpPr>
      <dsp:spPr>
        <a:xfrm>
          <a:off x="3171614" y="336346"/>
          <a:ext cx="614419" cy="712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171614" y="478806"/>
        <a:ext cx="430093" cy="427381"/>
      </dsp:txXfrm>
    </dsp:sp>
    <dsp:sp modelId="{DF78C020-3778-405A-8A9E-9A660D80BB37}">
      <dsp:nvSpPr>
        <dsp:cNvPr id="0" name=""/>
        <dsp:cNvSpPr/>
      </dsp:nvSpPr>
      <dsp:spPr>
        <a:xfrm>
          <a:off x="4041076" y="0"/>
          <a:ext cx="2872184" cy="138499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selection: Significant coefficients, AIC</a:t>
          </a:r>
        </a:p>
      </dsp:txBody>
      <dsp:txXfrm>
        <a:off x="4081641" y="40565"/>
        <a:ext cx="2791054" cy="1303864"/>
      </dsp:txXfrm>
    </dsp:sp>
    <dsp:sp modelId="{BCAA4A33-B70F-4D3C-BB10-39DC525F54AE}">
      <dsp:nvSpPr>
        <dsp:cNvPr id="0" name=""/>
        <dsp:cNvSpPr/>
      </dsp:nvSpPr>
      <dsp:spPr>
        <a:xfrm>
          <a:off x="7197876" y="336346"/>
          <a:ext cx="603386" cy="712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97876" y="478806"/>
        <a:ext cx="422370" cy="427381"/>
      </dsp:txXfrm>
    </dsp:sp>
    <dsp:sp modelId="{19302F03-36E3-4F7E-8F6C-4149CF35D09E}">
      <dsp:nvSpPr>
        <dsp:cNvPr id="0" name=""/>
        <dsp:cNvSpPr/>
      </dsp:nvSpPr>
      <dsp:spPr>
        <a:xfrm>
          <a:off x="8051725" y="0"/>
          <a:ext cx="2872184" cy="138499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checking: Residuals diagnosis</a:t>
          </a:r>
        </a:p>
      </dsp:txBody>
      <dsp:txXfrm>
        <a:off x="8092290" y="40565"/>
        <a:ext cx="2791054" cy="1303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2EC50-F9F9-4540-BE2F-342EF996C662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44EC-17FC-4AF8-9009-88188BEFC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29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9642D-107B-4899-95CC-7D5D2EF3CEC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FCA-4791-4A39-80AC-C154AF6C6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6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48408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598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02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67779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39342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373111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071105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67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29248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86161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96438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13896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23441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82976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3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4245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7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71966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22827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88279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3985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04726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AFCA-4791-4A39-80AC-C154AF6C618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42609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945F-F887-4647-BF12-1DAC3BAF4FEC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1E44-B681-4D4B-950D-8D06BC560830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CDDF-22F0-46E2-9EEE-83AE6137156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AED3-6C20-4FBF-B6D7-B3D0E8816B5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2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F6BD-4F29-44AC-9B9D-0343CD904A1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33A9-1690-4952-A4CF-C58397632577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D49-3C1E-4BDB-AA63-99A6286A3AF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9CB0-317C-4E93-967C-230DCA95B5F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E46-EDB5-4947-A13F-BA608FC8CA3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6769-6262-4AB0-8AF4-5091D4A5D0E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DD2-45F9-4621-A6DA-A2A22085F438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F335-1297-482B-B1FD-D9FCBA7F766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2D0B-8DBD-4F56-8B5D-FEDD03724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hyperlink" Target="https://ycharts.com/indicators/3_month_t_bi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" TargetMode="External"/><Relationship Id="rId3" Type="http://schemas.openxmlformats.org/officeDocument/2006/relationships/hyperlink" Target="https://ycharts.com/indicators/3_month_t_bill" TargetMode="External"/><Relationship Id="rId7" Type="http://schemas.openxmlformats.org/officeDocument/2006/relationships/hyperlink" Target="https://www.statsmodels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inance.yahoo.com/news/negative-oil-prices-already-084101013.html" TargetMode="External"/><Relationship Id="rId11" Type="http://schemas.openxmlformats.org/officeDocument/2006/relationships/hyperlink" Target="https://matplotlib.org/stable/api/" TargetMode="External"/><Relationship Id="rId5" Type="http://schemas.openxmlformats.org/officeDocument/2006/relationships/hyperlink" Target="https://www.investopedia.com/articles/investing/100615/will-oil-prices-go-2017.asp" TargetMode="External"/><Relationship Id="rId10" Type="http://schemas.openxmlformats.org/officeDocument/2006/relationships/hyperlink" Target="http://numpy.org/" TargetMode="External"/><Relationship Id="rId4" Type="http://schemas.openxmlformats.org/officeDocument/2006/relationships/hyperlink" Target="https://www.opec.org/opec_web/en/publications/337.htm" TargetMode="External"/><Relationship Id="rId9" Type="http://schemas.openxmlformats.org/officeDocument/2006/relationships/hyperlink" Target="https://docs.scipy.org/doc/scipy/referenc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98446"/>
            <a:chOff x="1847850" y="1409700"/>
            <a:chExt cx="12192000" cy="68984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7850" y="1409700"/>
              <a:ext cx="12192000" cy="689844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048500" y="5848350"/>
              <a:ext cx="4819650" cy="1562100"/>
            </a:xfrm>
            <a:prstGeom prst="rect">
              <a:avLst/>
            </a:prstGeom>
            <a:solidFill>
              <a:srgbClr val="5E8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8500" y="4457700"/>
              <a:ext cx="51435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0822" y="2892207"/>
            <a:ext cx="10522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Cambria" panose="02040503050406030204" pitchFamily="18" charset="0"/>
              </a:rPr>
              <a:t>COMPUTATIONAL FINANCE AND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Cambria" panose="02040503050406030204" pitchFamily="18" charset="0"/>
              </a:rPr>
              <a:t>FINANCIAL MANAGEMENT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ea typeface="Cambria" panose="02040503050406030204" pitchFamily="18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7DBBD7F-6571-4AB3-A433-BEF2E0037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44316"/>
              </p:ext>
            </p:extLst>
          </p:nvPr>
        </p:nvGraphicFramePr>
        <p:xfrm>
          <a:off x="2364509" y="4446478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9673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465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a typeface="Cambria" panose="02040503050406030204" pitchFamily="18" charset="0"/>
                        </a:rPr>
                        <a:t>Student: Trang Minh Dao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Dr. Elmar Lukas </a:t>
                      </a:r>
                    </a:p>
                    <a:p>
                      <a:r>
                        <a:rPr lang="en-US" dirty="0"/>
                        <a:t>Assistant: Gordon </a:t>
                      </a:r>
                      <a:r>
                        <a:rPr lang="en-US" dirty="0" err="1"/>
                        <a:t>Briest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July 09, 2021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3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7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SELECTION 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806798765"/>
              </p:ext>
            </p:extLst>
          </p:nvPr>
        </p:nvGraphicFramePr>
        <p:xfrm>
          <a:off x="629240" y="2201763"/>
          <a:ext cx="10933519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84236" y="4002374"/>
            <a:ext cx="276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ARCH 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Shapiro-Wilks 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Ljung-Box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240" y="1120462"/>
            <a:ext cx="591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Box-Jenkins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66" y="111816"/>
            <a:ext cx="7128272" cy="21977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IDENTIFICATION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114" y="552537"/>
            <a:ext cx="109335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Bitcoin log returns: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from ARMA(1,1) to </a:t>
            </a:r>
          </a:p>
          <a:p>
            <a:r>
              <a:rPr lang="en-US" sz="2400" dirty="0"/>
              <a:t>ARMA(10,10)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Gold log returns:</a:t>
            </a:r>
          </a:p>
          <a:p>
            <a:r>
              <a:rPr lang="en-US" sz="2400" dirty="0"/>
              <a:t>- from ARMA(1,1) </a:t>
            </a:r>
          </a:p>
          <a:p>
            <a:r>
              <a:rPr lang="en-US" sz="2400" dirty="0"/>
              <a:t>to ARMA(7,6)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Crude oil log returns:</a:t>
            </a:r>
          </a:p>
          <a:p>
            <a:r>
              <a:rPr lang="en-US" sz="2800" dirty="0"/>
              <a:t>MA(1)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74" y="2239345"/>
            <a:ext cx="7028184" cy="214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73" y="4352221"/>
            <a:ext cx="7028184" cy="20737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93" y="2215541"/>
            <a:ext cx="6429821" cy="43124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ESTIMATION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Bitcoin log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ARMA(1,1):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93" y="915146"/>
            <a:ext cx="7116213" cy="1219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35" y="2868163"/>
            <a:ext cx="4416157" cy="11236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SELECTION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Gold log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ARMA(7,6):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3" y="167615"/>
            <a:ext cx="5834743" cy="3885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8" y="4086591"/>
            <a:ext cx="5907314" cy="2262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1" y="3239659"/>
            <a:ext cx="5831851" cy="259588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SELECTION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Crude oil log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MA(1)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33" y="752556"/>
            <a:ext cx="6755654" cy="931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11" y="1881510"/>
            <a:ext cx="6730307" cy="391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34" y="4517972"/>
            <a:ext cx="4191829" cy="736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15" y="5227596"/>
            <a:ext cx="10698210" cy="14787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MODEL SELECTION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Gold log return: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ARMA(7,6) – GARCH(1,1):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04" y="219651"/>
            <a:ext cx="4475853" cy="4931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462" y="1870266"/>
            <a:ext cx="5169715" cy="29058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7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3140300"/>
            <a:ext cx="3058745" cy="29839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4. CONCLUSION – TIME SERIES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35" y="990091"/>
            <a:ext cx="109335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Characteristics of the time series: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Prices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Have trends &amp; no seasonality, no </a:t>
            </a:r>
            <a:r>
              <a:rPr lang="en-US" sz="2800" dirty="0"/>
              <a:t>repeating cycles in the series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Autocorrelation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Non-stationary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Volatility – Macro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Returns: stationary with mean of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Models:</a:t>
            </a:r>
          </a:p>
          <a:p>
            <a:pPr lvl="2"/>
            <a:r>
              <a:rPr lang="en-US" sz="2800" dirty="0"/>
              <a:t>Bitcoin log returns: ARMA(1,1)</a:t>
            </a:r>
          </a:p>
          <a:p>
            <a:pPr lvl="2"/>
            <a:r>
              <a:rPr lang="en-US" sz="2800" dirty="0"/>
              <a:t>Gold log returns: ARMA(7,6)-GARCH(1,1)</a:t>
            </a:r>
          </a:p>
          <a:p>
            <a:pPr lvl="2"/>
            <a:r>
              <a:rPr lang="en-US" sz="2800" dirty="0"/>
              <a:t>Crude oil log returns: MA(1)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9915" y="2824232"/>
            <a:ext cx="7212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a typeface="Cambria" panose="02040503050406030204" pitchFamily="18" charset="0"/>
              </a:rPr>
              <a:t>PART II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 PORTFOLIO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401" y="2488844"/>
            <a:ext cx="3097599" cy="2700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21821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1. 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974916"/>
            <a:ext cx="109335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Modern portfolio theory by Harry Markowitz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Purpose: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Analyse the risk return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Find the tangency portfolio &amp; the minimum variance portfolio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Assign weights/capital for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Budget constraint: : 100.000 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Assets: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3 Risky assets: (Commodities) Bitcoin, Gold and Crude oil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Risk-free asset: U.S Treasure Bills</a:t>
            </a:r>
          </a:p>
          <a:p>
            <a:pPr lvl="1"/>
            <a:r>
              <a:rPr lang="en-GB" sz="2800" dirty="0"/>
              <a:t>		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9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2. RISK-RETURN </a:t>
            </a:r>
            <a:r>
              <a:rPr lang="en-GB" sz="3000" b="1" dirty="0">
                <a:latin typeface="+mn-lt"/>
              </a:rPr>
              <a:t>ANALYSIS</a:t>
            </a:r>
            <a:endParaRPr lang="en-US" sz="3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466" y="552537"/>
            <a:ext cx="100051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Annualized returns &amp; Annualized volatility: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Correlation matrix:</a:t>
            </a:r>
            <a:endParaRPr lang="en-GB" sz="2800" dirty="0"/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36" y="1588508"/>
            <a:ext cx="6756415" cy="210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4" y="4154344"/>
            <a:ext cx="5034477" cy="195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34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960403"/>
            <a:ext cx="109335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Assets: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Bitcoin (BTC-USD) Historical Prices.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Gold (GC=F) Stock Historical Prices.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Crude Oil(CL=F) Stock Historical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50000"/>
                </a:schemeClr>
              </a:solidFill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Currency: 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Timeframe: 2018-06-18 – 2021-06-18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Source: Yahoo Finance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Adjusted close prices, called prices in short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ea typeface="Cambria" panose="02040503050406030204" pitchFamily="18" charset="0"/>
              </a:rPr>
              <a:t>Frequency: BTC (365 days) vs Gold and Crude oil prices (business days)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50000"/>
                </a:schemeClr>
              </a:solidFill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79043"/>
            <a:ext cx="3820995" cy="3459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01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32" y="868739"/>
            <a:ext cx="6110165" cy="48388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3. EFFICIENT FRONTIER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35" y="994274"/>
            <a:ext cx="1093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Monte Carlo simulation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76303" y="4694081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2820" y="3842635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03201"/>
              </p:ext>
            </p:extLst>
          </p:nvPr>
        </p:nvGraphicFramePr>
        <p:xfrm>
          <a:off x="293859" y="1690043"/>
          <a:ext cx="2568734" cy="34888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5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62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Minimum variance portfolio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3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Weights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34">
                <a:tc>
                  <a:txBody>
                    <a:bodyPr/>
                    <a:lstStyle/>
                    <a:p>
                      <a:r>
                        <a:rPr lang="en-US" sz="2000" dirty="0"/>
                        <a:t>BTC-EUR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GC=F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CL=F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63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Expected</a:t>
                      </a:r>
                      <a:r>
                        <a:rPr lang="en-US" sz="2000" baseline="0" dirty="0"/>
                        <a:t> return</a:t>
                      </a:r>
                      <a:r>
                        <a:rPr lang="en-US" sz="2000" b="1" baseline="0" dirty="0"/>
                        <a:t>: </a:t>
                      </a:r>
                      <a:r>
                        <a:rPr lang="en-US" sz="2000" dirty="0"/>
                        <a:t>0.117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63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Volatility</a:t>
                      </a:r>
                      <a:r>
                        <a:rPr lang="en-US" sz="2000" b="1" dirty="0"/>
                        <a:t>:</a:t>
                      </a:r>
                      <a:r>
                        <a:rPr lang="en-US" sz="2000" b="1" baseline="0" dirty="0"/>
                        <a:t>    </a:t>
                      </a:r>
                      <a:r>
                        <a:rPr lang="en-US" sz="2000" dirty="0"/>
                        <a:t>0.169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08063"/>
              </p:ext>
            </p:extLst>
          </p:nvPr>
        </p:nvGraphicFramePr>
        <p:xfrm>
          <a:off x="3081593" y="1690043"/>
          <a:ext cx="2665868" cy="2773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Tangency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portfolio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Weights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BTC-EUR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GC=F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CL=F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Expected</a:t>
                      </a:r>
                      <a:r>
                        <a:rPr lang="en-US" sz="2000" baseline="0" dirty="0"/>
                        <a:t> return</a:t>
                      </a:r>
                      <a:r>
                        <a:rPr lang="en-US" sz="2000" b="1" baseline="0" dirty="0"/>
                        <a:t>: </a:t>
                      </a:r>
                      <a:r>
                        <a:rPr lang="en-US" sz="2000" dirty="0"/>
                        <a:t>0.218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Volatility</a:t>
                      </a:r>
                      <a:r>
                        <a:rPr lang="en-US" sz="2000" b="1" dirty="0"/>
                        <a:t>: 	</a:t>
                      </a:r>
                      <a:r>
                        <a:rPr lang="en-US" sz="2000" dirty="0"/>
                        <a:t>0.231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4810" y="5213976"/>
                <a:ext cx="6096000" cy="10558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/>
                  <a:t>Sharpe 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= 0.94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=0.05%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Source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2000" dirty="0">
                        <a:hlinkClick r:id="rId4"/>
                      </a:rPr>
                      <m:t>ycharts</m:t>
                    </m:r>
                    <m:r>
                      <m:rPr>
                        <m:nor/>
                      </m:rPr>
                      <a:rPr lang="en-US" sz="2000" dirty="0">
                        <a:hlinkClick r:id="rId4"/>
                      </a:rPr>
                      <m:t>.</m:t>
                    </m:r>
                    <m:r>
                      <m:rPr>
                        <m:nor/>
                      </m:rPr>
                      <a:rPr lang="en-US" sz="2000" dirty="0">
                        <a:hlinkClick r:id="rId4"/>
                      </a:rPr>
                      <m:t>com</m:t>
                    </m:r>
                    <m:r>
                      <m:rPr>
                        <m:nor/>
                      </m:rPr>
                      <a:rPr lang="en-US" sz="2000" dirty="0">
                        <a:hlinkClick r:id="rId4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0" y="5213976"/>
                <a:ext cx="6096000" cy="1055866"/>
              </a:xfrm>
              <a:prstGeom prst="rect">
                <a:avLst/>
              </a:prstGeom>
              <a:blipFill rotWithShape="0">
                <a:blip r:embed="rId5"/>
                <a:stretch>
                  <a:fillRect l="-1000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707" t="37694" r="38836" b="8026"/>
          <a:stretch/>
        </p:blipFill>
        <p:spPr>
          <a:xfrm>
            <a:off x="4722712" y="1569651"/>
            <a:ext cx="7231416" cy="46501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4. CAPITAL ALLOCATION LINE – SHARPE RATIO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35" y="1059540"/>
            <a:ext cx="10933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Portfolio = Risk Free + Risky Portfolio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5335" y="5181579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9566"/>
              </p:ext>
            </p:extLst>
          </p:nvPr>
        </p:nvGraphicFramePr>
        <p:xfrm>
          <a:off x="808507" y="2059121"/>
          <a:ext cx="3647584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3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Budget: 100000</a:t>
                      </a:r>
                      <a:r>
                        <a:rPr lang="en-US" sz="2400" baseline="0" dirty="0"/>
                        <a:t> EUR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Capital per</a:t>
                      </a:r>
                      <a:r>
                        <a:rPr lang="en-US" sz="2400" baseline="0" dirty="0"/>
                        <a:t> asset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BTC – 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204000 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GC=F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688000 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CL=F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109000 </a:t>
                      </a:r>
                      <a:r>
                        <a:rPr lang="en-US" sz="2400" baseline="0" dirty="0"/>
                        <a:t>EUR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0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032" y="3225622"/>
            <a:ext cx="4281974" cy="31307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5. CONCLUSION - </a:t>
            </a:r>
            <a:r>
              <a:rPr lang="en-GB" sz="3000" b="1" dirty="0">
                <a:latin typeface="+mn-lt"/>
              </a:rPr>
              <a:t>PORTFOLIO OPTIMIZATION</a:t>
            </a:r>
            <a:endParaRPr lang="en-US" sz="3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After checking the return-risk profile, with Monte Carlo simulation the efficient frontier is constructed, and then the tangential portfolio is the optimal portfolio with the maximum Sharpe ratio.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expected return and the determined volatility are enough to characterize the optimal portfolio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Additional metrics: Correlation matrix </a:t>
            </a:r>
          </a:p>
          <a:p>
            <a:r>
              <a:rPr lang="en-GB" sz="2800" dirty="0"/>
              <a:t>and Sharpe ratio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9915" y="2824232"/>
            <a:ext cx="721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a typeface="Cambria" panose="02040503050406030204" pitchFamily="18" charset="0"/>
              </a:rPr>
              <a:t>FINAL </a:t>
            </a:r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REFFERENCES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0" y="1352282"/>
            <a:ext cx="10933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Yves </a:t>
            </a:r>
            <a:r>
              <a:rPr lang="en-US" sz="2000" dirty="0" err="1"/>
              <a:t>Hilpisch</a:t>
            </a:r>
            <a:r>
              <a:rPr lang="en-US" sz="2000" dirty="0"/>
              <a:t>. Python for Finance, 2nd Edition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Chris Chatfield </a:t>
            </a:r>
            <a:r>
              <a:rPr lang="en-US" sz="2000" dirty="0" err="1"/>
              <a:t>Haipeng</a:t>
            </a:r>
            <a:r>
              <a:rPr lang="en-US" sz="2000" dirty="0"/>
              <a:t> Xing. The Analysis of Time Series An Introduction with 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3"/>
              </a:rPr>
              <a:t>3 Month Treasury Bill Rate (ycharts.com)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OPEC Annual report 2019, 2020: </a:t>
            </a:r>
            <a:r>
              <a:rPr lang="en-US" sz="2000" u="sng" dirty="0">
                <a:hlinkClick r:id="rId4"/>
              </a:rPr>
              <a:t>https://www.opec.org/opec_web/en/publications/337.htm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>
                <a:hlinkClick r:id="rId5"/>
              </a:rPr>
              <a:t>What Happened to Oil Prices in 2020 (investopedia.com)</a:t>
            </a:r>
            <a:endParaRPr lang="en-US" sz="2000" u="sng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>
                <a:hlinkClick r:id="rId6"/>
              </a:rPr>
              <a:t>Negative Oil Prices? They're Already Here</a:t>
            </a:r>
            <a:endParaRPr lang="en-US" sz="2000" u="sng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7"/>
              </a:rPr>
              <a:t>https://www.statsmodels.org/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8"/>
              </a:rPr>
              <a:t>https://pandas.pydata.org/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9"/>
              </a:rPr>
              <a:t>https://docs.scipy.org/doc/scipy/reference/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10"/>
              </a:rPr>
              <a:t>http://numpy.org/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11"/>
              </a:rPr>
              <a:t>https://matplotlib.org/stable/api/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Source of images and icons: https://www.freepik.com/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2305471"/>
            <a:ext cx="2877311" cy="23005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430" y="3075057"/>
            <a:ext cx="721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Q</a:t>
            </a:r>
            <a:r>
              <a:rPr lang="en-US" sz="4000" b="1" dirty="0">
                <a:solidFill>
                  <a:schemeClr val="accent2"/>
                </a:solidFill>
                <a:ea typeface="Cambria" panose="02040503050406030204" pitchFamily="18" charset="0"/>
              </a:rPr>
              <a:t>&amp;</a:t>
            </a:r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9915" y="2824232"/>
            <a:ext cx="721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a typeface="Cambria" panose="02040503050406030204" pitchFamily="18" charset="0"/>
              </a:rPr>
              <a:t>PART I</a:t>
            </a:r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 – TIME SERIES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55171"/>
            <a:ext cx="6049843" cy="5709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1. DESCRIPTIVE STATISTICS of PRICES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88" y="1841876"/>
            <a:ext cx="1944486" cy="314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331" y="1909248"/>
            <a:ext cx="1844126" cy="3010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372" y="1886847"/>
            <a:ext cx="1831580" cy="30609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927830" y="555171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51036" y="2524678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96401" y="5459479"/>
            <a:ext cx="689013" cy="689013"/>
          </a:xfrm>
          <a:prstGeom prst="ellipse">
            <a:avLst/>
          </a:prstGeom>
          <a:noFill/>
          <a:ln>
            <a:solidFill>
              <a:srgbClr val="FF0000">
                <a:alpha val="33000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0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11" y="454045"/>
            <a:ext cx="6015572" cy="215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77" y="2281728"/>
            <a:ext cx="5940224" cy="21624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25577" y="4167299"/>
            <a:ext cx="5968039" cy="2502603"/>
            <a:chOff x="618830" y="1992573"/>
            <a:chExt cx="10985330" cy="4505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1974" t="2658"/>
            <a:stretch/>
          </p:blipFill>
          <p:spPr>
            <a:xfrm>
              <a:off x="668740" y="1992573"/>
              <a:ext cx="10883609" cy="39905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830" y="5812211"/>
              <a:ext cx="10985330" cy="685817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1. DESCRIPTIVE STATISTICS of PRICES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830" y="1285436"/>
            <a:ext cx="49945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Rolling mean and variance of each series is not constant over the entire samples.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61" y="234229"/>
            <a:ext cx="4739071" cy="31619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1. DESCRIPTIVE STATISTICS of PRICES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181" y="1071284"/>
            <a:ext cx="10933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Decomposition: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no seasonality components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trend component has the same 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pattern as the observed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561" y="3290197"/>
            <a:ext cx="4864036" cy="3201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35" y="3371142"/>
            <a:ext cx="5413506" cy="292483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60" y="4449174"/>
            <a:ext cx="2841239" cy="205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87" y="1380343"/>
            <a:ext cx="9836999" cy="29869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1. DESCRIPTIVE STATISTICS of PRICES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35" y="986011"/>
            <a:ext cx="1093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Stationarity evaluation: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55" y="4491133"/>
            <a:ext cx="2855513" cy="2047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7" y="4449174"/>
            <a:ext cx="2840449" cy="21332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945" y="5599359"/>
            <a:ext cx="2274966" cy="683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2. RETURNS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3987" y="5132200"/>
            <a:ext cx="477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 returns: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86" y="17894"/>
            <a:ext cx="5228642" cy="4823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30" y="938836"/>
            <a:ext cx="4640853" cy="3249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36" y="4361795"/>
            <a:ext cx="6950707" cy="20828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5" y="1233864"/>
            <a:ext cx="10933519" cy="33557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618830" y="791465"/>
            <a:ext cx="4006736" cy="128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435" y="236335"/>
            <a:ext cx="10997914" cy="6324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2. RETURNS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35" y="873127"/>
            <a:ext cx="1093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 returns and stationarity evaluation: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95" y="4525350"/>
            <a:ext cx="2961905" cy="18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324" y="4586779"/>
            <a:ext cx="2838095" cy="17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143" y="4620588"/>
            <a:ext cx="2828571" cy="17047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2D0B-8DBD-4F56-8B5D-FEDD03724D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259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DATA </vt:lpstr>
      <vt:lpstr>PowerPoint Presentation</vt:lpstr>
      <vt:lpstr>1. DESCRIPTIVE STATISTICS of PRICES </vt:lpstr>
      <vt:lpstr>1. DESCRIPTIVE STATISTICS of PRICES </vt:lpstr>
      <vt:lpstr>1. DESCRIPTIVE STATISTICS of PRICES </vt:lpstr>
      <vt:lpstr>1. DESCRIPTIVE STATISTICS of PRICES</vt:lpstr>
      <vt:lpstr>2. RETURNS  </vt:lpstr>
      <vt:lpstr>2. RETURNS  </vt:lpstr>
      <vt:lpstr>3. MODEL SELECTION </vt:lpstr>
      <vt:lpstr>3. MODEL IDENTIFICATION</vt:lpstr>
      <vt:lpstr>3. MODEL ESTIMATION</vt:lpstr>
      <vt:lpstr>3. MODEL SELECTION </vt:lpstr>
      <vt:lpstr>3. MODEL SELECTION </vt:lpstr>
      <vt:lpstr>3. MODEL SELECTION </vt:lpstr>
      <vt:lpstr>4. CONCLUSION – TIME SERIES ANALYSIS</vt:lpstr>
      <vt:lpstr>PowerPoint Presentation</vt:lpstr>
      <vt:lpstr>1. OVERVIEW </vt:lpstr>
      <vt:lpstr>2. RISK-RETURN ANALYSIS</vt:lpstr>
      <vt:lpstr>3. EFFICIENT FRONTIER </vt:lpstr>
      <vt:lpstr>4. CAPITAL ALLOCATION LINE – SHARPE RATIO</vt:lpstr>
      <vt:lpstr>5. CONCLUSION - PORTFOLIO OPTIMIZATION</vt:lpstr>
      <vt:lpstr>PowerPoint Presentation</vt:lpstr>
      <vt:lpstr>REFFERENCES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Trang</dc:creator>
  <cp:lastModifiedBy>Trang DM</cp:lastModifiedBy>
  <cp:revision>132</cp:revision>
  <dcterms:created xsi:type="dcterms:W3CDTF">2021-06-27T14:48:29Z</dcterms:created>
  <dcterms:modified xsi:type="dcterms:W3CDTF">2022-03-12T15:52:41Z</dcterms:modified>
</cp:coreProperties>
</file>