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6"/>
  </p:notesMasterIdLst>
  <p:sldIdLst>
    <p:sldId id="256" r:id="rId6"/>
    <p:sldId id="258" r:id="rId7"/>
    <p:sldId id="259" r:id="rId8"/>
    <p:sldId id="276" r:id="rId9"/>
    <p:sldId id="260" r:id="rId10"/>
    <p:sldId id="261" r:id="rId11"/>
    <p:sldId id="265" r:id="rId12"/>
    <p:sldId id="262" r:id="rId13"/>
    <p:sldId id="267" r:id="rId14"/>
    <p:sldId id="266" r:id="rId15"/>
    <p:sldId id="277" r:id="rId16"/>
    <p:sldId id="268" r:id="rId17"/>
    <p:sldId id="278" r:id="rId18"/>
    <p:sldId id="269" r:id="rId19"/>
    <p:sldId id="270" r:id="rId20"/>
    <p:sldId id="264" r:id="rId21"/>
    <p:sldId id="272" r:id="rId22"/>
    <p:sldId id="273" r:id="rId23"/>
    <p:sldId id="274" r:id="rId24"/>
    <p:sldId id="271" r:id="rId25"/>
  </p:sldIdLst>
  <p:sldSz cx="12192000" cy="6858000"/>
  <p:notesSz cx="6858000" cy="9144000"/>
  <p:embeddedFontLst>
    <p:embeddedFont>
      <p:font typeface="Microsoft Yahei" panose="020B0503020204020204" pitchFamily="34" charset="-122"/>
      <p:regular r:id="rId27"/>
      <p:bold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6B1CE-52B0-4939-B770-4F489DB44674}">
  <a:tblStyle styleId="{13B6B1CE-52B0-4939-B770-4F489DB4467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688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0088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444034" y="1548898"/>
            <a:ext cx="6784049"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Khoa </a:t>
            </a:r>
            <a:r>
              <a:rPr lang="en-US" sz="1800" dirty="0" err="1">
                <a:solidFill>
                  <a:schemeClr val="dk1"/>
                </a:solidFill>
              </a:rPr>
              <a:t>C</a:t>
            </a:r>
            <a:r>
              <a:rPr lang="en-US" sz="1800" b="0" i="0" u="none" strike="noStrike" cap="none" dirty="0" err="1">
                <a:solidFill>
                  <a:schemeClr val="dk1"/>
                </a:solidFill>
                <a:latin typeface="Arial"/>
                <a:ea typeface="Arial"/>
                <a:cs typeface="Arial"/>
                <a:sym typeface="Arial"/>
              </a:rPr>
              <a:t>ông</a:t>
            </a:r>
            <a:r>
              <a:rPr lang="en-US" sz="1800" b="0" i="0" u="none" strike="noStrike" cap="none" dirty="0">
                <a:solidFill>
                  <a:schemeClr val="dk1"/>
                </a:solidFill>
                <a:latin typeface="Arial"/>
                <a:ea typeface="Arial"/>
                <a:cs typeface="Arial"/>
                <a:sym typeface="Arial"/>
              </a:rPr>
              <a:t> </a:t>
            </a:r>
            <a:r>
              <a:rPr lang="en-US" sz="1800" dirty="0" err="1">
                <a:solidFill>
                  <a:schemeClr val="dk1"/>
                </a:solidFill>
              </a:rPr>
              <a:t>Ng</a:t>
            </a:r>
            <a:r>
              <a:rPr lang="en-US" sz="1800" b="0" i="0" u="none" strike="noStrike" cap="none" dirty="0" err="1">
                <a:solidFill>
                  <a:schemeClr val="dk1"/>
                </a:solidFill>
                <a:latin typeface="Arial"/>
                <a:ea typeface="Arial"/>
                <a:cs typeface="Arial"/>
                <a:sym typeface="Arial"/>
              </a:rPr>
              <a:t>hệ</a:t>
            </a:r>
            <a:r>
              <a:rPr lang="en-US" sz="1800" b="0" i="0" u="none" strike="noStrike" cap="none" dirty="0">
                <a:solidFill>
                  <a:schemeClr val="dk1"/>
                </a:solidFill>
                <a:latin typeface="Arial"/>
                <a:ea typeface="Arial"/>
                <a:cs typeface="Arial"/>
                <a:sym typeface="Arial"/>
              </a:rPr>
              <a:t> </a:t>
            </a:r>
            <a:r>
              <a:rPr lang="en-US" sz="1800" dirty="0">
                <a:solidFill>
                  <a:schemeClr val="dk1"/>
                </a:solidFill>
              </a:rPr>
              <a:t>T</a:t>
            </a:r>
            <a:r>
              <a:rPr lang="en-US" sz="1800" b="0" i="0" u="none" strike="noStrike" cap="none" dirty="0">
                <a:solidFill>
                  <a:schemeClr val="dk1"/>
                </a:solidFill>
                <a:latin typeface="Arial"/>
                <a:ea typeface="Arial"/>
                <a:cs typeface="Arial"/>
                <a:sym typeface="Arial"/>
              </a:rPr>
              <a:t>hông </a:t>
            </a:r>
            <a:r>
              <a:rPr lang="en-US" sz="1800" dirty="0">
                <a:solidFill>
                  <a:schemeClr val="dk1"/>
                </a:solidFill>
              </a:rPr>
              <a:t>T</a:t>
            </a:r>
            <a:r>
              <a:rPr lang="en-US" sz="1800" b="0" i="0" u="none" strike="noStrike" cap="none" dirty="0">
                <a:solidFill>
                  <a:schemeClr val="dk1"/>
                </a:solidFill>
                <a:latin typeface="Arial"/>
                <a:ea typeface="Arial"/>
                <a:cs typeface="Arial"/>
                <a:sym typeface="Arial"/>
              </a:rPr>
              <a:t>in</a:t>
            </a:r>
            <a:endParaRPr sz="1800" b="0" i="0" u="none" strike="noStrike" cap="none" dirty="0">
              <a:solidFill>
                <a:schemeClr val="dk1"/>
              </a:solidFill>
              <a:latin typeface="Arial"/>
              <a:ea typeface="Arial"/>
              <a:cs typeface="Arial"/>
              <a:sym typeface="Arial"/>
            </a:endParaRPr>
          </a:p>
        </p:txBody>
      </p:sp>
      <p:sp>
        <p:nvSpPr>
          <p:cNvPr id="466" name="Google Shape;466;p1"/>
          <p:cNvSpPr txBox="1"/>
          <p:nvPr/>
        </p:nvSpPr>
        <p:spPr>
          <a:xfrm>
            <a:off x="867632" y="445609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MSSV: 110120161</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867632" y="502068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a:t>
            </a:r>
            <a:r>
              <a:rPr lang="en-US" sz="2800" b="1" dirty="0" err="1">
                <a:solidFill>
                  <a:schemeClr val="dk1"/>
                </a:solidFill>
              </a:rPr>
              <a:t>s.Đoàn</a:t>
            </a:r>
            <a:r>
              <a:rPr lang="en-US" sz="2800" b="1" dirty="0">
                <a:solidFill>
                  <a:schemeClr val="dk1"/>
                </a:solidFill>
              </a:rPr>
              <a:t> </a:t>
            </a:r>
            <a:r>
              <a:rPr lang="en-US" sz="2800" b="1" dirty="0" err="1">
                <a:solidFill>
                  <a:schemeClr val="dk1"/>
                </a:solidFill>
              </a:rPr>
              <a:t>Phước</a:t>
            </a:r>
            <a:r>
              <a:rPr lang="en-US" sz="2800" b="1" dirty="0">
                <a:solidFill>
                  <a:schemeClr val="dk1"/>
                </a:solidFill>
              </a:rPr>
              <a:t> </a:t>
            </a:r>
            <a:r>
              <a:rPr lang="en-US" sz="2800" b="1" dirty="0" err="1">
                <a:solidFill>
                  <a:schemeClr val="dk1"/>
                </a:solidFill>
              </a:rPr>
              <a:t>Miền</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837300" y="3881379"/>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Nhan Lê Minh Trọng</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Trà</a:t>
            </a:r>
            <a:r>
              <a:rPr lang="en-US" sz="1800" b="0" i="1" u="none" strike="noStrike" cap="none" dirty="0">
                <a:solidFill>
                  <a:srgbClr val="595959"/>
                </a:solidFill>
                <a:latin typeface="Times New Roman"/>
                <a:ea typeface="Times New Roman"/>
                <a:cs typeface="Times New Roman"/>
                <a:sym typeface="Times New Roman"/>
              </a:rPr>
              <a:t> Vinh,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18</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TRƯỜNG ĐẠI HỌC TRÀ VINH</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CÔNG NGHỆ THÔNG TIN</a:t>
            </a:r>
            <a:endParaRPr sz="2800" b="1" i="0" u="none" strike="noStrike" cap="none" dirty="0">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1000" y="398791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217CF76C-076F-5CC3-93BF-041B26607EDB}"/>
              </a:ext>
            </a:extLst>
          </p:cNvPr>
          <p:cNvSpPr/>
          <p:nvPr/>
        </p:nvSpPr>
        <p:spPr>
          <a:xfrm>
            <a:off x="170752" y="284909"/>
            <a:ext cx="1903145" cy="689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9798ED-3A6E-9DC3-C912-8ECC01F4CB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752" y="86409"/>
            <a:ext cx="1775200" cy="1775200"/>
          </a:xfrm>
          <a:prstGeom prst="rect">
            <a:avLst/>
          </a:prstGeom>
          <a:noFill/>
        </p:spPr>
      </p:pic>
      <p:sp>
        <p:nvSpPr>
          <p:cNvPr id="4" name="Text Box 9">
            <a:extLst>
              <a:ext uri="{FF2B5EF4-FFF2-40B4-BE49-F238E27FC236}">
                <a16:creationId xmlns:a16="http://schemas.microsoft.com/office/drawing/2014/main" id="{FC85A946-1A76-F0C4-4635-D610DF9DBF26}"/>
              </a:ext>
            </a:extLst>
          </p:cNvPr>
          <p:cNvSpPr txBox="1"/>
          <p:nvPr/>
        </p:nvSpPr>
        <p:spPr>
          <a:xfrm>
            <a:off x="391602" y="1917635"/>
            <a:ext cx="1333500" cy="361950"/>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400" b="1" dirty="0">
                <a:solidFill>
                  <a:srgbClr val="FF0000"/>
                </a:solidFill>
                <a:effectLst/>
                <a:latin typeface="Times New Roman" panose="02020603050405020304" pitchFamily="18" charset="0"/>
                <a:ea typeface="Times New Roman" panose="02020603050405020304" pitchFamily="18" charset="0"/>
              </a:rPr>
              <a:t>ISO 9001:2015</a:t>
            </a:r>
            <a:endParaRPr lang="en-US" sz="1300" dirty="0">
              <a:effectLst/>
              <a:latin typeface="Times New Roman" panose="02020603050405020304" pitchFamily="18" charset="0"/>
              <a:ea typeface="Times New Roman" panose="02020603050405020304" pitchFamily="18" charset="0"/>
            </a:endParaRPr>
          </a:p>
        </p:txBody>
      </p:sp>
      <p:sp>
        <p:nvSpPr>
          <p:cNvPr id="5" name="Google Shape;486;p2">
            <a:extLst>
              <a:ext uri="{FF2B5EF4-FFF2-40B4-BE49-F238E27FC236}">
                <a16:creationId xmlns:a16="http://schemas.microsoft.com/office/drawing/2014/main" id="{B1A6527A-5FC3-1046-4719-B74DFC5DA38B}"/>
              </a:ext>
            </a:extLst>
          </p:cNvPr>
          <p:cNvSpPr txBox="1"/>
          <p:nvPr/>
        </p:nvSpPr>
        <p:spPr>
          <a:xfrm>
            <a:off x="391602" y="2675624"/>
            <a:ext cx="115824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XÂY DỰNG WEBSITE </a:t>
            </a:r>
            <a:r>
              <a:rPr lang="en-US" sz="3600" b="1" dirty="0">
                <a:solidFill>
                  <a:srgbClr val="ED1C2A"/>
                </a:solidFill>
                <a:latin typeface="Calibri"/>
                <a:ea typeface="Calibri"/>
                <a:cs typeface="Calibri"/>
                <a:sym typeface="Calibri"/>
              </a:rPr>
              <a:t>ĐẶT LỊCH HẸN ĐA DỊCH VỤ</a:t>
            </a:r>
            <a:endParaRPr sz="3600" b="1" i="0" u="none" strike="noStrike" cap="none" dirty="0">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736614" y="1958445"/>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3. MÔ TẢ BÀI TOÁN</a:t>
            </a:r>
            <a:endParaRPr sz="2400" b="1" i="0" u="none" strike="noStrike" cap="none" dirty="0">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99EA1A3F-5D81-1A2B-7252-975C8BE58B81}"/>
              </a:ext>
            </a:extLst>
          </p:cNvPr>
          <p:cNvSpPr txBox="1"/>
          <p:nvPr/>
        </p:nvSpPr>
        <p:spPr>
          <a:xfrm>
            <a:off x="4487159" y="1357460"/>
            <a:ext cx="6277806" cy="4653325"/>
          </a:xfrm>
          <a:prstGeom prst="rect">
            <a:avLst/>
          </a:prstGeom>
          <a:noFill/>
        </p:spPr>
        <p:txBody>
          <a:bodyPr wrap="square">
            <a:spAutoFit/>
          </a:bodyPr>
          <a:lstStyle/>
          <a:p>
            <a:pPr indent="457200" algn="just">
              <a:lnSpc>
                <a:spcPct val="150000"/>
              </a:lnSpc>
              <a:spcBef>
                <a:spcPts val="600"/>
              </a:spcBef>
              <a:spcAft>
                <a:spcPts val="600"/>
              </a:spcAft>
            </a:pPr>
            <a:r>
              <a:rPr lang="vi-VN" sz="2000" dirty="0">
                <a:latin typeface="+mj-lt"/>
              </a:rPr>
              <a:t>Trong môi trường dịch vụ ngày nay, việc quản lý lịch hẹn là một yếu tố quan trọng ảnh hưởng đến hiệu quả hoạt động của doanh nghiệp cũng như sự hài lòng của khách hàng. Các dịch vụ như khám bệnh,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chứng</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vi-VN" sz="2000" dirty="0">
                <a:latin typeface="Times New Roman" panose="02020603050405020304" pitchFamily="18" charset="0"/>
                <a:cs typeface="Times New Roman" panose="02020603050405020304" pitchFamily="18" charset="0"/>
              </a:rPr>
              <a:t>, </a:t>
            </a:r>
            <a:r>
              <a:rPr lang="vi-VN" sz="2000" dirty="0">
                <a:latin typeface="+mj-lt"/>
              </a:rPr>
              <a:t>hoặc tổ chức sự kiện thường yêu cầu khách hàng phải đặt lịch hẹn trước. Tuy nhiên, việc đặt lịch hẹn thông qua các kênh truyền thống như gọi điện thoại, gửi </a:t>
            </a:r>
            <a:r>
              <a:rPr lang="vi-VN" sz="2000" dirty="0" err="1">
                <a:latin typeface="+mj-lt"/>
              </a:rPr>
              <a:t>email</a:t>
            </a:r>
            <a:r>
              <a:rPr lang="vi-VN" sz="2000" dirty="0">
                <a:latin typeface="+mj-lt"/>
              </a:rPr>
              <a:t> hoặc đến trực tiếp có thể gây ra nhiều bất tiện và không hiệu quả. Bài toán đặt ra là phát triển một hệ thống đặt lịch hẹn đa dịch vụ qua một nền tảng </a:t>
            </a:r>
            <a:r>
              <a:rPr lang="vi-VN" sz="2000" dirty="0" err="1">
                <a:latin typeface="+mj-lt"/>
              </a:rPr>
              <a:t>web</a:t>
            </a:r>
            <a:r>
              <a:rPr lang="vi-VN" sz="2000" dirty="0">
                <a:latin typeface="+mj-lt"/>
              </a:rPr>
              <a:t> nhằm giải quyết các vấn đề này.</a:t>
            </a:r>
            <a:endParaRPr lang="en-US" sz="2000" dirty="0">
              <a:effectLst/>
              <a:latin typeface="+mj-lt"/>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736614" y="2181375"/>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3. MÔ TẢ BÀI TOÁN</a:t>
            </a:r>
            <a:endParaRPr sz="2400" b="1" i="0" u="none" strike="noStrike" cap="none" dirty="0">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99EA1A3F-5D81-1A2B-7252-975C8BE58B81}"/>
              </a:ext>
            </a:extLst>
          </p:cNvPr>
          <p:cNvSpPr txBox="1"/>
          <p:nvPr/>
        </p:nvSpPr>
        <p:spPr>
          <a:xfrm>
            <a:off x="4609708" y="1785152"/>
            <a:ext cx="6277806" cy="3268331"/>
          </a:xfrm>
          <a:prstGeom prst="rect">
            <a:avLst/>
          </a:prstGeom>
          <a:noFill/>
        </p:spPr>
        <p:txBody>
          <a:bodyPr wrap="square">
            <a:spAutoFit/>
          </a:bodyPr>
          <a:lstStyle/>
          <a:p>
            <a:pPr indent="457200" algn="just">
              <a:lnSpc>
                <a:spcPct val="150000"/>
              </a:lnSpc>
              <a:spcBef>
                <a:spcPts val="600"/>
              </a:spcBef>
              <a:spcAft>
                <a:spcPts val="600"/>
              </a:spcAft>
            </a:pP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là thiết kế và phát triển một hệ thống đặt lịch hẹn đa dịch vụ trực tuyến, cho phép người dùng thực hiện các thao tác đặt lịch hẹn cho nhiều loại dịch vụ khác nhau một cách dễ dàng và hiệu quả. Hệ thống cần đáp ứng được các yêu cầu của cả khách hàng và các nhà cung cấp dịch vụ, đồng thời hỗ trợ các tính năng cần thiết để quản lý và theo dõi lịch hẹn.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4562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CÁC ACTOR CỦA HỆ THỐNG</a:t>
            </a:r>
            <a:endParaRPr sz="2400" b="0" i="0" u="none" strike="noStrike" cap="none" dirty="0">
              <a:solidFill>
                <a:schemeClr val="dk1"/>
              </a:solidFill>
              <a:latin typeface="Arial"/>
              <a:ea typeface="Arial"/>
              <a:cs typeface="Arial"/>
              <a:sym typeface="Arial"/>
            </a:endParaRPr>
          </a:p>
        </p:txBody>
      </p:sp>
      <p:graphicFrame>
        <p:nvGraphicFramePr>
          <p:cNvPr id="816" name="Google Shape;816;p13"/>
          <p:cNvGraphicFramePr/>
          <p:nvPr>
            <p:extLst>
              <p:ext uri="{D42A27DB-BD31-4B8C-83A1-F6EECF244321}">
                <p14:modId xmlns:p14="http://schemas.microsoft.com/office/powerpoint/2010/main" val="2962566510"/>
              </p:ext>
            </p:extLst>
          </p:nvPr>
        </p:nvGraphicFramePr>
        <p:xfrm>
          <a:off x="1184942" y="1136716"/>
          <a:ext cx="9500350" cy="4901263"/>
        </p:xfrm>
        <a:graphic>
          <a:graphicData uri="http://schemas.openxmlformats.org/drawingml/2006/table">
            <a:tbl>
              <a:tblPr firstRow="1" firstCol="1" bandRow="1">
                <a:noFill/>
                <a:tableStyleId>{13B6B1CE-52B0-4939-B770-4F489DB44674}</a:tableStyleId>
              </a:tblPr>
              <a:tblGrid>
                <a:gridCol w="779400">
                  <a:extLst>
                    <a:ext uri="{9D8B030D-6E8A-4147-A177-3AD203B41FA5}">
                      <a16:colId xmlns:a16="http://schemas.microsoft.com/office/drawing/2014/main" val="20000"/>
                    </a:ext>
                  </a:extLst>
                </a:gridCol>
                <a:gridCol w="1504721">
                  <a:extLst>
                    <a:ext uri="{9D8B030D-6E8A-4147-A177-3AD203B41FA5}">
                      <a16:colId xmlns:a16="http://schemas.microsoft.com/office/drawing/2014/main" val="20001"/>
                    </a:ext>
                  </a:extLst>
                </a:gridCol>
                <a:gridCol w="7216229">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panose="02020603050405020304" pitchFamily="18" charset="0"/>
                          <a:cs typeface="Times New Roman" panose="02020603050405020304" pitchFamily="18" charset="0"/>
                        </a:rPr>
                        <a:t>STT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Tên</a:t>
                      </a:r>
                      <a:r>
                        <a:rPr lang="en-US" sz="1800" u="none" strike="noStrike" cap="none" dirty="0">
                          <a:latin typeface="Times New Roman" panose="02020603050405020304" pitchFamily="18" charset="0"/>
                          <a:cs typeface="Times New Roman" panose="02020603050405020304" pitchFamily="18" charset="0"/>
                        </a:rPr>
                        <a:t> Actor</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0"/>
                  </a:ext>
                </a:extLst>
              </a:tr>
              <a:tr h="1013390">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a:t>1</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a:ea typeface="Times New Roman"/>
                          <a:cs typeface="Times New Roman"/>
                          <a:sym typeface="Times New Roman"/>
                        </a:rPr>
                        <a:t>Admin</a:t>
                      </a:r>
                      <a:endParaRPr sz="18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Là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người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quyền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tương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với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hệ</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thống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quyền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điều</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khiển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cũng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như</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kiểm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soát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mọi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hoạt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động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của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hệ</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thống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Ngoài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trên</a:t>
                      </a:r>
                      <a:r>
                        <a:rPr lang="en-US" sz="1800" u="none" strike="noStrike" cap="none" dirty="0">
                          <a:latin typeface="Times New Roman" panose="02020603050405020304" pitchFamily="18" charset="0"/>
                          <a:cs typeface="Times New Roman" panose="02020603050405020304" pitchFamily="18" charset="0"/>
                        </a:rPr>
                        <a:t>, admin </a:t>
                      </a:r>
                      <a:r>
                        <a:rPr lang="en-US" sz="1800" u="none" strike="noStrike" cap="none" dirty="0" err="1">
                          <a:latin typeface="Times New Roman" panose="02020603050405020304" pitchFamily="18" charset="0"/>
                          <a:cs typeface="Times New Roman" panose="02020603050405020304" pitchFamily="18" charset="0"/>
                        </a:rPr>
                        <a:t>còn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chức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năng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như</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banner, </a:t>
                      </a:r>
                      <a:r>
                        <a:rPr lang="en-US" sz="1800" u="none" strike="noStrike" cap="none" dirty="0" err="1">
                          <a:latin typeface="Times New Roman" panose="02020603050405020304" pitchFamily="18" charset="0"/>
                          <a:cs typeface="Times New Roman" panose="02020603050405020304" pitchFamily="18" charset="0"/>
                        </a:rPr>
                        <a:t>duyệt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tài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khoản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nhân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sự</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quản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lý</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danh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mục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vụ</a:t>
                      </a:r>
                      <a:r>
                        <a:rPr lang="en-US" sz="1800" u="none" strike="noStrike" cap="none"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1"/>
                  </a:ext>
                </a:extLst>
              </a:tr>
              <a:tr h="835219">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a:t>2</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Quản</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lý</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Là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nhóm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người</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thể</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tạo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để</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họ</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có</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duyệt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xem</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thông</a:t>
                      </a:r>
                      <a:r>
                        <a:rPr lang="en-US" sz="1800" u="none" strike="noStrike" cap="none" dirty="0">
                          <a:latin typeface="Times New Roman" panose="02020603050405020304" pitchFamily="18" charset="0"/>
                          <a:cs typeface="Times New Roman" panose="02020603050405020304" pitchFamily="18" charset="0"/>
                        </a:rPr>
                        <a:t> tin </a:t>
                      </a:r>
                      <a:r>
                        <a:rPr lang="en-US" sz="1800" u="none" strike="noStrike" cap="none" dirty="0" err="1">
                          <a:latin typeface="Times New Roman" panose="02020603050405020304" pitchFamily="18" charset="0"/>
                          <a:cs typeface="Times New Roman" panose="02020603050405020304" pitchFamily="18" charset="0"/>
                        </a:rPr>
                        <a:t>sửa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xóa</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và</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gửi</a:t>
                      </a:r>
                      <a:r>
                        <a:rPr lang="en-US" sz="1800" u="none" strike="noStrike" cap="none" dirty="0">
                          <a:latin typeface="Times New Roman" panose="02020603050405020304" pitchFamily="18" charset="0"/>
                          <a:cs typeface="Times New Roman" panose="02020603050405020304" pitchFamily="18" charset="0"/>
                        </a:rPr>
                        <a:t> email </a:t>
                      </a:r>
                      <a:r>
                        <a:rPr lang="en-US" sz="1800" u="none" strike="noStrike" cap="none" dirty="0" err="1">
                          <a:latin typeface="Times New Roman" panose="02020603050405020304" pitchFamily="18" charset="0"/>
                          <a:cs typeface="Times New Roman" panose="02020603050405020304" pitchFamily="18" charset="0"/>
                        </a:rPr>
                        <a:t>xác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nhận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đặt</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cho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khách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hàng</a:t>
                      </a:r>
                      <a:r>
                        <a:rPr lang="en-US" sz="1800" u="none" strike="noStrike" cap="none"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2"/>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200" u="none" strike="noStrike" cap="none" dirty="0">
                          <a:latin typeface="Times New Roman"/>
                          <a:ea typeface="Times New Roman"/>
                          <a:cs typeface="Times New Roman"/>
                          <a:sym typeface="Times New Roman"/>
                        </a:rPr>
                        <a:t>3</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Khách</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hàng</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just" defTabSz="914400" rtl="0" eaLnBrk="1" fontAlgn="auto" latinLnBrk="0" hangingPunct="1">
                        <a:lnSpc>
                          <a:spcPct val="150000"/>
                        </a:lnSpc>
                        <a:spcBef>
                          <a:spcPts val="0"/>
                        </a:spcBef>
                        <a:spcAft>
                          <a:spcPts val="0"/>
                        </a:spcAft>
                        <a:buClr>
                          <a:srgbClr val="000000"/>
                        </a:buClr>
                        <a:buSzPts val="1300"/>
                        <a:buFont typeface="Arial"/>
                        <a:buNone/>
                        <a:tabLst/>
                        <a:defRPr/>
                      </a:pPr>
                      <a:r>
                        <a:rPr lang="vi-VN" sz="1800" u="none" strike="noStrike" cap="none" dirty="0">
                          <a:latin typeface="Times New Roman" panose="02020603050405020304" pitchFamily="18" charset="0"/>
                          <a:cs typeface="Times New Roman" panose="02020603050405020304" pitchFamily="18" charset="0"/>
                        </a:rPr>
                        <a:t>Khách hàng là đối tượng có thể xem các thông tin về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vi-VN" sz="1800" u="none" strike="noStrike" cap="none" dirty="0">
                          <a:latin typeface="Times New Roman" panose="02020603050405020304" pitchFamily="18" charset="0"/>
                          <a:cs typeface="Times New Roman" panose="02020603050405020304" pitchFamily="18" charset="0"/>
                        </a:rPr>
                        <a:t>được trình bày trên trang chủ của </a:t>
                      </a:r>
                      <a:r>
                        <a:rPr lang="vi-VN" sz="1800" u="none" strike="noStrike" cap="none" dirty="0" err="1">
                          <a:latin typeface="Times New Roman" panose="02020603050405020304" pitchFamily="18" charset="0"/>
                          <a:cs typeface="Times New Roman" panose="02020603050405020304" pitchFamily="18" charset="0"/>
                        </a:rPr>
                        <a:t>website</a:t>
                      </a:r>
                      <a:r>
                        <a:rPr lang="vi-VN" sz="1800" u="none" strike="noStrike" cap="none" dirty="0">
                          <a:latin typeface="Times New Roman" panose="02020603050405020304" pitchFamily="18" charset="0"/>
                          <a:cs typeface="Times New Roman" panose="02020603050405020304" pitchFamily="18" charset="0"/>
                        </a:rPr>
                        <a:t>, họ có thể tham khảo các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theo</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từng</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danh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mục</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dịch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vụ</a:t>
                      </a:r>
                      <a:r>
                        <a:rPr lang="vi-VN" sz="1800" u="none" strike="noStrike" cap="none" dirty="0">
                          <a:latin typeface="Times New Roman" panose="02020603050405020304" pitchFamily="18" charset="0"/>
                          <a:cs typeface="Times New Roman" panose="02020603050405020304" pitchFamily="18" charset="0"/>
                        </a:rPr>
                        <a:t>, xem thông tin chi tiết về </a:t>
                      </a:r>
                      <a:r>
                        <a:rPr lang="en-US" sz="1800" u="none" strike="noStrike" cap="none" dirty="0" err="1">
                          <a:latin typeface="Times New Roman" panose="02020603050405020304" pitchFamily="18" charset="0"/>
                          <a:cs typeface="Times New Roman" panose="02020603050405020304" pitchFamily="18" charset="0"/>
                        </a:rPr>
                        <a:t>lịch</a:t>
                      </a:r>
                      <a:r>
                        <a:rPr lang="en-US" sz="1800" u="none" strike="noStrike" cap="none" dirty="0">
                          <a:latin typeface="Times New Roman" panose="02020603050405020304" pitchFamily="18" charset="0"/>
                          <a:cs typeface="Times New Roman" panose="02020603050405020304" pitchFamily="18" charset="0"/>
                        </a:rPr>
                        <a:t> </a:t>
                      </a:r>
                      <a:r>
                        <a:rPr lang="en-US" sz="1800" u="none" strike="noStrike" cap="none" dirty="0" err="1">
                          <a:latin typeface="Times New Roman" panose="02020603050405020304" pitchFamily="18" charset="0"/>
                          <a:cs typeface="Times New Roman" panose="02020603050405020304" pitchFamily="18" charset="0"/>
                        </a:rPr>
                        <a:t>hẹn</a:t>
                      </a:r>
                      <a:r>
                        <a:rPr lang="vi-VN" sz="1800" u="none" strike="noStrike" cap="none" dirty="0">
                          <a:latin typeface="Times New Roman" panose="02020603050405020304" pitchFamily="18" charset="0"/>
                          <a:cs typeface="Times New Roman" panose="02020603050405020304" pitchFamily="18" charset="0"/>
                        </a:rPr>
                        <a:t>, tìm kiếm, và đặt </a:t>
                      </a:r>
                      <a:r>
                        <a:rPr lang="en-US" sz="1800" u="none" strike="noStrike" cap="none" dirty="0" err="1">
                          <a:latin typeface="Times New Roman" panose="02020603050405020304" pitchFamily="18" charset="0"/>
                          <a:cs typeface="Times New Roman" panose="02020603050405020304" pitchFamily="18" charset="0"/>
                        </a:rPr>
                        <a:t>lịch</a:t>
                      </a:r>
                      <a:r>
                        <a:rPr lang="vi-VN" sz="1800" u="none" strike="noStrike" cap="none" dirty="0">
                          <a:latin typeface="Times New Roman" panose="02020603050405020304" pitchFamily="18" charset="0"/>
                          <a:cs typeface="Times New Roman" panose="02020603050405020304" pitchFamily="18" charset="0"/>
                        </a:rPr>
                        <a:t>.</a:t>
                      </a:r>
                      <a:endParaRPr lang="vi-VN"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234335181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CÁC USECASE CỦA HỆ THỐNG</a:t>
            </a:r>
            <a:endParaRPr sz="2400" b="0" i="0" u="none" strike="noStrike" cap="none" dirty="0">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98E308A9-94B4-FF01-1C2A-0F4774D21303}"/>
              </a:ext>
            </a:extLst>
          </p:cNvPr>
          <p:cNvGraphicFramePr>
            <a:graphicFrameLocks noGrp="1"/>
          </p:cNvGraphicFramePr>
          <p:nvPr>
            <p:extLst>
              <p:ext uri="{D42A27DB-BD31-4B8C-83A1-F6EECF244321}">
                <p14:modId xmlns:p14="http://schemas.microsoft.com/office/powerpoint/2010/main" val="2786490767"/>
              </p:ext>
            </p:extLst>
          </p:nvPr>
        </p:nvGraphicFramePr>
        <p:xfrm>
          <a:off x="141402" y="1027523"/>
          <a:ext cx="11840065" cy="5553693"/>
        </p:xfrm>
        <a:graphic>
          <a:graphicData uri="http://schemas.openxmlformats.org/drawingml/2006/table">
            <a:tbl>
              <a:tblPr firstRow="1" firstCol="1" bandRow="1">
                <a:tableStyleId>{13B6B1CE-52B0-4939-B770-4F489DB44674}</a:tableStyleId>
              </a:tblPr>
              <a:tblGrid>
                <a:gridCol w="891966">
                  <a:extLst>
                    <a:ext uri="{9D8B030D-6E8A-4147-A177-3AD203B41FA5}">
                      <a16:colId xmlns:a16="http://schemas.microsoft.com/office/drawing/2014/main" val="2187937755"/>
                    </a:ext>
                  </a:extLst>
                </a:gridCol>
                <a:gridCol w="2515152">
                  <a:extLst>
                    <a:ext uri="{9D8B030D-6E8A-4147-A177-3AD203B41FA5}">
                      <a16:colId xmlns:a16="http://schemas.microsoft.com/office/drawing/2014/main" val="2923420808"/>
                    </a:ext>
                  </a:extLst>
                </a:gridCol>
                <a:gridCol w="8432947">
                  <a:extLst>
                    <a:ext uri="{9D8B030D-6E8A-4147-A177-3AD203B41FA5}">
                      <a16:colId xmlns:a16="http://schemas.microsoft.com/office/drawing/2014/main" val="3912260757"/>
                    </a:ext>
                  </a:extLst>
                </a:gridCol>
              </a:tblGrid>
              <a:tr h="464195">
                <a:tc>
                  <a:txBody>
                    <a:bodyPr/>
                    <a:lstStyle/>
                    <a:p>
                      <a:pPr algn="ctr"/>
                      <a:r>
                        <a:rPr lang="en-US" sz="1400"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pPr algn="ctr"/>
                      <a:r>
                        <a:rPr lang="en-US" sz="1400" dirty="0" err="1">
                          <a:effectLst/>
                        </a:rPr>
                        <a:t>Chức</a:t>
                      </a:r>
                      <a:r>
                        <a:rPr lang="en-US" sz="1400" dirty="0">
                          <a:effectLst/>
                        </a:rPr>
                        <a:t> </a:t>
                      </a:r>
                      <a:r>
                        <a:rPr lang="en-US" sz="1400" dirty="0" err="1">
                          <a:effectLst/>
                        </a:rPr>
                        <a:t>Năng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pPr algn="ctr"/>
                      <a:r>
                        <a:rPr lang="en-US" sz="1400" dirty="0">
                          <a:effectLst/>
                        </a:rPr>
                        <a:t>Ý </a:t>
                      </a:r>
                      <a:r>
                        <a:rPr lang="en-US" sz="1400" dirty="0" err="1">
                          <a:effectLst/>
                        </a:rPr>
                        <a:t>Nghĩa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261048450"/>
                  </a:ext>
                </a:extLst>
              </a:tr>
              <a:tr h="520837">
                <a:tc>
                  <a:txBody>
                    <a:bodyPr/>
                    <a:lstStyle/>
                    <a:p>
                      <a:pPr algn="ct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Đăng</a:t>
                      </a:r>
                      <a:r>
                        <a:rPr lang="en-US" sz="1800" dirty="0">
                          <a:effectLst/>
                        </a:rPr>
                        <a:t> </a:t>
                      </a:r>
                      <a:r>
                        <a:rPr lang="en-US" sz="1800" dirty="0" err="1">
                          <a:effectLst/>
                        </a:rPr>
                        <a:t>nhập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Khách hàng đã có tài khoản từ trước hoặc đã đăng ký thì sẽ tiến hành đăng nhập vào trình duyệt để bắt đầu đặt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4287424913"/>
                  </a:ext>
                </a:extLst>
              </a:tr>
              <a:tr h="338498">
                <a:tc>
                  <a:txBody>
                    <a:bodyPr/>
                    <a:lstStyle/>
                    <a:p>
                      <a:pPr algn="ct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Quản</a:t>
                      </a:r>
                      <a:r>
                        <a:rPr lang="en-US" sz="1800" dirty="0">
                          <a:effectLst/>
                        </a:rPr>
                        <a:t> </a:t>
                      </a:r>
                      <a:r>
                        <a:rPr lang="en-US" sz="1800" dirty="0" err="1">
                          <a:effectLst/>
                        </a:rPr>
                        <a:t>lý</a:t>
                      </a:r>
                      <a:r>
                        <a:rPr lang="en-US" sz="1800" dirty="0">
                          <a:effectLst/>
                        </a:rPr>
                        <a:t> banner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Admin có quyền thêm, sửa và xóa banner cho phù hợp với trình duyệt.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2797724251"/>
                  </a:ext>
                </a:extLst>
              </a:tr>
              <a:tr h="520837">
                <a:tc>
                  <a:txBody>
                    <a:bodyPr/>
                    <a:lstStyle/>
                    <a:p>
                      <a:pPr algn="ctr"/>
                      <a:r>
                        <a:rPr lang="en-US" sz="1400" dirty="0">
                          <a:effectLst/>
                        </a:rPr>
                        <a:t>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tài khoản quản lý</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admin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duyệt</a:t>
                      </a:r>
                      <a:r>
                        <a:rPr lang="en-US" sz="1800" dirty="0">
                          <a:effectLst/>
                        </a:rPr>
                        <a:t> </a:t>
                      </a:r>
                      <a:r>
                        <a:rPr lang="en-US" sz="1800" dirty="0" err="1">
                          <a:effectLst/>
                        </a:rPr>
                        <a:t>chức</a:t>
                      </a:r>
                      <a:r>
                        <a:rPr lang="en-US" sz="1800" dirty="0">
                          <a:effectLst/>
                        </a:rPr>
                        <a:t> </a:t>
                      </a:r>
                      <a:r>
                        <a:rPr lang="en-US" sz="1800" dirty="0" err="1">
                          <a:effectLst/>
                        </a:rPr>
                        <a:t>năng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và</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tắt</a:t>
                      </a:r>
                      <a:r>
                        <a:rPr lang="en-US" sz="1800" dirty="0">
                          <a:effectLst/>
                        </a:rPr>
                        <a:t> </a:t>
                      </a:r>
                      <a:r>
                        <a:rPr lang="en-US" sz="1800" dirty="0" err="1">
                          <a:effectLst/>
                        </a:rPr>
                        <a:t>đi</a:t>
                      </a:r>
                      <a:r>
                        <a:rPr lang="en-US" sz="1800" dirty="0">
                          <a:effectLst/>
                        </a:rPr>
                        <a:t> </a:t>
                      </a:r>
                      <a:r>
                        <a:rPr lang="en-US" sz="1800" dirty="0" err="1">
                          <a:effectLst/>
                        </a:rPr>
                        <a:t>nếu</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không</a:t>
                      </a:r>
                      <a:r>
                        <a:rPr lang="en-US" sz="1800" dirty="0">
                          <a:effectLst/>
                        </a:rPr>
                        <a:t> </a:t>
                      </a:r>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nữa</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951959274"/>
                  </a:ext>
                </a:extLst>
              </a:tr>
              <a:tr h="520837">
                <a:tc>
                  <a:txBody>
                    <a:bodyPr/>
                    <a:lstStyle/>
                    <a:p>
                      <a:pPr algn="ctr"/>
                      <a:r>
                        <a:rPr lang="en-US" sz="140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tạo lịch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tạo</a:t>
                      </a:r>
                      <a:r>
                        <a:rPr lang="en-US" sz="1800" dirty="0">
                          <a:effectLst/>
                        </a:rPr>
                        <a:t> </a:t>
                      </a:r>
                      <a:r>
                        <a:rPr lang="en-US" sz="1800" dirty="0" err="1">
                          <a:effectLst/>
                        </a:rPr>
                        <a:t>lịch</a:t>
                      </a:r>
                      <a:r>
                        <a:rPr lang="en-US" sz="1800" dirty="0">
                          <a:effectLst/>
                        </a:rPr>
                        <a:t> </a:t>
                      </a:r>
                      <a:r>
                        <a:rPr lang="en-US" sz="1800" dirty="0" err="1">
                          <a:effectLst/>
                        </a:rPr>
                        <a:t>dành</a:t>
                      </a:r>
                      <a:r>
                        <a:rPr lang="en-US" sz="1800" dirty="0">
                          <a:effectLst/>
                        </a:rPr>
                        <a:t> </a:t>
                      </a:r>
                      <a:r>
                        <a:rPr lang="en-US" sz="1800" dirty="0" err="1">
                          <a:effectLst/>
                        </a:rPr>
                        <a:t>cho</a:t>
                      </a:r>
                      <a:r>
                        <a:rPr lang="en-US" sz="1800" dirty="0">
                          <a:effectLst/>
                        </a:rPr>
                        <a:t> </a:t>
                      </a:r>
                      <a:r>
                        <a:rPr lang="en-US" sz="1800" dirty="0" err="1">
                          <a:effectLst/>
                        </a:rPr>
                        <a:t>các</a:t>
                      </a:r>
                      <a:r>
                        <a:rPr lang="en-US" sz="1800" dirty="0">
                          <a:effectLst/>
                        </a:rPr>
                        <a:t> </a:t>
                      </a:r>
                      <a:r>
                        <a:rPr lang="en-US" sz="1800" dirty="0" err="1">
                          <a:effectLst/>
                        </a:rPr>
                        <a:t>nhân</a:t>
                      </a:r>
                      <a:r>
                        <a:rPr lang="en-US" sz="1800" dirty="0">
                          <a:effectLst/>
                        </a:rPr>
                        <a:t> </a:t>
                      </a:r>
                      <a:r>
                        <a:rPr lang="en-US" sz="1800" dirty="0" err="1">
                          <a:effectLst/>
                        </a:rPr>
                        <a:t>viên</a:t>
                      </a:r>
                      <a:r>
                        <a:rPr lang="en-US" sz="1800" dirty="0">
                          <a:effectLst/>
                        </a:rPr>
                        <a:t> </a:t>
                      </a:r>
                      <a:r>
                        <a:rPr lang="en-US" sz="1800" dirty="0" err="1">
                          <a:effectLst/>
                        </a:rPr>
                        <a:t>công</a:t>
                      </a:r>
                      <a:r>
                        <a:rPr lang="en-US" sz="1800" dirty="0">
                          <a:effectLst/>
                        </a:rPr>
                        <a:t> </a:t>
                      </a:r>
                      <a:r>
                        <a:rPr lang="en-US" sz="1800" dirty="0" err="1">
                          <a:effectLst/>
                        </a:rPr>
                        <a:t>chứng</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đăng</a:t>
                      </a:r>
                      <a:r>
                        <a:rPr lang="en-US" sz="1800" dirty="0">
                          <a:effectLst/>
                        </a:rPr>
                        <a:t> </a:t>
                      </a:r>
                      <a:r>
                        <a:rPr lang="en-US" sz="1800" dirty="0" err="1">
                          <a:effectLst/>
                        </a:rPr>
                        <a:t>kiểm</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y </a:t>
                      </a:r>
                      <a:r>
                        <a:rPr lang="en-US" sz="1800" dirty="0" err="1">
                          <a:effectLst/>
                        </a:rPr>
                        <a:t>tế</a:t>
                      </a:r>
                      <a:r>
                        <a:rPr lang="en-US" sz="1800" dirty="0">
                          <a:effectLst/>
                        </a:rPr>
                        <a:t> </a:t>
                      </a:r>
                      <a:r>
                        <a:rPr lang="en-US" sz="1800" dirty="0" err="1">
                          <a:effectLst/>
                        </a:rPr>
                        <a:t>thêm</a:t>
                      </a:r>
                      <a:r>
                        <a:rPr lang="en-US" sz="1800" dirty="0">
                          <a:effectLst/>
                        </a:rPr>
                        <a:t>, </a:t>
                      </a:r>
                      <a:r>
                        <a:rPr lang="en-US" sz="1800" dirty="0" err="1">
                          <a:effectLst/>
                        </a:rPr>
                        <a:t>sửa</a:t>
                      </a:r>
                      <a:r>
                        <a:rPr lang="en-US" sz="1800" dirty="0">
                          <a:effectLst/>
                        </a:rPr>
                        <a:t> </a:t>
                      </a:r>
                      <a:r>
                        <a:rPr lang="en-US" sz="1800" dirty="0" err="1">
                          <a:effectLst/>
                        </a:rPr>
                        <a:t>và</a:t>
                      </a:r>
                      <a:r>
                        <a:rPr lang="en-US" sz="1800" dirty="0">
                          <a:effectLst/>
                        </a:rPr>
                        <a:t> </a:t>
                      </a:r>
                      <a:r>
                        <a:rPr lang="en-US" sz="1800" dirty="0" err="1">
                          <a:effectLst/>
                        </a:rPr>
                        <a:t>xóa</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4245754128"/>
                  </a:ext>
                </a:extLst>
              </a:tr>
              <a:tr h="520837">
                <a:tc>
                  <a:txBody>
                    <a:bodyPr/>
                    <a:lstStyle/>
                    <a:p>
                      <a:pPr algn="ctr"/>
                      <a:r>
                        <a:rPr lang="en-US" sz="140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tài khoản nhân viên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xem</a:t>
                      </a:r>
                      <a:r>
                        <a:rPr lang="en-US" sz="1800" dirty="0">
                          <a:effectLst/>
                        </a:rPr>
                        <a:t> </a:t>
                      </a:r>
                      <a:r>
                        <a:rPr lang="en-US" sz="1800" dirty="0" err="1">
                          <a:effectLst/>
                        </a:rPr>
                        <a:t>và</a:t>
                      </a:r>
                      <a:r>
                        <a:rPr lang="en-US" sz="1800" dirty="0">
                          <a:effectLst/>
                        </a:rPr>
                        <a:t> </a:t>
                      </a:r>
                      <a:r>
                        <a:rPr lang="en-US" sz="1800" dirty="0" err="1">
                          <a:effectLst/>
                        </a:rPr>
                        <a:t>duyệt</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nhân</a:t>
                      </a:r>
                      <a:r>
                        <a:rPr lang="en-US" sz="1800" dirty="0">
                          <a:effectLst/>
                        </a:rPr>
                        <a:t> </a:t>
                      </a:r>
                      <a:r>
                        <a:rPr lang="en-US" sz="1800" dirty="0" err="1">
                          <a:effectLst/>
                        </a:rPr>
                        <a:t>viên</a:t>
                      </a:r>
                      <a:r>
                        <a:rPr lang="en-US" sz="1800" dirty="0">
                          <a:effectLst/>
                        </a:rPr>
                        <a:t> </a:t>
                      </a:r>
                      <a:r>
                        <a:rPr lang="en-US" sz="1800" dirty="0" err="1">
                          <a:effectLst/>
                        </a:rPr>
                        <a:t>để</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tạo</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mới</a:t>
                      </a:r>
                      <a:r>
                        <a:rPr lang="en-US" sz="1800" dirty="0">
                          <a:effectLst/>
                        </a:rPr>
                        <a:t> </a:t>
                      </a:r>
                      <a:r>
                        <a:rPr lang="en-US" sz="1800" dirty="0" err="1">
                          <a:effectLst/>
                        </a:rPr>
                        <a:t>cho</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2513315537"/>
                  </a:ext>
                </a:extLst>
              </a:tr>
              <a:tr h="676996">
                <a:tc>
                  <a:txBody>
                    <a:bodyPr/>
                    <a:lstStyle/>
                    <a:p>
                      <a:pPr algn="ct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danh mục dịch vụ</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Chức</a:t>
                      </a:r>
                      <a:r>
                        <a:rPr lang="en-US" sz="1800" dirty="0">
                          <a:effectLst/>
                        </a:rPr>
                        <a:t> </a:t>
                      </a:r>
                      <a:r>
                        <a:rPr lang="en-US" sz="1800" dirty="0" err="1">
                          <a:effectLst/>
                        </a:rPr>
                        <a:t>năng</a:t>
                      </a:r>
                      <a:r>
                        <a:rPr lang="en-US" sz="1800" dirty="0">
                          <a:effectLst/>
                        </a:rPr>
                        <a:t> </a:t>
                      </a:r>
                      <a:r>
                        <a:rPr lang="en-US" sz="1800" dirty="0" err="1">
                          <a:effectLst/>
                        </a:rPr>
                        <a:t>này</a:t>
                      </a:r>
                      <a:r>
                        <a:rPr lang="en-US" sz="1800" dirty="0">
                          <a:effectLst/>
                        </a:rPr>
                        <a:t> </a:t>
                      </a:r>
                      <a:r>
                        <a:rPr lang="en-US" sz="1800" dirty="0" err="1">
                          <a:effectLst/>
                        </a:rPr>
                        <a:t>chỉ</a:t>
                      </a:r>
                      <a:r>
                        <a:rPr lang="en-US" sz="1800" dirty="0">
                          <a:effectLst/>
                        </a:rPr>
                        <a:t> </a:t>
                      </a:r>
                      <a:r>
                        <a:rPr lang="en-US" sz="1800" dirty="0" err="1">
                          <a:effectLst/>
                        </a:rPr>
                        <a:t>có</a:t>
                      </a:r>
                      <a:r>
                        <a:rPr lang="en-US" sz="1800" dirty="0">
                          <a:effectLst/>
                        </a:rPr>
                        <a:t> admin </a:t>
                      </a:r>
                      <a:r>
                        <a:rPr lang="en-US" sz="1800" dirty="0" err="1">
                          <a:effectLst/>
                        </a:rPr>
                        <a:t>mới</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thêm</a:t>
                      </a:r>
                      <a:r>
                        <a:rPr lang="en-US" sz="1800" dirty="0">
                          <a:effectLst/>
                        </a:rPr>
                        <a:t>, </a:t>
                      </a:r>
                      <a:r>
                        <a:rPr lang="en-US" sz="1800" dirty="0" err="1">
                          <a:effectLst/>
                        </a:rPr>
                        <a:t>sửa</a:t>
                      </a:r>
                      <a:r>
                        <a:rPr lang="en-US" sz="1800" dirty="0">
                          <a:effectLst/>
                        </a:rPr>
                        <a:t>, </a:t>
                      </a:r>
                      <a:r>
                        <a:rPr lang="en-US" sz="1800" dirty="0" err="1">
                          <a:effectLst/>
                        </a:rPr>
                        <a:t>xóa</a:t>
                      </a:r>
                      <a:r>
                        <a:rPr lang="en-US" sz="1800" dirty="0">
                          <a:effectLst/>
                        </a:rPr>
                        <a:t> </a:t>
                      </a:r>
                      <a:r>
                        <a:rPr lang="en-US" sz="1800" dirty="0" err="1">
                          <a:effectLst/>
                        </a:rPr>
                        <a:t>danh</a:t>
                      </a:r>
                      <a:r>
                        <a:rPr lang="en-US" sz="1800" dirty="0">
                          <a:effectLst/>
                        </a:rPr>
                        <a:t> </a:t>
                      </a:r>
                      <a:r>
                        <a:rPr lang="en-US" sz="1800" dirty="0" err="1">
                          <a:effectLst/>
                        </a:rPr>
                        <a:t>mục</a:t>
                      </a:r>
                      <a:r>
                        <a:rPr lang="en-US" sz="1800" dirty="0">
                          <a:effectLst/>
                        </a:rPr>
                        <a:t> </a:t>
                      </a:r>
                      <a:r>
                        <a:rPr lang="en-US" sz="1800" dirty="0" err="1">
                          <a:effectLst/>
                        </a:rPr>
                        <a:t>dịch</a:t>
                      </a:r>
                      <a:r>
                        <a:rPr lang="en-US" sz="1800" dirty="0">
                          <a:effectLst/>
                        </a:rPr>
                        <a:t> </a:t>
                      </a:r>
                      <a:r>
                        <a:rPr lang="en-US" sz="1800" dirty="0" err="1">
                          <a:effectLst/>
                        </a:rPr>
                        <a:t>vụ</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của</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Còn</a:t>
                      </a:r>
                      <a:r>
                        <a:rPr lang="en-US" sz="1800" dirty="0">
                          <a:effectLst/>
                        </a:rPr>
                        <a:t> </a:t>
                      </a:r>
                      <a:r>
                        <a:rPr lang="en-US" sz="1800" dirty="0" err="1">
                          <a:effectLst/>
                        </a:rPr>
                        <a:t>lại</a:t>
                      </a:r>
                      <a:r>
                        <a:rPr lang="en-US" sz="1800" dirty="0">
                          <a:effectLst/>
                        </a:rPr>
                        <a:t> </a:t>
                      </a:r>
                      <a:r>
                        <a:rPr lang="en-US" sz="1800" dirty="0" err="1">
                          <a:effectLst/>
                        </a:rPr>
                        <a:t>các</a:t>
                      </a:r>
                      <a:r>
                        <a:rPr lang="en-US" sz="1800" dirty="0">
                          <a:effectLst/>
                        </a:rPr>
                        <a:t> user </a:t>
                      </a:r>
                      <a:r>
                        <a:rPr lang="en-US" sz="1800" dirty="0" err="1">
                          <a:effectLst/>
                        </a:rPr>
                        <a:t>khác</a:t>
                      </a:r>
                      <a:r>
                        <a:rPr lang="en-US" sz="1800" dirty="0">
                          <a:effectLst/>
                        </a:rPr>
                        <a:t> </a:t>
                      </a:r>
                      <a:r>
                        <a:rPr lang="en-US" sz="1800" dirty="0" err="1">
                          <a:effectLst/>
                        </a:rPr>
                        <a:t>không</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tác</a:t>
                      </a:r>
                      <a:r>
                        <a:rPr lang="en-US" sz="1800" dirty="0">
                          <a:effectLst/>
                        </a:rPr>
                        <a:t> </a:t>
                      </a:r>
                      <a:r>
                        <a:rPr lang="en-US" sz="1800" dirty="0" err="1">
                          <a:effectLst/>
                        </a:rPr>
                        <a:t>đồng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751194445"/>
                  </a:ext>
                </a:extLst>
              </a:tr>
              <a:tr h="520837">
                <a:tc>
                  <a:txBody>
                    <a:bodyPr/>
                    <a:lstStyle/>
                    <a:p>
                      <a:pPr algn="ctr"/>
                      <a:r>
                        <a:rPr lang="en-US" sz="140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Quản lý duyệt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Tại</a:t>
                      </a:r>
                      <a:r>
                        <a:rPr lang="en-US" sz="1800" dirty="0">
                          <a:effectLst/>
                        </a:rPr>
                        <a:t> </a:t>
                      </a:r>
                      <a:r>
                        <a:rPr lang="en-US" sz="1800" dirty="0" err="1">
                          <a:effectLst/>
                        </a:rPr>
                        <a:t>đây</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có</a:t>
                      </a:r>
                      <a:r>
                        <a:rPr lang="en-US" sz="1800" dirty="0">
                          <a:effectLst/>
                        </a:rPr>
                        <a:t> </a:t>
                      </a:r>
                      <a:r>
                        <a:rPr lang="en-US" sz="1800" dirty="0" err="1">
                          <a:effectLst/>
                        </a:rPr>
                        <a:t>quyền</a:t>
                      </a:r>
                      <a:r>
                        <a:rPr lang="en-US" sz="1800" dirty="0">
                          <a:effectLst/>
                        </a:rPr>
                        <a:t> </a:t>
                      </a:r>
                      <a:r>
                        <a:rPr lang="en-US" sz="1800" dirty="0" err="1">
                          <a:effectLst/>
                        </a:rPr>
                        <a:t>duyệt</a:t>
                      </a:r>
                      <a:r>
                        <a:rPr lang="en-US" sz="1800" dirty="0">
                          <a:effectLst/>
                        </a:rPr>
                        <a:t> </a:t>
                      </a:r>
                      <a:r>
                        <a:rPr lang="en-US" sz="1800" dirty="0" err="1">
                          <a:effectLst/>
                        </a:rPr>
                        <a:t>thông</a:t>
                      </a:r>
                      <a:r>
                        <a:rPr lang="en-US" sz="1800" dirty="0">
                          <a:effectLst/>
                        </a:rPr>
                        <a:t> tin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mà</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đã</a:t>
                      </a:r>
                      <a:r>
                        <a:rPr lang="en-US" sz="1800" dirty="0">
                          <a:effectLst/>
                        </a:rPr>
                        <a:t> </a:t>
                      </a:r>
                      <a:r>
                        <a:rPr lang="en-US" sz="1800" dirty="0" err="1">
                          <a:effectLst/>
                        </a:rPr>
                        <a:t>đặt</a:t>
                      </a:r>
                      <a:r>
                        <a:rPr lang="en-US" sz="1800" dirty="0">
                          <a:effectLst/>
                        </a:rPr>
                        <a:t>. </a:t>
                      </a:r>
                      <a:r>
                        <a:rPr lang="en-US" sz="1800" dirty="0" err="1">
                          <a:effectLst/>
                        </a:rPr>
                        <a:t>Đồng</a:t>
                      </a:r>
                      <a:r>
                        <a:rPr lang="en-US" sz="1800" dirty="0">
                          <a:effectLst/>
                        </a:rPr>
                        <a:t> </a:t>
                      </a:r>
                      <a:r>
                        <a:rPr lang="en-US" sz="1800" dirty="0" err="1">
                          <a:effectLst/>
                        </a:rPr>
                        <a:t>thời</a:t>
                      </a:r>
                      <a:r>
                        <a:rPr lang="en-US" sz="1800" dirty="0">
                          <a:effectLst/>
                        </a:rPr>
                        <a:t> </a:t>
                      </a:r>
                      <a:r>
                        <a:rPr lang="en-US" sz="1800" dirty="0" err="1">
                          <a:effectLst/>
                        </a:rPr>
                        <a:t>gửi</a:t>
                      </a:r>
                      <a:r>
                        <a:rPr lang="en-US" sz="1800" dirty="0">
                          <a:effectLst/>
                        </a:rPr>
                        <a:t> email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đặt</a:t>
                      </a:r>
                      <a:r>
                        <a:rPr lang="en-US" sz="1800" dirty="0">
                          <a:effectLst/>
                        </a:rPr>
                        <a:t> </a:t>
                      </a:r>
                      <a:r>
                        <a:rPr lang="en-US" sz="1800" dirty="0" err="1">
                          <a:effectLst/>
                        </a:rPr>
                        <a:t>lịch</a:t>
                      </a:r>
                      <a:r>
                        <a:rPr lang="en-US" sz="1800" dirty="0">
                          <a:effectLst/>
                        </a:rPr>
                        <a:t> </a:t>
                      </a:r>
                      <a:r>
                        <a:rPr lang="en-US" sz="1800" dirty="0" err="1">
                          <a:effectLst/>
                        </a:rPr>
                        <a:t>cho</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3999103644"/>
                  </a:ext>
                </a:extLst>
              </a:tr>
              <a:tr h="653808">
                <a:tc>
                  <a:txBody>
                    <a:bodyPr/>
                    <a:lstStyle/>
                    <a:p>
                      <a:pPr algn="ctr"/>
                      <a:r>
                        <a:rPr lang="en-US" sz="140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Đặt lịch hẹn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đặt</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dựa</a:t>
                      </a:r>
                      <a:r>
                        <a:rPr lang="en-US" sz="1800" dirty="0">
                          <a:effectLst/>
                        </a:rPr>
                        <a:t> </a:t>
                      </a:r>
                      <a:r>
                        <a:rPr lang="en-US" sz="1800" dirty="0" err="1">
                          <a:effectLst/>
                        </a:rPr>
                        <a:t>trên</a:t>
                      </a:r>
                      <a:r>
                        <a:rPr lang="en-US" sz="1800" dirty="0">
                          <a:effectLst/>
                        </a:rPr>
                        <a:t> </a:t>
                      </a:r>
                      <a:r>
                        <a:rPr lang="en-US" sz="1800" dirty="0" err="1">
                          <a:effectLst/>
                        </a:rPr>
                        <a:t>những</a:t>
                      </a:r>
                      <a:r>
                        <a:rPr lang="en-US" sz="1800" dirty="0">
                          <a:effectLst/>
                        </a:rPr>
                        <a:t> </a:t>
                      </a:r>
                      <a:r>
                        <a:rPr lang="en-US" sz="1800" dirty="0" err="1">
                          <a:effectLst/>
                        </a:rPr>
                        <a:t>lịch</a:t>
                      </a:r>
                      <a:r>
                        <a:rPr lang="en-US" sz="1800" dirty="0">
                          <a:effectLst/>
                        </a:rPr>
                        <a:t> </a:t>
                      </a:r>
                      <a:r>
                        <a:rPr lang="en-US" sz="1800" dirty="0" err="1">
                          <a:effectLst/>
                        </a:rPr>
                        <a:t>hẹn</a:t>
                      </a:r>
                      <a:r>
                        <a:rPr lang="en-US" sz="1800" dirty="0">
                          <a:effectLst/>
                        </a:rPr>
                        <a:t> </a:t>
                      </a:r>
                      <a:r>
                        <a:rPr lang="en-US" sz="1800" dirty="0" err="1">
                          <a:effectLst/>
                        </a:rPr>
                        <a:t>mà</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đăng</a:t>
                      </a:r>
                      <a:r>
                        <a:rPr lang="en-US" sz="1800" dirty="0">
                          <a:effectLst/>
                        </a:rPr>
                        <a:t> </a:t>
                      </a:r>
                      <a:r>
                        <a:rPr lang="en-US" sz="1800" dirty="0" err="1">
                          <a:effectLst/>
                        </a:rPr>
                        <a:t>trên</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phù</a:t>
                      </a:r>
                      <a:r>
                        <a:rPr lang="en-US" sz="1800" dirty="0">
                          <a:effectLst/>
                        </a:rPr>
                        <a:t> </a:t>
                      </a:r>
                      <a:r>
                        <a:rPr lang="en-US" sz="1800" dirty="0" err="1">
                          <a:effectLst/>
                        </a:rPr>
                        <a:t>hợp</a:t>
                      </a:r>
                      <a:r>
                        <a:rPr lang="en-US" sz="1800" dirty="0">
                          <a:effectLst/>
                        </a:rPr>
                        <a:t> </a:t>
                      </a:r>
                      <a:r>
                        <a:rPr lang="en-US" sz="1800" dirty="0" err="1">
                          <a:effectLst/>
                        </a:rPr>
                        <a:t>cho</a:t>
                      </a:r>
                      <a:r>
                        <a:rPr lang="en-US" sz="1800" dirty="0">
                          <a:effectLst/>
                        </a:rPr>
                        <a:t> </a:t>
                      </a:r>
                      <a:r>
                        <a:rPr lang="en-US" sz="1800" dirty="0" err="1">
                          <a:effectLst/>
                        </a:rPr>
                        <a:t>bản</a:t>
                      </a:r>
                      <a:r>
                        <a:rPr lang="en-US" sz="1800" dirty="0">
                          <a:effectLst/>
                        </a:rPr>
                        <a:t> </a:t>
                      </a:r>
                      <a:r>
                        <a:rPr lang="en-US" sz="1800" dirty="0" err="1">
                          <a:effectLst/>
                        </a:rPr>
                        <a:t>thân</a:t>
                      </a:r>
                      <a:r>
                        <a:rPr lang="en-US" sz="1800" dirty="0">
                          <a:effectLst/>
                        </a:rPr>
                        <a:t> </a:t>
                      </a:r>
                      <a:r>
                        <a:rPr lang="en-US" sz="1800" dirty="0" err="1">
                          <a:effectLst/>
                        </a:rPr>
                        <a:t>để</a:t>
                      </a:r>
                      <a:r>
                        <a:rPr lang="en-US" sz="1800" dirty="0">
                          <a:effectLst/>
                        </a:rPr>
                        <a:t> </a:t>
                      </a:r>
                      <a:r>
                        <a:rPr lang="en-US" sz="1800" dirty="0" err="1">
                          <a:effectLst/>
                        </a:rPr>
                        <a:t>dễ</a:t>
                      </a:r>
                      <a:r>
                        <a:rPr lang="en-US" sz="1800" dirty="0">
                          <a:effectLst/>
                        </a:rPr>
                        <a:t> </a:t>
                      </a:r>
                      <a:r>
                        <a:rPr lang="en-US" sz="1800" dirty="0" err="1">
                          <a:effectLst/>
                        </a:rPr>
                        <a:t>dàng</a:t>
                      </a:r>
                      <a:r>
                        <a:rPr lang="en-US" sz="1800" dirty="0">
                          <a:effectLst/>
                        </a:rPr>
                        <a:t> </a:t>
                      </a:r>
                      <a:r>
                        <a:rPr lang="en-US" sz="1800" dirty="0" err="1">
                          <a:effectLst/>
                        </a:rPr>
                        <a:t>sắp</a:t>
                      </a:r>
                      <a:r>
                        <a:rPr lang="en-US" sz="1800" dirty="0">
                          <a:effectLst/>
                        </a:rPr>
                        <a:t> </a:t>
                      </a:r>
                      <a:r>
                        <a:rPr lang="en-US" sz="1800" dirty="0" err="1">
                          <a:effectLst/>
                        </a:rPr>
                        <a:t>xếp</a:t>
                      </a:r>
                      <a:r>
                        <a:rPr lang="en-US" sz="1800" dirty="0">
                          <a:effectLst/>
                        </a:rPr>
                        <a:t> </a:t>
                      </a:r>
                      <a:r>
                        <a:rPr lang="en-US" sz="1800" dirty="0" err="1">
                          <a:effectLst/>
                        </a:rPr>
                        <a:t>công</a:t>
                      </a:r>
                      <a:r>
                        <a:rPr lang="en-US" sz="1800" dirty="0">
                          <a:effectLst/>
                        </a:rPr>
                        <a:t> </a:t>
                      </a:r>
                      <a:r>
                        <a:rPr lang="en-US" sz="1800" dirty="0" err="1">
                          <a:effectLst/>
                        </a:rPr>
                        <a:t>việc</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1744840606"/>
                  </a:ext>
                </a:extLst>
              </a:tr>
              <a:tr h="676996">
                <a:tc>
                  <a:txBody>
                    <a:bodyPr/>
                    <a:lstStyle/>
                    <a:p>
                      <a:pPr algn="ctr"/>
                      <a:r>
                        <a:rPr lang="en-US" sz="140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a:effectLst/>
                        </a:rPr>
                        <a:t>Tìm kiếm thông tin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tc>
                  <a:txBody>
                    <a:bodyPr/>
                    <a:lstStyle/>
                    <a:p>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thông</a:t>
                      </a:r>
                      <a:r>
                        <a:rPr lang="en-US" sz="1800" dirty="0">
                          <a:effectLst/>
                        </a:rPr>
                        <a:t> tin </a:t>
                      </a:r>
                      <a:r>
                        <a:rPr lang="en-US" sz="1800" dirty="0" err="1">
                          <a:effectLst/>
                        </a:rPr>
                        <a:t>mà</a:t>
                      </a:r>
                      <a:r>
                        <a:rPr lang="en-US" sz="1800" dirty="0">
                          <a:effectLst/>
                        </a:rPr>
                        <a:t> </a:t>
                      </a:r>
                      <a:r>
                        <a:rPr lang="en-US" sz="1800" dirty="0" err="1">
                          <a:effectLst/>
                        </a:rPr>
                        <a:t>mình</a:t>
                      </a:r>
                      <a:r>
                        <a:rPr lang="en-US" sz="1800" dirty="0">
                          <a:effectLst/>
                        </a:rPr>
                        <a:t> </a:t>
                      </a:r>
                      <a:r>
                        <a:rPr lang="en-US" sz="1800" dirty="0" err="1">
                          <a:effectLst/>
                        </a:rPr>
                        <a:t>muốn</a:t>
                      </a:r>
                      <a:r>
                        <a:rPr lang="en-US" sz="1800" dirty="0">
                          <a:effectLst/>
                        </a:rPr>
                        <a:t> </a:t>
                      </a:r>
                      <a:r>
                        <a:rPr lang="en-US" sz="1800" dirty="0" err="1">
                          <a:effectLst/>
                        </a:rPr>
                        <a:t>bằng</a:t>
                      </a:r>
                      <a:r>
                        <a:rPr lang="en-US" sz="1800" dirty="0">
                          <a:effectLst/>
                        </a:rPr>
                        <a:t> </a:t>
                      </a:r>
                      <a:r>
                        <a:rPr lang="en-US" sz="1800" dirty="0" err="1">
                          <a:effectLst/>
                        </a:rPr>
                        <a:t>cách</a:t>
                      </a:r>
                      <a:r>
                        <a:rPr lang="en-US" sz="1800" dirty="0">
                          <a:effectLst/>
                        </a:rPr>
                        <a:t> </a:t>
                      </a:r>
                      <a:r>
                        <a:rPr lang="en-US" sz="1800" dirty="0" err="1">
                          <a:effectLst/>
                        </a:rPr>
                        <a:t>nhập</a:t>
                      </a:r>
                      <a:r>
                        <a:rPr lang="en-US" sz="1800" dirty="0">
                          <a:effectLst/>
                        </a:rPr>
                        <a:t> </a:t>
                      </a:r>
                      <a:r>
                        <a:rPr lang="en-US" sz="1800" dirty="0" err="1">
                          <a:effectLst/>
                        </a:rPr>
                        <a:t>thông</a:t>
                      </a:r>
                      <a:r>
                        <a:rPr lang="en-US" sz="1800" dirty="0">
                          <a:effectLst/>
                        </a:rPr>
                        <a:t> tin </a:t>
                      </a:r>
                      <a:r>
                        <a:rPr lang="en-US" sz="1800" dirty="0" err="1">
                          <a:effectLst/>
                        </a:rPr>
                        <a:t>để</a:t>
                      </a:r>
                      <a:r>
                        <a:rPr lang="en-US" sz="1800" dirty="0">
                          <a:effectLst/>
                        </a:rPr>
                        <a:t> </a:t>
                      </a:r>
                      <a:r>
                        <a:rPr lang="en-US" sz="1800" dirty="0" err="1">
                          <a:effectLst/>
                        </a:rPr>
                        <a:t>trình</a:t>
                      </a:r>
                      <a:r>
                        <a:rPr lang="en-US" sz="1800" dirty="0">
                          <a:effectLst/>
                        </a:rPr>
                        <a:t> </a:t>
                      </a:r>
                      <a:r>
                        <a:rPr lang="en-US" sz="1800" dirty="0" err="1">
                          <a:effectLst/>
                        </a:rPr>
                        <a:t>duyệt</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hiển</a:t>
                      </a:r>
                      <a:r>
                        <a:rPr lang="en-US" sz="1800" dirty="0">
                          <a:effectLst/>
                        </a:rPr>
                        <a:t> </a:t>
                      </a:r>
                      <a:r>
                        <a:rPr lang="en-US" sz="1800" dirty="0" err="1">
                          <a:effectLst/>
                        </a:rPr>
                        <a:t>thị</a:t>
                      </a:r>
                      <a:r>
                        <a:rPr lang="en-US" sz="1800" dirty="0">
                          <a:effectLst/>
                        </a:rPr>
                        <a:t> </a:t>
                      </a:r>
                      <a:r>
                        <a:rPr lang="en-US" sz="1800" dirty="0" err="1">
                          <a:effectLst/>
                        </a:rPr>
                        <a:t>ra</a:t>
                      </a:r>
                      <a:r>
                        <a:rPr lang="en-US" sz="1800" dirty="0">
                          <a:effectLst/>
                        </a:rPr>
                        <a:t> </a:t>
                      </a:r>
                      <a:r>
                        <a:rPr lang="en-US" sz="1800" dirty="0" err="1">
                          <a:effectLst/>
                        </a:rPr>
                        <a:t>những</a:t>
                      </a:r>
                      <a:r>
                        <a:rPr lang="en-US" sz="1800" dirty="0">
                          <a:effectLst/>
                        </a:rPr>
                        <a:t> </a:t>
                      </a:r>
                      <a:r>
                        <a:rPr lang="en-US" sz="1800" dirty="0" err="1">
                          <a:effectLst/>
                        </a:rPr>
                        <a:t>thông</a:t>
                      </a:r>
                      <a:r>
                        <a:rPr lang="en-US" sz="1800" dirty="0">
                          <a:effectLst/>
                        </a:rPr>
                        <a:t> tin </a:t>
                      </a:r>
                      <a:r>
                        <a:rPr lang="en-US" sz="1800" dirty="0" err="1">
                          <a:effectLst/>
                        </a:rPr>
                        <a:t>chính</a:t>
                      </a:r>
                      <a:r>
                        <a:rPr lang="en-US" sz="1800" dirty="0">
                          <a:effectLst/>
                        </a:rPr>
                        <a:t> </a:t>
                      </a:r>
                      <a:r>
                        <a:rPr lang="en-US" sz="1800" dirty="0" err="1">
                          <a:effectLst/>
                        </a:rPr>
                        <a:t>xác</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162" marR="49162" marT="0" marB="0"/>
                </a:tc>
                <a:extLst>
                  <a:ext uri="{0D108BD9-81ED-4DB2-BD59-A6C34878D82A}">
                    <a16:rowId xmlns:a16="http://schemas.microsoft.com/office/drawing/2014/main" val="380344765"/>
                  </a:ext>
                </a:extLst>
              </a:tr>
            </a:tbl>
          </a:graphicData>
        </a:graphic>
      </p:graphicFrame>
    </p:spTree>
    <p:extLst>
      <p:ext uri="{BB962C8B-B14F-4D97-AF65-F5344CB8AC3E}">
        <p14:creationId xmlns:p14="http://schemas.microsoft.com/office/powerpoint/2010/main" val="18508910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A50DAD99-9A54-5943-B5F3-2A087CC55F20}"/>
              </a:ext>
            </a:extLst>
          </p:cNvPr>
          <p:cNvPicPr>
            <a:picLocks noChangeAspect="1"/>
          </p:cNvPicPr>
          <p:nvPr/>
        </p:nvPicPr>
        <p:blipFill>
          <a:blip r:embed="rId3"/>
          <a:stretch>
            <a:fillRect/>
          </a:stretch>
        </p:blipFill>
        <p:spPr>
          <a:xfrm>
            <a:off x="1102936" y="1158018"/>
            <a:ext cx="9945278" cy="53406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571D3916-E084-1A8D-0487-405108443F06}"/>
              </a:ext>
            </a:extLst>
          </p:cNvPr>
          <p:cNvPicPr>
            <a:picLocks noChangeAspect="1"/>
          </p:cNvPicPr>
          <p:nvPr/>
        </p:nvPicPr>
        <p:blipFill>
          <a:blip r:embed="rId3"/>
          <a:stretch>
            <a:fillRect/>
          </a:stretch>
        </p:blipFill>
        <p:spPr>
          <a:xfrm>
            <a:off x="1203579" y="1146220"/>
            <a:ext cx="9784841" cy="5095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1629720" y="2277360"/>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756360" y="2203920"/>
            <a:ext cx="2241720" cy="1293573"/>
            <a:chOff x="756360" y="2203920"/>
            <a:chExt cx="2241720" cy="1293573"/>
          </a:xfrm>
        </p:grpSpPr>
        <p:sp>
          <p:nvSpPr>
            <p:cNvPr id="694" name="Google Shape;694;p9"/>
            <p:cNvSpPr/>
            <p:nvPr/>
          </p:nvSpPr>
          <p:spPr>
            <a:xfrm>
              <a:off x="8719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Truy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trang</a:t>
              </a:r>
              <a:r>
                <a:rPr lang="en-US" sz="1400" b="0" i="0" u="none" strike="noStrike" cap="none" dirty="0">
                  <a:solidFill>
                    <a:srgbClr val="595959"/>
                  </a:solidFill>
                  <a:latin typeface="Calibri"/>
                  <a:ea typeface="Calibri"/>
                  <a:cs typeface="Calibri"/>
                  <a:sym typeface="Calibri"/>
                </a:rPr>
                <a:t> website,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tài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khoản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nếu</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chưa</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có</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tài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khoản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phải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ký</a:t>
              </a:r>
              <a:endParaRPr sz="1400" b="0" i="0" u="none" strike="noStrike" cap="none" dirty="0">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KHÁCH HÀNG</a:t>
              </a:r>
              <a:endParaRPr sz="1800" b="0" i="0" u="none" strike="noStrike" cap="none" dirty="0">
                <a:solidFill>
                  <a:schemeClr val="dk1"/>
                </a:solidFill>
                <a:latin typeface="Arial"/>
                <a:ea typeface="Arial"/>
                <a:cs typeface="Arial"/>
                <a:sym typeface="Arial"/>
              </a:endParaRPr>
            </a:p>
          </p:txBody>
        </p:sp>
      </p:grpSp>
      <p:grpSp>
        <p:nvGrpSpPr>
          <p:cNvPr id="696" name="Google Shape;696;p9"/>
          <p:cNvGrpSpPr/>
          <p:nvPr/>
        </p:nvGrpSpPr>
        <p:grpSpPr>
          <a:xfrm>
            <a:off x="3578760" y="2203920"/>
            <a:ext cx="2241720" cy="1293573"/>
            <a:chOff x="3578760" y="2203920"/>
            <a:chExt cx="2241720" cy="1293573"/>
          </a:xfrm>
        </p:grpSpPr>
        <p:sp>
          <p:nvSpPr>
            <p:cNvPr id="697" name="Google Shape;697;p9"/>
            <p:cNvSpPr/>
            <p:nvPr/>
          </p:nvSpPr>
          <p:spPr>
            <a:xfrm>
              <a:off x="36943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Sau </a:t>
              </a:r>
              <a:r>
                <a:rPr lang="en-US" sz="1400" b="0" i="0" u="none" strike="noStrike" cap="none" dirty="0" err="1">
                  <a:solidFill>
                    <a:srgbClr val="595959"/>
                  </a:solidFill>
                  <a:latin typeface="Calibri"/>
                  <a:ea typeface="Calibri"/>
                  <a:cs typeface="Calibri"/>
                  <a:sym typeface="Calibri"/>
                </a:rPr>
                <a:t>khi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tìm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kiếm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được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phù</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hợp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sẽ</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chọn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mình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muốn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endParaRPr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4487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CHỌN LỊCH HẸN</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324600" y="220392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dirty="0" err="1">
                  <a:solidFill>
                    <a:srgbClr val="595959"/>
                  </a:solidFill>
                  <a:latin typeface="Calibri"/>
                  <a:ea typeface="Calibri"/>
                  <a:cs typeface="Calibri"/>
                  <a:sym typeface="Calibri"/>
                </a:rPr>
                <a:t>Tiếp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đó</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khách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sẽ</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tiến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đã</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kiểm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tra</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thông</a:t>
              </a:r>
              <a:r>
                <a:rPr lang="en-US" dirty="0">
                  <a:solidFill>
                    <a:srgbClr val="595959"/>
                  </a:solidFill>
                  <a:latin typeface="Calibri"/>
                  <a:ea typeface="Calibri"/>
                  <a:cs typeface="Calibri"/>
                  <a:sym typeface="Calibri"/>
                </a:rPr>
                <a:t> tin </a:t>
              </a:r>
              <a:r>
                <a:rPr lang="en-US" dirty="0" err="1">
                  <a:solidFill>
                    <a:srgbClr val="595959"/>
                  </a:solidFill>
                  <a:latin typeface="Calibri"/>
                  <a:ea typeface="Calibri"/>
                  <a:cs typeface="Calibri"/>
                  <a:sym typeface="Calibri"/>
                </a:rPr>
                <a:t>phù</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hợp</a:t>
              </a:r>
              <a:r>
                <a:rPr lang="en-US" dirty="0">
                  <a:solidFill>
                    <a:srgbClr val="595959"/>
                  </a:solidFill>
                  <a:latin typeface="Calibri"/>
                  <a:ea typeface="Calibri"/>
                  <a:cs typeface="Calibri"/>
                  <a:sym typeface="Calibri"/>
                </a:rPr>
                <a:t>.</a:t>
              </a: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ĐẶT LỊCH</a:t>
              </a:r>
              <a:endParaRPr sz="1800" b="0" i="0" u="none" strike="noStrike" cap="none" dirty="0">
                <a:solidFill>
                  <a:schemeClr val="dk1"/>
                </a:solidFill>
                <a:latin typeface="Arial"/>
                <a:ea typeface="Arial"/>
                <a:cs typeface="Arial"/>
                <a:sym typeface="Arial"/>
              </a:endParaRPr>
            </a:p>
          </p:txBody>
        </p:sp>
      </p:grpSp>
      <p:grpSp>
        <p:nvGrpSpPr>
          <p:cNvPr id="702" name="Google Shape;702;p9"/>
          <p:cNvGrpSpPr/>
          <p:nvPr/>
        </p:nvGrpSpPr>
        <p:grpSpPr>
          <a:xfrm>
            <a:off x="9228240" y="2203920"/>
            <a:ext cx="2441880" cy="1293573"/>
            <a:chOff x="9228240" y="2203920"/>
            <a:chExt cx="2441880" cy="1293573"/>
          </a:xfrm>
        </p:grpSpPr>
        <p:sp>
          <p:nvSpPr>
            <p:cNvPr id="703" name="Google Shape;703;p9"/>
            <p:cNvSpPr/>
            <p:nvPr/>
          </p:nvSpPr>
          <p:spPr>
            <a:xfrm>
              <a:off x="934380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Nhân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viên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gửi</a:t>
              </a:r>
              <a:r>
                <a:rPr lang="en-US" sz="1400" b="0" i="0" u="none" strike="noStrike" cap="none" dirty="0">
                  <a:solidFill>
                    <a:srgbClr val="595959"/>
                  </a:solidFill>
                  <a:latin typeface="Calibri"/>
                  <a:ea typeface="Calibri"/>
                  <a:cs typeface="Calibri"/>
                  <a:sym typeface="Calibri"/>
                </a:rPr>
                <a:t> email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NHÂN VIÊN XÁC NHẬN</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7831080" y="4364640"/>
            <a:ext cx="2427840" cy="1293573"/>
            <a:chOff x="7831080" y="4364640"/>
            <a:chExt cx="2427840" cy="1293573"/>
          </a:xfrm>
        </p:grpSpPr>
        <p:sp>
          <p:nvSpPr>
            <p:cNvPr id="706" name="Google Shape;706;p9"/>
            <p:cNvSpPr/>
            <p:nvPr/>
          </p:nvSpPr>
          <p:spPr>
            <a:xfrm>
              <a:off x="794664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công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sẽ</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theo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dõi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đã</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được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xác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chưa</a:t>
              </a:r>
              <a:r>
                <a:rPr lang="en-US" dirty="0">
                  <a:solidFill>
                    <a:srgbClr val="595959"/>
                  </a:solidFill>
                  <a:latin typeface="Calibri"/>
                  <a:ea typeface="Calibri"/>
                  <a:cs typeface="Calibri"/>
                  <a:sym typeface="Calibri"/>
                </a:rPr>
                <a:t> </a:t>
              </a: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THEO DÕI LỊCH HẸN</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4998240" y="4364640"/>
            <a:ext cx="2241720" cy="1724460"/>
            <a:chOff x="4998240" y="4364640"/>
            <a:chExt cx="2241720" cy="1724460"/>
          </a:xfrm>
        </p:grpSpPr>
        <p:sp>
          <p:nvSpPr>
            <p:cNvPr id="709" name="Google Shape;709;p9"/>
            <p:cNvSpPr/>
            <p:nvPr/>
          </p:nvSpPr>
          <p:spPr>
            <a:xfrm>
              <a:off x="5113800" y="4705560"/>
              <a:ext cx="2010600" cy="13835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chọn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sẽ</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được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xem</a:t>
              </a:r>
              <a:r>
                <a:rPr lang="en-US" sz="1400" b="0" i="0" u="none" strike="noStrike" cap="none" dirty="0">
                  <a:solidFill>
                    <a:srgbClr val="595959"/>
                  </a:solidFill>
                  <a:latin typeface="Calibri"/>
                  <a:ea typeface="Calibri"/>
                  <a:cs typeface="Calibri"/>
                  <a:sym typeface="Calibri"/>
                </a:rPr>
                <a:t> chi </a:t>
              </a:r>
              <a:r>
                <a:rPr lang="en-US" sz="1400" b="0" i="0" u="none" strike="noStrike" cap="none" dirty="0" err="1">
                  <a:solidFill>
                    <a:srgbClr val="595959"/>
                  </a:solidFill>
                  <a:latin typeface="Calibri"/>
                  <a:ea typeface="Calibri"/>
                  <a:cs typeface="Calibri"/>
                  <a:sym typeface="Calibri"/>
                </a:rPr>
                <a:t>tiết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lịch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hẹn</a:t>
              </a:r>
              <a:r>
                <a:rPr lang="en-US" sz="1400" b="0" i="0" u="none" strike="noStrike" cap="none" dirty="0">
                  <a:solidFill>
                    <a:srgbClr val="595959"/>
                  </a:solidFill>
                  <a:latin typeface="Calibri"/>
                  <a:ea typeface="Calibri"/>
                  <a:cs typeface="Calibri"/>
                  <a:sym typeface="Calibri"/>
                </a:rPr>
                <a:t> bao </a:t>
              </a:r>
              <a:r>
                <a:rPr lang="en-US" sz="1400" b="0" i="0" u="none" strike="noStrike" cap="none" dirty="0" err="1">
                  <a:solidFill>
                    <a:srgbClr val="595959"/>
                  </a:solidFill>
                  <a:latin typeface="Calibri"/>
                  <a:ea typeface="Calibri"/>
                  <a:cs typeface="Calibri"/>
                  <a:sym typeface="Calibri"/>
                </a:rPr>
                <a:t>gồm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hẹn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nhân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viên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thực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hiện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giờ</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ngày</a:t>
              </a:r>
              <a:r>
                <a:rPr lang="en-US" dirty="0">
                  <a:solidFill>
                    <a:srgbClr val="595959"/>
                  </a:solidFill>
                  <a:latin typeface="Calibri"/>
                  <a:ea typeface="Calibri"/>
                  <a:cs typeface="Calibri"/>
                  <a:sym typeface="Calibri"/>
                </a:rPr>
                <a:t>,…</a:t>
              </a:r>
              <a:endParaRPr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787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XEM CHI TIẾT LỊCH</a:t>
              </a:r>
              <a:endParaRPr sz="1800" b="0" i="0" u="none" strike="noStrike" cap="none" dirty="0">
                <a:solidFill>
                  <a:schemeClr val="dk1"/>
                </a:solidFill>
                <a:latin typeface="Arial"/>
                <a:ea typeface="Arial"/>
                <a:cs typeface="Arial"/>
                <a:sym typeface="Arial"/>
              </a:endParaRPr>
            </a:p>
          </p:txBody>
        </p:sp>
      </p:grpSp>
      <p:grpSp>
        <p:nvGrpSpPr>
          <p:cNvPr id="711" name="Google Shape;711;p9"/>
          <p:cNvGrpSpPr/>
          <p:nvPr/>
        </p:nvGrpSpPr>
        <p:grpSpPr>
          <a:xfrm>
            <a:off x="2154240" y="4364640"/>
            <a:ext cx="2381760" cy="1078130"/>
            <a:chOff x="2154240" y="4364640"/>
            <a:chExt cx="2381760" cy="1078130"/>
          </a:xfrm>
        </p:grpSpPr>
        <p:sp>
          <p:nvSpPr>
            <p:cNvPr id="712" name="Google Shape;712;p9"/>
            <p:cNvSpPr/>
            <p:nvPr/>
          </p:nvSpPr>
          <p:spPr>
            <a:xfrm>
              <a:off x="226980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dirty="0">
                  <a:solidFill>
                    <a:srgbClr val="595959"/>
                  </a:solidFill>
                  <a:latin typeface="Calibri"/>
                  <a:ea typeface="Calibri"/>
                  <a:cs typeface="Calibri"/>
                  <a:sym typeface="Calibri"/>
                </a:rPr>
                <a:t>Sau </a:t>
              </a:r>
              <a:r>
                <a:rPr lang="en-US" dirty="0" err="1">
                  <a:solidFill>
                    <a:srgbClr val="595959"/>
                  </a:solidFill>
                  <a:latin typeface="Calibri"/>
                  <a:ea typeface="Calibri"/>
                  <a:cs typeface="Calibri"/>
                  <a:sym typeface="Calibri"/>
                </a:rPr>
                <a:t>khi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đăng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nhập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chọn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danh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mục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dịch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vụ</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cần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thực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hiện</a:t>
              </a:r>
              <a:endParaRPr lang="en-US" sz="1400" b="0" i="0" u="none" strike="noStrike" cap="none" dirty="0">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TÌM KIẾM LỊCH HẸN</a:t>
              </a:r>
              <a:endParaRPr sz="1800" b="0" i="0" u="none" strike="noStrike" cap="none" dirty="0">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QUY TRÌNH </a:t>
            </a:r>
            <a:r>
              <a:rPr lang="en-US" sz="2400" b="1" dirty="0">
                <a:solidFill>
                  <a:srgbClr val="202020"/>
                </a:solidFill>
                <a:latin typeface="Calibri"/>
                <a:ea typeface="Calibri"/>
                <a:cs typeface="Calibri"/>
                <a:sym typeface="Calibri"/>
              </a:rPr>
              <a:t>ĐẶT LỊCH</a:t>
            </a:r>
            <a:endParaRPr sz="2400" b="0" i="0" u="none" strike="noStrike" cap="none" dirty="0">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2"/>
                                        </p:tgtEl>
                                        <p:attrNameLst>
                                          <p:attrName>style.visibility</p:attrName>
                                        </p:attrNameLst>
                                      </p:cBhvr>
                                      <p:to>
                                        <p:strVal val="visible"/>
                                      </p:to>
                                    </p:set>
                                    <p:anim calcmode="lin" valueType="num">
                                      <p:cBhvr additive="base">
                                        <p:cTn id="43" dur="500"/>
                                        <p:tgtEl>
                                          <p:spTgt spid="702"/>
                                        </p:tgtEl>
                                        <p:attrNameLst>
                                          <p:attrName>ppt_w</p:attrName>
                                        </p:attrNameLst>
                                      </p:cBhvr>
                                      <p:tavLst>
                                        <p:tav tm="0">
                                          <p:val>
                                            <p:strVal val="0"/>
                                          </p:val>
                                        </p:tav>
                                        <p:tav tm="100000">
                                          <p:val>
                                            <p:strVal val="#ppt_w"/>
                                          </p:val>
                                        </p:tav>
                                      </p:tavLst>
                                    </p:anim>
                                    <p:anim calcmode="lin" valueType="num">
                                      <p:cBhvr additive="base">
                                        <p:cTn id="44"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KẾT LUẬN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&amp;</a:t>
              </a:r>
              <a:endParaRPr sz="4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HƯỚNG PHÁT TRIỂN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ĐỀ TÀI</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err="1">
                <a:solidFill>
                  <a:srgbClr val="FF3737"/>
                </a:solidFill>
                <a:latin typeface="Calibri"/>
                <a:ea typeface="Calibri"/>
                <a:cs typeface="Calibri"/>
                <a:sym typeface="Calibri"/>
              </a:rPr>
              <a:t>Kết</a:t>
            </a:r>
            <a:r>
              <a:rPr lang="en-US" sz="2400" b="1" dirty="0">
                <a:solidFill>
                  <a:srgbClr val="FF3737"/>
                </a:solidFill>
                <a:latin typeface="Calibri"/>
                <a:ea typeface="Calibri"/>
                <a:cs typeface="Calibri"/>
                <a:sym typeface="Calibri"/>
              </a:rPr>
              <a:t> </a:t>
            </a:r>
            <a:r>
              <a:rPr lang="en-US" sz="2400" b="1" dirty="0" err="1">
                <a:solidFill>
                  <a:srgbClr val="FF3737"/>
                </a:solidFill>
                <a:latin typeface="Calibri"/>
                <a:ea typeface="Calibri"/>
                <a:cs typeface="Calibri"/>
                <a:sym typeface="Calibri"/>
              </a:rPr>
              <a:t>Luận</a:t>
            </a:r>
            <a:endParaRPr sz="2400" b="0" i="0" u="none" strike="noStrike" cap="none" dirty="0">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2BC27829-83C3-FC32-943C-1A633F06BC90}"/>
              </a:ext>
            </a:extLst>
          </p:cNvPr>
          <p:cNvSpPr txBox="1"/>
          <p:nvPr/>
        </p:nvSpPr>
        <p:spPr>
          <a:xfrm>
            <a:off x="624526" y="1211716"/>
            <a:ext cx="11196686" cy="4632037"/>
          </a:xfrm>
          <a:prstGeom prst="rect">
            <a:avLst/>
          </a:prstGeom>
          <a:noFill/>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Ø"/>
            </a:pPr>
            <a:r>
              <a:rPr lang="vi-VN" sz="2000" dirty="0" err="1">
                <a:latin typeface="+mn-lt"/>
              </a:rPr>
              <a:t>Website</a:t>
            </a:r>
            <a:r>
              <a:rPr lang="vi-VN" sz="2000" dirty="0">
                <a:latin typeface="+mn-lt"/>
              </a:rPr>
              <a:t> đặt lịch hẹn đa dịch vụ giúp cho khách hàng dễ dàng truy cập và đặt lịch hẹn mọi lúc mọi nơi thông qua </a:t>
            </a:r>
            <a:r>
              <a:rPr lang="vi-VN" sz="2000" dirty="0" err="1">
                <a:latin typeface="+mn-lt"/>
              </a:rPr>
              <a:t>internet</a:t>
            </a:r>
            <a:r>
              <a:rPr lang="vi-VN" sz="2000" dirty="0">
                <a:latin typeface="+mn-lt"/>
              </a:rPr>
              <a:t>. Điều này mang lại lợi ích lớn về mặt tiết kiệm thời gian và nâng cao trải nghiệm người dùng, bằng cách loại bỏ sự phụ thuộc vào cuộc gọi điện thoại hay việc đến trực tiếp để đặt lịch. Người dùng có thể dễ dàng xem lịch trình sẵn có, chọn thời gian phù hợp và nhận được xác nhận ngay lập tức.</a:t>
            </a:r>
            <a:endParaRPr lang="en-US" sz="2000" dirty="0">
              <a:latin typeface="+mn-lt"/>
            </a:endParaRPr>
          </a:p>
          <a:p>
            <a:pPr marL="342900" indent="-342900" algn="just">
              <a:lnSpc>
                <a:spcPct val="150000"/>
              </a:lnSpc>
              <a:spcBef>
                <a:spcPts val="600"/>
              </a:spcBef>
              <a:spcAft>
                <a:spcPts val="600"/>
              </a:spcAft>
              <a:buFont typeface="Wingdings" panose="05000000000000000000" pitchFamily="2" charset="2"/>
              <a:buChar char="Ø"/>
            </a:pPr>
            <a:r>
              <a:rPr lang="vi-VN" sz="2000" dirty="0"/>
              <a:t>Hoàn thành các yêu cầu được đặt ra về phía người dùng và quản trị.</a:t>
            </a:r>
            <a:endParaRPr lang="en-US" sz="2000" dirty="0"/>
          </a:p>
          <a:p>
            <a:pPr marL="342900" indent="-342900" algn="just">
              <a:lnSpc>
                <a:spcPct val="150000"/>
              </a:lnSpc>
              <a:spcBef>
                <a:spcPts val="600"/>
              </a:spcBef>
              <a:spcAft>
                <a:spcPts val="600"/>
              </a:spcAft>
              <a:buFont typeface="Wingdings" panose="05000000000000000000" pitchFamily="2" charset="2"/>
              <a:buChar char="Ø"/>
            </a:pPr>
            <a:r>
              <a:rPr lang="vi-VN" sz="2000" dirty="0"/>
              <a:t>Xây dựng giao diện thân thiện với người dùng, các tính năng đơn giản dễ sử dụng.</a:t>
            </a:r>
            <a:endParaRPr lang="en-VN" sz="2000" dirty="0"/>
          </a:p>
          <a:p>
            <a:pPr marL="342900" indent="-342900" algn="just">
              <a:lnSpc>
                <a:spcPct val="150000"/>
              </a:lnSpc>
              <a:spcBef>
                <a:spcPts val="600"/>
              </a:spcBef>
              <a:spcAft>
                <a:spcPts val="600"/>
              </a:spcAft>
              <a:buFont typeface="Wingdings" panose="05000000000000000000" pitchFamily="2" charset="2"/>
              <a:buChar char="Ø"/>
            </a:pPr>
            <a:endParaRPr lang="en-US" sz="2000" dirty="0">
              <a:latin typeface="+mj-lt"/>
            </a:endParaRPr>
          </a:p>
          <a:p>
            <a:endParaRPr lang="vi-VN" sz="20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E8E4C95-3331-E51F-223D-742445C9E6B5}"/>
              </a:ext>
            </a:extLst>
          </p:cNvPr>
          <p:cNvSpPr txBox="1"/>
          <p:nvPr/>
        </p:nvSpPr>
        <p:spPr>
          <a:xfrm>
            <a:off x="5713555" y="1959781"/>
            <a:ext cx="5777719" cy="4632037"/>
          </a:xfrm>
          <a:prstGeom prst="rect">
            <a:avLst/>
          </a:prstGeom>
          <a:noFill/>
        </p:spPr>
        <p:txBody>
          <a:bodyPr wrap="square">
            <a:spAutoFit/>
          </a:bodyPr>
          <a:lstStyle/>
          <a:p>
            <a:pPr marL="342900" marR="0" lvl="0" indent="-342900" algn="just" rtl="0">
              <a:lnSpc>
                <a:spcPct val="150000"/>
              </a:lnSpc>
              <a:spcBef>
                <a:spcPts val="600"/>
              </a:spcBef>
              <a:spcAft>
                <a:spcPts val="600"/>
              </a:spcAft>
              <a:buClr>
                <a:srgbClr val="000000"/>
              </a:buClr>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nhắc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lịch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thiểu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tỷ</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lịch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spcBef>
                <a:spcPts val="600"/>
              </a:spcBef>
              <a:spcAft>
                <a:spcPts val="600"/>
              </a:spcAft>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hủy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hẹn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342900" indent="-342900" algn="just">
              <a:lnSpc>
                <a:spcPct val="150000"/>
              </a:lnSpc>
              <a:spcBef>
                <a:spcPts val="600"/>
              </a:spcBef>
              <a:spcAft>
                <a:spcPts val="600"/>
              </a:spcAft>
              <a:buSzPts val="1600"/>
              <a:buFont typeface="Wingdings" panose="05000000000000000000" pitchFamily="2" charset="2"/>
              <a:buChar char="Ø"/>
            </a:pPr>
            <a:r>
              <a:rPr lang="vi-VN" sz="2000" dirty="0">
                <a:solidFill>
                  <a:schemeClr val="tx1"/>
                </a:solidFill>
                <a:latin typeface="Times New Roman" panose="02020603050405020304" pitchFamily="18" charset="0"/>
                <a:cs typeface="Times New Roman" panose="02020603050405020304" pitchFamily="18" charset="0"/>
              </a:rPr>
              <a:t>Mở rộng tính năng để người dùng có thể đặt lịch cho nhiều loại dịch vụ khác nhau trong cùng một lượt đặt.</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spcAft>
                <a:spcPts val="600"/>
              </a:spcAft>
              <a:buSzPts val="1600"/>
              <a:buFont typeface="Wingdings" panose="05000000000000000000" pitchFamily="2" charset="2"/>
              <a:buChar char="Ø"/>
            </a:pP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Phát</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triển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ứng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dụng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trên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nền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tảng</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điện</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 </a:t>
            </a:r>
            <a:r>
              <a:rPr lang="en-US" sz="2000" b="0" i="0" u="none" strike="noStrike" cap="none" dirty="0" err="1">
                <a:solidFill>
                  <a:schemeClr val="tx1"/>
                </a:solidFill>
                <a:latin typeface="Times New Roman" panose="02020603050405020304" pitchFamily="18" charset="0"/>
                <a:ea typeface="Oi"/>
                <a:cs typeface="Times New Roman" panose="02020603050405020304" pitchFamily="18" charset="0"/>
                <a:sym typeface="Oi"/>
              </a:rPr>
              <a:t>thoại</a:t>
            </a:r>
            <a:r>
              <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0" marR="0" lvl="0" indent="0" algn="just" rtl="0">
              <a:lnSpc>
                <a:spcPct val="100000"/>
              </a:lnSpc>
              <a:spcBef>
                <a:spcPts val="0"/>
              </a:spcBef>
              <a:spcAft>
                <a:spcPts val="0"/>
              </a:spcAft>
              <a:buClr>
                <a:srgbClr val="000000"/>
              </a:buClr>
              <a:buSzPts val="1600"/>
              <a:buFont typeface="Arial"/>
              <a:buNone/>
            </a:pPr>
            <a:endParaRPr lang="en-US"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p:txBody>
      </p:sp>
      <p:sp>
        <p:nvSpPr>
          <p:cNvPr id="5" name="TextBox 4">
            <a:extLst>
              <a:ext uri="{FF2B5EF4-FFF2-40B4-BE49-F238E27FC236}">
                <a16:creationId xmlns:a16="http://schemas.microsoft.com/office/drawing/2014/main" id="{2ADF7DE5-606B-E39A-1C66-0322B8181AB3}"/>
              </a:ext>
            </a:extLst>
          </p:cNvPr>
          <p:cNvSpPr txBox="1"/>
          <p:nvPr/>
        </p:nvSpPr>
        <p:spPr>
          <a:xfrm>
            <a:off x="6096000" y="1369227"/>
            <a:ext cx="5395274" cy="400110"/>
          </a:xfrm>
          <a:prstGeom prst="rect">
            <a:avLst/>
          </a:prstGeom>
          <a:noFill/>
        </p:spPr>
        <p:txBody>
          <a:bodyPr wrap="square">
            <a:spAutoFit/>
          </a:bodyPr>
          <a:lstStyle/>
          <a:p>
            <a:pPr lvl="0" algn="just">
              <a:buSzPts val="1800"/>
            </a:pPr>
            <a:r>
              <a:rPr lang="en-US" sz="2000" b="0" i="0" u="none" strike="noStrike" cap="none" dirty="0">
                <a:solidFill>
                  <a:schemeClr val="tx1"/>
                </a:solidFill>
                <a:latin typeface="+mj-lt"/>
                <a:ea typeface="Oi"/>
                <a:cs typeface="Oi"/>
                <a:sym typeface="Oi"/>
              </a:rPr>
              <a:t>HƯỚNG PHÁT TRIỂN</a:t>
            </a:r>
            <a:endParaRPr lang="vi-VN" sz="2000" b="0" i="0" u="none" strike="noStrike" cap="none" dirty="0">
              <a:solidFill>
                <a:schemeClr val="tx1"/>
              </a:solidFill>
              <a:latin typeface="+mj-lt"/>
              <a:ea typeface="Oi"/>
              <a:cs typeface="Oi"/>
              <a:sym typeface="Oi"/>
            </a:endParaRPr>
          </a:p>
        </p:txBody>
      </p:sp>
      <p:sp>
        <p:nvSpPr>
          <p:cNvPr id="8" name="TextBox 7">
            <a:extLst>
              <a:ext uri="{FF2B5EF4-FFF2-40B4-BE49-F238E27FC236}">
                <a16:creationId xmlns:a16="http://schemas.microsoft.com/office/drawing/2014/main" id="{15F69F11-65C6-F663-FCB4-1D2A8BBA9B21}"/>
              </a:ext>
            </a:extLst>
          </p:cNvPr>
          <p:cNvSpPr txBox="1"/>
          <p:nvPr/>
        </p:nvSpPr>
        <p:spPr>
          <a:xfrm>
            <a:off x="460343" y="1369227"/>
            <a:ext cx="4988349" cy="400110"/>
          </a:xfrm>
          <a:prstGeom prst="rect">
            <a:avLst/>
          </a:prstGeom>
          <a:noFill/>
        </p:spPr>
        <p:txBody>
          <a:bodyPr wrap="square">
            <a:spAutoFit/>
          </a:bodyPr>
          <a:lstStyle/>
          <a:p>
            <a:pPr lvl="0" algn="just">
              <a:buSzPts val="1800"/>
            </a:pPr>
            <a:r>
              <a:rPr lang="en-US" sz="2000" b="0" i="0" u="none" strike="noStrike" cap="none" dirty="0">
                <a:solidFill>
                  <a:schemeClr val="tx1"/>
                </a:solidFill>
                <a:latin typeface="+mj-lt"/>
                <a:ea typeface="Oi"/>
                <a:cs typeface="Oi"/>
                <a:sym typeface="Oi"/>
              </a:rPr>
              <a:t>HẠN CHẾ</a:t>
            </a:r>
            <a:endParaRPr lang="vi-VN" sz="2000" b="0" i="0" u="none" strike="noStrike" cap="none" dirty="0">
              <a:solidFill>
                <a:schemeClr val="tx1"/>
              </a:solidFill>
              <a:latin typeface="+mj-lt"/>
              <a:ea typeface="Oi"/>
              <a:cs typeface="Oi"/>
              <a:sym typeface="Oi"/>
            </a:endParaRPr>
          </a:p>
        </p:txBody>
      </p:sp>
      <p:sp>
        <p:nvSpPr>
          <p:cNvPr id="9" name="TextBox 8">
            <a:extLst>
              <a:ext uri="{FF2B5EF4-FFF2-40B4-BE49-F238E27FC236}">
                <a16:creationId xmlns:a16="http://schemas.microsoft.com/office/drawing/2014/main" id="{ED9CD973-8C1A-29F8-02E0-6671C0323E8A}"/>
              </a:ext>
            </a:extLst>
          </p:cNvPr>
          <p:cNvSpPr txBox="1"/>
          <p:nvPr/>
        </p:nvSpPr>
        <p:spPr>
          <a:xfrm>
            <a:off x="152400" y="1959781"/>
            <a:ext cx="5296292" cy="3093154"/>
          </a:xfrm>
          <a:prstGeom prst="rect">
            <a:avLst/>
          </a:prstGeom>
          <a:noFill/>
        </p:spPr>
        <p:txBody>
          <a:bodyPr wrap="square">
            <a:spAutoFit/>
          </a:bodyPr>
          <a:lstStyle/>
          <a:p>
            <a:pPr marL="342900" marR="0" lvl="0" indent="-342900" algn="just" rtl="0">
              <a:lnSpc>
                <a:spcPct val="150000"/>
              </a:lnSpc>
              <a:spcBef>
                <a:spcPts val="600"/>
              </a:spcBef>
              <a:spcAft>
                <a:spcPts val="600"/>
              </a:spcAft>
              <a:buClr>
                <a:srgbClr val="000000"/>
              </a:buClr>
              <a:buSzPts val="1600"/>
              <a:buFont typeface="Wingdings" panose="05000000000000000000" pitchFamily="2" charset="2"/>
              <a:buChar char="Ø"/>
            </a:pPr>
            <a:r>
              <a:rPr lang="vi-VN" sz="2000" dirty="0">
                <a:effectLst/>
                <a:latin typeface="+mj-lt"/>
                <a:ea typeface="Times New Roman" panose="02020603050405020304" pitchFamily="18" charset="0"/>
              </a:rPr>
              <a:t>Chưa có tính năng lọc nhiều thuộc tính</a:t>
            </a:r>
            <a:endParaRPr lang="en-US" sz="2000" dirty="0">
              <a:effectLst/>
              <a:latin typeface="+mj-lt"/>
              <a:ea typeface="Times New Roman" panose="02020603050405020304" pitchFamily="18" charset="0"/>
            </a:endParaRPr>
          </a:p>
          <a:p>
            <a:pPr marL="342900" lvl="0" indent="-342900" algn="just">
              <a:lnSpc>
                <a:spcPct val="150000"/>
              </a:lnSpc>
              <a:spcBef>
                <a:spcPts val="600"/>
              </a:spcBef>
              <a:spcAft>
                <a:spcPts val="600"/>
              </a:spcAft>
              <a:buSzPts val="1300"/>
              <a:buFont typeface="Wingdings" panose="05000000000000000000" pitchFamily="2" charset="2"/>
              <a:buChar char="Ø"/>
            </a:pP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hủy</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50000"/>
              </a:lnSpc>
              <a:spcBef>
                <a:spcPts val="600"/>
              </a:spcBef>
              <a:spcAft>
                <a:spcPts val="600"/>
              </a:spcAft>
              <a:buSzPts val="1600"/>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Chưa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luận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vụ</a:t>
            </a:r>
            <a:r>
              <a:rPr lang="en-US" sz="2000" dirty="0">
                <a:solidFill>
                  <a:schemeClr val="tx1"/>
                </a:solidFill>
                <a:latin typeface="Times New Roman" panose="02020603050405020304" pitchFamily="18" charset="0"/>
                <a:cs typeface="Times New Roman" panose="02020603050405020304" pitchFamily="18" charset="0"/>
              </a:rPr>
              <a:t>.</a:t>
            </a:r>
            <a:endParaRPr lang="vi-VN" sz="20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a:p>
            <a:pPr marL="0" marR="0" lvl="0" indent="0" algn="just" rtl="0">
              <a:lnSpc>
                <a:spcPct val="100000"/>
              </a:lnSpc>
              <a:spcBef>
                <a:spcPts val="0"/>
              </a:spcBef>
              <a:spcAft>
                <a:spcPts val="0"/>
              </a:spcAft>
              <a:buClr>
                <a:srgbClr val="000000"/>
              </a:buClr>
              <a:buSzPts val="1600"/>
              <a:buFont typeface="Arial"/>
              <a:buNone/>
            </a:pPr>
            <a:endParaRPr lang="en-US" sz="2000" b="0" i="0" u="none" strike="noStrike" cap="none" dirty="0">
              <a:solidFill>
                <a:schemeClr val="tx1"/>
              </a:solidFill>
              <a:latin typeface="+mj-lt"/>
              <a:ea typeface="Oi"/>
              <a:cs typeface="Oi"/>
              <a:sym typeface="O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25375" y="4414451"/>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30" name="Google Shape;530;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Hạn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chế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và</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hướng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phát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097312" y="4247317"/>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64014" y="5495003"/>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38329" y="5330481"/>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Phân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tích</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thiết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kế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hệ</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thống</a:t>
            </a:r>
            <a:endParaRPr sz="2400" b="0" i="0" u="none" strike="noStrike" cap="none" dirty="0">
              <a:solidFill>
                <a:srgbClr val="3F3F3F"/>
              </a:solidFill>
              <a:latin typeface="Times New Roman"/>
              <a:ea typeface="Times New Roman"/>
              <a:cs typeface="Times New Roman"/>
              <a:sym typeface="Times New Roman"/>
            </a:endParaRPr>
          </a:p>
        </p:txBody>
      </p:sp>
      <p:sp>
        <p:nvSpPr>
          <p:cNvPr id="544" name="Google Shape;544;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Mục tiêu đề tài</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0"/>
                                        </p:tgtEl>
                                        <p:attrNameLst>
                                          <p:attrName>style.visibility</p:attrName>
                                        </p:attrNameLst>
                                      </p:cBhvr>
                                      <p:to>
                                        <p:strVal val="visible"/>
                                      </p:to>
                                    </p:set>
                                    <p:animEffect transition="in" filter="fade">
                                      <p:cBhvr>
                                        <p:cTn id="38" dur="500"/>
                                        <p:tgtEl>
                                          <p:spTgt spid="5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5"/>
                                        </p:tgtEl>
                                        <p:attrNameLst>
                                          <p:attrName>style.visibility</p:attrName>
                                        </p:attrNameLst>
                                      </p:cBhvr>
                                      <p:to>
                                        <p:strVal val="visible"/>
                                      </p:to>
                                    </p:set>
                                    <p:animEffect transition="in" filter="fade">
                                      <p:cBhvr>
                                        <p:cTn id="43" dur="500"/>
                                        <p:tgtEl>
                                          <p:spTgt spid="53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Effect transition="in" filter="fade">
                                      <p:cBhvr>
                                        <p:cTn id="47"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05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DEMO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SẢN PHẨM</a:t>
              </a:r>
              <a:endParaRPr sz="6000" b="0" i="0" u="none" strike="noStrike" cap="none" dirty="0">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83;p5">
            <a:extLst>
              <a:ext uri="{FF2B5EF4-FFF2-40B4-BE49-F238E27FC236}">
                <a16:creationId xmlns:a16="http://schemas.microsoft.com/office/drawing/2014/main" id="{3BCFAD97-61B4-F941-8554-A71DF0F039CE}"/>
              </a:ext>
            </a:extLst>
          </p:cNvPr>
          <p:cNvSpPr/>
          <p:nvPr/>
        </p:nvSpPr>
        <p:spPr>
          <a:xfrm>
            <a:off x="2106719" y="456480"/>
            <a:ext cx="176769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ĐẶT VẤN ĐỀ</a:t>
            </a:r>
            <a:endParaRPr sz="2400" b="0" i="0" u="none" strike="noStrike" cap="none" dirty="0">
              <a:solidFill>
                <a:schemeClr val="dk1"/>
              </a:solidFill>
              <a:latin typeface="Arial"/>
              <a:ea typeface="Arial"/>
              <a:cs typeface="Arial"/>
              <a:sym typeface="Arial"/>
            </a:endParaRPr>
          </a:p>
        </p:txBody>
      </p:sp>
      <p:pic>
        <p:nvPicPr>
          <p:cNvPr id="1026" name="Picture 2" descr="Hình ảnh Dấu Chấm Hỏi Các Vector Biểu Tượng PNG , Dấu Chấm ...">
            <a:extLst>
              <a:ext uri="{FF2B5EF4-FFF2-40B4-BE49-F238E27FC236}">
                <a16:creationId xmlns:a16="http://schemas.microsoft.com/office/drawing/2014/main" id="{BFA1E2B4-E897-565D-F836-23E1B645B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80566"/>
            <a:ext cx="2957464" cy="2783496"/>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oogle Shape;921;p19">
            <a:extLst>
              <a:ext uri="{FF2B5EF4-FFF2-40B4-BE49-F238E27FC236}">
                <a16:creationId xmlns:a16="http://schemas.microsoft.com/office/drawing/2014/main" id="{438BC670-0481-D160-47C7-A1FD13371290}"/>
              </a:ext>
            </a:extLst>
          </p:cNvPr>
          <p:cNvGrpSpPr/>
          <p:nvPr/>
        </p:nvGrpSpPr>
        <p:grpSpPr>
          <a:xfrm>
            <a:off x="3352800" y="1447800"/>
            <a:ext cx="8305799" cy="1144588"/>
            <a:chOff x="3697288" y="1778000"/>
            <a:chExt cx="8916193" cy="1144588"/>
          </a:xfrm>
          <a:solidFill>
            <a:schemeClr val="tx1">
              <a:lumMod val="50000"/>
              <a:lumOff val="50000"/>
            </a:schemeClr>
          </a:solidFill>
        </p:grpSpPr>
        <p:sp>
          <p:nvSpPr>
            <p:cNvPr id="27" name="Google Shape;922;p19">
              <a:extLst>
                <a:ext uri="{FF2B5EF4-FFF2-40B4-BE49-F238E27FC236}">
                  <a16:creationId xmlns:a16="http://schemas.microsoft.com/office/drawing/2014/main" id="{AC22953F-11FA-A01E-85A3-A5A121F87AB3}"/>
                </a:ext>
              </a:extLst>
            </p:cNvPr>
            <p:cNvSpPr/>
            <p:nvPr/>
          </p:nvSpPr>
          <p:spPr>
            <a:xfrm>
              <a:off x="6544468"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8" name="Google Shape;923;p19">
              <a:extLst>
                <a:ext uri="{FF2B5EF4-FFF2-40B4-BE49-F238E27FC236}">
                  <a16:creationId xmlns:a16="http://schemas.microsoft.com/office/drawing/2014/main" id="{9186A24C-3DB3-89F2-92E7-1C09170892CF}"/>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924;p19">
              <a:extLst>
                <a:ext uri="{FF2B5EF4-FFF2-40B4-BE49-F238E27FC236}">
                  <a16:creationId xmlns:a16="http://schemas.microsoft.com/office/drawing/2014/main" id="{B3C8F2D5-37B0-20AB-94F8-D70DD1411911}"/>
                </a:ext>
              </a:extLst>
            </p:cNvPr>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925;p19">
              <a:extLst>
                <a:ext uri="{FF2B5EF4-FFF2-40B4-BE49-F238E27FC236}">
                  <a16:creationId xmlns:a16="http://schemas.microsoft.com/office/drawing/2014/main" id="{C13B3976-278C-BFBE-0D4C-508EA615C0DD}"/>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 name="Google Shape;926;p19">
              <a:extLst>
                <a:ext uri="{FF2B5EF4-FFF2-40B4-BE49-F238E27FC236}">
                  <a16:creationId xmlns:a16="http://schemas.microsoft.com/office/drawing/2014/main" id="{B9FE49BD-CE8B-184F-1E24-8BD0CF6A7821}"/>
                </a:ext>
              </a:extLst>
            </p:cNvPr>
            <p:cNvSpPr/>
            <p:nvPr/>
          </p:nvSpPr>
          <p:spPr>
            <a:xfrm>
              <a:off x="3697288" y="2730500"/>
              <a:ext cx="192088" cy="192088"/>
            </a:xfrm>
            <a:prstGeom prst="ellipse">
              <a:avLst/>
            </a:pr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3" name="Google Shape;928;p19">
            <a:extLst>
              <a:ext uri="{FF2B5EF4-FFF2-40B4-BE49-F238E27FC236}">
                <a16:creationId xmlns:a16="http://schemas.microsoft.com/office/drawing/2014/main" id="{1C11E8E1-FD04-0CF2-57A6-162293264751}"/>
              </a:ext>
            </a:extLst>
          </p:cNvPr>
          <p:cNvGrpSpPr/>
          <p:nvPr/>
        </p:nvGrpSpPr>
        <p:grpSpPr>
          <a:xfrm>
            <a:off x="3370262" y="2747218"/>
            <a:ext cx="8323262" cy="1228724"/>
            <a:chOff x="3679825" y="3198813"/>
            <a:chExt cx="8323262" cy="952500"/>
          </a:xfrm>
        </p:grpSpPr>
        <p:sp>
          <p:nvSpPr>
            <p:cNvPr id="34" name="Google Shape;929;p19">
              <a:extLst>
                <a:ext uri="{FF2B5EF4-FFF2-40B4-BE49-F238E27FC236}">
                  <a16:creationId xmlns:a16="http://schemas.microsoft.com/office/drawing/2014/main" id="{2F5ED494-4A1E-DAFA-388A-A5710314EF9B}"/>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930;p19">
              <a:extLst>
                <a:ext uri="{FF2B5EF4-FFF2-40B4-BE49-F238E27FC236}">
                  <a16:creationId xmlns:a16="http://schemas.microsoft.com/office/drawing/2014/main" id="{296468F9-46BF-4AD9-357A-40363FF53E16}"/>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931;p19">
              <a:extLst>
                <a:ext uri="{FF2B5EF4-FFF2-40B4-BE49-F238E27FC236}">
                  <a16:creationId xmlns:a16="http://schemas.microsoft.com/office/drawing/2014/main" id="{47079810-0F90-2C9E-500D-EA52A957E39C}"/>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932;p19">
              <a:extLst>
                <a:ext uri="{FF2B5EF4-FFF2-40B4-BE49-F238E27FC236}">
                  <a16:creationId xmlns:a16="http://schemas.microsoft.com/office/drawing/2014/main" id="{F1E81919-8B7E-4768-234C-7BFAA1E41FBA}"/>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933;p19">
              <a:extLst>
                <a:ext uri="{FF2B5EF4-FFF2-40B4-BE49-F238E27FC236}">
                  <a16:creationId xmlns:a16="http://schemas.microsoft.com/office/drawing/2014/main" id="{175ADA2B-19F0-6AD4-B7E0-1A2AF983E9AD}"/>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 name="Google Shape;934;p19">
            <a:extLst>
              <a:ext uri="{FF2B5EF4-FFF2-40B4-BE49-F238E27FC236}">
                <a16:creationId xmlns:a16="http://schemas.microsoft.com/office/drawing/2014/main" id="{242E3EEF-4241-FF54-5506-8F34BEF2B984}"/>
              </a:ext>
            </a:extLst>
          </p:cNvPr>
          <p:cNvGrpSpPr/>
          <p:nvPr/>
        </p:nvGrpSpPr>
        <p:grpSpPr>
          <a:xfrm>
            <a:off x="3370262" y="4106863"/>
            <a:ext cx="8288337" cy="1135063"/>
            <a:chOff x="3714750" y="4437063"/>
            <a:chExt cx="8288337" cy="1135063"/>
          </a:xfrm>
        </p:grpSpPr>
        <p:sp>
          <p:nvSpPr>
            <p:cNvPr id="40" name="Google Shape;935;p19">
              <a:extLst>
                <a:ext uri="{FF2B5EF4-FFF2-40B4-BE49-F238E27FC236}">
                  <a16:creationId xmlns:a16="http://schemas.microsoft.com/office/drawing/2014/main" id="{5CD76A23-D6C0-CC1A-E871-D1E4EDDDC2C7}"/>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936;p19">
              <a:extLst>
                <a:ext uri="{FF2B5EF4-FFF2-40B4-BE49-F238E27FC236}">
                  <a16:creationId xmlns:a16="http://schemas.microsoft.com/office/drawing/2014/main" id="{D1AB68E9-B113-5F99-8076-3765F44C429A}"/>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937;p19">
              <a:extLst>
                <a:ext uri="{FF2B5EF4-FFF2-40B4-BE49-F238E27FC236}">
                  <a16:creationId xmlns:a16="http://schemas.microsoft.com/office/drawing/2014/main" id="{B4240448-9EBF-BF61-E82C-AB3F4284AB0C}"/>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938;p19">
              <a:extLst>
                <a:ext uri="{FF2B5EF4-FFF2-40B4-BE49-F238E27FC236}">
                  <a16:creationId xmlns:a16="http://schemas.microsoft.com/office/drawing/2014/main" id="{5F272AE2-89BC-0763-677C-A68C77B498B5}"/>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939;p19">
              <a:extLst>
                <a:ext uri="{FF2B5EF4-FFF2-40B4-BE49-F238E27FC236}">
                  <a16:creationId xmlns:a16="http://schemas.microsoft.com/office/drawing/2014/main" id="{9E50CD8A-4867-76D8-4273-2A10B0EF2AFB}"/>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5" name="Google Shape;940;p19">
            <a:extLst>
              <a:ext uri="{FF2B5EF4-FFF2-40B4-BE49-F238E27FC236}">
                <a16:creationId xmlns:a16="http://schemas.microsoft.com/office/drawing/2014/main" id="{23DB6309-3EA3-DA5B-CA1B-644B11F73CBB}"/>
              </a:ext>
            </a:extLst>
          </p:cNvPr>
          <p:cNvSpPr txBox="1"/>
          <p:nvPr/>
        </p:nvSpPr>
        <p:spPr>
          <a:xfrm>
            <a:off x="6629400" y="4369956"/>
            <a:ext cx="4648200" cy="707846"/>
          </a:xfrm>
          <a:prstGeom prst="rect">
            <a:avLst/>
          </a:prstGeom>
          <a:noFill/>
          <a:ln>
            <a:noFill/>
          </a:ln>
        </p:spPr>
        <p:txBody>
          <a:bodyPr spcFirstLastPara="1" wrap="square" lIns="91425" tIns="45700" rIns="91425" bIns="45700" anchor="t" anchorCtr="0">
            <a:spAutoFit/>
          </a:bodyPr>
          <a:lstStyle/>
          <a:p>
            <a:pPr lvl="0" algn="just">
              <a:buSzPts val="1800"/>
            </a:pPr>
            <a:r>
              <a:rPr lang="en-US" sz="2000" dirty="0" err="1">
                <a:solidFill>
                  <a:schemeClr val="bg1"/>
                </a:solidFill>
                <a:latin typeface="Times New Roman" panose="02020603050405020304" pitchFamily="18" charset="0"/>
                <a:cs typeface="Times New Roman" panose="02020603050405020304" pitchFamily="18" charset="0"/>
              </a:rPr>
              <a:t>Tại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mọi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website </a:t>
            </a:r>
            <a:r>
              <a:rPr lang="en-US" sz="2000" dirty="0" err="1">
                <a:solidFill>
                  <a:schemeClr val="bg1"/>
                </a:solidFill>
                <a:latin typeface="Times New Roman" panose="02020603050405020304" pitchFamily="18" charset="0"/>
                <a:cs typeface="Times New Roman" panose="02020603050405020304" pitchFamily="18" charset="0"/>
              </a:rPr>
              <a:t>đặt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lịch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hẹn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dịch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vụ</a:t>
            </a:r>
            <a:r>
              <a:rPr lang="en-US" sz="2000" dirty="0">
                <a:solidFill>
                  <a:schemeClr val="bg1"/>
                </a:solidFill>
                <a:latin typeface="Times New Roman" panose="02020603050405020304" pitchFamily="18" charset="0"/>
                <a:cs typeface="Times New Roman" panose="02020603050405020304" pitchFamily="18" charset="0"/>
              </a:rPr>
              <a:t>?</a:t>
            </a:r>
            <a:endParaRPr sz="2000" b="0" i="0" u="none" strike="noStrike" cap="none" dirty="0">
              <a:solidFill>
                <a:schemeClr val="bg1"/>
              </a:solidFill>
              <a:latin typeface="Times New Roman" panose="02020603050405020304" pitchFamily="18" charset="0"/>
              <a:ea typeface="Oi"/>
              <a:cs typeface="Times New Roman" panose="02020603050405020304" pitchFamily="18" charset="0"/>
              <a:sym typeface="Oi"/>
            </a:endParaRPr>
          </a:p>
        </p:txBody>
      </p:sp>
      <p:sp>
        <p:nvSpPr>
          <p:cNvPr id="46" name="Google Shape;941;p19">
            <a:extLst>
              <a:ext uri="{FF2B5EF4-FFF2-40B4-BE49-F238E27FC236}">
                <a16:creationId xmlns:a16="http://schemas.microsoft.com/office/drawing/2014/main" id="{C4C5551E-54E3-8A65-DCB3-AE6700FAC668}"/>
              </a:ext>
            </a:extLst>
          </p:cNvPr>
          <p:cNvSpPr txBox="1"/>
          <p:nvPr/>
        </p:nvSpPr>
        <p:spPr>
          <a:xfrm>
            <a:off x="6629400" y="2906534"/>
            <a:ext cx="46482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dirty="0" err="1">
                <a:solidFill>
                  <a:schemeClr val="bg1"/>
                </a:solidFill>
                <a:latin typeface="Times New Roman" panose="02020603050405020304" pitchFamily="18" charset="0"/>
                <a:cs typeface="Times New Roman" panose="02020603050405020304" pitchFamily="18" charset="0"/>
              </a:rPr>
              <a:t>Làm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sắp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xếp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lịch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hẹn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hiệu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a:t>
            </a:r>
            <a:r>
              <a:rPr lang="en-US" sz="2000" dirty="0">
                <a:solidFill>
                  <a:schemeClr val="bg1"/>
                </a:solidFill>
                <a:latin typeface="Times New Roman" panose="02020603050405020304" pitchFamily="18" charset="0"/>
                <a:cs typeface="Times New Roman" panose="02020603050405020304" pitchFamily="18" charset="0"/>
              </a:rPr>
              <a:t>?</a:t>
            </a:r>
            <a:endParaRPr sz="2000" b="0" i="0" u="none" strike="noStrike" cap="none" dirty="0">
              <a:solidFill>
                <a:schemeClr val="bg1"/>
              </a:solidFill>
              <a:latin typeface="Times New Roman" panose="02020603050405020304" pitchFamily="18" charset="0"/>
              <a:ea typeface="Oi"/>
              <a:cs typeface="Times New Roman" panose="02020603050405020304" pitchFamily="18" charset="0"/>
              <a:sym typeface="Oi"/>
            </a:endParaRPr>
          </a:p>
        </p:txBody>
      </p:sp>
      <p:sp>
        <p:nvSpPr>
          <p:cNvPr id="47" name="Google Shape;941;p19">
            <a:extLst>
              <a:ext uri="{FF2B5EF4-FFF2-40B4-BE49-F238E27FC236}">
                <a16:creationId xmlns:a16="http://schemas.microsoft.com/office/drawing/2014/main" id="{7B21C964-793D-DA5E-8ADD-D421F4178C7D}"/>
              </a:ext>
            </a:extLst>
          </p:cNvPr>
          <p:cNvSpPr txBox="1"/>
          <p:nvPr/>
        </p:nvSpPr>
        <p:spPr>
          <a:xfrm>
            <a:off x="6629400" y="1661280"/>
            <a:ext cx="4648200" cy="400069"/>
          </a:xfrm>
          <a:prstGeom prst="rect">
            <a:avLst/>
          </a:prstGeom>
          <a:noFill/>
          <a:ln>
            <a:noFill/>
          </a:ln>
        </p:spPr>
        <p:txBody>
          <a:bodyPr spcFirstLastPara="1" wrap="square" lIns="91425" tIns="45700" rIns="91425" bIns="45700" anchor="t" anchorCtr="0">
            <a:spAutoFit/>
          </a:bodyPr>
          <a:lstStyle/>
          <a:p>
            <a:pPr lvl="0" algn="just">
              <a:buSzPts val="1800"/>
            </a:pPr>
            <a:r>
              <a:rPr lang="vi-VN" sz="2000" dirty="0">
                <a:solidFill>
                  <a:schemeClr val="bg1"/>
                </a:solidFill>
                <a:latin typeface="+mj-lt"/>
              </a:rPr>
              <a:t>Ai sẽ là người sử dụng </a:t>
            </a:r>
            <a:r>
              <a:rPr lang="vi-VN" sz="2000" dirty="0" err="1">
                <a:solidFill>
                  <a:schemeClr val="bg1"/>
                </a:solidFill>
                <a:latin typeface="+mj-lt"/>
              </a:rPr>
              <a:t>website</a:t>
            </a:r>
            <a:r>
              <a:rPr lang="vi-VN" sz="2000" dirty="0">
                <a:solidFill>
                  <a:schemeClr val="bg1"/>
                </a:solidFill>
                <a:latin typeface="+mj-lt"/>
              </a:rPr>
              <a:t> của bạn?</a:t>
            </a:r>
            <a:endParaRPr lang="vi-VN" sz="2000" b="0" i="0" u="none" strike="noStrike" cap="none" dirty="0">
              <a:solidFill>
                <a:schemeClr val="bg1"/>
              </a:solidFill>
              <a:latin typeface="+mj-lt"/>
              <a:ea typeface="Oi"/>
              <a:cs typeface="Oi"/>
              <a:sym typeface="Oi"/>
            </a:endParaRPr>
          </a:p>
        </p:txBody>
      </p:sp>
    </p:spTree>
    <p:extLst>
      <p:ext uri="{BB962C8B-B14F-4D97-AF65-F5344CB8AC3E}">
        <p14:creationId xmlns:p14="http://schemas.microsoft.com/office/powerpoint/2010/main" val="86549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p:tgtEl>
                                          <p:spTgt spid="2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1000"/>
                                        <p:tgtEl>
                                          <p:spTgt spid="3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1000"/>
                                        <p:tgtEl>
                                          <p:spTgt spid="39"/>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144292" y="1283333"/>
            <a:ext cx="5068732" cy="5261525"/>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vi-VN" sz="2000" dirty="0">
                <a:latin typeface="+mj-lt"/>
              </a:rPr>
              <a:t>Trong thời đại công nghệ số hiện nay, việc quản lý thời gian và sắp xếp các hoạt động trở nên quan trọng hơn bao giờ hết. Sự phát triển của công nghệ đã tạo ra nhiều công cụ và giải pháp hỗ trợ con người trong việc lên kế hoạch và tổ chức công việc. Một trong những nhu cầu phổ biến của người dùng hiện nay là đặt lịch hẹn cho các dịch vụ cá nhân và doanh nghiệp. Tuy nhiên, việc này thường gặp nhiều khó khăn, từ việc phải gọi điện, chờ đợi phản hồi, đến việc không thể quản lý các lịch hẹn một cách hiệu quả. Do đó, một hệ thống đặt lịch hẹn đa dịch vụ trực tuyến là một giải pháp hữu hiệu để giải quyết những vấn đề này.</a:t>
            </a:r>
            <a:endParaRPr sz="2000" b="0" i="0" u="none" strike="noStrike" cap="none" dirty="0">
              <a:solidFill>
                <a:schemeClr val="bg1"/>
              </a:solidFill>
              <a:latin typeface="+mj-lt"/>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1. TỔNG QUAN VỀ ĐỀ TÀI</a:t>
            </a:r>
            <a:endParaRPr sz="2400" b="0" i="0" u="none" strike="noStrike" cap="none" dirty="0">
              <a:solidFill>
                <a:schemeClr val="dk1"/>
              </a:solidFill>
              <a:latin typeface="Arial"/>
              <a:ea typeface="Arial"/>
              <a:cs typeface="Arial"/>
              <a:sym typeface="Arial"/>
            </a:endParaRPr>
          </a:p>
        </p:txBody>
      </p:sp>
      <p:pic>
        <p:nvPicPr>
          <p:cNvPr id="2058" name="Picture 10" descr="Bệnh viện quá tải, người bệnh xếp hàng chờ từ sáng sớm">
            <a:extLst>
              <a:ext uri="{FF2B5EF4-FFF2-40B4-BE49-F238E27FC236}">
                <a16:creationId xmlns:a16="http://schemas.microsoft.com/office/drawing/2014/main" id="{0625A636-A2DE-61B4-1777-D4B57BCE6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572" y="1283333"/>
            <a:ext cx="6448907" cy="5023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LÝ DO CHỌN ĐỀ TÀI</a:t>
            </a:r>
            <a:endParaRPr sz="2400" b="0" i="0" u="none" strike="noStrike" cap="none" dirty="0">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48848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tối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ưu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hóa</a:t>
              </a:r>
              <a:r>
                <a:rPr lang="en-US" sz="2000" b="1" i="0" u="none" strike="noStrike" cap="none" dirty="0">
                  <a:solidFill>
                    <a:schemeClr val="dk1"/>
                  </a:solidFill>
                  <a:latin typeface="Times New Roman"/>
                  <a:ea typeface="Times New Roman"/>
                  <a:cs typeface="Times New Roman"/>
                  <a:sym typeface="Times New Roman"/>
                </a:rPr>
                <a:t> chi </a:t>
              </a:r>
              <a:r>
                <a:rPr lang="en-US" sz="2000" b="1" i="0" u="none" strike="noStrike" cap="none" dirty="0" err="1">
                  <a:solidFill>
                    <a:schemeClr val="dk1"/>
                  </a:solidFill>
                  <a:latin typeface="Times New Roman"/>
                  <a:ea typeface="Times New Roman"/>
                  <a:cs typeface="Times New Roman"/>
                  <a:sym typeface="Times New Roman"/>
                </a:rPr>
                <a:t>phí</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nâng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Dễ</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dàng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lý</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tiếp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nhiều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đưa</a:t>
              </a:r>
              <a:r>
                <a:rPr lang="en-US" sz="2000" b="1" i="0" u="none" strike="noStrike" cap="none"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các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cung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ứng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dịch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vụ</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đến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mọi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thông</a:t>
              </a:r>
              <a:r>
                <a:rPr lang="en-US" sz="2000" b="1" i="0" u="none" strike="noStrike" cap="none" dirty="0">
                  <a:solidFill>
                    <a:schemeClr val="dk1"/>
                  </a:solidFill>
                  <a:latin typeface="Times New Roman"/>
                  <a:ea typeface="Times New Roman"/>
                  <a:cs typeface="Times New Roman"/>
                  <a:sym typeface="Times New Roman"/>
                </a:rPr>
                <a:t> qua website.</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9743804" cy="1015622"/>
            <a:chOff x="1061986" y="4966692"/>
            <a:chExt cx="9743804" cy="1015622"/>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website </a:t>
              </a:r>
              <a:r>
                <a:rPr lang="en-US" sz="2000" dirty="0" err="1">
                  <a:solidFill>
                    <a:schemeClr val="dk1"/>
                  </a:solidFill>
                  <a:latin typeface="Times New Roman"/>
                  <a:ea typeface="Times New Roman"/>
                  <a:cs typeface="Times New Roman"/>
                  <a:sym typeface="Times New Roman"/>
                </a:rPr>
                <a:t>đặt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lịch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hẹn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dịch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vụ</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thiết</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để</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tạo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kiện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thuận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lợi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cho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khách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hàng</a:t>
              </a:r>
              <a:r>
                <a:rPr lang="en-US" sz="2000" b="0" i="0" u="none" strike="noStrike" cap="none"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đặt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lịch</a:t>
              </a:r>
              <a:r>
                <a:rPr lang="en-US" sz="2000"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dễ</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dàng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tiếp</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được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nhiều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dịch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vụ</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lúc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nơi</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Quảng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bá</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hình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ảnh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xây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dựng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thương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và</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uy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cho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nghiệp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hoặc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cơ</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quan</a:t>
              </a: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699159" y="2838630"/>
            <a:ext cx="6272523" cy="3455337"/>
            <a:chOff x="6014954" y="1770480"/>
            <a:chExt cx="5890761" cy="364680"/>
          </a:xfrm>
        </p:grpSpPr>
        <p:sp>
          <p:nvSpPr>
            <p:cNvPr id="736" name="Google Shape;736;p10"/>
            <p:cNvSpPr/>
            <p:nvPr/>
          </p:nvSpPr>
          <p:spPr>
            <a:xfrm>
              <a:off x="6014954" y="1787022"/>
              <a:ext cx="5890761" cy="90799"/>
            </a:xfrm>
            <a:prstGeom prst="rect">
              <a:avLst/>
            </a:prstGeom>
            <a:noFill/>
            <a:ln>
              <a:noFill/>
            </a:ln>
          </p:spPr>
          <p:txBody>
            <a:bodyPr spcFirstLastPara="1" wrap="square" lIns="90000" tIns="45000" rIns="90000" bIns="45000" anchor="t" anchorCtr="0">
              <a:spAutoFit/>
            </a:bodyPr>
            <a:lstStyle/>
            <a:p>
              <a:pPr marL="0" marR="0" lvl="0" indent="0" rtl="0">
                <a:lnSpc>
                  <a:spcPct val="100000"/>
                </a:lnSpc>
                <a:spcBef>
                  <a:spcPts val="0"/>
                </a:spcBef>
                <a:spcAft>
                  <a:spcPts val="0"/>
                </a:spcAft>
                <a:buClr>
                  <a:srgbClr val="000000"/>
                </a:buClr>
                <a:buSzPts val="6000"/>
                <a:buFont typeface="Arial"/>
                <a:buNone/>
              </a:pPr>
              <a:r>
                <a:rPr lang="en-US" sz="5000" b="0" i="0" u="none" strike="noStrike" cap="none" dirty="0">
                  <a:solidFill>
                    <a:schemeClr val="dk1"/>
                  </a:solidFill>
                  <a:latin typeface="Times New Roman" panose="02020603050405020304" pitchFamily="18" charset="0"/>
                  <a:cs typeface="Times New Roman" panose="02020603050405020304" pitchFamily="18" charset="0"/>
                  <a:sym typeface="Arial"/>
                </a:rPr>
                <a:t>CƠ SỞ LÝ THUYẾT</a:t>
              </a:r>
              <a:endParaRPr sz="5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1421957" y="312768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0CB0F752-9044-F187-11CE-874EC8AF5CCD}"/>
              </a:ext>
            </a:extLst>
          </p:cNvPr>
          <p:cNvSpPr/>
          <p:nvPr/>
        </p:nvSpPr>
        <p:spPr>
          <a:xfrm>
            <a:off x="293016" y="1505270"/>
            <a:ext cx="11381626" cy="45060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descr="XAMPP là gì? Tổng hợp kiến thức cơ bản về XAMPP | ATP Software">
            <a:extLst>
              <a:ext uri="{FF2B5EF4-FFF2-40B4-BE49-F238E27FC236}">
                <a16:creationId xmlns:a16="http://schemas.microsoft.com/office/drawing/2014/main" id="{B530ABC1-71F1-19A5-0EE6-C01504F79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7" t="16148" r="21181" b="11179"/>
          <a:stretch/>
        </p:blipFill>
        <p:spPr bwMode="auto">
          <a:xfrm>
            <a:off x="613842" y="1860248"/>
            <a:ext cx="777995" cy="9309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B73E26E-14DF-5F32-09EC-F4454B296CAA}"/>
              </a:ext>
            </a:extLst>
          </p:cNvPr>
          <p:cNvPicPr>
            <a:picLocks noChangeAspect="1"/>
          </p:cNvPicPr>
          <p:nvPr/>
        </p:nvPicPr>
        <p:blipFill>
          <a:blip r:embed="rId4"/>
          <a:stretch>
            <a:fillRect/>
          </a:stretch>
        </p:blipFill>
        <p:spPr>
          <a:xfrm>
            <a:off x="4900847" y="1351263"/>
            <a:ext cx="2143125" cy="2143125"/>
          </a:xfrm>
          <a:prstGeom prst="rect">
            <a:avLst/>
          </a:prstGeom>
        </p:spPr>
      </p:pic>
      <p:pic>
        <p:nvPicPr>
          <p:cNvPr id="3088" name="Picture 16" descr="HTML - Wikipedia">
            <a:extLst>
              <a:ext uri="{FF2B5EF4-FFF2-40B4-BE49-F238E27FC236}">
                <a16:creationId xmlns:a16="http://schemas.microsoft.com/office/drawing/2014/main" id="{9C7CBD26-2877-1066-1FBD-A5E859CD47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758" r="12905"/>
          <a:stretch/>
        </p:blipFill>
        <p:spPr bwMode="auto">
          <a:xfrm>
            <a:off x="2211051" y="2057370"/>
            <a:ext cx="159313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Beginner's Guide to Learning CSS: Cascading Style Sheets Tutorial - Custom  Software, Infinite Possibilities.">
            <a:extLst>
              <a:ext uri="{FF2B5EF4-FFF2-40B4-BE49-F238E27FC236}">
                <a16:creationId xmlns:a16="http://schemas.microsoft.com/office/drawing/2014/main" id="{CBA83B5D-62DA-E948-263E-429FC13619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014" t="-1" r="26987" b="-412"/>
          <a:stretch/>
        </p:blipFill>
        <p:spPr bwMode="auto">
          <a:xfrm>
            <a:off x="8140638" y="1754652"/>
            <a:ext cx="1244338" cy="169287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ntroduction to JavaScript - JBSTechInfo | A Technology Driven Group">
            <a:extLst>
              <a:ext uri="{FF2B5EF4-FFF2-40B4-BE49-F238E27FC236}">
                <a16:creationId xmlns:a16="http://schemas.microsoft.com/office/drawing/2014/main" id="{52CE265E-E9F2-F0E0-9137-F2E4FD1EB1B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182" r="22066"/>
          <a:stretch/>
        </p:blipFill>
        <p:spPr bwMode="auto">
          <a:xfrm>
            <a:off x="9614541" y="3654360"/>
            <a:ext cx="159313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MySQL (@MySQL) / X">
            <a:extLst>
              <a:ext uri="{FF2B5EF4-FFF2-40B4-BE49-F238E27FC236}">
                <a16:creationId xmlns:a16="http://schemas.microsoft.com/office/drawing/2014/main" id="{E40D24C9-4B0A-117B-1FCC-4D74A501E35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390" t="12267" r="8634" b="25283"/>
          <a:stretch/>
        </p:blipFill>
        <p:spPr bwMode="auto">
          <a:xfrm>
            <a:off x="4463368" y="3391770"/>
            <a:ext cx="1692569" cy="1338384"/>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ướng dẫn copy database trong phpMyadmin - HVN Group">
            <a:extLst>
              <a:ext uri="{FF2B5EF4-FFF2-40B4-BE49-F238E27FC236}">
                <a16:creationId xmlns:a16="http://schemas.microsoft.com/office/drawing/2014/main" id="{12D1A731-724A-9C47-0537-2AB672FE03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593" y="4326052"/>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Visual Studio Code full logo transparent PNG - StickPNG">
            <a:extLst>
              <a:ext uri="{FF2B5EF4-FFF2-40B4-BE49-F238E27FC236}">
                <a16:creationId xmlns:a16="http://schemas.microsoft.com/office/drawing/2014/main" id="{14ECD0BA-F352-0011-C1DC-DCAE8E759B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2575" y="4266470"/>
            <a:ext cx="29908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extLst>
              <a:ext uri="{FF2B5EF4-FFF2-40B4-BE49-F238E27FC236}">
                <a16:creationId xmlns:a16="http://schemas.microsoft.com/office/drawing/2014/main" id="{8C358723-055A-FE7C-FE8C-96DB214C7A5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0123" r="8145"/>
          <a:stretch/>
        </p:blipFill>
        <p:spPr>
          <a:xfrm>
            <a:off x="6524653" y="3128932"/>
            <a:ext cx="1703877" cy="1042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PHÂN TÍCH THIẾT KẾ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HỆ THỐNG</a:t>
              </a:r>
              <a:endParaRPr sz="6000" b="0" i="0" u="none" strike="noStrike" cap="none" dirty="0">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D2EDB-9328-4241-B60C-95218BC49F49}">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2178</TotalTime>
  <Words>2117</Words>
  <Application>Microsoft Office PowerPoint</Application>
  <PresentationFormat>Widescreen</PresentationFormat>
  <Paragraphs>199</Paragraphs>
  <Slides>20</Slides>
  <Notes>19</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20</vt:i4>
      </vt:variant>
    </vt:vector>
  </HeadingPairs>
  <TitlesOfParts>
    <vt:vector size="31" baseType="lpstr">
      <vt:lpstr>Century Gothic</vt:lpstr>
      <vt:lpstr>Wingdings</vt:lpstr>
      <vt:lpstr>Times New Roman</vt:lpstr>
      <vt:lpstr>Microsoft Yahei</vt:lpstr>
      <vt:lpstr>Arial</vt:lpstr>
      <vt:lpstr>Calibri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逆流的小鱼</dc:creator>
  <cp:lastModifiedBy>Minh Trọng</cp:lastModifiedBy>
  <cp:revision>6</cp:revision>
  <dcterms:created xsi:type="dcterms:W3CDTF">2017-11-02T08:38:29Z</dcterms:created>
  <dcterms:modified xsi:type="dcterms:W3CDTF">2024-07-17T22:41:35Z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