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sldIdLst>
    <p:sldId id="256" r:id="rId2"/>
    <p:sldId id="260" r:id="rId3"/>
    <p:sldId id="279" r:id="rId4"/>
    <p:sldId id="261" r:id="rId5"/>
    <p:sldId id="262" r:id="rId6"/>
    <p:sldId id="263" r:id="rId7"/>
    <p:sldId id="264" r:id="rId8"/>
    <p:sldId id="265" r:id="rId9"/>
    <p:sldId id="266" r:id="rId10"/>
    <p:sldId id="267" r:id="rId11"/>
    <p:sldId id="271" r:id="rId12"/>
    <p:sldId id="268" r:id="rId13"/>
    <p:sldId id="269" r:id="rId14"/>
    <p:sldId id="281" r:id="rId15"/>
    <p:sldId id="282" r:id="rId16"/>
    <p:sldId id="280" r:id="rId17"/>
    <p:sldId id="273" r:id="rId18"/>
    <p:sldId id="274" r:id="rId19"/>
    <p:sldId id="275"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58988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23561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29763-1EDB-47B2-B4A2-FBB626BC058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527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369105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29763-1EDB-47B2-B4A2-FBB626BC058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5970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1802187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386316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342377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382959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0738E7-FC44-4EB2-AF8F-D578F90D2FB2}"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19778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262395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0738E7-FC44-4EB2-AF8F-D578F90D2FB2}"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22090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0738E7-FC44-4EB2-AF8F-D578F90D2FB2}" type="datetimeFigureOut">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87642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738E7-FC44-4EB2-AF8F-D578F90D2FB2}"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234721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426325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0738E7-FC44-4EB2-AF8F-D578F90D2FB2}"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29763-1EDB-47B2-B4A2-FBB626BC058A}" type="slidenum">
              <a:rPr lang="en-US" smtClean="0"/>
              <a:t>‹#›</a:t>
            </a:fld>
            <a:endParaRPr lang="en-US"/>
          </a:p>
        </p:txBody>
      </p:sp>
    </p:spTree>
    <p:extLst>
      <p:ext uri="{BB962C8B-B14F-4D97-AF65-F5344CB8AC3E}">
        <p14:creationId xmlns:p14="http://schemas.microsoft.com/office/powerpoint/2010/main" val="69048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0738E7-FC44-4EB2-AF8F-D578F90D2FB2}" type="datetimeFigureOut">
              <a:rPr lang="en-US" smtClean="0"/>
              <a:t>8/24/2021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829763-1EDB-47B2-B4A2-FBB626BC058A}" type="slidenum">
              <a:rPr lang="en-US" smtClean="0"/>
              <a:t>‹#›</a:t>
            </a:fld>
            <a:endParaRPr lang="en-US"/>
          </a:p>
        </p:txBody>
      </p:sp>
    </p:spTree>
    <p:extLst>
      <p:ext uri="{BB962C8B-B14F-4D97-AF65-F5344CB8AC3E}">
        <p14:creationId xmlns:p14="http://schemas.microsoft.com/office/powerpoint/2010/main" val="291579921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986" y="1584759"/>
            <a:ext cx="8637073" cy="2541431"/>
          </a:xfrm>
        </p:spPr>
        <p:txBody>
          <a:bodyPr>
            <a:normAutofit fontScale="90000"/>
          </a:bodyPr>
          <a:lstStyle/>
          <a:p>
            <a:pPr marL="180340" marR="0" indent="-6985" algn="ctr">
              <a:lnSpc>
                <a:spcPct val="150000"/>
              </a:lnSpc>
              <a:spcBef>
                <a:spcPts val="0"/>
              </a:spcBef>
              <a:spcAft>
                <a:spcPts val="0"/>
              </a:spcAft>
            </a:pPr>
            <a:r>
              <a:rPr lang="en-US" sz="4400" b="1" dirty="0" smtClean="0">
                <a:latin typeface="Arial" panose="020B0604020202020204" pitchFamily="34" charset="0"/>
                <a:cs typeface="Arial" panose="020B0604020202020204" pitchFamily="34" charset="0"/>
              </a:rPr>
              <a:t/>
            </a:r>
            <a:br>
              <a:rPr lang="en-US" sz="4400" b="1" dirty="0" smtClean="0">
                <a:latin typeface="Arial" panose="020B0604020202020204" pitchFamily="34" charset="0"/>
                <a:cs typeface="Arial" panose="020B0604020202020204" pitchFamily="34" charset="0"/>
              </a:rPr>
            </a:br>
            <a:r>
              <a:rPr lang="en-US" sz="4400" b="1" dirty="0" err="1" smtClean="0">
                <a:latin typeface="Arial" panose="020B0604020202020204" pitchFamily="34" charset="0"/>
                <a:cs typeface="Arial" panose="020B0604020202020204" pitchFamily="34" charset="0"/>
              </a:rPr>
              <a:t>Báo</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Cáo</a:t>
            </a:r>
            <a:r>
              <a:rPr lang="en-US" sz="4400" b="1" dirty="0" smtClean="0">
                <a:latin typeface="Arial" panose="020B0604020202020204" pitchFamily="34" charset="0"/>
                <a:cs typeface="Arial" panose="020B0604020202020204" pitchFamily="34" charset="0"/>
              </a:rPr>
              <a:t> Project </a:t>
            </a:r>
            <a:r>
              <a:rPr lang="en-US" sz="4400" b="1" dirty="0" err="1" smtClean="0">
                <a:latin typeface="Arial" panose="020B0604020202020204" pitchFamily="34" charset="0"/>
                <a:cs typeface="Arial" panose="020B0604020202020204" pitchFamily="34" charset="0"/>
              </a:rPr>
              <a:t>cuối</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kỳ</a:t>
            </a:r>
            <a:r>
              <a:rPr lang="en-US" sz="4400" b="1" dirty="0" smtClean="0">
                <a:latin typeface="Arial" panose="020B0604020202020204" pitchFamily="34" charset="0"/>
                <a:cs typeface="Arial" panose="020B0604020202020204" pitchFamily="34" charset="0"/>
              </a:rPr>
              <a:t> </a:t>
            </a:r>
            <a:br>
              <a:rPr lang="en-US" sz="44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
            </a:r>
            <a:br>
              <a:rPr lang="en-US" sz="2400" b="1" dirty="0" smtClean="0">
                <a:latin typeface="Arial" panose="020B0604020202020204" pitchFamily="34" charset="0"/>
                <a:cs typeface="Arial" panose="020B0604020202020204" pitchFamily="34" charset="0"/>
              </a:rPr>
            </a:br>
            <a:r>
              <a:rPr lang="en-US" sz="2800" b="1" dirty="0" err="1" smtClean="0">
                <a:latin typeface="Arial" panose="020B0604020202020204" pitchFamily="34" charset="0"/>
                <a:cs typeface="Arial" panose="020B0604020202020204" pitchFamily="34" charset="0"/>
              </a:rPr>
              <a:t>Đề</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tài</a:t>
            </a:r>
            <a:r>
              <a:rPr lang="en-US" sz="2800" b="1" dirty="0" smtClean="0">
                <a:latin typeface="Arial" panose="020B0604020202020204" pitchFamily="34" charset="0"/>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Sử</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dụng</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đặc</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tính</a:t>
            </a:r>
            <a:r>
              <a:rPr lang="en-US" sz="2800" b="1" dirty="0">
                <a:latin typeface="Arial" panose="020B0604020202020204" pitchFamily="34" charset="0"/>
                <a:ea typeface="MS Mincho"/>
                <a:cs typeface="Arial" panose="020B0604020202020204" pitchFamily="34" charset="0"/>
              </a:rPr>
              <a:t> </a:t>
            </a:r>
            <a:r>
              <a:rPr lang="en-US" sz="2800" b="1" dirty="0" smtClean="0">
                <a:latin typeface="Arial" panose="020B0604020202020204" pitchFamily="34" charset="0"/>
                <a:ea typeface="MS Mincho"/>
                <a:cs typeface="Arial" panose="020B0604020202020204" pitchFamily="34" charset="0"/>
              </a:rPr>
              <a:t>spike protein </a:t>
            </a:r>
            <a:r>
              <a:rPr lang="en-US" sz="2800" b="1" dirty="0" err="1">
                <a:latin typeface="Arial" panose="020B0604020202020204" pitchFamily="34" charset="0"/>
                <a:ea typeface="MS Mincho"/>
                <a:cs typeface="Arial" panose="020B0604020202020204" pitchFamily="34" charset="0"/>
              </a:rPr>
              <a:t>để</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dự</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đoán</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nguy</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cơ</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lây</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nhiễm</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và</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theo</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dõi</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động</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thái</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tiến</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hóa</a:t>
            </a:r>
            <a:r>
              <a:rPr lang="en-US" sz="2800" b="1" dirty="0">
                <a:latin typeface="Arial" panose="020B0604020202020204" pitchFamily="34" charset="0"/>
                <a:ea typeface="MS Mincho"/>
                <a:cs typeface="Arial" panose="020B0604020202020204" pitchFamily="34" charset="0"/>
              </a:rPr>
              <a:t> </a:t>
            </a:r>
            <a:r>
              <a:rPr lang="en-US" sz="2800" b="1" dirty="0" err="1">
                <a:latin typeface="Arial" panose="020B0604020202020204" pitchFamily="34" charset="0"/>
                <a:ea typeface="MS Mincho"/>
                <a:cs typeface="Arial" panose="020B0604020202020204" pitchFamily="34" charset="0"/>
              </a:rPr>
              <a:t>của</a:t>
            </a:r>
            <a:r>
              <a:rPr lang="en-US" sz="2800" b="1" dirty="0">
                <a:latin typeface="Arial" panose="020B0604020202020204" pitchFamily="34" charset="0"/>
                <a:ea typeface="MS Mincho"/>
                <a:cs typeface="Arial" panose="020B0604020202020204" pitchFamily="34" charset="0"/>
              </a:rPr>
              <a:t> </a:t>
            </a:r>
            <a:r>
              <a:rPr lang="en-US" sz="2800" b="1" dirty="0" smtClean="0">
                <a:latin typeface="Arial" panose="020B0604020202020204" pitchFamily="34" charset="0"/>
                <a:ea typeface="MS Mincho"/>
                <a:cs typeface="Arial" panose="020B0604020202020204" pitchFamily="34" charset="0"/>
              </a:rPr>
              <a:t>coronavirus</a:t>
            </a:r>
            <a:br>
              <a:rPr lang="en-US" sz="2800" b="1" dirty="0" smtClean="0">
                <a:latin typeface="Arial" panose="020B0604020202020204" pitchFamily="34" charset="0"/>
                <a:ea typeface="MS Mincho"/>
                <a:cs typeface="Arial" panose="020B0604020202020204" pitchFamily="34" charset="0"/>
              </a:rPr>
            </a:br>
            <a:r>
              <a:rPr lang="en-US" sz="1600" dirty="0">
                <a:latin typeface="Arial" panose="020B0604020202020204" pitchFamily="34" charset="0"/>
                <a:ea typeface="Calibri" panose="020F0502020204030204" pitchFamily="34" charset="0"/>
                <a:cs typeface="Arial" panose="020B0604020202020204" pitchFamily="34" charset="0"/>
              </a:rPr>
              <a:t/>
            </a:r>
            <a:br>
              <a:rPr lang="en-US" sz="1600" dirty="0">
                <a:latin typeface="Arial" panose="020B0604020202020204" pitchFamily="34" charset="0"/>
                <a:ea typeface="Calibri" panose="020F050202020403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939986" y="4226645"/>
            <a:ext cx="8637072" cy="977621"/>
          </a:xfrm>
        </p:spPr>
        <p:txBody>
          <a:bodyPr/>
          <a:lstStyle/>
          <a:p>
            <a:endParaRPr lang="en-US" dirty="0"/>
          </a:p>
          <a:p>
            <a:endParaRPr lang="en-US" dirty="0"/>
          </a:p>
        </p:txBody>
      </p:sp>
      <p:sp>
        <p:nvSpPr>
          <p:cNvPr id="4" name="Rectangle 3"/>
          <p:cNvSpPr/>
          <p:nvPr/>
        </p:nvSpPr>
        <p:spPr>
          <a:xfrm>
            <a:off x="2922977" y="4214891"/>
            <a:ext cx="4907305" cy="400110"/>
          </a:xfrm>
          <a:prstGeom prst="rect">
            <a:avLst/>
          </a:prstGeom>
        </p:spPr>
        <p:txBody>
          <a:bodyPr wrap="none">
            <a:spAutoFit/>
          </a:bodyPr>
          <a:lstStyle/>
          <a:p>
            <a:r>
              <a:rPr lang="vi-VN" sz="2000" dirty="0">
                <a:latin typeface="Arial" panose="020B0604020202020204" pitchFamily="34" charset="0"/>
                <a:cs typeface="Arial" panose="020B0604020202020204" pitchFamily="34" charset="0"/>
              </a:rPr>
              <a:t>GV hướng dẫn: TS. Nguyễn Hồng Quang</a:t>
            </a:r>
          </a:p>
        </p:txBody>
      </p:sp>
      <p:sp>
        <p:nvSpPr>
          <p:cNvPr id="6" name="Rectangle 5"/>
          <p:cNvSpPr/>
          <p:nvPr/>
        </p:nvSpPr>
        <p:spPr>
          <a:xfrm>
            <a:off x="2922977" y="4715455"/>
            <a:ext cx="2607509" cy="400110"/>
          </a:xfrm>
          <a:prstGeom prst="rect">
            <a:avLst/>
          </a:prstGeom>
        </p:spPr>
        <p:txBody>
          <a:bodyPr wrap="none">
            <a:spAutoFit/>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smtClean="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Your name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7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2994392" y="2119183"/>
            <a:ext cx="5350537" cy="3587291"/>
          </a:xfrm>
          <a:prstGeom prst="rect">
            <a:avLst/>
          </a:prstGeom>
        </p:spPr>
      </p:pic>
    </p:spTree>
    <p:extLst>
      <p:ext uri="{BB962C8B-B14F-4D97-AF65-F5344CB8AC3E}">
        <p14:creationId xmlns:p14="http://schemas.microsoft.com/office/powerpoint/2010/main" val="1040185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524000"/>
                <a:ext cx="8915400" cy="3777622"/>
              </a:xfrm>
            </p:spPr>
            <p:txBody>
              <a:bodyPr>
                <a:normAutofit fontScale="85000" lnSpcReduction="10000"/>
              </a:bodyPr>
              <a:lstStyle/>
              <a:p>
                <a:r>
                  <a:rPr lang="en-US" dirty="0">
                    <a:latin typeface="Arial" panose="020B0604020202020204" pitchFamily="34" charset="0"/>
                    <a:cs typeface="Arial" panose="020B0604020202020204" pitchFamily="34" charset="0"/>
                  </a:rPr>
                  <a:t>True Positive rate (TPR): </a:t>
                </a:r>
                <a:r>
                  <a:rPr lang="en-US" dirty="0" err="1">
                    <a:latin typeface="Arial" panose="020B0604020202020204" pitchFamily="34" charset="0"/>
                    <a:cs typeface="Arial" panose="020B0604020202020204" pitchFamily="34" charset="0"/>
                  </a:rPr>
                  <a:t>tên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sensitivity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nhạy</a:t>
                </a:r>
                <a:r>
                  <a:rPr lang="en-US" dirty="0">
                    <a:latin typeface="Arial" panose="020B0604020202020204" pitchFamily="34" charset="0"/>
                    <a:cs typeface="Arial" panose="020B0604020202020204" pitchFamily="34" charset="0"/>
                  </a:rPr>
                  <a:t>), hit rate (</a:t>
                </a:r>
                <a:r>
                  <a:rPr lang="en-US" dirty="0" err="1">
                    <a:latin typeface="Arial" panose="020B0604020202020204" pitchFamily="34" charset="0"/>
                    <a:cs typeface="Arial" panose="020B0604020202020204" pitchFamily="34" charset="0"/>
                  </a:rPr>
                  <a:t>tỷ</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đích</a:t>
                </a:r>
                <a:r>
                  <a:rPr lang="en-US" dirty="0">
                    <a:latin typeface="Arial" panose="020B0604020202020204" pitchFamily="34" charset="0"/>
                    <a:cs typeface="Arial" panose="020B0604020202020204" pitchFamily="34" charset="0"/>
                  </a:rPr>
                  <a:t>) hay </a:t>
                </a:r>
                <a:r>
                  <a:rPr lang="en-US" dirty="0" err="1">
                    <a:latin typeface="Arial" panose="020B0604020202020204" pitchFamily="34" charset="0"/>
                    <a:cs typeface="Arial" panose="020B0604020202020204" pitchFamily="34" charset="0"/>
                  </a:rPr>
                  <a:t>recal</a:t>
                </a:r>
                <a:r>
                  <a:rPr lang="en-US" dirty="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rPr>
                        <m:t>𝑇𝑇𝑅</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𝑆𝑒𝑛𝑠𝑖𝑡𝑖𝑣𝑖𝑡𝑦</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𝑅𝑒𝑐𝑎𝑙</m:t>
                      </m:r>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𝑇𝑃</m:t>
                          </m:r>
                        </m:num>
                        <m:den>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𝐹𝑁</m:t>
                          </m:r>
                        </m:den>
                      </m:f>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𝑇𝑃</m:t>
                          </m:r>
                        </m:num>
                        <m:den>
                          <m:nary>
                            <m:naryPr>
                              <m:chr m:val="∑"/>
                              <m:limLoc m:val="undOvr"/>
                              <m:subHide m:val="on"/>
                              <m:supHide m:val="on"/>
                              <m:ctrlPr>
                                <a:rPr lang="vi-VN" sz="1400" i="1">
                                  <a:latin typeface="Cambria Math" panose="02040503050406030204" pitchFamily="18" charset="0"/>
                                  <a:ea typeface="Calibri" panose="020F0502020204030204" pitchFamily="34" charset="0"/>
                                </a:rPr>
                              </m:ctrlPr>
                            </m:naryPr>
                            <m:sub/>
                            <m:sup/>
                            <m:e>
                              <m:r>
                                <a:rPr lang="en-US" sz="1400" i="1">
                                  <a:latin typeface="Cambria Math" panose="02040503050406030204" pitchFamily="18" charset="0"/>
                                  <a:ea typeface="Calibri" panose="020F0502020204030204" pitchFamily="34" charset="0"/>
                                </a:rPr>
                                <m:t>𝑃𝑜𝑠𝑖𝑡𝑖𝑣𝑒</m:t>
                              </m:r>
                            </m:e>
                          </m:nary>
                        </m:den>
                      </m:f>
                    </m:oMath>
                  </m:oMathPara>
                </a14:m>
                <a:endParaRPr lang="en-US" sz="14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vi-VN" sz="1400"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True negative rate (TNR):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specification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rPr>
                        <m:t>𝑇𝑁𝑅</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𝑆𝑝𝑒𝑐𝑖𝑓𝑖𝑐𝑖𝑡𝑦</m:t>
                      </m:r>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𝑇𝑁</m:t>
                          </m:r>
                        </m:num>
                        <m:den>
                          <m:r>
                            <a:rPr lang="en-US" sz="1400" i="1">
                              <a:latin typeface="Cambria Math" panose="02040503050406030204" pitchFamily="18" charset="0"/>
                              <a:ea typeface="Calibri" panose="020F0502020204030204" pitchFamily="34" charset="0"/>
                            </a:rPr>
                            <m:t>𝑇𝑁</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𝐹𝑃</m:t>
                          </m:r>
                        </m:den>
                      </m:f>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𝑇𝑁</m:t>
                          </m:r>
                        </m:num>
                        <m:den>
                          <m:nary>
                            <m:naryPr>
                              <m:chr m:val="∑"/>
                              <m:limLoc m:val="undOvr"/>
                              <m:subHide m:val="on"/>
                              <m:supHide m:val="on"/>
                              <m:ctrlPr>
                                <a:rPr lang="vi-VN" sz="1400" i="1">
                                  <a:latin typeface="Cambria Math" panose="02040503050406030204" pitchFamily="18" charset="0"/>
                                  <a:ea typeface="Calibri" panose="020F0502020204030204" pitchFamily="34" charset="0"/>
                                </a:rPr>
                              </m:ctrlPr>
                            </m:naryPr>
                            <m:sub/>
                            <m:sup/>
                            <m:e>
                              <m:r>
                                <a:rPr lang="en-US" sz="1400" i="1">
                                  <a:latin typeface="Cambria Math" panose="02040503050406030204" pitchFamily="18" charset="0"/>
                                  <a:ea typeface="Calibri" panose="020F0502020204030204" pitchFamily="34" charset="0"/>
                                </a:rPr>
                                <m:t>𝑁𝑒𝑔𝑎𝑡𝑖𝑣𝑒</m:t>
                              </m:r>
                            </m:e>
                          </m:nary>
                        </m:den>
                      </m:f>
                    </m:oMath>
                  </m:oMathPara>
                </a14:m>
                <a:endParaRPr lang="en-US" sz="14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vi-VN" sz="1400" dirty="0">
                  <a:latin typeface="Arial" panose="020B0604020202020204" pitchFamily="34" charset="0"/>
                  <a:ea typeface="Calibri" panose="020F0502020204030204" pitchFamily="34" charset="0"/>
                  <a:cs typeface="Arial" panose="020B0604020202020204" pitchFamily="34" charset="0"/>
                </a:endParaRPr>
              </a:p>
              <a:p>
                <a:r>
                  <a:rPr lang="vi-VN" dirty="0" err="1">
                    <a:latin typeface="Arial" panose="020B0604020202020204" pitchFamily="34" charset="0"/>
                    <a:cs typeface="Arial" panose="020B0604020202020204" pitchFamily="34" charset="0"/>
                  </a:rPr>
                  <a:t>Accuracy</a:t>
                </a:r>
                <a:r>
                  <a:rPr lang="vi-VN" dirty="0">
                    <a:latin typeface="Arial" panose="020B0604020202020204" pitchFamily="34" charset="0"/>
                    <a:cs typeface="Arial" panose="020B0604020202020204" pitchFamily="34" charset="0"/>
                  </a:rPr>
                  <a:t> (ACC):</a:t>
                </a:r>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rPr>
                        <m:t>𝐴𝑐𝑐𝑢𝑟𝑎𝑟𝑦</m:t>
                      </m:r>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𝑇𝑃</m:t>
                          </m:r>
                        </m:num>
                        <m:den>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𝑇𝑁</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𝐹𝑁</m:t>
                          </m:r>
                        </m:den>
                      </m:f>
                    </m:oMath>
                  </m:oMathPara>
                </a14:m>
                <a:endParaRPr lang="vi-VN" sz="1400" dirty="0">
                  <a:latin typeface="Arial" panose="020B0604020202020204" pitchFamily="34" charset="0"/>
                  <a:ea typeface="Calibri" panose="020F050202020403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Hệ số tương quan Matthews (MCC</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vi-VN"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rPr>
                        <m:t>𝑀𝐶𝐶</m:t>
                      </m:r>
                      <m:r>
                        <a:rPr lang="en-US" sz="1400" i="1">
                          <a:latin typeface="Cambria Math" panose="02040503050406030204" pitchFamily="18" charset="0"/>
                          <a:ea typeface="Calibri" panose="020F0502020204030204" pitchFamily="34" charset="0"/>
                        </a:rPr>
                        <m:t>= </m:t>
                      </m:r>
                      <m:f>
                        <m:fPr>
                          <m:ctrlPr>
                            <a:rPr lang="vi-VN" sz="1400" i="1">
                              <a:latin typeface="Cambria Math" panose="02040503050406030204" pitchFamily="18" charset="0"/>
                              <a:ea typeface="Calibri" panose="020F0502020204030204" pitchFamily="34" charset="0"/>
                            </a:rPr>
                          </m:ctrlPr>
                        </m:fPr>
                        <m:num>
                          <m:d>
                            <m:dPr>
                              <m:ctrlPr>
                                <a:rPr lang="vi-VN"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𝑇𝑁</m:t>
                              </m:r>
                            </m:e>
                          </m:d>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𝐹𝑁</m:t>
                          </m:r>
                          <m:r>
                            <a:rPr lang="en-US" sz="1400" i="1">
                              <a:latin typeface="Cambria Math" panose="02040503050406030204" pitchFamily="18" charset="0"/>
                              <a:ea typeface="Calibri" panose="020F0502020204030204" pitchFamily="34" charset="0"/>
                            </a:rPr>
                            <m:t>)</m:t>
                          </m:r>
                        </m:num>
                        <m:den>
                          <m:rad>
                            <m:radPr>
                              <m:degHide m:val="on"/>
                              <m:ctrlPr>
                                <a:rPr lang="vi-VN" sz="1400" i="1">
                                  <a:latin typeface="Cambria Math" panose="02040503050406030204" pitchFamily="18" charset="0"/>
                                  <a:ea typeface="Calibri" panose="020F0502020204030204" pitchFamily="34" charset="0"/>
                                </a:rPr>
                              </m:ctrlPr>
                            </m:radPr>
                            <m:deg/>
                            <m:e>
                              <m:d>
                                <m:dPr>
                                  <m:ctrlPr>
                                    <a:rPr lang="vi-VN"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𝐹𝑃</m:t>
                                  </m:r>
                                </m:e>
                              </m:d>
                              <m:r>
                                <a:rPr lang="en-US" sz="1400" i="1">
                                  <a:latin typeface="Cambria Math" panose="02040503050406030204" pitchFamily="18" charset="0"/>
                                  <a:ea typeface="Calibri" panose="020F0502020204030204" pitchFamily="34" charset="0"/>
                                </a:rPr>
                                <m:t>∗</m:t>
                              </m:r>
                              <m:d>
                                <m:dPr>
                                  <m:ctrlPr>
                                    <a:rPr lang="vi-VN"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𝑇𝑃</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𝐹𝑁</m:t>
                                  </m:r>
                                </m:e>
                              </m:d>
                              <m:r>
                                <a:rPr lang="en-US" sz="1400" i="1">
                                  <a:latin typeface="Cambria Math" panose="02040503050406030204" pitchFamily="18" charset="0"/>
                                  <a:ea typeface="Calibri" panose="020F0502020204030204" pitchFamily="34" charset="0"/>
                                </a:rPr>
                                <m:t>∗</m:t>
                              </m:r>
                              <m:d>
                                <m:dPr>
                                  <m:ctrlPr>
                                    <a:rPr lang="vi-VN" sz="1400" i="1">
                                      <a:latin typeface="Cambria Math" panose="02040503050406030204" pitchFamily="18" charset="0"/>
                                      <a:ea typeface="Calibri" panose="020F0502020204030204" pitchFamily="34" charset="0"/>
                                    </a:rPr>
                                  </m:ctrlPr>
                                </m:dPr>
                                <m:e>
                                  <m:r>
                                    <a:rPr lang="en-US" sz="1400" i="1">
                                      <a:latin typeface="Cambria Math" panose="02040503050406030204" pitchFamily="18" charset="0"/>
                                      <a:ea typeface="Calibri" panose="020F0502020204030204" pitchFamily="34" charset="0"/>
                                    </a:rPr>
                                    <m:t>𝑇𝑁</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𝐹𝑃</m:t>
                                  </m:r>
                                </m:e>
                              </m:d>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𝑇𝑁</m:t>
                              </m:r>
                              <m:r>
                                <a:rPr lang="en-US" sz="1400" i="1">
                                  <a:latin typeface="Cambria Math" panose="02040503050406030204" pitchFamily="18" charset="0"/>
                                  <a:ea typeface="Calibri" panose="020F0502020204030204" pitchFamily="34" charset="0"/>
                                </a:rPr>
                                <m:t>+</m:t>
                              </m:r>
                              <m:r>
                                <a:rPr lang="en-US" sz="1400" i="1">
                                  <a:latin typeface="Cambria Math" panose="02040503050406030204" pitchFamily="18" charset="0"/>
                                  <a:ea typeface="Calibri" panose="020F0502020204030204" pitchFamily="34" charset="0"/>
                                </a:rPr>
                                <m:t>𝐹𝑁</m:t>
                              </m:r>
                              <m:r>
                                <a:rPr lang="en-US" sz="1400" i="1">
                                  <a:latin typeface="Cambria Math" panose="02040503050406030204" pitchFamily="18" charset="0"/>
                                  <a:ea typeface="Calibri" panose="020F0502020204030204" pitchFamily="34" charset="0"/>
                                </a:rPr>
                                <m:t>)</m:t>
                              </m:r>
                            </m:e>
                          </m:rad>
                        </m:den>
                      </m:f>
                    </m:oMath>
                  </m:oMathPara>
                </a14:m>
                <a:endParaRPr lang="en-US"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524000"/>
                <a:ext cx="8915400" cy="3777622"/>
              </a:xfrm>
              <a:blipFill>
                <a:blip r:embed="rId2"/>
                <a:stretch>
                  <a:fillRect l="-274" t="-806"/>
                </a:stretch>
              </a:blipFill>
            </p:spPr>
            <p:txBody>
              <a:bodyPr/>
              <a:lstStyle/>
              <a:p>
                <a:r>
                  <a:rPr lang="en-US">
                    <a:noFill/>
                  </a:rPr>
                  <a:t> </a:t>
                </a:r>
              </a:p>
            </p:txBody>
          </p:sp>
        </mc:Fallback>
      </mc:AlternateContent>
      <p:sp>
        <p:nvSpPr>
          <p:cNvPr id="4" name="TextBox 3"/>
          <p:cNvSpPr txBox="1"/>
          <p:nvPr/>
        </p:nvSpPr>
        <p:spPr>
          <a:xfrm>
            <a:off x="2589212" y="5519351"/>
            <a:ext cx="4555525" cy="95410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TP: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lần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true </a:t>
            </a:r>
            <a:r>
              <a:rPr lang="en-US" sz="1400" dirty="0" smtClean="0">
                <a:latin typeface="Arial" panose="020B0604020202020204" pitchFamily="34" charset="0"/>
                <a:cs typeface="Arial" panose="020B0604020202020204" pitchFamily="34" charset="0"/>
              </a:rPr>
              <a:t>positives</a:t>
            </a:r>
          </a:p>
          <a:p>
            <a:r>
              <a:rPr lang="en-US" sz="1400" dirty="0" smtClean="0">
                <a:latin typeface="Arial" panose="020B0604020202020204" pitchFamily="34" charset="0"/>
                <a:cs typeface="Arial" panose="020B0604020202020204" pitchFamily="34" charset="0"/>
              </a:rPr>
              <a:t>FN: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lần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false </a:t>
            </a:r>
            <a:r>
              <a:rPr lang="en-US" sz="1400" dirty="0" smtClean="0">
                <a:latin typeface="Arial" panose="020B0604020202020204" pitchFamily="34" charset="0"/>
                <a:cs typeface="Arial" panose="020B0604020202020204" pitchFamily="34" charset="0"/>
              </a:rPr>
              <a:t>negatives</a:t>
            </a:r>
          </a:p>
          <a:p>
            <a:r>
              <a:rPr lang="en-US" sz="1400" dirty="0" smtClean="0">
                <a:latin typeface="Arial" panose="020B0604020202020204" pitchFamily="34" charset="0"/>
                <a:cs typeface="Arial" panose="020B0604020202020204" pitchFamily="34" charset="0"/>
              </a:rPr>
              <a:t>TN: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lần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true </a:t>
            </a:r>
            <a:r>
              <a:rPr lang="en-US" sz="1400" dirty="0" smtClean="0">
                <a:latin typeface="Arial" panose="020B0604020202020204" pitchFamily="34" charset="0"/>
                <a:cs typeface="Arial" panose="020B0604020202020204" pitchFamily="34" charset="0"/>
              </a:rPr>
              <a:t>negatives</a:t>
            </a:r>
          </a:p>
          <a:p>
            <a:r>
              <a:rPr lang="en-US" sz="1400" dirty="0">
                <a:latin typeface="Arial" panose="020B0604020202020204" pitchFamily="34" charset="0"/>
                <a:cs typeface="Arial" panose="020B0604020202020204" pitchFamily="34" charset="0"/>
              </a:rPr>
              <a:t>F</a:t>
            </a:r>
            <a:r>
              <a:rPr lang="en-US" sz="1400" dirty="0" smtClean="0">
                <a:latin typeface="Arial" panose="020B0604020202020204" pitchFamily="34" charset="0"/>
                <a:cs typeface="Arial" panose="020B0604020202020204" pitchFamily="34" charset="0"/>
              </a:rPr>
              <a:t>P: </a:t>
            </a:r>
            <a:r>
              <a:rPr lang="en-US" sz="1400" dirty="0" err="1" smtClean="0">
                <a:latin typeface="Arial" panose="020B0604020202020204" pitchFamily="34" charset="0"/>
                <a:cs typeface="Arial" panose="020B0604020202020204" pitchFamily="34" charset="0"/>
              </a:rPr>
              <a:t>Số</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lần</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false positives</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494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Luồng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4" name="Rounded Rectangle 3"/>
          <p:cNvSpPr/>
          <p:nvPr/>
        </p:nvSpPr>
        <p:spPr>
          <a:xfrm>
            <a:off x="1254680" y="1911465"/>
            <a:ext cx="1883935" cy="844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Dataset</a:t>
            </a:r>
            <a:endParaRPr lang="en-US" dirty="0">
              <a:latin typeface="Arial" panose="020B0604020202020204" pitchFamily="34" charset="0"/>
              <a:cs typeface="Arial" panose="020B0604020202020204" pitchFamily="34" charset="0"/>
            </a:endParaRPr>
          </a:p>
        </p:txBody>
      </p:sp>
      <p:sp>
        <p:nvSpPr>
          <p:cNvPr id="5" name="Rounded Rectangle 4"/>
          <p:cNvSpPr/>
          <p:nvPr/>
        </p:nvSpPr>
        <p:spPr>
          <a:xfrm>
            <a:off x="3374335" y="2893963"/>
            <a:ext cx="1883935" cy="844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panose="020B0604020202020204" pitchFamily="34" charset="0"/>
                <a:cs typeface="Arial" panose="020B0604020202020204" pitchFamily="34" charset="0"/>
              </a:rPr>
              <a:t>Biểu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p:txBody>
      </p:sp>
      <p:sp>
        <p:nvSpPr>
          <p:cNvPr id="6" name="Rounded Rectangle 5"/>
          <p:cNvSpPr/>
          <p:nvPr/>
        </p:nvSpPr>
        <p:spPr>
          <a:xfrm>
            <a:off x="5549450" y="3738628"/>
            <a:ext cx="1883935" cy="844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Machine Learning</a:t>
            </a:r>
            <a:endParaRPr lang="en-US" dirty="0">
              <a:latin typeface="Arial" panose="020B0604020202020204" pitchFamily="34" charset="0"/>
              <a:cs typeface="Arial" panose="020B0604020202020204" pitchFamily="34" charset="0"/>
            </a:endParaRPr>
          </a:p>
        </p:txBody>
      </p:sp>
      <p:sp>
        <p:nvSpPr>
          <p:cNvPr id="7" name="Rounded Rectangle 6"/>
          <p:cNvSpPr/>
          <p:nvPr/>
        </p:nvSpPr>
        <p:spPr>
          <a:xfrm>
            <a:off x="10107502" y="5427958"/>
            <a:ext cx="1883935" cy="844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đoán</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7828476" y="4583293"/>
            <a:ext cx="1883935" cy="844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Arial" panose="020B0604020202020204" pitchFamily="34" charset="0"/>
                <a:cs typeface="Arial" panose="020B0604020202020204" pitchFamily="34" charset="0"/>
              </a:rPr>
              <a:t>Đánh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endParaRPr lang="en-US" dirty="0">
              <a:latin typeface="Arial" panose="020B0604020202020204" pitchFamily="34" charset="0"/>
              <a:cs typeface="Arial" panose="020B0604020202020204" pitchFamily="34" charset="0"/>
            </a:endParaRPr>
          </a:p>
        </p:txBody>
      </p:sp>
      <p:cxnSp>
        <p:nvCxnSpPr>
          <p:cNvPr id="15" name="Elbow Connector 14"/>
          <p:cNvCxnSpPr>
            <a:stCxn id="4" idx="2"/>
            <a:endCxn id="5" idx="1"/>
          </p:cNvCxnSpPr>
          <p:nvPr/>
        </p:nvCxnSpPr>
        <p:spPr>
          <a:xfrm rot="16200000" flipH="1">
            <a:off x="2505408" y="2447369"/>
            <a:ext cx="560166" cy="11776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5" idx="2"/>
            <a:endCxn id="6" idx="1"/>
          </p:cNvCxnSpPr>
          <p:nvPr/>
        </p:nvCxnSpPr>
        <p:spPr>
          <a:xfrm rot="16200000" flipH="1">
            <a:off x="4721710" y="3333220"/>
            <a:ext cx="422333" cy="12331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2"/>
            <a:endCxn id="8" idx="1"/>
          </p:cNvCxnSpPr>
          <p:nvPr/>
        </p:nvCxnSpPr>
        <p:spPr>
          <a:xfrm rot="16200000" flipH="1">
            <a:off x="6948781" y="4125930"/>
            <a:ext cx="422333" cy="1337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7" idx="1"/>
          </p:cNvCxnSpPr>
          <p:nvPr/>
        </p:nvCxnSpPr>
        <p:spPr>
          <a:xfrm rot="16200000" flipH="1">
            <a:off x="9227807" y="4970595"/>
            <a:ext cx="422333" cy="13370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211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in)">
                                      <p:cBhvr>
                                        <p:cTn id="11" dur="2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circle(in)">
                                      <p:cBhvr>
                                        <p:cTn id="20" dur="20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20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circle(in)">
                                      <p:cBhvr>
                                        <p:cTn id="38" dur="20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Trích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p:txBody>
      </p:sp>
      <p:sp>
        <p:nvSpPr>
          <p:cNvPr id="4" name="Rounded Rectangle 3"/>
          <p:cNvSpPr/>
          <p:nvPr/>
        </p:nvSpPr>
        <p:spPr>
          <a:xfrm>
            <a:off x="1186249" y="1630232"/>
            <a:ext cx="2051221" cy="103590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kern="0" dirty="0">
                <a:solidFill>
                  <a:sysClr val="windowText" lastClr="000000"/>
                </a:solidFill>
                <a:latin typeface="Arial" panose="020B0604020202020204" pitchFamily="34" charset="0"/>
                <a:cs typeface="Arial" panose="020B0604020202020204" pitchFamily="34" charset="0"/>
              </a:rPr>
              <a:t>Composition axit amin – Thành phần axit amin - ACC</a:t>
            </a:r>
          </a:p>
        </p:txBody>
      </p:sp>
      <p:sp>
        <p:nvSpPr>
          <p:cNvPr id="6" name="Rectangle 5"/>
          <p:cNvSpPr/>
          <p:nvPr/>
        </p:nvSpPr>
        <p:spPr>
          <a:xfrm>
            <a:off x="3885438" y="2190217"/>
            <a:ext cx="6096000" cy="369332"/>
          </a:xfrm>
          <a:prstGeom prst="rect">
            <a:avLst/>
          </a:prstGeom>
        </p:spPr>
        <p:txBody>
          <a:bodyPr>
            <a:spAutoFit/>
          </a:bodyPr>
          <a:lstStyle/>
          <a:p>
            <a:pPr lvl="0" defTabSz="914400"/>
            <a:r>
              <a:rPr lang="en-US" kern="0" dirty="0" err="1">
                <a:solidFill>
                  <a:sysClr val="windowText" lastClr="000000"/>
                </a:solidFill>
                <a:latin typeface="Arial" panose="020B0604020202020204" pitchFamily="34" charset="0"/>
                <a:cs typeface="Arial" panose="020B0604020202020204" pitchFamily="34" charset="0"/>
              </a:rPr>
              <a:t>Mô</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tả</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tần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suất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của</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từng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loại</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axit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amin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trong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chuỗi</a:t>
            </a:r>
            <a:r>
              <a:rPr lang="en-US" kern="0" dirty="0">
                <a:solidFill>
                  <a:sysClr val="windowText" lastClr="000000"/>
                </a:solidFill>
                <a:latin typeface="Arial" panose="020B0604020202020204" pitchFamily="34" charset="0"/>
                <a:cs typeface="Arial" panose="020B0604020202020204" pitchFamily="34" charset="0"/>
              </a:rPr>
              <a:t> </a:t>
            </a:r>
            <a:r>
              <a:rPr lang="en-US" kern="0" dirty="0" smtClean="0">
                <a:solidFill>
                  <a:sysClr val="windowText" lastClr="000000"/>
                </a:solidFill>
                <a:latin typeface="Arial" panose="020B0604020202020204" pitchFamily="34" charset="0"/>
                <a:cs typeface="Arial" panose="020B0604020202020204" pitchFamily="34" charset="0"/>
              </a:rPr>
              <a:t>protein</a:t>
            </a:r>
            <a:endParaRPr lang="vi-VN" kern="0" dirty="0">
              <a:solidFill>
                <a:sysClr val="windowText" lastClr="000000"/>
              </a:solidFill>
              <a:latin typeface="Arial" panose="020B0604020202020204" pitchFamily="34" charset="0"/>
              <a:cs typeface="Arial" panose="020B0604020202020204" pitchFamily="34" charset="0"/>
            </a:endParaRPr>
          </a:p>
        </p:txBody>
      </p:sp>
      <p:sp>
        <p:nvSpPr>
          <p:cNvPr id="8" name="Right Arrow 7"/>
          <p:cNvSpPr/>
          <p:nvPr/>
        </p:nvSpPr>
        <p:spPr>
          <a:xfrm>
            <a:off x="3237468" y="2085015"/>
            <a:ext cx="345989" cy="234179"/>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stretch>
            <a:fillRect/>
          </a:stretch>
        </p:blipFill>
        <p:spPr>
          <a:xfrm>
            <a:off x="3176615" y="5550449"/>
            <a:ext cx="371888" cy="292633"/>
          </a:xfrm>
          <a:prstGeom prst="rect">
            <a:avLst/>
          </a:prstGeom>
        </p:spPr>
      </p:pic>
      <p:pic>
        <p:nvPicPr>
          <p:cNvPr id="13" name="Picture 12"/>
          <p:cNvPicPr>
            <a:picLocks noChangeAspect="1"/>
          </p:cNvPicPr>
          <p:nvPr/>
        </p:nvPicPr>
        <p:blipFill>
          <a:blip r:embed="rId2"/>
          <a:stretch>
            <a:fillRect/>
          </a:stretch>
        </p:blipFill>
        <p:spPr>
          <a:xfrm>
            <a:off x="3211569" y="3815661"/>
            <a:ext cx="371888" cy="292633"/>
          </a:xfrm>
          <a:prstGeom prst="rect">
            <a:avLst/>
          </a:prstGeom>
        </p:spPr>
      </p:pic>
      <p:sp>
        <p:nvSpPr>
          <p:cNvPr id="15" name="Rounded Rectangle 14"/>
          <p:cNvSpPr/>
          <p:nvPr/>
        </p:nvSpPr>
        <p:spPr>
          <a:xfrm>
            <a:off x="1186249" y="3444977"/>
            <a:ext cx="2051221" cy="1035908"/>
          </a:xfrm>
          <a:prstGeom prst="roundRect">
            <a:avLst>
              <a:gd name="adj" fmla="val 1428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kern="0" dirty="0">
                <a:solidFill>
                  <a:sysClr val="windowText" lastClr="000000"/>
                </a:solidFill>
                <a:latin typeface="Arial" panose="020B0604020202020204" pitchFamily="34" charset="0"/>
                <a:cs typeface="Arial" panose="020B0604020202020204" pitchFamily="34" charset="0"/>
              </a:rPr>
              <a:t>Parallel correlation-based pseudo-amino-acid </a:t>
            </a:r>
            <a:r>
              <a:rPr lang="vi-VN" sz="1400" kern="0" dirty="0" smtClean="0">
                <a:solidFill>
                  <a:sysClr val="windowText" lastClr="000000"/>
                </a:solidFill>
                <a:latin typeface="Arial" panose="020B0604020202020204" pitchFamily="34" charset="0"/>
                <a:cs typeface="Arial" panose="020B0604020202020204" pitchFamily="34" charset="0"/>
              </a:rPr>
              <a:t>composition</a:t>
            </a:r>
            <a:r>
              <a:rPr lang="en-US" sz="1400" kern="0" dirty="0" smtClean="0">
                <a:solidFill>
                  <a:sysClr val="windowText" lastClr="000000"/>
                </a:solidFill>
                <a:latin typeface="Arial" panose="020B0604020202020204" pitchFamily="34" charset="0"/>
                <a:cs typeface="Arial" panose="020B0604020202020204" pitchFamily="34" charset="0"/>
              </a:rPr>
              <a:t>-</a:t>
            </a:r>
            <a:r>
              <a:rPr lang="vi-VN" sz="1400" kern="0" dirty="0" smtClean="0">
                <a:solidFill>
                  <a:sysClr val="windowText" lastClr="000000"/>
                </a:solidFill>
                <a:latin typeface="Arial" panose="020B0604020202020204" pitchFamily="34" charset="0"/>
                <a:cs typeface="Arial" panose="020B0604020202020204" pitchFamily="34" charset="0"/>
              </a:rPr>
              <a:t>PseACC</a:t>
            </a:r>
            <a:endParaRPr lang="vi-VN" sz="1400" kern="0" dirty="0">
              <a:solidFill>
                <a:sysClr val="windowText" lastClr="000000"/>
              </a:solidFill>
              <a:latin typeface="Arial" panose="020B0604020202020204" pitchFamily="34" charset="0"/>
              <a:cs typeface="Arial" panose="020B0604020202020204" pitchFamily="34" charset="0"/>
            </a:endParaRPr>
          </a:p>
        </p:txBody>
      </p:sp>
      <p:sp>
        <p:nvSpPr>
          <p:cNvPr id="16" name="Rounded Rectangle 15"/>
          <p:cNvSpPr/>
          <p:nvPr/>
        </p:nvSpPr>
        <p:spPr>
          <a:xfrm>
            <a:off x="1160348" y="5178813"/>
            <a:ext cx="2051221" cy="103590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dirty="0">
                <a:solidFill>
                  <a:sysClr val="windowText" lastClr="000000"/>
                </a:solidFill>
                <a:latin typeface="Arial" panose="020B0604020202020204" pitchFamily="34" charset="0"/>
                <a:cs typeface="Arial" panose="020B0604020202020204" pitchFamily="34" charset="0"/>
              </a:rPr>
              <a:t>G-gap dipeptide composition – GGAP</a:t>
            </a:r>
          </a:p>
        </p:txBody>
      </p:sp>
      <p:sp>
        <p:nvSpPr>
          <p:cNvPr id="18" name="Rectangle 17"/>
          <p:cNvSpPr/>
          <p:nvPr/>
        </p:nvSpPr>
        <p:spPr>
          <a:xfrm>
            <a:off x="3885438" y="3707781"/>
            <a:ext cx="6096000" cy="646331"/>
          </a:xfrm>
          <a:prstGeom prst="rect">
            <a:avLst/>
          </a:prstGeom>
        </p:spPr>
        <p:txBody>
          <a:bodyPr>
            <a:spAutoFit/>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amino </a:t>
            </a:r>
            <a:r>
              <a:rPr lang="en-US" dirty="0" err="1">
                <a:latin typeface="Arial" panose="020B0604020202020204" pitchFamily="34" charset="0"/>
                <a:cs typeface="Arial" panose="020B0604020202020204" pitchFamily="34" charset="0"/>
              </a:rPr>
              <a:t>axit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endParaRPr lang="en-US" dirty="0">
              <a:latin typeface="Arial" panose="020B0604020202020204" pitchFamily="34" charset="0"/>
              <a:cs typeface="Arial" panose="020B0604020202020204" pitchFamily="34" charset="0"/>
            </a:endParaRPr>
          </a:p>
        </p:txBody>
      </p:sp>
      <p:sp>
        <p:nvSpPr>
          <p:cNvPr id="20" name="Rectangle 19"/>
          <p:cNvSpPr/>
          <p:nvPr/>
        </p:nvSpPr>
        <p:spPr>
          <a:xfrm>
            <a:off x="3885438" y="5373601"/>
            <a:ext cx="6096000" cy="646331"/>
          </a:xfrm>
          <a:prstGeom prst="rect">
            <a:avLst/>
          </a:prstGeom>
        </p:spPr>
        <p:txBody>
          <a:bodyPr>
            <a:spAutoFit/>
          </a:bodyPr>
          <a:lstStyle/>
          <a:p>
            <a:pPr lvl="0" defTabSz="914400"/>
            <a:r>
              <a:rPr lang="en-US" kern="0" dirty="0" err="1">
                <a:solidFill>
                  <a:sysClr val="windowText" lastClr="000000"/>
                </a:solidFill>
                <a:latin typeface="Arial" panose="020B0604020202020204" pitchFamily="34" charset="0"/>
                <a:cs typeface="Arial" panose="020B0604020202020204" pitchFamily="34" charset="0"/>
              </a:rPr>
              <a:t>Thuật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toán</a:t>
            </a:r>
            <a:r>
              <a:rPr lang="en-US" kern="0" dirty="0">
                <a:solidFill>
                  <a:sysClr val="windowText" lastClr="000000"/>
                </a:solidFill>
                <a:latin typeface="Arial" panose="020B0604020202020204" pitchFamily="34" charset="0"/>
                <a:cs typeface="Arial" panose="020B0604020202020204" pitchFamily="34" charset="0"/>
              </a:rPr>
              <a:t> GGAP </a:t>
            </a:r>
            <a:r>
              <a:rPr lang="en-US" kern="0" dirty="0" err="1">
                <a:solidFill>
                  <a:sysClr val="windowText" lastClr="000000"/>
                </a:solidFill>
                <a:latin typeface="Arial" panose="020B0604020202020204" pitchFamily="34" charset="0"/>
                <a:cs typeface="Arial" panose="020B0604020202020204" pitchFamily="34" charset="0"/>
              </a:rPr>
              <a:t>mô</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tả</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mối</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tương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quan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giữa</a:t>
            </a:r>
            <a:r>
              <a:rPr lang="en-US" kern="0" dirty="0">
                <a:solidFill>
                  <a:sysClr val="windowText" lastClr="000000"/>
                </a:solidFill>
                <a:latin typeface="Arial" panose="020B0604020202020204" pitchFamily="34" charset="0"/>
                <a:cs typeface="Arial" panose="020B0604020202020204" pitchFamily="34" charset="0"/>
              </a:rPr>
              <a:t> 2 </a:t>
            </a:r>
            <a:r>
              <a:rPr lang="en-US" kern="0" dirty="0" err="1">
                <a:solidFill>
                  <a:sysClr val="windowText" lastClr="000000"/>
                </a:solidFill>
                <a:latin typeface="Arial" panose="020B0604020202020204" pitchFamily="34" charset="0"/>
                <a:cs typeface="Arial" panose="020B0604020202020204" pitchFamily="34" charset="0"/>
              </a:rPr>
              <a:t>axit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amin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xuất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hiện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trong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chuỗi</a:t>
            </a:r>
            <a:r>
              <a:rPr lang="en-US" kern="0" dirty="0">
                <a:solidFill>
                  <a:sysClr val="windowText" lastClr="000000"/>
                </a:solidFill>
                <a:latin typeface="Arial" panose="020B0604020202020204" pitchFamily="34" charset="0"/>
                <a:cs typeface="Arial" panose="020B0604020202020204" pitchFamily="34" charset="0"/>
              </a:rPr>
              <a:t> protein.</a:t>
            </a:r>
            <a:endParaRPr lang="vi-VN"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39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15" grpId="0" animBg="1"/>
      <p:bldP spid="16" grpId="0" animBg="1"/>
      <p:bldP spid="18"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62898" y="839399"/>
            <a:ext cx="2051221" cy="103590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kern="0" dirty="0">
                <a:solidFill>
                  <a:sysClr val="windowText" lastClr="000000"/>
                </a:solidFill>
                <a:latin typeface="Arial" panose="020B0604020202020204" pitchFamily="34" charset="0"/>
                <a:cs typeface="Arial" panose="020B0604020202020204" pitchFamily="34" charset="0"/>
              </a:rPr>
              <a:t>Composition axit amin – Thành phần axit amin - ACC</a:t>
            </a:r>
          </a:p>
        </p:txBody>
      </p:sp>
      <p:sp>
        <p:nvSpPr>
          <p:cNvPr id="6" name="Right Arrow 5"/>
          <p:cNvSpPr/>
          <p:nvPr/>
        </p:nvSpPr>
        <p:spPr>
          <a:xfrm>
            <a:off x="3814119" y="1240263"/>
            <a:ext cx="345989" cy="234179"/>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05568" y="1172686"/>
            <a:ext cx="6096000" cy="369332"/>
          </a:xfrm>
          <a:prstGeom prst="rect">
            <a:avLst/>
          </a:prstGeom>
        </p:spPr>
        <p:txBody>
          <a:bodyPr>
            <a:spAutoFit/>
          </a:bodyPr>
          <a:lstStyle/>
          <a:p>
            <a:pPr lvl="0" defTabSz="914400"/>
            <a:r>
              <a:rPr lang="en-US" kern="0" dirty="0" err="1">
                <a:solidFill>
                  <a:sysClr val="windowText" lastClr="000000"/>
                </a:solidFill>
                <a:latin typeface="Arial" panose="020B0604020202020204" pitchFamily="34" charset="0"/>
                <a:cs typeface="Arial" panose="020B0604020202020204" pitchFamily="34" charset="0"/>
              </a:rPr>
              <a:t>Mô</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tả</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tần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suất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của</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từng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loại</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axit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amin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trong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chuỗi</a:t>
            </a:r>
            <a:r>
              <a:rPr lang="en-US" kern="0" dirty="0">
                <a:solidFill>
                  <a:sysClr val="windowText" lastClr="000000"/>
                </a:solidFill>
                <a:latin typeface="Arial" panose="020B0604020202020204" pitchFamily="34" charset="0"/>
                <a:cs typeface="Arial" panose="020B0604020202020204" pitchFamily="34" charset="0"/>
              </a:rPr>
              <a:t> </a:t>
            </a:r>
            <a:r>
              <a:rPr lang="en-US" kern="0" dirty="0" smtClean="0">
                <a:solidFill>
                  <a:sysClr val="windowText" lastClr="000000"/>
                </a:solidFill>
                <a:latin typeface="Arial" panose="020B0604020202020204" pitchFamily="34" charset="0"/>
                <a:cs typeface="Arial" panose="020B0604020202020204" pitchFamily="34" charset="0"/>
              </a:rPr>
              <a:t>protein</a:t>
            </a:r>
            <a:endParaRPr lang="vi-VN" kern="0" dirty="0">
              <a:solidFill>
                <a:sysClr val="windowText" lastClr="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3031525" y="2276171"/>
                <a:ext cx="6096000" cy="3032561"/>
              </a:xfrm>
              <a:prstGeom prst="rect">
                <a:avLst/>
              </a:prstGeom>
            </p:spPr>
            <p:txBody>
              <a:bodyPr>
                <a:spAutoFit/>
              </a:bodyPr>
              <a:lstStyle/>
              <a:p>
                <a:pPr indent="457200"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rPr>
                        <m:t>𝑓</m:t>
                      </m:r>
                      <m:d>
                        <m:dPr>
                          <m:ctrlPr>
                            <a:rPr lang="en-US" i="1">
                              <a:latin typeface="Cambria Math" panose="02040503050406030204" pitchFamily="18" charset="0"/>
                              <a:ea typeface="Calibri" panose="020F0502020204030204" pitchFamily="34" charset="0"/>
                            </a:rPr>
                          </m:ctrlPr>
                        </m:dPr>
                        <m:e>
                          <m:r>
                            <a:rPr lang="en-US" i="1">
                              <a:latin typeface="Cambria Math" panose="02040503050406030204" pitchFamily="18" charset="0"/>
                              <a:ea typeface="Calibri" panose="020F0502020204030204" pitchFamily="34" charset="0"/>
                            </a:rPr>
                            <m:t>𝑖</m:t>
                          </m:r>
                        </m:e>
                      </m:d>
                      <m:r>
                        <a:rPr lang="en-US">
                          <a:latin typeface="Cambria Math" panose="02040503050406030204" pitchFamily="18" charset="0"/>
                          <a:ea typeface="Calibri" panose="020F0502020204030204" pitchFamily="34" charset="0"/>
                        </a:rPr>
                        <m:t>= </m:t>
                      </m:r>
                      <m:f>
                        <m:fPr>
                          <m:ctrlPr>
                            <a:rPr lang="en-US" i="1">
                              <a:latin typeface="Cambria Math" panose="02040503050406030204" pitchFamily="18" charset="0"/>
                              <a:ea typeface="Calibri" panose="020F0502020204030204" pitchFamily="34" charset="0"/>
                            </a:rPr>
                          </m:ctrlPr>
                        </m:fPr>
                        <m:num>
                          <m:sSub>
                            <m:sSubPr>
                              <m:ctrlPr>
                                <a:rPr lang="en-US" i="1">
                                  <a:latin typeface="Cambria Math" panose="02040503050406030204" pitchFamily="18" charset="0"/>
                                  <a:ea typeface="Calibri" panose="020F0502020204030204" pitchFamily="34" charset="0"/>
                                </a:rPr>
                              </m:ctrlPr>
                            </m:sSubPr>
                            <m:e>
                              <m:r>
                                <a:rPr lang="en-US" i="1">
                                  <a:latin typeface="Cambria Math" panose="02040503050406030204" pitchFamily="18" charset="0"/>
                                  <a:ea typeface="Calibri" panose="020F0502020204030204" pitchFamily="34" charset="0"/>
                                </a:rPr>
                                <m:t>𝑛</m:t>
                              </m:r>
                            </m:e>
                            <m:sub>
                              <m:r>
                                <a:rPr lang="en-US" i="1">
                                  <a:latin typeface="Cambria Math" panose="02040503050406030204" pitchFamily="18" charset="0"/>
                                  <a:ea typeface="Calibri" panose="020F0502020204030204" pitchFamily="34" charset="0"/>
                                </a:rPr>
                                <m:t>𝑖</m:t>
                              </m:r>
                            </m:sub>
                          </m:sSub>
                        </m:num>
                        <m:den>
                          <m:r>
                            <a:rPr lang="en-US" i="1">
                              <a:latin typeface="Cambria Math" panose="02040503050406030204" pitchFamily="18" charset="0"/>
                              <a:ea typeface="Calibri" panose="020F0502020204030204" pitchFamily="34" charset="0"/>
                            </a:rPr>
                            <m:t>𝐿</m:t>
                          </m:r>
                        </m:den>
                      </m:f>
                      <m:r>
                        <a:rPr lang="en-US">
                          <a:latin typeface="Cambria Math" panose="02040503050406030204" pitchFamily="18" charset="0"/>
                          <a:ea typeface="Calibri" panose="020F0502020204030204" pitchFamily="34" charset="0"/>
                        </a:rPr>
                        <m:t> </m:t>
                      </m:r>
                    </m:oMath>
                  </m:oMathPara>
                </a14:m>
                <a:endParaRPr lang="en-US" dirty="0">
                  <a:latin typeface="Times New Roman" panose="02020603050405020304" pitchFamily="18" charset="0"/>
                  <a:ea typeface="Calibri" panose="020F0502020204030204" pitchFamily="34" charset="0"/>
                </a:endParaRPr>
              </a:p>
              <a:p>
                <a:pPr marR="0" lvl="0" algn="just">
                  <a:lnSpc>
                    <a:spcPct val="150000"/>
                  </a:lnSpc>
                  <a:spcBef>
                    <a:spcPts val="600"/>
                  </a:spcBef>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R="0" lvl="0" algn="just">
                  <a:lnSpc>
                    <a:spcPct val="150000"/>
                  </a:lnSpc>
                  <a:spcBef>
                    <a:spcPts val="0"/>
                  </a:spcBef>
                  <a:spcAft>
                    <a:spcPts val="0"/>
                  </a:spcAft>
                </a:pPr>
                <a14:m>
                  <m:oMath xmlns:m="http://schemas.openxmlformats.org/officeDocument/2006/math">
                    <m:sSub>
                      <m:sSubPr>
                        <m:ctrlPr>
                          <a:rPr lang="en-US" i="1">
                            <a:latin typeface="Cambria Math" panose="02040503050406030204" pitchFamily="18" charset="0"/>
                            <a:ea typeface="Calibri" panose="020F0502020204030204" pitchFamily="34" charset="0"/>
                          </a:rPr>
                        </m:ctrlPr>
                      </m:sSubPr>
                      <m:e>
                        <m:r>
                          <a:rPr lang="en-US" i="1">
                            <a:latin typeface="Cambria Math" panose="02040503050406030204" pitchFamily="18" charset="0"/>
                            <a:ea typeface="Calibri" panose="020F0502020204030204" pitchFamily="34" charset="0"/>
                          </a:rPr>
                          <m:t>𝑛</m:t>
                        </m:r>
                      </m:e>
                      <m:sub>
                        <m:r>
                          <a:rPr lang="en-US" i="1">
                            <a:latin typeface="Cambria Math" panose="02040503050406030204" pitchFamily="18" charset="0"/>
                            <a:ea typeface="Calibri" panose="020F0502020204030204" pitchFamily="34" charset="0"/>
                          </a:rPr>
                          <m:t>𝑖</m:t>
                        </m:r>
                      </m:sub>
                    </m:sSub>
                    <m:r>
                      <a:rPr lang="en-US" i="1">
                        <a:latin typeface="Cambria Math" panose="02040503050406030204" pitchFamily="18" charset="0"/>
                        <a:ea typeface="Calibri" panose="020F0502020204030204" pitchFamily="34" charset="0"/>
                      </a:rPr>
                      <m:t> </m:t>
                    </m:r>
                  </m:oMath>
                </a14:m>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số</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lần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xuất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hiện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axit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amin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cùng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loại</a:t>
                </a:r>
                <a:endParaRPr lang="en-US" dirty="0">
                  <a:latin typeface="Times New Roman" panose="02020603050405020304" pitchFamily="18" charset="0"/>
                  <a:ea typeface="Calibri" panose="020F0502020204030204" pitchFamily="34" charset="0"/>
                </a:endParaRPr>
              </a:p>
              <a:p>
                <a:pPr marR="0" lvl="0" algn="just">
                  <a:lnSpc>
                    <a:spcPct val="150000"/>
                  </a:lnSpc>
                  <a:spcBef>
                    <a:spcPts val="0"/>
                  </a:spcBef>
                  <a:spcAft>
                    <a:spcPts val="0"/>
                  </a:spcAft>
                </a:pPr>
                <a14:m>
                  <m:oMath xmlns:m="http://schemas.openxmlformats.org/officeDocument/2006/math">
                    <m:r>
                      <a:rPr lang="en-US" i="1">
                        <a:latin typeface="Cambria Math" panose="02040503050406030204" pitchFamily="18" charset="0"/>
                        <a:ea typeface="Calibri" panose="020F0502020204030204" pitchFamily="34" charset="0"/>
                      </a:rPr>
                      <m:t>𝐿</m:t>
                    </m:r>
                  </m:oMath>
                </a14:m>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chiều</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dài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chuỗi</a:t>
                </a:r>
                <a:endParaRPr lang="en-US" dirty="0">
                  <a:latin typeface="Times New Roman" panose="02020603050405020304" pitchFamily="18" charset="0"/>
                  <a:ea typeface="Calibri" panose="020F0502020204030204" pitchFamily="34" charset="0"/>
                </a:endParaRPr>
              </a:p>
              <a:p>
                <a:pPr marR="0" lvl="0" algn="just">
                  <a:lnSpc>
                    <a:spcPct val="150000"/>
                  </a:lnSpc>
                  <a:spcBef>
                    <a:spcPts val="0"/>
                  </a:spcBef>
                  <a:spcAft>
                    <a:spcPts val="6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thuật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này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sẽ</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tạo</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vector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chiều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dài</a:t>
                </a:r>
                <a:r>
                  <a:rPr lang="en-US" dirty="0">
                    <a:latin typeface="Times New Roman" panose="02020603050405020304" pitchFamily="18" charset="0"/>
                    <a:ea typeface="Calibri" panose="020F0502020204030204" pitchFamily="34" charset="0"/>
                    <a:cs typeface="Times New Roman" panose="02020603050405020304" pitchFamily="18" charset="0"/>
                  </a:rPr>
                  <a:t> 20 </a:t>
                </a:r>
                <a:r>
                  <a:rPr lang="en-US" dirty="0" err="1">
                    <a:latin typeface="Times New Roman" panose="02020603050405020304" pitchFamily="18" charset="0"/>
                    <a:ea typeface="Calibri" panose="020F0502020204030204" pitchFamily="34" charset="0"/>
                    <a:cs typeface="Times New Roman" panose="02020603050405020304" pitchFamily="18" charset="0"/>
                  </a:rPr>
                  <a:t>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20 </a:t>
                </a:r>
                <a:r>
                  <a:rPr lang="en-US" dirty="0" err="1">
                    <a:latin typeface="Times New Roman" panose="02020603050405020304" pitchFamily="18" charset="0"/>
                    <a:ea typeface="Calibri" panose="020F0502020204030204" pitchFamily="34" charset="0"/>
                    <a:cs typeface="Times New Roman" panose="02020603050405020304" pitchFamily="18" charset="0"/>
                  </a:rPr>
                  <a:t>loại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axit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amin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nhau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mỗi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chuỗi</a:t>
                </a:r>
                <a:r>
                  <a:rPr lang="en-US" dirty="0">
                    <a:latin typeface="Times New Roman" panose="02020603050405020304" pitchFamily="18" charset="0"/>
                    <a:ea typeface="Calibri" panose="020F0502020204030204" pitchFamily="34" charset="0"/>
                    <a:cs typeface="Times New Roman" panose="02020603050405020304" pitchFamily="18" charset="0"/>
                  </a:rPr>
                  <a:t> protein.</a:t>
                </a:r>
              </a:p>
            </p:txBody>
          </p:sp>
        </mc:Choice>
        <mc:Fallback xmlns="">
          <p:sp>
            <p:nvSpPr>
              <p:cNvPr id="8" name="Rectangle 7"/>
              <p:cNvSpPr>
                <a:spLocks noRot="1" noChangeAspect="1" noMove="1" noResize="1" noEditPoints="1" noAdjustHandles="1" noChangeArrowheads="1" noChangeShapeType="1" noTextEdit="1"/>
              </p:cNvSpPr>
              <p:nvPr/>
            </p:nvSpPr>
            <p:spPr>
              <a:xfrm>
                <a:off x="3031525" y="2276171"/>
                <a:ext cx="6096000" cy="3032561"/>
              </a:xfrm>
              <a:prstGeom prst="rect">
                <a:avLst/>
              </a:prstGeom>
              <a:blipFill>
                <a:blip r:embed="rId2"/>
                <a:stretch>
                  <a:fillRect l="-800" r="-900" b="-602"/>
                </a:stretch>
              </a:blipFill>
            </p:spPr>
            <p:txBody>
              <a:bodyPr/>
              <a:lstStyle/>
              <a:p>
                <a:r>
                  <a:rPr lang="en-US">
                    <a:noFill/>
                  </a:rPr>
                  <a:t> </a:t>
                </a:r>
              </a:p>
            </p:txBody>
          </p:sp>
        </mc:Fallback>
      </mc:AlternateContent>
    </p:spTree>
    <p:extLst>
      <p:ext uri="{BB962C8B-B14F-4D97-AF65-F5344CB8AC3E}">
        <p14:creationId xmlns:p14="http://schemas.microsoft.com/office/powerpoint/2010/main" val="2668564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87611" y="833582"/>
            <a:ext cx="2051221" cy="1035908"/>
          </a:xfrm>
          <a:prstGeom prst="roundRect">
            <a:avLst>
              <a:gd name="adj" fmla="val 1428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kern="0" dirty="0">
                <a:solidFill>
                  <a:sysClr val="windowText" lastClr="000000"/>
                </a:solidFill>
                <a:latin typeface="Arial" panose="020B0604020202020204" pitchFamily="34" charset="0"/>
                <a:cs typeface="Arial" panose="020B0604020202020204" pitchFamily="34" charset="0"/>
              </a:rPr>
              <a:t>Parallel correlation-based pseudo-amino-acid </a:t>
            </a:r>
            <a:r>
              <a:rPr lang="vi-VN" sz="1400" kern="0" dirty="0" smtClean="0">
                <a:solidFill>
                  <a:sysClr val="windowText" lastClr="000000"/>
                </a:solidFill>
                <a:latin typeface="Arial" panose="020B0604020202020204" pitchFamily="34" charset="0"/>
                <a:cs typeface="Arial" panose="020B0604020202020204" pitchFamily="34" charset="0"/>
              </a:rPr>
              <a:t>composition</a:t>
            </a:r>
            <a:r>
              <a:rPr lang="en-US" sz="1400" kern="0" dirty="0" smtClean="0">
                <a:solidFill>
                  <a:sysClr val="windowText" lastClr="000000"/>
                </a:solidFill>
                <a:latin typeface="Arial" panose="020B0604020202020204" pitchFamily="34" charset="0"/>
                <a:cs typeface="Arial" panose="020B0604020202020204" pitchFamily="34" charset="0"/>
              </a:rPr>
              <a:t>-</a:t>
            </a:r>
            <a:r>
              <a:rPr lang="vi-VN" sz="1400" kern="0" dirty="0" smtClean="0">
                <a:solidFill>
                  <a:sysClr val="windowText" lastClr="000000"/>
                </a:solidFill>
                <a:latin typeface="Arial" panose="020B0604020202020204" pitchFamily="34" charset="0"/>
                <a:cs typeface="Arial" panose="020B0604020202020204" pitchFamily="34" charset="0"/>
              </a:rPr>
              <a:t>PseACC</a:t>
            </a:r>
            <a:endParaRPr lang="vi-VN" sz="1400" kern="0" dirty="0">
              <a:solidFill>
                <a:sysClr val="windowText" lastClr="00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838832" y="1205219"/>
            <a:ext cx="371888" cy="292633"/>
          </a:xfrm>
          <a:prstGeom prst="rect">
            <a:avLst/>
          </a:prstGeom>
        </p:spPr>
      </p:pic>
      <p:sp>
        <p:nvSpPr>
          <p:cNvPr id="7" name="Rectangle 6"/>
          <p:cNvSpPr/>
          <p:nvPr/>
        </p:nvSpPr>
        <p:spPr>
          <a:xfrm>
            <a:off x="4338519" y="1028369"/>
            <a:ext cx="6096000" cy="646331"/>
          </a:xfrm>
          <a:prstGeom prst="rect">
            <a:avLst/>
          </a:prstGeom>
        </p:spPr>
        <p:txBody>
          <a:bodyPr>
            <a:spAutoFit/>
          </a:bodyPr>
          <a:lstStyle/>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amino </a:t>
            </a:r>
            <a:r>
              <a:rPr lang="en-US" dirty="0" err="1">
                <a:latin typeface="Arial" panose="020B0604020202020204" pitchFamily="34" charset="0"/>
                <a:cs typeface="Arial" panose="020B0604020202020204" pitchFamily="34" charset="0"/>
              </a:rPr>
              <a:t>axit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3155092" y="2550375"/>
                <a:ext cx="6096000" cy="966418"/>
              </a:xfrm>
              <a:prstGeom prst="rect">
                <a:avLst/>
              </a:prstGeom>
            </p:spPr>
            <p:txBody>
              <a:bodyPr>
                <a:spAutoFit/>
              </a:bodyPr>
              <a:lstStyle/>
              <a:p>
                <a:pPr marR="0" lvl="0" algn="just">
                  <a:lnSpc>
                    <a:spcPct val="150000"/>
                  </a:lnSpc>
                  <a:spcBef>
                    <a:spcPts val="600"/>
                  </a:spcBef>
                  <a:spcAft>
                    <a:spcPts val="6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Thuật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PseAAC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vector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dài</a:t>
                </a:r>
                <a:r>
                  <a:rPr lang="en-US" dirty="0">
                    <a:latin typeface="Times New Roman" panose="02020603050405020304" pitchFamily="18" charset="0"/>
                    <a:ea typeface="Calibri" panose="020F0502020204030204" pitchFamily="34" charset="0"/>
                    <a:cs typeface="Times New Roman" panose="02020603050405020304" pitchFamily="18" charset="0"/>
                  </a:rPr>
                  <a:t> 20 +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λ:</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𝑃𝑠𝑒𝐴𝐴𝐶</m:t>
                      </m:r>
                      <m:r>
                        <a:rPr lang="en-US">
                          <a:latin typeface="Cambria Math" panose="02040503050406030204" pitchFamily="18" charset="0"/>
                          <a:ea typeface="Calibri" panose="020F0502020204030204" pitchFamily="34" charset="0"/>
                          <a:cs typeface="Times New Roman" panose="02020603050405020304" pitchFamily="18" charset="0"/>
                        </a:rPr>
                        <m:t>= </m:t>
                      </m:r>
                      <m:sSup>
                        <m:sSupPr>
                          <m:ctrlPr>
                            <a:rPr lang="en-US" i="1">
                              <a:effectLst/>
                              <a:latin typeface="Cambria Math" panose="02040503050406030204" pitchFamily="18" charset="0"/>
                            </a:rPr>
                          </m:ctrlPr>
                        </m:sSupPr>
                        <m:e>
                          <m:d>
                            <m:dPr>
                              <m:begChr m:val="["/>
                              <m:endChr m:val="]"/>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𝑓</m:t>
                                  </m:r>
                                </m:e>
                                <m:sub>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𝑣</m:t>
                                      </m:r>
                                    </m:e>
                                    <m:sub>
                                      <m:r>
                                        <a:rPr lang="en-US">
                                          <a:latin typeface="Cambria Math" panose="02040503050406030204" pitchFamily="18" charset="0"/>
                                          <a:ea typeface="Calibri" panose="020F0502020204030204" pitchFamily="34" charset="0"/>
                                          <a:cs typeface="Times New Roman" panose="02020603050405020304" pitchFamily="18" charset="0"/>
                                        </a:rPr>
                                        <m:t>1</m:t>
                                      </m:r>
                                    </m:sub>
                                  </m:sSub>
                                </m:sub>
                              </m:sSub>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𝑓</m:t>
                                  </m:r>
                                </m:e>
                                <m:sub>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𝑣</m:t>
                                      </m:r>
                                    </m:e>
                                    <m:sub>
                                      <m:r>
                                        <a:rPr lang="en-US">
                                          <a:latin typeface="Cambria Math" panose="02040503050406030204" pitchFamily="18" charset="0"/>
                                          <a:ea typeface="Calibri" panose="020F0502020204030204" pitchFamily="34" charset="0"/>
                                          <a:cs typeface="Times New Roman" panose="02020603050405020304" pitchFamily="18" charset="0"/>
                                        </a:rPr>
                                        <m:t>20</m:t>
                                      </m:r>
                                    </m:sub>
                                  </m:sSub>
                                </m:sub>
                              </m:sSub>
                              <m:r>
                                <a:rPr lang="en-US">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𝑓</m:t>
                                  </m:r>
                                </m:e>
                                <m:sub>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𝑣</m:t>
                                      </m:r>
                                    </m:e>
                                    <m:sub>
                                      <m:r>
                                        <a:rPr lang="en-US">
                                          <a:latin typeface="Cambria Math" panose="02040503050406030204" pitchFamily="18" charset="0"/>
                                          <a:ea typeface="Calibri" panose="020F0502020204030204" pitchFamily="34" charset="0"/>
                                          <a:cs typeface="Times New Roman" panose="02020603050405020304" pitchFamily="18" charset="0"/>
                                        </a:rPr>
                                        <m:t>20+ 1</m:t>
                                      </m:r>
                                    </m:sub>
                                  </m:sSub>
                                </m:sub>
                              </m:sSub>
                              <m:r>
                                <a:rPr lang="en-US">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𝑓</m:t>
                                  </m:r>
                                </m:e>
                                <m:sub>
                                  <m:sSub>
                                    <m:sSubPr>
                                      <m:ctrlPr>
                                        <a:rPr lang="en-US" i="1">
                                          <a:effectLst/>
                                          <a:latin typeface="Cambria Math" panose="020405030504060302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𝑣</m:t>
                                      </m:r>
                                    </m:e>
                                    <m:sub>
                                      <m:r>
                                        <a:rPr lang="en-US">
                                          <a:latin typeface="Cambria Math" panose="02040503050406030204" pitchFamily="18" charset="0"/>
                                          <a:ea typeface="Calibri" panose="020F0502020204030204" pitchFamily="34" charset="0"/>
                                          <a:cs typeface="Times New Roman" panose="02020603050405020304" pitchFamily="18" charset="0"/>
                                        </a:rPr>
                                        <m:t>20+ </m:t>
                                      </m:r>
                                      <m:r>
                                        <m:rPr>
                                          <m:sty m:val="p"/>
                                        </m:rPr>
                                        <a:rPr lang="en-US">
                                          <a:solidFill>
                                            <a:srgbClr val="000000"/>
                                          </a:solidFill>
                                          <a:latin typeface="Cambria Math" panose="02040503050406030204" pitchFamily="18" charset="0"/>
                                          <a:ea typeface="Calibri" panose="020F0502020204030204" pitchFamily="34" charset="0"/>
                                          <a:cs typeface="Times New Roman" panose="02020603050405020304" pitchFamily="18" charset="0"/>
                                        </a:rPr>
                                        <m:t>λ</m:t>
                                      </m:r>
                                    </m:sub>
                                  </m:sSub>
                                </m:sub>
                              </m:sSub>
                            </m:e>
                          </m:d>
                        </m:e>
                        <m:sup>
                          <m:r>
                            <a:rPr lang="en-US" i="1">
                              <a:latin typeface="Cambria Math" panose="02040503050406030204" pitchFamily="18" charset="0"/>
                              <a:ea typeface="Calibri" panose="020F0502020204030204" pitchFamily="34" charset="0"/>
                              <a:cs typeface="Times New Roman" panose="02020603050405020304" pitchFamily="18" charset="0"/>
                            </a:rPr>
                            <m:t>𝑇</m:t>
                          </m:r>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155092" y="2550375"/>
                <a:ext cx="6096000" cy="966418"/>
              </a:xfrm>
              <a:prstGeom prst="rect">
                <a:avLst/>
              </a:prstGeom>
              <a:blipFill>
                <a:blip r:embed="rId3"/>
                <a:stretch>
                  <a:fillRect l="-900" b="-1887"/>
                </a:stretch>
              </a:blipFill>
            </p:spPr>
            <p:txBody>
              <a:bodyPr/>
              <a:lstStyle/>
              <a:p>
                <a:r>
                  <a:rPr lang="en-US">
                    <a:noFill/>
                  </a:rPr>
                  <a:t> </a:t>
                </a:r>
              </a:p>
            </p:txBody>
          </p:sp>
        </mc:Fallback>
      </mc:AlternateContent>
    </p:spTree>
    <p:extLst>
      <p:ext uri="{BB962C8B-B14F-4D97-AF65-F5344CB8AC3E}">
        <p14:creationId xmlns:p14="http://schemas.microsoft.com/office/powerpoint/2010/main" val="2955588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27613" y="862186"/>
            <a:ext cx="2051221" cy="103590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vi-VN" sz="1400" dirty="0">
                <a:solidFill>
                  <a:sysClr val="windowText" lastClr="000000"/>
                </a:solidFill>
                <a:latin typeface="Arial" panose="020B0604020202020204" pitchFamily="34" charset="0"/>
                <a:cs typeface="Arial" panose="020B0604020202020204" pitchFamily="34" charset="0"/>
              </a:rPr>
              <a:t>G-gap dipeptide composition – GGAP</a:t>
            </a:r>
          </a:p>
        </p:txBody>
      </p:sp>
      <p:pic>
        <p:nvPicPr>
          <p:cNvPr id="5" name="Picture 4"/>
          <p:cNvPicPr>
            <a:picLocks noChangeAspect="1"/>
          </p:cNvPicPr>
          <p:nvPr/>
        </p:nvPicPr>
        <p:blipFill>
          <a:blip r:embed="rId2"/>
          <a:stretch>
            <a:fillRect/>
          </a:stretch>
        </p:blipFill>
        <p:spPr>
          <a:xfrm>
            <a:off x="3878834" y="1233823"/>
            <a:ext cx="371888" cy="292633"/>
          </a:xfrm>
          <a:prstGeom prst="rect">
            <a:avLst/>
          </a:prstGeom>
        </p:spPr>
      </p:pic>
      <p:sp>
        <p:nvSpPr>
          <p:cNvPr id="6" name="Rectangle 5"/>
          <p:cNvSpPr/>
          <p:nvPr/>
        </p:nvSpPr>
        <p:spPr>
          <a:xfrm>
            <a:off x="4371470" y="1056973"/>
            <a:ext cx="6096000" cy="646331"/>
          </a:xfrm>
          <a:prstGeom prst="rect">
            <a:avLst/>
          </a:prstGeom>
        </p:spPr>
        <p:txBody>
          <a:bodyPr>
            <a:spAutoFit/>
          </a:bodyPr>
          <a:lstStyle/>
          <a:p>
            <a:pPr lvl="0" defTabSz="914400"/>
            <a:r>
              <a:rPr lang="en-US" kern="0" dirty="0" err="1">
                <a:solidFill>
                  <a:sysClr val="windowText" lastClr="000000"/>
                </a:solidFill>
                <a:latin typeface="Arial" panose="020B0604020202020204" pitchFamily="34" charset="0"/>
                <a:cs typeface="Arial" panose="020B0604020202020204" pitchFamily="34" charset="0"/>
              </a:rPr>
              <a:t>Thuật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toán</a:t>
            </a:r>
            <a:r>
              <a:rPr lang="en-US" kern="0" dirty="0">
                <a:solidFill>
                  <a:sysClr val="windowText" lastClr="000000"/>
                </a:solidFill>
                <a:latin typeface="Arial" panose="020B0604020202020204" pitchFamily="34" charset="0"/>
                <a:cs typeface="Arial" panose="020B0604020202020204" pitchFamily="34" charset="0"/>
              </a:rPr>
              <a:t> GGAP </a:t>
            </a:r>
            <a:r>
              <a:rPr lang="en-US" kern="0" dirty="0" err="1">
                <a:solidFill>
                  <a:sysClr val="windowText" lastClr="000000"/>
                </a:solidFill>
                <a:latin typeface="Arial" panose="020B0604020202020204" pitchFamily="34" charset="0"/>
                <a:cs typeface="Arial" panose="020B0604020202020204" pitchFamily="34" charset="0"/>
              </a:rPr>
              <a:t>mô</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tả</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mối</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tương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quan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giữa</a:t>
            </a:r>
            <a:r>
              <a:rPr lang="en-US" kern="0" dirty="0">
                <a:solidFill>
                  <a:sysClr val="windowText" lastClr="000000"/>
                </a:solidFill>
                <a:latin typeface="Arial" panose="020B0604020202020204" pitchFamily="34" charset="0"/>
                <a:cs typeface="Arial" panose="020B0604020202020204" pitchFamily="34" charset="0"/>
              </a:rPr>
              <a:t> 2 </a:t>
            </a:r>
            <a:r>
              <a:rPr lang="en-US" kern="0" dirty="0" err="1">
                <a:solidFill>
                  <a:sysClr val="windowText" lastClr="000000"/>
                </a:solidFill>
                <a:latin typeface="Arial" panose="020B0604020202020204" pitchFamily="34" charset="0"/>
                <a:cs typeface="Arial" panose="020B0604020202020204" pitchFamily="34" charset="0"/>
              </a:rPr>
              <a:t>axit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amin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xuất</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hiện</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trong</a:t>
            </a:r>
            <a:r>
              <a:rPr lang="en-US" kern="0" dirty="0">
                <a:solidFill>
                  <a:sysClr val="windowText" lastClr="000000"/>
                </a:solidFill>
                <a:latin typeface="Arial" panose="020B0604020202020204" pitchFamily="34" charset="0"/>
                <a:cs typeface="Arial" panose="020B0604020202020204" pitchFamily="34" charset="0"/>
              </a:rPr>
              <a:t> </a:t>
            </a:r>
            <a:r>
              <a:rPr lang="en-US" kern="0" dirty="0" err="1">
                <a:solidFill>
                  <a:sysClr val="windowText" lastClr="000000"/>
                </a:solidFill>
                <a:latin typeface="Arial" panose="020B0604020202020204" pitchFamily="34" charset="0"/>
                <a:cs typeface="Arial" panose="020B0604020202020204" pitchFamily="34" charset="0"/>
              </a:rPr>
              <a:t>chuỗi</a:t>
            </a:r>
            <a:r>
              <a:rPr lang="en-US" kern="0" dirty="0">
                <a:solidFill>
                  <a:sysClr val="windowText" lastClr="000000"/>
                </a:solidFill>
                <a:latin typeface="Arial" panose="020B0604020202020204" pitchFamily="34" charset="0"/>
                <a:cs typeface="Arial" panose="020B0604020202020204" pitchFamily="34" charset="0"/>
              </a:rPr>
              <a:t> protein.</a:t>
            </a:r>
            <a:endParaRPr lang="vi-VN" kern="0" dirty="0">
              <a:solidFill>
                <a:sysClr val="windowText" lastClr="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p:cNvSpPr/>
              <p:nvPr/>
            </p:nvSpPr>
            <p:spPr>
              <a:xfrm>
                <a:off x="2952077" y="2202572"/>
                <a:ext cx="6096000" cy="4133376"/>
              </a:xfrm>
              <a:prstGeom prst="rect">
                <a:avLst/>
              </a:prstGeom>
            </p:spPr>
            <p:txBody>
              <a:bodyPr>
                <a:spAutoFit/>
              </a:bodyPr>
              <a:lstStyle/>
              <a:p>
                <a:pPr marR="0" lvl="0" algn="just">
                  <a:lnSpc>
                    <a:spcPct val="150000"/>
                  </a:lnSpc>
                  <a:spcBef>
                    <a:spcPts val="600"/>
                  </a:spcBef>
                  <a:spcAft>
                    <a:spcPts val="6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Thuật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toán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PseAAC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sẽ</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tạo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vector </a:t>
                </a:r>
                <a:r>
                  <a:rPr lang="en-US" dirty="0" err="1">
                    <a:latin typeface="Times New Roman" panose="02020603050405020304" pitchFamily="18" charset="0"/>
                    <a:ea typeface="Calibri" panose="020F0502020204030204" pitchFamily="34" charset="0"/>
                    <a:cs typeface="Times New Roman" panose="02020603050405020304" pitchFamily="18" charset="0"/>
                  </a:rPr>
                  <a:t>có</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độ</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dài</a:t>
                </a:r>
                <a:r>
                  <a:rPr lang="en-US" dirty="0">
                    <a:latin typeface="Times New Roman" panose="02020603050405020304" pitchFamily="18" charset="0"/>
                    <a:ea typeface="Calibri" panose="020F0502020204030204" pitchFamily="34" charset="0"/>
                    <a:cs typeface="Times New Roman" panose="02020603050405020304" pitchFamily="18" charset="0"/>
                  </a:rPr>
                  <a:t> 400:</a:t>
                </a:r>
              </a:p>
              <a:p>
                <a:pPr indent="457200"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rPr>
                        <m:t>𝑃</m:t>
                      </m:r>
                      <m:r>
                        <a:rPr lang="en-US">
                          <a:latin typeface="Cambria Math" panose="02040503050406030204" pitchFamily="18" charset="0"/>
                          <a:ea typeface="Calibri" panose="020F0502020204030204" pitchFamily="34" charset="0"/>
                        </a:rPr>
                        <m:t>= </m:t>
                      </m:r>
                      <m:d>
                        <m:dPr>
                          <m:begChr m:val="["/>
                          <m:endChr m:val="]"/>
                          <m:ctrlPr>
                            <a:rPr lang="en-US" i="1">
                              <a:latin typeface="Cambria Math" panose="02040503050406030204" pitchFamily="18" charset="0"/>
                              <a:ea typeface="Calibri" panose="020F0502020204030204" pitchFamily="34" charset="0"/>
                            </a:rPr>
                          </m:ctrlPr>
                        </m:dPr>
                        <m:e>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a:latin typeface="Cambria Math" panose="02040503050406030204" pitchFamily="18" charset="0"/>
                                  <a:ea typeface="Calibri" panose="020F0502020204030204" pitchFamily="34" charset="0"/>
                                </a:rPr>
                                <m:t>1</m:t>
                              </m:r>
                            </m:sub>
                            <m:sup>
                              <m:r>
                                <a:rPr lang="en-US" i="1">
                                  <a:latin typeface="Cambria Math" panose="02040503050406030204" pitchFamily="18" charset="0"/>
                                  <a:ea typeface="Calibri" panose="020F0502020204030204" pitchFamily="34" charset="0"/>
                                </a:rPr>
                                <m:t>𝑔</m:t>
                              </m:r>
                            </m:sup>
                          </m:sSubSup>
                          <m:r>
                            <a:rPr lang="en-US">
                              <a:latin typeface="Cambria Math" panose="02040503050406030204" pitchFamily="18" charset="0"/>
                              <a:ea typeface="Calibri" panose="020F0502020204030204" pitchFamily="34" charset="0"/>
                            </a:rPr>
                            <m:t>, </m:t>
                          </m:r>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a:latin typeface="Cambria Math" panose="02040503050406030204" pitchFamily="18" charset="0"/>
                                  <a:ea typeface="Calibri" panose="020F0502020204030204" pitchFamily="34" charset="0"/>
                                </a:rPr>
                                <m:t>2</m:t>
                              </m:r>
                            </m:sub>
                            <m:sup>
                              <m:r>
                                <a:rPr lang="en-US" i="1">
                                  <a:latin typeface="Cambria Math" panose="02040503050406030204" pitchFamily="18" charset="0"/>
                                  <a:ea typeface="Calibri" panose="020F0502020204030204" pitchFamily="34" charset="0"/>
                                </a:rPr>
                                <m:t>𝑔</m:t>
                              </m:r>
                            </m:sup>
                          </m:sSubSup>
                          <m:r>
                            <a:rPr lang="en-US">
                              <a:latin typeface="Cambria Math" panose="02040503050406030204" pitchFamily="18" charset="0"/>
                              <a:ea typeface="Calibri" panose="020F0502020204030204" pitchFamily="34" charset="0"/>
                            </a:rPr>
                            <m:t>,…,</m:t>
                          </m:r>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r>
                            <a:rPr lang="en-US">
                              <a:latin typeface="Cambria Math" panose="02040503050406030204" pitchFamily="18" charset="0"/>
                              <a:ea typeface="Calibri" panose="020F0502020204030204" pitchFamily="34" charset="0"/>
                            </a:rPr>
                            <m:t>, …, </m:t>
                          </m:r>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a:latin typeface="Cambria Math" panose="02040503050406030204" pitchFamily="18" charset="0"/>
                                  <a:ea typeface="Calibri" panose="020F0502020204030204" pitchFamily="34" charset="0"/>
                                </a:rPr>
                                <m:t>400</m:t>
                              </m:r>
                            </m:sub>
                            <m:sup>
                              <m:r>
                                <a:rPr lang="en-US" i="1">
                                  <a:latin typeface="Cambria Math" panose="02040503050406030204" pitchFamily="18" charset="0"/>
                                  <a:ea typeface="Calibri" panose="020F0502020204030204" pitchFamily="34" charset="0"/>
                                </a:rPr>
                                <m:t>𝑔</m:t>
                              </m:r>
                            </m:sup>
                          </m:sSubSup>
                        </m:e>
                      </m:d>
                    </m:oMath>
                  </m:oMathPara>
                </a14:m>
                <a:endParaRPr lang="en-US" dirty="0">
                  <a:latin typeface="Times New Roman" panose="02020603050405020304" pitchFamily="18" charset="0"/>
                  <a:ea typeface="Calibri" panose="020F0502020204030204" pitchFamily="34" charset="0"/>
                </a:endParaRPr>
              </a:p>
              <a:p>
                <a:pPr marR="0" lvl="0" algn="just">
                  <a:lnSpc>
                    <a:spcPct val="150000"/>
                  </a:lnSpc>
                  <a:spcBef>
                    <a:spcPts val="600"/>
                  </a:spcBef>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Trong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đó</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R="0" lvl="0" algn="just">
                  <a:lnSpc>
                    <a:spcPct val="150000"/>
                  </a:lnSpc>
                  <a:spcBef>
                    <a:spcPts val="0"/>
                  </a:spcBef>
                  <a:spcAft>
                    <a:spcPts val="600"/>
                  </a:spcAft>
                </a:pPr>
                <a14:m>
                  <m:oMath xmlns:m="http://schemas.openxmlformats.org/officeDocument/2006/math">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oMath>
                </a14:m>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tần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suất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xuất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hiện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u-</a:t>
                </a:r>
                <a:r>
                  <a:rPr lang="en-US" dirty="0" err="1">
                    <a:latin typeface="Times New Roman" panose="02020603050405020304" pitchFamily="18" charset="0"/>
                    <a:ea typeface="Calibri" panose="020F0502020204030204" pitchFamily="34" charset="0"/>
                  </a:rPr>
                  <a:t>th</a:t>
                </a:r>
                <a:r>
                  <a:rPr lang="en-US" dirty="0">
                    <a:latin typeface="Times New Roman" panose="02020603050405020304" pitchFamily="18" charset="0"/>
                    <a:ea typeface="Calibri" panose="020F0502020204030204" pitchFamily="34" charset="0"/>
                  </a:rPr>
                  <a:t> gap dipeptide </a:t>
                </a:r>
                <a:r>
                  <a:rPr lang="en-US" dirty="0" err="1">
                    <a:latin typeface="Times New Roman" panose="02020603050405020304" pitchFamily="18" charset="0"/>
                    <a:ea typeface="Calibri" panose="020F0502020204030204" pitchFamily="34" charset="0"/>
                  </a:rPr>
                  <a:t>trong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chuỗi</a:t>
                </a:r>
                <a:r>
                  <a:rPr lang="en-US" dirty="0">
                    <a:latin typeface="Times New Roman" panose="02020603050405020304" pitchFamily="18" charset="0"/>
                    <a:ea typeface="Calibri" panose="020F0502020204030204" pitchFamily="34" charset="0"/>
                  </a:rPr>
                  <a:t> protein </a:t>
                </a:r>
                <a:r>
                  <a:rPr lang="en-US" dirty="0" err="1">
                    <a:latin typeface="Times New Roman" panose="02020603050405020304" pitchFamily="18" charset="0"/>
                    <a:ea typeface="Calibri" panose="020F0502020204030204" pitchFamily="34" charset="0"/>
                  </a:rPr>
                  <a:t>và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được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tính</a:t>
                </a:r>
                <a:r>
                  <a:rPr lang="en-US" dirty="0">
                    <a:latin typeface="Times New Roman" panose="02020603050405020304" pitchFamily="18" charset="0"/>
                    <a:ea typeface="Calibri" panose="020F0502020204030204" pitchFamily="34" charset="0"/>
                  </a:rPr>
                  <a:t>:</a:t>
                </a:r>
              </a:p>
              <a:p>
                <a:pPr indent="457200" algn="just">
                  <a:lnSpc>
                    <a:spcPct val="150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𝑑</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r>
                        <a:rPr lang="en-US">
                          <a:latin typeface="Cambria Math" panose="02040503050406030204" pitchFamily="18" charset="0"/>
                          <a:ea typeface="Calibri" panose="020F0502020204030204" pitchFamily="34" charset="0"/>
                        </a:rPr>
                        <m:t>= </m:t>
                      </m:r>
                      <m:f>
                        <m:fPr>
                          <m:ctrlPr>
                            <a:rPr lang="en-US" i="1">
                              <a:latin typeface="Cambria Math" panose="02040503050406030204" pitchFamily="18" charset="0"/>
                              <a:ea typeface="Calibri" panose="020F0502020204030204" pitchFamily="34" charset="0"/>
                            </a:rPr>
                          </m:ctrlPr>
                        </m:fPr>
                        <m:num>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𝑛</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num>
                        <m:den>
                          <m:nary>
                            <m:naryPr>
                              <m:chr m:val="∑"/>
                              <m:limLoc m:val="subSup"/>
                              <m:ctrlPr>
                                <a:rPr lang="en-US" i="1">
                                  <a:latin typeface="Cambria Math" panose="02040503050406030204" pitchFamily="18" charset="0"/>
                                  <a:ea typeface="Calibri" panose="020F0502020204030204" pitchFamily="34" charset="0"/>
                                </a:rPr>
                              </m:ctrlPr>
                            </m:naryPr>
                            <m:sub>
                              <m:r>
                                <a:rPr lang="en-US" i="1">
                                  <a:latin typeface="Cambria Math" panose="02040503050406030204" pitchFamily="18" charset="0"/>
                                  <a:ea typeface="Calibri" panose="020F0502020204030204" pitchFamily="34" charset="0"/>
                                </a:rPr>
                                <m:t>𝑢</m:t>
                              </m:r>
                              <m:r>
                                <a:rPr lang="en-US">
                                  <a:latin typeface="Cambria Math" panose="02040503050406030204" pitchFamily="18" charset="0"/>
                                  <a:ea typeface="Calibri" panose="020F0502020204030204" pitchFamily="34" charset="0"/>
                                </a:rPr>
                                <m:t>=1</m:t>
                              </m:r>
                            </m:sub>
                            <m:sup>
                              <m:r>
                                <a:rPr lang="en-US">
                                  <a:latin typeface="Cambria Math" panose="02040503050406030204" pitchFamily="18" charset="0"/>
                                  <a:ea typeface="Calibri" panose="020F0502020204030204" pitchFamily="34" charset="0"/>
                                </a:rPr>
                                <m:t>400</m:t>
                              </m:r>
                            </m:sup>
                            <m:e>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𝑛</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e>
                          </m:nary>
                        </m:den>
                      </m:f>
                    </m:oMath>
                  </m:oMathPara>
                </a14:m>
                <a:endParaRPr lang="en-US" dirty="0">
                  <a:latin typeface="Times New Roman" panose="02020603050405020304" pitchFamily="18" charset="0"/>
                  <a:ea typeface="Calibri" panose="020F0502020204030204" pitchFamily="34" charset="0"/>
                </a:endParaRPr>
              </a:p>
              <a:p>
                <a:pPr marR="0" lvl="0" algn="just">
                  <a:lnSpc>
                    <a:spcPct val="150000"/>
                  </a:lnSpc>
                  <a:spcBef>
                    <a:spcPts val="600"/>
                  </a:spcBef>
                  <a:spcAft>
                    <a:spcPts val="600"/>
                  </a:spcAft>
                </a:pPr>
                <a14:m>
                  <m:oMath xmlns:m="http://schemas.openxmlformats.org/officeDocument/2006/math">
                    <m:sSubSup>
                      <m:sSubSupPr>
                        <m:ctrlPr>
                          <a:rPr lang="en-US" i="1">
                            <a:latin typeface="Cambria Math" panose="02040503050406030204" pitchFamily="18" charset="0"/>
                            <a:ea typeface="Calibri" panose="020F0502020204030204" pitchFamily="34" charset="0"/>
                          </a:rPr>
                        </m:ctrlPr>
                      </m:sSubSupPr>
                      <m:e>
                        <m:r>
                          <a:rPr lang="en-US" i="1">
                            <a:latin typeface="Cambria Math" panose="02040503050406030204" pitchFamily="18" charset="0"/>
                            <a:ea typeface="Calibri" panose="020F0502020204030204" pitchFamily="34" charset="0"/>
                          </a:rPr>
                          <m:t>𝑛</m:t>
                        </m:r>
                      </m:e>
                      <m:sub>
                        <m:r>
                          <a:rPr lang="en-US" i="1">
                            <a:latin typeface="Cambria Math" panose="02040503050406030204" pitchFamily="18" charset="0"/>
                            <a:ea typeface="Calibri" panose="020F0502020204030204" pitchFamily="34" charset="0"/>
                          </a:rPr>
                          <m:t>𝑢</m:t>
                        </m:r>
                      </m:sub>
                      <m:sup>
                        <m:r>
                          <a:rPr lang="en-US" i="1">
                            <a:latin typeface="Cambria Math" panose="02040503050406030204" pitchFamily="18" charset="0"/>
                            <a:ea typeface="Calibri" panose="020F0502020204030204" pitchFamily="34" charset="0"/>
                          </a:rPr>
                          <m:t>𝑔</m:t>
                        </m:r>
                      </m:sup>
                    </m:sSubSup>
                  </m:oMath>
                </a14:m>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là</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số</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lần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xuất</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hiện</a:t>
                </a:r>
                <a:r>
                  <a:rPr lang="en-US" dirty="0">
                    <a:latin typeface="Times New Roman" panose="02020603050405020304" pitchFamily="18" charset="0"/>
                    <a:ea typeface="Calibri" panose="020F0502020204030204" pitchFamily="34" charset="0"/>
                  </a:rPr>
                  <a:t> u-</a:t>
                </a:r>
                <a:r>
                  <a:rPr lang="en-US" dirty="0" err="1">
                    <a:latin typeface="Times New Roman" panose="02020603050405020304" pitchFamily="18" charset="0"/>
                    <a:ea typeface="Calibri" panose="020F0502020204030204" pitchFamily="34" charset="0"/>
                  </a:rPr>
                  <a:t>th</a:t>
                </a:r>
                <a:r>
                  <a:rPr lang="en-US" dirty="0">
                    <a:latin typeface="Times New Roman" panose="02020603050405020304" pitchFamily="18" charset="0"/>
                    <a:ea typeface="Calibri" panose="020F0502020204030204" pitchFamily="34" charset="0"/>
                  </a:rPr>
                  <a:t> gap dipeptide </a:t>
                </a:r>
                <a:r>
                  <a:rPr lang="en-US" dirty="0" err="1">
                    <a:latin typeface="Times New Roman" panose="02020603050405020304" pitchFamily="18" charset="0"/>
                    <a:ea typeface="Calibri" panose="020F0502020204030204" pitchFamily="34" charset="0"/>
                  </a:rPr>
                  <a:t>trong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chuỗi</a:t>
                </a:r>
                <a:r>
                  <a:rPr lang="en-US" dirty="0">
                    <a:latin typeface="Times New Roman" panose="02020603050405020304" pitchFamily="18" charset="0"/>
                    <a:ea typeface="Calibri" panose="020F0502020204030204" pitchFamily="34" charset="0"/>
                  </a:rPr>
                  <a:t> protein</a:t>
                </a:r>
              </a:p>
            </p:txBody>
          </p:sp>
        </mc:Choice>
        <mc:Fallback xmlns="">
          <p:sp>
            <p:nvSpPr>
              <p:cNvPr id="7" name="Rectangle 6"/>
              <p:cNvSpPr>
                <a:spLocks noRot="1" noChangeAspect="1" noMove="1" noResize="1" noEditPoints="1" noAdjustHandles="1" noChangeArrowheads="1" noChangeShapeType="1" noTextEdit="1"/>
              </p:cNvSpPr>
              <p:nvPr/>
            </p:nvSpPr>
            <p:spPr>
              <a:xfrm>
                <a:off x="2952077" y="2202572"/>
                <a:ext cx="6096000" cy="4133376"/>
              </a:xfrm>
              <a:prstGeom prst="rect">
                <a:avLst/>
              </a:prstGeom>
              <a:blipFill>
                <a:blip r:embed="rId3"/>
                <a:stretch>
                  <a:fillRect l="-800" r="-900" b="-147"/>
                </a:stretch>
              </a:blipFill>
            </p:spPr>
            <p:txBody>
              <a:bodyPr/>
              <a:lstStyle/>
              <a:p>
                <a:r>
                  <a:rPr lang="en-US">
                    <a:noFill/>
                  </a:rPr>
                  <a:t> </a:t>
                </a:r>
              </a:p>
            </p:txBody>
          </p:sp>
        </mc:Fallback>
      </mc:AlternateContent>
    </p:spTree>
    <p:extLst>
      <p:ext uri="{BB962C8B-B14F-4D97-AF65-F5344CB8AC3E}">
        <p14:creationId xmlns:p14="http://schemas.microsoft.com/office/powerpoint/2010/main" val="3719197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gai</a:t>
            </a:r>
            <a:r>
              <a:rPr lang="en-US" dirty="0">
                <a:latin typeface="Arial" panose="020B0604020202020204" pitchFamily="34" charset="0"/>
                <a:cs typeface="Arial" panose="020B0604020202020204" pitchFamily="34" charset="0"/>
              </a:rPr>
              <a:t> protein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Amino </a:t>
            </a:r>
            <a:r>
              <a:rPr lang="en-US" dirty="0" err="1">
                <a:latin typeface="Arial" panose="020B0604020202020204" pitchFamily="34" charset="0"/>
                <a:cs typeface="Arial" panose="020B0604020202020204" pitchFamily="34" charset="0"/>
              </a:rPr>
              <a:t>axit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composition (ACC)</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Parallel correlation-based pseudo-amino-acid composition </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PseACC</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G-gap dipeptide composition</a:t>
            </a:r>
            <a:r>
              <a:rPr lang="en-US" dirty="0" smtClean="0">
                <a:latin typeface="Arial" panose="020B0604020202020204" pitchFamily="34" charset="0"/>
                <a:cs typeface="Arial" panose="020B0604020202020204" pitchFamily="34" charset="0"/>
              </a:rPr>
              <a:t>.(GGAP)</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206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91068" y="1691640"/>
            <a:ext cx="8915400" cy="3777622"/>
          </a:xfrm>
        </p:spPr>
        <p:txBody>
          <a:bodyPr/>
          <a:lstStyle/>
          <a:p>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723C829-A018-4709-88C4-14DE139F4B61}"/>
                  </a:ext>
                </a:extLst>
              </p:cNvPr>
              <p:cNvGraphicFramePr>
                <a:graphicFrameLocks/>
              </p:cNvGraphicFramePr>
              <p:nvPr>
                <p:extLst>
                  <p:ext uri="{D42A27DB-BD31-4B8C-83A1-F6EECF244321}">
                    <p14:modId xmlns:p14="http://schemas.microsoft.com/office/powerpoint/2010/main" val="1891920935"/>
                  </p:ext>
                </p:extLst>
              </p:nvPr>
            </p:nvGraphicFramePr>
            <p:xfrm>
              <a:off x="2591068" y="2056859"/>
              <a:ext cx="8026398" cy="4079240"/>
            </p:xfrm>
            <a:graphic>
              <a:graphicData uri="http://schemas.openxmlformats.org/drawingml/2006/table">
                <a:tbl>
                  <a:tblPr firstRow="1" bandRow="1">
                    <a:tableStyleId>{5C22544A-7EE6-4342-B048-85BDC9FD1C3A}</a:tableStyleId>
                  </a:tblPr>
                  <a:tblGrid>
                    <a:gridCol w="1337733">
                      <a:extLst>
                        <a:ext uri="{9D8B030D-6E8A-4147-A177-3AD203B41FA5}">
                          <a16:colId xmlns:a16="http://schemas.microsoft.com/office/drawing/2014/main" val="1537567379"/>
                        </a:ext>
                      </a:extLst>
                    </a:gridCol>
                    <a:gridCol w="1337733">
                      <a:extLst>
                        <a:ext uri="{9D8B030D-6E8A-4147-A177-3AD203B41FA5}">
                          <a16:colId xmlns:a16="http://schemas.microsoft.com/office/drawing/2014/main" val="3405997059"/>
                        </a:ext>
                      </a:extLst>
                    </a:gridCol>
                    <a:gridCol w="1337733">
                      <a:extLst>
                        <a:ext uri="{9D8B030D-6E8A-4147-A177-3AD203B41FA5}">
                          <a16:colId xmlns:a16="http://schemas.microsoft.com/office/drawing/2014/main" val="385102386"/>
                        </a:ext>
                      </a:extLst>
                    </a:gridCol>
                    <a:gridCol w="1337733">
                      <a:extLst>
                        <a:ext uri="{9D8B030D-6E8A-4147-A177-3AD203B41FA5}">
                          <a16:colId xmlns:a16="http://schemas.microsoft.com/office/drawing/2014/main" val="3434507151"/>
                        </a:ext>
                      </a:extLst>
                    </a:gridCol>
                    <a:gridCol w="1337733">
                      <a:extLst>
                        <a:ext uri="{9D8B030D-6E8A-4147-A177-3AD203B41FA5}">
                          <a16:colId xmlns:a16="http://schemas.microsoft.com/office/drawing/2014/main" val="2478861997"/>
                        </a:ext>
                      </a:extLst>
                    </a:gridCol>
                    <a:gridCol w="1337733">
                      <a:extLst>
                        <a:ext uri="{9D8B030D-6E8A-4147-A177-3AD203B41FA5}">
                          <a16:colId xmlns:a16="http://schemas.microsoft.com/office/drawing/2014/main" val="2425493708"/>
                        </a:ext>
                      </a:extLst>
                    </a:gridCol>
                  </a:tblGrid>
                  <a:tr h="370840">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02090"/>
                      </a:ext>
                    </a:extLst>
                  </a:tr>
                  <a:tr h="370840">
                    <a:tc>
                      <a:txBody>
                        <a:bodyPr/>
                        <a:lstStyle/>
                        <a:p>
                          <a:r>
                            <a:rPr lang="en-US" dirty="0">
                              <a:latin typeface="Arial" panose="020B0604020202020204" pitchFamily="34" charset="0"/>
                              <a:cs typeface="Arial" panose="020B0604020202020204" pitchFamily="34" charset="0"/>
                            </a:rPr>
                            <a:t>1</a:t>
                          </a:r>
                          <a:endParaRPr lang="vi-VN" dirty="0">
                            <a:latin typeface="Arial" panose="020B0604020202020204" pitchFamily="34" charset="0"/>
                            <a:cs typeface="Arial" panose="020B0604020202020204" pitchFamily="34" charset="0"/>
                          </a:endParaRPr>
                        </a:p>
                      </a:txBody>
                      <a:tcPr anchor="ctr"/>
                    </a:tc>
                    <a:tc>
                      <a:txBody>
                        <a:bodyPr/>
                        <a:lstStyle/>
                        <a:p>
                          <a:pPr marL="0" indent="0" algn="ctr">
                            <a:lnSpc>
                              <a:spcPct val="107000"/>
                            </a:lnSpc>
                            <a:spcBef>
                              <a:spcPts val="600"/>
                            </a:spcBef>
                          </a:pPr>
                          <a:r>
                            <a:rPr lang="en-US" sz="1300" dirty="0" err="1">
                              <a:effectLst/>
                              <a:latin typeface="Arial" panose="020B0604020202020204" pitchFamily="34" charset="0"/>
                              <a:ea typeface="Calibri" panose="020F0502020204030204" pitchFamily="34" charset="0"/>
                              <a:cs typeface="Arial" panose="020B0604020202020204" pitchFamily="34" charset="0"/>
                            </a:rPr>
                            <a:t>PseAAC</a:t>
                          </a:r>
                          <a:r>
                            <a:rPr lang="en-US" sz="13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a:solidFill>
                                    <a:srgbClr val="000000"/>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dirty="0">
                              <a:effectLst/>
                              <a:latin typeface="Arial" panose="020B0604020202020204" pitchFamily="34" charset="0"/>
                              <a:ea typeface="Calibri" panose="020F0502020204030204" pitchFamily="34" charset="0"/>
                              <a:cs typeface="Arial" panose="020B0604020202020204" pitchFamily="34" charset="0"/>
                            </a:rPr>
                            <a:t> = 1</a:t>
                          </a:r>
                          <a:endParaRPr lang="vi-V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11</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9107155"/>
                      </a:ext>
                    </a:extLst>
                  </a:tr>
                  <a:tr h="370840">
                    <a:tc>
                      <a:txBody>
                        <a:bodyPr/>
                        <a:lstStyle/>
                        <a:p>
                          <a:r>
                            <a:rPr lang="en-US" dirty="0">
                              <a:latin typeface="Arial" panose="020B0604020202020204" pitchFamily="34" charset="0"/>
                              <a:cs typeface="Arial" panose="020B0604020202020204" pitchFamily="34" charset="0"/>
                            </a:rPr>
                            <a:t>2</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12</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46005751"/>
                      </a:ext>
                    </a:extLst>
                  </a:tr>
                  <a:tr h="370840">
                    <a:tc>
                      <a:txBody>
                        <a:bodyPr/>
                        <a:lstStyle/>
                        <a:p>
                          <a:r>
                            <a:rPr lang="en-US" dirty="0">
                              <a:latin typeface="Arial" panose="020B0604020202020204" pitchFamily="34" charset="0"/>
                              <a:cs typeface="Arial" panose="020B0604020202020204" pitchFamily="34" charset="0"/>
                            </a:rPr>
                            <a:t>3</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3</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23</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33</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PseAAC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 = 13</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33</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03995297"/>
                      </a:ext>
                    </a:extLst>
                  </a:tr>
                  <a:tr h="370840">
                    <a:tc>
                      <a:txBody>
                        <a:bodyPr/>
                        <a:lstStyle/>
                        <a:p>
                          <a:r>
                            <a:rPr lang="en-US" dirty="0">
                              <a:latin typeface="Arial" panose="020B0604020202020204" pitchFamily="34" charset="0"/>
                              <a:cs typeface="Arial" panose="020B0604020202020204" pitchFamily="34" charset="0"/>
                            </a:rPr>
                            <a:t>4</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4</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24</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14</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14</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34</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00461445"/>
                      </a:ext>
                    </a:extLst>
                  </a:tr>
                  <a:tr h="370840">
                    <a:tc>
                      <a:txBody>
                        <a:bodyPr/>
                        <a:lstStyle/>
                        <a:p>
                          <a:r>
                            <a:rPr lang="en-US" dirty="0">
                              <a:latin typeface="Arial" panose="020B0604020202020204" pitchFamily="34" charset="0"/>
                              <a:cs typeface="Arial" panose="020B0604020202020204" pitchFamily="34" charset="0"/>
                            </a:rPr>
                            <a:t>5</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15</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6900022"/>
                      </a:ext>
                    </a:extLst>
                  </a:tr>
                  <a:tr h="370840">
                    <a:tc>
                      <a:txBody>
                        <a:bodyPr/>
                        <a:lstStyle/>
                        <a:p>
                          <a:r>
                            <a:rPr lang="en-US" dirty="0">
                              <a:latin typeface="Arial" panose="020B0604020202020204" pitchFamily="34" charset="0"/>
                              <a:cs typeface="Arial" panose="020B0604020202020204" pitchFamily="34" charset="0"/>
                            </a:rPr>
                            <a:t>6</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6</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26</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16</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PseAAC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 = 16</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36</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086595"/>
                      </a:ext>
                    </a:extLst>
                  </a:tr>
                  <a:tr h="370840">
                    <a:tc>
                      <a:txBody>
                        <a:bodyPr/>
                        <a:lstStyle/>
                        <a:p>
                          <a:r>
                            <a:rPr lang="en-US" dirty="0">
                              <a:latin typeface="Arial" panose="020B0604020202020204" pitchFamily="34" charset="0"/>
                              <a:cs typeface="Arial" panose="020B0604020202020204" pitchFamily="34" charset="0"/>
                            </a:rPr>
                            <a:t>7</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17</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60616625"/>
                      </a:ext>
                    </a:extLst>
                  </a:tr>
                  <a:tr h="370840">
                    <a:tc>
                      <a:txBody>
                        <a:bodyPr/>
                        <a:lstStyle/>
                        <a:p>
                          <a:r>
                            <a:rPr lang="en-US" dirty="0">
                              <a:latin typeface="Arial" panose="020B0604020202020204" pitchFamily="34" charset="0"/>
                              <a:cs typeface="Arial" panose="020B0604020202020204" pitchFamily="34" charset="0"/>
                            </a:rPr>
                            <a:t>8</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18</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56705203"/>
                      </a:ext>
                    </a:extLst>
                  </a:tr>
                  <a:tr h="370840">
                    <a:tc>
                      <a:txBody>
                        <a:bodyPr/>
                        <a:lstStyle/>
                        <a:p>
                          <a:r>
                            <a:rPr lang="en-US" dirty="0">
                              <a:latin typeface="Arial" panose="020B0604020202020204" pitchFamily="34" charset="0"/>
                              <a:cs typeface="Arial" panose="020B0604020202020204" pitchFamily="34" charset="0"/>
                            </a:rPr>
                            <a:t>9</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19</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71254937"/>
                      </a:ext>
                    </a:extLst>
                  </a:tr>
                  <a:tr h="370840">
                    <a:tc>
                      <a:txBody>
                        <a:bodyPr/>
                        <a:lstStyle/>
                        <a:p>
                          <a:r>
                            <a:rPr lang="en-US" dirty="0">
                              <a:latin typeface="Arial" panose="020B0604020202020204" pitchFamily="34" charset="0"/>
                              <a:cs typeface="Arial" panose="020B0604020202020204" pitchFamily="34" charset="0"/>
                            </a:rPr>
                            <a:t>10</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10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20</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err="1">
                              <a:solidFill>
                                <a:schemeClr val="dk1"/>
                              </a:solidFill>
                              <a:effectLst/>
                              <a:latin typeface="Arial" panose="020B0604020202020204" pitchFamily="34" charset="0"/>
                              <a:ea typeface="Calibri" panose="020F0502020204030204" pitchFamily="34" charset="0"/>
                              <a:cs typeface="Arial" panose="020B0604020202020204" pitchFamily="34" charset="0"/>
                            </a:rPr>
                            <a:t>PseAAC</a:t>
                          </a: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m:rPr>
                                  <m:sty m:val="p"/>
                                </m:rPr>
                                <a:rPr lang="en-US" sz="1300" kern="1200">
                                  <a:solidFill>
                                    <a:schemeClr val="dk1"/>
                                  </a:solidFill>
                                  <a:effectLst/>
                                  <a:latin typeface="Cambria Math" panose="02040503050406030204" pitchFamily="18" charset="0"/>
                                  <a:ea typeface="Calibri" panose="020F0502020204030204" pitchFamily="34" charset="0"/>
                                  <a:cs typeface="Arial" panose="020B0604020202020204" pitchFamily="34" charset="0"/>
                                </a:rPr>
                                <m:t>λ</m:t>
                              </m:r>
                            </m:oMath>
                          </a14:m>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 = 20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85325035"/>
                      </a:ext>
                    </a:extLst>
                  </a:tr>
                </a:tbl>
              </a:graphicData>
            </a:graphic>
          </p:graphicFrame>
        </mc:Choice>
        <mc:Fallback xmlns="">
          <p:graphicFrame>
            <p:nvGraphicFramePr>
              <p:cNvPr id="5" name="Table 4">
                <a:extLst>
                  <a:ext uri="{FF2B5EF4-FFF2-40B4-BE49-F238E27FC236}">
                    <a16:creationId xmlns:a16="http://schemas.microsoft.com/office/drawing/2014/main" id="{A723C829-A018-4709-88C4-14DE139F4B61}"/>
                  </a:ext>
                </a:extLst>
              </p:cNvPr>
              <p:cNvGraphicFramePr>
                <a:graphicFrameLocks/>
              </p:cNvGraphicFramePr>
              <p:nvPr>
                <p:extLst>
                  <p:ext uri="{D42A27DB-BD31-4B8C-83A1-F6EECF244321}">
                    <p14:modId xmlns:p14="http://schemas.microsoft.com/office/powerpoint/2010/main" val="1891920935"/>
                  </p:ext>
                </p:extLst>
              </p:nvPr>
            </p:nvGraphicFramePr>
            <p:xfrm>
              <a:off x="2591068" y="2056859"/>
              <a:ext cx="8026398" cy="4079240"/>
            </p:xfrm>
            <a:graphic>
              <a:graphicData uri="http://schemas.openxmlformats.org/drawingml/2006/table">
                <a:tbl>
                  <a:tblPr firstRow="1" bandRow="1">
                    <a:tableStyleId>{5C22544A-7EE6-4342-B048-85BDC9FD1C3A}</a:tableStyleId>
                  </a:tblPr>
                  <a:tblGrid>
                    <a:gridCol w="1337733">
                      <a:extLst>
                        <a:ext uri="{9D8B030D-6E8A-4147-A177-3AD203B41FA5}">
                          <a16:colId xmlns:a16="http://schemas.microsoft.com/office/drawing/2014/main" val="1537567379"/>
                        </a:ext>
                      </a:extLst>
                    </a:gridCol>
                    <a:gridCol w="1337733">
                      <a:extLst>
                        <a:ext uri="{9D8B030D-6E8A-4147-A177-3AD203B41FA5}">
                          <a16:colId xmlns:a16="http://schemas.microsoft.com/office/drawing/2014/main" val="3405997059"/>
                        </a:ext>
                      </a:extLst>
                    </a:gridCol>
                    <a:gridCol w="1337733">
                      <a:extLst>
                        <a:ext uri="{9D8B030D-6E8A-4147-A177-3AD203B41FA5}">
                          <a16:colId xmlns:a16="http://schemas.microsoft.com/office/drawing/2014/main" val="385102386"/>
                        </a:ext>
                      </a:extLst>
                    </a:gridCol>
                    <a:gridCol w="1337733">
                      <a:extLst>
                        <a:ext uri="{9D8B030D-6E8A-4147-A177-3AD203B41FA5}">
                          <a16:colId xmlns:a16="http://schemas.microsoft.com/office/drawing/2014/main" val="3434507151"/>
                        </a:ext>
                      </a:extLst>
                    </a:gridCol>
                    <a:gridCol w="1337733">
                      <a:extLst>
                        <a:ext uri="{9D8B030D-6E8A-4147-A177-3AD203B41FA5}">
                          <a16:colId xmlns:a16="http://schemas.microsoft.com/office/drawing/2014/main" val="2478861997"/>
                        </a:ext>
                      </a:extLst>
                    </a:gridCol>
                    <a:gridCol w="1337733">
                      <a:extLst>
                        <a:ext uri="{9D8B030D-6E8A-4147-A177-3AD203B41FA5}">
                          <a16:colId xmlns:a16="http://schemas.microsoft.com/office/drawing/2014/main" val="2425493708"/>
                        </a:ext>
                      </a:extLst>
                    </a:gridCol>
                  </a:tblGrid>
                  <a:tr h="370840">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02090"/>
                      </a:ext>
                    </a:extLst>
                  </a:tr>
                  <a:tr h="370840">
                    <a:tc>
                      <a:txBody>
                        <a:bodyPr/>
                        <a:lstStyle/>
                        <a:p>
                          <a:r>
                            <a:rPr lang="en-US" dirty="0">
                              <a:latin typeface="Arial" panose="020B0604020202020204" pitchFamily="34" charset="0"/>
                              <a:cs typeface="Arial" panose="020B0604020202020204" pitchFamily="34" charset="0"/>
                            </a:rPr>
                            <a:t>1</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108197" r="-402740" b="-922951"/>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11</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108197" r="-101364" b="-922951"/>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9107155"/>
                      </a:ext>
                    </a:extLst>
                  </a:tr>
                  <a:tr h="370840">
                    <a:tc>
                      <a:txBody>
                        <a:bodyPr/>
                        <a:lstStyle/>
                        <a:p>
                          <a:r>
                            <a:rPr lang="en-US" dirty="0">
                              <a:latin typeface="Arial" panose="020B0604020202020204" pitchFamily="34" charset="0"/>
                              <a:cs typeface="Arial" panose="020B0604020202020204" pitchFamily="34" charset="0"/>
                            </a:rPr>
                            <a:t>2</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208197" r="-402740" b="-822951"/>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12</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208197" r="-101364" b="-822951"/>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46005751"/>
                      </a:ext>
                    </a:extLst>
                  </a:tr>
                  <a:tr h="370840">
                    <a:tc>
                      <a:txBody>
                        <a:bodyPr/>
                        <a:lstStyle/>
                        <a:p>
                          <a:r>
                            <a:rPr lang="en-US" dirty="0">
                              <a:latin typeface="Arial" panose="020B0604020202020204" pitchFamily="34" charset="0"/>
                              <a:cs typeface="Arial" panose="020B0604020202020204" pitchFamily="34" charset="0"/>
                            </a:rPr>
                            <a:t>3</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308197" r="-402740" b="-722951"/>
                          </a:stretch>
                        </a:blipFill>
                      </a:tcP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23</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33</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308197" r="-101364" b="-722951"/>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33</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03995297"/>
                      </a:ext>
                    </a:extLst>
                  </a:tr>
                  <a:tr h="370840">
                    <a:tc>
                      <a:txBody>
                        <a:bodyPr/>
                        <a:lstStyle/>
                        <a:p>
                          <a:r>
                            <a:rPr lang="en-US" dirty="0">
                              <a:latin typeface="Arial" panose="020B0604020202020204" pitchFamily="34" charset="0"/>
                              <a:cs typeface="Arial" panose="020B0604020202020204" pitchFamily="34" charset="0"/>
                            </a:rPr>
                            <a:t>4</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408197" r="-402740" b="-622951"/>
                          </a:stretch>
                        </a:blipFill>
                      </a:tcP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24</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14</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408197" r="-101364" b="-622951"/>
                          </a:stretch>
                        </a:blipFill>
                      </a:tcP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34</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00461445"/>
                      </a:ext>
                    </a:extLst>
                  </a:tr>
                  <a:tr h="370840">
                    <a:tc>
                      <a:txBody>
                        <a:bodyPr/>
                        <a:lstStyle/>
                        <a:p>
                          <a:r>
                            <a:rPr lang="en-US" dirty="0">
                              <a:latin typeface="Arial" panose="020B0604020202020204" pitchFamily="34" charset="0"/>
                              <a:cs typeface="Arial" panose="020B0604020202020204" pitchFamily="34" charset="0"/>
                            </a:rPr>
                            <a:t>5</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516667" r="-402740" b="-533333"/>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15</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516667" r="-101364" b="-533333"/>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35</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6900022"/>
                      </a:ext>
                    </a:extLst>
                  </a:tr>
                  <a:tr h="370840">
                    <a:tc>
                      <a:txBody>
                        <a:bodyPr/>
                        <a:lstStyle/>
                        <a:p>
                          <a:r>
                            <a:rPr lang="en-US" dirty="0">
                              <a:latin typeface="Arial" panose="020B0604020202020204" pitchFamily="34" charset="0"/>
                              <a:cs typeface="Arial" panose="020B0604020202020204" pitchFamily="34" charset="0"/>
                            </a:rPr>
                            <a:t>6</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606557" r="-402740" b="-4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26</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16</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606557" r="-101364" b="-424590"/>
                          </a:stretch>
                        </a:blipFill>
                      </a:tcP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36</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086595"/>
                      </a:ext>
                    </a:extLst>
                  </a:tr>
                  <a:tr h="370840">
                    <a:tc>
                      <a:txBody>
                        <a:bodyPr/>
                        <a:lstStyle/>
                        <a:p>
                          <a:r>
                            <a:rPr lang="en-US" dirty="0">
                              <a:latin typeface="Arial" panose="020B0604020202020204" pitchFamily="34" charset="0"/>
                              <a:cs typeface="Arial" panose="020B0604020202020204" pitchFamily="34" charset="0"/>
                            </a:rPr>
                            <a:t>7</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706557" r="-402740" b="-3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17</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706557" r="-101364" b="-3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60616625"/>
                      </a:ext>
                    </a:extLst>
                  </a:tr>
                  <a:tr h="370840">
                    <a:tc>
                      <a:txBody>
                        <a:bodyPr/>
                        <a:lstStyle/>
                        <a:p>
                          <a:r>
                            <a:rPr lang="en-US" dirty="0">
                              <a:latin typeface="Arial" panose="020B0604020202020204" pitchFamily="34" charset="0"/>
                              <a:cs typeface="Arial" panose="020B0604020202020204" pitchFamily="34" charset="0"/>
                            </a:rPr>
                            <a:t>8</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806557" r="-402740" b="-2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18</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806557" r="-101364" b="-2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56705203"/>
                      </a:ext>
                    </a:extLst>
                  </a:tr>
                  <a:tr h="370840">
                    <a:tc>
                      <a:txBody>
                        <a:bodyPr/>
                        <a:lstStyle/>
                        <a:p>
                          <a:r>
                            <a:rPr lang="en-US" dirty="0">
                              <a:latin typeface="Arial" panose="020B0604020202020204" pitchFamily="34" charset="0"/>
                              <a:cs typeface="Arial" panose="020B0604020202020204" pitchFamily="34" charset="0"/>
                            </a:rPr>
                            <a:t>9</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906557" r="-402740" b="-1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19</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906557" r="-101364" b="-1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71254937"/>
                      </a:ext>
                    </a:extLst>
                  </a:tr>
                  <a:tr h="370840">
                    <a:tc>
                      <a:txBody>
                        <a:bodyPr/>
                        <a:lstStyle/>
                        <a:p>
                          <a:r>
                            <a:rPr lang="en-US" dirty="0">
                              <a:latin typeface="Arial" panose="020B0604020202020204" pitchFamily="34" charset="0"/>
                              <a:cs typeface="Arial" panose="020B0604020202020204" pitchFamily="34" charset="0"/>
                            </a:rPr>
                            <a:t>10</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100913" t="-1006557" r="-402740" b="-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30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20</a:t>
                          </a:r>
                          <a:endParaRPr lang="vi-VN" dirty="0">
                            <a:latin typeface="Arial" panose="020B0604020202020204" pitchFamily="34" charset="0"/>
                            <a:cs typeface="Arial" panose="020B0604020202020204" pitchFamily="34" charset="0"/>
                          </a:endParaRPr>
                        </a:p>
                      </a:txBody>
                      <a:tcPr anchor="ctr"/>
                    </a:tc>
                    <a:tc>
                      <a:txBody>
                        <a:bodyPr/>
                        <a:lstStyle/>
                        <a:p>
                          <a:endParaRPr lang="en-US"/>
                        </a:p>
                      </a:txBody>
                      <a:tcPr marL="68580" marR="68580" marT="0" marB="0" anchor="ctr">
                        <a:blipFill>
                          <a:blip r:embed="rId2"/>
                          <a:stretch>
                            <a:fillRect l="-399545" t="-1006557" r="-101364" b="-24590"/>
                          </a:stretch>
                        </a:blipFill>
                      </a:tcP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85325035"/>
                      </a:ext>
                    </a:extLst>
                  </a:tr>
                </a:tbl>
              </a:graphicData>
            </a:graphic>
          </p:graphicFrame>
        </mc:Fallback>
      </mc:AlternateContent>
    </p:spTree>
    <p:extLst>
      <p:ext uri="{BB962C8B-B14F-4D97-AF65-F5344CB8AC3E}">
        <p14:creationId xmlns:p14="http://schemas.microsoft.com/office/powerpoint/2010/main" val="168399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691640"/>
            <a:ext cx="8915400" cy="3777622"/>
          </a:xfrm>
        </p:spPr>
        <p:txBody>
          <a:bodyPr/>
          <a:lstStyle/>
          <a:p>
            <a:r>
              <a:rPr lang="en-US" dirty="0" err="1">
                <a:latin typeface="Arial" panose="020B0604020202020204" pitchFamily="34" charset="0"/>
                <a:cs typeface="Arial" panose="020B0604020202020204" pitchFamily="34" charset="0"/>
              </a:rPr>
              <a:t>Kích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endParaRPr lang="en-US" dirty="0"/>
          </a:p>
        </p:txBody>
      </p:sp>
      <p:graphicFrame>
        <p:nvGraphicFramePr>
          <p:cNvPr id="5" name="Table 4">
            <a:extLst>
              <a:ext uri="{FF2B5EF4-FFF2-40B4-BE49-F238E27FC236}">
                <a16:creationId xmlns:a16="http://schemas.microsoft.com/office/drawing/2014/main" id="{A723C829-A018-4709-88C4-14DE139F4B61}"/>
              </a:ext>
            </a:extLst>
          </p:cNvPr>
          <p:cNvGraphicFramePr>
            <a:graphicFrameLocks/>
          </p:cNvGraphicFramePr>
          <p:nvPr>
            <p:extLst>
              <p:ext uri="{D42A27DB-BD31-4B8C-83A1-F6EECF244321}">
                <p14:modId xmlns:p14="http://schemas.microsoft.com/office/powerpoint/2010/main" val="1126080406"/>
              </p:ext>
            </p:extLst>
          </p:nvPr>
        </p:nvGraphicFramePr>
        <p:xfrm>
          <a:off x="2589212" y="2066658"/>
          <a:ext cx="7630428" cy="4395926"/>
        </p:xfrm>
        <a:graphic>
          <a:graphicData uri="http://schemas.openxmlformats.org/drawingml/2006/table">
            <a:tbl>
              <a:tblPr firstRow="1" bandRow="1">
                <a:tableStyleId>{5C22544A-7EE6-4342-B048-85BDC9FD1C3A}</a:tableStyleId>
              </a:tblPr>
              <a:tblGrid>
                <a:gridCol w="1271738">
                  <a:extLst>
                    <a:ext uri="{9D8B030D-6E8A-4147-A177-3AD203B41FA5}">
                      <a16:colId xmlns:a16="http://schemas.microsoft.com/office/drawing/2014/main" val="1537567379"/>
                    </a:ext>
                  </a:extLst>
                </a:gridCol>
                <a:gridCol w="1271738">
                  <a:extLst>
                    <a:ext uri="{9D8B030D-6E8A-4147-A177-3AD203B41FA5}">
                      <a16:colId xmlns:a16="http://schemas.microsoft.com/office/drawing/2014/main" val="3405997059"/>
                    </a:ext>
                  </a:extLst>
                </a:gridCol>
                <a:gridCol w="1271738">
                  <a:extLst>
                    <a:ext uri="{9D8B030D-6E8A-4147-A177-3AD203B41FA5}">
                      <a16:colId xmlns:a16="http://schemas.microsoft.com/office/drawing/2014/main" val="385102386"/>
                    </a:ext>
                  </a:extLst>
                </a:gridCol>
                <a:gridCol w="1271738">
                  <a:extLst>
                    <a:ext uri="{9D8B030D-6E8A-4147-A177-3AD203B41FA5}">
                      <a16:colId xmlns:a16="http://schemas.microsoft.com/office/drawing/2014/main" val="3434507151"/>
                    </a:ext>
                  </a:extLst>
                </a:gridCol>
                <a:gridCol w="1271738">
                  <a:extLst>
                    <a:ext uri="{9D8B030D-6E8A-4147-A177-3AD203B41FA5}">
                      <a16:colId xmlns:a16="http://schemas.microsoft.com/office/drawing/2014/main" val="2478861997"/>
                    </a:ext>
                  </a:extLst>
                </a:gridCol>
                <a:gridCol w="1271738">
                  <a:extLst>
                    <a:ext uri="{9D8B030D-6E8A-4147-A177-3AD203B41FA5}">
                      <a16:colId xmlns:a16="http://schemas.microsoft.com/office/drawing/2014/main" val="2425493708"/>
                    </a:ext>
                  </a:extLst>
                </a:gridCol>
              </a:tblGrid>
              <a:tr h="372566">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STT</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Loại</a:t>
                      </a:r>
                      <a:endParaRPr lang="vi-VN"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Chiều</a:t>
                      </a:r>
                      <a:endParaRPr lang="vi-V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02090"/>
                  </a:ext>
                </a:extLst>
              </a:tr>
              <a:tr h="351362">
                <a:tc>
                  <a:txBody>
                    <a:bodyPr/>
                    <a:lstStyle/>
                    <a:p>
                      <a:r>
                        <a:rPr lang="en-US" dirty="0">
                          <a:latin typeface="Arial" panose="020B0604020202020204" pitchFamily="34" charset="0"/>
                          <a:cs typeface="Arial" panose="020B0604020202020204" pitchFamily="34" charset="0"/>
                        </a:rPr>
                        <a:t>1</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11</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9107155"/>
                  </a:ext>
                </a:extLst>
              </a:tr>
              <a:tr h="351362">
                <a:tc>
                  <a:txBody>
                    <a:bodyPr/>
                    <a:lstStyle/>
                    <a:p>
                      <a:r>
                        <a:rPr lang="en-US" dirty="0">
                          <a:latin typeface="Arial" panose="020B0604020202020204" pitchFamily="34" charset="0"/>
                          <a:cs typeface="Arial" panose="020B0604020202020204" pitchFamily="34" charset="0"/>
                        </a:rPr>
                        <a:t>2</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12</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GGAP g = 12</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46005751"/>
                  </a:ext>
                </a:extLst>
              </a:tr>
              <a:tr h="351362">
                <a:tc>
                  <a:txBody>
                    <a:bodyPr/>
                    <a:lstStyle/>
                    <a:p>
                      <a:r>
                        <a:rPr lang="en-US" dirty="0">
                          <a:latin typeface="Arial" panose="020B0604020202020204" pitchFamily="34" charset="0"/>
                          <a:cs typeface="Arial" panose="020B0604020202020204" pitchFamily="34" charset="0"/>
                        </a:rPr>
                        <a:t>3</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2</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33</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13</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03995297"/>
                  </a:ext>
                </a:extLst>
              </a:tr>
              <a:tr h="351362">
                <a:tc>
                  <a:txBody>
                    <a:bodyPr/>
                    <a:lstStyle/>
                    <a:p>
                      <a:r>
                        <a:rPr lang="en-US" dirty="0">
                          <a:latin typeface="Arial" panose="020B0604020202020204" pitchFamily="34" charset="0"/>
                          <a:cs typeface="Arial" panose="020B0604020202020204" pitchFamily="34" charset="0"/>
                        </a:rPr>
                        <a:t>4</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3</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14</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14</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00461445"/>
                  </a:ext>
                </a:extLst>
              </a:tr>
              <a:tr h="351362">
                <a:tc>
                  <a:txBody>
                    <a:bodyPr/>
                    <a:lstStyle/>
                    <a:p>
                      <a:r>
                        <a:rPr lang="en-US" dirty="0">
                          <a:latin typeface="Arial" panose="020B0604020202020204" pitchFamily="34" charset="0"/>
                          <a:cs typeface="Arial" panose="020B0604020202020204" pitchFamily="34" charset="0"/>
                        </a:rPr>
                        <a:t>5</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4</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15</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GGAP g = 15</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6900022"/>
                  </a:ext>
                </a:extLst>
              </a:tr>
              <a:tr h="351362">
                <a:tc>
                  <a:txBody>
                    <a:bodyPr/>
                    <a:lstStyle/>
                    <a:p>
                      <a:r>
                        <a:rPr lang="en-US" dirty="0">
                          <a:latin typeface="Arial" panose="020B0604020202020204" pitchFamily="34" charset="0"/>
                          <a:cs typeface="Arial" panose="020B0604020202020204" pitchFamily="34" charset="0"/>
                        </a:rPr>
                        <a:t>6</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GGAP g = 5</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16</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16</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3086595"/>
                  </a:ext>
                </a:extLst>
              </a:tr>
              <a:tr h="351362">
                <a:tc>
                  <a:txBody>
                    <a:bodyPr/>
                    <a:lstStyle/>
                    <a:p>
                      <a:r>
                        <a:rPr lang="en-US" dirty="0">
                          <a:latin typeface="Arial" panose="020B0604020202020204" pitchFamily="34" charset="0"/>
                          <a:cs typeface="Arial" panose="020B0604020202020204" pitchFamily="34" charset="0"/>
                        </a:rPr>
                        <a:t>7</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6</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17</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60616625"/>
                  </a:ext>
                </a:extLst>
              </a:tr>
              <a:tr h="351362">
                <a:tc>
                  <a:txBody>
                    <a:bodyPr/>
                    <a:lstStyle/>
                    <a:p>
                      <a:r>
                        <a:rPr lang="en-US" dirty="0">
                          <a:latin typeface="Arial" panose="020B0604020202020204" pitchFamily="34" charset="0"/>
                          <a:cs typeface="Arial" panose="020B0604020202020204" pitchFamily="34" charset="0"/>
                        </a:rPr>
                        <a:t>8</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7</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18</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56705203"/>
                  </a:ext>
                </a:extLst>
              </a:tr>
              <a:tr h="351362">
                <a:tc>
                  <a:txBody>
                    <a:bodyPr/>
                    <a:lstStyle/>
                    <a:p>
                      <a:r>
                        <a:rPr lang="en-US" dirty="0">
                          <a:latin typeface="Arial" panose="020B0604020202020204" pitchFamily="34" charset="0"/>
                          <a:cs typeface="Arial" panose="020B0604020202020204" pitchFamily="34" charset="0"/>
                        </a:rPr>
                        <a:t>9</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8</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19</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71254937"/>
                  </a:ext>
                </a:extLst>
              </a:tr>
              <a:tr h="351362">
                <a:tc>
                  <a:txBody>
                    <a:bodyPr/>
                    <a:lstStyle/>
                    <a:p>
                      <a:r>
                        <a:rPr lang="en-US" dirty="0">
                          <a:latin typeface="Arial" panose="020B0604020202020204" pitchFamily="34" charset="0"/>
                          <a:cs typeface="Arial" panose="020B0604020202020204" pitchFamily="34" charset="0"/>
                        </a:rPr>
                        <a:t>10</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9</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20</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GGAP g = 11</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400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85325035"/>
                  </a:ext>
                </a:extLst>
              </a:tr>
              <a:tr h="351362">
                <a:tc>
                  <a:txBody>
                    <a:bodyPr/>
                    <a:lstStyle/>
                    <a:p>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a:latin typeface="Arial" panose="020B0604020202020204" pitchFamily="34" charset="0"/>
                          <a:cs typeface="Arial" panose="020B0604020202020204" pitchFamily="34" charset="0"/>
                        </a:rPr>
                        <a:t>21</a:t>
                      </a:r>
                      <a:endParaRPr lang="vi-VN" dirty="0">
                        <a:latin typeface="Arial" panose="020B0604020202020204" pitchFamily="34" charset="0"/>
                        <a:cs typeface="Arial" panose="020B0604020202020204" pitchFamily="34" charset="0"/>
                      </a:endParaRPr>
                    </a:p>
                  </a:txBody>
                  <a:tcPr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AAC</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defTabSz="685800" rtl="0" eaLnBrk="1" latinLnBrk="0" hangingPunct="1">
                        <a:lnSpc>
                          <a:spcPct val="107000"/>
                        </a:lnSpc>
                        <a:spcBef>
                          <a:spcPts val="600"/>
                        </a:spcBef>
                      </a:pPr>
                      <a:r>
                        <a:rPr lang="en-US"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rPr>
                        <a:t>20</a:t>
                      </a:r>
                      <a:endParaRPr lang="vi-VN" sz="1300" kern="1200" dirty="0">
                        <a:solidFill>
                          <a:schemeClr val="dk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0654449"/>
                  </a:ext>
                </a:extLst>
              </a:tr>
            </a:tbl>
          </a:graphicData>
        </a:graphic>
      </p:graphicFrame>
    </p:spTree>
    <p:extLst>
      <p:ext uri="{BB962C8B-B14F-4D97-AF65-F5344CB8AC3E}">
        <p14:creationId xmlns:p14="http://schemas.microsoft.com/office/powerpoint/2010/main" val="106861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a:t>
            </a:r>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Coronavirus</a:t>
            </a:r>
          </a:p>
          <a:p>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Luồng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Trích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a:p>
            <a:pPr marL="0" indent="0">
              <a:buNone/>
            </a:pPr>
            <a:endParaRPr lang="en-US" dirty="0" smtClean="0"/>
          </a:p>
        </p:txBody>
      </p:sp>
    </p:spTree>
    <p:extLst>
      <p:ext uri="{BB962C8B-B14F-4D97-AF65-F5344CB8AC3E}">
        <p14:creationId xmlns:p14="http://schemas.microsoft.com/office/powerpoint/2010/main" val="369922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491049"/>
            <a:ext cx="8915400" cy="3777622"/>
          </a:xfrm>
        </p:spPr>
        <p:txBody>
          <a:bodyPr>
            <a:noAutofit/>
          </a:bodyPr>
          <a:lstStyle/>
          <a:p>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ngẫu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Do </a:t>
            </a:r>
            <a:r>
              <a:rPr lang="en-US" sz="1800" dirty="0" err="1">
                <a:latin typeface="Arial" panose="020B0604020202020204" pitchFamily="34" charset="0"/>
                <a:cs typeface="Arial" panose="020B0604020202020204" pitchFamily="34" charset="0"/>
              </a:rPr>
              <a:t>tập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ngẫu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nhiên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không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cân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bằng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về</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mẫu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mẫu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âm</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nhân</a:t>
            </a:r>
            <a:r>
              <a:rPr lang="en-US" sz="18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đôi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tiếp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mẫu</a:t>
            </a:r>
            <a:r>
              <a:rPr lang="en-US" sz="1800" dirty="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dương</a:t>
            </a:r>
            <a:r>
              <a:rPr lang="en-US" sz="1800"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1"/>
            <a:r>
              <a:rPr lang="en-US" sz="1800" dirty="0" err="1">
                <a:latin typeface="Arial" panose="020B0604020202020204" pitchFamily="34" charset="0"/>
                <a:cs typeface="Arial" panose="020B0604020202020204" pitchFamily="34" charset="0"/>
              </a:rPr>
              <a:t>Sử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dụng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phương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pháp</a:t>
            </a:r>
            <a:r>
              <a:rPr lang="en-US" sz="1800" dirty="0">
                <a:latin typeface="Arial" panose="020B0604020202020204" pitchFamily="34" charset="0"/>
                <a:cs typeface="Arial" panose="020B0604020202020204" pitchFamily="34" charset="0"/>
              </a:rPr>
              <a:t> K-fold cross validation </a:t>
            </a:r>
            <a:r>
              <a:rPr lang="en-US" sz="1800" dirty="0" err="1">
                <a:latin typeface="Arial" panose="020B0604020202020204" pitchFamily="34" charset="0"/>
                <a:cs typeface="Arial" panose="020B0604020202020204" pitchFamily="34" charset="0"/>
              </a:rPr>
              <a:t>để</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huấn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luyện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đánh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mô</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hình</a:t>
            </a:r>
            <a:endParaRPr lang="en-US" sz="1800" dirty="0">
              <a:latin typeface="Arial" panose="020B0604020202020204" pitchFamily="34" charset="0"/>
              <a:cs typeface="Arial" panose="020B0604020202020204" pitchFamily="34" charset="0"/>
            </a:endParaRPr>
          </a:p>
          <a:p>
            <a:pPr lvl="1"/>
            <a:r>
              <a:rPr lang="en-US" sz="1800" dirty="0" err="1">
                <a:latin typeface="Arial" panose="020B0604020202020204" pitchFamily="34" charset="0"/>
                <a:cs typeface="Arial" panose="020B0604020202020204" pitchFamily="34" charset="0"/>
              </a:rPr>
              <a:t>Xây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dựng</a:t>
            </a:r>
            <a:r>
              <a:rPr lang="en-US" sz="1800" dirty="0">
                <a:latin typeface="Arial" panose="020B0604020202020204" pitchFamily="34" charset="0"/>
                <a:cs typeface="Arial" panose="020B0604020202020204" pitchFamily="34" charset="0"/>
              </a:rPr>
              <a:t> 41 </a:t>
            </a:r>
            <a:r>
              <a:rPr lang="en-US" sz="1800" dirty="0" err="1">
                <a:latin typeface="Arial" panose="020B0604020202020204" pitchFamily="34" charset="0"/>
                <a:cs typeface="Arial" panose="020B0604020202020204" pitchFamily="34" charset="0"/>
              </a:rPr>
              <a:t>cây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rừng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ngẫu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nhiên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trên</a:t>
            </a:r>
            <a:r>
              <a:rPr lang="en-US" sz="1800" dirty="0">
                <a:latin typeface="Arial" panose="020B0604020202020204" pitchFamily="34" charset="0"/>
                <a:cs typeface="Arial" panose="020B0604020202020204" pitchFamily="34" charset="0"/>
              </a:rPr>
              <a:t> 41 </a:t>
            </a:r>
            <a:r>
              <a:rPr lang="en-US" sz="1800" dirty="0" err="1">
                <a:latin typeface="Arial" panose="020B0604020202020204" pitchFamily="34" charset="0"/>
                <a:cs typeface="Arial" panose="020B0604020202020204" pitchFamily="34" charset="0"/>
              </a:rPr>
              <a:t>loại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đặc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trưng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lấy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kết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tốt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nhất</a:t>
            </a:r>
            <a:endParaRPr lang="en-US" sz="1800"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p>
          <a:p>
            <a:pPr marL="0" indent="0">
              <a:buNone/>
            </a:pPr>
            <a:r>
              <a:rPr lang="en-US" dirty="0" err="1" smtClean="0">
                <a:latin typeface="Arial" panose="020B0604020202020204" pitchFamily="34" charset="0"/>
                <a:cs typeface="Arial" panose="020B0604020202020204" pitchFamily="34" charset="0"/>
              </a:rPr>
              <a:t>Đặc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trưng</a:t>
            </a:r>
            <a:r>
              <a:rPr lang="en-US" dirty="0" smtClean="0">
                <a:latin typeface="Arial" panose="020B0604020202020204" pitchFamily="34" charset="0"/>
                <a:cs typeface="Arial" panose="020B0604020202020204" pitchFamily="34" charset="0"/>
              </a:rPr>
              <a:t> GGAP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tốt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nhất</a:t>
            </a:r>
            <a:r>
              <a:rPr lang="en-US" dirty="0" smtClean="0">
                <a:latin typeface="Arial" panose="020B0604020202020204" pitchFamily="34" charset="0"/>
                <a:cs typeface="Arial" panose="020B0604020202020204" pitchFamily="34" charset="0"/>
              </a:rPr>
              <a:t> (G=13)</a:t>
            </a:r>
          </a:p>
          <a:p>
            <a:pPr marL="0" indent="0">
              <a:buNone/>
            </a:pPr>
            <a:r>
              <a:rPr lang="en-US" dirty="0" smtClean="0">
                <a:latin typeface="Arial" panose="020B0604020202020204" pitchFamily="34" charset="0"/>
                <a:cs typeface="Arial" panose="020B0604020202020204" pitchFamily="34" charset="0"/>
              </a:rPr>
              <a:t>AAC: 98,74%</a:t>
            </a:r>
          </a:p>
          <a:p>
            <a:pPr marL="0" indent="0">
              <a:buNone/>
            </a:pPr>
            <a:r>
              <a:rPr lang="en-US" dirty="0" smtClean="0">
                <a:latin typeface="Arial" panose="020B0604020202020204" pitchFamily="34" charset="0"/>
                <a:cs typeface="Arial" panose="020B0604020202020204" pitchFamily="34" charset="0"/>
              </a:rPr>
              <a:t>SN: 100%</a:t>
            </a:r>
          </a:p>
          <a:p>
            <a:pPr marL="0" indent="0">
              <a:buNone/>
            </a:pPr>
            <a:r>
              <a:rPr lang="en-US" dirty="0" smtClean="0">
                <a:latin typeface="Arial" panose="020B0604020202020204" pitchFamily="34" charset="0"/>
                <a:cs typeface="Arial" panose="020B0604020202020204" pitchFamily="34" charset="0"/>
              </a:rPr>
              <a:t>SP: 99,5%</a:t>
            </a:r>
          </a:p>
          <a:p>
            <a:pPr marL="0" indent="0">
              <a:buNone/>
            </a:pPr>
            <a:r>
              <a:rPr lang="en-US" dirty="0" smtClean="0">
                <a:latin typeface="Arial" panose="020B0604020202020204" pitchFamily="34" charset="0"/>
                <a:cs typeface="Arial" panose="020B0604020202020204" pitchFamily="34" charset="0"/>
              </a:rPr>
              <a:t>MCC: 97,28%</a:t>
            </a: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55B3F16-42E9-4AAB-9039-81501E95F3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18340" y="3667702"/>
            <a:ext cx="4001811" cy="3042017"/>
          </a:xfrm>
          <a:prstGeom prst="rect">
            <a:avLst/>
          </a:prstGeom>
          <a:noFill/>
          <a:ln>
            <a:noFill/>
          </a:ln>
        </p:spPr>
      </p:pic>
    </p:spTree>
    <p:extLst>
      <p:ext uri="{BB962C8B-B14F-4D97-AF65-F5344CB8AC3E}">
        <p14:creationId xmlns:p14="http://schemas.microsoft.com/office/powerpoint/2010/main" val="9469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839" y="2085504"/>
            <a:ext cx="8915399" cy="2880020"/>
          </a:xfrm>
        </p:spPr>
        <p:txBody>
          <a:bodyPr>
            <a:normAutofit/>
          </a:bodyPr>
          <a:lstStyle/>
          <a:p>
            <a:r>
              <a:rPr lang="en-US" b="1" dirty="0" err="1">
                <a:latin typeface="Arial" panose="020B0604020202020204" pitchFamily="34" charset="0"/>
                <a:cs typeface="Arial" panose="020B0604020202020204" pitchFamily="34" charset="0"/>
              </a:rPr>
              <a:t>Cảm</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ơn</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thầy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đã</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lắng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nghe</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bài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báo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em</a:t>
            </a:r>
            <a:r>
              <a:rPr lang="en-US" b="1" dirty="0" smtClean="0">
                <a:latin typeface="Arial" panose="020B0604020202020204" pitchFamily="34" charset="0"/>
                <a:cs typeface="Arial" panose="020B0604020202020204" pitchFamily="34" charset="0"/>
              </a:rPr>
              <a:t> ạ!</a:t>
            </a:r>
            <a:r>
              <a:rPr lang="vi-VN" b="1" dirty="0">
                <a:latin typeface="Arial" panose="020B0604020202020204" pitchFamily="34" charset="0"/>
                <a:cs typeface="Arial" panose="020B0604020202020204" pitchFamily="34" charset="0"/>
              </a:rPr>
              <a:t/>
            </a:r>
            <a:br>
              <a:rPr lang="vi-VN" b="1"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3076191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vấn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Bài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a:t>
            </a:r>
            <a:r>
              <a:rPr lang="vi-VN" dirty="0" smtClean="0">
                <a:latin typeface="Arial" panose="020B0604020202020204" pitchFamily="34" charset="0"/>
                <a:cs typeface="Arial" panose="020B0604020202020204" pitchFamily="34" charset="0"/>
              </a:rPr>
              <a:t>ựa </a:t>
            </a:r>
            <a:r>
              <a:rPr lang="vi-VN" dirty="0">
                <a:latin typeface="Arial" panose="020B0604020202020204" pitchFamily="34" charset="0"/>
                <a:cs typeface="Arial" panose="020B0604020202020204" pitchFamily="34" charset="0"/>
              </a:rPr>
              <a:t>vào phân tích tập dữ liệu về chủng virus corona ở cả người và các loài không có nguồn gốc từ người để đánh giá nguy cơ lây nhiễm của coronavirus, nhờ đó có thể </a:t>
            </a:r>
            <a:r>
              <a:rPr lang="vi-VN" dirty="0" smtClean="0">
                <a:latin typeface="Arial" panose="020B0604020202020204" pitchFamily="34" charset="0"/>
                <a:cs typeface="Arial" panose="020B0604020202020204" pitchFamily="34" charset="0"/>
              </a:rPr>
              <a:t>giúp </a:t>
            </a:r>
            <a:r>
              <a:rPr lang="vi-VN" dirty="0">
                <a:latin typeface="Arial" panose="020B0604020202020204" pitchFamily="34" charset="0"/>
                <a:cs typeface="Arial" panose="020B0604020202020204" pitchFamily="34" charset="0"/>
              </a:rPr>
              <a:t>cảnh báo sớm những virus có thể lây sang người</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Input: </a:t>
            </a:r>
            <a:r>
              <a:rPr lang="vi-VN" dirty="0">
                <a:latin typeface="Arial" panose="020B0604020202020204" pitchFamily="34" charset="0"/>
                <a:cs typeface="Arial" panose="020B0604020202020204" pitchFamily="34" charset="0"/>
              </a:rPr>
              <a:t>Dữ liệu đầu vào là 2666 trình tự protein coronavirus được phân tích trong nghiên cứu có sẵn trong cơ sở dữ liệu 2019nCoVR của </a:t>
            </a:r>
            <a:r>
              <a:rPr lang="vi-VN" dirty="0" smtClean="0">
                <a:latin typeface="Arial" panose="020B0604020202020204" pitchFamily="34" charset="0"/>
                <a:cs typeface="Arial" panose="020B0604020202020204" pitchFamily="34" charset="0"/>
              </a:rPr>
              <a:t>NGDC</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Output: </a:t>
            </a:r>
            <a:r>
              <a:rPr lang="en-US" dirty="0" err="1">
                <a:latin typeface="Arial" panose="020B0604020202020204" pitchFamily="34" charset="0"/>
                <a:cs typeface="Arial" panose="020B0604020202020204" pitchFamily="34" charset="0"/>
              </a:rPr>
              <a:t>K</a:t>
            </a:r>
            <a:r>
              <a:rPr lang="en-US" dirty="0" err="1" smtClean="0">
                <a:latin typeface="Arial" panose="020B0604020202020204" pitchFamily="34" charset="0"/>
                <a:cs typeface="Arial" panose="020B0604020202020204" pitchFamily="34" charset="0"/>
              </a:rPr>
              <a:t>ết</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nhiễm</a:t>
            </a:r>
            <a:r>
              <a:rPr lang="en-US" dirty="0">
                <a:latin typeface="Arial" panose="020B0604020202020204" pitchFamily="34" charset="0"/>
                <a:cs typeface="Arial" panose="020B0604020202020204" pitchFamily="34" charset="0"/>
              </a:rPr>
              <a:t> virus corona sang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nhiễm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0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nhiễm</a:t>
            </a:r>
            <a:r>
              <a:rPr lang="en-US" dirty="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281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COVID-19</a:t>
            </a:r>
          </a:p>
        </p:txBody>
      </p:sp>
      <p:sp>
        <p:nvSpPr>
          <p:cNvPr id="3" name="Content Placeholder 2"/>
          <p:cNvSpPr>
            <a:spLocks noGrp="1"/>
          </p:cNvSpPr>
          <p:nvPr>
            <p:ph idx="1"/>
          </p:nvPr>
        </p:nvSpPr>
        <p:spPr>
          <a:xfrm>
            <a:off x="2589212" y="1556951"/>
            <a:ext cx="8915400" cy="3777622"/>
          </a:xfrm>
        </p:spPr>
        <p:txBody>
          <a:bodyPr/>
          <a:lstStyle/>
          <a:p>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ngày</a:t>
            </a:r>
            <a:r>
              <a:rPr lang="en-US" dirty="0" smtClean="0">
                <a:latin typeface="Arial" panose="020B0604020202020204" pitchFamily="34" charset="0"/>
                <a:cs typeface="Arial" panose="020B0604020202020204" pitchFamily="34" charset="0"/>
              </a:rPr>
              <a:t> 22-8-2021</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4232061" y="2044657"/>
            <a:ext cx="3453842" cy="4671426"/>
          </a:xfrm>
          <a:prstGeom prst="rect">
            <a:avLst/>
          </a:prstGeom>
        </p:spPr>
      </p:pic>
    </p:spTree>
    <p:extLst>
      <p:ext uri="{BB962C8B-B14F-4D97-AF65-F5344CB8AC3E}">
        <p14:creationId xmlns:p14="http://schemas.microsoft.com/office/powerpoint/2010/main" val="3603746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về </a:t>
            </a:r>
            <a:r>
              <a:rPr lang="vi-VN" dirty="0">
                <a:latin typeface="Arial" panose="020B0604020202020204" pitchFamily="34" charset="0"/>
                <a:cs typeface="Arial" panose="020B0604020202020204" pitchFamily="34" charset="0"/>
              </a:rPr>
              <a:t>coronavirus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96087" y="1812324"/>
            <a:ext cx="8915400" cy="3777622"/>
          </a:xfrm>
        </p:spPr>
        <p:txBody>
          <a:bodyPr>
            <a:normAutofit fontScale="92500" lnSpcReduction="10000"/>
          </a:bodyPr>
          <a:lstStyle/>
          <a:p>
            <a:r>
              <a:rPr lang="vi-VN" dirty="0">
                <a:latin typeface="Arial" panose="020B0604020202020204" pitchFamily="34" charset="0"/>
                <a:cs typeface="Arial" panose="020B0604020202020204" pitchFamily="34" charset="0"/>
              </a:rPr>
              <a:t>Coronavirus là nhóm các loài virus thuộc phân họ Coronavirinae trong họ Coronaviridae, của Bộ Nidovirales</a:t>
            </a:r>
          </a:p>
          <a:p>
            <a:r>
              <a:rPr lang="vi-VN" dirty="0">
                <a:latin typeface="Arial" panose="020B0604020202020204" pitchFamily="34" charset="0"/>
                <a:cs typeface="Arial" panose="020B0604020202020204" pitchFamily="34" charset="0"/>
              </a:rPr>
              <a:t>Virus có hệ gen ARN dương sợi đơn kèm nucleocapsid đối xứng xoắn ốc</a:t>
            </a:r>
          </a:p>
          <a:p>
            <a:r>
              <a:rPr lang="es-ES" dirty="0" err="1">
                <a:latin typeface="Arial" panose="020B0604020202020204" pitchFamily="34" charset="0"/>
                <a:cs typeface="Arial" panose="020B0604020202020204" pitchFamily="34" charset="0"/>
              </a:rPr>
              <a:t>Bộ</a:t>
            </a:r>
            <a:r>
              <a:rPr lang="es-ES" dirty="0">
                <a:latin typeface="Arial" panose="020B0604020202020204" pitchFamily="34" charset="0"/>
                <a:cs typeface="Arial" panose="020B0604020202020204" pitchFamily="34" charset="0"/>
              </a:rPr>
              <a:t> gen </a:t>
            </a:r>
            <a:r>
              <a:rPr lang="es-ES" dirty="0" err="1">
                <a:latin typeface="Arial" panose="020B0604020202020204" pitchFamily="34" charset="0"/>
                <a:cs typeface="Arial" panose="020B0604020202020204" pitchFamily="34" charset="0"/>
              </a:rPr>
              <a:t>của</a:t>
            </a:r>
            <a:r>
              <a:rPr lang="es-ES" dirty="0">
                <a:latin typeface="Arial" panose="020B0604020202020204" pitchFamily="34" charset="0"/>
                <a:cs typeface="Arial" panose="020B0604020202020204" pitchFamily="34" charset="0"/>
              </a:rPr>
              <a:t> Coronavirus </a:t>
            </a:r>
            <a:r>
              <a:rPr lang="es-ES" dirty="0" err="1">
                <a:latin typeface="Arial" panose="020B0604020202020204" pitchFamily="34" charset="0"/>
                <a:cs typeface="Arial" panose="020B0604020202020204" pitchFamily="34" charset="0"/>
              </a:rPr>
              <a:t>lớn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khoảng</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từ</a:t>
            </a:r>
            <a:r>
              <a:rPr lang="es-ES" dirty="0">
                <a:latin typeface="Arial" panose="020B0604020202020204" pitchFamily="34" charset="0"/>
                <a:cs typeface="Arial" panose="020B0604020202020204" pitchFamily="34" charset="0"/>
              </a:rPr>
              <a:t> 26 - 32 kilo base.</a:t>
            </a:r>
            <a:endParaRPr lang="vi-VN"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Các hạt virus Coronavirus chứa bốn protein cấu trúc chính: </a:t>
            </a:r>
          </a:p>
          <a:p>
            <a:pPr lvl="1"/>
            <a:r>
              <a:rPr lang="vi-VN" dirty="0">
                <a:latin typeface="Arial" panose="020B0604020202020204" pitchFamily="34" charset="0"/>
                <a:cs typeface="Arial" panose="020B0604020202020204" pitchFamily="34" charset="0"/>
              </a:rPr>
              <a:t>protein spike (S)</a:t>
            </a:r>
          </a:p>
          <a:p>
            <a:pPr lvl="1"/>
            <a:r>
              <a:rPr lang="vi-VN" dirty="0">
                <a:latin typeface="Arial" panose="020B0604020202020204" pitchFamily="34" charset="0"/>
                <a:cs typeface="Arial" panose="020B0604020202020204" pitchFamily="34" charset="0"/>
              </a:rPr>
              <a:t>màng (M)</a:t>
            </a:r>
          </a:p>
          <a:p>
            <a:pPr lvl="1"/>
            <a:r>
              <a:rPr lang="vi-VN" dirty="0">
                <a:latin typeface="Arial" panose="020B0604020202020204" pitchFamily="34" charset="0"/>
                <a:cs typeface="Arial" panose="020B0604020202020204" pitchFamily="34" charset="0"/>
              </a:rPr>
              <a:t>vỏ (E)</a:t>
            </a:r>
          </a:p>
          <a:p>
            <a:pPr lvl="1"/>
            <a:r>
              <a:rPr lang="vi-VN" dirty="0">
                <a:latin typeface="Arial" panose="020B0604020202020204" pitchFamily="34" charset="0"/>
                <a:cs typeface="Arial" panose="020B0604020202020204" pitchFamily="34" charset="0"/>
              </a:rPr>
              <a:t>nucleocapsid (N), tất cả đều được mã hóa trong đầu 3 ′ của bộ gen virus. </a:t>
            </a:r>
          </a:p>
          <a:p>
            <a:r>
              <a:rPr lang="vi-VN" dirty="0">
                <a:latin typeface="Arial" panose="020B0604020202020204" pitchFamily="34" charset="0"/>
                <a:cs typeface="Arial" panose="020B0604020202020204" pitchFamily="34" charset="0"/>
              </a:rPr>
              <a:t>Ngoài 4 protein chính trên, còn có protein </a:t>
            </a:r>
          </a:p>
          <a:p>
            <a:pPr marL="0" indent="0">
              <a:buNone/>
            </a:pPr>
            <a:r>
              <a:rPr lang="vi-VN" dirty="0">
                <a:latin typeface="Arial" panose="020B0604020202020204" pitchFamily="34" charset="0"/>
                <a:cs typeface="Arial" panose="020B0604020202020204" pitchFamily="34" charset="0"/>
              </a:rPr>
              <a:t>  phi cấu trúc hemagglutinin-esterase (HE)</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00846" y="4473146"/>
            <a:ext cx="3079268" cy="2384854"/>
          </a:xfrm>
          <a:prstGeom prst="rect">
            <a:avLst/>
          </a:prstGeom>
        </p:spPr>
      </p:pic>
    </p:spTree>
    <p:extLst>
      <p:ext uri="{BB962C8B-B14F-4D97-AF65-F5344CB8AC3E}">
        <p14:creationId xmlns:p14="http://schemas.microsoft.com/office/powerpoint/2010/main" val="3362667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về coronavirus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latin typeface="Arial" panose="020B0604020202020204" pitchFamily="34" charset="0"/>
                <a:cs typeface="Arial" panose="020B0604020202020204" pitchFamily="34" charset="0"/>
              </a:rPr>
              <a:t>Protein S có trọng lượng khoảng 150 kDa đa số gồm hai tiểu phần S1 hình cầu ở đầu và S2 là phần cuống, tạo nên cấu trúc gai đặc biệt trên bề mặt của virus và có vai trò trung gian gắn vào thụ thể chủ của tế bào vật chủ.</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983131" y="3438619"/>
            <a:ext cx="2341067" cy="2353260"/>
          </a:xfrm>
          <a:prstGeom prst="rect">
            <a:avLst/>
          </a:prstGeom>
        </p:spPr>
      </p:pic>
    </p:spTree>
    <p:extLst>
      <p:ext uri="{BB962C8B-B14F-4D97-AF65-F5344CB8AC3E}">
        <p14:creationId xmlns:p14="http://schemas.microsoft.com/office/powerpoint/2010/main" val="746918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về coronavirus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vi-VN" dirty="0">
                <a:latin typeface="Arial" panose="020B0604020202020204" pitchFamily="34" charset="0"/>
                <a:cs typeface="Arial" panose="020B0604020202020204" pitchFamily="34" charset="0"/>
              </a:rPr>
              <a:t>Coronavirus được phân loại thành 3 nhóm: </a:t>
            </a:r>
          </a:p>
          <a:p>
            <a:pPr lvl="1"/>
            <a:r>
              <a:rPr lang="vi-VN" dirty="0">
                <a:latin typeface="Arial" panose="020B0604020202020204" pitchFamily="34" charset="0"/>
                <a:cs typeface="Arial" panose="020B0604020202020204" pitchFamily="34" charset="0"/>
              </a:rPr>
              <a:t>Nhóm I bao gồm các mầm bệnh động vật</a:t>
            </a:r>
          </a:p>
          <a:p>
            <a:pPr lvl="1"/>
            <a:r>
              <a:rPr lang="vi-VN" dirty="0">
                <a:latin typeface="Arial" panose="020B0604020202020204" pitchFamily="34" charset="0"/>
                <a:cs typeface="Arial" panose="020B0604020202020204" pitchFamily="34" charset="0"/>
              </a:rPr>
              <a:t>Nhóm II bao gồm các virus gây bệnh ở súc vật nuôi và các coronavirus ở người liên quan đến hô hấp</a:t>
            </a:r>
          </a:p>
          <a:p>
            <a:pPr lvl="1"/>
            <a:r>
              <a:rPr lang="vi-VN" dirty="0">
                <a:latin typeface="Arial" panose="020B0604020202020204" pitchFamily="34" charset="0"/>
                <a:cs typeface="Arial" panose="020B0604020202020204" pitchFamily="34" charset="0"/>
              </a:rPr>
              <a:t>Nhóm III bao gồm các coronavirus gia cầm</a:t>
            </a:r>
          </a:p>
          <a:p>
            <a:r>
              <a:rPr lang="vi-VN" dirty="0">
                <a:latin typeface="Arial" panose="020B0604020202020204" pitchFamily="34" charset="0"/>
                <a:cs typeface="Arial" panose="020B0604020202020204" pitchFamily="34" charset="0"/>
              </a:rPr>
              <a:t> Trong một phân loại khác, có 4 nhóm </a:t>
            </a:r>
            <a:r>
              <a:rPr lang="el-GR" dirty="0">
                <a:latin typeface="Arial" panose="020B0604020202020204" pitchFamily="34" charset="0"/>
                <a:cs typeface="Arial" panose="020B0604020202020204" pitchFamily="34" charset="0"/>
              </a:rPr>
              <a:t>α, β, δ </a:t>
            </a:r>
            <a:r>
              <a:rPr lang="vi-VN" dirty="0">
                <a:latin typeface="Arial" panose="020B0604020202020204" pitchFamily="34" charset="0"/>
                <a:cs typeface="Arial" panose="020B0604020202020204" pitchFamily="34" charset="0"/>
              </a:rPr>
              <a:t>và </a:t>
            </a:r>
            <a:r>
              <a:rPr lang="el-GR" dirty="0">
                <a:latin typeface="Arial" panose="020B0604020202020204" pitchFamily="34" charset="0"/>
                <a:cs typeface="Arial" panose="020B0604020202020204" pitchFamily="34" charset="0"/>
              </a:rPr>
              <a:t>γ. </a:t>
            </a:r>
            <a:endParaRPr lang="vi-VN" dirty="0">
              <a:latin typeface="Arial" panose="020B0604020202020204" pitchFamily="34" charset="0"/>
              <a:cs typeface="Arial" panose="020B0604020202020204" pitchFamily="34" charset="0"/>
            </a:endParaRPr>
          </a:p>
          <a:p>
            <a:pPr lvl="1"/>
            <a:r>
              <a:rPr lang="vi-VN" dirty="0">
                <a:latin typeface="Arial" panose="020B0604020202020204" pitchFamily="34" charset="0"/>
                <a:cs typeface="Arial" panose="020B0604020202020204" pitchFamily="34" charset="0"/>
              </a:rPr>
              <a:t>Nhóm </a:t>
            </a:r>
            <a:r>
              <a:rPr lang="el-GR" dirty="0">
                <a:latin typeface="Arial" panose="020B0604020202020204" pitchFamily="34" charset="0"/>
                <a:cs typeface="Arial" panose="020B0604020202020204" pitchFamily="34" charset="0"/>
              </a:rPr>
              <a:t>α </a:t>
            </a:r>
            <a:r>
              <a:rPr lang="vi-VN" dirty="0">
                <a:latin typeface="Arial" panose="020B0604020202020204" pitchFamily="34" charset="0"/>
                <a:cs typeface="Arial" panose="020B0604020202020204" pitchFamily="34" charset="0"/>
              </a:rPr>
              <a:t>chủ yếu ở dơi, và các virus PEDV; TGEV gây tiêu chảy ở lợn, FIPV gây viêm phúc mạc ở mèo và các chủng HCoV-229E và HCoV-LN63 gây cảm lạnh ở người. </a:t>
            </a:r>
          </a:p>
          <a:p>
            <a:pPr lvl="1"/>
            <a:r>
              <a:rPr lang="vi-VN" dirty="0">
                <a:latin typeface="Arial" panose="020B0604020202020204" pitchFamily="34" charset="0"/>
                <a:cs typeface="Arial" panose="020B0604020202020204" pitchFamily="34" charset="0"/>
              </a:rPr>
              <a:t>Nhóm </a:t>
            </a:r>
            <a:r>
              <a:rPr lang="el-GR" dirty="0">
                <a:latin typeface="Arial" panose="020B0604020202020204" pitchFamily="34" charset="0"/>
                <a:cs typeface="Arial" panose="020B0604020202020204" pitchFamily="34" charset="0"/>
              </a:rPr>
              <a:t>β </a:t>
            </a:r>
            <a:r>
              <a:rPr lang="vi-VN" dirty="0">
                <a:latin typeface="Arial" panose="020B0604020202020204" pitchFamily="34" charset="0"/>
                <a:cs typeface="Arial" panose="020B0604020202020204" pitchFamily="34" charset="0"/>
              </a:rPr>
              <a:t>có các virus gây bệnh ở dơi, viêm gan ở chuột, các virus SARS được cho là từ dơi và MERS-CoVđược cho là từ dơi và lạc đà truyền sang người; các virus HCoV043 và HCoV-HKU1 gây cảm lạnh ở người cũng thuộc nhóm này. </a:t>
            </a:r>
          </a:p>
          <a:p>
            <a:pPr lvl="1"/>
            <a:r>
              <a:rPr lang="vi-VN" dirty="0">
                <a:latin typeface="Arial" panose="020B0604020202020204" pitchFamily="34" charset="0"/>
                <a:cs typeface="Arial" panose="020B0604020202020204" pitchFamily="34" charset="0"/>
              </a:rPr>
              <a:t>Nhóm </a:t>
            </a:r>
            <a:r>
              <a:rPr lang="el-GR" dirty="0">
                <a:latin typeface="Arial" panose="020B0604020202020204" pitchFamily="34" charset="0"/>
                <a:cs typeface="Arial" panose="020B0604020202020204" pitchFamily="34" charset="0"/>
              </a:rPr>
              <a:t>δ </a:t>
            </a:r>
            <a:r>
              <a:rPr lang="vi-VN" dirty="0">
                <a:latin typeface="Arial" panose="020B0604020202020204" pitchFamily="34" charset="0"/>
                <a:cs typeface="Arial" panose="020B0604020202020204" pitchFamily="34" charset="0"/>
              </a:rPr>
              <a:t>có virus gây bệnh tăng Plasmocyte đuôi gai. </a:t>
            </a:r>
          </a:p>
          <a:p>
            <a:pPr lvl="1"/>
            <a:r>
              <a:rPr lang="vi-VN" dirty="0">
                <a:latin typeface="Arial" panose="020B0604020202020204" pitchFamily="34" charset="0"/>
                <a:cs typeface="Arial" panose="020B0604020202020204" pitchFamily="34" charset="0"/>
              </a:rPr>
              <a:t>Nhóm </a:t>
            </a:r>
            <a:r>
              <a:rPr lang="el-GR" dirty="0">
                <a:latin typeface="Arial" panose="020B0604020202020204" pitchFamily="34" charset="0"/>
                <a:cs typeface="Arial" panose="020B0604020202020204" pitchFamily="34" charset="0"/>
              </a:rPr>
              <a:t>γ </a:t>
            </a:r>
            <a:r>
              <a:rPr lang="vi-VN" dirty="0">
                <a:latin typeface="Arial" panose="020B0604020202020204" pitchFamily="34" charset="0"/>
                <a:cs typeface="Arial" panose="020B0604020202020204" pitchFamily="34" charset="0"/>
              </a:rPr>
              <a:t>có các virus gây bệnh ở bò, chuột, gà và một số gia súc khác.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99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về coronavirus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latin typeface="Arial" panose="020B0604020202020204" pitchFamily="34" charset="0"/>
                <a:cs typeface="Arial" panose="020B0604020202020204" pitchFamily="34" charset="0"/>
              </a:rPr>
              <a:t>Cơ chế nhân lên trong vật chủ</a:t>
            </a:r>
          </a:p>
          <a:p>
            <a:pPr lvl="1"/>
            <a:r>
              <a:rPr lang="vi-VN" dirty="0">
                <a:latin typeface="Arial" panose="020B0604020202020204" pitchFamily="34" charset="0"/>
                <a:cs typeface="Arial" panose="020B0604020202020204" pitchFamily="34" charset="0"/>
              </a:rPr>
              <a:t>Khi xâm nhập vào vật chủ, protein S gắn vào thụ thể của nó trên bề mặt màng tế bào niêm mạc đường hô hấp của vật chủ.</a:t>
            </a:r>
          </a:p>
          <a:p>
            <a:pPr lvl="1"/>
            <a:r>
              <a:rPr lang="vi-VN" dirty="0">
                <a:latin typeface="Arial" panose="020B0604020202020204" pitchFamily="34" charset="0"/>
                <a:cs typeface="Arial" panose="020B0604020202020204" pitchFamily="34" charset="0"/>
              </a:rPr>
              <a:t>Bước tiếp theo sau khi xâm nhập tế bào vật chủ là dịch mã gen sao chép từ RNA gen của virion.</a:t>
            </a:r>
          </a:p>
          <a:p>
            <a:pPr lvl="1"/>
            <a:r>
              <a:rPr lang="vi-VN" dirty="0">
                <a:latin typeface="Arial" panose="020B0604020202020204" pitchFamily="34" charset="0"/>
                <a:cs typeface="Arial" panose="020B0604020202020204" pitchFamily="34" charset="0"/>
              </a:rPr>
              <a:t>Sau khi lắp ráp, virion được vận chuyển đến bề mặt tế bào trong các túi và được giải phóng bởi exocytosis. Trong một số trường hợp protein S không được gắn vào màng virion đưa đến bề mặt tế bào nên không trình diện kháng nguyên để tạo miễn dịch. Điều này dẫn đến sự hình thành của các tế bào đa nhân khổng lồ, cho phép virus lây lan và tồn tại trong cơ thể bị nhiễm bệnh mà không bị hệ miễn dịch phát hiện hoặc bị vô hiệu hóa bởi các kháng thể đặc hiệu.</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749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latin typeface="Arial" panose="020B0604020202020204" pitchFamily="34" charset="0"/>
                <a:cs typeface="Arial" panose="020B0604020202020204" pitchFamily="34" charset="0"/>
              </a:rPr>
              <a:t>Dữ liệu được lấy từ cơ sở dữ liệu 2019nCoVR của NGDC </a:t>
            </a:r>
          </a:p>
          <a:p>
            <a:r>
              <a:rPr lang="vi-VN" dirty="0">
                <a:latin typeface="Arial" panose="020B0604020202020204" pitchFamily="34" charset="0"/>
                <a:cs typeface="Arial" panose="020B0604020202020204" pitchFamily="34" charset="0"/>
              </a:rPr>
              <a:t>Trong bộ 2666 trình tự gai protein này có bao gồm tất cả 507 mẫu là có nguồn gốc từ con người được coi là positive (dương tính) còn 2159 mẫu còn lại không có nguồn gốc từ con người được coi là nagative (âm tính).</a:t>
            </a:r>
          </a:p>
          <a:p>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155863" y="3529296"/>
            <a:ext cx="5023539" cy="3328704"/>
          </a:xfrm>
          <a:prstGeom prst="rect">
            <a:avLst/>
          </a:prstGeom>
        </p:spPr>
      </p:pic>
    </p:spTree>
    <p:extLst>
      <p:ext uri="{BB962C8B-B14F-4D97-AF65-F5344CB8AC3E}">
        <p14:creationId xmlns:p14="http://schemas.microsoft.com/office/powerpoint/2010/main" val="2311585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336</TotalTime>
  <Words>1833</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Century Gothic</vt:lpstr>
      <vt:lpstr>MS Mincho</vt:lpstr>
      <vt:lpstr>Times New Roman</vt:lpstr>
      <vt:lpstr>Wingdings 3</vt:lpstr>
      <vt:lpstr>Wisp</vt:lpstr>
      <vt:lpstr> Báo Cáo Project cuối kỳ   Đề tài: Sử dụng đặc tính spike protein để dự đoán nguy cơ lây nhiễm và theo dõi động thái tiến hóa của coronavirus  </vt:lpstr>
      <vt:lpstr>Nội dung</vt:lpstr>
      <vt:lpstr>Đặt vấn đề </vt:lpstr>
      <vt:lpstr>Diễn biến dịch COVID-19</vt:lpstr>
      <vt:lpstr>Giới thiệu về coronavirus</vt:lpstr>
      <vt:lpstr>Giới thiệu về coronavirus</vt:lpstr>
      <vt:lpstr>Giới thiệu về coronavirus</vt:lpstr>
      <vt:lpstr>Giới thiệu về coronavirus</vt:lpstr>
      <vt:lpstr>Tập dữ liệu</vt:lpstr>
      <vt:lpstr>Độ đo đánh giá</vt:lpstr>
      <vt:lpstr>Độ đo đánh giá</vt:lpstr>
      <vt:lpstr>Luồng xử lý</vt:lpstr>
      <vt:lpstr>Trích xuất đặc trưng</vt:lpstr>
      <vt:lpstr>PowerPoint Presentation</vt:lpstr>
      <vt:lpstr>PowerPoint Presentation</vt:lpstr>
      <vt:lpstr>PowerPoint Presentation</vt:lpstr>
      <vt:lpstr>Học máy và đánh giá</vt:lpstr>
      <vt:lpstr>Học máy và đánh giá</vt:lpstr>
      <vt:lpstr>Học máy và đánh giá</vt:lpstr>
      <vt:lpstr>Học máy và đánh giá</vt:lpstr>
      <vt:lpstr>Cảm ơn thầy đã lắng nghe bài báo cáo của em ạ!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cuối kỳ  Đề tài: Sử dụng đặc tính tăng đột biến protein để dự đoán nguy cơ lây nhiễm và theo dõi động thái tiến hóa của coronavirus</dc:title>
  <dc:creator>minhtrungle21599@outlook.com</dc:creator>
  <cp:lastModifiedBy>minhtrungle21599@outlook.com</cp:lastModifiedBy>
  <cp:revision>35</cp:revision>
  <dcterms:created xsi:type="dcterms:W3CDTF">2021-08-22T09:05:31Z</dcterms:created>
  <dcterms:modified xsi:type="dcterms:W3CDTF">2021-08-23T17:48:57Z</dcterms:modified>
</cp:coreProperties>
</file>