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8" r:id="rId9"/>
    <p:sldId id="269" r:id="rId10"/>
    <p:sldId id="270" r:id="rId11"/>
    <p:sldId id="271" r:id="rId12"/>
    <p:sldId id="275" r:id="rId13"/>
    <p:sldId id="276" r:id="rId14"/>
    <p:sldId id="277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6980" autoAdjust="0"/>
  </p:normalViewPr>
  <p:slideViewPr>
    <p:cSldViewPr snapToGrid="0">
      <p:cViewPr>
        <p:scale>
          <a:sx n="100" d="100"/>
          <a:sy n="100" d="100"/>
        </p:scale>
        <p:origin x="3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7464-E28F-4299-A6C2-6ED70E6AEDB2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45C9D-B430-484A-B1DA-5878F49A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4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8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2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6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Chú</a:t>
            </a:r>
            <a:r>
              <a:rPr lang="en-US" i="1" dirty="0"/>
              <a:t> ý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flat file),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LINQ to SQL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Northwind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ở London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. </a:t>
            </a:r>
            <a:r>
              <a:rPr lang="en-US" dirty="0" err="1"/>
              <a:t>CreateDatabase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Microsoft SQL Server 2008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DataContext.CreateDatabase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SQL Server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.</a:t>
            </a:r>
            <a:r>
              <a:rPr lang="en-US" dirty="0" err="1"/>
              <a:t>mdf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,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. LINQ to SQL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CSDL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CSDL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45C9D-B430-484A-B1DA-5878F49ABB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71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3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7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1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21C0-467F-45CF-BE24-6651E94FD7FA}" type="datetimeFigureOut">
              <a:rPr lang="en-US" smtClean="0"/>
              <a:t>15/3/2019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36A42A-07FC-4E57-B033-0A8078F8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0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linq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msdn.microsoft.com/101-LINQ-Samples-3fb9811b" TargetMode="External"/><Relationship Id="rId5" Type="http://schemas.openxmlformats.org/officeDocument/2006/relationships/hyperlink" Target="https://docs.microsoft.com/en-us/dotnet/framework/data/adonet/sql/linq/" TargetMode="External"/><Relationship Id="rId4" Type="http://schemas.openxmlformats.org/officeDocument/2006/relationships/hyperlink" Target="https://yinyangit.wordpress.com/2011/08/11/linq-to-sql-basic-concepts-object-relational-mapping-entity-class-association-and-datacontex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899-84FE-4E94-9BA3-5C4AFAE3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097" y="3968498"/>
            <a:ext cx="8790401" cy="1015925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LINQ to 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3130A-9608-4F8C-A5A3-BEF144CFD03D}"/>
              </a:ext>
            </a:extLst>
          </p:cNvPr>
          <p:cNvSpPr txBox="1"/>
          <p:nvPr/>
        </p:nvSpPr>
        <p:spPr>
          <a:xfrm flipH="1">
            <a:off x="10553700" y="5903662"/>
            <a:ext cx="128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Nhóm</a:t>
            </a:r>
            <a:r>
              <a:rPr lang="en-US" i="1" dirty="0"/>
              <a:t> 06</a:t>
            </a:r>
          </a:p>
        </p:txBody>
      </p:sp>
      <p:pic>
        <p:nvPicPr>
          <p:cNvPr id="1026" name="Picture 2" descr="Káº¿t quáº£ hÃ¬nh áº£nh cho uit logo">
            <a:extLst>
              <a:ext uri="{FF2B5EF4-FFF2-40B4-BE49-F238E27FC236}">
                <a16:creationId xmlns:a16="http://schemas.microsoft.com/office/drawing/2014/main" id="{95F937B4-6923-4CD6-9CB7-06F7F6EC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54" y="1818988"/>
            <a:ext cx="1945690" cy="161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khoa cÃ´ng nghá» pháº§n má»m uit">
            <a:extLst>
              <a:ext uri="{FF2B5EF4-FFF2-40B4-BE49-F238E27FC236}">
                <a16:creationId xmlns:a16="http://schemas.microsoft.com/office/drawing/2014/main" id="{DA56EEF9-DEA1-45EE-BB6A-B6CFC473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57" y="1551762"/>
            <a:ext cx="2300272" cy="21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2181A-43AF-47DB-BAE5-2D90B01F5A18}"/>
              </a:ext>
            </a:extLst>
          </p:cNvPr>
          <p:cNvSpPr txBox="1"/>
          <p:nvPr/>
        </p:nvSpPr>
        <p:spPr>
          <a:xfrm>
            <a:off x="2335097" y="5903662"/>
            <a:ext cx="33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latin typeface="+mj-lt"/>
                <a:cs typeface="Calibri" panose="020F0502020204030204" pitchFamily="34" charset="0"/>
              </a:rPr>
              <a:t> SE310.J21: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nghệ</a:t>
            </a:r>
            <a:r>
              <a:rPr lang="en-US" dirty="0">
                <a:latin typeface="+mj-lt"/>
              </a:rPr>
              <a:t> .NET</a:t>
            </a:r>
            <a:endParaRPr lang="en-US" cap="all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8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62" y="469730"/>
            <a:ext cx="8911687" cy="860029"/>
          </a:xfrm>
        </p:spPr>
        <p:txBody>
          <a:bodyPr>
            <a:normAutofit/>
          </a:bodyPr>
          <a:lstStyle/>
          <a:p>
            <a:r>
              <a:rPr lang="en-US" dirty="0"/>
              <a:t>VIII.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LINQ to SQL: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48" y="1329759"/>
            <a:ext cx="9066991" cy="3824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LINQ to SQL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SQL.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, </a:t>
            </a:r>
            <a:r>
              <a:rPr lang="en-US" sz="2000" dirty="0" err="1"/>
              <a:t>sửa</a:t>
            </a:r>
            <a:r>
              <a:rPr lang="en-US" sz="2000" dirty="0"/>
              <a:t>,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03708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7" y="469730"/>
            <a:ext cx="8911687" cy="860029"/>
          </a:xfrm>
        </p:spPr>
        <p:txBody>
          <a:bodyPr>
            <a:normAutofit/>
          </a:bodyPr>
          <a:lstStyle/>
          <a:p>
            <a:r>
              <a:rPr lang="en-US" dirty="0"/>
              <a:t>VIII.1.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(Selecting)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922" y="1329759"/>
            <a:ext cx="9630439" cy="2099242"/>
          </a:xfrm>
        </p:spPr>
        <p:txBody>
          <a:bodyPr>
            <a:normAutofit/>
          </a:bodyPr>
          <a:lstStyle/>
          <a:p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LINQ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mong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. LINQ to SQL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SQL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London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8D2B3-A1FB-4D7F-8778-2FD7111D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95" y="3290977"/>
            <a:ext cx="8060209" cy="32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262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7" y="469730"/>
            <a:ext cx="8911687" cy="860029"/>
          </a:xfrm>
        </p:spPr>
        <p:txBody>
          <a:bodyPr>
            <a:normAutofit/>
          </a:bodyPr>
          <a:lstStyle/>
          <a:p>
            <a:r>
              <a:rPr lang="en-US" dirty="0"/>
              <a:t>VIII.2. </a:t>
            </a:r>
            <a:r>
              <a:rPr lang="en-US" dirty="0" err="1"/>
              <a:t>Thêm</a:t>
            </a:r>
            <a:r>
              <a:rPr lang="en-US" dirty="0"/>
              <a:t>(Inserting)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922" y="1329759"/>
            <a:ext cx="9630439" cy="2099242"/>
          </a:xfrm>
        </p:spPr>
        <p:txBody>
          <a:bodyPr>
            <a:normAutofit/>
          </a:bodyPr>
          <a:lstStyle/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Insert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SQL,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SubmitChanges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DataContext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Customers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dirty="0" err="1"/>
              <a:t>InsertOnSubmit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9A3F-35C9-48FD-B595-A8B3C478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6" y="2890326"/>
            <a:ext cx="8193104" cy="32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7187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7" y="469730"/>
            <a:ext cx="8911687" cy="860029"/>
          </a:xfrm>
        </p:spPr>
        <p:txBody>
          <a:bodyPr>
            <a:normAutofit/>
          </a:bodyPr>
          <a:lstStyle/>
          <a:p>
            <a:r>
              <a:rPr lang="en-US" dirty="0"/>
              <a:t>VIII.3.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(Updating)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922" y="1329759"/>
            <a:ext cx="9630439" cy="2099242"/>
          </a:xfrm>
        </p:spPr>
        <p:txBody>
          <a:bodyPr>
            <a:normAutofit/>
          </a:bodyPr>
          <a:lstStyle/>
          <a:p>
            <a:r>
              <a:rPr lang="en-US" sz="2000" dirty="0" err="1"/>
              <a:t>Để</a:t>
            </a:r>
            <a:r>
              <a:rPr lang="en-US" sz="2000" dirty="0"/>
              <a:t> Update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. 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,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SendChanges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DataContext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CSDL.</a:t>
            </a:r>
          </a:p>
          <a:p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,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London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. Sau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"London" sang "London - Metro".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, </a:t>
            </a:r>
            <a:r>
              <a:rPr lang="en-US" sz="2000" dirty="0" err="1"/>
              <a:t>SendChanges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CSDL.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9313C-AC2D-4AE6-9D07-C8E52E8F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12" y="3429000"/>
            <a:ext cx="6664678" cy="31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739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7" y="469730"/>
            <a:ext cx="8911687" cy="860029"/>
          </a:xfrm>
        </p:spPr>
        <p:txBody>
          <a:bodyPr>
            <a:normAutofit/>
          </a:bodyPr>
          <a:lstStyle/>
          <a:p>
            <a:r>
              <a:rPr lang="en-US" dirty="0"/>
              <a:t>VIII.3. </a:t>
            </a:r>
            <a:r>
              <a:rPr lang="en-US" dirty="0" err="1"/>
              <a:t>Xóa</a:t>
            </a:r>
            <a:r>
              <a:rPr lang="en-US" dirty="0"/>
              <a:t>(Deleting)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669" y="1191735"/>
            <a:ext cx="9820221" cy="2862679"/>
          </a:xfrm>
        </p:spPr>
        <p:txBody>
          <a:bodyPr>
            <a:noAutofit/>
          </a:bodyPr>
          <a:lstStyle/>
          <a:p>
            <a:r>
              <a:rPr lang="en-US" dirty="0" err="1"/>
              <a:t>Để</a:t>
            </a:r>
            <a:r>
              <a:rPr lang="en-US" dirty="0"/>
              <a:t> Delete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SendChanges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r>
              <a:rPr lang="en-US" dirty="0" err="1"/>
              <a:t>Lưu</a:t>
            </a:r>
            <a:r>
              <a:rPr lang="en-US" dirty="0"/>
              <a:t> ý: LINQ to SQL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“</a:t>
            </a:r>
            <a:r>
              <a:rPr lang="vi-VN" dirty="0"/>
              <a:t>Chỉ định lưu trữ Thực hiện thủ tục Update, Insert, và delete</a:t>
            </a:r>
            <a:r>
              <a:rPr lang="en-US" dirty="0"/>
              <a:t>”.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“</a:t>
            </a:r>
            <a:r>
              <a:rPr lang="en-US" dirty="0" err="1"/>
              <a:t>CustomerID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“98128”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CSDL. Sau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DeleteOnSubmit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</a:t>
            </a:r>
            <a:r>
              <a:rPr lang="en-US" dirty="0" err="1"/>
              <a:t>SendChanges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CSDL.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36AEC-42D5-4301-B665-E78B81F0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78" y="4054414"/>
            <a:ext cx="8293244" cy="24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77010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785C52-8305-4C72-B1AA-4A7402DC2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IX.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LINQ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D26A6-67D8-449D-88A7-556B706A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76710"/>
            <a:ext cx="6574535" cy="50895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LINQ to SQL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CSDL.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FunctionAttribution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ParameterAttribution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Visual Studio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Object Relational Designer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Stored Procedure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rowset</a:t>
            </a:r>
            <a:r>
              <a:rPr lang="en-US" sz="2000" dirty="0"/>
              <a:t>,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Stored Procedure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LINQ to SQL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ra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Nullable.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740C4D-046B-4C57-B412-0695805D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34" y="2846442"/>
            <a:ext cx="4738762" cy="2734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B79AE3-C0FD-4899-8032-496FFC8B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834" y="1143475"/>
            <a:ext cx="4795124" cy="1300937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7B8C83C0-3F91-4191-A19A-4165F49AD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553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B033-A98B-452E-8ADD-99527D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2168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528E-2D65-4BA3-91BF-67FEE511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33" y="1540189"/>
            <a:ext cx="7149874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MSDN </a:t>
            </a:r>
            <a:r>
              <a:rPr lang="en-US" dirty="0" err="1"/>
              <a:t>.Net</a:t>
            </a:r>
            <a:r>
              <a:rPr lang="en-US" dirty="0"/>
              <a:t> Language-Integrated Query: </a:t>
            </a:r>
            <a:r>
              <a:rPr lang="en-US" dirty="0">
                <a:hlinkClick r:id="rId3"/>
              </a:rPr>
              <a:t>https://docs.microsoft.com/en-us/dotnet/csharp/programming-guide/concepts/linq/</a:t>
            </a:r>
            <a:endParaRPr lang="en-US" dirty="0"/>
          </a:p>
          <a:p>
            <a:r>
              <a:rPr lang="en-US" dirty="0">
                <a:latin typeface="+mj-lt"/>
              </a:rPr>
              <a:t>LINQ to SQL c</a:t>
            </a:r>
            <a:r>
              <a:rPr lang="vi-VN" dirty="0">
                <a:latin typeface="+mj-lt"/>
              </a:rPr>
              <a:t>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latin typeface="+mj-lt"/>
                <a:hlinkClick r:id="rId4"/>
              </a:rPr>
              <a:t>https://yinyangit.wordpress.com/2011/08/11/linq-to-sql-basic-concepts-object-relational-mapping-entity-class-association-and-datacontext/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MSDN LINQ to SQL: </a:t>
            </a:r>
            <a:r>
              <a:rPr lang="en-US" dirty="0">
                <a:latin typeface="+mj-lt"/>
                <a:hlinkClick r:id="rId5"/>
              </a:rPr>
              <a:t>https://docs.microsoft.com/en-us/dotnet/framework/data/adonet/sql/linq/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Mẫu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vấn</a:t>
            </a:r>
            <a:r>
              <a:rPr lang="en-US" dirty="0">
                <a:latin typeface="+mj-lt"/>
              </a:rPr>
              <a:t> LINQ: </a:t>
            </a:r>
            <a:r>
              <a:rPr lang="en-US" dirty="0">
                <a:latin typeface="+mj-lt"/>
                <a:hlinkClick r:id="rId6"/>
              </a:rPr>
              <a:t>https://code.msdn.microsoft.com/101-LINQ-Samples-3fb9811b</a:t>
            </a:r>
            <a:endParaRPr lang="en-US" dirty="0">
              <a:latin typeface="+mj-lt"/>
            </a:endParaRPr>
          </a:p>
          <a:p>
            <a:r>
              <a:rPr lang="en-US" b="1" dirty="0"/>
              <a:t>Practical Database Programming With Visual C#.NET, </a:t>
            </a:r>
            <a:r>
              <a:rPr lang="en-US" dirty="0"/>
              <a:t> Ying Bai</a:t>
            </a:r>
            <a:endParaRPr lang="en-US" b="1" dirty="0"/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6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05C-E6F0-4EDC-B068-0DA49EC3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68AB-1167-4D9C-9089-38357DC5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5608"/>
            <a:ext cx="8915400" cy="6021237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dirty="0"/>
              <a:t>LINQ to SQL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endParaRPr lang="en-US" sz="3200" dirty="0"/>
          </a:p>
          <a:p>
            <a:pPr marL="571500" indent="-571500">
              <a:buFont typeface="+mj-lt"/>
              <a:buAutoNum type="romanUcPeriod"/>
            </a:pP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endParaRPr lang="en-US" sz="3200" dirty="0"/>
          </a:p>
          <a:p>
            <a:pPr marL="571500" indent="-571500">
              <a:buFont typeface="+mj-lt"/>
              <a:buAutoNum type="romanUcPeriod"/>
            </a:pPr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/>
              <a:t>gọi</a:t>
            </a:r>
            <a:r>
              <a:rPr lang="en-US" sz="3200" dirty="0"/>
              <a:t> SQL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endParaRPr lang="en-US" sz="2000" dirty="0"/>
          </a:p>
          <a:p>
            <a:pPr marL="628650" indent="-571500">
              <a:buFont typeface="+mj-lt"/>
              <a:buAutoNum type="romanUcPeriod"/>
            </a:pPr>
            <a:r>
              <a:rPr lang="en-US" sz="3100" dirty="0" err="1"/>
              <a:t>Các</a:t>
            </a:r>
            <a:r>
              <a:rPr lang="en-US" sz="3100" dirty="0"/>
              <a:t> </a:t>
            </a:r>
            <a:r>
              <a:rPr lang="en-US" sz="3100" dirty="0" err="1"/>
              <a:t>tham</a:t>
            </a:r>
            <a:r>
              <a:rPr lang="en-US" sz="3100" dirty="0"/>
              <a:t> </a:t>
            </a:r>
            <a:r>
              <a:rPr lang="en-US" sz="3100" dirty="0" err="1"/>
              <a:t>số</a:t>
            </a:r>
            <a:endParaRPr lang="en-US" sz="3100" dirty="0"/>
          </a:p>
          <a:p>
            <a:pPr marL="628650" indent="-571500">
              <a:buFont typeface="+mj-lt"/>
              <a:buAutoNum type="romanUcPeriod"/>
            </a:pPr>
            <a:r>
              <a:rPr lang="en-US" sz="3100" dirty="0" err="1"/>
              <a:t>Cách</a:t>
            </a:r>
            <a:r>
              <a:rPr lang="en-US" sz="3100" dirty="0"/>
              <a:t> </a:t>
            </a:r>
            <a:r>
              <a:rPr lang="en-US" sz="3100" dirty="0" err="1"/>
              <a:t>kết</a:t>
            </a:r>
            <a:r>
              <a:rPr lang="en-US" sz="3100" dirty="0"/>
              <a:t> </a:t>
            </a:r>
            <a:r>
              <a:rPr lang="en-US" sz="3100" dirty="0" err="1"/>
              <a:t>nối</a:t>
            </a:r>
            <a:r>
              <a:rPr lang="en-US" sz="3100" dirty="0"/>
              <a:t> </a:t>
            </a:r>
            <a:r>
              <a:rPr lang="en-US" sz="3100" dirty="0" err="1"/>
              <a:t>một</a:t>
            </a:r>
            <a:r>
              <a:rPr lang="en-US" sz="3100" dirty="0"/>
              <a:t> CSDL</a:t>
            </a:r>
          </a:p>
          <a:p>
            <a:pPr marL="628650" indent="-571500">
              <a:buFont typeface="+mj-lt"/>
              <a:buAutoNum type="romanUcPeriod"/>
            </a:pPr>
            <a:r>
              <a:rPr lang="en-US" sz="3100" dirty="0" err="1"/>
              <a:t>Cách</a:t>
            </a:r>
            <a:r>
              <a:rPr lang="en-US" sz="3100" dirty="0"/>
              <a:t> </a:t>
            </a:r>
            <a:r>
              <a:rPr lang="en-US" sz="3100" dirty="0" err="1"/>
              <a:t>tự</a:t>
            </a:r>
            <a:r>
              <a:rPr lang="en-US" sz="3100" dirty="0"/>
              <a:t> </a:t>
            </a:r>
            <a:r>
              <a:rPr lang="en-US" sz="3100" dirty="0" err="1"/>
              <a:t>động</a:t>
            </a:r>
            <a:r>
              <a:rPr lang="en-US" sz="3100" dirty="0"/>
              <a:t> </a:t>
            </a:r>
            <a:r>
              <a:rPr lang="en-US" sz="3100" dirty="0" err="1"/>
              <a:t>tạo</a:t>
            </a:r>
            <a:r>
              <a:rPr lang="en-US" sz="3100" dirty="0"/>
              <a:t> </a:t>
            </a:r>
            <a:r>
              <a:rPr lang="en-US" sz="3100" dirty="0" err="1"/>
              <a:t>một</a:t>
            </a:r>
            <a:r>
              <a:rPr lang="en-US" sz="3100" dirty="0"/>
              <a:t> CSDL</a:t>
            </a:r>
          </a:p>
          <a:p>
            <a:pPr marL="628650" indent="-571500">
              <a:buFont typeface="+mj-lt"/>
              <a:buAutoNum type="romanUcPeriod"/>
            </a:pPr>
            <a:r>
              <a:rPr lang="en-US" sz="3100" dirty="0" err="1"/>
              <a:t>Bạn</a:t>
            </a:r>
            <a:r>
              <a:rPr lang="en-US" sz="3100" dirty="0"/>
              <a:t> </a:t>
            </a:r>
            <a:r>
              <a:rPr lang="en-US" sz="3100" dirty="0" err="1"/>
              <a:t>có</a:t>
            </a:r>
            <a:r>
              <a:rPr lang="en-US" sz="3100" dirty="0"/>
              <a:t> </a:t>
            </a:r>
            <a:r>
              <a:rPr lang="en-US" sz="3100" dirty="0" err="1"/>
              <a:t>thể</a:t>
            </a:r>
            <a:r>
              <a:rPr lang="en-US" sz="3100" dirty="0"/>
              <a:t> </a:t>
            </a:r>
            <a:r>
              <a:rPr lang="en-US" sz="3100" dirty="0" err="1"/>
              <a:t>làm</a:t>
            </a:r>
            <a:r>
              <a:rPr lang="en-US" sz="3100" dirty="0"/>
              <a:t> </a:t>
            </a:r>
            <a:r>
              <a:rPr lang="en-US" sz="3100" dirty="0" err="1"/>
              <a:t>gì</a:t>
            </a:r>
            <a:r>
              <a:rPr lang="en-US" sz="3100" dirty="0"/>
              <a:t> </a:t>
            </a:r>
            <a:r>
              <a:rPr lang="en-US" sz="3100" dirty="0" err="1"/>
              <a:t>với</a:t>
            </a:r>
            <a:r>
              <a:rPr lang="en-US" sz="3100" dirty="0"/>
              <a:t> LINQ to SQL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(Selecting)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000" dirty="0" err="1"/>
              <a:t>Thêm</a:t>
            </a:r>
            <a:r>
              <a:rPr lang="en-US" sz="2000" dirty="0"/>
              <a:t> (Inserting)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000" dirty="0" err="1"/>
              <a:t>Sửa</a:t>
            </a:r>
            <a:r>
              <a:rPr lang="en-US" sz="2000" dirty="0"/>
              <a:t> (Updating)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000" dirty="0" err="1"/>
              <a:t>Xóa</a:t>
            </a:r>
            <a:r>
              <a:rPr lang="en-US" sz="2000" dirty="0"/>
              <a:t>(Deleting)</a:t>
            </a:r>
          </a:p>
          <a:p>
            <a:pPr marL="628650" indent="-571500">
              <a:buFont typeface="+mj-lt"/>
              <a:buAutoNum type="romanUcPeriod"/>
            </a:pPr>
            <a:r>
              <a:rPr lang="en-US" sz="3500" dirty="0" err="1"/>
              <a:t>Thủ</a:t>
            </a:r>
            <a:r>
              <a:rPr lang="en-US" sz="3500" dirty="0"/>
              <a:t> </a:t>
            </a:r>
            <a:r>
              <a:rPr lang="en-US" sz="3500" dirty="0" err="1"/>
              <a:t>tục</a:t>
            </a:r>
            <a:r>
              <a:rPr lang="en-US" sz="3500" dirty="0"/>
              <a:t> l</a:t>
            </a:r>
            <a:r>
              <a:rPr lang="vi-VN" sz="3500" dirty="0"/>
              <a:t>ư</a:t>
            </a:r>
            <a:r>
              <a:rPr lang="en-US" sz="3500" dirty="0"/>
              <a:t>u </a:t>
            </a:r>
            <a:r>
              <a:rPr lang="en-US" sz="3500" dirty="0" err="1"/>
              <a:t>trữ</a:t>
            </a:r>
            <a:r>
              <a:rPr lang="en-US" sz="3500" dirty="0"/>
              <a:t> (Stored Procedures)</a:t>
            </a:r>
          </a:p>
        </p:txBody>
      </p:sp>
    </p:spTree>
    <p:extLst>
      <p:ext uri="{BB962C8B-B14F-4D97-AF65-F5344CB8AC3E}">
        <p14:creationId xmlns:p14="http://schemas.microsoft.com/office/powerpoint/2010/main" val="29089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1954-E585-421A-8A8C-27D3E125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16496"/>
            <a:ext cx="10327428" cy="759934"/>
          </a:xfrm>
        </p:spPr>
        <p:txBody>
          <a:bodyPr>
            <a:normAutofit fontScale="90000"/>
          </a:bodyPr>
          <a:lstStyle/>
          <a:p>
            <a:r>
              <a:rPr lang="en-US" dirty="0"/>
              <a:t>I. LINQ to SQL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7064-89F5-40FA-BB83-88D3FACE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431"/>
            <a:ext cx="6971805" cy="52164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LINQ to SQL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. NET Framework (3.5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)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</a:p>
          <a:p>
            <a:r>
              <a:rPr lang="en-US" dirty="0" err="1"/>
              <a:t>Trong</a:t>
            </a:r>
            <a:r>
              <a:rPr lang="en-US" dirty="0"/>
              <a:t> LINQ to SQL,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, LINQ to SQL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LINQ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SQL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CSDL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LINQ to SQL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Visual Studio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 Relational Designer (</a:t>
            </a:r>
            <a:r>
              <a:rPr lang="en-US" dirty="0" err="1"/>
              <a:t>thết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),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LINQ to SQL. </a:t>
            </a:r>
          </a:p>
          <a:p>
            <a:r>
              <a:rPr lang="en-US" dirty="0"/>
              <a:t>LINQ to SQL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ADO.NET.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ADO.NET provider. Do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code LINQ to SQL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ADO.NET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ADO.NET </a:t>
            </a:r>
            <a:r>
              <a:rPr lang="en-US" dirty="0" err="1"/>
              <a:t>cho</a:t>
            </a:r>
            <a:r>
              <a:rPr lang="en-US" dirty="0"/>
              <a:t> LINQ to SQL.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68F5E-547B-4D26-954B-5712F3044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1982" y="2796287"/>
            <a:ext cx="4381995" cy="25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7957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C1520-1B4A-4194-998A-D0E5FB1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II.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C6D5D-B5FA-4B7D-BC57-EE6E9EE87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462068"/>
            <a:ext cx="5277926" cy="4750826"/>
          </a:xfrm>
        </p:spPr>
        <p:txBody>
          <a:bodyPr>
            <a:normAutofit/>
          </a:bodyPr>
          <a:lstStyle/>
          <a:p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(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)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ADO.NET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tồn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  <a:r>
              <a:rPr lang="en-US" sz="2000" dirty="0" err="1"/>
              <a:t>một</a:t>
            </a:r>
            <a:r>
              <a:rPr lang="en-US" sz="2000" dirty="0"/>
              <a:t> LINQ to SQL </a:t>
            </a:r>
            <a:r>
              <a:rPr lang="en-US" sz="2000" dirty="0" err="1"/>
              <a:t>DataContext</a:t>
            </a:r>
            <a:r>
              <a:rPr lang="en-US" sz="2000" dirty="0"/>
              <a:t>.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DataContext</a:t>
            </a:r>
            <a:r>
              <a:rPr lang="en-US" sz="2000" dirty="0"/>
              <a:t> (bao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)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, LINQ to SQL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kêt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ở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xong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luôn</a:t>
            </a:r>
            <a:r>
              <a:rPr lang="en-US" sz="2000" dirty="0"/>
              <a:t> </a:t>
            </a:r>
            <a:r>
              <a:rPr lang="en-US" sz="2000" dirty="0" err="1"/>
              <a:t>luôn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Connection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314B2-6D06-475E-9A23-03C0BDB0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51" y="425551"/>
            <a:ext cx="5770899" cy="6001363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80057-1FAD-4BD5-A886-E4E629A4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35" y="5108331"/>
            <a:ext cx="3024144" cy="4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599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A75C-7374-4608-9A26-5444AA9D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544" y="1328468"/>
            <a:ext cx="9368270" cy="4828065"/>
          </a:xfrm>
        </p:spPr>
        <p:txBody>
          <a:bodyPr>
            <a:normAutofit/>
          </a:bodyPr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.NET 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TransactionScope</a:t>
            </a:r>
            <a:r>
              <a:rPr lang="en-US" dirty="0"/>
              <a:t>.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TransactionScope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SqlClient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SQL Server 2000.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B8F9C5-C344-4DFB-ACC4-36A09CB7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543" y="624110"/>
            <a:ext cx="9225766" cy="704358"/>
          </a:xfrm>
        </p:spPr>
        <p:txBody>
          <a:bodyPr>
            <a:normAutofit/>
          </a:bodyPr>
          <a:lstStyle/>
          <a:p>
            <a:r>
              <a:rPr lang="en-US" dirty="0"/>
              <a:t>III.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9A2A7-96DC-4206-89E6-B3786267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66" y="3463506"/>
            <a:ext cx="410584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644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A75C-7374-4608-9A26-5444AA9D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544" y="1345720"/>
            <a:ext cx="9368270" cy="5141343"/>
          </a:xfrm>
        </p:spPr>
        <p:txBody>
          <a:bodyPr>
            <a:normAutofit/>
          </a:bodyPr>
          <a:lstStyle/>
          <a:p>
            <a:r>
              <a:rPr lang="en-US" sz="2000" dirty="0" err="1"/>
              <a:t>Đôi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huống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DataContext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chuyên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.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ExecuteQuery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SQL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,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Customer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(Customer 1 </a:t>
            </a:r>
            <a:r>
              <a:rPr lang="en-US" sz="2000" dirty="0" err="1"/>
              <a:t>và</a:t>
            </a:r>
            <a:r>
              <a:rPr lang="en-US" sz="2000" dirty="0"/>
              <a:t> Customer 2).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Customer: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, LINQ to SQL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SQL.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B8F9C5-C344-4DFB-ACC4-36A09CB7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542" y="624110"/>
            <a:ext cx="9368269" cy="1161905"/>
          </a:xfrm>
        </p:spPr>
        <p:txBody>
          <a:bodyPr>
            <a:normAutofit/>
          </a:bodyPr>
          <a:lstStyle/>
          <a:p>
            <a:r>
              <a:rPr lang="en-US" dirty="0"/>
              <a:t>IV.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SQL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A0BB63-77B1-4023-912E-74A5874A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16" y="3825814"/>
            <a:ext cx="5393386" cy="9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416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062" y="469730"/>
            <a:ext cx="8911687" cy="860029"/>
          </a:xfrm>
        </p:spPr>
        <p:txBody>
          <a:bodyPr>
            <a:normAutofit/>
          </a:bodyPr>
          <a:lstStyle/>
          <a:p>
            <a:r>
              <a:rPr lang="en-US" dirty="0"/>
              <a:t>V.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49" y="132975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ExecuteQuery</a:t>
            </a:r>
            <a:r>
              <a:rPr lang="en-US" sz="2000" dirty="0"/>
              <a:t> </a:t>
            </a:r>
            <a:r>
              <a:rPr lang="en-US" sz="2000" dirty="0" err="1"/>
              <a:t>chấp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. </a:t>
            </a:r>
            <a:r>
              <a:rPr lang="en-US" sz="2000" dirty="0" err="1"/>
              <a:t>Đoạn</a:t>
            </a:r>
            <a:r>
              <a:rPr lang="en-US" sz="2000" dirty="0"/>
              <a:t> code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LINQ to SQL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SQL.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1DCC2-3A82-4F84-B5CA-22092B02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546" y="2132568"/>
            <a:ext cx="452500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014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38" y="399184"/>
            <a:ext cx="6545206" cy="894778"/>
          </a:xfrm>
        </p:spPr>
        <p:txBody>
          <a:bodyPr>
            <a:normAutofit/>
          </a:bodyPr>
          <a:lstStyle/>
          <a:p>
            <a:r>
              <a:rPr lang="en-US" dirty="0"/>
              <a:t>VI.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93962"/>
            <a:ext cx="6055133" cy="55640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CSDL.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ADO.NET </a:t>
            </a:r>
            <a:r>
              <a:rPr lang="en-US" dirty="0" err="1"/>
              <a:t>SqlConnection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SQL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LINQ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“Where” </a:t>
            </a:r>
            <a:r>
              <a:rPr lang="en-US" dirty="0" err="1"/>
              <a:t>và</a:t>
            </a:r>
            <a:r>
              <a:rPr lang="en-US" dirty="0"/>
              <a:t> “Select”.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điễn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Table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GetTable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GetTable</a:t>
            </a:r>
            <a:r>
              <a:rPr lang="en-US" dirty="0"/>
              <a:t>.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DataContext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Table,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3283D-4254-4A53-86FF-5007ADD3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469" y="1252872"/>
            <a:ext cx="5123418" cy="2016933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69702-6E09-4F32-BCF6-D6C8EFC2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69" y="3588196"/>
            <a:ext cx="5091646" cy="1088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2DF96-2C0C-4C81-B6E8-7F93F24DB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468" y="4840808"/>
            <a:ext cx="5091645" cy="1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531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BD230D-0708-4782-93C2-6421485E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314F5-8C28-4EDF-A62B-4F38379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32134" cy="1259894"/>
          </a:xfrm>
        </p:spPr>
        <p:txBody>
          <a:bodyPr>
            <a:normAutofit/>
          </a:bodyPr>
          <a:lstStyle/>
          <a:p>
            <a:r>
              <a:rPr lang="en-US" dirty="0"/>
              <a:t>VII.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CSDL: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0D25A-547E-4D17-B65E-FA2B8889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68C9-F782-4F73-9EB1-63F6236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345722"/>
            <a:ext cx="7379209" cy="52217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vi-VN" sz="2000" dirty="0"/>
              <a:t>truy vấn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vi-VN" sz="2000" dirty="0"/>
              <a:t>nhất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lẽ</a:t>
            </a:r>
            <a:r>
              <a:rPr lang="vi-VN" sz="2000" dirty="0"/>
              <a:t> là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lọc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LINQ to SQL,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CSDL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.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tệp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CSDL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. </a:t>
            </a:r>
            <a:r>
              <a:rPr lang="en-US" sz="2000" dirty="0" err="1"/>
              <a:t>Cả</a:t>
            </a:r>
            <a:r>
              <a:rPr lang="en-US" sz="2000" dirty="0"/>
              <a:t> 2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CSDL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phiên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CSDL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DataContext.CreateDatabase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DataContext.CreateDatabase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phạm</a:t>
            </a:r>
            <a:r>
              <a:rPr lang="en-US" sz="2000" dirty="0"/>
              <a:t> vi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.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tệp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.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do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,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, trigger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Đoạn</a:t>
            </a:r>
            <a:r>
              <a:rPr lang="en-US" sz="2000" dirty="0"/>
              <a:t> code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MyDVDs.mdf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72D81-ED0D-466E-B356-CF8DA337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32" y="2313430"/>
            <a:ext cx="3981455" cy="1911098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F39C56FC-EE04-4CE0-8DE2-736A201E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353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2294</Words>
  <Application>Microsoft Office PowerPoint</Application>
  <PresentationFormat>Widescreen</PresentationFormat>
  <Paragraphs>101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Wingdings 3</vt:lpstr>
      <vt:lpstr>Wisp</vt:lpstr>
      <vt:lpstr>LINQ to SQL</vt:lpstr>
      <vt:lpstr>Nội dung:</vt:lpstr>
      <vt:lpstr>I. LINQ to SQL là gì? </vt:lpstr>
      <vt:lpstr>II. Kết nối</vt:lpstr>
      <vt:lpstr>III. Giao dịch:</vt:lpstr>
      <vt:lpstr>IV. Lệnh gọi SQL trực tiếp:</vt:lpstr>
      <vt:lpstr>V. Các tham số</vt:lpstr>
      <vt:lpstr>VI. Cách kết nối một CSDL:</vt:lpstr>
      <vt:lpstr>VII. Cách tự động tạo ra một CSDL:</vt:lpstr>
      <vt:lpstr>VIII. Bạn có thể làm gì với LINQ to SQL:</vt:lpstr>
      <vt:lpstr>VIII.1. Lựa chọn (Selecting)</vt:lpstr>
      <vt:lpstr>VIII.2. Thêm(Inserting)</vt:lpstr>
      <vt:lpstr>VIII.3. Cập nhật(Updating)</vt:lpstr>
      <vt:lpstr>VIII.3. Xóa(Deleting)</vt:lpstr>
      <vt:lpstr>IX. Chuyển đổi dữ liệu với LINQ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>DUY NGUYỄN BẢO</dc:creator>
  <cp:lastModifiedBy>DUY NGUYỄN BẢO</cp:lastModifiedBy>
  <cp:revision>14</cp:revision>
  <dcterms:created xsi:type="dcterms:W3CDTF">2019-03-15T07:32:26Z</dcterms:created>
  <dcterms:modified xsi:type="dcterms:W3CDTF">2019-03-15T18:51:49Z</dcterms:modified>
</cp:coreProperties>
</file>