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384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7464-E28F-4299-A6C2-6ED70E6AEDB2}" type="datetimeFigureOut">
              <a:rPr lang="en-US" smtClean="0"/>
              <a:t>16/3/2019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45C9D-B430-484A-B1DA-5878F49ABBE1}" type="slidenum">
              <a:rPr lang="en-US" smtClean="0"/>
              <a:t>‹#›</a:t>
            </a:fld>
            <a:endParaRPr lang="en-US"/>
          </a:p>
        </p:txBody>
      </p:sp>
    </p:spTree>
    <p:extLst>
      <p:ext uri="{BB962C8B-B14F-4D97-AF65-F5344CB8AC3E}">
        <p14:creationId xmlns:p14="http://schemas.microsoft.com/office/powerpoint/2010/main" val="216751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a:t>
            </a:fld>
            <a:endParaRPr lang="en-US"/>
          </a:p>
        </p:txBody>
      </p:sp>
    </p:spTree>
    <p:extLst>
      <p:ext uri="{BB962C8B-B14F-4D97-AF65-F5344CB8AC3E}">
        <p14:creationId xmlns:p14="http://schemas.microsoft.com/office/powerpoint/2010/main" val="147683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Theo truyền thống các câu truy vấn trên dữ liệu được thể hiện một cách </a:t>
            </a:r>
            <a:r>
              <a:rPr lang="en-US" dirty="0"/>
              <a:t>đ</a:t>
            </a:r>
            <a:r>
              <a:rPr lang="vi-VN" dirty="0"/>
              <a:t>ơ</a:t>
            </a:r>
            <a:r>
              <a:rPr lang="en-US" dirty="0"/>
              <a:t>n </a:t>
            </a:r>
            <a:r>
              <a:rPr lang="en-US" dirty="0" err="1"/>
              <a:t>giản</a:t>
            </a:r>
            <a:r>
              <a:rPr lang="en-US" dirty="0"/>
              <a:t> </a:t>
            </a:r>
            <a:r>
              <a:rPr lang="vi-VN" dirty="0"/>
              <a:t>giống như các chuỗi kí tự mà không cần đến kiểu kiểm tra tại thời điểm biên dịch hoặc sự </a:t>
            </a:r>
            <a:r>
              <a:rPr lang="en-US" dirty="0" err="1"/>
              <a:t>tham</a:t>
            </a:r>
            <a:r>
              <a:rPr lang="en-US" dirty="0"/>
              <a:t> </a:t>
            </a:r>
            <a:r>
              <a:rPr lang="en-US" dirty="0" err="1"/>
              <a:t>gia</a:t>
            </a:r>
            <a:r>
              <a:rPr lang="en-US" dirty="0"/>
              <a:t> </a:t>
            </a:r>
            <a:r>
              <a:rPr lang="vi-VN" dirty="0"/>
              <a:t>của trình hỗ trợ trực quan. Hơn nữa bạn cần phải tìm hiểu một ngôn ngữ truy vấn </a:t>
            </a:r>
            <a:r>
              <a:rPr lang="en-US" dirty="0" err="1"/>
              <a:t>riêng</a:t>
            </a:r>
            <a:r>
              <a:rPr lang="en-US" dirty="0"/>
              <a:t> </a:t>
            </a:r>
            <a:r>
              <a:rPr lang="vi-VN" dirty="0"/>
              <a:t>cho mỗi loại dữ liệu nguồn khác nhau như: Cở sở dữ liệu SQL, tài liệu XML, các dịch vụ Web. LINQ </a:t>
            </a:r>
            <a:r>
              <a:rPr lang="en-US" dirty="0" err="1"/>
              <a:t>là</a:t>
            </a:r>
            <a:r>
              <a:rPr lang="en-US" dirty="0"/>
              <a:t> </a:t>
            </a:r>
            <a:r>
              <a:rPr lang="vi-VN" dirty="0"/>
              <a:t>truy vấn một lớp đầu tiên xây dựng </a:t>
            </a:r>
            <a:r>
              <a:rPr lang="en-US" dirty="0" err="1"/>
              <a:t>cho</a:t>
            </a:r>
            <a:r>
              <a:rPr lang="vi-VN" dirty="0"/>
              <a:t> ngôn ngữ C# và Visual Basic. Bạn viết một câu truy vấn dựa trên tập hợp các đối tượng bằng cách sử dụng ngôn ngữ, các từ khóa</a:t>
            </a:r>
            <a:r>
              <a:rPr lang="en-US" dirty="0"/>
              <a:t> </a:t>
            </a:r>
            <a:r>
              <a:rPr lang="en-US" dirty="0" err="1"/>
              <a:t>và</a:t>
            </a:r>
            <a:r>
              <a:rPr lang="vi-VN" dirty="0"/>
              <a:t> các toán tử quen thuộc. Ví dụ minh họa sau đây cho thấy một phần câu truy vấn được hoàn thành dựa trên cơ sở dữ liệu SQL Server trong C# với đầy đủ loại kiểm tra và sự hỗ trợ của trình hỗ trợ trực quan</a:t>
            </a: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3</a:t>
            </a:fld>
            <a:endParaRPr lang="en-US"/>
          </a:p>
        </p:txBody>
      </p:sp>
    </p:spTree>
    <p:extLst>
      <p:ext uri="{BB962C8B-B14F-4D97-AF65-F5344CB8AC3E}">
        <p14:creationId xmlns:p14="http://schemas.microsoft.com/office/powerpoint/2010/main" val="398118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Ví dụ trong mã nguồn sau đây cho thấy ba phần của một truy vấn hoạt động như thế nào. </a:t>
            </a:r>
            <a:endParaRPr lang="en-US" dirty="0"/>
          </a:p>
          <a:p>
            <a:r>
              <a:rPr lang="vi-VN" dirty="0"/>
              <a:t>Ví dụ sử dụng một mảng số nguyên như là một sự thay thế cho nguồn dữ liệu; tuy nhiên, trong cùng một khái niệm áp dụng cho các nguồn dữ liệu khác cũng có. Ví dụ này sẽ được giới thiệu đến trong suốt phần còn lại của chủ đề này. </a:t>
            </a:r>
            <a:endParaRPr lang="en-US" dirty="0"/>
          </a:p>
          <a:p>
            <a:r>
              <a:rPr lang="en-US" dirty="0"/>
              <a:t>-----------------------------------------------------------------------------------------------------------------------------------------</a:t>
            </a:r>
          </a:p>
          <a:p>
            <a:r>
              <a:rPr lang="vi-VN" dirty="0"/>
              <a:t>Minh họa sau đây cho thấy các hoạt động truy vấn tìm kiếm được hoàn tất. Trong LINQ các truy vấn </a:t>
            </a:r>
            <a:r>
              <a:rPr lang="en-US" dirty="0" err="1"/>
              <a:t>thực</a:t>
            </a:r>
            <a:r>
              <a:rPr lang="en-US" dirty="0"/>
              <a:t> </a:t>
            </a:r>
            <a:r>
              <a:rPr lang="en-US" dirty="0" err="1"/>
              <a:t>hiện</a:t>
            </a:r>
            <a:r>
              <a:rPr lang="en-US" dirty="0"/>
              <a:t> </a:t>
            </a:r>
            <a:r>
              <a:rPr lang="vi-VN" dirty="0"/>
              <a:t>riêng biệt từ bản thân câu truy vấn. Nói cách khác bạn không lấy ra bất kỳ dữ liệu nào bằng cách tạo ra một biến truy vấn.</a:t>
            </a: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5</a:t>
            </a:fld>
            <a:endParaRPr lang="en-US"/>
          </a:p>
        </p:txBody>
      </p:sp>
    </p:spTree>
    <p:extLst>
      <p:ext uri="{BB962C8B-B14F-4D97-AF65-F5344CB8AC3E}">
        <p14:creationId xmlns:p14="http://schemas.microsoft.com/office/powerpoint/2010/main" val="27807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Ví dụ bạn dang có một cơ sở dữ liệu mà đang được cập nhập liên tục bởi một ứng dụng riêng biệt. Trong ứng dụng của bạn, bạn có thể tạo một truy vấn để lấy ra dữ liệu mới nhất và bạn có thể thi hành nó một cách liên tục tại một khoảng thời gian để lấy kết quả mỗi lần</a:t>
            </a:r>
            <a:r>
              <a:rPr lang="en-US" dirty="0"/>
              <a:t>.</a:t>
            </a:r>
          </a:p>
        </p:txBody>
      </p:sp>
      <p:sp>
        <p:nvSpPr>
          <p:cNvPr id="4" name="Slide Number Placeholder 3"/>
          <p:cNvSpPr>
            <a:spLocks noGrp="1"/>
          </p:cNvSpPr>
          <p:nvPr>
            <p:ph type="sldNum" sz="quarter" idx="5"/>
          </p:nvPr>
        </p:nvSpPr>
        <p:spPr/>
        <p:txBody>
          <a:bodyPr/>
          <a:lstStyle/>
          <a:p>
            <a:fld id="{93845C9D-B430-484A-B1DA-5878F49ABBE1}" type="slidenum">
              <a:rPr lang="en-US" smtClean="0"/>
              <a:t>8</a:t>
            </a:fld>
            <a:endParaRPr lang="en-US"/>
          </a:p>
        </p:txBody>
      </p:sp>
    </p:spTree>
    <p:extLst>
      <p:ext uri="{BB962C8B-B14F-4D97-AF65-F5344CB8AC3E}">
        <p14:creationId xmlns:p14="http://schemas.microsoft.com/office/powerpoint/2010/main" val="403611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a:latin typeface="Calibri (Body)"/>
              </a:rPr>
              <a:t>Cũng lưu ý rằng các loại truy vấn trả lại một giá trị, không phải là một tập IEnumerable. Các truy vấn sau đây sẽ trả về một số lượng các số trong mảng nguồn: </a:t>
            </a:r>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9</a:t>
            </a:fld>
            <a:endParaRPr lang="en-US"/>
          </a:p>
        </p:txBody>
      </p:sp>
    </p:spTree>
    <p:extLst>
      <p:ext uri="{BB962C8B-B14F-4D97-AF65-F5344CB8AC3E}">
        <p14:creationId xmlns:p14="http://schemas.microsoft.com/office/powerpoint/2010/main" val="23554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45C9D-B430-484A-B1DA-5878F49ABBE1}" type="slidenum">
              <a:rPr lang="en-US" smtClean="0"/>
              <a:t>10</a:t>
            </a:fld>
            <a:endParaRPr lang="en-US"/>
          </a:p>
        </p:txBody>
      </p:sp>
    </p:spTree>
    <p:extLst>
      <p:ext uri="{BB962C8B-B14F-4D97-AF65-F5344CB8AC3E}">
        <p14:creationId xmlns:p14="http://schemas.microsoft.com/office/powerpoint/2010/main" val="291777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783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969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6717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25579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339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7552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15447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642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6770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B121C0-467F-45CF-BE24-6651E94FD7FA}" type="datetimeFigureOut">
              <a:rPr lang="en-US" smtClean="0"/>
              <a:t>16/3/2019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24156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0035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121C0-467F-45CF-BE24-6651E94FD7FA}" type="datetimeFigureOut">
              <a:rPr lang="en-US" smtClean="0"/>
              <a:t>16/3/2019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345478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121C0-467F-45CF-BE24-6651E94FD7FA}" type="datetimeFigureOut">
              <a:rPr lang="en-US" smtClean="0"/>
              <a:t>16/3/2019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1492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121C0-467F-45CF-BE24-6651E94FD7FA}" type="datetimeFigureOut">
              <a:rPr lang="en-US" smtClean="0"/>
              <a:t>16/3/2019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1444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422881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3B121C0-467F-45CF-BE24-6651E94FD7FA}" type="datetimeFigureOut">
              <a:rPr lang="en-US" smtClean="0"/>
              <a:t>16/3/2019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36A42A-07FC-4E57-B033-0A8078F815F8}" type="slidenum">
              <a:rPr lang="en-US" smtClean="0"/>
              <a:t>‹#›</a:t>
            </a:fld>
            <a:endParaRPr lang="en-US"/>
          </a:p>
        </p:txBody>
      </p:sp>
    </p:spTree>
    <p:extLst>
      <p:ext uri="{BB962C8B-B14F-4D97-AF65-F5344CB8AC3E}">
        <p14:creationId xmlns:p14="http://schemas.microsoft.com/office/powerpoint/2010/main" val="26008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B121C0-467F-45CF-BE24-6651E94FD7FA}" type="datetimeFigureOut">
              <a:rPr lang="en-US" smtClean="0"/>
              <a:t>16/3/2019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36A42A-07FC-4E57-B033-0A8078F815F8}" type="slidenum">
              <a:rPr lang="en-US" smtClean="0"/>
              <a:t>‹#›</a:t>
            </a:fld>
            <a:endParaRPr lang="en-US"/>
          </a:p>
        </p:txBody>
      </p:sp>
    </p:spTree>
    <p:extLst>
      <p:ext uri="{BB962C8B-B14F-4D97-AF65-F5344CB8AC3E}">
        <p14:creationId xmlns:p14="http://schemas.microsoft.com/office/powerpoint/2010/main" val="5269088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bb308959.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albahari.com/nutshell/linqquiz.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0899-84FE-4E94-9BA3-5C4AFAE3446E}"/>
              </a:ext>
            </a:extLst>
          </p:cNvPr>
          <p:cNvSpPr>
            <a:spLocks noGrp="1"/>
          </p:cNvSpPr>
          <p:nvPr>
            <p:ph type="ctrTitle"/>
          </p:nvPr>
        </p:nvSpPr>
        <p:spPr>
          <a:xfrm>
            <a:off x="2335098" y="3441404"/>
            <a:ext cx="8915399" cy="2038494"/>
          </a:xfrm>
        </p:spPr>
        <p:txBody>
          <a:bodyPr/>
          <a:lstStyle/>
          <a:p>
            <a:r>
              <a:rPr lang="en-US" dirty="0" err="1">
                <a:latin typeface="Arial" panose="020B0604020202020204" pitchFamily="34" charset="0"/>
                <a:cs typeface="Arial" panose="020B0604020202020204" pitchFamily="34" charset="0"/>
              </a:rPr>
              <a:t>Nghiên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LINQ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LINQ</a:t>
            </a:r>
          </a:p>
        </p:txBody>
      </p:sp>
      <p:sp>
        <p:nvSpPr>
          <p:cNvPr id="5" name="TextBox 4">
            <a:extLst>
              <a:ext uri="{FF2B5EF4-FFF2-40B4-BE49-F238E27FC236}">
                <a16:creationId xmlns:a16="http://schemas.microsoft.com/office/drawing/2014/main" id="{FB03130A-9608-4F8C-A5A3-BEF144CFD03D}"/>
              </a:ext>
            </a:extLst>
          </p:cNvPr>
          <p:cNvSpPr txBox="1"/>
          <p:nvPr/>
        </p:nvSpPr>
        <p:spPr>
          <a:xfrm flipH="1">
            <a:off x="10553700" y="5903662"/>
            <a:ext cx="1284264" cy="369332"/>
          </a:xfrm>
          <a:prstGeom prst="rect">
            <a:avLst/>
          </a:prstGeom>
          <a:noFill/>
        </p:spPr>
        <p:txBody>
          <a:bodyPr wrap="square" rtlCol="0">
            <a:spAutoFit/>
          </a:bodyPr>
          <a:lstStyle/>
          <a:p>
            <a:r>
              <a:rPr lang="en-US" i="1" dirty="0" err="1"/>
              <a:t>Nhóm</a:t>
            </a:r>
            <a:r>
              <a:rPr lang="en-US" i="1" dirty="0"/>
              <a:t> 06</a:t>
            </a:r>
          </a:p>
        </p:txBody>
      </p:sp>
      <p:pic>
        <p:nvPicPr>
          <p:cNvPr id="1026" name="Picture 2" descr="Káº¿t quáº£ hÃ¬nh áº£nh cho uit logo">
            <a:extLst>
              <a:ext uri="{FF2B5EF4-FFF2-40B4-BE49-F238E27FC236}">
                <a16:creationId xmlns:a16="http://schemas.microsoft.com/office/drawing/2014/main" id="{95F937B4-6923-4CD6-9CB7-06F7F6ECB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249" y="1710622"/>
            <a:ext cx="1945690" cy="16100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khoa cÃ´ng nghá» pháº§n má»m uit">
            <a:extLst>
              <a:ext uri="{FF2B5EF4-FFF2-40B4-BE49-F238E27FC236}">
                <a16:creationId xmlns:a16="http://schemas.microsoft.com/office/drawing/2014/main" id="{DA56EEF9-DEA1-45EE-BB6A-B6CFC4733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952" y="1443396"/>
            <a:ext cx="2300272" cy="2126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2181A-43AF-47DB-BAE5-2D90B01F5A18}"/>
              </a:ext>
            </a:extLst>
          </p:cNvPr>
          <p:cNvSpPr txBox="1"/>
          <p:nvPr/>
        </p:nvSpPr>
        <p:spPr>
          <a:xfrm>
            <a:off x="2335097" y="5903662"/>
            <a:ext cx="3323831" cy="369332"/>
          </a:xfrm>
          <a:prstGeom prst="rect">
            <a:avLst/>
          </a:prstGeom>
          <a:noFill/>
        </p:spPr>
        <p:txBody>
          <a:bodyPr wrap="square" rtlCol="0">
            <a:spAutoFit/>
          </a:bodyPr>
          <a:lstStyle/>
          <a:p>
            <a:r>
              <a:rPr lang="en-US" cap="all" dirty="0">
                <a:latin typeface="+mj-lt"/>
                <a:cs typeface="Calibri" panose="020F0502020204030204" pitchFamily="34" charset="0"/>
              </a:rPr>
              <a:t> SE310.J21: </a:t>
            </a:r>
            <a:r>
              <a:rPr lang="en-US" dirty="0" err="1">
                <a:latin typeface="+mj-lt"/>
              </a:rPr>
              <a:t>Công</a:t>
            </a:r>
            <a:r>
              <a:rPr lang="en-US" dirty="0">
                <a:latin typeface="+mj-lt"/>
              </a:rPr>
              <a:t> </a:t>
            </a:r>
            <a:r>
              <a:rPr lang="en-US" dirty="0" err="1">
                <a:latin typeface="+mj-lt"/>
              </a:rPr>
              <a:t>nghệ</a:t>
            </a:r>
            <a:r>
              <a:rPr lang="en-US" dirty="0">
                <a:latin typeface="+mj-lt"/>
              </a:rPr>
              <a:t> .NET</a:t>
            </a:r>
            <a:endParaRPr lang="en-US" cap="all" dirty="0">
              <a:latin typeface="+mj-lt"/>
              <a:cs typeface="Calibri" panose="020F0502020204030204" pitchFamily="34" charset="0"/>
            </a:endParaRPr>
          </a:p>
        </p:txBody>
      </p:sp>
    </p:spTree>
    <p:extLst>
      <p:ext uri="{BB962C8B-B14F-4D97-AF65-F5344CB8AC3E}">
        <p14:creationId xmlns:p14="http://schemas.microsoft.com/office/powerpoint/2010/main" val="283638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B033-A98B-452E-8ADD-99527D2C29F4}"/>
              </a:ext>
            </a:extLst>
          </p:cNvPr>
          <p:cNvSpPr>
            <a:spLocks noGrp="1"/>
          </p:cNvSpPr>
          <p:nvPr>
            <p:ph type="title"/>
          </p:nvPr>
        </p:nvSpPr>
        <p:spPr>
          <a:xfrm>
            <a:off x="1640156" y="682168"/>
            <a:ext cx="8911687" cy="1280890"/>
          </a:xfrm>
        </p:spPr>
        <p:txBody>
          <a:bodyPr/>
          <a:lstStyle/>
          <a:p>
            <a:pPr algn="ct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93DE528E-2D65-4BA3-91BF-67FEE5111C76}"/>
              </a:ext>
            </a:extLst>
          </p:cNvPr>
          <p:cNvSpPr>
            <a:spLocks noGrp="1"/>
          </p:cNvSpPr>
          <p:nvPr>
            <p:ph idx="1"/>
          </p:nvPr>
        </p:nvSpPr>
        <p:spPr>
          <a:xfrm>
            <a:off x="2898433" y="1540189"/>
            <a:ext cx="7149874" cy="3777622"/>
          </a:xfrm>
        </p:spPr>
        <p:txBody>
          <a:bodyPr/>
          <a:lstStyle/>
          <a:p>
            <a:r>
              <a:rPr lang="en-US" dirty="0"/>
              <a:t>MSDN </a:t>
            </a:r>
            <a:r>
              <a:rPr lang="en-US" dirty="0" err="1"/>
              <a:t>.Net</a:t>
            </a:r>
            <a:r>
              <a:rPr lang="en-US" dirty="0"/>
              <a:t> Language-Integrated Query: </a:t>
            </a:r>
            <a:r>
              <a:rPr lang="en-US" dirty="0">
                <a:hlinkClick r:id="rId3"/>
              </a:rPr>
              <a:t>https://msdn.microsoft.com/en-us/library/bb308959.aspx</a:t>
            </a:r>
            <a:endParaRPr lang="en-US" dirty="0"/>
          </a:p>
          <a:p>
            <a:r>
              <a:rPr lang="en-US" b="1" dirty="0">
                <a:latin typeface="+mj-lt"/>
              </a:rPr>
              <a:t>C# in a Nutshell </a:t>
            </a:r>
            <a:r>
              <a:rPr lang="en-US" dirty="0">
                <a:latin typeface="+mj-lt"/>
              </a:rPr>
              <a:t>- </a:t>
            </a:r>
            <a:r>
              <a:rPr lang="en-US" i="1" dirty="0">
                <a:latin typeface="+mj-lt"/>
              </a:rPr>
              <a:t>Joseph </a:t>
            </a:r>
            <a:r>
              <a:rPr lang="en-US" i="1" dirty="0" err="1">
                <a:latin typeface="+mj-lt"/>
              </a:rPr>
              <a:t>Albahari</a:t>
            </a:r>
            <a:r>
              <a:rPr lang="en-US" i="1" dirty="0">
                <a:latin typeface="+mj-lt"/>
              </a:rPr>
              <a:t>, Ben </a:t>
            </a:r>
            <a:r>
              <a:rPr lang="en-US" i="1" dirty="0" err="1">
                <a:latin typeface="+mj-lt"/>
              </a:rPr>
              <a:t>Albahar</a:t>
            </a:r>
            <a:r>
              <a:rPr lang="en-US" dirty="0" err="1">
                <a:latin typeface="+mj-lt"/>
              </a:rPr>
              <a:t>i</a:t>
            </a:r>
            <a:r>
              <a:rPr lang="en-US" dirty="0">
                <a:latin typeface="+mj-lt"/>
              </a:rPr>
              <a:t>. LINQ quiz: </a:t>
            </a:r>
            <a:r>
              <a:rPr lang="en-US" dirty="0">
                <a:latin typeface="+mj-lt"/>
                <a:hlinkClick r:id="rId4"/>
              </a:rPr>
              <a:t>http://www.albahari.com/nutshell/linqquiz.aspx</a:t>
            </a:r>
            <a:endParaRPr lang="en-US" dirty="0">
              <a:latin typeface="+mj-lt"/>
            </a:endParaRPr>
          </a:p>
          <a:p>
            <a:endParaRPr lang="en-US" dirty="0"/>
          </a:p>
        </p:txBody>
      </p:sp>
    </p:spTree>
    <p:extLst>
      <p:ext uri="{BB962C8B-B14F-4D97-AF65-F5344CB8AC3E}">
        <p14:creationId xmlns:p14="http://schemas.microsoft.com/office/powerpoint/2010/main" val="423836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605C-E6F0-4EDC-B068-0DA49EC3C823}"/>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D6D468AB-1167-4D9C-9089-38357DC55065}"/>
              </a:ext>
            </a:extLst>
          </p:cNvPr>
          <p:cNvSpPr>
            <a:spLocks noGrp="1"/>
          </p:cNvSpPr>
          <p:nvPr>
            <p:ph idx="1"/>
          </p:nvPr>
        </p:nvSpPr>
        <p:spPr>
          <a:xfrm>
            <a:off x="2589212" y="1428750"/>
            <a:ext cx="8915400" cy="4482472"/>
          </a:xfrm>
        </p:spPr>
        <p:txBody>
          <a:bodyPr>
            <a:normAutofit/>
          </a:bodyPr>
          <a:lstStyle/>
          <a:p>
            <a:pPr marL="571500" indent="-571500">
              <a:buFont typeface="+mj-lt"/>
              <a:buAutoNum type="romanUcPeriod"/>
            </a:pPr>
            <a:r>
              <a:rPr lang="en-US" sz="3200" dirty="0" err="1"/>
              <a:t>Giới</a:t>
            </a:r>
            <a:r>
              <a:rPr lang="en-US" sz="3200" dirty="0"/>
              <a:t> </a:t>
            </a:r>
            <a:r>
              <a:rPr lang="en-US" sz="3200" dirty="0" err="1"/>
              <a:t>thiệu</a:t>
            </a:r>
            <a:r>
              <a:rPr lang="en-US" sz="3200" dirty="0"/>
              <a:t> </a:t>
            </a:r>
            <a:r>
              <a:rPr lang="en-US" sz="3200" dirty="0" err="1"/>
              <a:t>về</a:t>
            </a:r>
            <a:r>
              <a:rPr lang="en-US" sz="3200" dirty="0"/>
              <a:t> LINQ</a:t>
            </a:r>
          </a:p>
          <a:p>
            <a:pPr marL="571500" indent="-571500">
              <a:buFont typeface="+mj-lt"/>
              <a:buAutoNum type="romanUcPeriod"/>
            </a:pPr>
            <a:r>
              <a:rPr lang="en-US" sz="3200" dirty="0" err="1"/>
              <a:t>Giới</a:t>
            </a:r>
            <a:r>
              <a:rPr lang="en-US" sz="3200" dirty="0"/>
              <a:t> </a:t>
            </a:r>
            <a:r>
              <a:rPr lang="en-US" sz="3200" dirty="0" err="1"/>
              <a:t>thiệu</a:t>
            </a:r>
            <a:r>
              <a:rPr lang="en-US" sz="3200" dirty="0"/>
              <a:t> </a:t>
            </a:r>
            <a:r>
              <a:rPr lang="en-US" sz="3200" dirty="0" err="1"/>
              <a:t>về</a:t>
            </a:r>
            <a:r>
              <a:rPr lang="en-US" sz="3200" dirty="0"/>
              <a:t> </a:t>
            </a:r>
            <a:r>
              <a:rPr lang="en-US" sz="3200" dirty="0" err="1"/>
              <a:t>các</a:t>
            </a:r>
            <a:r>
              <a:rPr lang="en-US" sz="3200" dirty="0"/>
              <a:t> </a:t>
            </a:r>
            <a:r>
              <a:rPr lang="en-US" sz="3200" dirty="0" err="1"/>
              <a:t>truy</a:t>
            </a:r>
            <a:r>
              <a:rPr lang="en-US" sz="3200" dirty="0"/>
              <a:t> </a:t>
            </a:r>
            <a:r>
              <a:rPr lang="en-US" sz="3200" dirty="0" err="1"/>
              <a:t>vấn</a:t>
            </a:r>
            <a:r>
              <a:rPr lang="en-US" sz="3200" dirty="0"/>
              <a:t> LINQ</a:t>
            </a:r>
          </a:p>
          <a:p>
            <a:pPr marL="1028700" lvl="1" indent="-571500">
              <a:buFont typeface="+mj-lt"/>
              <a:buAutoNum type="arabicPeriod"/>
            </a:pPr>
            <a:r>
              <a:rPr lang="en-US" sz="2800" dirty="0"/>
              <a:t>Ba </a:t>
            </a:r>
            <a:r>
              <a:rPr lang="en-US" sz="2800" dirty="0" err="1"/>
              <a:t>phần</a:t>
            </a:r>
            <a:r>
              <a:rPr lang="en-US" sz="2800" dirty="0"/>
              <a:t> </a:t>
            </a:r>
            <a:r>
              <a:rPr lang="en-US" sz="2800" dirty="0" err="1"/>
              <a:t>của</a:t>
            </a:r>
            <a:r>
              <a:rPr lang="en-US" sz="2800" dirty="0"/>
              <a:t> </a:t>
            </a:r>
            <a:r>
              <a:rPr lang="en-US" sz="2800" dirty="0" err="1"/>
              <a:t>một</a:t>
            </a:r>
            <a:r>
              <a:rPr lang="en-US" sz="2800" dirty="0"/>
              <a:t> </a:t>
            </a:r>
            <a:r>
              <a:rPr lang="en-US" sz="2800" dirty="0" err="1"/>
              <a:t>biểu</a:t>
            </a:r>
            <a:r>
              <a:rPr lang="en-US" sz="2800" dirty="0"/>
              <a:t> </a:t>
            </a:r>
            <a:r>
              <a:rPr lang="en-US" sz="2800" dirty="0" err="1"/>
              <a:t>thức</a:t>
            </a:r>
            <a:r>
              <a:rPr lang="en-US" sz="2800" dirty="0"/>
              <a:t> LINQ</a:t>
            </a:r>
          </a:p>
          <a:p>
            <a:pPr marL="1028700" lvl="1" indent="-571500">
              <a:buFont typeface="+mj-lt"/>
              <a:buAutoNum type="arabicPeriod"/>
            </a:pPr>
            <a:r>
              <a:rPr lang="en-US" sz="2800" dirty="0" err="1"/>
              <a:t>Các</a:t>
            </a:r>
            <a:r>
              <a:rPr lang="en-US" sz="2800" dirty="0"/>
              <a:t> </a:t>
            </a:r>
            <a:r>
              <a:rPr lang="en-US" sz="2800" dirty="0" err="1"/>
              <a:t>dữ</a:t>
            </a:r>
            <a:r>
              <a:rPr lang="en-US" sz="2800" dirty="0"/>
              <a:t> </a:t>
            </a:r>
            <a:r>
              <a:rPr lang="en-US" sz="2800" dirty="0" err="1"/>
              <a:t>liệu</a:t>
            </a:r>
            <a:r>
              <a:rPr lang="en-US" sz="2800" dirty="0"/>
              <a:t> </a:t>
            </a:r>
            <a:r>
              <a:rPr lang="en-US" sz="2800" dirty="0" err="1"/>
              <a:t>nguồn</a:t>
            </a:r>
            <a:endParaRPr lang="en-US" sz="2800" dirty="0"/>
          </a:p>
          <a:p>
            <a:pPr marL="1028700" lvl="1" indent="-571500">
              <a:buFont typeface="+mj-lt"/>
              <a:buAutoNum type="arabicPeriod"/>
            </a:pPr>
            <a:r>
              <a:rPr lang="en-US" sz="2800" dirty="0" err="1"/>
              <a:t>Truy</a:t>
            </a:r>
            <a:r>
              <a:rPr lang="en-US" sz="2800" dirty="0"/>
              <a:t> </a:t>
            </a:r>
            <a:r>
              <a:rPr lang="en-US" sz="2800" dirty="0" err="1"/>
              <a:t>vấn</a:t>
            </a:r>
            <a:r>
              <a:rPr lang="en-US" sz="2800" dirty="0"/>
              <a:t> </a:t>
            </a:r>
            <a:r>
              <a:rPr lang="en-US" sz="2800" dirty="0" err="1"/>
              <a:t>và</a:t>
            </a:r>
            <a:r>
              <a:rPr lang="en-US" sz="2800" dirty="0"/>
              <a:t> </a:t>
            </a:r>
            <a:r>
              <a:rPr lang="en-US" sz="2800" dirty="0" err="1"/>
              <a:t>thực</a:t>
            </a:r>
            <a:r>
              <a:rPr lang="en-US" sz="2800" dirty="0"/>
              <a:t> </a:t>
            </a:r>
            <a:r>
              <a:rPr lang="en-US" sz="2800" dirty="0" err="1"/>
              <a:t>thi</a:t>
            </a:r>
            <a:r>
              <a:rPr lang="en-US" sz="2800" dirty="0"/>
              <a:t> </a:t>
            </a:r>
            <a:r>
              <a:rPr lang="en-US" sz="2800" dirty="0" err="1"/>
              <a:t>truy</a:t>
            </a:r>
            <a:r>
              <a:rPr lang="en-US" sz="2800" dirty="0"/>
              <a:t> </a:t>
            </a:r>
            <a:r>
              <a:rPr lang="en-US" sz="2800" dirty="0" err="1"/>
              <a:t>vấn</a:t>
            </a:r>
            <a:endParaRPr lang="en-US" sz="2800" dirty="0"/>
          </a:p>
        </p:txBody>
      </p:sp>
    </p:spTree>
    <p:extLst>
      <p:ext uri="{BB962C8B-B14F-4D97-AF65-F5344CB8AC3E}">
        <p14:creationId xmlns:p14="http://schemas.microsoft.com/office/powerpoint/2010/main" val="2908947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1954-E585-421A-8A8C-27D3E1257C7C}"/>
              </a:ext>
            </a:extLst>
          </p:cNvPr>
          <p:cNvSpPr>
            <a:spLocks noGrp="1"/>
          </p:cNvSpPr>
          <p:nvPr>
            <p:ph type="title"/>
          </p:nvPr>
        </p:nvSpPr>
        <p:spPr/>
        <p:txBody>
          <a:bodyPr/>
          <a:lstStyle/>
          <a:p>
            <a:r>
              <a:rPr lang="en-US" dirty="0"/>
              <a:t>I. </a:t>
            </a:r>
            <a:r>
              <a:rPr lang="en-US" dirty="0" err="1"/>
              <a:t>Giới</a:t>
            </a:r>
            <a:r>
              <a:rPr lang="en-US" dirty="0"/>
              <a:t> </a:t>
            </a:r>
            <a:r>
              <a:rPr lang="en-US" dirty="0" err="1"/>
              <a:t>thiệu</a:t>
            </a:r>
            <a:r>
              <a:rPr lang="en-US" dirty="0"/>
              <a:t> </a:t>
            </a:r>
            <a:r>
              <a:rPr lang="en-US" dirty="0" err="1"/>
              <a:t>về</a:t>
            </a:r>
            <a:r>
              <a:rPr lang="en-US" dirty="0"/>
              <a:t> LINQ:</a:t>
            </a:r>
          </a:p>
        </p:txBody>
      </p:sp>
      <p:sp>
        <p:nvSpPr>
          <p:cNvPr id="3" name="Content Placeholder 2">
            <a:extLst>
              <a:ext uri="{FF2B5EF4-FFF2-40B4-BE49-F238E27FC236}">
                <a16:creationId xmlns:a16="http://schemas.microsoft.com/office/drawing/2014/main" id="{9D947064-89F5-40FA-BB83-88D3FACEA53F}"/>
              </a:ext>
            </a:extLst>
          </p:cNvPr>
          <p:cNvSpPr>
            <a:spLocks noGrp="1"/>
          </p:cNvSpPr>
          <p:nvPr>
            <p:ph idx="1"/>
          </p:nvPr>
        </p:nvSpPr>
        <p:spPr>
          <a:xfrm>
            <a:off x="838200" y="1586473"/>
            <a:ext cx="7180385" cy="4906401"/>
          </a:xfrm>
        </p:spPr>
        <p:txBody>
          <a:bodyPr>
            <a:normAutofit fontScale="92500" lnSpcReduction="10000"/>
          </a:bodyPr>
          <a:lstStyle/>
          <a:p>
            <a:r>
              <a:rPr lang="vi-VN" sz="2400" dirty="0">
                <a:latin typeface="Calibri" panose="020F0502020204030204" pitchFamily="34" charset="0"/>
                <a:cs typeface="Calibri" panose="020F0502020204030204" pitchFamily="34" charset="0"/>
              </a:rPr>
              <a:t>LINQ là viết tắt của từ Language – Integrated Query tạm dịch là </a:t>
            </a:r>
            <a:r>
              <a:rPr lang="en-US" sz="2400" dirty="0" err="1">
                <a:latin typeface="Calibri" panose="020F0502020204030204" pitchFamily="34" charset="0"/>
                <a:cs typeface="Calibri" panose="020F0502020204030204" pitchFamily="34" charset="0"/>
              </a:rPr>
              <a:t>truy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vấn</a:t>
            </a:r>
            <a:r>
              <a:rPr lang="vi-VN" sz="2400" dirty="0">
                <a:latin typeface="Calibri" panose="020F0502020204030204" pitchFamily="34" charset="0"/>
                <a:cs typeface="Calibri" panose="020F0502020204030204" pitchFamily="34" charset="0"/>
              </a:rPr>
              <a:t> tích hợp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ngôn</a:t>
            </a:r>
            <a:r>
              <a:rPr lang="en-US" sz="2400" dirty="0">
                <a:latin typeface="Calibri" panose="020F0502020204030204" pitchFamily="34" charset="0"/>
                <a:cs typeface="Calibri" panose="020F0502020204030204" pitchFamily="34" charset="0"/>
              </a:rPr>
              <a:t> </a:t>
            </a:r>
            <a:r>
              <a:rPr lang="en-US" sz="2400">
                <a:latin typeface="Calibri" panose="020F0502020204030204" pitchFamily="34" charset="0"/>
                <a:cs typeface="Calibri" panose="020F0502020204030204" pitchFamily="34" charset="0"/>
              </a:rPr>
              <a:t>ngữ</a:t>
            </a:r>
            <a:r>
              <a:rPr lang="vi-VN" sz="240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là một sự đổi mới trong Visual Studio 2008 và .NET Framework 3.5</a:t>
            </a:r>
            <a:r>
              <a:rPr lang="en-US" sz="2400" dirty="0">
                <a:latin typeface="Calibri" panose="020F0502020204030204" pitchFamily="34" charset="0"/>
                <a:cs typeface="Calibri" panose="020F0502020204030204" pitchFamily="34" charset="0"/>
              </a:rPr>
              <a:t>,</a:t>
            </a:r>
            <a:r>
              <a:rPr lang="vi-VN" sz="2400" dirty="0">
                <a:latin typeface="Calibri" panose="020F0502020204030204" pitchFamily="34" charset="0"/>
                <a:cs typeface="Calibri" panose="020F0502020204030204" pitchFamily="34" charset="0"/>
              </a:rPr>
              <a:t> là cầu nối giữa thế giới của các đối tượng với thế giới của dữ liệu.</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Kể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từ</a:t>
            </a:r>
            <a:r>
              <a:rPr lang="vi-VN" sz="2400" dirty="0">
                <a:latin typeface="Calibri" panose="020F0502020204030204" pitchFamily="34" charset="0"/>
                <a:cs typeface="Calibri" panose="020F0502020204030204" pitchFamily="34" charset="0"/>
              </a:rPr>
              <a:t> Visual Studio 2008 bạn có thể viết các câu truy vấn LINQ trong Visual Basic hoặc C# với cơ sở dữ liệu SQL Server, các tài liệu XML, ADO.NET Datasets và bất kỳ tập đối tượng được hỗ trợ IEnumerable hoặc có đặc điểm chung giống </a:t>
            </a:r>
            <a:r>
              <a:rPr lang="en-US" sz="2400" dirty="0" err="1">
                <a:latin typeface="Calibri" panose="020F0502020204030204" pitchFamily="34" charset="0"/>
                <a:cs typeface="Calibri" panose="020F0502020204030204" pitchFamily="34" charset="0"/>
              </a:rPr>
              <a:t>với</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IEnumerable. LINQ hỗ trợ cho các thực thể ADO.NET Framework và LINQ đang được các nhà cung cấp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hiện nay viết </a:t>
            </a:r>
            <a:r>
              <a:rPr lang="en-US" sz="2400" dirty="0" err="1">
                <a:latin typeface="Calibri" panose="020F0502020204030204" pitchFamily="34" charset="0"/>
                <a:cs typeface="Calibri" panose="020F0502020204030204" pitchFamily="34" charset="0"/>
              </a:rPr>
              <a:t>sử</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nhiều dịch vụ Web và các triển khai dữ liệu khác. Bạn có thể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áp</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dụng các truy vấn LINQ </a:t>
            </a:r>
            <a:r>
              <a:rPr lang="en-US" sz="2400" dirty="0" err="1">
                <a:latin typeface="Calibri" panose="020F0502020204030204" pitchFamily="34" charset="0"/>
                <a:cs typeface="Calibri" panose="020F0502020204030204" pitchFamily="34" charset="0"/>
              </a:rPr>
              <a:t>cho</a:t>
            </a:r>
            <a:r>
              <a:rPr lang="vi-VN" sz="2400" dirty="0">
                <a:latin typeface="Calibri" panose="020F0502020204030204" pitchFamily="34" charset="0"/>
                <a:cs typeface="Calibri" panose="020F0502020204030204" pitchFamily="34" charset="0"/>
              </a:rPr>
              <a:t> các dự án mới hoặc trong các dự án hiện có. Một yêu cầu duy nhất là các dự án đó được xây dựng trên .NET Framework 3.5</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trở</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lên</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45BD244-A598-4E0A-BAF6-C0B2EB3E9DFA}"/>
              </a:ext>
            </a:extLst>
          </p:cNvPr>
          <p:cNvPicPr>
            <a:picLocks noChangeAspect="1"/>
          </p:cNvPicPr>
          <p:nvPr/>
        </p:nvPicPr>
        <p:blipFill>
          <a:blip r:embed="rId3"/>
          <a:stretch>
            <a:fillRect/>
          </a:stretch>
        </p:blipFill>
        <p:spPr>
          <a:xfrm>
            <a:off x="8018585" y="1690688"/>
            <a:ext cx="3715268" cy="3852774"/>
          </a:xfrm>
          <a:prstGeom prst="rect">
            <a:avLst/>
          </a:prstGeom>
        </p:spPr>
      </p:pic>
    </p:spTree>
    <p:extLst>
      <p:ext uri="{BB962C8B-B14F-4D97-AF65-F5344CB8AC3E}">
        <p14:creationId xmlns:p14="http://schemas.microsoft.com/office/powerpoint/2010/main" val="9146795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1520-1B4A-4194-998A-D0E5FB17DEA0}"/>
              </a:ext>
            </a:extLst>
          </p:cNvPr>
          <p:cNvSpPr>
            <a:spLocks noGrp="1"/>
          </p:cNvSpPr>
          <p:nvPr>
            <p:ph type="title"/>
          </p:nvPr>
        </p:nvSpPr>
        <p:spPr/>
        <p:txBody>
          <a:bodyPr/>
          <a:lstStyle/>
          <a:p>
            <a:r>
              <a:rPr lang="en-US" dirty="0" err="1"/>
              <a:t>II.Giới</a:t>
            </a:r>
            <a:r>
              <a:rPr lang="en-US" dirty="0"/>
              <a:t> </a:t>
            </a:r>
            <a:r>
              <a:rPr lang="en-US" dirty="0" err="1"/>
              <a:t>thiệu</a:t>
            </a:r>
            <a:r>
              <a:rPr lang="en-US" dirty="0"/>
              <a:t> </a:t>
            </a:r>
            <a:r>
              <a:rPr lang="en-US" dirty="0" err="1"/>
              <a:t>về</a:t>
            </a:r>
            <a:r>
              <a:rPr lang="en-US" dirty="0"/>
              <a:t> </a:t>
            </a:r>
            <a:r>
              <a:rPr lang="en-US" dirty="0" err="1"/>
              <a:t>các</a:t>
            </a:r>
            <a:r>
              <a:rPr lang="en-US" dirty="0"/>
              <a:t> </a:t>
            </a:r>
            <a:r>
              <a:rPr lang="en-US" dirty="0" err="1"/>
              <a:t>truy</a:t>
            </a:r>
            <a:r>
              <a:rPr lang="en-US" dirty="0"/>
              <a:t> </a:t>
            </a:r>
            <a:r>
              <a:rPr lang="en-US" dirty="0" err="1"/>
              <a:t>vấn</a:t>
            </a:r>
            <a:r>
              <a:rPr lang="en-US" dirty="0"/>
              <a:t> LINQ</a:t>
            </a:r>
          </a:p>
        </p:txBody>
      </p:sp>
      <p:sp>
        <p:nvSpPr>
          <p:cNvPr id="3" name="Content Placeholder 2">
            <a:extLst>
              <a:ext uri="{FF2B5EF4-FFF2-40B4-BE49-F238E27FC236}">
                <a16:creationId xmlns:a16="http://schemas.microsoft.com/office/drawing/2014/main" id="{326D5618-8CDF-4CFB-9442-AD1BB5967D16}"/>
              </a:ext>
            </a:extLst>
          </p:cNvPr>
          <p:cNvSpPr>
            <a:spLocks noGrp="1"/>
          </p:cNvSpPr>
          <p:nvPr>
            <p:ph idx="1"/>
          </p:nvPr>
        </p:nvSpPr>
        <p:spPr>
          <a:xfrm>
            <a:off x="838200" y="1596119"/>
            <a:ext cx="10515600" cy="3344638"/>
          </a:xfrm>
        </p:spPr>
        <p:txBody>
          <a:bodyPr>
            <a:noAutofit/>
          </a:bodyPr>
          <a:lstStyle/>
          <a:p>
            <a:r>
              <a:rPr lang="vi-VN" sz="2400" dirty="0">
                <a:latin typeface="Calibri" panose="020F0502020204030204" pitchFamily="34" charset="0"/>
                <a:cs typeface="Calibri" panose="020F0502020204030204" pitchFamily="34" charset="0"/>
              </a:rPr>
              <a:t>Một câu truy vấn là một biêu thức </a:t>
            </a:r>
            <a:r>
              <a:rPr lang="en-US" sz="2400" dirty="0">
                <a:latin typeface="Calibri" panose="020F0502020204030204" pitchFamily="34" charset="0"/>
                <a:cs typeface="Calibri" panose="020F0502020204030204" pitchFamily="34" charset="0"/>
              </a:rPr>
              <a:t>đ</a:t>
            </a:r>
            <a:r>
              <a:rPr lang="vi-VN" sz="2400" dirty="0">
                <a:latin typeface="Calibri" panose="020F0502020204030204" pitchFamily="34" charset="0"/>
                <a:cs typeface="Calibri" panose="020F0502020204030204" pitchFamily="34" charset="0"/>
              </a:rPr>
              <a:t>ư</a:t>
            </a:r>
            <a:r>
              <a:rPr lang="en-US" sz="2400" dirty="0" err="1">
                <a:latin typeface="Calibri" panose="020F0502020204030204" pitchFamily="34" charset="0"/>
                <a:cs typeface="Calibri" panose="020F0502020204030204" pitchFamily="34" charset="0"/>
              </a:rPr>
              <a:t>ợc</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gọi ra từ dữ liệu nguồn. Câu truy vấn thường nói rõ trong ngôn ngữ truy vấn </a:t>
            </a:r>
            <a:r>
              <a:rPr lang="en-US" sz="2400" dirty="0">
                <a:latin typeface="Calibri" panose="020F0502020204030204" pitchFamily="34" charset="0"/>
                <a:cs typeface="Calibri" panose="020F0502020204030204" pitchFamily="34" charset="0"/>
              </a:rPr>
              <a:t>d</a:t>
            </a:r>
            <a:r>
              <a:rPr lang="vi-VN" sz="2400" dirty="0">
                <a:latin typeface="Calibri" panose="020F0502020204030204" pitchFamily="34" charset="0"/>
                <a:cs typeface="Calibri" panose="020F0502020204030204" pitchFamily="34" charset="0"/>
              </a:rPr>
              <a:t>ữ được thiết kế cho mục dích riêng. Các ngôn ngữ khác nhau đã được phát triển theo thời gian cho các loại dữ liệu ngồn, ví dụ như SQL dành cho cơ sở dữ liệu quan hệ và XQuery dành cho XML. Vì vậy các nhà phát triển </a:t>
            </a:r>
            <a:r>
              <a:rPr lang="en-US" sz="2400" dirty="0" err="1">
                <a:latin typeface="Calibri" panose="020F0502020204030204" pitchFamily="34" charset="0"/>
                <a:cs typeface="Calibri" panose="020F0502020204030204" pitchFamily="34" charset="0"/>
              </a:rPr>
              <a:t>cần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phải</a:t>
            </a:r>
            <a:r>
              <a:rPr lang="vi-VN" sz="2400" dirty="0">
                <a:latin typeface="Calibri" panose="020F0502020204030204" pitchFamily="34" charset="0"/>
                <a:cs typeface="Calibri" panose="020F0502020204030204" pitchFamily="34" charset="0"/>
              </a:rPr>
              <a:t> tìm hiểu một ngôn ngữ truy vấn mới cho các loại dữ liệu nguồn hoặc các định dạng mà họ phải hỗ trợ. LINQ </a:t>
            </a:r>
            <a:r>
              <a:rPr lang="en-US" sz="2400" dirty="0" err="1">
                <a:latin typeface="Calibri" panose="020F0502020204030204" pitchFamily="34" charset="0"/>
                <a:cs typeface="Calibri" panose="020F0502020204030204" pitchFamily="34" charset="0"/>
              </a:rPr>
              <a:t>giải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quyết</a:t>
            </a:r>
            <a:r>
              <a:rPr lang="vi-VN" sz="2400" dirty="0">
                <a:latin typeface="Calibri" panose="020F0502020204030204" pitchFamily="34" charset="0"/>
                <a:cs typeface="Calibri" panose="020F0502020204030204" pitchFamily="34" charset="0"/>
              </a:rPr>
              <a:t> tình trạng này bằng cách cung cấp một mô hình nhất quán để làm việc với các loại dữ liệu nguồn khác nhau và các định dạng. Trong một truy vấn LINQ bạn phải luôn luôn làm việc với các đối tượng. Bạn sử dụng giống như </a:t>
            </a:r>
            <a:r>
              <a:rPr lang="en-US" sz="2400" dirty="0" err="1">
                <a:latin typeface="Calibri" panose="020F0502020204030204" pitchFamily="34" charset="0"/>
                <a:cs typeface="Calibri" panose="020F0502020204030204" pitchFamily="34" charset="0"/>
              </a:rPr>
              <a:t>một</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truy vấn cơ bản mã hóa và chuyển đổi dữ liệu trong các tài liệu XML, cơ sở dữ liệu SQL, ADO.NET DataSet và cho bất kì một định đạng nào mà một nhà cung cấp LINQ có sẵn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11599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5BE3-C1CB-4718-9E72-AAD6064D8E78}"/>
              </a:ext>
            </a:extLst>
          </p:cNvPr>
          <p:cNvSpPr>
            <a:spLocks noGrp="1"/>
          </p:cNvSpPr>
          <p:nvPr>
            <p:ph type="title"/>
          </p:nvPr>
        </p:nvSpPr>
        <p:spPr/>
        <p:txBody>
          <a:bodyPr/>
          <a:lstStyle/>
          <a:p>
            <a:r>
              <a:rPr lang="en-US" dirty="0"/>
              <a:t>II.1. Ba </a:t>
            </a:r>
            <a:r>
              <a:rPr lang="en-US" dirty="0" err="1"/>
              <a:t>phần</a:t>
            </a:r>
            <a:r>
              <a:rPr lang="en-US" dirty="0"/>
              <a:t> </a:t>
            </a:r>
            <a:r>
              <a:rPr lang="en-US" dirty="0" err="1"/>
              <a:t>của</a:t>
            </a:r>
            <a:r>
              <a:rPr lang="en-US" dirty="0"/>
              <a:t> </a:t>
            </a:r>
            <a:r>
              <a:rPr lang="en-US" dirty="0" err="1"/>
              <a:t>một</a:t>
            </a:r>
            <a:r>
              <a:rPr lang="en-US" dirty="0"/>
              <a:t> </a:t>
            </a:r>
            <a:r>
              <a:rPr lang="en-US" dirty="0" err="1"/>
              <a:t>biểu</a:t>
            </a:r>
            <a:r>
              <a:rPr lang="en-US" dirty="0"/>
              <a:t> </a:t>
            </a:r>
            <a:r>
              <a:rPr lang="en-US" dirty="0" err="1"/>
              <a:t>thức</a:t>
            </a:r>
            <a:r>
              <a:rPr lang="en-US" dirty="0"/>
              <a:t> LINQ</a:t>
            </a:r>
          </a:p>
        </p:txBody>
      </p:sp>
      <p:sp>
        <p:nvSpPr>
          <p:cNvPr id="3" name="Content Placeholder 2">
            <a:extLst>
              <a:ext uri="{FF2B5EF4-FFF2-40B4-BE49-F238E27FC236}">
                <a16:creationId xmlns:a16="http://schemas.microsoft.com/office/drawing/2014/main" id="{1313A75C-7374-4608-9A26-5444AA9DA961}"/>
              </a:ext>
            </a:extLst>
          </p:cNvPr>
          <p:cNvSpPr>
            <a:spLocks noGrp="1"/>
          </p:cNvSpPr>
          <p:nvPr>
            <p:ph idx="1"/>
          </p:nvPr>
        </p:nvSpPr>
        <p:spPr>
          <a:xfrm>
            <a:off x="838200" y="1404711"/>
            <a:ext cx="10515600" cy="4351338"/>
          </a:xfrm>
        </p:spPr>
        <p:txBody>
          <a:bodyPr/>
          <a:lstStyle/>
          <a:p>
            <a:pPr marL="0" indent="0">
              <a:buNone/>
            </a:pPr>
            <a:r>
              <a:rPr lang="vi-VN" dirty="0"/>
              <a:t>Tất cả các biểu thức LINQ làm việc theo ba thao tác</a:t>
            </a:r>
            <a:r>
              <a:rPr lang="en-US" dirty="0"/>
              <a:t>:</a:t>
            </a:r>
            <a:r>
              <a:rPr lang="vi-VN" dirty="0"/>
              <a:t> </a:t>
            </a:r>
            <a:endParaRPr lang="en-US" dirty="0"/>
          </a:p>
          <a:p>
            <a:pPr marL="514350" indent="-514350">
              <a:buFont typeface="+mj-lt"/>
              <a:buAutoNum type="arabicPeriod"/>
            </a:pPr>
            <a:r>
              <a:rPr lang="vi-VN" dirty="0"/>
              <a:t>Có được các dữ liệu nguồn.</a:t>
            </a:r>
            <a:endParaRPr lang="en-US" dirty="0"/>
          </a:p>
          <a:p>
            <a:pPr marL="514350" indent="-514350">
              <a:buFont typeface="+mj-lt"/>
              <a:buAutoNum type="arabicPeriod"/>
            </a:pPr>
            <a:r>
              <a:rPr lang="vi-VN" dirty="0"/>
              <a:t>Tạo các truy vấn. </a:t>
            </a:r>
            <a:endParaRPr lang="en-US" dirty="0"/>
          </a:p>
          <a:p>
            <a:pPr marL="514350" indent="-514350">
              <a:buFont typeface="+mj-lt"/>
              <a:buAutoNum type="arabicPeriod"/>
            </a:pPr>
            <a:r>
              <a:rPr lang="vi-VN" dirty="0"/>
              <a:t>Thực hiện các truy vấn.</a:t>
            </a:r>
            <a:endParaRPr lang="en-US" dirty="0"/>
          </a:p>
        </p:txBody>
      </p:sp>
      <p:pic>
        <p:nvPicPr>
          <p:cNvPr id="4" name="Picture 3">
            <a:extLst>
              <a:ext uri="{FF2B5EF4-FFF2-40B4-BE49-F238E27FC236}">
                <a16:creationId xmlns:a16="http://schemas.microsoft.com/office/drawing/2014/main" id="{96CF16F9-03D1-47F9-9E8E-73933A0BE68A}"/>
              </a:ext>
            </a:extLst>
          </p:cNvPr>
          <p:cNvPicPr>
            <a:picLocks noChangeAspect="1"/>
          </p:cNvPicPr>
          <p:nvPr/>
        </p:nvPicPr>
        <p:blipFill>
          <a:blip r:embed="rId3"/>
          <a:stretch>
            <a:fillRect/>
          </a:stretch>
        </p:blipFill>
        <p:spPr>
          <a:xfrm>
            <a:off x="921728" y="3429000"/>
            <a:ext cx="6623717" cy="3366634"/>
          </a:xfrm>
          <a:prstGeom prst="rect">
            <a:avLst/>
          </a:prstGeom>
        </p:spPr>
      </p:pic>
      <p:pic>
        <p:nvPicPr>
          <p:cNvPr id="5" name="Picture 4">
            <a:extLst>
              <a:ext uri="{FF2B5EF4-FFF2-40B4-BE49-F238E27FC236}">
                <a16:creationId xmlns:a16="http://schemas.microsoft.com/office/drawing/2014/main" id="{45DF64DF-4D57-4FFA-9F9C-B8ACEA2930D1}"/>
              </a:ext>
            </a:extLst>
          </p:cNvPr>
          <p:cNvPicPr>
            <a:picLocks noChangeAspect="1"/>
          </p:cNvPicPr>
          <p:nvPr/>
        </p:nvPicPr>
        <p:blipFill>
          <a:blip r:embed="rId4"/>
          <a:stretch>
            <a:fillRect/>
          </a:stretch>
        </p:blipFill>
        <p:spPr>
          <a:xfrm>
            <a:off x="8093320" y="2300843"/>
            <a:ext cx="3387532" cy="3876119"/>
          </a:xfrm>
          <a:prstGeom prst="rect">
            <a:avLst/>
          </a:prstGeom>
        </p:spPr>
      </p:pic>
    </p:spTree>
    <p:extLst>
      <p:ext uri="{BB962C8B-B14F-4D97-AF65-F5344CB8AC3E}">
        <p14:creationId xmlns:p14="http://schemas.microsoft.com/office/powerpoint/2010/main" val="9248564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38D0-5A96-4871-B674-266FD487868E}"/>
              </a:ext>
            </a:extLst>
          </p:cNvPr>
          <p:cNvSpPr>
            <a:spLocks noGrp="1"/>
          </p:cNvSpPr>
          <p:nvPr>
            <p:ph type="title"/>
          </p:nvPr>
        </p:nvSpPr>
        <p:spPr/>
        <p:txBody>
          <a:bodyPr/>
          <a:lstStyle/>
          <a:p>
            <a:r>
              <a:rPr lang="en-US" dirty="0"/>
              <a:t>II.2. </a:t>
            </a:r>
            <a:r>
              <a:rPr lang="en-US" dirty="0" err="1"/>
              <a:t>Các</a:t>
            </a:r>
            <a:r>
              <a:rPr lang="en-US" dirty="0"/>
              <a:t> </a:t>
            </a:r>
            <a:r>
              <a:rPr lang="en-US" dirty="0" err="1"/>
              <a:t>dữ</a:t>
            </a:r>
            <a:r>
              <a:rPr lang="en-US" dirty="0"/>
              <a:t> </a:t>
            </a:r>
            <a:r>
              <a:rPr lang="en-US" dirty="0" err="1"/>
              <a:t>liệu</a:t>
            </a:r>
            <a:r>
              <a:rPr lang="en-US" dirty="0"/>
              <a:t> </a:t>
            </a:r>
            <a:r>
              <a:rPr lang="en-US" dirty="0" err="1"/>
              <a:t>nguồn</a:t>
            </a:r>
            <a:endParaRPr lang="en-US" dirty="0"/>
          </a:p>
        </p:txBody>
      </p:sp>
      <p:sp>
        <p:nvSpPr>
          <p:cNvPr id="3" name="Content Placeholder 2">
            <a:extLst>
              <a:ext uri="{FF2B5EF4-FFF2-40B4-BE49-F238E27FC236}">
                <a16:creationId xmlns:a16="http://schemas.microsoft.com/office/drawing/2014/main" id="{050ECDC2-C8D8-4B9F-8F05-4BC5FEAAEF09}"/>
              </a:ext>
            </a:extLst>
          </p:cNvPr>
          <p:cNvSpPr>
            <a:spLocks noGrp="1"/>
          </p:cNvSpPr>
          <p:nvPr>
            <p:ph idx="1"/>
          </p:nvPr>
        </p:nvSpPr>
        <p:spPr>
          <a:xfrm>
            <a:off x="838200" y="1424781"/>
            <a:ext cx="10515600" cy="4351338"/>
          </a:xfrm>
        </p:spPr>
        <p:txBody>
          <a:bodyPr>
            <a:noAutofit/>
          </a:bodyPr>
          <a:lstStyle/>
          <a:p>
            <a:r>
              <a:rPr lang="vi-VN" sz="2400" dirty="0">
                <a:latin typeface="Calibri" panose="020F0502020204030204" pitchFamily="34" charset="0"/>
                <a:cs typeface="Calibri" panose="020F0502020204030204" pitchFamily="34" charset="0"/>
              </a:rPr>
              <a:t>Trong ví dụ trước vì dữ liệu là một mảng, nó hoàn toàn hỗ trợ đặc điểm chung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IEnumerable . Điều này có nghĩa thực tế nó có thể được truy vấn với LINQ. Một truy vấn được thực hiện trong một câu lệnh foreach và foreach yêu cầu IEnumerable hay I</a:t>
            </a:r>
            <a:r>
              <a:rPr lang="en-US" sz="2400" dirty="0">
                <a:latin typeface="Calibri" panose="020F0502020204030204" pitchFamily="34" charset="0"/>
                <a:cs typeface="Calibri" panose="020F0502020204030204" pitchFamily="34" charset="0"/>
              </a:rPr>
              <a:t>E</a:t>
            </a:r>
            <a:r>
              <a:rPr lang="vi-VN" sz="2400" dirty="0">
                <a:latin typeface="Calibri" panose="020F0502020204030204" pitchFamily="34" charset="0"/>
                <a:cs typeface="Calibri" panose="020F0502020204030204" pitchFamily="34" charset="0"/>
              </a:rPr>
              <a:t>numerable</a:t>
            </a:r>
            <a:r>
              <a:rPr lang="en-US" sz="2400" dirty="0">
                <a:latin typeface="Calibri" panose="020F0502020204030204" pitchFamily="34" charset="0"/>
                <a:cs typeface="Calibri" panose="020F0502020204030204" pitchFamily="34" charset="0"/>
              </a:rPr>
              <a:t>&lt;</a:t>
            </a:r>
            <a:r>
              <a:rPr lang="vi-VN" sz="240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&gt;</a:t>
            </a:r>
            <a:r>
              <a:rPr lang="vi-VN" sz="2400" dirty="0">
                <a:latin typeface="Calibri" panose="020F0502020204030204" pitchFamily="34" charset="0"/>
                <a:cs typeface="Calibri" panose="020F0502020204030204" pitchFamily="34" charset="0"/>
              </a:rPr>
              <a:t>. Loại có hỗ trợ I</a:t>
            </a:r>
            <a:r>
              <a:rPr lang="en-US" sz="2400" dirty="0">
                <a:latin typeface="Calibri" panose="020F0502020204030204" pitchFamily="34" charset="0"/>
                <a:cs typeface="Calibri" panose="020F0502020204030204" pitchFamily="34" charset="0"/>
              </a:rPr>
              <a:t>E</a:t>
            </a:r>
            <a:r>
              <a:rPr lang="vi-VN" sz="2400" dirty="0">
                <a:latin typeface="Calibri" panose="020F0502020204030204" pitchFamily="34" charset="0"/>
                <a:cs typeface="Calibri" panose="020F0502020204030204" pitchFamily="34" charset="0"/>
              </a:rPr>
              <a:t>numerable</a:t>
            </a:r>
            <a:r>
              <a:rPr lang="en-US" sz="2400" dirty="0">
                <a:latin typeface="Calibri" panose="020F0502020204030204" pitchFamily="34" charset="0"/>
                <a:cs typeface="Calibri" panose="020F0502020204030204" pitchFamily="34" charset="0"/>
              </a:rPr>
              <a:t>&lt;</a:t>
            </a:r>
            <a:r>
              <a:rPr lang="vi-VN" sz="240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&gt;</a:t>
            </a:r>
            <a:r>
              <a:rPr lang="vi-VN" sz="2400" dirty="0">
                <a:latin typeface="Calibri" panose="020F0502020204030204" pitchFamily="34" charset="0"/>
                <a:cs typeface="Calibri" panose="020F0502020204030204" pitchFamily="34" charset="0"/>
              </a:rPr>
              <a:t> hoặc một giao diện như I</a:t>
            </a:r>
            <a:r>
              <a:rPr lang="en-US" sz="2400">
                <a:latin typeface="Calibri" panose="020F0502020204030204" pitchFamily="34" charset="0"/>
                <a:cs typeface="Calibri" panose="020F0502020204030204" pitchFamily="34" charset="0"/>
              </a:rPr>
              <a:t>Q</a:t>
            </a:r>
            <a:r>
              <a:rPr lang="vi-VN" sz="2400">
                <a:latin typeface="Calibri" panose="020F0502020204030204" pitchFamily="34" charset="0"/>
                <a:cs typeface="Calibri" panose="020F0502020204030204" pitchFamily="34" charset="0"/>
              </a:rPr>
              <a:t>ueryable</a:t>
            </a:r>
            <a:r>
              <a:rPr lang="en-US" sz="2400" dirty="0">
                <a:latin typeface="Calibri" panose="020F0502020204030204" pitchFamily="34" charset="0"/>
                <a:cs typeface="Calibri" panose="020F0502020204030204" pitchFamily="34" charset="0"/>
              </a:rPr>
              <a:t>&lt;</a:t>
            </a:r>
            <a:r>
              <a:rPr lang="vi-VN" sz="2400"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&gt;</a:t>
            </a:r>
            <a:r>
              <a:rPr lang="vi-VN" sz="2400" dirty="0">
                <a:latin typeface="Calibri" panose="020F0502020204030204" pitchFamily="34" charset="0"/>
                <a:cs typeface="Calibri" panose="020F0502020204030204" pitchFamily="34" charset="0"/>
              </a:rPr>
              <a:t> được gọi là các loại queryable. Một loại queryable không yêu cầu phải sửa đổi hay xử lý đặc biệt để phục vụ</a:t>
            </a:r>
            <a:r>
              <a:rPr lang="en-US" sz="2400" dirty="0">
                <a:latin typeface="Calibri" panose="020F0502020204030204" pitchFamily="34" charset="0"/>
                <a:cs typeface="Calibri" panose="020F0502020204030204" pitchFamily="34" charset="0"/>
              </a:rPr>
              <a:t> LINQ</a:t>
            </a:r>
            <a:r>
              <a:rPr lang="vi-VN" sz="2400" dirty="0">
                <a:latin typeface="Calibri" panose="020F0502020204030204" pitchFamily="34" charset="0"/>
                <a:cs typeface="Calibri" panose="020F0502020204030204" pitchFamily="34" charset="0"/>
              </a:rPr>
              <a:t>. Nếu các nguồn dữ liệu </a:t>
            </a:r>
            <a:r>
              <a:rPr lang="en-US" sz="2400" dirty="0" err="1">
                <a:latin typeface="Calibri" panose="020F0502020204030204" pitchFamily="34" charset="0"/>
                <a:cs typeface="Calibri" panose="020F0502020204030204" pitchFamily="34" charset="0"/>
              </a:rPr>
              <a:t>ch</a:t>
            </a:r>
            <a:r>
              <a:rPr lang="vi-VN" sz="2400" dirty="0">
                <a:latin typeface="Calibri" panose="020F0502020204030204" pitchFamily="34" charset="0"/>
                <a:cs typeface="Calibri" panose="020F0502020204030204" pitchFamily="34" charset="0"/>
              </a:rPr>
              <a:t>ư</a:t>
            </a:r>
            <a:r>
              <a:rPr lang="en-US" sz="2400" dirty="0">
                <a:latin typeface="Calibri" panose="020F0502020204030204" pitchFamily="34" charset="0"/>
                <a:cs typeface="Calibri" panose="020F0502020204030204" pitchFamily="34" charset="0"/>
              </a:rPr>
              <a:t>a </a:t>
            </a:r>
            <a:r>
              <a:rPr lang="vi-VN" sz="2400" dirty="0">
                <a:latin typeface="Calibri" panose="020F0502020204030204" pitchFamily="34" charset="0"/>
                <a:cs typeface="Calibri" panose="020F0502020204030204" pitchFamily="34" charset="0"/>
              </a:rPr>
              <a:t>có trong bộ nhớ như là một loại queryable, một nhà cung cấp LINQ phải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làm</a:t>
            </a:r>
            <a:r>
              <a:rPr lang="vi-VN" sz="2400" dirty="0">
                <a:latin typeface="Calibri" panose="020F0502020204030204" pitchFamily="34" charset="0"/>
                <a:cs typeface="Calibri" panose="020F0502020204030204" pitchFamily="34" charset="0"/>
              </a:rPr>
              <a:t> đại diện cho nó. Ví dụ, LINQ to XML một tài liệu XML vào một queryable Xelement</a:t>
            </a:r>
            <a:endParaRPr lang="en-US"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Với LINQ to SQL trước tiên bạn tạo một đối tượng quan hệ được ánh xạ vào lúc thiết kế</a:t>
            </a:r>
            <a:r>
              <a:rPr lang="en-US" sz="2400" dirty="0">
                <a:latin typeface="Calibri" panose="020F0502020204030204" pitchFamily="34" charset="0"/>
                <a:cs typeface="Calibri" panose="020F0502020204030204" pitchFamily="34" charset="0"/>
              </a:rPr>
              <a:t>,</a:t>
            </a:r>
            <a:r>
              <a:rPr lang="vi-VN" sz="2400" dirty="0">
                <a:latin typeface="Calibri" panose="020F0502020204030204" pitchFamily="34" charset="0"/>
                <a:cs typeface="Calibri" panose="020F0502020204030204" pitchFamily="34" charset="0"/>
              </a:rPr>
              <a:t> cái này được làm thủ công hoặc bằng cách sử dụng trình thiết kế đối tượng quan hệ(O/R Designer).</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73214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0A38-5A47-4DCB-918D-87311887C914}"/>
              </a:ext>
            </a:extLst>
          </p:cNvPr>
          <p:cNvSpPr>
            <a:spLocks noGrp="1"/>
          </p:cNvSpPr>
          <p:nvPr>
            <p:ph type="title"/>
          </p:nvPr>
        </p:nvSpPr>
        <p:spPr/>
        <p:txBody>
          <a:bodyPr/>
          <a:lstStyle/>
          <a:p>
            <a:r>
              <a:rPr lang="en-US" dirty="0"/>
              <a:t>II.3. </a:t>
            </a:r>
            <a:r>
              <a:rPr lang="en-US" dirty="0" err="1"/>
              <a:t>Truy</a:t>
            </a:r>
            <a:r>
              <a:rPr lang="en-US" dirty="0"/>
              <a:t> </a:t>
            </a:r>
            <a:r>
              <a:rPr lang="en-US" dirty="0" err="1"/>
              <a:t>vấn</a:t>
            </a:r>
            <a:r>
              <a:rPr lang="en-US" dirty="0"/>
              <a:t> </a:t>
            </a:r>
            <a:r>
              <a:rPr lang="en-US" dirty="0" err="1"/>
              <a:t>và</a:t>
            </a:r>
            <a:r>
              <a:rPr lang="en-US" dirty="0"/>
              <a:t> </a:t>
            </a:r>
            <a:r>
              <a:rPr lang="en-US" dirty="0" err="1"/>
              <a:t>thực</a:t>
            </a:r>
            <a:r>
              <a:rPr lang="en-US" dirty="0"/>
              <a:t> </a:t>
            </a:r>
            <a:r>
              <a:rPr lang="en-US" dirty="0" err="1"/>
              <a:t>thi</a:t>
            </a:r>
            <a:r>
              <a:rPr lang="en-US" dirty="0"/>
              <a:t> </a:t>
            </a:r>
            <a:r>
              <a:rPr lang="en-US" dirty="0" err="1"/>
              <a:t>truy</a:t>
            </a:r>
            <a:r>
              <a:rPr lang="en-US" dirty="0"/>
              <a:t> </a:t>
            </a:r>
            <a:r>
              <a:rPr lang="en-US" dirty="0" err="1"/>
              <a:t>vấn</a:t>
            </a:r>
            <a:endParaRPr lang="en-US" dirty="0"/>
          </a:p>
        </p:txBody>
      </p:sp>
      <p:sp>
        <p:nvSpPr>
          <p:cNvPr id="3" name="Content Placeholder 2">
            <a:extLst>
              <a:ext uri="{FF2B5EF4-FFF2-40B4-BE49-F238E27FC236}">
                <a16:creationId xmlns:a16="http://schemas.microsoft.com/office/drawing/2014/main" id="{3D6918A2-5A57-40D7-8C96-645171B36813}"/>
              </a:ext>
            </a:extLst>
          </p:cNvPr>
          <p:cNvSpPr>
            <a:spLocks noGrp="1"/>
          </p:cNvSpPr>
          <p:nvPr>
            <p:ph idx="1"/>
          </p:nvPr>
        </p:nvSpPr>
        <p:spPr>
          <a:xfrm>
            <a:off x="2379662" y="1540189"/>
            <a:ext cx="8915400" cy="3777622"/>
          </a:xfrm>
        </p:spPr>
        <p:txBody>
          <a:bodyPr>
            <a:normAutofit/>
          </a:bodyPr>
          <a:lstStyle/>
          <a:p>
            <a:r>
              <a:rPr lang="vi-VN" sz="2400" dirty="0">
                <a:latin typeface="Calibri" panose="020F0502020204030204" pitchFamily="34" charset="0"/>
                <a:cs typeface="Calibri" panose="020F0502020204030204" pitchFamily="34" charset="0"/>
              </a:rPr>
              <a:t>Truy vấn trong ví dụ trước trả về tất cả các số từ mảng số nguyên. Các biểu thức truy vấn chứa ba mệnh đề: from, where, select.(Nếu bạn đang quen với SQL sắp đặt của các mệnh đề là sai vị trí trong SQL)</a:t>
            </a:r>
            <a:endParaRPr lang="en-US" sz="2400" dirty="0">
              <a:latin typeface="Calibri" panose="020F0502020204030204" pitchFamily="34" charset="0"/>
              <a:cs typeface="Calibri" panose="020F0502020204030204" pitchFamily="34" charset="0"/>
            </a:endParaRPr>
          </a:p>
          <a:p>
            <a:r>
              <a:rPr lang="vi-VN" sz="2400" dirty="0">
                <a:latin typeface="Calibri" panose="020F0502020204030204" pitchFamily="34" charset="0"/>
                <a:cs typeface="Calibri" panose="020F0502020204030204" pitchFamily="34" charset="0"/>
              </a:rPr>
              <a:t>Mệnh đề from dùng để xác định nguồn dữ liệu, mệnh đề where dùng để lọc dữ liệu, mệnh đề select dùng để chọn ra những phần tử được trả về</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8927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B399-1238-4AD4-965B-538D825210C5}"/>
              </a:ext>
            </a:extLst>
          </p:cNvPr>
          <p:cNvSpPr>
            <a:spLocks noGrp="1"/>
          </p:cNvSpPr>
          <p:nvPr>
            <p:ph type="title"/>
          </p:nvPr>
        </p:nvSpPr>
        <p:spPr/>
        <p:txBody>
          <a:bodyPr/>
          <a:lstStyle/>
          <a:p>
            <a:r>
              <a:rPr lang="en-US" dirty="0" err="1"/>
              <a:t>Thực</a:t>
            </a:r>
            <a:r>
              <a:rPr lang="en-US" dirty="0"/>
              <a:t> </a:t>
            </a:r>
            <a:r>
              <a:rPr lang="en-US" dirty="0" err="1"/>
              <a:t>thi</a:t>
            </a:r>
            <a:r>
              <a:rPr lang="en-US" dirty="0"/>
              <a:t> </a:t>
            </a:r>
            <a:r>
              <a:rPr lang="en-US" dirty="0" err="1"/>
              <a:t>truy</a:t>
            </a:r>
            <a:r>
              <a:rPr lang="en-US" dirty="0"/>
              <a:t> </a:t>
            </a:r>
            <a:r>
              <a:rPr lang="en-US" dirty="0" err="1"/>
              <a:t>vấn</a:t>
            </a:r>
            <a:endParaRPr lang="en-US" dirty="0"/>
          </a:p>
        </p:txBody>
      </p:sp>
      <p:sp>
        <p:nvSpPr>
          <p:cNvPr id="3" name="Content Placeholder 2">
            <a:extLst>
              <a:ext uri="{FF2B5EF4-FFF2-40B4-BE49-F238E27FC236}">
                <a16:creationId xmlns:a16="http://schemas.microsoft.com/office/drawing/2014/main" id="{11B942DC-6A12-4F48-9E0B-36BA78E4C0F2}"/>
              </a:ext>
            </a:extLst>
          </p:cNvPr>
          <p:cNvSpPr>
            <a:spLocks noGrp="1"/>
          </p:cNvSpPr>
          <p:nvPr>
            <p:ph idx="1"/>
          </p:nvPr>
        </p:nvSpPr>
        <p:spPr>
          <a:xfrm>
            <a:off x="2208212" y="1540189"/>
            <a:ext cx="8915400" cy="3777622"/>
          </a:xfrm>
        </p:spPr>
        <p:txBody>
          <a:bodyPr>
            <a:normAutofit/>
          </a:bodyPr>
          <a:lstStyle/>
          <a:p>
            <a:r>
              <a:rPr lang="vi-VN" sz="2400" dirty="0">
                <a:latin typeface="Calibri" panose="020F0502020204030204" pitchFamily="34" charset="0"/>
                <a:cs typeface="Calibri" panose="020F0502020204030204" pitchFamily="34" charset="0"/>
              </a:rPr>
              <a:t>Cũng giống như trạng thái trước, biến truy vấn tự nó chỉ chứa các lệnh truy vấn. </a:t>
            </a:r>
            <a:r>
              <a:rPr lang="en-US" sz="2400" dirty="0" err="1">
                <a:latin typeface="Calibri" panose="020F0502020204030204" pitchFamily="34" charset="0"/>
                <a:cs typeface="Calibri" panose="020F0502020204030204" pitchFamily="34" charset="0"/>
              </a:rPr>
              <a:t>Sự</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thực thi của các truy vấn </a:t>
            </a:r>
            <a:r>
              <a:rPr lang="en-US" sz="2400" dirty="0" err="1">
                <a:latin typeface="Calibri" panose="020F0502020204030204" pitchFamily="34" charset="0"/>
                <a:cs typeface="Calibri" panose="020F0502020204030204" pitchFamily="34" charset="0"/>
              </a:rPr>
              <a:t>sẽ</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hoãn lại đến khi bạn nhắc lại đối với biến truy vấn trong câu lệnh foreach. Cái này làm cơ sở đ</a:t>
            </a:r>
            <a:r>
              <a:rPr lang="en-US" sz="2400" dirty="0">
                <a:latin typeface="Calibri" panose="020F0502020204030204" pitchFamily="34" charset="0"/>
                <a:cs typeface="Calibri" panose="020F0502020204030204" pitchFamily="34" charset="0"/>
              </a:rPr>
              <a:t>ệ</a:t>
            </a:r>
            <a:r>
              <a:rPr lang="vi-VN" sz="2400" dirty="0">
                <a:latin typeface="Calibri" panose="020F0502020204030204" pitchFamily="34" charset="0"/>
                <a:cs typeface="Calibri" panose="020F0502020204030204" pitchFamily="34" charset="0"/>
              </a:rPr>
              <a:t> quy cho hoãn thực thi</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C</a:t>
            </a:r>
            <a:r>
              <a:rPr lang="vi-VN" sz="2400" dirty="0">
                <a:latin typeface="Calibri" panose="020F0502020204030204" pitchFamily="34" charset="0"/>
                <a:cs typeface="Calibri" panose="020F0502020204030204" pitchFamily="34" charset="0"/>
              </a:rPr>
              <a:t>âu lệnh foreach là nơi các kết quả truy vấn được trả về ví dụ các truy vấn trước đó biến num được lặp và nắm dữ mỗi giá trị trong trình tự trả về. </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biến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truy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vấn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tự</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nó không bao giờ chứa kết quả truy vấn, bạn có thể thực hiện nó thường xuyên như bạn muốn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82233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4F5-8C28-4EDF-A62B-4F383794E74B}"/>
              </a:ext>
            </a:extLst>
          </p:cNvPr>
          <p:cNvSpPr>
            <a:spLocks noGrp="1"/>
          </p:cNvSpPr>
          <p:nvPr>
            <p:ph type="title"/>
          </p:nvPr>
        </p:nvSpPr>
        <p:spPr/>
        <p:txBody>
          <a:bodyPr/>
          <a:lstStyle/>
          <a:p>
            <a:r>
              <a:rPr lang="en-US" dirty="0" err="1"/>
              <a:t>Thực</a:t>
            </a:r>
            <a:r>
              <a:rPr lang="en-US" dirty="0"/>
              <a:t> </a:t>
            </a:r>
            <a:r>
              <a:rPr lang="en-US" dirty="0" err="1"/>
              <a:t>thi</a:t>
            </a:r>
            <a:r>
              <a:rPr lang="en-US" dirty="0"/>
              <a:t> </a:t>
            </a:r>
            <a:r>
              <a:rPr lang="en-US" dirty="0" err="1"/>
              <a:t>bắt</a:t>
            </a:r>
            <a:r>
              <a:rPr lang="en-US" dirty="0"/>
              <a:t> </a:t>
            </a:r>
            <a:r>
              <a:rPr lang="en-US" dirty="0" err="1"/>
              <a:t>buộc</a:t>
            </a:r>
            <a:r>
              <a:rPr lang="en-US" dirty="0"/>
              <a:t> </a:t>
            </a:r>
            <a:r>
              <a:rPr lang="en-US" dirty="0" err="1"/>
              <a:t>tức</a:t>
            </a:r>
            <a:r>
              <a:rPr lang="en-US" dirty="0"/>
              <a:t> </a:t>
            </a:r>
            <a:r>
              <a:rPr lang="en-US" dirty="0" err="1"/>
              <a:t>thời</a:t>
            </a:r>
            <a:endParaRPr lang="en-US" dirty="0"/>
          </a:p>
        </p:txBody>
      </p:sp>
      <p:sp>
        <p:nvSpPr>
          <p:cNvPr id="3" name="Content Placeholder 2">
            <a:extLst>
              <a:ext uri="{FF2B5EF4-FFF2-40B4-BE49-F238E27FC236}">
                <a16:creationId xmlns:a16="http://schemas.microsoft.com/office/drawing/2014/main" id="{9F1C68C9-F782-4F73-9EB1-63F62364C9E1}"/>
              </a:ext>
            </a:extLst>
          </p:cNvPr>
          <p:cNvSpPr>
            <a:spLocks noGrp="1"/>
          </p:cNvSpPr>
          <p:nvPr>
            <p:ph idx="1"/>
          </p:nvPr>
        </p:nvSpPr>
        <p:spPr>
          <a:xfrm>
            <a:off x="2151062" y="1540189"/>
            <a:ext cx="8915400" cy="3777622"/>
          </a:xfrm>
        </p:spPr>
        <p:txBody>
          <a:bodyPr>
            <a:normAutofit/>
          </a:bodyPr>
          <a:lstStyle/>
          <a:p>
            <a:r>
              <a:rPr lang="en-US" sz="2400" dirty="0" err="1">
                <a:latin typeface="Calibri (Body)"/>
              </a:rPr>
              <a:t>Là</a:t>
            </a:r>
            <a:r>
              <a:rPr lang="en-US" sz="2400" dirty="0">
                <a:latin typeface="Calibri (Body)"/>
              </a:rPr>
              <a:t> t</a:t>
            </a:r>
            <a:r>
              <a:rPr lang="vi-VN" sz="2400" dirty="0">
                <a:latin typeface="Calibri (Body)"/>
              </a:rPr>
              <a:t>ruy vấn mà sự kết hợp thực hiện các chức năng trên một loạt các phần tử nguồn đầu tiên phải lặp đi lặp lại trên những nhần tử. Ví dụ như các truy vấn Count, Max, Average, và First. </a:t>
            </a:r>
            <a:endParaRPr lang="en-US" sz="2400" dirty="0">
              <a:latin typeface="Calibri (Body)"/>
            </a:endParaRPr>
          </a:p>
          <a:p>
            <a:r>
              <a:rPr lang="vi-VN" sz="2400" dirty="0">
                <a:latin typeface="Calibri (Body)"/>
              </a:rPr>
              <a:t>Những thực thi </a:t>
            </a:r>
            <a:r>
              <a:rPr lang="en-US" sz="2400" dirty="0" err="1">
                <a:latin typeface="Calibri (Body)"/>
              </a:rPr>
              <a:t>này</a:t>
            </a:r>
            <a:r>
              <a:rPr lang="vi-VN" sz="2400" dirty="0">
                <a:latin typeface="Calibri (Body)"/>
              </a:rPr>
              <a:t> không có một câu lệnh foreach nào rõ ràng bởi vì các truy vấn tự nó phải sử dụng foreach để trả về một kết quả. </a:t>
            </a:r>
            <a:endParaRPr lang="en-US" sz="2400" dirty="0">
              <a:latin typeface="Calibri (Body)"/>
            </a:endParaRPr>
          </a:p>
        </p:txBody>
      </p:sp>
      <p:pic>
        <p:nvPicPr>
          <p:cNvPr id="4" name="Picture 3">
            <a:extLst>
              <a:ext uri="{FF2B5EF4-FFF2-40B4-BE49-F238E27FC236}">
                <a16:creationId xmlns:a16="http://schemas.microsoft.com/office/drawing/2014/main" id="{480F9404-9507-4C25-99A0-A3583B92A108}"/>
              </a:ext>
            </a:extLst>
          </p:cNvPr>
          <p:cNvPicPr>
            <a:picLocks noChangeAspect="1"/>
          </p:cNvPicPr>
          <p:nvPr/>
        </p:nvPicPr>
        <p:blipFill>
          <a:blip r:embed="rId3"/>
          <a:stretch>
            <a:fillRect/>
          </a:stretch>
        </p:blipFill>
        <p:spPr>
          <a:xfrm>
            <a:off x="3197352" y="3670749"/>
            <a:ext cx="5797296" cy="2989024"/>
          </a:xfrm>
          <a:prstGeom prst="rect">
            <a:avLst/>
          </a:prstGeom>
        </p:spPr>
      </p:pic>
    </p:spTree>
    <p:extLst>
      <p:ext uri="{BB962C8B-B14F-4D97-AF65-F5344CB8AC3E}">
        <p14:creationId xmlns:p14="http://schemas.microsoft.com/office/powerpoint/2010/main" val="29689801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426</TotalTime>
  <Words>1415</Words>
  <Application>Microsoft Office PowerPoint</Application>
  <PresentationFormat>Widescreen</PresentationFormat>
  <Paragraphs>48</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(Body)</vt:lpstr>
      <vt:lpstr>Century Gothic</vt:lpstr>
      <vt:lpstr>Tahoma</vt:lpstr>
      <vt:lpstr>Wingdings 3</vt:lpstr>
      <vt:lpstr>Wisp</vt:lpstr>
      <vt:lpstr>Nghiên cứu tổng quan về LINQ và các truy vấn LINQ</vt:lpstr>
      <vt:lpstr>Nội dung:</vt:lpstr>
      <vt:lpstr>I. Giới thiệu về LINQ:</vt:lpstr>
      <vt:lpstr>II.Giới thiệu về các truy vấn LINQ</vt:lpstr>
      <vt:lpstr>II.1. Ba phần của một biểu thức LINQ</vt:lpstr>
      <vt:lpstr>II.2. Các dữ liệu nguồn</vt:lpstr>
      <vt:lpstr>II.3. Truy vấn và thực thi truy vấn</vt:lpstr>
      <vt:lpstr>Thực thi truy vấn</vt:lpstr>
      <vt:lpstr>Thực thi bắt buộc tức thời</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NGUYỄN BẢO</dc:creator>
  <cp:lastModifiedBy>DUY NGUYỄN BẢO</cp:lastModifiedBy>
  <cp:revision>59</cp:revision>
  <dcterms:created xsi:type="dcterms:W3CDTF">2019-02-28T04:32:25Z</dcterms:created>
  <dcterms:modified xsi:type="dcterms:W3CDTF">2019-03-16T01:03:44Z</dcterms:modified>
</cp:coreProperties>
</file>