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8"/>
  </p:notesMasterIdLst>
  <p:sldIdLst>
    <p:sldId id="256" r:id="rId2"/>
    <p:sldId id="257" r:id="rId3"/>
    <p:sldId id="258" r:id="rId4"/>
    <p:sldId id="259" r:id="rId5"/>
    <p:sldId id="260" r:id="rId6"/>
    <p:sldId id="267" r:id="rId7"/>
    <p:sldId id="264" r:id="rId8"/>
    <p:sldId id="268" r:id="rId9"/>
    <p:sldId id="269" r:id="rId10"/>
    <p:sldId id="270" r:id="rId11"/>
    <p:sldId id="271" r:id="rId12"/>
    <p:sldId id="272" r:id="rId13"/>
    <p:sldId id="273" r:id="rId14"/>
    <p:sldId id="266" r:id="rId15"/>
    <p:sldId id="27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6980" autoAdjust="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7464-E28F-4299-A6C2-6ED70E6AEDB2}" type="datetimeFigureOut">
              <a:rPr lang="en-US" smtClean="0"/>
              <a:t>15/3/2019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45C9D-B430-484A-B1DA-5878F49ABBE1}" type="slidenum">
              <a:rPr lang="en-US" smtClean="0"/>
              <a:t>‹#›</a:t>
            </a:fld>
            <a:endParaRPr lang="en-US"/>
          </a:p>
        </p:txBody>
      </p:sp>
    </p:spTree>
    <p:extLst>
      <p:ext uri="{BB962C8B-B14F-4D97-AF65-F5344CB8AC3E}">
        <p14:creationId xmlns:p14="http://schemas.microsoft.com/office/powerpoint/2010/main" val="216751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a:t>
            </a:fld>
            <a:endParaRPr lang="en-US"/>
          </a:p>
        </p:txBody>
      </p:sp>
    </p:spTree>
    <p:extLst>
      <p:ext uri="{BB962C8B-B14F-4D97-AF65-F5344CB8AC3E}">
        <p14:creationId xmlns:p14="http://schemas.microsoft.com/office/powerpoint/2010/main" val="1476834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12</a:t>
            </a:fld>
            <a:endParaRPr lang="en-US"/>
          </a:p>
        </p:txBody>
      </p:sp>
    </p:spTree>
    <p:extLst>
      <p:ext uri="{BB962C8B-B14F-4D97-AF65-F5344CB8AC3E}">
        <p14:creationId xmlns:p14="http://schemas.microsoft.com/office/powerpoint/2010/main" val="411342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13</a:t>
            </a:fld>
            <a:endParaRPr lang="en-US"/>
          </a:p>
        </p:txBody>
      </p:sp>
    </p:spTree>
    <p:extLst>
      <p:ext uri="{BB962C8B-B14F-4D97-AF65-F5344CB8AC3E}">
        <p14:creationId xmlns:p14="http://schemas.microsoft.com/office/powerpoint/2010/main" val="2842214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Ví dụ, bạn có thể thực hiện các nhiệm vụ sau: </a:t>
            </a:r>
            <a:endParaRPr lang="en-US" dirty="0"/>
          </a:p>
          <a:p>
            <a:r>
              <a:rPr lang="vi-VN" dirty="0"/>
              <a:t>Hợp nhất nhiều dãy đầu vào thành một dãy đầu ra đơn lẻ để có một </a:t>
            </a:r>
            <a:r>
              <a:rPr lang="en-US" dirty="0" err="1"/>
              <a:t>kiểu</a:t>
            </a:r>
            <a:r>
              <a:rPr lang="en-US" dirty="0"/>
              <a:t> </a:t>
            </a:r>
            <a:r>
              <a:rPr lang="vi-VN" dirty="0"/>
              <a:t>mới. </a:t>
            </a:r>
            <a:endParaRPr lang="en-US" dirty="0"/>
          </a:p>
          <a:p>
            <a:r>
              <a:rPr lang="vi-VN" dirty="0"/>
              <a:t>Tạo ra dãy các phần tử bao gồm chỉ một hoặc một vài thuộc tính của mỗi phần tử</a:t>
            </a:r>
            <a:r>
              <a:rPr lang="en-US" dirty="0"/>
              <a:t> </a:t>
            </a:r>
            <a:r>
              <a:rPr lang="en-US" dirty="0" err="1"/>
              <a:t>trong</a:t>
            </a:r>
            <a:r>
              <a:rPr lang="en-US" dirty="0"/>
              <a:t> </a:t>
            </a:r>
            <a:r>
              <a:rPr lang="en-US" dirty="0" err="1"/>
              <a:t>chuỗi</a:t>
            </a:r>
            <a:r>
              <a:rPr lang="en-US" dirty="0"/>
              <a:t> </a:t>
            </a:r>
            <a:r>
              <a:rPr lang="en-US" dirty="0" err="1"/>
              <a:t>nguồn</a:t>
            </a:r>
            <a:r>
              <a:rPr lang="vi-VN" dirty="0"/>
              <a:t>. </a:t>
            </a:r>
            <a:endParaRPr lang="en-US" dirty="0"/>
          </a:p>
          <a:p>
            <a:r>
              <a:rPr lang="vi-VN" dirty="0"/>
              <a:t>Tạo ra dãy các phần tử bao gồm các kết quả </a:t>
            </a:r>
            <a:r>
              <a:rPr lang="en-US" dirty="0" err="1"/>
              <a:t>từ</a:t>
            </a:r>
            <a:r>
              <a:rPr lang="en-US" dirty="0"/>
              <a:t> </a:t>
            </a:r>
            <a:r>
              <a:rPr lang="vi-VN" dirty="0"/>
              <a:t>sự </a:t>
            </a:r>
            <a:r>
              <a:rPr lang="en-US" dirty="0" err="1"/>
              <a:t>tính</a:t>
            </a:r>
            <a:r>
              <a:rPr lang="en-US" dirty="0"/>
              <a:t> </a:t>
            </a:r>
            <a:r>
              <a:rPr lang="en-US" dirty="0" err="1"/>
              <a:t>toán</a:t>
            </a:r>
            <a:r>
              <a:rPr lang="en-US" dirty="0"/>
              <a:t> </a:t>
            </a:r>
            <a:r>
              <a:rPr lang="vi-VN" dirty="0"/>
              <a:t>trên các nguồn dữ liệu. </a:t>
            </a:r>
            <a:endParaRPr lang="en-US" dirty="0"/>
          </a:p>
          <a:p>
            <a:r>
              <a:rPr lang="vi-VN" dirty="0"/>
              <a:t>Tạo ra dãy</a:t>
            </a:r>
            <a:r>
              <a:rPr lang="en-US" dirty="0"/>
              <a:t> </a:t>
            </a:r>
            <a:r>
              <a:rPr lang="en-US" dirty="0" err="1"/>
              <a:t>với</a:t>
            </a:r>
            <a:r>
              <a:rPr lang="en-US" dirty="0"/>
              <a:t> </a:t>
            </a:r>
            <a:r>
              <a:rPr lang="en-US" dirty="0" err="1"/>
              <a:t>định</a:t>
            </a:r>
            <a:r>
              <a:rPr lang="en-US" dirty="0"/>
              <a:t> </a:t>
            </a:r>
            <a:r>
              <a:rPr lang="en-US" dirty="0" err="1"/>
              <a:t>dạng</a:t>
            </a:r>
            <a:r>
              <a:rPr lang="en-US" dirty="0"/>
              <a:t> </a:t>
            </a:r>
            <a:r>
              <a:rPr lang="en-US" dirty="0" err="1"/>
              <a:t>khác</a:t>
            </a:r>
            <a:r>
              <a:rPr lang="vi-VN" dirty="0"/>
              <a:t>. Ví dụ, bạn có thể chuyển đổi những hàng dữ liệu từ SQL hoặc văn bản vào XML.</a:t>
            </a:r>
            <a:endParaRPr lang="en-US" dirty="0"/>
          </a:p>
          <a:p>
            <a:endParaRPr lang="en-US" dirty="0"/>
          </a:p>
          <a:p>
            <a:r>
              <a:rPr lang="vi-VN" dirty="0"/>
              <a:t>Đây chỉ là một vài ví dụ. Tất nhiên, những sự chuyển đổi </a:t>
            </a:r>
            <a:r>
              <a:rPr lang="en-US" dirty="0"/>
              <a:t> </a:t>
            </a:r>
            <a:r>
              <a:rPr lang="en-US" dirty="0" err="1"/>
              <a:t>này</a:t>
            </a:r>
            <a:r>
              <a:rPr lang="en-US" dirty="0"/>
              <a:t> </a:t>
            </a:r>
            <a:r>
              <a:rPr lang="vi-VN" dirty="0"/>
              <a:t>có thể được kết hợp theo cách khác nhau trong cùng một truy vấn. Hơn nữa, trình tự </a:t>
            </a:r>
            <a:r>
              <a:rPr lang="en-US" dirty="0" err="1"/>
              <a:t>chuỗi</a:t>
            </a:r>
            <a:r>
              <a:rPr lang="en-US" dirty="0"/>
              <a:t> </a:t>
            </a:r>
            <a:r>
              <a:rPr lang="vi-VN" dirty="0"/>
              <a:t>ra của một truy vấn </a:t>
            </a:r>
            <a:r>
              <a:rPr lang="en-US" dirty="0" err="1"/>
              <a:t>cũng</a:t>
            </a:r>
            <a:r>
              <a:rPr lang="vi-VN" dirty="0"/>
              <a:t> có thể được sử dụng như là yếu tố đầu vào cho một chuỗi truy vấn mới.</a:t>
            </a: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14</a:t>
            </a:fld>
            <a:endParaRPr lang="en-US"/>
          </a:p>
        </p:txBody>
      </p:sp>
    </p:spTree>
    <p:extLst>
      <p:ext uri="{BB962C8B-B14F-4D97-AF65-F5344CB8AC3E}">
        <p14:creationId xmlns:p14="http://schemas.microsoft.com/office/powerpoint/2010/main" val="172566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15</a:t>
            </a:fld>
            <a:endParaRPr lang="en-US"/>
          </a:p>
        </p:txBody>
      </p:sp>
    </p:spTree>
    <p:extLst>
      <p:ext uri="{BB962C8B-B14F-4D97-AF65-F5344CB8AC3E}">
        <p14:creationId xmlns:p14="http://schemas.microsoft.com/office/powerpoint/2010/main" val="3614541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16</a:t>
            </a:fld>
            <a:endParaRPr lang="en-US"/>
          </a:p>
        </p:txBody>
      </p:sp>
    </p:spTree>
    <p:extLst>
      <p:ext uri="{BB962C8B-B14F-4D97-AF65-F5344CB8AC3E}">
        <p14:creationId xmlns:p14="http://schemas.microsoft.com/office/powerpoint/2010/main" val="291777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t>Nếu thủ tục lưu trữ của bạn trả về giá trị mà cần phải được gửi lại cho client (ví dụ, giá trị tính toán trong thủ tục lưu trữ), </a:t>
            </a:r>
            <a:r>
              <a:rPr lang="en-US" sz="1200" dirty="0" err="1"/>
              <a:t>tham</a:t>
            </a:r>
            <a:r>
              <a:rPr lang="en-US" sz="1200" dirty="0"/>
              <a:t> </a:t>
            </a:r>
            <a:r>
              <a:rPr lang="vi-VN" sz="1200" dirty="0"/>
              <a:t>số của bạn</a:t>
            </a:r>
            <a:r>
              <a:rPr lang="en-US" sz="1200" dirty="0"/>
              <a:t> </a:t>
            </a:r>
            <a:r>
              <a:rPr lang="en-US" sz="1200" dirty="0" err="1"/>
              <a:t>cần</a:t>
            </a:r>
            <a:r>
              <a:rPr lang="vi-VN" sz="1200" dirty="0"/>
              <a:t> được lưu trữ trong các thủ tục. Nếu bạn không thể sử dụng tham số, </a:t>
            </a:r>
            <a:r>
              <a:rPr lang="en-US" sz="1200" dirty="0" err="1"/>
              <a:t>thì</a:t>
            </a:r>
            <a:r>
              <a:rPr lang="en-US" sz="1200" dirty="0"/>
              <a:t> </a:t>
            </a:r>
            <a:r>
              <a:rPr lang="en-US" sz="1200" dirty="0" err="1"/>
              <a:t>thêm</a:t>
            </a:r>
            <a:r>
              <a:rPr lang="en-US" sz="1200" dirty="0"/>
              <a:t> </a:t>
            </a:r>
            <a:r>
              <a:rPr lang="en-US" sz="1200" dirty="0" err="1"/>
              <a:t>vào</a:t>
            </a:r>
            <a:r>
              <a:rPr lang="en-US" sz="1200" dirty="0"/>
              <a:t> </a:t>
            </a:r>
            <a:r>
              <a:rPr lang="vi-VN" sz="1200" dirty="0"/>
              <a:t>phương thức </a:t>
            </a:r>
            <a:r>
              <a:rPr lang="en-US" sz="1200" dirty="0" err="1"/>
              <a:t>yêu</a:t>
            </a:r>
            <a:r>
              <a:rPr lang="en-US" sz="1200" dirty="0"/>
              <a:t> </a:t>
            </a:r>
            <a:r>
              <a:rPr lang="en-US" sz="1200" dirty="0" err="1"/>
              <a:t>cầu</a:t>
            </a:r>
            <a:r>
              <a:rPr lang="en-US" sz="1200" dirty="0"/>
              <a:t> </a:t>
            </a:r>
            <a:r>
              <a:rPr lang="vi-VN" sz="1200" dirty="0"/>
              <a:t>triển khai thực hiện thay vì dựa vào các </a:t>
            </a:r>
            <a:r>
              <a:rPr lang="en-US" sz="1200" dirty="0" err="1"/>
              <a:t>lệnh</a:t>
            </a:r>
            <a:r>
              <a:rPr lang="en-US" sz="1200" dirty="0"/>
              <a:t> </a:t>
            </a:r>
            <a:r>
              <a:rPr lang="vi-VN" sz="1200" dirty="0"/>
              <a:t>được tạo ra bởi các O/R Designer. Các thành viên được ánh xạ để tạo ra các giá trị cho cơ sở dữ liệu cần phải được thiết lập thích hợp cho các giá trị sau khi </a:t>
            </a:r>
            <a:r>
              <a:rPr lang="en-US" sz="1200" dirty="0" err="1"/>
              <a:t>thực</a:t>
            </a:r>
            <a:r>
              <a:rPr lang="en-US" sz="1200" dirty="0"/>
              <a:t> </a:t>
            </a:r>
            <a:r>
              <a:rPr lang="en-US" sz="1200" dirty="0" err="1"/>
              <a:t>hiện</a:t>
            </a:r>
            <a:r>
              <a:rPr lang="en-US" sz="1200" dirty="0"/>
              <a:t> </a:t>
            </a:r>
            <a:r>
              <a:rPr lang="vi-VN" sz="1200" dirty="0"/>
              <a:t>thành công q</a:t>
            </a:r>
            <a:r>
              <a:rPr lang="en-US" sz="1200" dirty="0" err="1"/>
              <a:t>úa</a:t>
            </a:r>
            <a:r>
              <a:rPr lang="vi-VN" sz="1200" dirty="0"/>
              <a:t> trình INSERT hoặc UPDATE. </a:t>
            </a:r>
            <a:endParaRPr lang="en-US" sz="1200" dirty="0"/>
          </a:p>
        </p:txBody>
      </p:sp>
      <p:sp>
        <p:nvSpPr>
          <p:cNvPr id="4" name="Slide Number Placeholder 3"/>
          <p:cNvSpPr>
            <a:spLocks noGrp="1"/>
          </p:cNvSpPr>
          <p:nvPr>
            <p:ph type="sldNum" sz="quarter" idx="5"/>
          </p:nvPr>
        </p:nvSpPr>
        <p:spPr/>
        <p:txBody>
          <a:bodyPr/>
          <a:lstStyle/>
          <a:p>
            <a:fld id="{93845C9D-B430-484A-B1DA-5878F49ABBE1}" type="slidenum">
              <a:rPr lang="en-US" smtClean="0"/>
              <a:t>3</a:t>
            </a:fld>
            <a:endParaRPr lang="en-US"/>
          </a:p>
        </p:txBody>
      </p:sp>
    </p:spTree>
    <p:extLst>
      <p:ext uri="{BB962C8B-B14F-4D97-AF65-F5344CB8AC3E}">
        <p14:creationId xmlns:p14="http://schemas.microsoft.com/office/powerpoint/2010/main" val="398118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5</a:t>
            </a:fld>
            <a:endParaRPr lang="en-US"/>
          </a:p>
        </p:txBody>
      </p:sp>
    </p:spTree>
    <p:extLst>
      <p:ext uri="{BB962C8B-B14F-4D97-AF65-F5344CB8AC3E}">
        <p14:creationId xmlns:p14="http://schemas.microsoft.com/office/powerpoint/2010/main" val="27807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Thông</a:t>
            </a:r>
            <a:r>
              <a:rPr lang="en-US" dirty="0"/>
              <a:t> </a:t>
            </a:r>
            <a:r>
              <a:rPr lang="en-US" dirty="0" err="1"/>
              <a:t>thường</a:t>
            </a:r>
            <a:r>
              <a:rPr lang="vi-VN" dirty="0"/>
              <a:t>, </a:t>
            </a:r>
            <a:r>
              <a:rPr lang="en-US" dirty="0"/>
              <a:t>Microsoft </a:t>
            </a:r>
            <a:r>
              <a:rPr lang="en-US" dirty="0" err="1"/>
              <a:t>khuyến</a:t>
            </a:r>
            <a:r>
              <a:rPr lang="en-US" dirty="0"/>
              <a:t> </a:t>
            </a:r>
            <a:r>
              <a:rPr lang="vi-VN" dirty="0"/>
              <a:t>nghị rằng nếu bạn sử dụng var, </a:t>
            </a:r>
            <a:r>
              <a:rPr lang="en-US" dirty="0" err="1"/>
              <a:t>hãy</a:t>
            </a:r>
            <a:r>
              <a:rPr lang="en-US" dirty="0"/>
              <a:t> </a:t>
            </a:r>
            <a:r>
              <a:rPr lang="en-US" dirty="0" err="1"/>
              <a:t>xác</a:t>
            </a:r>
            <a:r>
              <a:rPr lang="en-US" dirty="0"/>
              <a:t> </a:t>
            </a:r>
            <a:r>
              <a:rPr lang="en-US" dirty="0" err="1"/>
              <a:t>định</a:t>
            </a:r>
            <a:r>
              <a:rPr lang="en-US" dirty="0"/>
              <a:t> </a:t>
            </a:r>
            <a:r>
              <a:rPr lang="en-US" dirty="0" err="1"/>
              <a:t>rằng</a:t>
            </a:r>
            <a:r>
              <a:rPr lang="en-US" dirty="0"/>
              <a:t> </a:t>
            </a:r>
            <a:r>
              <a:rPr lang="vi-VN" dirty="0"/>
              <a:t>nó có thể </a:t>
            </a:r>
            <a:r>
              <a:rPr lang="en-US" dirty="0" err="1"/>
              <a:t>sẽ</a:t>
            </a:r>
            <a:r>
              <a:rPr lang="vi-VN" dirty="0"/>
              <a:t> </a:t>
            </a:r>
            <a:r>
              <a:rPr lang="en-US" dirty="0" err="1"/>
              <a:t>khiến</a:t>
            </a:r>
            <a:r>
              <a:rPr lang="en-US" dirty="0"/>
              <a:t> </a:t>
            </a:r>
            <a:r>
              <a:rPr lang="vi-VN" dirty="0"/>
              <a:t>cho những người khác</a:t>
            </a:r>
            <a:r>
              <a:rPr lang="en-US" dirty="0"/>
              <a:t> </a:t>
            </a:r>
            <a:r>
              <a:rPr lang="en-US" dirty="0" err="1"/>
              <a:t>khó</a:t>
            </a:r>
            <a:r>
              <a:rPr lang="en-US" dirty="0"/>
              <a:t> </a:t>
            </a:r>
            <a:r>
              <a:rPr lang="en-US" dirty="0" err="1"/>
              <a:t>hiểu</a:t>
            </a:r>
            <a:r>
              <a:rPr lang="en-US" dirty="0"/>
              <a:t> đ</a:t>
            </a:r>
            <a:r>
              <a:rPr lang="vi-VN" dirty="0"/>
              <a:t>ư</a:t>
            </a:r>
            <a:r>
              <a:rPr lang="en-US" dirty="0" err="1"/>
              <a:t>ợc</a:t>
            </a:r>
            <a:r>
              <a:rPr lang="en-US" dirty="0"/>
              <a:t> code </a:t>
            </a:r>
            <a:r>
              <a:rPr lang="vi-VN" dirty="0"/>
              <a:t>của bạn</a:t>
            </a:r>
            <a:r>
              <a:rPr lang="en-US" dirty="0"/>
              <a:t> h</a:t>
            </a:r>
            <a:r>
              <a:rPr lang="vi-VN" dirty="0"/>
              <a:t>ơ</a:t>
            </a:r>
            <a:r>
              <a:rPr lang="en-US" dirty="0"/>
              <a:t>n</a:t>
            </a:r>
          </a:p>
        </p:txBody>
      </p:sp>
      <p:sp>
        <p:nvSpPr>
          <p:cNvPr id="4" name="Slide Number Placeholder 3"/>
          <p:cNvSpPr>
            <a:spLocks noGrp="1"/>
          </p:cNvSpPr>
          <p:nvPr>
            <p:ph type="sldNum" sz="quarter" idx="5"/>
          </p:nvPr>
        </p:nvSpPr>
        <p:spPr/>
        <p:txBody>
          <a:bodyPr/>
          <a:lstStyle/>
          <a:p>
            <a:fld id="{93845C9D-B430-484A-B1DA-5878F49ABBE1}" type="slidenum">
              <a:rPr lang="en-US" smtClean="0"/>
              <a:t>6</a:t>
            </a:fld>
            <a:endParaRPr lang="en-US"/>
          </a:p>
        </p:txBody>
      </p:sp>
    </p:spTree>
    <p:extLst>
      <p:ext uri="{BB962C8B-B14F-4D97-AF65-F5344CB8AC3E}">
        <p14:creationId xmlns:p14="http://schemas.microsoft.com/office/powerpoint/2010/main" val="54733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7</a:t>
            </a:fld>
            <a:endParaRPr lang="en-US"/>
          </a:p>
        </p:txBody>
      </p:sp>
    </p:spTree>
    <p:extLst>
      <p:ext uri="{BB962C8B-B14F-4D97-AF65-F5344CB8AC3E}">
        <p14:creationId xmlns:p14="http://schemas.microsoft.com/office/powerpoint/2010/main" val="23554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8</a:t>
            </a:fld>
            <a:endParaRPr lang="en-US"/>
          </a:p>
        </p:txBody>
      </p:sp>
    </p:spTree>
    <p:extLst>
      <p:ext uri="{BB962C8B-B14F-4D97-AF65-F5344CB8AC3E}">
        <p14:creationId xmlns:p14="http://schemas.microsoft.com/office/powerpoint/2010/main" val="648687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9</a:t>
            </a:fld>
            <a:endParaRPr lang="en-US"/>
          </a:p>
        </p:txBody>
      </p:sp>
    </p:spTree>
    <p:extLst>
      <p:ext uri="{BB962C8B-B14F-4D97-AF65-F5344CB8AC3E}">
        <p14:creationId xmlns:p14="http://schemas.microsoft.com/office/powerpoint/2010/main" val="95120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10</a:t>
            </a:fld>
            <a:endParaRPr lang="en-US"/>
          </a:p>
        </p:txBody>
      </p:sp>
    </p:spTree>
    <p:extLst>
      <p:ext uri="{BB962C8B-B14F-4D97-AF65-F5344CB8AC3E}">
        <p14:creationId xmlns:p14="http://schemas.microsoft.com/office/powerpoint/2010/main" val="107567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11</a:t>
            </a:fld>
            <a:endParaRPr lang="en-US"/>
          </a:p>
        </p:txBody>
      </p:sp>
    </p:spTree>
    <p:extLst>
      <p:ext uri="{BB962C8B-B14F-4D97-AF65-F5344CB8AC3E}">
        <p14:creationId xmlns:p14="http://schemas.microsoft.com/office/powerpoint/2010/main" val="138542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783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969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6717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25579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339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52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15447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642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6770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15/3/2019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4156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0035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121C0-467F-45CF-BE24-6651E94FD7FA}" type="datetimeFigureOut">
              <a:rPr lang="en-US" smtClean="0"/>
              <a:t>15/3/2019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45478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121C0-467F-45CF-BE24-6651E94FD7FA}" type="datetimeFigureOut">
              <a:rPr lang="en-US" smtClean="0"/>
              <a:t>15/3/2019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1492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121C0-467F-45CF-BE24-6651E94FD7FA}" type="datetimeFigureOut">
              <a:rPr lang="en-US" smtClean="0"/>
              <a:t>15/3/2019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44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22881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15/3/2019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6008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B121C0-467F-45CF-BE24-6651E94FD7FA}" type="datetimeFigureOut">
              <a:rPr lang="en-US" smtClean="0"/>
              <a:t>15/3/2019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36A42A-07FC-4E57-B033-0A8078F815F8}" type="slidenum">
              <a:rPr lang="en-US" smtClean="0"/>
              <a:t>‹#›</a:t>
            </a:fld>
            <a:endParaRPr lang="en-US"/>
          </a:p>
        </p:txBody>
      </p:sp>
    </p:spTree>
    <p:extLst>
      <p:ext uri="{BB962C8B-B14F-4D97-AF65-F5344CB8AC3E}">
        <p14:creationId xmlns:p14="http://schemas.microsoft.com/office/powerpoint/2010/main" val="5269088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programming-guide/concepts/linq/"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ocs.microsoft.com/en-us/dotnet/framework/data/adonet/sql/linq/" TargetMode="External"/><Relationship Id="rId4" Type="http://schemas.openxmlformats.org/officeDocument/2006/relationships/hyperlink" Target="https://yinyangit.wordpress.com/2011/08/11/linq-to-sql-basic-concepts-object-relational-mapping-entity-class-association-and-dataconte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899-84FE-4E94-9BA3-5C4AFAE3446E}"/>
              </a:ext>
            </a:extLst>
          </p:cNvPr>
          <p:cNvSpPr>
            <a:spLocks noGrp="1"/>
          </p:cNvSpPr>
          <p:nvPr>
            <p:ph type="ctrTitle"/>
          </p:nvPr>
        </p:nvSpPr>
        <p:spPr>
          <a:xfrm>
            <a:off x="2335097" y="3968498"/>
            <a:ext cx="8790401" cy="1015925"/>
          </a:xfrm>
        </p:spPr>
        <p:txBody>
          <a:bodyPr>
            <a:noAutofit/>
          </a:bodyPr>
          <a:lstStyle/>
          <a:p>
            <a:pPr algn="ctr"/>
            <a:r>
              <a:rPr lang="en-US" sz="4800" dirty="0" err="1">
                <a:latin typeface="Arial" panose="020B0604020202020204" pitchFamily="34" charset="0"/>
                <a:cs typeface="Arial" panose="020B0604020202020204" pitchFamily="34" charset="0"/>
              </a:rPr>
              <a:t>Các</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Truy</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Vấn</a:t>
            </a:r>
            <a:r>
              <a:rPr lang="en-US" sz="4800" dirty="0">
                <a:latin typeface="Arial" panose="020B0604020202020204" pitchFamily="34" charset="0"/>
                <a:cs typeface="Arial" panose="020B0604020202020204" pitchFamily="34" charset="0"/>
              </a:rPr>
              <a:t> LINQ to SQL</a:t>
            </a:r>
          </a:p>
        </p:txBody>
      </p:sp>
      <p:sp>
        <p:nvSpPr>
          <p:cNvPr id="5" name="TextBox 4">
            <a:extLst>
              <a:ext uri="{FF2B5EF4-FFF2-40B4-BE49-F238E27FC236}">
                <a16:creationId xmlns:a16="http://schemas.microsoft.com/office/drawing/2014/main" id="{FB03130A-9608-4F8C-A5A3-BEF144CFD03D}"/>
              </a:ext>
            </a:extLst>
          </p:cNvPr>
          <p:cNvSpPr txBox="1"/>
          <p:nvPr/>
        </p:nvSpPr>
        <p:spPr>
          <a:xfrm flipH="1">
            <a:off x="10553700" y="5903662"/>
            <a:ext cx="1284264" cy="369332"/>
          </a:xfrm>
          <a:prstGeom prst="rect">
            <a:avLst/>
          </a:prstGeom>
          <a:noFill/>
        </p:spPr>
        <p:txBody>
          <a:bodyPr wrap="square" rtlCol="0">
            <a:spAutoFit/>
          </a:bodyPr>
          <a:lstStyle/>
          <a:p>
            <a:r>
              <a:rPr lang="en-US" i="1" dirty="0" err="1"/>
              <a:t>Nhóm</a:t>
            </a:r>
            <a:r>
              <a:rPr lang="en-US" i="1" dirty="0"/>
              <a:t> 06</a:t>
            </a:r>
          </a:p>
        </p:txBody>
      </p:sp>
      <p:pic>
        <p:nvPicPr>
          <p:cNvPr id="1026" name="Picture 2" descr="Káº¿t quáº£ hÃ¬nh áº£nh cho uit logo">
            <a:extLst>
              <a:ext uri="{FF2B5EF4-FFF2-40B4-BE49-F238E27FC236}">
                <a16:creationId xmlns:a16="http://schemas.microsoft.com/office/drawing/2014/main" id="{95F937B4-6923-4CD6-9CB7-06F7F6ECB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254" y="1818988"/>
            <a:ext cx="1945690" cy="1610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khoa cÃ´ng nghá» pháº§n má»m uit">
            <a:extLst>
              <a:ext uri="{FF2B5EF4-FFF2-40B4-BE49-F238E27FC236}">
                <a16:creationId xmlns:a16="http://schemas.microsoft.com/office/drawing/2014/main" id="{DA56EEF9-DEA1-45EE-BB6A-B6CFC4733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957" y="1551762"/>
            <a:ext cx="2300272" cy="2126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2181A-43AF-47DB-BAE5-2D90B01F5A18}"/>
              </a:ext>
            </a:extLst>
          </p:cNvPr>
          <p:cNvSpPr txBox="1"/>
          <p:nvPr/>
        </p:nvSpPr>
        <p:spPr>
          <a:xfrm>
            <a:off x="2335097" y="5903662"/>
            <a:ext cx="3323831" cy="369332"/>
          </a:xfrm>
          <a:prstGeom prst="rect">
            <a:avLst/>
          </a:prstGeom>
          <a:noFill/>
        </p:spPr>
        <p:txBody>
          <a:bodyPr wrap="square" rtlCol="0">
            <a:spAutoFit/>
          </a:bodyPr>
          <a:lstStyle/>
          <a:p>
            <a:r>
              <a:rPr lang="en-US" cap="all" dirty="0">
                <a:latin typeface="+mj-lt"/>
                <a:cs typeface="Calibri" panose="020F0502020204030204" pitchFamily="34" charset="0"/>
              </a:rPr>
              <a:t> SE310.J21: </a:t>
            </a:r>
            <a:r>
              <a:rPr lang="en-US" dirty="0" err="1">
                <a:latin typeface="+mj-lt"/>
              </a:rPr>
              <a:t>Công</a:t>
            </a:r>
            <a:r>
              <a:rPr lang="en-US" dirty="0">
                <a:latin typeface="+mj-lt"/>
              </a:rPr>
              <a:t> </a:t>
            </a:r>
            <a:r>
              <a:rPr lang="en-US" dirty="0" err="1">
                <a:latin typeface="+mj-lt"/>
              </a:rPr>
              <a:t>nghệ</a:t>
            </a:r>
            <a:r>
              <a:rPr lang="en-US" dirty="0">
                <a:latin typeface="+mj-lt"/>
              </a:rPr>
              <a:t> .NET</a:t>
            </a:r>
            <a:endParaRPr lang="en-US" cap="all" dirty="0">
              <a:latin typeface="+mj-lt"/>
              <a:cs typeface="Calibri" panose="020F0502020204030204" pitchFamily="34" charset="0"/>
            </a:endParaRPr>
          </a:p>
        </p:txBody>
      </p:sp>
    </p:spTree>
    <p:extLst>
      <p:ext uri="{BB962C8B-B14F-4D97-AF65-F5344CB8AC3E}">
        <p14:creationId xmlns:p14="http://schemas.microsoft.com/office/powerpoint/2010/main" val="283638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III.3.Sắp </a:t>
            </a:r>
            <a:r>
              <a:rPr lang="en-US" dirty="0" err="1"/>
              <a:t>xếp</a:t>
            </a:r>
            <a:r>
              <a:rPr lang="en-US" dirty="0"/>
              <a:t>:</a:t>
            </a:r>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9"/>
            <a:ext cx="8915400" cy="3824132"/>
          </a:xfrm>
        </p:spPr>
        <p:txBody>
          <a:bodyPr>
            <a:normAutofit fontScale="92500" lnSpcReduction="20000"/>
          </a:bodyPr>
          <a:lstStyle/>
          <a:p>
            <a:r>
              <a:rPr lang="en-US" sz="2400" dirty="0" err="1"/>
              <a:t>Thường</a:t>
            </a:r>
            <a:r>
              <a:rPr lang="en-US" sz="2400" dirty="0"/>
              <a:t> </a:t>
            </a:r>
            <a:r>
              <a:rPr lang="en-US" sz="2400" dirty="0" err="1"/>
              <a:t>thì</a:t>
            </a:r>
            <a:r>
              <a:rPr lang="en-US" sz="2400" dirty="0"/>
              <a:t> </a:t>
            </a:r>
            <a:r>
              <a:rPr lang="en-US" sz="2400" dirty="0" err="1"/>
              <a:t>sẽ</a:t>
            </a:r>
            <a:r>
              <a:rPr lang="en-US" sz="2400" dirty="0"/>
              <a:t> </a:t>
            </a:r>
            <a:r>
              <a:rPr lang="en-US" sz="2400" dirty="0" err="1"/>
              <a:t>thuận</a:t>
            </a:r>
            <a:r>
              <a:rPr lang="en-US" sz="2400" dirty="0"/>
              <a:t> </a:t>
            </a:r>
            <a:r>
              <a:rPr lang="vi-VN" sz="2400" dirty="0"/>
              <a:t>tiện </a:t>
            </a:r>
            <a:r>
              <a:rPr lang="en-US" sz="2400" dirty="0" err="1"/>
              <a:t>hơn</a:t>
            </a:r>
            <a:r>
              <a:rPr lang="en-US" sz="2400" dirty="0"/>
              <a:t> </a:t>
            </a:r>
            <a:r>
              <a:rPr lang="en-US" sz="2400" dirty="0" err="1"/>
              <a:t>khi</a:t>
            </a:r>
            <a:r>
              <a:rPr lang="vi-VN" sz="2400" dirty="0"/>
              <a:t> </a:t>
            </a:r>
            <a:r>
              <a:rPr lang="en-US" sz="2400" dirty="0" err="1"/>
              <a:t>sắp</a:t>
            </a:r>
            <a:r>
              <a:rPr lang="en-US" sz="2400" dirty="0"/>
              <a:t> </a:t>
            </a:r>
            <a:r>
              <a:rPr lang="en-US" sz="2400" dirty="0" err="1"/>
              <a:t>xếp</a:t>
            </a:r>
            <a:r>
              <a:rPr lang="en-US" sz="2400" dirty="0"/>
              <a:t> </a:t>
            </a:r>
            <a:r>
              <a:rPr lang="vi-VN" sz="2400" dirty="0"/>
              <a:t>dữ liệu trả về. Mệnh đề orderby sẽ </a:t>
            </a:r>
            <a:r>
              <a:rPr lang="en-US" sz="2400" dirty="0" err="1"/>
              <a:t>giúp</a:t>
            </a:r>
            <a:r>
              <a:rPr lang="en-US" sz="2400" dirty="0"/>
              <a:t> </a:t>
            </a:r>
            <a:r>
              <a:rPr lang="vi-VN" sz="2400" dirty="0"/>
              <a:t>các phần tử trong chuỗi trả về để được sắp xếp theo </a:t>
            </a:r>
            <a:r>
              <a:rPr lang="en-US" sz="2400" dirty="0" err="1"/>
              <a:t>loại</a:t>
            </a:r>
            <a:r>
              <a:rPr lang="en-US" sz="2400" dirty="0"/>
              <a:t> so </a:t>
            </a:r>
            <a:r>
              <a:rPr lang="en-US" sz="2400" dirty="0" err="1"/>
              <a:t>sánh</a:t>
            </a:r>
            <a:r>
              <a:rPr lang="en-US" sz="2400" dirty="0"/>
              <a:t> </a:t>
            </a:r>
            <a:r>
              <a:rPr lang="en-US" sz="2400" dirty="0" err="1"/>
              <a:t>mặc</a:t>
            </a:r>
            <a:r>
              <a:rPr lang="en-US" sz="2400" dirty="0"/>
              <a:t> </a:t>
            </a:r>
            <a:r>
              <a:rPr lang="en-US" sz="2400" dirty="0" err="1"/>
              <a:t>định</a:t>
            </a:r>
            <a:r>
              <a:rPr lang="en-US" sz="2400" dirty="0"/>
              <a:t> </a:t>
            </a:r>
            <a:r>
              <a:rPr lang="vi-VN" sz="2400" dirty="0"/>
              <a:t>cho các </a:t>
            </a:r>
            <a:r>
              <a:rPr lang="en-US" sz="2400" dirty="0" err="1"/>
              <a:t>kiểu</a:t>
            </a:r>
            <a:r>
              <a:rPr lang="vi-VN" sz="2400" dirty="0"/>
              <a:t> được sắp xếp. Ví dụ, truy vấn</a:t>
            </a:r>
            <a:r>
              <a:rPr lang="en-US" sz="2400" dirty="0"/>
              <a:t> </a:t>
            </a:r>
            <a:r>
              <a:rPr lang="en-US" sz="2400" dirty="0" err="1"/>
              <a:t>sau</a:t>
            </a:r>
            <a:r>
              <a:rPr lang="en-US" sz="2400" dirty="0"/>
              <a:t> </a:t>
            </a:r>
            <a:r>
              <a:rPr lang="en-US" sz="2400" dirty="0" err="1"/>
              <a:t>đây</a:t>
            </a:r>
            <a:r>
              <a:rPr lang="vi-VN" sz="2400" dirty="0"/>
              <a:t> </a:t>
            </a:r>
            <a:r>
              <a:rPr lang="en-US" sz="2400" dirty="0" err="1"/>
              <a:t>được</a:t>
            </a:r>
            <a:r>
              <a:rPr lang="en-US" sz="2400" dirty="0"/>
              <a:t> </a:t>
            </a:r>
            <a:r>
              <a:rPr lang="en-US" sz="2400" dirty="0" err="1"/>
              <a:t>viết</a:t>
            </a:r>
            <a:r>
              <a:rPr lang="en-US" sz="2400" dirty="0"/>
              <a:t> </a:t>
            </a:r>
            <a:r>
              <a:rPr lang="en-US" sz="2400" dirty="0" err="1"/>
              <a:t>thêm</a:t>
            </a:r>
            <a:r>
              <a:rPr lang="en-US" sz="2400" dirty="0"/>
              <a:t> </a:t>
            </a:r>
            <a:r>
              <a:rPr lang="vi-VN" sz="2400" dirty="0"/>
              <a:t>phân loại các kết quả dựa trên thuộc tính Name. Bởi vì thuộc tính Name là một chuỗi, mặc định nó sẽ so sánh và thực hiện sắp xếp theo thứ tự chữ cái từ A đến Z.</a:t>
            </a:r>
            <a:endParaRPr lang="en-US" sz="2400" dirty="0"/>
          </a:p>
          <a:p>
            <a:endParaRPr lang="en-US" sz="2400" dirty="0"/>
          </a:p>
          <a:p>
            <a:endParaRPr lang="en-US" sz="2400" dirty="0"/>
          </a:p>
          <a:p>
            <a:endParaRPr lang="en-US" sz="2400" dirty="0"/>
          </a:p>
          <a:p>
            <a:r>
              <a:rPr lang="vi-VN" sz="2400" dirty="0"/>
              <a:t>Để các kết quả trong thứ tự đảo ngược trật tự, từ </a:t>
            </a:r>
            <a:r>
              <a:rPr lang="en-US" sz="2400" dirty="0"/>
              <a:t>Z </a:t>
            </a:r>
            <a:r>
              <a:rPr lang="vi-VN" sz="2400" dirty="0"/>
              <a:t>to </a:t>
            </a:r>
            <a:r>
              <a:rPr lang="en-US" sz="2400" dirty="0"/>
              <a:t>A</a:t>
            </a:r>
            <a:r>
              <a:rPr lang="vi-VN" sz="2400" dirty="0"/>
              <a:t>, sử dụng mệnh đề orderby ...descending.</a:t>
            </a:r>
            <a:endParaRPr lang="en-US" sz="2400" dirty="0"/>
          </a:p>
        </p:txBody>
      </p:sp>
      <p:pic>
        <p:nvPicPr>
          <p:cNvPr id="4" name="Picture 3">
            <a:extLst>
              <a:ext uri="{FF2B5EF4-FFF2-40B4-BE49-F238E27FC236}">
                <a16:creationId xmlns:a16="http://schemas.microsoft.com/office/drawing/2014/main" id="{EBC2C871-AE2E-485E-BE2D-0A56B3785713}"/>
              </a:ext>
            </a:extLst>
          </p:cNvPr>
          <p:cNvPicPr>
            <a:picLocks noChangeAspect="1"/>
          </p:cNvPicPr>
          <p:nvPr/>
        </p:nvPicPr>
        <p:blipFill>
          <a:blip r:embed="rId3"/>
          <a:stretch>
            <a:fillRect/>
          </a:stretch>
        </p:blipFill>
        <p:spPr>
          <a:xfrm>
            <a:off x="2686741" y="3049971"/>
            <a:ext cx="2740281" cy="1019317"/>
          </a:xfrm>
          <a:prstGeom prst="rect">
            <a:avLst/>
          </a:prstGeom>
        </p:spPr>
      </p:pic>
    </p:spTree>
    <p:extLst>
      <p:ext uri="{BB962C8B-B14F-4D97-AF65-F5344CB8AC3E}">
        <p14:creationId xmlns:p14="http://schemas.microsoft.com/office/powerpoint/2010/main" val="7510370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1911927" y="469730"/>
            <a:ext cx="8911687" cy="860029"/>
          </a:xfrm>
        </p:spPr>
        <p:txBody>
          <a:bodyPr>
            <a:normAutofit/>
          </a:bodyPr>
          <a:lstStyle/>
          <a:p>
            <a:r>
              <a:rPr lang="en-US" dirty="0"/>
              <a:t>III.4. </a:t>
            </a:r>
            <a:r>
              <a:rPr lang="en-US" dirty="0" err="1"/>
              <a:t>Gom</a:t>
            </a:r>
            <a:r>
              <a:rPr lang="en-US" dirty="0"/>
              <a:t> </a:t>
            </a:r>
            <a:r>
              <a:rPr lang="en-US" dirty="0" err="1"/>
              <a:t>nhóm</a:t>
            </a: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1721923" y="1329758"/>
            <a:ext cx="6202878" cy="5344173"/>
          </a:xfrm>
        </p:spPr>
        <p:txBody>
          <a:bodyPr>
            <a:normAutofit fontScale="92500" lnSpcReduction="20000"/>
          </a:bodyPr>
          <a:lstStyle/>
          <a:p>
            <a:r>
              <a:rPr lang="vi-VN" sz="2400" dirty="0"/>
              <a:t>Mệnh đề group cho phép bạn nhóm các kết quả </a:t>
            </a:r>
            <a:r>
              <a:rPr lang="en-US" sz="2400" dirty="0" err="1"/>
              <a:t>lại</a:t>
            </a:r>
            <a:r>
              <a:rPr lang="en-US" sz="2400" dirty="0"/>
              <a:t> </a:t>
            </a:r>
            <a:r>
              <a:rPr lang="vi-VN" sz="2400" dirty="0"/>
              <a:t>dựa trên một khóa mà bạn chỉ định. Ví dụ, bạn có thể xác định rằng các kết quả cần được nhóm lại theo thuộc tính City để tất cả các khách hàng từ London, Paris hay cá nhân đang có trong nhóm. Trong trường hợp này, cust.City chính là khóa.</a:t>
            </a:r>
            <a:endParaRPr lang="en-US" sz="2400" dirty="0"/>
          </a:p>
          <a:p>
            <a:r>
              <a:rPr lang="vi-VN" sz="2400" dirty="0"/>
              <a:t>Khi bạn kết thúc một truy vấn với mệnh đề group, các kết quả của bạn sẽ sẽ được trả về một danh sách </a:t>
            </a:r>
            <a:r>
              <a:rPr lang="en-US" sz="2400" dirty="0" err="1"/>
              <a:t>các</a:t>
            </a:r>
            <a:r>
              <a:rPr lang="en-US" sz="2400" dirty="0"/>
              <a:t> </a:t>
            </a:r>
            <a:r>
              <a:rPr lang="en-US" sz="2400" dirty="0" err="1"/>
              <a:t>danh</a:t>
            </a:r>
            <a:r>
              <a:rPr lang="en-US" sz="2400" dirty="0"/>
              <a:t> </a:t>
            </a:r>
            <a:r>
              <a:rPr lang="en-US" sz="2400" dirty="0" err="1"/>
              <a:t>sách</a:t>
            </a:r>
            <a:r>
              <a:rPr lang="vi-VN" sz="2400" dirty="0"/>
              <a:t>. Mỗi phần tử trong danh sách là một đối tượng </a:t>
            </a:r>
            <a:r>
              <a:rPr lang="en-US" sz="2400" dirty="0" err="1"/>
              <a:t>trong</a:t>
            </a:r>
            <a:r>
              <a:rPr lang="en-US" sz="2400" dirty="0"/>
              <a:t> </a:t>
            </a:r>
            <a:r>
              <a:rPr lang="en-US" sz="2400" dirty="0" err="1"/>
              <a:t>đó</a:t>
            </a:r>
            <a:r>
              <a:rPr lang="en-US" sz="2400" dirty="0"/>
              <a:t> </a:t>
            </a:r>
            <a:r>
              <a:rPr lang="vi-VN" sz="2400" dirty="0"/>
              <a:t>có một </a:t>
            </a:r>
            <a:r>
              <a:rPr lang="en-US" sz="2400" dirty="0"/>
              <a:t>Key</a:t>
            </a:r>
            <a:r>
              <a:rPr lang="vi-VN" sz="2400" dirty="0"/>
              <a:t> và danh sách các phần tử </a:t>
            </a:r>
            <a:r>
              <a:rPr lang="en-US" sz="2400" dirty="0" err="1"/>
              <a:t>được</a:t>
            </a:r>
            <a:r>
              <a:rPr lang="en-US" sz="2400" dirty="0"/>
              <a:t> </a:t>
            </a:r>
            <a:r>
              <a:rPr lang="en-US" sz="2400" dirty="0" err="1"/>
              <a:t>gom</a:t>
            </a:r>
            <a:r>
              <a:rPr lang="en-US" sz="2400" dirty="0"/>
              <a:t> </a:t>
            </a:r>
            <a:r>
              <a:rPr lang="en-US" sz="2400" dirty="0" err="1"/>
              <a:t>nhóm</a:t>
            </a:r>
            <a:r>
              <a:rPr lang="en-US" sz="2400" dirty="0"/>
              <a:t> </a:t>
            </a:r>
            <a:r>
              <a:rPr lang="en-US" sz="2400" dirty="0" err="1"/>
              <a:t>bởi</a:t>
            </a:r>
            <a:r>
              <a:rPr lang="en-US" sz="2400" dirty="0"/>
              <a:t> key </a:t>
            </a:r>
            <a:r>
              <a:rPr lang="en-US" sz="2400" dirty="0" err="1"/>
              <a:t>này</a:t>
            </a:r>
            <a:r>
              <a:rPr lang="vi-VN" sz="2400" dirty="0"/>
              <a:t>. Khi bạn </a:t>
            </a:r>
            <a:r>
              <a:rPr lang="en-US" sz="2400" dirty="0" err="1"/>
              <a:t>duyệt</a:t>
            </a:r>
            <a:r>
              <a:rPr lang="vi-VN" sz="2400" dirty="0"/>
              <a:t> qua một truy vấn mà kết quả là một nhóm có trình tự, bạn cần phải sử dụng một vòng lặp foreach. Nếu bạn </a:t>
            </a:r>
            <a:r>
              <a:rPr lang="en-US" sz="2400" dirty="0" err="1"/>
              <a:t>muốn</a:t>
            </a:r>
            <a:r>
              <a:rPr lang="en-US" sz="2400" dirty="0"/>
              <a:t> </a:t>
            </a:r>
            <a:r>
              <a:rPr lang="en-US" sz="2400" dirty="0" err="1"/>
              <a:t>tham</a:t>
            </a:r>
            <a:r>
              <a:rPr lang="en-US" sz="2400" dirty="0"/>
              <a:t> </a:t>
            </a:r>
            <a:r>
              <a:rPr lang="vi-VN" sz="2400" dirty="0"/>
              <a:t>khảo các kết quả thi hành của một nhóm, bạn có thể sử dụng từ khóa into để tạo ra một định danh </a:t>
            </a:r>
            <a:r>
              <a:rPr lang="en-US" sz="2400" dirty="0" err="1"/>
              <a:t>có</a:t>
            </a:r>
            <a:r>
              <a:rPr lang="en-US" sz="2400" dirty="0"/>
              <a:t> </a:t>
            </a:r>
            <a:r>
              <a:rPr lang="en-US" sz="2400" dirty="0" err="1"/>
              <a:t>thể</a:t>
            </a:r>
            <a:r>
              <a:rPr lang="en-US" sz="2400" dirty="0"/>
              <a:t> </a:t>
            </a:r>
            <a:r>
              <a:rPr lang="en-US" sz="2400" dirty="0" err="1"/>
              <a:t>truy</a:t>
            </a:r>
            <a:r>
              <a:rPr lang="en-US" sz="2400" dirty="0"/>
              <a:t> </a:t>
            </a:r>
            <a:r>
              <a:rPr lang="en-US" sz="2400" dirty="0" err="1"/>
              <a:t>vấn</a:t>
            </a:r>
            <a:r>
              <a:rPr lang="en-US" sz="2400" dirty="0"/>
              <a:t> </a:t>
            </a:r>
            <a:r>
              <a:rPr lang="en-US" sz="2400" dirty="0" err="1"/>
              <a:t>được</a:t>
            </a:r>
            <a:r>
              <a:rPr lang="vi-VN" sz="2400" dirty="0"/>
              <a:t>. Dưới đây là những truy vấn trả </a:t>
            </a:r>
            <a:r>
              <a:rPr lang="en-US" sz="2400" dirty="0" err="1"/>
              <a:t>về</a:t>
            </a:r>
            <a:r>
              <a:rPr lang="vi-VN" sz="2400" dirty="0"/>
              <a:t> chỉ những nhóm có chứa nhiều hơn hai khách hàng</a:t>
            </a:r>
            <a:endParaRPr lang="en-US" sz="2400" dirty="0"/>
          </a:p>
        </p:txBody>
      </p:sp>
      <p:pic>
        <p:nvPicPr>
          <p:cNvPr id="4" name="Picture 3">
            <a:extLst>
              <a:ext uri="{FF2B5EF4-FFF2-40B4-BE49-F238E27FC236}">
                <a16:creationId xmlns:a16="http://schemas.microsoft.com/office/drawing/2014/main" id="{D4EBCC11-06E2-47CD-A939-E13C618795CB}"/>
              </a:ext>
            </a:extLst>
          </p:cNvPr>
          <p:cNvPicPr>
            <a:picLocks noChangeAspect="1"/>
          </p:cNvPicPr>
          <p:nvPr/>
        </p:nvPicPr>
        <p:blipFill>
          <a:blip r:embed="rId3"/>
          <a:stretch>
            <a:fillRect/>
          </a:stretch>
        </p:blipFill>
        <p:spPr>
          <a:xfrm>
            <a:off x="7924800" y="1220031"/>
            <a:ext cx="4104904" cy="2534004"/>
          </a:xfrm>
          <a:prstGeom prst="rect">
            <a:avLst/>
          </a:prstGeom>
        </p:spPr>
      </p:pic>
      <p:pic>
        <p:nvPicPr>
          <p:cNvPr id="5" name="Picture 4">
            <a:extLst>
              <a:ext uri="{FF2B5EF4-FFF2-40B4-BE49-F238E27FC236}">
                <a16:creationId xmlns:a16="http://schemas.microsoft.com/office/drawing/2014/main" id="{786142E3-AB5F-4B7E-A5B7-F6A00A90410D}"/>
              </a:ext>
            </a:extLst>
          </p:cNvPr>
          <p:cNvPicPr>
            <a:picLocks noChangeAspect="1"/>
          </p:cNvPicPr>
          <p:nvPr/>
        </p:nvPicPr>
        <p:blipFill>
          <a:blip r:embed="rId4"/>
          <a:stretch>
            <a:fillRect/>
          </a:stretch>
        </p:blipFill>
        <p:spPr>
          <a:xfrm>
            <a:off x="7924800" y="4001844"/>
            <a:ext cx="4104904" cy="1343212"/>
          </a:xfrm>
          <a:prstGeom prst="rect">
            <a:avLst/>
          </a:prstGeom>
        </p:spPr>
      </p:pic>
    </p:spTree>
    <p:extLst>
      <p:ext uri="{BB962C8B-B14F-4D97-AF65-F5344CB8AC3E}">
        <p14:creationId xmlns:p14="http://schemas.microsoft.com/office/powerpoint/2010/main" val="2742292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III.5. </a:t>
            </a:r>
            <a:r>
              <a:rPr lang="en-US" dirty="0" err="1"/>
              <a:t>Kết</a:t>
            </a:r>
            <a:r>
              <a:rPr lang="en-US" dirty="0"/>
              <a:t> </a:t>
            </a:r>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9"/>
            <a:ext cx="8915400" cy="3777622"/>
          </a:xfrm>
        </p:spPr>
        <p:txBody>
          <a:bodyPr>
            <a:normAutofit fontScale="92500" lnSpcReduction="20000"/>
          </a:bodyPr>
          <a:lstStyle/>
          <a:p>
            <a:r>
              <a:rPr lang="vi-VN" sz="2400" dirty="0"/>
              <a:t>Thao tác Join tạo ra sự kết hợp giữa nhiều </a:t>
            </a:r>
            <a:r>
              <a:rPr lang="en-US" sz="2400" dirty="0" err="1"/>
              <a:t>chuỗi</a:t>
            </a:r>
            <a:r>
              <a:rPr lang="en-US" sz="2400" dirty="0"/>
              <a:t> </a:t>
            </a:r>
            <a:r>
              <a:rPr lang="en-US" sz="2400" dirty="0" err="1"/>
              <a:t>không</a:t>
            </a:r>
            <a:r>
              <a:rPr lang="en-US" sz="2400" dirty="0"/>
              <a:t> </a:t>
            </a:r>
            <a:r>
              <a:rPr lang="en-US" sz="2400" dirty="0" err="1"/>
              <a:t>được</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rõ</a:t>
            </a:r>
            <a:r>
              <a:rPr lang="en-US" sz="2400" dirty="0"/>
              <a:t> </a:t>
            </a:r>
            <a:r>
              <a:rPr lang="en-US" sz="2400" dirty="0" err="1"/>
              <a:t>ràng</a:t>
            </a:r>
            <a:r>
              <a:rPr lang="en-US" sz="2400" dirty="0"/>
              <a:t> </a:t>
            </a:r>
            <a:r>
              <a:rPr lang="en-US" sz="2400" dirty="0" err="1"/>
              <a:t>trong</a:t>
            </a:r>
            <a:r>
              <a:rPr lang="en-US" sz="2400" dirty="0"/>
              <a:t> </a:t>
            </a:r>
            <a:r>
              <a:rPr lang="en-US" sz="2400" dirty="0" err="1"/>
              <a:t>các</a:t>
            </a:r>
            <a:r>
              <a:rPr lang="en-US" sz="2400" dirty="0"/>
              <a:t> </a:t>
            </a:r>
            <a:r>
              <a:rPr lang="en-US" sz="2400" dirty="0" err="1"/>
              <a:t>nguồn</a:t>
            </a:r>
            <a:r>
              <a:rPr lang="en-US" sz="2400" dirty="0"/>
              <a:t> </a:t>
            </a:r>
            <a:r>
              <a:rPr lang="en-US" sz="2400" dirty="0" err="1"/>
              <a:t>dữ</a:t>
            </a:r>
            <a:r>
              <a:rPr lang="en-US" sz="2400" dirty="0"/>
              <a:t> </a:t>
            </a:r>
            <a:r>
              <a:rPr lang="en-US" sz="2400" dirty="0" err="1"/>
              <a:t>liệu</a:t>
            </a:r>
            <a:r>
              <a:rPr lang="vi-VN" sz="2400" dirty="0"/>
              <a:t>. Ví dụ, bạn có thể thực hiện một thao tác để tìm tất cả các khách hàng </a:t>
            </a:r>
            <a:r>
              <a:rPr lang="en-US" sz="2400" dirty="0" err="1"/>
              <a:t>và</a:t>
            </a:r>
            <a:r>
              <a:rPr lang="en-US" sz="2400" dirty="0"/>
              <a:t> </a:t>
            </a:r>
            <a:r>
              <a:rPr lang="en-US" sz="2400" dirty="0" err="1"/>
              <a:t>nhà</a:t>
            </a:r>
            <a:r>
              <a:rPr lang="en-US" sz="2400" dirty="0"/>
              <a:t> </a:t>
            </a:r>
            <a:r>
              <a:rPr lang="en-US" sz="2400" dirty="0" err="1"/>
              <a:t>phân</a:t>
            </a:r>
            <a:r>
              <a:rPr lang="en-US" sz="2400" dirty="0"/>
              <a:t> </a:t>
            </a:r>
            <a:r>
              <a:rPr lang="en-US" sz="2400" dirty="0" err="1"/>
              <a:t>phối</a:t>
            </a:r>
            <a:r>
              <a:rPr lang="en-US" sz="2400" dirty="0"/>
              <a:t> ở </a:t>
            </a:r>
            <a:r>
              <a:rPr lang="en-US" sz="2400" dirty="0" err="1"/>
              <a:t>cùng</a:t>
            </a:r>
            <a:r>
              <a:rPr lang="en-US" sz="2400" dirty="0"/>
              <a:t> </a:t>
            </a:r>
            <a:r>
              <a:rPr lang="en-US" sz="2400" dirty="0" err="1"/>
              <a:t>một</a:t>
            </a:r>
            <a:r>
              <a:rPr lang="en-US" sz="2400" dirty="0"/>
              <a:t> </a:t>
            </a:r>
            <a:r>
              <a:rPr lang="en-US" sz="2400" dirty="0" err="1"/>
              <a:t>địa</a:t>
            </a:r>
            <a:r>
              <a:rPr lang="en-US" sz="2400" dirty="0"/>
              <a:t> </a:t>
            </a:r>
            <a:r>
              <a:rPr lang="en-US" sz="2400" dirty="0" err="1"/>
              <a:t>điểm</a:t>
            </a:r>
            <a:r>
              <a:rPr lang="en-US" sz="2400" dirty="0"/>
              <a:t>. </a:t>
            </a:r>
            <a:r>
              <a:rPr lang="vi-VN" sz="2400" dirty="0"/>
              <a:t>Trong LINQ mệnh đề Join luôn luôn tham gia các hoạt động dựa trên tập đối tượng thay vì các bảng cơ sở dữ liệu.</a:t>
            </a:r>
            <a:endParaRPr lang="en-US" sz="2400" dirty="0"/>
          </a:p>
          <a:p>
            <a:endParaRPr lang="en-US" sz="2400" dirty="0"/>
          </a:p>
          <a:p>
            <a:endParaRPr lang="en-US" sz="2400" dirty="0"/>
          </a:p>
          <a:p>
            <a:r>
              <a:rPr lang="vi-VN" sz="2400" dirty="0"/>
              <a:t>Trong LINQ bạn không</a:t>
            </a:r>
            <a:r>
              <a:rPr lang="en-US" sz="2400" dirty="0"/>
              <a:t> </a:t>
            </a:r>
            <a:r>
              <a:rPr lang="en-US" sz="2400" dirty="0" err="1"/>
              <a:t>nhất</a:t>
            </a:r>
            <a:r>
              <a:rPr lang="en-US" sz="2400" dirty="0"/>
              <a:t> </a:t>
            </a:r>
            <a:r>
              <a:rPr lang="en-US" sz="2400" dirty="0" err="1"/>
              <a:t>thiết</a:t>
            </a:r>
            <a:r>
              <a:rPr lang="en-US" sz="2400" dirty="0"/>
              <a:t> </a:t>
            </a:r>
            <a:r>
              <a:rPr lang="en-US" sz="2400" dirty="0" err="1"/>
              <a:t>phải</a:t>
            </a:r>
            <a:r>
              <a:rPr lang="vi-VN" sz="2400" dirty="0"/>
              <a:t> sử dụng mệnh đề Join thường xuyên như</a:t>
            </a:r>
            <a:r>
              <a:rPr lang="en-US" sz="2400" dirty="0"/>
              <a:t> </a:t>
            </a:r>
            <a:r>
              <a:rPr lang="vi-VN" sz="2400" dirty="0"/>
              <a:t>bạn làm trong SQL bởi vì các khóa ngoại LINQ miêu tả trong mô hình như là </a:t>
            </a:r>
            <a:r>
              <a:rPr lang="en-US" sz="2400" dirty="0" err="1"/>
              <a:t>một</a:t>
            </a:r>
            <a:r>
              <a:rPr lang="en-US" sz="2400" dirty="0"/>
              <a:t> </a:t>
            </a:r>
            <a:r>
              <a:rPr lang="en-US" sz="2400" dirty="0" err="1"/>
              <a:t>tập</a:t>
            </a:r>
            <a:r>
              <a:rPr lang="en-US" sz="2400" dirty="0"/>
              <a:t> </a:t>
            </a:r>
            <a:r>
              <a:rPr lang="en-US" sz="2400" dirty="0" err="1"/>
              <a:t>tính</a:t>
            </a:r>
            <a:r>
              <a:rPr lang="en-US" sz="2400" dirty="0"/>
              <a:t> </a:t>
            </a:r>
            <a:r>
              <a:rPr lang="en-US" sz="2400" dirty="0" err="1"/>
              <a:t>chất</a:t>
            </a:r>
            <a:r>
              <a:rPr lang="en-US" sz="2400" dirty="0"/>
              <a:t> </a:t>
            </a:r>
            <a:r>
              <a:rPr lang="en-US" sz="2400" dirty="0" err="1"/>
              <a:t>của</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vi-VN" sz="2400" dirty="0"/>
              <a:t>. Ví dụ, một đối tượng Customer có chứa một tập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vi-VN" sz="2400" dirty="0"/>
              <a:t>Order. </a:t>
            </a:r>
            <a:r>
              <a:rPr lang="en-US" sz="2400" dirty="0" err="1"/>
              <a:t>Thay</a:t>
            </a:r>
            <a:r>
              <a:rPr lang="en-US" sz="2400" dirty="0"/>
              <a:t> </a:t>
            </a:r>
            <a:r>
              <a:rPr lang="en-US" sz="2400" dirty="0" err="1"/>
              <a:t>vì</a:t>
            </a:r>
            <a:r>
              <a:rPr lang="en-US" sz="2400" dirty="0"/>
              <a:t> </a:t>
            </a:r>
            <a:r>
              <a:rPr lang="en-US" sz="2400" dirty="0" err="1"/>
              <a:t>sử</a:t>
            </a:r>
            <a:r>
              <a:rPr lang="en-US" sz="2400" dirty="0"/>
              <a:t> </a:t>
            </a:r>
            <a:r>
              <a:rPr lang="en-US" sz="2400" dirty="0" err="1"/>
              <a:t>dụng</a:t>
            </a:r>
            <a:r>
              <a:rPr lang="en-US" sz="2400" dirty="0"/>
              <a:t> join, </a:t>
            </a: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truy</a:t>
            </a:r>
            <a:r>
              <a:rPr lang="en-US" sz="2400" dirty="0"/>
              <a:t> </a:t>
            </a:r>
            <a:r>
              <a:rPr lang="en-US" sz="2400" dirty="0" err="1"/>
              <a:t>cập</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bằng</a:t>
            </a:r>
            <a:r>
              <a:rPr lang="en-US" sz="2400" dirty="0"/>
              <a:t> </a:t>
            </a:r>
            <a:r>
              <a:rPr lang="en-US" sz="2400" dirty="0" err="1"/>
              <a:t>dấu</a:t>
            </a:r>
            <a:r>
              <a:rPr lang="en-US" sz="2400" dirty="0"/>
              <a:t> </a:t>
            </a:r>
            <a:r>
              <a:rPr lang="en-US" sz="2400" dirty="0" err="1"/>
              <a:t>chấm</a:t>
            </a:r>
            <a:endParaRPr lang="en-US" sz="2400" dirty="0"/>
          </a:p>
        </p:txBody>
      </p:sp>
      <p:pic>
        <p:nvPicPr>
          <p:cNvPr id="4" name="Picture 3">
            <a:extLst>
              <a:ext uri="{FF2B5EF4-FFF2-40B4-BE49-F238E27FC236}">
                <a16:creationId xmlns:a16="http://schemas.microsoft.com/office/drawing/2014/main" id="{9582F036-3546-425E-9F1F-589132720F96}"/>
              </a:ext>
            </a:extLst>
          </p:cNvPr>
          <p:cNvPicPr>
            <a:picLocks noChangeAspect="1"/>
          </p:cNvPicPr>
          <p:nvPr/>
        </p:nvPicPr>
        <p:blipFill>
          <a:blip r:embed="rId3"/>
          <a:stretch>
            <a:fillRect/>
          </a:stretch>
        </p:blipFill>
        <p:spPr>
          <a:xfrm>
            <a:off x="2601857" y="2747013"/>
            <a:ext cx="5515745" cy="771633"/>
          </a:xfrm>
          <a:prstGeom prst="rect">
            <a:avLst/>
          </a:prstGeom>
        </p:spPr>
      </p:pic>
      <p:pic>
        <p:nvPicPr>
          <p:cNvPr id="5" name="Picture 4">
            <a:extLst>
              <a:ext uri="{FF2B5EF4-FFF2-40B4-BE49-F238E27FC236}">
                <a16:creationId xmlns:a16="http://schemas.microsoft.com/office/drawing/2014/main" id="{AA929C1C-614E-4616-ACBE-37027946BB6A}"/>
              </a:ext>
            </a:extLst>
          </p:cNvPr>
          <p:cNvPicPr>
            <a:picLocks noChangeAspect="1"/>
          </p:cNvPicPr>
          <p:nvPr/>
        </p:nvPicPr>
        <p:blipFill>
          <a:blip r:embed="rId4"/>
          <a:stretch>
            <a:fillRect/>
          </a:stretch>
        </p:blipFill>
        <p:spPr>
          <a:xfrm>
            <a:off x="2601857" y="5107381"/>
            <a:ext cx="2505425" cy="323895"/>
          </a:xfrm>
          <a:prstGeom prst="rect">
            <a:avLst/>
          </a:prstGeom>
        </p:spPr>
      </p:pic>
    </p:spTree>
    <p:extLst>
      <p:ext uri="{BB962C8B-B14F-4D97-AF65-F5344CB8AC3E}">
        <p14:creationId xmlns:p14="http://schemas.microsoft.com/office/powerpoint/2010/main" val="35073844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III.6. </a:t>
            </a:r>
            <a:r>
              <a:rPr lang="en-US" dirty="0" err="1"/>
              <a:t>Lựa</a:t>
            </a:r>
            <a:r>
              <a:rPr lang="en-US" dirty="0"/>
              <a:t> </a:t>
            </a:r>
            <a:r>
              <a:rPr lang="en-US" dirty="0" err="1"/>
              <a:t>chọn</a:t>
            </a:r>
            <a:r>
              <a:rPr lang="en-US" dirty="0"/>
              <a:t>(</a:t>
            </a:r>
            <a:r>
              <a:rPr lang="en-US" dirty="0" err="1"/>
              <a:t>phép</a:t>
            </a:r>
            <a:r>
              <a:rPr lang="en-US" dirty="0"/>
              <a:t> </a:t>
            </a:r>
            <a:r>
              <a:rPr lang="en-US" dirty="0" err="1"/>
              <a:t>chiếu</a:t>
            </a:r>
            <a:r>
              <a:rPr lang="en-US" dirty="0"/>
              <a:t>)</a:t>
            </a:r>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9"/>
            <a:ext cx="8915400" cy="3777622"/>
          </a:xfrm>
        </p:spPr>
        <p:txBody>
          <a:bodyPr>
            <a:normAutofit/>
          </a:bodyPr>
          <a:lstStyle/>
          <a:p>
            <a:r>
              <a:rPr lang="vi-VN" sz="2400" dirty="0"/>
              <a:t>Mệnh đề Select đưa ra các kết quả trả về </a:t>
            </a:r>
            <a:r>
              <a:rPr lang="en-US" sz="2400" dirty="0" err="1"/>
              <a:t>cho</a:t>
            </a:r>
            <a:r>
              <a:rPr lang="vi-VN" sz="2400" dirty="0"/>
              <a:t> một câu truy vấn và xác định "hình dạng" hoặc kiểu của mỗi </a:t>
            </a:r>
            <a:r>
              <a:rPr lang="en-US" sz="2400" dirty="0" err="1"/>
              <a:t>phần</a:t>
            </a:r>
            <a:r>
              <a:rPr lang="en-US" sz="2400" dirty="0"/>
              <a:t> </a:t>
            </a:r>
            <a:r>
              <a:rPr lang="en-US" sz="2400" dirty="0" err="1"/>
              <a:t>tử</a:t>
            </a:r>
            <a:r>
              <a:rPr lang="en-US" sz="2400" dirty="0"/>
              <a:t> </a:t>
            </a:r>
            <a:r>
              <a:rPr lang="vi-VN" sz="2400" dirty="0"/>
              <a:t>trả về. Ví dụ, bạn có thể </a:t>
            </a:r>
            <a:r>
              <a:rPr lang="en-US" sz="2400" dirty="0" err="1"/>
              <a:t>xác</a:t>
            </a:r>
            <a:r>
              <a:rPr lang="vi-VN" sz="2400" dirty="0"/>
              <a:t> định cho dù kết quả của bạn sẽ bao gồm tất cả các đối tượng Customer, chỉ cần một thành viên, một nhóm của các thành viên, hoặc một </a:t>
            </a:r>
            <a:r>
              <a:rPr lang="en-US" sz="2400" dirty="0" err="1"/>
              <a:t>nhóm</a:t>
            </a:r>
            <a:r>
              <a:rPr lang="vi-VN" sz="2400" dirty="0"/>
              <a:t> kết quả loại hoàn toàn khác nhau dựa trên tính toán hay</a:t>
            </a:r>
            <a:r>
              <a:rPr lang="en-US" sz="2400" dirty="0"/>
              <a:t> </a:t>
            </a:r>
            <a:r>
              <a:rPr lang="en-US" sz="2400" dirty="0" err="1"/>
              <a:t>sự</a:t>
            </a:r>
            <a:r>
              <a:rPr lang="en-US" sz="2400" dirty="0"/>
              <a:t> </a:t>
            </a:r>
            <a:r>
              <a:rPr lang="en-US" sz="2400" dirty="0" err="1"/>
              <a:t>hình</a:t>
            </a:r>
            <a:r>
              <a:rPr lang="en-US" sz="2400" dirty="0"/>
              <a:t> </a:t>
            </a:r>
            <a:r>
              <a:rPr lang="en-US" sz="2400" dirty="0" err="1"/>
              <a:t>thành</a:t>
            </a:r>
            <a:r>
              <a:rPr lang="en-US" sz="2400" dirty="0"/>
              <a:t> </a:t>
            </a:r>
            <a:r>
              <a:rPr lang="en-US" sz="2400" dirty="0" err="1"/>
              <a:t>của</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mới</a:t>
            </a:r>
            <a:r>
              <a:rPr lang="vi-VN" sz="2400" dirty="0"/>
              <a:t>. Khi mệnh đề Select </a:t>
            </a:r>
            <a:r>
              <a:rPr lang="en-US" sz="2400" dirty="0" err="1"/>
              <a:t>trả</a:t>
            </a:r>
            <a:r>
              <a:rPr lang="en-US" sz="2400" dirty="0"/>
              <a:t> </a:t>
            </a:r>
            <a:r>
              <a:rPr lang="en-US" sz="2400" dirty="0" err="1"/>
              <a:t>về</a:t>
            </a:r>
            <a:r>
              <a:rPr lang="en-US" sz="2400" dirty="0"/>
              <a:t> </a:t>
            </a:r>
            <a:r>
              <a:rPr lang="vi-VN" sz="2400" dirty="0"/>
              <a:t>một cái gì đó khác</a:t>
            </a:r>
            <a:r>
              <a:rPr lang="en-US" sz="2400" dirty="0"/>
              <a:t> </a:t>
            </a:r>
            <a:r>
              <a:rPr lang="en-US" sz="2400" dirty="0" err="1"/>
              <a:t>với</a:t>
            </a:r>
            <a:r>
              <a:rPr lang="en-US" sz="2400" dirty="0"/>
              <a:t> </a:t>
            </a:r>
            <a:r>
              <a:rPr lang="vi-VN" sz="2400" dirty="0"/>
              <a:t>một bản sao của các phần tử nguồn, thao tác được gọi là </a:t>
            </a:r>
            <a:r>
              <a:rPr lang="en-US" sz="2400" dirty="0" err="1"/>
              <a:t>phép</a:t>
            </a:r>
            <a:r>
              <a:rPr lang="en-US" sz="2400" dirty="0"/>
              <a:t> </a:t>
            </a:r>
            <a:r>
              <a:rPr lang="en-US" sz="2400" dirty="0" err="1"/>
              <a:t>chiếu</a:t>
            </a:r>
            <a:r>
              <a:rPr lang="vi-VN" sz="2400" dirty="0"/>
              <a:t>. Việc sử dụng các </a:t>
            </a:r>
            <a:r>
              <a:rPr lang="en-US" sz="2400" dirty="0" err="1"/>
              <a:t>phép</a:t>
            </a:r>
            <a:r>
              <a:rPr lang="en-US" sz="2400" dirty="0"/>
              <a:t> </a:t>
            </a:r>
            <a:r>
              <a:rPr lang="en-US" sz="2400" dirty="0" err="1"/>
              <a:t>chiếu</a:t>
            </a:r>
            <a:r>
              <a:rPr lang="en-US" sz="2400" dirty="0"/>
              <a:t> </a:t>
            </a:r>
            <a:r>
              <a:rPr lang="vi-VN" sz="2400" dirty="0"/>
              <a:t>để chuyển đổi dữ liệu là một khả năng của biểu thức truy vấn LINQ. </a:t>
            </a:r>
            <a:endParaRPr lang="en-US" sz="2400" dirty="0"/>
          </a:p>
        </p:txBody>
      </p:sp>
    </p:spTree>
    <p:extLst>
      <p:ext uri="{BB962C8B-B14F-4D97-AF65-F5344CB8AC3E}">
        <p14:creationId xmlns:p14="http://schemas.microsoft.com/office/powerpoint/2010/main" val="8832325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36556"/>
          </a:xfrm>
        </p:spPr>
        <p:txBody>
          <a:bodyPr>
            <a:normAutofit/>
          </a:bodyPr>
          <a:lstStyle/>
          <a:p>
            <a:r>
              <a:rPr lang="en-US" dirty="0"/>
              <a:t>IV. </a:t>
            </a:r>
            <a:r>
              <a:rPr lang="en-US" dirty="0" err="1"/>
              <a:t>Chuyển</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với</a:t>
            </a:r>
            <a:r>
              <a:rPr lang="en-US" dirty="0"/>
              <a:t> LINQ</a:t>
            </a:r>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06286"/>
            <a:ext cx="8915400" cy="3777622"/>
          </a:xfrm>
        </p:spPr>
        <p:txBody>
          <a:bodyPr>
            <a:normAutofit/>
          </a:bodyPr>
          <a:lstStyle/>
          <a:p>
            <a:r>
              <a:rPr lang="vi-VN" sz="2400" dirty="0"/>
              <a:t>LINQ không </a:t>
            </a:r>
            <a:r>
              <a:rPr lang="en-US" sz="2400" dirty="0" err="1"/>
              <a:t>chỉ</a:t>
            </a:r>
            <a:r>
              <a:rPr lang="en-US" sz="2400" dirty="0"/>
              <a:t> </a:t>
            </a:r>
            <a:r>
              <a:rPr lang="en-US" sz="2400" dirty="0" err="1"/>
              <a:t>là</a:t>
            </a:r>
            <a:r>
              <a:rPr lang="vi-VN" sz="2400" dirty="0"/>
              <a:t> truy </a:t>
            </a:r>
            <a:r>
              <a:rPr lang="en-US" sz="2400" dirty="0" err="1"/>
              <a:t>xuất</a:t>
            </a:r>
            <a:r>
              <a:rPr lang="vi-VN" sz="2400" dirty="0"/>
              <a:t> dữ liệu. Nó c</a:t>
            </a:r>
            <a:r>
              <a:rPr lang="en-US" sz="2400" dirty="0" err="1"/>
              <a:t>òn</a:t>
            </a:r>
            <a:r>
              <a:rPr lang="vi-VN" sz="2400" dirty="0"/>
              <a:t> là một công cụ mạnh mẽ cho việc </a:t>
            </a:r>
            <a:r>
              <a:rPr lang="en-US" sz="2400" dirty="0" err="1"/>
              <a:t>biến</a:t>
            </a:r>
            <a:r>
              <a:rPr lang="en-US" sz="2400" dirty="0"/>
              <a:t> </a:t>
            </a:r>
            <a:r>
              <a:rPr lang="en-US" sz="2400" dirty="0" err="1"/>
              <a:t>đổi</a:t>
            </a:r>
            <a:r>
              <a:rPr lang="vi-VN" sz="2400" dirty="0"/>
              <a:t> dữ liệu. Bằng cách sử dụng một truy vấn LINQ, bạn có thể sử dụng một chuỗi nguồn dữ liệu vào và sửa đổi nó </a:t>
            </a:r>
            <a:r>
              <a:rPr lang="en-US" sz="2400" dirty="0" err="1"/>
              <a:t>bằng</a:t>
            </a:r>
            <a:r>
              <a:rPr lang="en-US" sz="2400" dirty="0"/>
              <a:t> </a:t>
            </a:r>
            <a:r>
              <a:rPr lang="vi-VN" sz="2400" dirty="0"/>
              <a:t>nhiều cách để tạo ra một chuỗi ra mới. Bạn có thể sửa đổi trình tự </a:t>
            </a:r>
            <a:r>
              <a:rPr lang="en-US" sz="2400" dirty="0" err="1"/>
              <a:t>của</a:t>
            </a:r>
            <a:r>
              <a:rPr lang="en-US" sz="2400" dirty="0"/>
              <a:t> </a:t>
            </a:r>
            <a:r>
              <a:rPr lang="vi-VN" sz="2400" dirty="0"/>
              <a:t>nó mà không sửa đổi các phần tử</a:t>
            </a:r>
            <a:r>
              <a:rPr lang="en-US" sz="2400" dirty="0"/>
              <a:t> </a:t>
            </a:r>
            <a:r>
              <a:rPr lang="en-US" sz="2400" dirty="0" err="1"/>
              <a:t>bên</a:t>
            </a:r>
            <a:r>
              <a:rPr lang="en-US" sz="2400" dirty="0"/>
              <a:t> </a:t>
            </a:r>
            <a:r>
              <a:rPr lang="en-US" sz="2400" dirty="0" err="1"/>
              <a:t>trong</a:t>
            </a:r>
            <a:r>
              <a:rPr lang="vi-VN" sz="2400" dirty="0"/>
              <a:t> bằng cách phân loại và gom nhóm. Nhưng có lẽ </a:t>
            </a:r>
            <a:r>
              <a:rPr lang="en-US" sz="2400" dirty="0" err="1"/>
              <a:t>tính</a:t>
            </a:r>
            <a:r>
              <a:rPr lang="en-US" sz="2400" dirty="0"/>
              <a:t> </a:t>
            </a:r>
            <a:r>
              <a:rPr lang="en-US" sz="2400" dirty="0" err="1"/>
              <a:t>năng</a:t>
            </a:r>
            <a:r>
              <a:rPr lang="en-US" sz="2400" dirty="0"/>
              <a:t> </a:t>
            </a:r>
            <a:r>
              <a:rPr lang="vi-VN" sz="2400" dirty="0"/>
              <a:t>mạnh mẽ </a:t>
            </a:r>
            <a:r>
              <a:rPr lang="en-US" sz="2400" dirty="0" err="1"/>
              <a:t>nhất</a:t>
            </a:r>
            <a:r>
              <a:rPr lang="en-US" sz="2400" dirty="0"/>
              <a:t> </a:t>
            </a:r>
            <a:r>
              <a:rPr lang="en-US" sz="2400" dirty="0" err="1"/>
              <a:t>trong</a:t>
            </a:r>
            <a:r>
              <a:rPr lang="en-US" sz="2400" dirty="0"/>
              <a:t> </a:t>
            </a:r>
            <a:r>
              <a:rPr lang="vi-VN" sz="2400" dirty="0"/>
              <a:t>của các câu truy vấn LINQ là khả năng tạo </a:t>
            </a:r>
            <a:r>
              <a:rPr lang="en-US" sz="2400" dirty="0"/>
              <a:t>ra </a:t>
            </a:r>
            <a:r>
              <a:rPr lang="en-US" sz="2400" dirty="0" err="1"/>
              <a:t>kiểu</a:t>
            </a:r>
            <a:r>
              <a:rPr lang="vi-VN" sz="2400" dirty="0"/>
              <a:t> mới. </a:t>
            </a:r>
            <a:r>
              <a:rPr lang="en-US" sz="2400" dirty="0" err="1"/>
              <a:t>Tính</a:t>
            </a:r>
            <a:r>
              <a:rPr lang="en-US" sz="2400" dirty="0"/>
              <a:t> </a:t>
            </a:r>
            <a:r>
              <a:rPr lang="en-US" sz="2400" dirty="0" err="1"/>
              <a:t>năng</a:t>
            </a:r>
            <a:r>
              <a:rPr lang="en-US" sz="2400" dirty="0"/>
              <a:t> </a:t>
            </a:r>
            <a:r>
              <a:rPr lang="en-US" sz="2400" dirty="0" err="1"/>
              <a:t>này</a:t>
            </a:r>
            <a:r>
              <a:rPr lang="en-US" sz="2400" dirty="0"/>
              <a:t> </a:t>
            </a:r>
            <a:r>
              <a:rPr lang="en-US" sz="2400" dirty="0" err="1"/>
              <a:t>được</a:t>
            </a:r>
            <a:r>
              <a:rPr lang="en-US" sz="2400" dirty="0"/>
              <a:t> </a:t>
            </a:r>
            <a:r>
              <a:rPr lang="en-US" sz="2400" dirty="0" err="1"/>
              <a:t>hoàn</a:t>
            </a:r>
            <a:r>
              <a:rPr lang="en-US" sz="2400" dirty="0"/>
              <a:t> </a:t>
            </a:r>
            <a:r>
              <a:rPr lang="en-US" sz="2400" dirty="0" err="1"/>
              <a:t>thiện</a:t>
            </a:r>
            <a:r>
              <a:rPr lang="en-US" sz="2400" dirty="0"/>
              <a:t> </a:t>
            </a:r>
            <a:r>
              <a:rPr lang="vi-VN" sz="2400" dirty="0"/>
              <a:t>trong mệnh đề select. </a:t>
            </a:r>
            <a:endParaRPr lang="en-US" sz="2400" dirty="0"/>
          </a:p>
        </p:txBody>
      </p:sp>
    </p:spTree>
    <p:extLst>
      <p:ext uri="{BB962C8B-B14F-4D97-AF65-F5344CB8AC3E}">
        <p14:creationId xmlns:p14="http://schemas.microsoft.com/office/powerpoint/2010/main" val="16293155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1818553" y="517231"/>
            <a:ext cx="8911687" cy="836556"/>
          </a:xfrm>
        </p:spPr>
        <p:txBody>
          <a:bodyPr>
            <a:normAutofit/>
          </a:bodyPr>
          <a:lstStyle/>
          <a:p>
            <a:r>
              <a:rPr lang="en-US" dirty="0"/>
              <a:t>V. </a:t>
            </a:r>
            <a:r>
              <a:rPr lang="en-US" dirty="0" err="1"/>
              <a:t>Cú</a:t>
            </a:r>
            <a:r>
              <a:rPr lang="en-US" dirty="0"/>
              <a:t> </a:t>
            </a:r>
            <a:r>
              <a:rPr lang="en-US" dirty="0" err="1"/>
              <a:t>pháp</a:t>
            </a:r>
            <a:r>
              <a:rPr lang="en-US" dirty="0"/>
              <a:t> </a:t>
            </a:r>
            <a:r>
              <a:rPr lang="en-US" dirty="0" err="1"/>
              <a:t>truy</a:t>
            </a:r>
            <a:r>
              <a:rPr lang="en-US" dirty="0"/>
              <a:t> </a:t>
            </a:r>
            <a:r>
              <a:rPr lang="en-US" dirty="0" err="1"/>
              <a:t>vấn</a:t>
            </a:r>
            <a:r>
              <a:rPr lang="en-US" dirty="0"/>
              <a:t> </a:t>
            </a:r>
            <a:r>
              <a:rPr lang="en-US" dirty="0" err="1"/>
              <a:t>và</a:t>
            </a:r>
            <a:r>
              <a:rPr lang="en-US" dirty="0"/>
              <a:t> </a:t>
            </a:r>
            <a:r>
              <a:rPr lang="en-US" dirty="0" err="1"/>
              <a:t>cú</a:t>
            </a:r>
            <a:r>
              <a:rPr lang="en-US" dirty="0"/>
              <a:t> </a:t>
            </a:r>
            <a:r>
              <a:rPr lang="en-US" dirty="0" err="1"/>
              <a:t>pháp</a:t>
            </a:r>
            <a:r>
              <a:rPr lang="en-US" dirty="0"/>
              <a:t> </a:t>
            </a:r>
            <a:r>
              <a:rPr lang="en-US" dirty="0" err="1"/>
              <a:t>ph</a:t>
            </a:r>
            <a:r>
              <a:rPr lang="vi-VN" dirty="0"/>
              <a:t>ư</a:t>
            </a:r>
            <a:r>
              <a:rPr lang="en-US" dirty="0" err="1"/>
              <a:t>ơng</a:t>
            </a:r>
            <a:r>
              <a:rPr lang="en-US" dirty="0"/>
              <a:t> </a:t>
            </a:r>
            <a:r>
              <a:rPr lang="en-US" dirty="0" err="1"/>
              <a:t>thức</a:t>
            </a: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1818553" y="1223159"/>
            <a:ext cx="6296007" cy="5551714"/>
          </a:xfrm>
        </p:spPr>
        <p:txBody>
          <a:bodyPr>
            <a:normAutofit fontScale="77500" lnSpcReduction="20000"/>
          </a:bodyPr>
          <a:lstStyle/>
          <a:p>
            <a:r>
              <a:rPr lang="vi-VN" sz="2400" dirty="0"/>
              <a:t>Hầu hết các truy vấn LINQ</a:t>
            </a:r>
            <a:r>
              <a:rPr lang="en-US" sz="2400" dirty="0"/>
              <a:t> </a:t>
            </a:r>
            <a:r>
              <a:rPr lang="en-US" sz="2400" dirty="0" err="1"/>
              <a:t>thông</a:t>
            </a:r>
            <a:r>
              <a:rPr lang="en-US" sz="2400" dirty="0"/>
              <a:t> </a:t>
            </a:r>
            <a:r>
              <a:rPr lang="en-US" sz="2400" dirty="0" err="1"/>
              <a:t>dụng</a:t>
            </a:r>
            <a:r>
              <a:rPr lang="en-US" sz="2400" dirty="0"/>
              <a:t> </a:t>
            </a:r>
            <a:r>
              <a:rPr lang="en-US" sz="2400" dirty="0" err="1"/>
              <a:t>đều</a:t>
            </a:r>
            <a:r>
              <a:rPr lang="vi-VN" sz="2400" dirty="0"/>
              <a:t> được viết bằng cách sử dụng cú pháp truy vấn</a:t>
            </a:r>
            <a:r>
              <a:rPr lang="en-US" sz="2400" dirty="0"/>
              <a:t> </a:t>
            </a:r>
            <a:r>
              <a:rPr lang="en-US" sz="2400" dirty="0" err="1"/>
              <a:t>theo</a:t>
            </a:r>
            <a:r>
              <a:rPr lang="en-US" sz="2400" dirty="0"/>
              <a:t> LINQ</a:t>
            </a:r>
            <a:r>
              <a:rPr lang="vi-VN" sz="2400" dirty="0"/>
              <a:t>. Tuy nhiên, cú pháp truy vấn phải được dịch thành các lệnh gọi phương thức </a:t>
            </a:r>
            <a:r>
              <a:rPr lang="en-US" sz="2400" dirty="0" err="1"/>
              <a:t>dành</a:t>
            </a:r>
            <a:r>
              <a:rPr lang="en-US" sz="2400" dirty="0"/>
              <a:t> </a:t>
            </a:r>
            <a:r>
              <a:rPr lang="en-US" sz="2400" dirty="0" err="1"/>
              <a:t>cho</a:t>
            </a:r>
            <a:r>
              <a:rPr lang="en-US" sz="2400" dirty="0"/>
              <a:t> .NET common language runtime (CLR) </a:t>
            </a:r>
            <a:r>
              <a:rPr lang="vi-VN" sz="2400" dirty="0"/>
              <a:t>khi mã được biên dịch. Các </a:t>
            </a:r>
            <a:r>
              <a:rPr lang="en-US" sz="2400" dirty="0" err="1"/>
              <a:t>lệnh</a:t>
            </a:r>
            <a:r>
              <a:rPr lang="en-US" sz="2400" dirty="0"/>
              <a:t> </a:t>
            </a:r>
            <a:r>
              <a:rPr lang="vi-VN" sz="2400" dirty="0"/>
              <a:t>gọi phương thức này </a:t>
            </a:r>
            <a:r>
              <a:rPr lang="en-US" sz="2400" dirty="0" err="1"/>
              <a:t>sẽ</a:t>
            </a:r>
            <a:r>
              <a:rPr lang="en-US" sz="2400" dirty="0"/>
              <a:t> </a:t>
            </a:r>
            <a:r>
              <a:rPr lang="en-US" sz="2400" dirty="0" err="1"/>
              <a:t>sử</a:t>
            </a:r>
            <a:r>
              <a:rPr lang="en-US" sz="2400" dirty="0"/>
              <a:t> </a:t>
            </a:r>
            <a:r>
              <a:rPr lang="en-US" sz="2400" dirty="0" err="1"/>
              <a:t>dụng</a:t>
            </a:r>
            <a:r>
              <a:rPr lang="vi-VN" sz="2400" dirty="0"/>
              <a:t> các toán tử truy vấn tiêu chuẩn, </a:t>
            </a:r>
            <a:r>
              <a:rPr lang="en-US" sz="2400" dirty="0" err="1"/>
              <a:t>các</a:t>
            </a:r>
            <a:r>
              <a:rPr lang="en-US" sz="2400" dirty="0"/>
              <a:t> </a:t>
            </a:r>
            <a:r>
              <a:rPr lang="en-US" sz="2400" dirty="0" err="1"/>
              <a:t>toán</a:t>
            </a:r>
            <a:r>
              <a:rPr lang="en-US" sz="2400" dirty="0"/>
              <a:t> </a:t>
            </a:r>
            <a:r>
              <a:rPr lang="en-US" sz="2400" dirty="0" err="1"/>
              <a:t>tử</a:t>
            </a:r>
            <a:r>
              <a:rPr lang="en-US" sz="2400" dirty="0"/>
              <a:t> </a:t>
            </a:r>
            <a:r>
              <a:rPr lang="en-US" sz="2400" dirty="0" err="1"/>
              <a:t>này</a:t>
            </a:r>
            <a:r>
              <a:rPr lang="en-US" sz="2400" dirty="0"/>
              <a:t> </a:t>
            </a:r>
            <a:r>
              <a:rPr lang="vi-VN" sz="2400" dirty="0"/>
              <a:t>có các tên Where, Select, GroupBy, Join, Max và Average. Bạn có thể gọi chúng trực tiếp bằng cách sử dụng cú pháp phương thức thay vì cú pháp truy vấn.</a:t>
            </a:r>
            <a:endParaRPr lang="en-US" sz="2400" dirty="0"/>
          </a:p>
          <a:p>
            <a:r>
              <a:rPr lang="vi-VN" sz="2400" dirty="0"/>
              <a:t>Cú pháp truy vấn và cú pháp phương thức giống hệt nhau về mặt ngữ nghĩa, nhưng nhiều người </a:t>
            </a:r>
            <a:r>
              <a:rPr lang="en-US" sz="2400" dirty="0" err="1"/>
              <a:t>cho</a:t>
            </a:r>
            <a:r>
              <a:rPr lang="en-US" sz="2400" dirty="0"/>
              <a:t> </a:t>
            </a:r>
            <a:r>
              <a:rPr lang="en-US" sz="2400" dirty="0" err="1"/>
              <a:t>rằng</a:t>
            </a:r>
            <a:r>
              <a:rPr lang="en-US" sz="2400" dirty="0"/>
              <a:t> </a:t>
            </a:r>
            <a:r>
              <a:rPr lang="vi-VN" sz="2400" dirty="0"/>
              <a:t>cú pháp truy vấn đơn giản hơn và dễ đọc hơn. Một số truy vấn phải được thể hiện dưới dạng các </a:t>
            </a:r>
            <a:r>
              <a:rPr lang="en-US" sz="2400" dirty="0" err="1"/>
              <a:t>lệnh</a:t>
            </a:r>
            <a:r>
              <a:rPr lang="vi-VN" sz="2400" dirty="0"/>
              <a:t> gọi phương thức. Ví dụ: bạn phải sử dụng lệnh gọi phương thức để thể hiện một truy vấn truy xuất số lượng phần tử phù hợp với một điều kiện </a:t>
            </a:r>
            <a:r>
              <a:rPr lang="en-US" sz="2400" dirty="0" err="1"/>
              <a:t>nhất</a:t>
            </a:r>
            <a:r>
              <a:rPr lang="en-US" sz="2400" dirty="0"/>
              <a:t> </a:t>
            </a:r>
            <a:r>
              <a:rPr lang="en-US" sz="2400" dirty="0" err="1"/>
              <a:t>định</a:t>
            </a:r>
            <a:r>
              <a:rPr lang="vi-VN" sz="2400" dirty="0"/>
              <a:t>. Bạn cũng phải sử dụng lệnh gọi phương thức cho truy vấn truy xuất phần tử có giá trị tối đa trong chuỗi nguồn. Tài liệu tham khảo cho các toán tử truy vấn tiêu chuẩn trong </a:t>
            </a:r>
            <a:r>
              <a:rPr lang="en-US" sz="2400" dirty="0"/>
              <a:t>namespace </a:t>
            </a:r>
            <a:r>
              <a:rPr lang="vi-VN" sz="2400" dirty="0"/>
              <a:t>System.Linq thường sử dụng cú pháp phương thức. Do đó, ngay cả khi bắt đầu viết các truy vấn LINQ, việc làm quen với cách sử dụng cú pháp phương thức trong các truy vấn và trong các biểu thức truy vấn là rất hữu ích.</a:t>
            </a:r>
            <a:endParaRPr lang="en-US" sz="2400" dirty="0"/>
          </a:p>
        </p:txBody>
      </p:sp>
      <p:pic>
        <p:nvPicPr>
          <p:cNvPr id="5" name="Picture 4">
            <a:extLst>
              <a:ext uri="{FF2B5EF4-FFF2-40B4-BE49-F238E27FC236}">
                <a16:creationId xmlns:a16="http://schemas.microsoft.com/office/drawing/2014/main" id="{4B83FC3E-8E0C-4EF6-8862-A2EE0E3079DD}"/>
              </a:ext>
            </a:extLst>
          </p:cNvPr>
          <p:cNvPicPr>
            <a:picLocks noChangeAspect="1"/>
          </p:cNvPicPr>
          <p:nvPr/>
        </p:nvPicPr>
        <p:blipFill>
          <a:blip r:embed="rId3"/>
          <a:stretch>
            <a:fillRect/>
          </a:stretch>
        </p:blipFill>
        <p:spPr>
          <a:xfrm>
            <a:off x="8114560" y="2059715"/>
            <a:ext cx="3895238" cy="2766951"/>
          </a:xfrm>
          <a:prstGeom prst="rect">
            <a:avLst/>
          </a:prstGeom>
        </p:spPr>
      </p:pic>
    </p:spTree>
    <p:extLst>
      <p:ext uri="{BB962C8B-B14F-4D97-AF65-F5344CB8AC3E}">
        <p14:creationId xmlns:p14="http://schemas.microsoft.com/office/powerpoint/2010/main" val="3344062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B033-A98B-452E-8ADD-99527D2C29F4}"/>
              </a:ext>
            </a:extLst>
          </p:cNvPr>
          <p:cNvSpPr>
            <a:spLocks noGrp="1"/>
          </p:cNvSpPr>
          <p:nvPr>
            <p:ph type="title"/>
          </p:nvPr>
        </p:nvSpPr>
        <p:spPr>
          <a:xfrm>
            <a:off x="1640156" y="682168"/>
            <a:ext cx="8911687" cy="1280890"/>
          </a:xfrm>
        </p:spPr>
        <p:txBody>
          <a:bodyPr/>
          <a:lstStyle/>
          <a:p>
            <a:pPr algn="ct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93DE528E-2D65-4BA3-91BF-67FEE5111C76}"/>
              </a:ext>
            </a:extLst>
          </p:cNvPr>
          <p:cNvSpPr>
            <a:spLocks noGrp="1"/>
          </p:cNvSpPr>
          <p:nvPr>
            <p:ph idx="1"/>
          </p:nvPr>
        </p:nvSpPr>
        <p:spPr>
          <a:xfrm>
            <a:off x="2898433" y="1540189"/>
            <a:ext cx="7149874" cy="3777622"/>
          </a:xfrm>
        </p:spPr>
        <p:txBody>
          <a:bodyPr/>
          <a:lstStyle/>
          <a:p>
            <a:r>
              <a:rPr lang="en-US" dirty="0"/>
              <a:t>MSDN </a:t>
            </a:r>
            <a:r>
              <a:rPr lang="en-US" dirty="0" err="1"/>
              <a:t>.Net</a:t>
            </a:r>
            <a:r>
              <a:rPr lang="en-US" dirty="0"/>
              <a:t> Language-Integrated Query: </a:t>
            </a:r>
            <a:r>
              <a:rPr lang="en-US" dirty="0">
                <a:hlinkClick r:id="rId3"/>
              </a:rPr>
              <a:t>https://docs.microsoft.com/en-us/dotnet/csharp/programming-guide/concepts/linq/</a:t>
            </a:r>
            <a:endParaRPr lang="en-US" dirty="0"/>
          </a:p>
          <a:p>
            <a:r>
              <a:rPr lang="en-US" dirty="0">
                <a:latin typeface="+mj-lt"/>
              </a:rPr>
              <a:t>LINQ to SQL c</a:t>
            </a:r>
            <a:r>
              <a:rPr lang="vi-VN" dirty="0">
                <a:latin typeface="+mj-lt"/>
              </a:rPr>
              <a:t>ơ</a:t>
            </a:r>
            <a:r>
              <a:rPr lang="en-US" dirty="0">
                <a:latin typeface="+mj-lt"/>
              </a:rPr>
              <a:t> </a:t>
            </a:r>
            <a:r>
              <a:rPr lang="en-US" dirty="0" err="1">
                <a:latin typeface="+mj-lt"/>
              </a:rPr>
              <a:t>bản</a:t>
            </a:r>
            <a:r>
              <a:rPr lang="en-US" dirty="0">
                <a:latin typeface="+mj-lt"/>
              </a:rPr>
              <a:t>: </a:t>
            </a:r>
            <a:r>
              <a:rPr lang="en-US" dirty="0">
                <a:latin typeface="+mj-lt"/>
                <a:hlinkClick r:id="rId4"/>
              </a:rPr>
              <a:t>https://yinyangit.wordpress.com/2011/08/11/linq-to-sql-basic-concepts-object-relational-mapping-entity-class-association-and-datacontext/</a:t>
            </a:r>
            <a:endParaRPr lang="en-US" dirty="0">
              <a:latin typeface="+mj-lt"/>
            </a:endParaRPr>
          </a:p>
          <a:p>
            <a:r>
              <a:rPr lang="en-US" dirty="0">
                <a:latin typeface="+mj-lt"/>
              </a:rPr>
              <a:t>MSDN LINQ to SQL: </a:t>
            </a:r>
            <a:r>
              <a:rPr lang="en-US" dirty="0">
                <a:latin typeface="+mj-lt"/>
                <a:hlinkClick r:id="rId5"/>
              </a:rPr>
              <a:t>https://docs.microsoft.com/en-us/dotnet/framework/data/adonet/sql/linq/</a:t>
            </a:r>
            <a:endParaRPr lang="en-US" dirty="0">
              <a:latin typeface="+mj-lt"/>
            </a:endParaRPr>
          </a:p>
          <a:p>
            <a:r>
              <a:rPr lang="en-US" b="1" dirty="0"/>
              <a:t>Practical Database Programming With Visual C#.NET, </a:t>
            </a:r>
            <a:r>
              <a:rPr lang="en-US" dirty="0"/>
              <a:t> Ying Bai</a:t>
            </a:r>
            <a:endParaRPr lang="en-US" b="1" dirty="0"/>
          </a:p>
          <a:p>
            <a:endParaRPr lang="en-US" dirty="0">
              <a:latin typeface="+mj-lt"/>
            </a:endParaRPr>
          </a:p>
          <a:p>
            <a:endParaRPr lang="en-US" dirty="0">
              <a:latin typeface="+mj-lt"/>
            </a:endParaRPr>
          </a:p>
          <a:p>
            <a:endParaRPr lang="en-US" dirty="0">
              <a:latin typeface="+mj-lt"/>
            </a:endParaRPr>
          </a:p>
          <a:p>
            <a:endParaRPr lang="en-US" dirty="0"/>
          </a:p>
        </p:txBody>
      </p:sp>
    </p:spTree>
    <p:extLst>
      <p:ext uri="{BB962C8B-B14F-4D97-AF65-F5344CB8AC3E}">
        <p14:creationId xmlns:p14="http://schemas.microsoft.com/office/powerpoint/2010/main" val="423836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605C-E6F0-4EDC-B068-0DA49EC3C823}"/>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D6D468AB-1167-4D9C-9089-38357DC55065}"/>
              </a:ext>
            </a:extLst>
          </p:cNvPr>
          <p:cNvSpPr>
            <a:spLocks noGrp="1"/>
          </p:cNvSpPr>
          <p:nvPr>
            <p:ph idx="1"/>
          </p:nvPr>
        </p:nvSpPr>
        <p:spPr>
          <a:xfrm>
            <a:off x="2589212" y="1428750"/>
            <a:ext cx="8915400" cy="4960175"/>
          </a:xfrm>
        </p:spPr>
        <p:txBody>
          <a:bodyPr>
            <a:normAutofit fontScale="77500" lnSpcReduction="20000"/>
          </a:bodyPr>
          <a:lstStyle/>
          <a:p>
            <a:pPr marL="571500" indent="-571500">
              <a:buFont typeface="+mj-lt"/>
              <a:buAutoNum type="romanUcPeriod"/>
            </a:pPr>
            <a:r>
              <a:rPr lang="vi-VN" sz="3200" dirty="0"/>
              <a:t>Chỉ định lưu trữ Thực hiện thủ tục Update, Insert, và delete</a:t>
            </a:r>
            <a:endParaRPr lang="en-US" sz="3200" dirty="0"/>
          </a:p>
          <a:p>
            <a:pPr marL="571500" indent="-571500">
              <a:buFont typeface="+mj-lt"/>
              <a:buAutoNum type="romanUcPeriod"/>
            </a:pPr>
            <a:r>
              <a:rPr lang="en-US" sz="3200" dirty="0"/>
              <a:t>LINQ </a:t>
            </a:r>
            <a:r>
              <a:rPr lang="en-US" sz="3200" dirty="0" err="1"/>
              <a:t>và</a:t>
            </a:r>
            <a:r>
              <a:rPr lang="en-US" sz="3200" dirty="0"/>
              <a:t> </a:t>
            </a:r>
            <a:r>
              <a:rPr lang="en-US" sz="3200" dirty="0" err="1"/>
              <a:t>các</a:t>
            </a:r>
            <a:r>
              <a:rPr lang="en-US" sz="3200" dirty="0"/>
              <a:t> </a:t>
            </a:r>
            <a:r>
              <a:rPr lang="en-US" sz="3200" dirty="0" err="1"/>
              <a:t>kiểu</a:t>
            </a:r>
            <a:r>
              <a:rPr lang="en-US" sz="3200" dirty="0"/>
              <a:t> </a:t>
            </a:r>
            <a:r>
              <a:rPr lang="en-US" sz="3200" dirty="0" err="1"/>
              <a:t>có</a:t>
            </a:r>
            <a:r>
              <a:rPr lang="en-US" sz="3200" dirty="0"/>
              <a:t> </a:t>
            </a:r>
            <a:r>
              <a:rPr lang="en-US" sz="3200" dirty="0" err="1"/>
              <a:t>chung</a:t>
            </a:r>
            <a:r>
              <a:rPr lang="en-US" sz="3200" dirty="0"/>
              <a:t> </a:t>
            </a:r>
            <a:r>
              <a:rPr lang="en-US" sz="3200" dirty="0" err="1"/>
              <a:t>đặc</a:t>
            </a:r>
            <a:r>
              <a:rPr lang="en-US" sz="3200" dirty="0"/>
              <a:t> </a:t>
            </a:r>
            <a:r>
              <a:rPr lang="en-US" sz="3200" dirty="0" err="1"/>
              <a:t>điểm</a:t>
            </a:r>
            <a:r>
              <a:rPr lang="en-US" sz="3200" dirty="0"/>
              <a:t>(Generic Types)</a:t>
            </a:r>
          </a:p>
          <a:p>
            <a:pPr marL="1028700" lvl="1" indent="-571500">
              <a:buFont typeface="+mj-lt"/>
              <a:buAutoNum type="arabicPeriod"/>
            </a:pPr>
            <a:r>
              <a:rPr lang="en-US" sz="2000" dirty="0" err="1"/>
              <a:t>Các</a:t>
            </a:r>
            <a:r>
              <a:rPr lang="en-US" sz="2000" dirty="0"/>
              <a:t> </a:t>
            </a:r>
            <a:r>
              <a:rPr lang="en-US" sz="2000" dirty="0" err="1"/>
              <a:t>biến</a:t>
            </a:r>
            <a:r>
              <a:rPr lang="en-US" sz="2000" dirty="0"/>
              <a:t> </a:t>
            </a:r>
            <a:r>
              <a:rPr lang="en-US" sz="2000" dirty="0" err="1"/>
              <a:t>IEnumerable</a:t>
            </a:r>
            <a:r>
              <a:rPr lang="en-US" sz="2000" dirty="0"/>
              <a:t> </a:t>
            </a:r>
            <a:r>
              <a:rPr lang="en-US" sz="2000" dirty="0" err="1"/>
              <a:t>có</a:t>
            </a:r>
            <a:r>
              <a:rPr lang="en-US" sz="2000" dirty="0"/>
              <a:t> </a:t>
            </a:r>
            <a:r>
              <a:rPr lang="en-US" sz="2000" dirty="0" err="1"/>
              <a:t>trong</a:t>
            </a:r>
            <a:r>
              <a:rPr lang="en-US" sz="2000" dirty="0"/>
              <a:t> </a:t>
            </a:r>
            <a:r>
              <a:rPr lang="en-US" sz="2000" dirty="0" err="1"/>
              <a:t>các</a:t>
            </a:r>
            <a:r>
              <a:rPr lang="en-US" sz="2000" dirty="0"/>
              <a:t> </a:t>
            </a:r>
            <a:r>
              <a:rPr lang="en-US" sz="2000" dirty="0" err="1"/>
              <a:t>câu</a:t>
            </a:r>
            <a:r>
              <a:rPr lang="en-US" sz="2000" dirty="0"/>
              <a:t> </a:t>
            </a:r>
            <a:r>
              <a:rPr lang="en-US" sz="2000" dirty="0" err="1"/>
              <a:t>truy</a:t>
            </a:r>
            <a:r>
              <a:rPr lang="en-US" sz="2000" dirty="0"/>
              <a:t> </a:t>
            </a:r>
            <a:r>
              <a:rPr lang="en-US" sz="2000" dirty="0" err="1"/>
              <a:t>vấn</a:t>
            </a:r>
            <a:r>
              <a:rPr lang="en-US" sz="2000" dirty="0"/>
              <a:t> LINQ</a:t>
            </a:r>
          </a:p>
          <a:p>
            <a:pPr marL="1028700" lvl="1" indent="-571500">
              <a:buFont typeface="+mj-lt"/>
              <a:buAutoNum type="arabicPeriod"/>
            </a:pPr>
            <a:r>
              <a:rPr lang="en-US" sz="2000" dirty="0"/>
              <a:t>Cho </a:t>
            </a:r>
            <a:r>
              <a:rPr lang="en-US" sz="2000" dirty="0" err="1"/>
              <a:t>phép</a:t>
            </a:r>
            <a:r>
              <a:rPr lang="en-US" sz="2000" dirty="0"/>
              <a:t> </a:t>
            </a:r>
            <a:r>
              <a:rPr lang="en-US" sz="2000" dirty="0" err="1"/>
              <a:t>trình</a:t>
            </a:r>
            <a:r>
              <a:rPr lang="en-US" sz="2000" dirty="0"/>
              <a:t> </a:t>
            </a:r>
            <a:r>
              <a:rPr lang="en-US" sz="2000" dirty="0" err="1"/>
              <a:t>biên</a:t>
            </a:r>
            <a:r>
              <a:rPr lang="en-US" sz="2000" dirty="0"/>
              <a:t> </a:t>
            </a:r>
            <a:r>
              <a:rPr lang="en-US" sz="2000" dirty="0" err="1"/>
              <a:t>dịch</a:t>
            </a:r>
            <a:r>
              <a:rPr lang="en-US" sz="2000" dirty="0"/>
              <a:t> </a:t>
            </a:r>
            <a:r>
              <a:rPr lang="en-US" sz="2000" dirty="0" err="1"/>
              <a:t>xử</a:t>
            </a:r>
            <a:r>
              <a:rPr lang="en-US" sz="2000" dirty="0"/>
              <a:t> </a:t>
            </a:r>
            <a:r>
              <a:rPr lang="en-US" sz="2000" dirty="0" err="1"/>
              <a:t>lý</a:t>
            </a:r>
            <a:r>
              <a:rPr lang="en-US" sz="2000" dirty="0"/>
              <a:t> </a:t>
            </a:r>
            <a:r>
              <a:rPr lang="en-US" sz="2000" dirty="0" err="1"/>
              <a:t>các</a:t>
            </a:r>
            <a:r>
              <a:rPr lang="en-US" sz="2000" dirty="0"/>
              <a:t> </a:t>
            </a:r>
            <a:r>
              <a:rPr lang="en-US" sz="2000" dirty="0" err="1"/>
              <a:t>khai</a:t>
            </a:r>
            <a:r>
              <a:rPr lang="en-US" sz="2000" dirty="0"/>
              <a:t> </a:t>
            </a:r>
            <a:r>
              <a:rPr lang="en-US" sz="2000" dirty="0" err="1"/>
              <a:t>báo</a:t>
            </a:r>
            <a:r>
              <a:rPr lang="en-US" sz="2000" dirty="0"/>
              <a:t> </a:t>
            </a:r>
            <a:r>
              <a:rPr lang="en-US" sz="2000" dirty="0" err="1"/>
              <a:t>của</a:t>
            </a:r>
            <a:r>
              <a:rPr lang="en-US" sz="2000" dirty="0"/>
              <a:t> </a:t>
            </a:r>
            <a:r>
              <a:rPr lang="en-US" sz="2000" dirty="0" err="1"/>
              <a:t>các</a:t>
            </a:r>
            <a:r>
              <a:rPr lang="en-US" sz="2000" dirty="0"/>
              <a:t> </a:t>
            </a:r>
            <a:r>
              <a:rPr lang="en-US" sz="2000" dirty="0" err="1"/>
              <a:t>kiểu</a:t>
            </a:r>
            <a:r>
              <a:rPr lang="en-US" sz="2000" dirty="0"/>
              <a:t> </a:t>
            </a:r>
            <a:r>
              <a:rPr lang="en-US" sz="2000" dirty="0" err="1"/>
              <a:t>dùng</a:t>
            </a:r>
            <a:r>
              <a:rPr lang="en-US" sz="2000" dirty="0"/>
              <a:t> </a:t>
            </a:r>
            <a:r>
              <a:rPr lang="en-US" sz="2000" dirty="0" err="1"/>
              <a:t>chung</a:t>
            </a:r>
            <a:r>
              <a:rPr lang="en-US" sz="2000" dirty="0"/>
              <a:t> </a:t>
            </a:r>
          </a:p>
          <a:p>
            <a:pPr marL="628650" indent="-571500">
              <a:buFont typeface="+mj-lt"/>
              <a:buAutoNum type="romanUcPeriod"/>
            </a:pPr>
            <a:r>
              <a:rPr lang="en-US" sz="3100" dirty="0" err="1"/>
              <a:t>Các</a:t>
            </a:r>
            <a:r>
              <a:rPr lang="en-US" sz="3100" dirty="0"/>
              <a:t> </a:t>
            </a:r>
            <a:r>
              <a:rPr lang="en-US" sz="3100" dirty="0" err="1"/>
              <a:t>hoạt</a:t>
            </a:r>
            <a:r>
              <a:rPr lang="en-US" sz="3100" dirty="0"/>
              <a:t> </a:t>
            </a:r>
            <a:r>
              <a:rPr lang="en-US" sz="3100" dirty="0" err="1"/>
              <a:t>động</a:t>
            </a:r>
            <a:r>
              <a:rPr lang="en-US" sz="3100" dirty="0"/>
              <a:t> </a:t>
            </a:r>
            <a:r>
              <a:rPr lang="en-US" sz="3100" dirty="0" err="1"/>
              <a:t>truy</a:t>
            </a:r>
            <a:r>
              <a:rPr lang="en-US" sz="3100" dirty="0"/>
              <a:t> </a:t>
            </a:r>
            <a:r>
              <a:rPr lang="en-US" sz="3100" dirty="0" err="1"/>
              <a:t>vấn</a:t>
            </a:r>
            <a:r>
              <a:rPr lang="en-US" sz="3100" dirty="0"/>
              <a:t> c</a:t>
            </a:r>
            <a:r>
              <a:rPr lang="vi-VN" sz="3100" dirty="0"/>
              <a:t>ơ</a:t>
            </a:r>
            <a:r>
              <a:rPr lang="en-US" sz="3100" dirty="0"/>
              <a:t> </a:t>
            </a:r>
            <a:r>
              <a:rPr lang="en-US" sz="3100" dirty="0" err="1"/>
              <a:t>bản</a:t>
            </a:r>
            <a:endParaRPr lang="en-US" sz="3100" dirty="0"/>
          </a:p>
          <a:p>
            <a:pPr marL="1028700" lvl="1" indent="-571500">
              <a:buFont typeface="+mj-lt"/>
              <a:buAutoNum type="arabicPeriod"/>
            </a:pPr>
            <a:r>
              <a:rPr lang="en-US" sz="2000" dirty="0" err="1"/>
              <a:t>Truy</a:t>
            </a:r>
            <a:r>
              <a:rPr lang="en-US" sz="2000" dirty="0"/>
              <a:t> </a:t>
            </a:r>
            <a:r>
              <a:rPr lang="en-US" sz="2000" dirty="0" err="1"/>
              <a:t>xuất</a:t>
            </a:r>
            <a:r>
              <a:rPr lang="en-US" sz="2000" dirty="0"/>
              <a:t> </a:t>
            </a:r>
            <a:r>
              <a:rPr lang="en-US" sz="2000" dirty="0" err="1"/>
              <a:t>dữ</a:t>
            </a:r>
            <a:r>
              <a:rPr lang="en-US" sz="2000" dirty="0"/>
              <a:t> </a:t>
            </a:r>
            <a:r>
              <a:rPr lang="en-US" sz="2000" dirty="0" err="1"/>
              <a:t>liệu</a:t>
            </a:r>
            <a:r>
              <a:rPr lang="en-US" sz="2000" dirty="0"/>
              <a:t> </a:t>
            </a:r>
            <a:r>
              <a:rPr lang="en-US" sz="2000" dirty="0" err="1"/>
              <a:t>nguồn</a:t>
            </a:r>
            <a:endParaRPr lang="en-US" sz="2000" dirty="0"/>
          </a:p>
          <a:p>
            <a:pPr marL="1028700" lvl="1" indent="-571500">
              <a:buFont typeface="+mj-lt"/>
              <a:buAutoNum type="arabicPeriod"/>
            </a:pPr>
            <a:r>
              <a:rPr lang="en-US" sz="2000" dirty="0" err="1"/>
              <a:t>Lọc</a:t>
            </a:r>
            <a:r>
              <a:rPr lang="en-US" sz="2000" dirty="0"/>
              <a:t>(Filtering)</a:t>
            </a:r>
          </a:p>
          <a:p>
            <a:pPr marL="1028700" lvl="1" indent="-571500">
              <a:buFont typeface="+mj-lt"/>
              <a:buAutoNum type="arabicPeriod"/>
            </a:pPr>
            <a:r>
              <a:rPr lang="en-US" sz="2000" dirty="0" err="1"/>
              <a:t>Sắp</a:t>
            </a:r>
            <a:r>
              <a:rPr lang="en-US" sz="2000" dirty="0"/>
              <a:t> </a:t>
            </a:r>
            <a:r>
              <a:rPr lang="en-US" sz="2000" dirty="0" err="1"/>
              <a:t>xếp</a:t>
            </a:r>
            <a:r>
              <a:rPr lang="en-US" sz="2000" dirty="0"/>
              <a:t>(Ordering)</a:t>
            </a:r>
          </a:p>
          <a:p>
            <a:pPr marL="1028700" lvl="1" indent="-571500">
              <a:buFont typeface="+mj-lt"/>
              <a:buAutoNum type="arabicPeriod"/>
            </a:pPr>
            <a:r>
              <a:rPr lang="en-US" sz="2000" dirty="0" err="1"/>
              <a:t>Gom</a:t>
            </a:r>
            <a:r>
              <a:rPr lang="en-US" sz="2000" dirty="0"/>
              <a:t> </a:t>
            </a:r>
            <a:r>
              <a:rPr lang="en-US" sz="2000" dirty="0" err="1"/>
              <a:t>nhóm</a:t>
            </a:r>
            <a:r>
              <a:rPr lang="en-US" sz="2000" dirty="0"/>
              <a:t>(Grouping)</a:t>
            </a:r>
          </a:p>
          <a:p>
            <a:pPr marL="1028700" lvl="1" indent="-571500">
              <a:buFont typeface="+mj-lt"/>
              <a:buAutoNum type="arabicPeriod"/>
            </a:pPr>
            <a:r>
              <a:rPr lang="en-US" sz="2000" dirty="0" err="1"/>
              <a:t>Kết</a:t>
            </a:r>
            <a:r>
              <a:rPr lang="en-US" sz="2000" dirty="0"/>
              <a:t>(Joining)</a:t>
            </a:r>
          </a:p>
          <a:p>
            <a:pPr marL="1028700" lvl="1" indent="-571500">
              <a:buFont typeface="+mj-lt"/>
              <a:buAutoNum type="arabicPeriod"/>
            </a:pPr>
            <a:r>
              <a:rPr lang="en-US" sz="2000" dirty="0" err="1"/>
              <a:t>Lựa</a:t>
            </a:r>
            <a:r>
              <a:rPr lang="en-US" sz="2000" dirty="0"/>
              <a:t> </a:t>
            </a:r>
            <a:r>
              <a:rPr lang="en-US" sz="2000" dirty="0" err="1"/>
              <a:t>chọn</a:t>
            </a:r>
            <a:r>
              <a:rPr lang="en-US" sz="2000" dirty="0"/>
              <a:t>(Selecting/Projections)</a:t>
            </a:r>
          </a:p>
          <a:p>
            <a:pPr marL="628650" indent="-571500">
              <a:buFont typeface="+mj-lt"/>
              <a:buAutoNum type="romanUcPeriod"/>
            </a:pPr>
            <a:r>
              <a:rPr lang="en-US" sz="3500" dirty="0" err="1"/>
              <a:t>Chuyển</a:t>
            </a:r>
            <a:r>
              <a:rPr lang="en-US" sz="3500" dirty="0"/>
              <a:t> </a:t>
            </a:r>
            <a:r>
              <a:rPr lang="en-US" sz="3500" dirty="0" err="1"/>
              <a:t>đổi</a:t>
            </a:r>
            <a:r>
              <a:rPr lang="en-US" sz="3500" dirty="0"/>
              <a:t> </a:t>
            </a:r>
            <a:r>
              <a:rPr lang="en-US" sz="3500" dirty="0" err="1"/>
              <a:t>dữ</a:t>
            </a:r>
            <a:r>
              <a:rPr lang="en-US" sz="3500" dirty="0"/>
              <a:t> </a:t>
            </a:r>
            <a:r>
              <a:rPr lang="en-US" sz="3500" dirty="0" err="1"/>
              <a:t>liệu</a:t>
            </a:r>
            <a:r>
              <a:rPr lang="en-US" sz="3500" dirty="0"/>
              <a:t> </a:t>
            </a:r>
            <a:r>
              <a:rPr lang="en-US" sz="3500" dirty="0" err="1"/>
              <a:t>với</a:t>
            </a:r>
            <a:r>
              <a:rPr lang="en-US" sz="3500" dirty="0"/>
              <a:t> LINQ</a:t>
            </a:r>
          </a:p>
          <a:p>
            <a:pPr marL="628650" indent="-571500">
              <a:buFont typeface="+mj-lt"/>
              <a:buAutoNum type="romanUcPeriod"/>
            </a:pPr>
            <a:r>
              <a:rPr lang="en-US" sz="3500" dirty="0" err="1"/>
              <a:t>Cú</a:t>
            </a:r>
            <a:r>
              <a:rPr lang="en-US" sz="3500" dirty="0"/>
              <a:t> </a:t>
            </a:r>
            <a:r>
              <a:rPr lang="en-US" sz="3500" dirty="0" err="1"/>
              <a:t>pháp</a:t>
            </a:r>
            <a:r>
              <a:rPr lang="en-US" sz="3500" dirty="0"/>
              <a:t> </a:t>
            </a:r>
            <a:r>
              <a:rPr lang="en-US" sz="3500" dirty="0" err="1"/>
              <a:t>truy</a:t>
            </a:r>
            <a:r>
              <a:rPr lang="en-US" sz="3500" dirty="0"/>
              <a:t> </a:t>
            </a:r>
            <a:r>
              <a:rPr lang="en-US" sz="3500" dirty="0" err="1"/>
              <a:t>vấn</a:t>
            </a:r>
            <a:r>
              <a:rPr lang="en-US" sz="3500" dirty="0"/>
              <a:t> </a:t>
            </a:r>
            <a:r>
              <a:rPr lang="en-US" sz="3500" dirty="0" err="1"/>
              <a:t>và</a:t>
            </a:r>
            <a:r>
              <a:rPr lang="en-US" sz="3500" dirty="0"/>
              <a:t> </a:t>
            </a:r>
            <a:r>
              <a:rPr lang="en-US" sz="3500" dirty="0" err="1"/>
              <a:t>cú</a:t>
            </a:r>
            <a:r>
              <a:rPr lang="en-US" sz="3500" dirty="0"/>
              <a:t> </a:t>
            </a:r>
            <a:r>
              <a:rPr lang="en-US" sz="3500" dirty="0" err="1"/>
              <a:t>pháp</a:t>
            </a:r>
            <a:r>
              <a:rPr lang="en-US" sz="3500" dirty="0"/>
              <a:t> </a:t>
            </a:r>
            <a:r>
              <a:rPr lang="en-US" sz="3500" dirty="0" err="1"/>
              <a:t>ph</a:t>
            </a:r>
            <a:r>
              <a:rPr lang="vi-VN" sz="3500" dirty="0"/>
              <a:t>ư</a:t>
            </a:r>
            <a:r>
              <a:rPr lang="en-US" sz="3500" dirty="0" err="1"/>
              <a:t>ơng</a:t>
            </a:r>
            <a:r>
              <a:rPr lang="en-US" sz="3500" dirty="0"/>
              <a:t> </a:t>
            </a:r>
            <a:r>
              <a:rPr lang="en-US" sz="3500" dirty="0" err="1"/>
              <a:t>thức</a:t>
            </a:r>
            <a:endParaRPr lang="en-US" sz="3500" dirty="0"/>
          </a:p>
        </p:txBody>
      </p:sp>
    </p:spTree>
    <p:extLst>
      <p:ext uri="{BB962C8B-B14F-4D97-AF65-F5344CB8AC3E}">
        <p14:creationId xmlns:p14="http://schemas.microsoft.com/office/powerpoint/2010/main" val="2908947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954-E585-421A-8A8C-27D3E1257C7C}"/>
              </a:ext>
            </a:extLst>
          </p:cNvPr>
          <p:cNvSpPr>
            <a:spLocks noGrp="1"/>
          </p:cNvSpPr>
          <p:nvPr>
            <p:ph type="title"/>
          </p:nvPr>
        </p:nvSpPr>
        <p:spPr>
          <a:xfrm>
            <a:off x="1595398" y="516496"/>
            <a:ext cx="10327428" cy="759934"/>
          </a:xfrm>
        </p:spPr>
        <p:txBody>
          <a:bodyPr>
            <a:normAutofit fontScale="90000"/>
          </a:bodyPr>
          <a:lstStyle/>
          <a:p>
            <a:r>
              <a:rPr lang="en-US" dirty="0"/>
              <a:t>I. </a:t>
            </a:r>
            <a:r>
              <a:rPr lang="vi-VN" dirty="0"/>
              <a:t>Chỉ định lưu trữ Thực hiện thủ tục Update, Insert, và delete</a:t>
            </a:r>
            <a:br>
              <a:rPr lang="en-US" dirty="0"/>
            </a:br>
            <a:endParaRPr lang="en-US" dirty="0"/>
          </a:p>
        </p:txBody>
      </p:sp>
      <p:sp>
        <p:nvSpPr>
          <p:cNvPr id="3" name="Content Placeholder 2">
            <a:extLst>
              <a:ext uri="{FF2B5EF4-FFF2-40B4-BE49-F238E27FC236}">
                <a16:creationId xmlns:a16="http://schemas.microsoft.com/office/drawing/2014/main" id="{9D947064-89F5-40FA-BB83-88D3FACEA53F}"/>
              </a:ext>
            </a:extLst>
          </p:cNvPr>
          <p:cNvSpPr>
            <a:spLocks noGrp="1"/>
          </p:cNvSpPr>
          <p:nvPr>
            <p:ph idx="1"/>
          </p:nvPr>
        </p:nvSpPr>
        <p:spPr>
          <a:xfrm>
            <a:off x="838200" y="1276431"/>
            <a:ext cx="6971805" cy="5216444"/>
          </a:xfrm>
        </p:spPr>
        <p:txBody>
          <a:bodyPr>
            <a:normAutofit fontScale="92500"/>
          </a:bodyPr>
          <a:lstStyle/>
          <a:p>
            <a:r>
              <a:rPr lang="vi-VN" sz="2400" dirty="0"/>
              <a:t>Thủ tục lưu trữ có thể được đưa vào các O/R Designer và thực hiện như các phương thức điển hình trong DataContext. Chúng cũng có thể được sử dụng</a:t>
            </a:r>
            <a:r>
              <a:rPr lang="en-US" sz="2400" dirty="0"/>
              <a:t> </a:t>
            </a:r>
            <a:r>
              <a:rPr lang="en-US" sz="2400" dirty="0" err="1"/>
              <a:t>bằng</a:t>
            </a:r>
            <a:r>
              <a:rPr lang="en-US" sz="2400" dirty="0"/>
              <a:t> </a:t>
            </a:r>
            <a:r>
              <a:rPr lang="vi-VN" sz="2400" dirty="0"/>
              <a:t>các phương thức mặc định trong LINQ to SQL</a:t>
            </a:r>
            <a:r>
              <a:rPr lang="en-US" sz="2400" dirty="0"/>
              <a:t> </a:t>
            </a:r>
            <a:r>
              <a:rPr lang="vi-VN" sz="2400" dirty="0"/>
              <a:t>để thực hiện thêm, cập nhật, và xóa </a:t>
            </a:r>
            <a:r>
              <a:rPr lang="en-US" sz="2400" dirty="0" err="1"/>
              <a:t>vào</a:t>
            </a:r>
            <a:r>
              <a:rPr lang="en-US" sz="2400" dirty="0"/>
              <a:t> CSDL </a:t>
            </a:r>
            <a:r>
              <a:rPr lang="vi-VN" sz="2400" dirty="0"/>
              <a:t>khi các thay đổi đều được lưu từ các thực thể để tổ chức một cơ sở dữ liệu (ví dụ, khi gọi các phương thức SubmitChanges).</a:t>
            </a:r>
            <a:endParaRPr lang="en-US" sz="2400" dirty="0"/>
          </a:p>
          <a:p>
            <a:r>
              <a:rPr lang="vi-VN" sz="2400" dirty="0"/>
              <a:t>LINQ to SQL không hỗ trợ hoặc nhận ra các hoạt động xóa </a:t>
            </a:r>
            <a:r>
              <a:rPr lang="en-US" sz="2400" dirty="0" err="1"/>
              <a:t>có</a:t>
            </a:r>
            <a:r>
              <a:rPr lang="en-US" sz="2400" dirty="0"/>
              <a:t> </a:t>
            </a:r>
            <a:r>
              <a:rPr lang="en-US" sz="2400" dirty="0" err="1"/>
              <a:t>phân</a:t>
            </a:r>
            <a:r>
              <a:rPr lang="en-US" sz="2400" dirty="0"/>
              <a:t> </a:t>
            </a:r>
            <a:r>
              <a:rPr lang="en-US" sz="2400" dirty="0" err="1"/>
              <a:t>cấp</a:t>
            </a:r>
            <a:r>
              <a:rPr lang="vi-VN" sz="2400" dirty="0"/>
              <a:t>. Nếu bạn muốn xóa một hàng trong bảng </a:t>
            </a:r>
            <a:r>
              <a:rPr lang="en-US" sz="2400" dirty="0" err="1"/>
              <a:t>mà</a:t>
            </a:r>
            <a:r>
              <a:rPr lang="en-US" sz="2400" dirty="0"/>
              <a:t> </a:t>
            </a:r>
            <a:r>
              <a:rPr lang="vi-VN" sz="2400" dirty="0"/>
              <a:t>có các ràng buộc đối với nó, bạn phải đặt quy tắc ON DELETE CASCADEtrong ràng buộc khóa ngo</a:t>
            </a:r>
            <a:r>
              <a:rPr lang="en-US" sz="2400" dirty="0"/>
              <a:t>ạ</a:t>
            </a:r>
            <a:r>
              <a:rPr lang="vi-VN" sz="2400" dirty="0"/>
              <a:t>i trong cơ sở dữ liệu</a:t>
            </a:r>
            <a:r>
              <a:rPr lang="en-US" sz="2400" dirty="0"/>
              <a:t>(SQL)</a:t>
            </a:r>
            <a:r>
              <a:rPr lang="vi-VN" sz="2400" dirty="0"/>
              <a:t> hoặc sử dụng </a:t>
            </a:r>
            <a:r>
              <a:rPr lang="en-US" sz="2400" dirty="0"/>
              <a:t>code</a:t>
            </a:r>
            <a:r>
              <a:rPr lang="vi-VN" sz="2400" dirty="0"/>
              <a:t> của riêng bạn trước để xóa các đối tượng con ngăn chặn cha mẹ đối tượng khỏi bị xóa. Nếu không</a:t>
            </a:r>
            <a:r>
              <a:rPr lang="en-US" sz="2400" dirty="0"/>
              <a:t> </a:t>
            </a:r>
            <a:r>
              <a:rPr lang="en-US" sz="2400" dirty="0" err="1"/>
              <a:t>thì</a:t>
            </a:r>
            <a:r>
              <a:rPr lang="en-US" sz="2400" dirty="0"/>
              <a:t> </a:t>
            </a:r>
            <a:r>
              <a:rPr lang="en-US" sz="2400" dirty="0" err="1"/>
              <a:t>sẽ</a:t>
            </a:r>
            <a:r>
              <a:rPr lang="en-US" sz="2400" dirty="0"/>
              <a:t> </a:t>
            </a:r>
            <a:r>
              <a:rPr lang="en-US" sz="2400" dirty="0" err="1"/>
              <a:t>trả</a:t>
            </a:r>
            <a:r>
              <a:rPr lang="en-US" sz="2400" dirty="0"/>
              <a:t> </a:t>
            </a:r>
            <a:r>
              <a:rPr lang="en-US" sz="2400" dirty="0" err="1"/>
              <a:t>về</a:t>
            </a:r>
            <a:r>
              <a:rPr lang="en-US" sz="2400" dirty="0"/>
              <a:t> Exception</a:t>
            </a:r>
            <a:r>
              <a:rPr lang="vi-VN" sz="2400" dirty="0"/>
              <a:t>.</a:t>
            </a:r>
            <a:endParaRPr lang="en-US" sz="2400" dirty="0"/>
          </a:p>
        </p:txBody>
      </p:sp>
      <p:pic>
        <p:nvPicPr>
          <p:cNvPr id="4" name="Picture 3">
            <a:extLst>
              <a:ext uri="{FF2B5EF4-FFF2-40B4-BE49-F238E27FC236}">
                <a16:creationId xmlns:a16="http://schemas.microsoft.com/office/drawing/2014/main" id="{3DC93DE6-6E83-42E1-9C4D-A27CC8B773F0}"/>
              </a:ext>
            </a:extLst>
          </p:cNvPr>
          <p:cNvPicPr>
            <a:picLocks noChangeAspect="1"/>
          </p:cNvPicPr>
          <p:nvPr/>
        </p:nvPicPr>
        <p:blipFill>
          <a:blip r:embed="rId3"/>
          <a:stretch>
            <a:fillRect/>
          </a:stretch>
        </p:blipFill>
        <p:spPr>
          <a:xfrm>
            <a:off x="7810005" y="1171260"/>
            <a:ext cx="4381995" cy="4515480"/>
          </a:xfrm>
          <a:prstGeom prst="rect">
            <a:avLst/>
          </a:prstGeom>
        </p:spPr>
      </p:pic>
    </p:spTree>
    <p:extLst>
      <p:ext uri="{BB962C8B-B14F-4D97-AF65-F5344CB8AC3E}">
        <p14:creationId xmlns:p14="http://schemas.microsoft.com/office/powerpoint/2010/main" val="9146795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1520-1B4A-4194-998A-D0E5FB17DEA0}"/>
              </a:ext>
            </a:extLst>
          </p:cNvPr>
          <p:cNvSpPr>
            <a:spLocks noGrp="1"/>
          </p:cNvSpPr>
          <p:nvPr>
            <p:ph type="title"/>
          </p:nvPr>
        </p:nvSpPr>
        <p:spPr>
          <a:xfrm>
            <a:off x="1640156" y="612234"/>
            <a:ext cx="8911687" cy="705927"/>
          </a:xfrm>
        </p:spPr>
        <p:txBody>
          <a:bodyPr/>
          <a:lstStyle/>
          <a:p>
            <a:r>
              <a:rPr lang="en-US" dirty="0"/>
              <a:t>II. LINQ </a:t>
            </a:r>
            <a:r>
              <a:rPr lang="en-US" dirty="0" err="1"/>
              <a:t>và</a:t>
            </a:r>
            <a:r>
              <a:rPr lang="en-US" dirty="0"/>
              <a:t> </a:t>
            </a:r>
            <a:r>
              <a:rPr lang="en-US" dirty="0" err="1"/>
              <a:t>các</a:t>
            </a:r>
            <a:r>
              <a:rPr lang="en-US" dirty="0"/>
              <a:t> </a:t>
            </a:r>
            <a:r>
              <a:rPr lang="en-US" dirty="0" err="1"/>
              <a:t>kiểu</a:t>
            </a:r>
            <a:r>
              <a:rPr lang="en-US" dirty="0"/>
              <a:t> </a:t>
            </a:r>
            <a:r>
              <a:rPr lang="en-US" dirty="0" err="1"/>
              <a:t>có</a:t>
            </a:r>
            <a:r>
              <a:rPr lang="en-US" dirty="0"/>
              <a:t> </a:t>
            </a:r>
            <a:r>
              <a:rPr lang="en-US" dirty="0" err="1"/>
              <a:t>chung</a:t>
            </a:r>
            <a:r>
              <a:rPr lang="en-US" dirty="0"/>
              <a:t> </a:t>
            </a:r>
            <a:r>
              <a:rPr lang="en-US" dirty="0" err="1"/>
              <a:t>đặc</a:t>
            </a:r>
            <a:r>
              <a:rPr lang="en-US" dirty="0"/>
              <a:t> </a:t>
            </a:r>
            <a:r>
              <a:rPr lang="en-US" dirty="0" err="1"/>
              <a:t>điểm</a:t>
            </a:r>
            <a:endParaRPr lang="en-US" dirty="0"/>
          </a:p>
        </p:txBody>
      </p:sp>
      <p:sp>
        <p:nvSpPr>
          <p:cNvPr id="5" name="Content Placeholder 4">
            <a:extLst>
              <a:ext uri="{FF2B5EF4-FFF2-40B4-BE49-F238E27FC236}">
                <a16:creationId xmlns:a16="http://schemas.microsoft.com/office/drawing/2014/main" id="{2A7C6D5D-B5FA-4B7D-BC57-EE6E9EE8733E}"/>
              </a:ext>
            </a:extLst>
          </p:cNvPr>
          <p:cNvSpPr>
            <a:spLocks noGrp="1"/>
          </p:cNvSpPr>
          <p:nvPr>
            <p:ph idx="1"/>
          </p:nvPr>
        </p:nvSpPr>
        <p:spPr>
          <a:xfrm>
            <a:off x="1640156" y="1425039"/>
            <a:ext cx="9701750" cy="3777622"/>
          </a:xfrm>
        </p:spPr>
        <p:txBody>
          <a:bodyPr>
            <a:normAutofit fontScale="92500"/>
          </a:bodyPr>
          <a:lstStyle/>
          <a:p>
            <a:pPr marL="0" indent="0">
              <a:buNone/>
            </a:pPr>
            <a:r>
              <a:rPr lang="en-US" dirty="0"/>
              <a:t>	</a:t>
            </a:r>
            <a:r>
              <a:rPr lang="vi-VN" dirty="0"/>
              <a:t>Các câu truy vấn LINQ được dựa trên các </a:t>
            </a:r>
            <a:r>
              <a:rPr lang="en-US" dirty="0" err="1"/>
              <a:t>kiểu</a:t>
            </a:r>
            <a:r>
              <a:rPr lang="vi-VN" dirty="0"/>
              <a:t> có chung đặc điểm, đã được giới thiệu trong phiên bản 2.0 của. NET Framework. Bạn không cần</a:t>
            </a:r>
            <a:r>
              <a:rPr lang="en-US" dirty="0"/>
              <a:t> </a:t>
            </a:r>
            <a:r>
              <a:rPr lang="en-US" dirty="0" err="1"/>
              <a:t>thiết</a:t>
            </a:r>
            <a:r>
              <a:rPr lang="vi-VN" dirty="0"/>
              <a:t> phải có</a:t>
            </a:r>
            <a:r>
              <a:rPr lang="en-US" dirty="0"/>
              <a:t> </a:t>
            </a:r>
            <a:r>
              <a:rPr lang="en-US" dirty="0" err="1"/>
              <a:t>các</a:t>
            </a:r>
            <a:r>
              <a:rPr lang="vi-VN" dirty="0"/>
              <a:t> kiến thức </a:t>
            </a:r>
            <a:r>
              <a:rPr lang="en-US" dirty="0" err="1"/>
              <a:t>chuyên</a:t>
            </a:r>
            <a:r>
              <a:rPr lang="en-US" dirty="0"/>
              <a:t> </a:t>
            </a:r>
            <a:r>
              <a:rPr lang="vi-VN" dirty="0"/>
              <a:t>sâu</a:t>
            </a:r>
            <a:r>
              <a:rPr lang="en-US" dirty="0"/>
              <a:t> </a:t>
            </a:r>
            <a:r>
              <a:rPr lang="en-US" dirty="0" err="1"/>
              <a:t>về</a:t>
            </a:r>
            <a:r>
              <a:rPr lang="vi-VN" dirty="0"/>
              <a:t> các đặc điểm chung</a:t>
            </a:r>
            <a:r>
              <a:rPr lang="en-US" dirty="0"/>
              <a:t> </a:t>
            </a:r>
            <a:r>
              <a:rPr lang="en-US" dirty="0" err="1"/>
              <a:t>đó</a:t>
            </a:r>
            <a:r>
              <a:rPr lang="vi-VN" dirty="0"/>
              <a:t> </a:t>
            </a:r>
            <a:r>
              <a:rPr lang="en-US" dirty="0"/>
              <a:t>tr</a:t>
            </a:r>
            <a:r>
              <a:rPr lang="vi-VN" dirty="0"/>
              <a:t>ư</a:t>
            </a:r>
            <a:r>
              <a:rPr lang="en-US" dirty="0" err="1"/>
              <a:t>ớc</a:t>
            </a:r>
            <a:r>
              <a:rPr lang="en-US" dirty="0"/>
              <a:t> </a:t>
            </a:r>
            <a:r>
              <a:rPr lang="en-US" dirty="0" err="1"/>
              <a:t>khi</a:t>
            </a:r>
            <a:r>
              <a:rPr lang="en-US" dirty="0"/>
              <a:t> </a:t>
            </a:r>
            <a:r>
              <a:rPr lang="vi-VN" dirty="0"/>
              <a:t>bắt đầu viết</a:t>
            </a:r>
            <a:r>
              <a:rPr lang="en-US" dirty="0"/>
              <a:t> </a:t>
            </a:r>
            <a:r>
              <a:rPr lang="en-US" dirty="0" err="1"/>
              <a:t>các</a:t>
            </a:r>
            <a:r>
              <a:rPr lang="vi-VN" dirty="0"/>
              <a:t> truy vấn. Tuy nhiên, bạn </a:t>
            </a:r>
            <a:r>
              <a:rPr lang="en-US" dirty="0" err="1"/>
              <a:t>nên</a:t>
            </a:r>
            <a:r>
              <a:rPr lang="en-US" dirty="0"/>
              <a:t> </a:t>
            </a:r>
            <a:r>
              <a:rPr lang="vi-VN" dirty="0"/>
              <a:t>hiểu rõ hai khái niệm cơ bản:</a:t>
            </a:r>
            <a:endParaRPr lang="en-US" dirty="0"/>
          </a:p>
          <a:p>
            <a:pPr>
              <a:buFont typeface="+mj-lt"/>
              <a:buAutoNum type="arabicPeriod"/>
            </a:pPr>
            <a:r>
              <a:rPr lang="vi-VN" dirty="0"/>
              <a:t>Khi bạn tạo một </a:t>
            </a:r>
            <a:r>
              <a:rPr lang="en-US" dirty="0" err="1"/>
              <a:t>thể</a:t>
            </a:r>
            <a:r>
              <a:rPr lang="en-US" dirty="0"/>
              <a:t> </a:t>
            </a:r>
            <a:r>
              <a:rPr lang="en-US" dirty="0" err="1"/>
              <a:t>hiện</a:t>
            </a:r>
            <a:r>
              <a:rPr lang="en-US" dirty="0"/>
              <a:t> </a:t>
            </a:r>
            <a:r>
              <a:rPr lang="vi-VN" dirty="0"/>
              <a:t>của một tập hợp có chung đặc điểm như List</a:t>
            </a:r>
            <a:r>
              <a:rPr lang="en-US" dirty="0"/>
              <a:t>&lt;</a:t>
            </a:r>
            <a:r>
              <a:rPr lang="vi-VN" dirty="0"/>
              <a:t>T</a:t>
            </a:r>
            <a:r>
              <a:rPr lang="en-US" dirty="0"/>
              <a:t>&gt;</a:t>
            </a:r>
            <a:r>
              <a:rPr lang="vi-VN" dirty="0"/>
              <a:t>, bạn thay thế "T" với các loại đối tượng trong </a:t>
            </a:r>
            <a:r>
              <a:rPr lang="en-US" dirty="0"/>
              <a:t>List </a:t>
            </a:r>
            <a:r>
              <a:rPr lang="vi-VN" dirty="0"/>
              <a:t>đó sẽ chứa. Ví dụ, một danh sách các xâu kí tự được thể hiện như List</a:t>
            </a:r>
            <a:r>
              <a:rPr lang="en-US" dirty="0"/>
              <a:t>&lt;string&gt;</a:t>
            </a:r>
            <a:r>
              <a:rPr lang="vi-VN" dirty="0"/>
              <a:t> , và một danh sách Customer các đối tượng khách hàng được thể hiện như List</a:t>
            </a:r>
            <a:r>
              <a:rPr lang="en-US" dirty="0"/>
              <a:t>&lt;Customer&gt;</a:t>
            </a:r>
            <a:r>
              <a:rPr lang="vi-VN" dirty="0"/>
              <a:t>. Một danh sách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chung</a:t>
            </a:r>
            <a:r>
              <a:rPr lang="en-US" dirty="0"/>
              <a:t> </a:t>
            </a:r>
            <a:r>
              <a:rPr lang="en-US" dirty="0" err="1"/>
              <a:t>đặc</a:t>
            </a:r>
            <a:r>
              <a:rPr lang="en-US" dirty="0"/>
              <a:t> </a:t>
            </a:r>
            <a:r>
              <a:rPr lang="en-US" dirty="0" err="1"/>
              <a:t>điểm</a:t>
            </a:r>
            <a:r>
              <a:rPr lang="vi-VN" dirty="0"/>
              <a:t>cung cấp nhiều lợi ích </a:t>
            </a:r>
            <a:r>
              <a:rPr lang="en-US" dirty="0" err="1"/>
              <a:t>cho</a:t>
            </a:r>
            <a:r>
              <a:rPr lang="vi-VN" dirty="0"/>
              <a:t> một tập hợp</a:t>
            </a:r>
            <a:r>
              <a:rPr lang="en-US" dirty="0"/>
              <a:t> </a:t>
            </a:r>
            <a:r>
              <a:rPr lang="en-US" dirty="0" err="1"/>
              <a:t>khi</a:t>
            </a:r>
            <a:r>
              <a:rPr lang="en-US" dirty="0"/>
              <a:t> </a:t>
            </a:r>
            <a:r>
              <a:rPr lang="en-US" dirty="0" err="1"/>
              <a:t>xem</a:t>
            </a:r>
            <a:r>
              <a:rPr lang="en-US" dirty="0"/>
              <a:t> </a:t>
            </a:r>
            <a:r>
              <a:rPr lang="vi-VN" dirty="0"/>
              <a:t>các phần tử của chúng như đối tượng. Nếu bạn cố gắng để thêm một Customer vào trong mộ</a:t>
            </a:r>
            <a:r>
              <a:rPr lang="en-US" dirty="0"/>
              <a:t>t</a:t>
            </a:r>
            <a:r>
              <a:rPr lang="vi-VN" dirty="0"/>
              <a:t> List</a:t>
            </a:r>
            <a:r>
              <a:rPr lang="en-US" dirty="0"/>
              <a:t>&lt;string&gt;</a:t>
            </a:r>
            <a:r>
              <a:rPr lang="vi-VN" dirty="0"/>
              <a:t>, bạn sẽ nhận được một lỗi </a:t>
            </a:r>
            <a:r>
              <a:rPr lang="en-US" dirty="0"/>
              <a:t>compile. </a:t>
            </a:r>
            <a:r>
              <a:rPr lang="en-US" dirty="0" err="1"/>
              <a:t>Sử</a:t>
            </a:r>
            <a:r>
              <a:rPr lang="en-US" dirty="0"/>
              <a:t> </a:t>
            </a:r>
            <a:r>
              <a:rPr lang="en-US" dirty="0" err="1"/>
              <a:t>dụng</a:t>
            </a:r>
            <a:r>
              <a:rPr lang="en-US" dirty="0"/>
              <a:t> </a:t>
            </a:r>
            <a:r>
              <a:rPr lang="vi-VN" dirty="0"/>
              <a:t>các tập hợp </a:t>
            </a:r>
            <a:r>
              <a:rPr lang="en-US" dirty="0" err="1"/>
              <a:t>có</a:t>
            </a:r>
            <a:r>
              <a:rPr lang="en-US" dirty="0"/>
              <a:t> </a:t>
            </a:r>
            <a:r>
              <a:rPr lang="en-US" dirty="0" err="1"/>
              <a:t>chung</a:t>
            </a:r>
            <a:r>
              <a:rPr lang="en-US" dirty="0"/>
              <a:t> </a:t>
            </a:r>
            <a:r>
              <a:rPr lang="en-US" dirty="0" err="1"/>
              <a:t>đặc</a:t>
            </a:r>
            <a:r>
              <a:rPr lang="en-US" dirty="0"/>
              <a:t> </a:t>
            </a:r>
            <a:r>
              <a:rPr lang="en-US" dirty="0" err="1"/>
              <a:t>điểm</a:t>
            </a:r>
            <a:r>
              <a:rPr lang="en-US" dirty="0"/>
              <a:t> </a:t>
            </a:r>
            <a:r>
              <a:rPr lang="en-US" dirty="0" err="1"/>
              <a:t>rất</a:t>
            </a:r>
            <a:r>
              <a:rPr lang="en-US" dirty="0"/>
              <a:t> </a:t>
            </a:r>
            <a:r>
              <a:rPr lang="en-US" dirty="0" err="1"/>
              <a:t>dễ</a:t>
            </a:r>
            <a:r>
              <a:rPr lang="en-US" dirty="0"/>
              <a:t> </a:t>
            </a:r>
            <a:r>
              <a:rPr lang="en-US" dirty="0" err="1"/>
              <a:t>dàng</a:t>
            </a:r>
            <a:r>
              <a:rPr lang="en-US" dirty="0"/>
              <a:t>  </a:t>
            </a:r>
            <a:r>
              <a:rPr lang="en-US" dirty="0" err="1"/>
              <a:t>và</a:t>
            </a:r>
            <a:r>
              <a:rPr lang="en-US" dirty="0"/>
              <a:t> </a:t>
            </a:r>
            <a:r>
              <a:rPr lang="en-US" dirty="0" err="1"/>
              <a:t>tiện</a:t>
            </a:r>
            <a:r>
              <a:rPr lang="en-US" dirty="0"/>
              <a:t> </a:t>
            </a:r>
            <a:r>
              <a:rPr lang="en-US" dirty="0" err="1"/>
              <a:t>lợi</a:t>
            </a:r>
            <a:r>
              <a:rPr lang="en-US" dirty="0"/>
              <a:t> </a:t>
            </a:r>
            <a:r>
              <a:rPr lang="vi-VN" dirty="0"/>
              <a:t>vì bạn không </a:t>
            </a:r>
            <a:r>
              <a:rPr lang="en-US" dirty="0" err="1"/>
              <a:t>cần</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ép</a:t>
            </a:r>
            <a:r>
              <a:rPr lang="en-US" dirty="0"/>
              <a:t> </a:t>
            </a:r>
            <a:r>
              <a:rPr lang="en-US" dirty="0" err="1"/>
              <a:t>kiểu</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thực</a:t>
            </a:r>
            <a:r>
              <a:rPr lang="en-US" dirty="0"/>
              <a:t>(run-time type-casting)</a:t>
            </a:r>
            <a:r>
              <a:rPr lang="vi-VN" dirty="0"/>
              <a:t>.</a:t>
            </a:r>
            <a:endParaRPr lang="en-US" dirty="0"/>
          </a:p>
          <a:p>
            <a:pPr>
              <a:buFont typeface="+mj-lt"/>
              <a:buAutoNum type="arabicPeriod"/>
            </a:pPr>
            <a:r>
              <a:rPr lang="vi-VN" dirty="0"/>
              <a:t>IEnumerable</a:t>
            </a:r>
            <a:r>
              <a:rPr lang="en-US" dirty="0"/>
              <a:t>&lt;T&gt;</a:t>
            </a:r>
            <a:r>
              <a:rPr lang="vi-VN" dirty="0"/>
              <a:t> là </a:t>
            </a:r>
            <a:r>
              <a:rPr lang="en-US" dirty="0" err="1"/>
              <a:t>một</a:t>
            </a:r>
            <a:r>
              <a:rPr lang="en-US" dirty="0"/>
              <a:t> Interface </a:t>
            </a:r>
            <a:r>
              <a:rPr lang="vi-VN" dirty="0"/>
              <a:t>cho phép </a:t>
            </a:r>
            <a:r>
              <a:rPr lang="en-US" dirty="0" err="1"/>
              <a:t>tạo</a:t>
            </a:r>
            <a:r>
              <a:rPr lang="en-US" dirty="0"/>
              <a:t> </a:t>
            </a:r>
            <a:r>
              <a:rPr lang="en-US" dirty="0" err="1"/>
              <a:t>các</a:t>
            </a:r>
            <a:r>
              <a:rPr lang="en-US" dirty="0"/>
              <a:t> </a:t>
            </a:r>
            <a:r>
              <a:rPr lang="en-US" dirty="0" err="1"/>
              <a:t>lớp</a:t>
            </a:r>
            <a:r>
              <a:rPr lang="en-US" dirty="0"/>
              <a:t> </a:t>
            </a:r>
            <a:r>
              <a:rPr lang="en-US" dirty="0">
                <a:cs typeface="Times New Roman" panose="02020603050405020304" pitchFamily="18" charset="0"/>
              </a:rPr>
              <a:t>Generic Collection </a:t>
            </a:r>
            <a:r>
              <a:rPr lang="en-US" dirty="0" err="1"/>
              <a:t>có</a:t>
            </a:r>
            <a:r>
              <a:rPr lang="en-US" dirty="0"/>
              <a:t> </a:t>
            </a:r>
            <a:r>
              <a:rPr lang="en-US" dirty="0" err="1"/>
              <a:t>thể</a:t>
            </a:r>
            <a:r>
              <a:rPr lang="vi-VN" dirty="0"/>
              <a:t> </a:t>
            </a:r>
            <a:r>
              <a:rPr lang="en-US" dirty="0" err="1"/>
              <a:t>liệt</a:t>
            </a:r>
            <a:r>
              <a:rPr lang="en-US" dirty="0"/>
              <a:t> </a:t>
            </a:r>
            <a:r>
              <a:rPr lang="en-US" dirty="0" err="1"/>
              <a:t>kê</a:t>
            </a:r>
            <a:r>
              <a:rPr lang="en-US" dirty="0"/>
              <a:t> đ</a:t>
            </a:r>
            <a:r>
              <a:rPr lang="vi-VN" dirty="0"/>
              <a:t>ư</a:t>
            </a:r>
            <a:r>
              <a:rPr lang="en-US" dirty="0" err="1"/>
              <a:t>ợc</a:t>
            </a:r>
            <a:r>
              <a:rPr lang="vi-VN" dirty="0"/>
              <a:t> bằng cách sử dụng câu lệnh foreach. </a:t>
            </a:r>
            <a:r>
              <a:rPr lang="en-US" dirty="0" err="1"/>
              <a:t>Các</a:t>
            </a:r>
            <a:r>
              <a:rPr lang="en-US" dirty="0"/>
              <a:t> </a:t>
            </a:r>
            <a:r>
              <a:rPr lang="en-US" dirty="0" err="1"/>
              <a:t>lớp</a:t>
            </a:r>
            <a:r>
              <a:rPr lang="en-US" dirty="0"/>
              <a:t> Generic Collection </a:t>
            </a:r>
            <a:r>
              <a:rPr lang="en-US" dirty="0" err="1"/>
              <a:t>hỗ</a:t>
            </a:r>
            <a:r>
              <a:rPr lang="en-US" dirty="0"/>
              <a:t> </a:t>
            </a:r>
            <a:r>
              <a:rPr lang="en-US" dirty="0" err="1"/>
              <a:t>trợ</a:t>
            </a:r>
            <a:r>
              <a:rPr lang="en-US" dirty="0"/>
              <a:t> </a:t>
            </a:r>
            <a:r>
              <a:rPr lang="vi-VN" dirty="0"/>
              <a:t>IEnumerable</a:t>
            </a:r>
            <a:r>
              <a:rPr lang="en-US" dirty="0"/>
              <a:t>&lt;</a:t>
            </a:r>
            <a:r>
              <a:rPr lang="vi-VN" dirty="0"/>
              <a:t>T</a:t>
            </a:r>
            <a:r>
              <a:rPr lang="en-US" dirty="0"/>
              <a:t>&gt;</a:t>
            </a:r>
            <a:r>
              <a:rPr lang="vi-VN" dirty="0"/>
              <a:t> </a:t>
            </a:r>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cách</a:t>
            </a:r>
            <a:r>
              <a:rPr lang="en-US" dirty="0"/>
              <a:t> </a:t>
            </a:r>
            <a:r>
              <a:rPr lang="en-US" dirty="0" err="1"/>
              <a:t>các</a:t>
            </a:r>
            <a:r>
              <a:rPr lang="en-US" dirty="0"/>
              <a:t> </a:t>
            </a:r>
            <a:r>
              <a:rPr lang="en-US" dirty="0" err="1"/>
              <a:t>lớp</a:t>
            </a:r>
            <a:r>
              <a:rPr lang="en-US" dirty="0"/>
              <a:t> non-generic collection </a:t>
            </a:r>
            <a:r>
              <a:rPr lang="en-US" dirty="0" err="1"/>
              <a:t>nh</a:t>
            </a:r>
            <a:r>
              <a:rPr lang="vi-VN" dirty="0"/>
              <a:t>ư</a:t>
            </a:r>
            <a:r>
              <a:rPr lang="en-US" dirty="0"/>
              <a:t> </a:t>
            </a:r>
            <a:r>
              <a:rPr lang="en-US" dirty="0" err="1"/>
              <a:t>ArrayList</a:t>
            </a:r>
            <a:r>
              <a:rPr lang="en-US" dirty="0"/>
              <a:t> </a:t>
            </a:r>
            <a:r>
              <a:rPr lang="en-US" dirty="0" err="1"/>
              <a:t>hỗ</a:t>
            </a:r>
            <a:r>
              <a:rPr lang="en-US" dirty="0"/>
              <a:t> </a:t>
            </a:r>
            <a:r>
              <a:rPr lang="en-US" dirty="0" err="1"/>
              <a:t>trợ</a:t>
            </a:r>
            <a:r>
              <a:rPr lang="en-US" dirty="0"/>
              <a:t> </a:t>
            </a:r>
            <a:r>
              <a:rPr lang="vi-VN" dirty="0"/>
              <a:t>IEnumerable</a:t>
            </a:r>
            <a:r>
              <a:rPr lang="en-US" dirty="0"/>
              <a:t>.</a:t>
            </a:r>
          </a:p>
        </p:txBody>
      </p:sp>
    </p:spTree>
    <p:extLst>
      <p:ext uri="{BB962C8B-B14F-4D97-AF65-F5344CB8AC3E}">
        <p14:creationId xmlns:p14="http://schemas.microsoft.com/office/powerpoint/2010/main" val="347115995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3A75C-7374-4608-9A26-5444AA9DA961}"/>
              </a:ext>
            </a:extLst>
          </p:cNvPr>
          <p:cNvSpPr>
            <a:spLocks noGrp="1"/>
          </p:cNvSpPr>
          <p:nvPr>
            <p:ph idx="1"/>
          </p:nvPr>
        </p:nvSpPr>
        <p:spPr>
          <a:xfrm>
            <a:off x="2079544" y="1805195"/>
            <a:ext cx="9368270" cy="4351338"/>
          </a:xfrm>
        </p:spPr>
        <p:txBody>
          <a:bodyPr/>
          <a:lstStyle/>
          <a:p>
            <a:r>
              <a:rPr lang="vi-VN" dirty="0"/>
              <a:t>Các biến trong câu truy vấn LINQ có kiểu như IEnumerable</a:t>
            </a:r>
            <a:r>
              <a:rPr lang="en-US" dirty="0"/>
              <a:t>&lt;</a:t>
            </a:r>
            <a:r>
              <a:rPr lang="vi-VN" dirty="0"/>
              <a:t>T</a:t>
            </a:r>
            <a:r>
              <a:rPr lang="en-US" dirty="0"/>
              <a:t>&gt;</a:t>
            </a:r>
            <a:r>
              <a:rPr lang="vi-VN" dirty="0"/>
              <a:t> hoặc có kiểu </a:t>
            </a:r>
            <a:r>
              <a:rPr lang="en-US" dirty="0" err="1"/>
              <a:t>nguồn</a:t>
            </a:r>
            <a:r>
              <a:rPr lang="en-US" dirty="0"/>
              <a:t> </a:t>
            </a:r>
            <a:r>
              <a:rPr lang="en-US" dirty="0" err="1"/>
              <a:t>gốc</a:t>
            </a:r>
            <a:r>
              <a:rPr lang="en-US" dirty="0"/>
              <a:t> </a:t>
            </a:r>
            <a:r>
              <a:rPr lang="en-US" dirty="0" err="1"/>
              <a:t>tương</a:t>
            </a:r>
            <a:r>
              <a:rPr lang="en-US" dirty="0"/>
              <a:t> </a:t>
            </a:r>
            <a:r>
              <a:rPr lang="en-US" dirty="0" err="1"/>
              <a:t>tự</a:t>
            </a:r>
            <a:r>
              <a:rPr lang="en-US" dirty="0"/>
              <a:t> </a:t>
            </a:r>
            <a:r>
              <a:rPr lang="vi-VN" dirty="0"/>
              <a:t>như I</a:t>
            </a:r>
            <a:r>
              <a:rPr lang="en-US" dirty="0"/>
              <a:t>Q</a:t>
            </a:r>
            <a:r>
              <a:rPr lang="vi-VN" dirty="0"/>
              <a:t>ueryable</a:t>
            </a:r>
            <a:r>
              <a:rPr lang="en-US" dirty="0"/>
              <a:t>&lt;</a:t>
            </a:r>
            <a:r>
              <a:rPr lang="vi-VN" dirty="0"/>
              <a:t>T</a:t>
            </a:r>
            <a:r>
              <a:rPr lang="en-US" dirty="0"/>
              <a:t>&gt;</a:t>
            </a:r>
            <a:r>
              <a:rPr lang="vi-VN" dirty="0"/>
              <a:t>. Khi bạn xem một câu truy vấn có biến kiểu Ienumerable</a:t>
            </a:r>
            <a:r>
              <a:rPr lang="en-US" dirty="0"/>
              <a:t>&lt;Customer&gt;</a:t>
            </a:r>
            <a:r>
              <a:rPr lang="vi-VN" dirty="0"/>
              <a:t>, nó đơn giản là các thức truy vấn, khi nó được thực hiện</a:t>
            </a:r>
            <a:r>
              <a:rPr lang="en-US" dirty="0"/>
              <a:t> </a:t>
            </a:r>
            <a:r>
              <a:rPr lang="vi-VN" dirty="0"/>
              <a:t>sẽ tạo ra một </a:t>
            </a:r>
            <a:r>
              <a:rPr lang="en-US" dirty="0" err="1"/>
              <a:t>chuỗi</a:t>
            </a:r>
            <a:r>
              <a:rPr lang="en-US" dirty="0"/>
              <a:t> </a:t>
            </a:r>
            <a:r>
              <a:rPr lang="en-US" dirty="0" err="1"/>
              <a:t>gồm</a:t>
            </a:r>
            <a:r>
              <a:rPr lang="en-US" dirty="0"/>
              <a:t> </a:t>
            </a:r>
            <a:r>
              <a:rPr lang="en-US" dirty="0" err="1"/>
              <a:t>không</a:t>
            </a:r>
            <a:r>
              <a:rPr lang="en-US" dirty="0"/>
              <a:t> </a:t>
            </a:r>
            <a:r>
              <a:rPr lang="vi-VN" dirty="0"/>
              <a:t>hoặc nhiều đối tượng Customer.</a:t>
            </a:r>
            <a:endParaRPr lang="en-US" dirty="0"/>
          </a:p>
        </p:txBody>
      </p:sp>
      <p:sp>
        <p:nvSpPr>
          <p:cNvPr id="8" name="Title 1">
            <a:extLst>
              <a:ext uri="{FF2B5EF4-FFF2-40B4-BE49-F238E27FC236}">
                <a16:creationId xmlns:a16="http://schemas.microsoft.com/office/drawing/2014/main" id="{63B8F9C5-C344-4DFB-ACC4-36A09CB7151A}"/>
              </a:ext>
            </a:extLst>
          </p:cNvPr>
          <p:cNvSpPr>
            <a:spLocks noGrp="1"/>
          </p:cNvSpPr>
          <p:nvPr>
            <p:ph type="title"/>
          </p:nvPr>
        </p:nvSpPr>
        <p:spPr>
          <a:xfrm>
            <a:off x="2079543" y="624110"/>
            <a:ext cx="9225766" cy="1280890"/>
          </a:xfrm>
        </p:spPr>
        <p:txBody>
          <a:bodyPr>
            <a:normAutofit fontScale="90000"/>
          </a:bodyPr>
          <a:lstStyle/>
          <a:p>
            <a:r>
              <a:rPr lang="en-US" dirty="0"/>
              <a:t>II.1. </a:t>
            </a:r>
            <a:r>
              <a:rPr lang="en-US" dirty="0" err="1"/>
              <a:t>Các</a:t>
            </a:r>
            <a:r>
              <a:rPr lang="en-US" dirty="0"/>
              <a:t> </a:t>
            </a:r>
            <a:r>
              <a:rPr lang="en-US" dirty="0" err="1"/>
              <a:t>biến</a:t>
            </a:r>
            <a:r>
              <a:rPr lang="en-US" dirty="0"/>
              <a:t> </a:t>
            </a:r>
            <a:r>
              <a:rPr lang="en-US" dirty="0" err="1"/>
              <a:t>IEnumerable</a:t>
            </a:r>
            <a:r>
              <a:rPr lang="en-US" dirty="0"/>
              <a:t> </a:t>
            </a:r>
            <a:r>
              <a:rPr lang="en-US" dirty="0" err="1"/>
              <a:t>có</a:t>
            </a:r>
            <a:r>
              <a:rPr lang="en-US" dirty="0"/>
              <a:t> </a:t>
            </a:r>
            <a:r>
              <a:rPr lang="en-US" dirty="0" err="1"/>
              <a:t>trong</a:t>
            </a:r>
            <a:r>
              <a:rPr lang="en-US" dirty="0"/>
              <a:t> </a:t>
            </a:r>
            <a:r>
              <a:rPr lang="en-US" dirty="0" err="1"/>
              <a:t>các</a:t>
            </a:r>
            <a:r>
              <a:rPr lang="en-US" dirty="0"/>
              <a:t> </a:t>
            </a:r>
            <a:r>
              <a:rPr lang="en-US" dirty="0" err="1"/>
              <a:t>câu</a:t>
            </a:r>
            <a:r>
              <a:rPr lang="en-US" dirty="0"/>
              <a:t> </a:t>
            </a:r>
            <a:r>
              <a:rPr lang="en-US" dirty="0" err="1"/>
              <a:t>truy</a:t>
            </a:r>
            <a:r>
              <a:rPr lang="en-US" dirty="0"/>
              <a:t> </a:t>
            </a:r>
            <a:r>
              <a:rPr lang="en-US" dirty="0" err="1"/>
              <a:t>vấn</a:t>
            </a:r>
            <a:r>
              <a:rPr lang="en-US" dirty="0"/>
              <a:t> LINQ</a:t>
            </a:r>
            <a:br>
              <a:rPr lang="en-US" dirty="0"/>
            </a:br>
            <a:endParaRPr lang="en-US" dirty="0"/>
          </a:p>
        </p:txBody>
      </p:sp>
      <p:pic>
        <p:nvPicPr>
          <p:cNvPr id="2" name="Picture 1">
            <a:extLst>
              <a:ext uri="{FF2B5EF4-FFF2-40B4-BE49-F238E27FC236}">
                <a16:creationId xmlns:a16="http://schemas.microsoft.com/office/drawing/2014/main" id="{12B25EC6-F636-4EA6-A541-A71BBEEAA7E8}"/>
              </a:ext>
            </a:extLst>
          </p:cNvPr>
          <p:cNvPicPr>
            <a:picLocks noChangeAspect="1"/>
          </p:cNvPicPr>
          <p:nvPr/>
        </p:nvPicPr>
        <p:blipFill>
          <a:blip r:embed="rId3"/>
          <a:stretch>
            <a:fillRect/>
          </a:stretch>
        </p:blipFill>
        <p:spPr>
          <a:xfrm>
            <a:off x="2566126" y="3105928"/>
            <a:ext cx="4485714" cy="1161905"/>
          </a:xfrm>
          <a:prstGeom prst="rect">
            <a:avLst/>
          </a:prstGeom>
        </p:spPr>
      </p:pic>
    </p:spTree>
    <p:extLst>
      <p:ext uri="{BB962C8B-B14F-4D97-AF65-F5344CB8AC3E}">
        <p14:creationId xmlns:p14="http://schemas.microsoft.com/office/powerpoint/2010/main" val="92485644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3A75C-7374-4608-9A26-5444AA9DA961}"/>
              </a:ext>
            </a:extLst>
          </p:cNvPr>
          <p:cNvSpPr>
            <a:spLocks noGrp="1"/>
          </p:cNvSpPr>
          <p:nvPr>
            <p:ph idx="1"/>
          </p:nvPr>
        </p:nvSpPr>
        <p:spPr>
          <a:xfrm>
            <a:off x="2079544" y="1805195"/>
            <a:ext cx="9368270" cy="4351338"/>
          </a:xfrm>
        </p:spPr>
        <p:txBody>
          <a:bodyPr>
            <a:normAutofit/>
          </a:bodyPr>
          <a:lstStyle/>
          <a:p>
            <a:r>
              <a:rPr lang="en-US" dirty="0"/>
              <a:t>B</a:t>
            </a:r>
            <a:r>
              <a:rPr lang="vi-VN" dirty="0"/>
              <a:t>ạn có thể tránh </a:t>
            </a:r>
            <a:r>
              <a:rPr lang="en-US" dirty="0" err="1"/>
              <a:t>các</a:t>
            </a:r>
            <a:r>
              <a:rPr lang="en-US" dirty="0"/>
              <a:t> </a:t>
            </a:r>
            <a:r>
              <a:rPr lang="vi-VN" dirty="0"/>
              <a:t>cú pháp chung chung bằng cách sử dụng từ khóa var. Các từ khóa var </a:t>
            </a:r>
            <a:r>
              <a:rPr lang="en-US" dirty="0" err="1"/>
              <a:t>giúp</a:t>
            </a:r>
            <a:r>
              <a:rPr lang="en-US" dirty="0"/>
              <a:t> </a:t>
            </a:r>
            <a:r>
              <a:rPr lang="vi-VN" dirty="0"/>
              <a:t>trình biên dịch nhận ra loại biến </a:t>
            </a:r>
            <a:r>
              <a:rPr lang="en-US" dirty="0" err="1"/>
              <a:t>của</a:t>
            </a:r>
            <a:r>
              <a:rPr lang="en-US" dirty="0"/>
              <a:t> </a:t>
            </a:r>
            <a:r>
              <a:rPr lang="vi-VN" dirty="0"/>
              <a:t>một truy vấn </a:t>
            </a:r>
            <a:r>
              <a:rPr lang="en-US" dirty="0" err="1"/>
              <a:t>bằng</a:t>
            </a:r>
            <a:r>
              <a:rPr lang="en-US" dirty="0"/>
              <a:t> </a:t>
            </a:r>
            <a:r>
              <a:rPr lang="en-US" dirty="0" err="1"/>
              <a:t>cách</a:t>
            </a:r>
            <a:r>
              <a:rPr lang="en-US" dirty="0"/>
              <a:t> </a:t>
            </a:r>
            <a:r>
              <a:rPr lang="vi-VN" dirty="0"/>
              <a:t>tìm kiếm tại các nguồn dữ liệu được xác định trong mệnh đề from. </a:t>
            </a:r>
            <a:endParaRPr lang="en-US" dirty="0"/>
          </a:p>
          <a:p>
            <a:pPr marL="0" indent="0">
              <a:buNone/>
            </a:pPr>
            <a:r>
              <a:rPr lang="vi-VN" dirty="0"/>
              <a:t>Ví dụ </a:t>
            </a:r>
            <a:r>
              <a:rPr lang="en-US" dirty="0"/>
              <a:t>(</a:t>
            </a:r>
            <a:r>
              <a:rPr lang="en-US" dirty="0" err="1"/>
              <a:t>trình</a:t>
            </a:r>
            <a:r>
              <a:rPr lang="en-US" dirty="0"/>
              <a:t> </a:t>
            </a:r>
            <a:r>
              <a:rPr lang="en-US" dirty="0" err="1"/>
              <a:t>bày</a:t>
            </a:r>
            <a:r>
              <a:rPr lang="en-US" dirty="0"/>
              <a:t> </a:t>
            </a:r>
            <a:r>
              <a:rPr lang="en-US" dirty="0" err="1"/>
              <a:t>trong</a:t>
            </a:r>
            <a:r>
              <a:rPr lang="en-US" dirty="0"/>
              <a:t> </a:t>
            </a:r>
            <a:r>
              <a:rPr lang="en-US" dirty="0" err="1"/>
              <a:t>cùng</a:t>
            </a:r>
            <a:r>
              <a:rPr lang="en-US" dirty="0"/>
              <a:t> </a:t>
            </a:r>
            <a:r>
              <a:rPr lang="en-US" dirty="0" err="1"/>
              <a:t>biên</a:t>
            </a:r>
            <a:r>
              <a:rPr lang="en-US" dirty="0"/>
              <a:t> </a:t>
            </a:r>
            <a:r>
              <a:rPr lang="en-US" dirty="0" err="1"/>
              <a:t>dịch</a:t>
            </a:r>
            <a:r>
              <a:rPr lang="en-US" dirty="0"/>
              <a:t> </a:t>
            </a:r>
            <a:r>
              <a:rPr lang="en-US" dirty="0" err="1"/>
              <a:t>với</a:t>
            </a:r>
            <a:r>
              <a:rPr lang="en-US" dirty="0"/>
              <a:t> </a:t>
            </a:r>
            <a:r>
              <a:rPr lang="en-US" dirty="0" err="1"/>
              <a:t>ví</a:t>
            </a:r>
            <a:r>
              <a:rPr lang="en-US" dirty="0"/>
              <a:t> </a:t>
            </a:r>
            <a:r>
              <a:rPr lang="en-US" dirty="0" err="1"/>
              <a:t>dụ</a:t>
            </a:r>
            <a:r>
              <a:rPr lang="en-US" dirty="0"/>
              <a:t> ở </a:t>
            </a:r>
            <a:r>
              <a:rPr lang="en-US" dirty="0" err="1"/>
              <a:t>mục</a:t>
            </a:r>
            <a:r>
              <a:rPr lang="en-US" dirty="0"/>
              <a:t> II.1)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vi-VN" dirty="0"/>
              <a:t>Các từ khóa var rất hữu ích khi </a:t>
            </a:r>
            <a:r>
              <a:rPr lang="en-US" dirty="0" err="1"/>
              <a:t>kiểu</a:t>
            </a:r>
            <a:r>
              <a:rPr lang="en-US" dirty="0"/>
              <a:t> </a:t>
            </a:r>
            <a:r>
              <a:rPr lang="vi-VN" dirty="0"/>
              <a:t>của biến là rõ ràng hoặc khi nó không phải là điều quan trọng để xác định rõ ràng các loại</a:t>
            </a:r>
            <a:r>
              <a:rPr lang="en-US" dirty="0"/>
              <a:t> </a:t>
            </a:r>
            <a:r>
              <a:rPr lang="en-US" dirty="0" err="1"/>
              <a:t>kiểu</a:t>
            </a:r>
            <a:r>
              <a:rPr lang="en-US" dirty="0"/>
              <a:t> </a:t>
            </a:r>
            <a:r>
              <a:rPr lang="en-US" dirty="0" err="1"/>
              <a:t>dùng</a:t>
            </a:r>
            <a:r>
              <a:rPr lang="vi-VN" dirty="0"/>
              <a:t> chung như cá</a:t>
            </a:r>
            <a:r>
              <a:rPr lang="en-US" dirty="0" err="1"/>
              <a:t>ch</a:t>
            </a:r>
            <a:r>
              <a:rPr lang="vi-VN" dirty="0"/>
              <a:t> đó được tạo ra bằng</a:t>
            </a:r>
            <a:r>
              <a:rPr lang="en-US" dirty="0"/>
              <a:t> </a:t>
            </a:r>
            <a:r>
              <a:rPr lang="en-US" dirty="0" err="1"/>
              <a:t>thủ</a:t>
            </a:r>
            <a:r>
              <a:rPr lang="en-US" dirty="0"/>
              <a:t> </a:t>
            </a:r>
            <a:r>
              <a:rPr lang="en-US" dirty="0" err="1"/>
              <a:t>tục</a:t>
            </a:r>
            <a:r>
              <a:rPr lang="vi-VN" dirty="0"/>
              <a:t> nhóm các truy vấn.</a:t>
            </a:r>
            <a:endParaRPr lang="en-US" dirty="0"/>
          </a:p>
        </p:txBody>
      </p:sp>
      <p:sp>
        <p:nvSpPr>
          <p:cNvPr id="8" name="Title 1">
            <a:extLst>
              <a:ext uri="{FF2B5EF4-FFF2-40B4-BE49-F238E27FC236}">
                <a16:creationId xmlns:a16="http://schemas.microsoft.com/office/drawing/2014/main" id="{63B8F9C5-C344-4DFB-ACC4-36A09CB7151A}"/>
              </a:ext>
            </a:extLst>
          </p:cNvPr>
          <p:cNvSpPr>
            <a:spLocks noGrp="1"/>
          </p:cNvSpPr>
          <p:nvPr>
            <p:ph type="title"/>
          </p:nvPr>
        </p:nvSpPr>
        <p:spPr>
          <a:xfrm>
            <a:off x="2079542" y="624110"/>
            <a:ext cx="9368269" cy="1161905"/>
          </a:xfrm>
        </p:spPr>
        <p:txBody>
          <a:bodyPr>
            <a:normAutofit fontScale="90000"/>
          </a:bodyPr>
          <a:lstStyle/>
          <a:p>
            <a:r>
              <a:rPr lang="en-US" dirty="0"/>
              <a:t>II.2. Cho </a:t>
            </a:r>
            <a:r>
              <a:rPr lang="en-US" dirty="0" err="1"/>
              <a:t>phép</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khai</a:t>
            </a:r>
            <a:r>
              <a:rPr lang="en-US" dirty="0"/>
              <a:t> </a:t>
            </a:r>
            <a:r>
              <a:rPr lang="en-US" dirty="0" err="1"/>
              <a:t>báo</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dùng</a:t>
            </a:r>
            <a:r>
              <a:rPr lang="en-US" dirty="0"/>
              <a:t> </a:t>
            </a:r>
            <a:r>
              <a:rPr lang="en-US" dirty="0" err="1"/>
              <a:t>chung</a:t>
            </a:r>
            <a:endParaRPr lang="en-US" dirty="0"/>
          </a:p>
        </p:txBody>
      </p:sp>
      <p:pic>
        <p:nvPicPr>
          <p:cNvPr id="4" name="Picture 3">
            <a:extLst>
              <a:ext uri="{FF2B5EF4-FFF2-40B4-BE49-F238E27FC236}">
                <a16:creationId xmlns:a16="http://schemas.microsoft.com/office/drawing/2014/main" id="{6B124B15-1B7C-44A1-965C-C3A651EF9D16}"/>
              </a:ext>
            </a:extLst>
          </p:cNvPr>
          <p:cNvPicPr>
            <a:picLocks noChangeAspect="1"/>
          </p:cNvPicPr>
          <p:nvPr/>
        </p:nvPicPr>
        <p:blipFill>
          <a:blip r:embed="rId3"/>
          <a:stretch>
            <a:fillRect/>
          </a:stretch>
        </p:blipFill>
        <p:spPr>
          <a:xfrm>
            <a:off x="2504961" y="3133020"/>
            <a:ext cx="5163271" cy="1695687"/>
          </a:xfrm>
          <a:prstGeom prst="rect">
            <a:avLst/>
          </a:prstGeom>
        </p:spPr>
      </p:pic>
    </p:spTree>
    <p:extLst>
      <p:ext uri="{BB962C8B-B14F-4D97-AF65-F5344CB8AC3E}">
        <p14:creationId xmlns:p14="http://schemas.microsoft.com/office/powerpoint/2010/main" val="20155741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 </a:t>
            </a:r>
            <a:r>
              <a:rPr lang="en-US" dirty="0" err="1"/>
              <a:t>Các</a:t>
            </a:r>
            <a:r>
              <a:rPr lang="en-US" dirty="0"/>
              <a:t> </a:t>
            </a:r>
            <a:r>
              <a:rPr lang="en-US" dirty="0" err="1"/>
              <a:t>hoạt</a:t>
            </a:r>
            <a:r>
              <a:rPr lang="en-US" dirty="0"/>
              <a:t> </a:t>
            </a:r>
            <a:r>
              <a:rPr lang="en-US" dirty="0" err="1"/>
              <a:t>động</a:t>
            </a:r>
            <a:r>
              <a:rPr lang="en-US" dirty="0"/>
              <a:t> </a:t>
            </a:r>
            <a:r>
              <a:rPr lang="en-US" dirty="0" err="1"/>
              <a:t>truy</a:t>
            </a:r>
            <a:r>
              <a:rPr lang="en-US" dirty="0"/>
              <a:t> </a:t>
            </a:r>
            <a:r>
              <a:rPr lang="en-US" dirty="0" err="1"/>
              <a:t>vấn</a:t>
            </a:r>
            <a:r>
              <a:rPr lang="en-US" dirty="0"/>
              <a:t> c</a:t>
            </a:r>
            <a:r>
              <a:rPr lang="vi-VN" dirty="0"/>
              <a:t>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9"/>
            <a:ext cx="8915400" cy="3777622"/>
          </a:xfrm>
        </p:spPr>
        <p:txBody>
          <a:bodyPr>
            <a:normAutofit/>
          </a:bodyPr>
          <a:lstStyle/>
          <a:p>
            <a:r>
              <a:rPr lang="en-US" sz="2400" dirty="0" err="1"/>
              <a:t>Cấu</a:t>
            </a:r>
            <a:r>
              <a:rPr lang="en-US" sz="2400" dirty="0"/>
              <a:t> </a:t>
            </a:r>
            <a:r>
              <a:rPr lang="en-US" sz="2400" dirty="0" err="1"/>
              <a:t>trúc</a:t>
            </a:r>
            <a:r>
              <a:rPr lang="en-US" sz="2400" dirty="0"/>
              <a:t> </a:t>
            </a:r>
            <a:r>
              <a:rPr lang="en-US" sz="2400" dirty="0" err="1"/>
              <a:t>các</a:t>
            </a:r>
            <a:r>
              <a:rPr lang="en-US" sz="2400" dirty="0"/>
              <a:t> </a:t>
            </a:r>
            <a:r>
              <a:rPr lang="en-US" sz="2400" dirty="0" err="1"/>
              <a:t>truy</a:t>
            </a:r>
            <a:r>
              <a:rPr lang="en-US" sz="2400" dirty="0"/>
              <a:t> </a:t>
            </a:r>
            <a:r>
              <a:rPr lang="en-US" sz="2400" dirty="0" err="1"/>
              <a:t>vấn</a:t>
            </a:r>
            <a:r>
              <a:rPr lang="en-US" sz="2400" dirty="0"/>
              <a:t> </a:t>
            </a:r>
            <a:r>
              <a:rPr lang="en-US" sz="2400" dirty="0" err="1"/>
              <a:t>của</a:t>
            </a:r>
            <a:r>
              <a:rPr lang="en-US" sz="2400" dirty="0"/>
              <a:t> LINQ </a:t>
            </a:r>
            <a:r>
              <a:rPr lang="en-US" sz="2400" dirty="0" err="1"/>
              <a:t>chủ</a:t>
            </a:r>
            <a:r>
              <a:rPr lang="en-US" sz="2400" dirty="0"/>
              <a:t> </a:t>
            </a:r>
            <a:r>
              <a:rPr lang="en-US" sz="2400" dirty="0" err="1"/>
              <a:t>yếu</a:t>
            </a:r>
            <a:r>
              <a:rPr lang="en-US" sz="2400" dirty="0"/>
              <a:t> </a:t>
            </a:r>
            <a:r>
              <a:rPr lang="en-US" sz="2400" dirty="0" err="1"/>
              <a:t>tương</a:t>
            </a:r>
            <a:r>
              <a:rPr lang="en-US" sz="2400" dirty="0"/>
              <a:t> </a:t>
            </a:r>
            <a:r>
              <a:rPr lang="en-US" sz="2400" dirty="0" err="1"/>
              <a:t>tự</a:t>
            </a:r>
            <a:r>
              <a:rPr lang="en-US" sz="2400" dirty="0"/>
              <a:t> </a:t>
            </a:r>
            <a:r>
              <a:rPr lang="en-US" sz="2400" dirty="0" err="1"/>
              <a:t>như</a:t>
            </a:r>
            <a:r>
              <a:rPr lang="en-US" sz="2400" dirty="0"/>
              <a:t> ở </a:t>
            </a:r>
            <a:r>
              <a:rPr lang="en-US" sz="2400" dirty="0" err="1"/>
              <a:t>các</a:t>
            </a:r>
            <a:r>
              <a:rPr lang="en-US" sz="2400" dirty="0"/>
              <a:t> </a:t>
            </a:r>
            <a:r>
              <a:rPr lang="en-US" sz="2400" dirty="0" err="1"/>
              <a:t>ngôn</a:t>
            </a:r>
            <a:r>
              <a:rPr lang="en-US" sz="2400" dirty="0"/>
              <a:t> </a:t>
            </a:r>
            <a:r>
              <a:rPr lang="en-US" sz="2400" dirty="0" err="1"/>
              <a:t>ngữ</a:t>
            </a:r>
            <a:r>
              <a:rPr lang="en-US" sz="2400" dirty="0"/>
              <a:t> </a:t>
            </a:r>
            <a:r>
              <a:rPr lang="en-US" sz="2400" dirty="0" err="1"/>
              <a:t>truy</a:t>
            </a:r>
            <a:r>
              <a:rPr lang="en-US" sz="2400" dirty="0"/>
              <a:t> </a:t>
            </a:r>
            <a:r>
              <a:rPr lang="en-US" sz="2400" dirty="0" err="1"/>
              <a:t>vấn</a:t>
            </a:r>
            <a:r>
              <a:rPr lang="en-US" sz="2400" dirty="0"/>
              <a:t> </a:t>
            </a:r>
            <a:r>
              <a:rPr lang="en-US" sz="2400" dirty="0" err="1"/>
              <a:t>như</a:t>
            </a:r>
            <a:r>
              <a:rPr lang="en-US" sz="2400" dirty="0"/>
              <a:t> SQL </a:t>
            </a:r>
            <a:r>
              <a:rPr lang="en-US" sz="2400" dirty="0" err="1"/>
              <a:t>hoặc</a:t>
            </a:r>
            <a:r>
              <a:rPr lang="en-US" sz="2400" dirty="0"/>
              <a:t> XQuery </a:t>
            </a:r>
          </a:p>
        </p:txBody>
      </p:sp>
    </p:spTree>
    <p:extLst>
      <p:ext uri="{BB962C8B-B14F-4D97-AF65-F5344CB8AC3E}">
        <p14:creationId xmlns:p14="http://schemas.microsoft.com/office/powerpoint/2010/main" val="29689801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III.1.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nguồn</a:t>
            </a: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9"/>
            <a:ext cx="8915400" cy="3777622"/>
          </a:xfrm>
        </p:spPr>
        <p:txBody>
          <a:bodyPr>
            <a:normAutofit fontScale="85000" lnSpcReduction="10000"/>
          </a:bodyPr>
          <a:lstStyle/>
          <a:p>
            <a:r>
              <a:rPr lang="vi-VN" sz="2400" dirty="0"/>
              <a:t>Trong một truy vấn LINQ, bước đầu tiên là xác định nguồn dữ liệu. Trong C# cũng như trong hầu hết các ngôn ngữ lập trình một biến phải được khai báo trước khi nó có thể được sử dụng. Trong một truy vấn LINQ, mệnh đề from đứng đầu tiên để giới thiệu các nguồn dữ liệu (customer) và </a:t>
            </a:r>
            <a:r>
              <a:rPr lang="en-US" sz="2400" dirty="0" err="1"/>
              <a:t>các</a:t>
            </a:r>
            <a:r>
              <a:rPr lang="en-US" sz="2400" dirty="0"/>
              <a:t> </a:t>
            </a:r>
            <a:r>
              <a:rPr lang="en-US" sz="2400" dirty="0" err="1"/>
              <a:t>phạm</a:t>
            </a:r>
            <a:r>
              <a:rPr lang="en-US" sz="2400" dirty="0"/>
              <a:t> vi </a:t>
            </a:r>
            <a:r>
              <a:rPr lang="vi-VN" sz="2400" dirty="0"/>
              <a:t>biến (cust).</a:t>
            </a:r>
            <a:endParaRPr lang="en-US" sz="2400" dirty="0"/>
          </a:p>
          <a:p>
            <a:endParaRPr lang="en-US" sz="2400" dirty="0"/>
          </a:p>
          <a:p>
            <a:endParaRPr lang="en-US" sz="2400" dirty="0"/>
          </a:p>
          <a:p>
            <a:r>
              <a:rPr lang="vi-VN" sz="2400" dirty="0"/>
              <a:t>Phạm vi biến giống như các biến lặp trong một vòng lặp foreach, ngoại trừ không có </a:t>
            </a:r>
            <a:r>
              <a:rPr lang="en-US" sz="2400" dirty="0" err="1"/>
              <a:t>một</a:t>
            </a:r>
            <a:r>
              <a:rPr lang="en-US" sz="2400" dirty="0"/>
              <a:t> </a:t>
            </a:r>
            <a:r>
              <a:rPr lang="vi-VN" sz="2400" dirty="0"/>
              <a:t>vòng lặp</a:t>
            </a:r>
            <a:r>
              <a:rPr lang="en-US" sz="2400" dirty="0"/>
              <a:t> </a:t>
            </a:r>
            <a:r>
              <a:rPr lang="en-US" sz="2400" dirty="0" err="1"/>
              <a:t>thực</a:t>
            </a:r>
            <a:r>
              <a:rPr lang="en-US" sz="2400" dirty="0"/>
              <a:t> </a:t>
            </a:r>
            <a:r>
              <a:rPr lang="en-US" sz="2400" dirty="0" err="1"/>
              <a:t>sự</a:t>
            </a:r>
            <a:r>
              <a:rPr lang="en-US" sz="2400" dirty="0"/>
              <a:t> </a:t>
            </a:r>
            <a:r>
              <a:rPr lang="en-US" sz="2400" dirty="0" err="1"/>
              <a:t>nào</a:t>
            </a:r>
            <a:r>
              <a:rPr lang="vi-VN" sz="2400" dirty="0"/>
              <a:t> xảy ra trong một biểu thức truy vấn. Khi truy vấn được th</a:t>
            </a:r>
            <a:r>
              <a:rPr lang="en-US" sz="2400" dirty="0" err="1"/>
              <a:t>ực</a:t>
            </a:r>
            <a:r>
              <a:rPr lang="en-US" sz="2400" dirty="0"/>
              <a:t> </a:t>
            </a:r>
            <a:r>
              <a:rPr lang="en-US" sz="2400" dirty="0" err="1"/>
              <a:t>thi</a:t>
            </a:r>
            <a:r>
              <a:rPr lang="vi-VN" sz="2400" dirty="0"/>
              <a:t>, phạm vi biến sẽ là một tham chiếu lần lượt đến các các phần tử trong mỗi customers. Bởi vì trình biên dịch có thể </a:t>
            </a:r>
            <a:r>
              <a:rPr lang="en-US" sz="2400" dirty="0" err="1"/>
              <a:t>phỏng</a:t>
            </a:r>
            <a:r>
              <a:rPr lang="en-US" sz="2400" dirty="0"/>
              <a:t> </a:t>
            </a:r>
            <a:r>
              <a:rPr lang="en-US" sz="2400" dirty="0" err="1"/>
              <a:t>đoán</a:t>
            </a:r>
            <a:r>
              <a:rPr lang="en-US" sz="2400" dirty="0"/>
              <a:t> </a:t>
            </a:r>
            <a:r>
              <a:rPr lang="en-US" sz="2400" dirty="0" err="1"/>
              <a:t>kiểu</a:t>
            </a:r>
            <a:r>
              <a:rPr lang="en-US" sz="2400" dirty="0"/>
              <a:t> </a:t>
            </a:r>
            <a:r>
              <a:rPr lang="vi-VN" sz="2400" dirty="0"/>
              <a:t>của cu</a:t>
            </a:r>
            <a:r>
              <a:rPr lang="en-US" sz="2400" dirty="0" err="1"/>
              <a:t>st</a:t>
            </a:r>
            <a:r>
              <a:rPr lang="vi-VN" sz="2400" dirty="0"/>
              <a:t>, bạn không </a:t>
            </a:r>
            <a:r>
              <a:rPr lang="en-US" sz="2400" dirty="0" err="1"/>
              <a:t>cần</a:t>
            </a:r>
            <a:r>
              <a:rPr lang="en-US" sz="2400" dirty="0"/>
              <a:t> </a:t>
            </a:r>
            <a:r>
              <a:rPr lang="en-US" sz="2400" dirty="0" err="1"/>
              <a:t>phải</a:t>
            </a:r>
            <a:r>
              <a:rPr lang="vi-VN" sz="2400" dirty="0"/>
              <a:t> xác định nó rõ ràng. </a:t>
            </a:r>
            <a:r>
              <a:rPr lang="en-US" sz="2400" dirty="0" err="1"/>
              <a:t>Ngoài</a:t>
            </a:r>
            <a:r>
              <a:rPr lang="en-US" sz="2400" dirty="0"/>
              <a:t> ra p</a:t>
            </a:r>
            <a:r>
              <a:rPr lang="vi-VN" sz="2400" dirty="0"/>
              <a:t>hạm vi các biến có thể được </a:t>
            </a:r>
            <a:r>
              <a:rPr lang="en-US" sz="2400" dirty="0" err="1"/>
              <a:t>khai</a:t>
            </a:r>
            <a:r>
              <a:rPr lang="en-US" sz="2400" dirty="0"/>
              <a:t> </a:t>
            </a:r>
            <a:r>
              <a:rPr lang="en-US" sz="2400" dirty="0" err="1"/>
              <a:t>báo</a:t>
            </a:r>
            <a:r>
              <a:rPr lang="en-US" sz="2400" dirty="0"/>
              <a:t> </a:t>
            </a:r>
            <a:r>
              <a:rPr lang="vi-VN" sz="2400" dirty="0"/>
              <a:t>bởi một mệnh đề let.</a:t>
            </a:r>
            <a:endParaRPr lang="en-US" sz="2400" dirty="0"/>
          </a:p>
        </p:txBody>
      </p:sp>
      <p:pic>
        <p:nvPicPr>
          <p:cNvPr id="4" name="Picture 3">
            <a:extLst>
              <a:ext uri="{FF2B5EF4-FFF2-40B4-BE49-F238E27FC236}">
                <a16:creationId xmlns:a16="http://schemas.microsoft.com/office/drawing/2014/main" id="{A0A5D3F2-04DB-4028-802F-8A77A64402B6}"/>
              </a:ext>
            </a:extLst>
          </p:cNvPr>
          <p:cNvPicPr>
            <a:picLocks noChangeAspect="1"/>
          </p:cNvPicPr>
          <p:nvPr/>
        </p:nvPicPr>
        <p:blipFill>
          <a:blip r:embed="rId3"/>
          <a:stretch>
            <a:fillRect/>
          </a:stretch>
        </p:blipFill>
        <p:spPr>
          <a:xfrm>
            <a:off x="2723218" y="2618410"/>
            <a:ext cx="3610479" cy="600159"/>
          </a:xfrm>
          <a:prstGeom prst="rect">
            <a:avLst/>
          </a:prstGeom>
        </p:spPr>
      </p:pic>
    </p:spTree>
    <p:extLst>
      <p:ext uri="{BB962C8B-B14F-4D97-AF65-F5344CB8AC3E}">
        <p14:creationId xmlns:p14="http://schemas.microsoft.com/office/powerpoint/2010/main" val="5726653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a:xfrm>
            <a:off x="2151062" y="469730"/>
            <a:ext cx="8911687" cy="860029"/>
          </a:xfrm>
        </p:spPr>
        <p:txBody>
          <a:bodyPr>
            <a:normAutofit/>
          </a:bodyPr>
          <a:lstStyle/>
          <a:p>
            <a:r>
              <a:rPr lang="en-US" dirty="0"/>
              <a:t>III.2. </a:t>
            </a:r>
            <a:r>
              <a:rPr lang="en-US" dirty="0" err="1"/>
              <a:t>Lọc</a:t>
            </a:r>
            <a:r>
              <a:rPr lang="en-US" dirty="0"/>
              <a:t>:</a:t>
            </a:r>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47349" y="1329758"/>
            <a:ext cx="8915400" cy="5058512"/>
          </a:xfrm>
        </p:spPr>
        <p:txBody>
          <a:bodyPr>
            <a:normAutofit fontScale="92500" lnSpcReduction="20000"/>
          </a:bodyPr>
          <a:lstStyle/>
          <a:p>
            <a:r>
              <a:rPr lang="en-US" sz="2400" dirty="0" err="1"/>
              <a:t>Hoạt</a:t>
            </a:r>
            <a:r>
              <a:rPr lang="en-US" sz="2400" dirty="0"/>
              <a:t> </a:t>
            </a:r>
            <a:r>
              <a:rPr lang="en-US" sz="2400" dirty="0" err="1"/>
              <a:t>động</a:t>
            </a:r>
            <a:r>
              <a:rPr lang="en-US" sz="2400" dirty="0"/>
              <a:t> </a:t>
            </a:r>
            <a:r>
              <a:rPr lang="vi-VN" sz="2400" dirty="0"/>
              <a:t>truy vấn </a:t>
            </a:r>
            <a:r>
              <a:rPr lang="en-US" sz="2400" dirty="0" err="1"/>
              <a:t>dữ</a:t>
            </a:r>
            <a:r>
              <a:rPr lang="en-US" sz="2400" dirty="0"/>
              <a:t> </a:t>
            </a:r>
            <a:r>
              <a:rPr lang="en-US" sz="2400" dirty="0" err="1"/>
              <a:t>liệu</a:t>
            </a:r>
            <a:r>
              <a:rPr lang="en-US" sz="2400" dirty="0"/>
              <a:t> </a:t>
            </a:r>
            <a:r>
              <a:rPr lang="en-US" sz="2400" dirty="0" err="1"/>
              <a:t>thông</a:t>
            </a:r>
            <a:r>
              <a:rPr lang="en-US" sz="2400" dirty="0"/>
              <a:t> </a:t>
            </a:r>
            <a:r>
              <a:rPr lang="en-US" sz="2400" dirty="0" err="1"/>
              <a:t>dụng</a:t>
            </a:r>
            <a:r>
              <a:rPr lang="en-US" sz="2400" dirty="0"/>
              <a:t> </a:t>
            </a:r>
            <a:r>
              <a:rPr lang="vi-VN" sz="2400" dirty="0"/>
              <a:t>nhất</a:t>
            </a:r>
            <a:r>
              <a:rPr lang="en-US" sz="2400" dirty="0"/>
              <a:t> </a:t>
            </a:r>
            <a:r>
              <a:rPr lang="en-US" sz="2400" dirty="0" err="1"/>
              <a:t>có</a:t>
            </a:r>
            <a:r>
              <a:rPr lang="en-US" sz="2400" dirty="0"/>
              <a:t> </a:t>
            </a:r>
            <a:r>
              <a:rPr lang="en-US" sz="2400" dirty="0" err="1"/>
              <a:t>lẽ</a:t>
            </a:r>
            <a:r>
              <a:rPr lang="vi-VN" sz="2400" dirty="0"/>
              <a:t> là </a:t>
            </a:r>
            <a:r>
              <a:rPr lang="en-US" sz="2400" dirty="0" err="1"/>
              <a:t>áp</a:t>
            </a:r>
            <a:r>
              <a:rPr lang="en-US" sz="2400" dirty="0"/>
              <a:t> </a:t>
            </a:r>
            <a:r>
              <a:rPr lang="en-US" sz="2400" dirty="0" err="1"/>
              <a:t>dụng</a:t>
            </a:r>
            <a:r>
              <a:rPr lang="en-US" sz="2400" dirty="0"/>
              <a:t> </a:t>
            </a:r>
            <a:r>
              <a:rPr lang="en-US" sz="2400" dirty="0" err="1"/>
              <a:t>một</a:t>
            </a:r>
            <a:r>
              <a:rPr lang="en-US" sz="2400" dirty="0"/>
              <a:t> </a:t>
            </a:r>
            <a:r>
              <a:rPr lang="en-US" sz="2400" dirty="0" err="1"/>
              <a:t>bộ</a:t>
            </a:r>
            <a:r>
              <a:rPr lang="en-US" sz="2400" dirty="0"/>
              <a:t> </a:t>
            </a:r>
            <a:r>
              <a:rPr lang="en-US" sz="2400" dirty="0" err="1"/>
              <a:t>lọc</a:t>
            </a:r>
            <a:r>
              <a:rPr lang="en-US" sz="2400" dirty="0"/>
              <a:t> </a:t>
            </a:r>
            <a:r>
              <a:rPr lang="en-US" sz="2400" dirty="0" err="1"/>
              <a:t>vào</a:t>
            </a:r>
            <a:r>
              <a:rPr lang="en-US" sz="2400" dirty="0"/>
              <a:t> </a:t>
            </a:r>
            <a:r>
              <a:rPr lang="vi-VN" sz="2400" dirty="0"/>
              <a:t>biểu thức logic Boolean. Các bộ lọc giúp các truy vấn trả về </a:t>
            </a:r>
            <a:r>
              <a:rPr lang="en-US" sz="2400" dirty="0" err="1"/>
              <a:t>những</a:t>
            </a:r>
            <a:r>
              <a:rPr lang="en-US" sz="2400" dirty="0"/>
              <a:t> </a:t>
            </a:r>
            <a:r>
              <a:rPr lang="en-US" sz="2400" dirty="0" err="1"/>
              <a:t>phần</a:t>
            </a:r>
            <a:r>
              <a:rPr lang="en-US" sz="2400" dirty="0"/>
              <a:t> </a:t>
            </a:r>
            <a:r>
              <a:rPr lang="en-US" sz="2400" dirty="0" err="1"/>
              <a:t>tử</a:t>
            </a:r>
            <a:r>
              <a:rPr lang="en-US" sz="2400" dirty="0"/>
              <a:t> </a:t>
            </a:r>
            <a:r>
              <a:rPr lang="en-US" sz="2400" dirty="0" err="1"/>
              <a:t>mà</a:t>
            </a:r>
            <a:r>
              <a:rPr lang="en-US" sz="2400" dirty="0"/>
              <a:t> qua </a:t>
            </a:r>
            <a:r>
              <a:rPr lang="en-US" sz="2400" dirty="0" err="1"/>
              <a:t>nó</a:t>
            </a:r>
            <a:r>
              <a:rPr lang="en-US" sz="2400" dirty="0"/>
              <a:t> </a:t>
            </a:r>
            <a:r>
              <a:rPr lang="en-US" sz="2400" dirty="0" err="1"/>
              <a:t>biểu</a:t>
            </a:r>
            <a:r>
              <a:rPr lang="en-US" sz="2400" dirty="0"/>
              <a:t> </a:t>
            </a:r>
            <a:r>
              <a:rPr lang="en-US" sz="2400" dirty="0" err="1"/>
              <a:t>thức</a:t>
            </a:r>
            <a:r>
              <a:rPr lang="en-US" sz="2400" dirty="0"/>
              <a:t> </a:t>
            </a:r>
            <a:r>
              <a:rPr lang="en-US" sz="2400" dirty="0" err="1"/>
              <a:t>trả</a:t>
            </a:r>
            <a:r>
              <a:rPr lang="en-US" sz="2400" dirty="0"/>
              <a:t> </a:t>
            </a:r>
            <a:r>
              <a:rPr lang="en-US" sz="2400" dirty="0" err="1"/>
              <a:t>về</a:t>
            </a:r>
            <a:r>
              <a:rPr lang="en-US" sz="2400" dirty="0"/>
              <a:t> </a:t>
            </a:r>
            <a:r>
              <a:rPr lang="en-US" sz="2400" dirty="0" err="1"/>
              <a:t>kết</a:t>
            </a:r>
            <a:r>
              <a:rPr lang="en-US" sz="2400" dirty="0"/>
              <a:t> </a:t>
            </a:r>
            <a:r>
              <a:rPr lang="en-US" sz="2400" dirty="0" err="1"/>
              <a:t>quả</a:t>
            </a:r>
            <a:r>
              <a:rPr lang="en-US" sz="2400" dirty="0"/>
              <a:t> true</a:t>
            </a:r>
            <a:r>
              <a:rPr lang="vi-VN" sz="2400" dirty="0"/>
              <a:t>. Kết quả được</a:t>
            </a:r>
            <a:r>
              <a:rPr lang="en-US" sz="2400" dirty="0"/>
              <a:t> </a:t>
            </a:r>
            <a:r>
              <a:rPr lang="en-US" sz="2400" dirty="0" err="1"/>
              <a:t>trình</a:t>
            </a:r>
            <a:r>
              <a:rPr lang="en-US" sz="2400" dirty="0"/>
              <a:t> </a:t>
            </a:r>
            <a:r>
              <a:rPr lang="en-US" sz="2400" dirty="0" err="1"/>
              <a:t>bày</a:t>
            </a:r>
            <a:r>
              <a:rPr lang="en-US" sz="2400" dirty="0"/>
              <a:t> </a:t>
            </a:r>
            <a:r>
              <a:rPr lang="en-US" sz="2400" dirty="0" err="1"/>
              <a:t>bằng</a:t>
            </a:r>
            <a:r>
              <a:rPr lang="en-US" sz="2400" dirty="0"/>
              <a:t> </a:t>
            </a:r>
            <a:r>
              <a:rPr lang="en-US" sz="2400" dirty="0" err="1"/>
              <a:t>cách</a:t>
            </a:r>
            <a:r>
              <a:rPr lang="vi-VN" sz="2400" dirty="0"/>
              <a:t> sử dụng mệnh đề where. Các bộ lọc có </a:t>
            </a:r>
            <a:r>
              <a:rPr lang="en-US" sz="2400" dirty="0" err="1"/>
              <a:t>tác</a:t>
            </a:r>
            <a:r>
              <a:rPr lang="en-US" sz="2400" dirty="0"/>
              <a:t> </a:t>
            </a:r>
            <a:r>
              <a:rPr lang="en-US" sz="2400" dirty="0" err="1"/>
              <a:t>dụng</a:t>
            </a:r>
            <a:r>
              <a:rPr lang="en-US" sz="2400" dirty="0"/>
              <a:t> </a:t>
            </a:r>
            <a:r>
              <a:rPr lang="en-US" sz="2400" dirty="0" err="1"/>
              <a:t>xác</a:t>
            </a:r>
            <a:r>
              <a:rPr lang="en-US" sz="2400" dirty="0"/>
              <a:t> </a:t>
            </a:r>
            <a:r>
              <a:rPr lang="en-US" sz="2400" dirty="0" err="1"/>
              <a:t>định</a:t>
            </a:r>
            <a:r>
              <a:rPr lang="en-US" sz="2400" dirty="0"/>
              <a:t> </a:t>
            </a:r>
            <a:r>
              <a:rPr lang="vi-VN" sz="2400" dirty="0"/>
              <a:t>các yếu tố đó để loại trừ </a:t>
            </a:r>
            <a:r>
              <a:rPr lang="en-US" sz="2400" dirty="0"/>
              <a:t> </a:t>
            </a:r>
            <a:r>
              <a:rPr lang="en-US" sz="2400" dirty="0" err="1"/>
              <a:t>liên</a:t>
            </a:r>
            <a:r>
              <a:rPr lang="en-US" sz="2400" dirty="0"/>
              <a:t> </a:t>
            </a:r>
            <a:r>
              <a:rPr lang="en-US" sz="2400" dirty="0" err="1"/>
              <a:t>tục</a:t>
            </a:r>
            <a:r>
              <a:rPr lang="en-US" sz="2400" dirty="0"/>
              <a:t> </a:t>
            </a:r>
            <a:r>
              <a:rPr lang="vi-VN" sz="2400" dirty="0"/>
              <a:t>từ </a:t>
            </a:r>
            <a:r>
              <a:rPr lang="en-US" sz="2400" dirty="0" err="1"/>
              <a:t>nguồn</a:t>
            </a:r>
            <a:r>
              <a:rPr lang="en-US" sz="2400" dirty="0"/>
              <a:t> </a:t>
            </a:r>
            <a:r>
              <a:rPr lang="en-US" sz="2400" dirty="0" err="1"/>
              <a:t>dữ</a:t>
            </a:r>
            <a:r>
              <a:rPr lang="en-US" sz="2400" dirty="0"/>
              <a:t> </a:t>
            </a:r>
            <a:r>
              <a:rPr lang="en-US" sz="2400" dirty="0" err="1"/>
              <a:t>liệu</a:t>
            </a:r>
            <a:r>
              <a:rPr lang="vi-VN" sz="2400" dirty="0"/>
              <a:t>. Trong ví dụ sau,</a:t>
            </a:r>
            <a:r>
              <a:rPr lang="en-US" sz="2400" dirty="0"/>
              <a:t> </a:t>
            </a:r>
            <a:r>
              <a:rPr lang="en-US" sz="2400" dirty="0" err="1"/>
              <a:t>sẽ</a:t>
            </a:r>
            <a:r>
              <a:rPr lang="vi-VN" sz="2400" dirty="0"/>
              <a:t> chỉ</a:t>
            </a:r>
            <a:r>
              <a:rPr lang="en-US" sz="2400" dirty="0"/>
              <a:t> </a:t>
            </a:r>
            <a:r>
              <a:rPr lang="en-US" sz="2400" dirty="0" err="1"/>
              <a:t>trả</a:t>
            </a:r>
            <a:r>
              <a:rPr lang="en-US" sz="2400" dirty="0"/>
              <a:t> </a:t>
            </a:r>
            <a:r>
              <a:rPr lang="en-US" sz="2400" dirty="0" err="1"/>
              <a:t>về</a:t>
            </a:r>
            <a:r>
              <a:rPr lang="vi-VN" sz="2400" dirty="0"/>
              <a:t> những khách hàng có địa chỉ ở London</a:t>
            </a:r>
            <a:endParaRPr lang="en-US" sz="2400" dirty="0"/>
          </a:p>
          <a:p>
            <a:endParaRPr lang="en-US" sz="2400" dirty="0"/>
          </a:p>
          <a:p>
            <a:endParaRPr lang="en-US" sz="2400" dirty="0"/>
          </a:p>
          <a:p>
            <a:r>
              <a:rPr lang="vi-VN" sz="2400" dirty="0"/>
              <a:t>Bạn có thể sử dụng </a:t>
            </a:r>
            <a:r>
              <a:rPr lang="en-US" sz="2400" dirty="0" err="1"/>
              <a:t>các</a:t>
            </a:r>
            <a:r>
              <a:rPr lang="en-US" sz="2400" dirty="0"/>
              <a:t> </a:t>
            </a:r>
            <a:r>
              <a:rPr lang="en-US" sz="2400" dirty="0" err="1"/>
              <a:t>biểu</a:t>
            </a:r>
            <a:r>
              <a:rPr lang="en-US" sz="2400" dirty="0"/>
              <a:t> </a:t>
            </a:r>
            <a:r>
              <a:rPr lang="en-US" sz="2400" dirty="0" err="1"/>
              <a:t>thức</a:t>
            </a:r>
            <a:r>
              <a:rPr lang="en-US" sz="2400" dirty="0"/>
              <a:t> </a:t>
            </a:r>
            <a:r>
              <a:rPr lang="en-US" sz="2400" dirty="0" err="1"/>
              <a:t>tương</a:t>
            </a:r>
            <a:r>
              <a:rPr lang="en-US" sz="2400" dirty="0"/>
              <a:t> </a:t>
            </a:r>
            <a:r>
              <a:rPr lang="en-US" sz="2400" dirty="0" err="1"/>
              <a:t>tự</a:t>
            </a:r>
            <a:r>
              <a:rPr lang="en-US" sz="2400" dirty="0"/>
              <a:t> </a:t>
            </a:r>
            <a:r>
              <a:rPr lang="en-US" sz="2400" dirty="0" err="1"/>
              <a:t>như</a:t>
            </a:r>
            <a:r>
              <a:rPr lang="en-US" sz="2400" dirty="0"/>
              <a:t> </a:t>
            </a:r>
            <a:r>
              <a:rPr lang="en-US" sz="2400" dirty="0" err="1"/>
              <a:t>trong</a:t>
            </a:r>
            <a:r>
              <a:rPr lang="en-US" sz="2400" dirty="0"/>
              <a:t> </a:t>
            </a:r>
            <a:r>
              <a:rPr lang="vi-VN" sz="2400" dirty="0"/>
              <a:t>C# với các biểu thức logic AND và OR để vận hành áp dụng </a:t>
            </a:r>
            <a:r>
              <a:rPr lang="en-US" sz="2400" dirty="0" err="1"/>
              <a:t>cho</a:t>
            </a:r>
            <a:r>
              <a:rPr lang="en-US" sz="2400" dirty="0"/>
              <a:t> </a:t>
            </a:r>
            <a:r>
              <a:rPr lang="en-US" sz="2400" dirty="0" err="1"/>
              <a:t>bộ</a:t>
            </a:r>
            <a:r>
              <a:rPr lang="en-US" sz="2400" dirty="0"/>
              <a:t> </a:t>
            </a:r>
            <a:r>
              <a:rPr lang="en-US" sz="2400" dirty="0" err="1"/>
              <a:t>lọc</a:t>
            </a:r>
            <a:r>
              <a:rPr lang="en-US" sz="2400" dirty="0"/>
              <a:t> </a:t>
            </a:r>
            <a:r>
              <a:rPr lang="en-US" sz="2400" dirty="0" err="1"/>
              <a:t>có</a:t>
            </a:r>
            <a:r>
              <a:rPr lang="en-US" sz="2400" dirty="0"/>
              <a:t> </a:t>
            </a:r>
            <a:r>
              <a:rPr lang="en-US" sz="2400" dirty="0" err="1"/>
              <a:t>nhiều</a:t>
            </a:r>
            <a:r>
              <a:rPr lang="en-US" sz="2400" dirty="0"/>
              <a:t> </a:t>
            </a:r>
            <a:r>
              <a:rPr lang="en-US" sz="2400" dirty="0" err="1"/>
              <a:t>điều</a:t>
            </a:r>
            <a:r>
              <a:rPr lang="en-US" sz="2400" dirty="0"/>
              <a:t> </a:t>
            </a:r>
            <a:r>
              <a:rPr lang="en-US" sz="2400" dirty="0" err="1"/>
              <a:t>kiện</a:t>
            </a:r>
            <a:r>
              <a:rPr lang="en-US" sz="2400" dirty="0"/>
              <a:t> </a:t>
            </a:r>
            <a:r>
              <a:rPr lang="vi-VN" sz="2400" dirty="0"/>
              <a:t>trong mệnh đề where. Ví dụ, chỉ trả về các khách hàng có địa chỉ tại"London" và có tên là "Devon" bạn sẽ viết đoạn </a:t>
            </a:r>
            <a:r>
              <a:rPr lang="en-US" sz="2400" dirty="0"/>
              <a:t>code</a:t>
            </a:r>
            <a:r>
              <a:rPr lang="vi-VN" sz="2400" dirty="0"/>
              <a:t> sau đây:</a:t>
            </a:r>
            <a:endParaRPr lang="en-US" sz="2400" dirty="0"/>
          </a:p>
          <a:p>
            <a:endParaRPr lang="en-US" sz="2400" dirty="0"/>
          </a:p>
          <a:p>
            <a:r>
              <a:rPr lang="en-US" sz="2400" dirty="0" err="1"/>
              <a:t>Để</a:t>
            </a:r>
            <a:r>
              <a:rPr lang="en-US" sz="2400" dirty="0"/>
              <a:t> </a:t>
            </a:r>
            <a:r>
              <a:rPr lang="en-US" sz="2400" dirty="0" err="1"/>
              <a:t>trả</a:t>
            </a:r>
            <a:r>
              <a:rPr lang="en-US" sz="2400" dirty="0"/>
              <a:t> </a:t>
            </a:r>
            <a:r>
              <a:rPr lang="en-US" sz="2400" dirty="0" err="1"/>
              <a:t>về</a:t>
            </a:r>
            <a:r>
              <a:rPr lang="en-US" sz="2400" dirty="0"/>
              <a:t> </a:t>
            </a:r>
            <a:r>
              <a:rPr lang="en-US" sz="2400" dirty="0" err="1"/>
              <a:t>khách</a:t>
            </a:r>
            <a:r>
              <a:rPr lang="en-US" sz="2400" dirty="0"/>
              <a:t> </a:t>
            </a:r>
            <a:r>
              <a:rPr lang="en-US" sz="2400" dirty="0" err="1"/>
              <a:t>hàng</a:t>
            </a:r>
            <a:r>
              <a:rPr lang="en-US" sz="2400" dirty="0"/>
              <a:t> </a:t>
            </a:r>
            <a:r>
              <a:rPr lang="en-US" sz="2400" dirty="0" err="1"/>
              <a:t>có</a:t>
            </a:r>
            <a:r>
              <a:rPr lang="en-US" sz="2400" dirty="0"/>
              <a:t> </a:t>
            </a:r>
            <a:r>
              <a:rPr lang="en-US" sz="2400" dirty="0" err="1"/>
              <a:t>địa</a:t>
            </a:r>
            <a:r>
              <a:rPr lang="en-US" sz="2400" dirty="0"/>
              <a:t> </a:t>
            </a:r>
            <a:r>
              <a:rPr lang="en-US" sz="2400" dirty="0" err="1"/>
              <a:t>chỉ</a:t>
            </a:r>
            <a:r>
              <a:rPr lang="en-US" sz="2400" dirty="0"/>
              <a:t> ở London hay Paris, </a:t>
            </a:r>
            <a:r>
              <a:rPr lang="en-US" sz="2400" dirty="0" err="1"/>
              <a:t>bạn</a:t>
            </a:r>
            <a:r>
              <a:rPr lang="en-US" sz="2400" dirty="0"/>
              <a:t> </a:t>
            </a:r>
            <a:r>
              <a:rPr lang="en-US" sz="2400" dirty="0" err="1"/>
              <a:t>sẽ</a:t>
            </a:r>
            <a:r>
              <a:rPr lang="en-US" sz="2400" dirty="0"/>
              <a:t> </a:t>
            </a:r>
            <a:r>
              <a:rPr lang="en-US" sz="2400" dirty="0" err="1"/>
              <a:t>viết</a:t>
            </a:r>
            <a:r>
              <a:rPr lang="en-US" sz="2400" dirty="0"/>
              <a:t> </a:t>
            </a:r>
            <a:r>
              <a:rPr lang="en-US" sz="2400" dirty="0" err="1"/>
              <a:t>mã</a:t>
            </a:r>
            <a:r>
              <a:rPr lang="en-US" sz="2400" dirty="0"/>
              <a:t> </a:t>
            </a:r>
            <a:r>
              <a:rPr lang="en-US" sz="2400" dirty="0" err="1"/>
              <a:t>sau</a:t>
            </a:r>
            <a:r>
              <a:rPr lang="en-US" sz="2400" dirty="0"/>
              <a:t>: </a:t>
            </a:r>
          </a:p>
          <a:p>
            <a:endParaRPr lang="en-US" sz="2400" dirty="0"/>
          </a:p>
        </p:txBody>
      </p:sp>
      <p:pic>
        <p:nvPicPr>
          <p:cNvPr id="4" name="Picture 3">
            <a:extLst>
              <a:ext uri="{FF2B5EF4-FFF2-40B4-BE49-F238E27FC236}">
                <a16:creationId xmlns:a16="http://schemas.microsoft.com/office/drawing/2014/main" id="{B3FBED56-1979-4D09-8898-08019835B6AA}"/>
              </a:ext>
            </a:extLst>
          </p:cNvPr>
          <p:cNvPicPr>
            <a:picLocks noChangeAspect="1"/>
          </p:cNvPicPr>
          <p:nvPr/>
        </p:nvPicPr>
        <p:blipFill>
          <a:blip r:embed="rId3"/>
          <a:stretch>
            <a:fillRect/>
          </a:stretch>
        </p:blipFill>
        <p:spPr>
          <a:xfrm>
            <a:off x="2658166" y="3100341"/>
            <a:ext cx="4286848" cy="657317"/>
          </a:xfrm>
          <a:prstGeom prst="rect">
            <a:avLst/>
          </a:prstGeom>
        </p:spPr>
      </p:pic>
      <p:pic>
        <p:nvPicPr>
          <p:cNvPr id="7" name="Picture 6">
            <a:extLst>
              <a:ext uri="{FF2B5EF4-FFF2-40B4-BE49-F238E27FC236}">
                <a16:creationId xmlns:a16="http://schemas.microsoft.com/office/drawing/2014/main" id="{EB27A766-DDA9-48C6-90F4-46E8FA8283B3}"/>
              </a:ext>
            </a:extLst>
          </p:cNvPr>
          <p:cNvPicPr>
            <a:picLocks noChangeAspect="1"/>
          </p:cNvPicPr>
          <p:nvPr/>
        </p:nvPicPr>
        <p:blipFill>
          <a:blip r:embed="rId4"/>
          <a:stretch>
            <a:fillRect/>
          </a:stretch>
        </p:blipFill>
        <p:spPr>
          <a:xfrm>
            <a:off x="2658166" y="6045323"/>
            <a:ext cx="3886742" cy="342948"/>
          </a:xfrm>
          <a:prstGeom prst="rect">
            <a:avLst/>
          </a:prstGeom>
        </p:spPr>
      </p:pic>
      <p:pic>
        <p:nvPicPr>
          <p:cNvPr id="6" name="Picture 5">
            <a:extLst>
              <a:ext uri="{FF2B5EF4-FFF2-40B4-BE49-F238E27FC236}">
                <a16:creationId xmlns:a16="http://schemas.microsoft.com/office/drawing/2014/main" id="{7A6A38D1-2EE8-4D7D-B7E1-512D85ADF670}"/>
              </a:ext>
            </a:extLst>
          </p:cNvPr>
          <p:cNvPicPr>
            <a:picLocks noChangeAspect="1"/>
          </p:cNvPicPr>
          <p:nvPr/>
        </p:nvPicPr>
        <p:blipFill>
          <a:blip r:embed="rId5"/>
          <a:stretch>
            <a:fillRect/>
          </a:stretch>
        </p:blipFill>
        <p:spPr>
          <a:xfrm>
            <a:off x="2658166" y="5004412"/>
            <a:ext cx="3801005" cy="323895"/>
          </a:xfrm>
          <a:prstGeom prst="rect">
            <a:avLst/>
          </a:prstGeom>
        </p:spPr>
      </p:pic>
    </p:spTree>
    <p:extLst>
      <p:ext uri="{BB962C8B-B14F-4D97-AF65-F5344CB8AC3E}">
        <p14:creationId xmlns:p14="http://schemas.microsoft.com/office/powerpoint/2010/main" val="35194035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2049</TotalTime>
  <Words>2447</Words>
  <Application>Microsoft Office PowerPoint</Application>
  <PresentationFormat>Widescreen</PresentationFormat>
  <Paragraphs>100</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Times New Roman</vt:lpstr>
      <vt:lpstr>Wingdings 3</vt:lpstr>
      <vt:lpstr>Wisp</vt:lpstr>
      <vt:lpstr>Các Truy Vấn LINQ to SQL</vt:lpstr>
      <vt:lpstr>Nội dung:</vt:lpstr>
      <vt:lpstr>I. Chỉ định lưu trữ Thực hiện thủ tục Update, Insert, và delete </vt:lpstr>
      <vt:lpstr>II. LINQ và các kiểu có chung đặc điểm</vt:lpstr>
      <vt:lpstr>II.1. Các biến IEnumerable có trong các câu truy vấn LINQ </vt:lpstr>
      <vt:lpstr>II.2. Cho phép trình biên dịch xử lý các khai báo của các kiểu dùng chung</vt:lpstr>
      <vt:lpstr>III. Các hoạt động truy vấn cơ bản</vt:lpstr>
      <vt:lpstr>III.1. Truy Xuất dữ liệu nguồn</vt:lpstr>
      <vt:lpstr>III.2. Lọc:</vt:lpstr>
      <vt:lpstr>III.3.Sắp xếp:</vt:lpstr>
      <vt:lpstr>III.4. Gom nhóm</vt:lpstr>
      <vt:lpstr>III.5. Kết </vt:lpstr>
      <vt:lpstr>III.6. Lựa chọn(phép chiếu)</vt:lpstr>
      <vt:lpstr>IV. Chuyển đổi dữ liệu với LINQ</vt:lpstr>
      <vt:lpstr>V. Cú pháp truy vấn và cú pháp phương thức</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NGUYỄN BẢO</dc:creator>
  <cp:lastModifiedBy>DUY NGUYỄN BẢO</cp:lastModifiedBy>
  <cp:revision>275</cp:revision>
  <dcterms:created xsi:type="dcterms:W3CDTF">2019-02-28T04:32:25Z</dcterms:created>
  <dcterms:modified xsi:type="dcterms:W3CDTF">2019-03-15T10:50:51Z</dcterms:modified>
</cp:coreProperties>
</file>