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49" autoAdjust="0"/>
  </p:normalViewPr>
  <p:slideViewPr>
    <p:cSldViewPr snapToGrid="0">
      <p:cViewPr varScale="1">
        <p:scale>
          <a:sx n="53" d="100"/>
          <a:sy n="53" d="100"/>
        </p:scale>
        <p:origin x="13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77464-E28F-4299-A6C2-6ED70E6AEDB2}" type="datetimeFigureOut">
              <a:rPr lang="en-US" smtClean="0"/>
              <a:t>9/3/2019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45C9D-B430-484A-B1DA-5878F49ABBE1}" type="slidenum">
              <a:rPr lang="en-US" smtClean="0"/>
              <a:t>‹#›</a:t>
            </a:fld>
            <a:endParaRPr lang="en-US"/>
          </a:p>
        </p:txBody>
      </p:sp>
    </p:spTree>
    <p:extLst>
      <p:ext uri="{BB962C8B-B14F-4D97-AF65-F5344CB8AC3E}">
        <p14:creationId xmlns:p14="http://schemas.microsoft.com/office/powerpoint/2010/main" val="216751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a:t>
            </a:fld>
            <a:endParaRPr lang="en-US"/>
          </a:p>
        </p:txBody>
      </p:sp>
    </p:spTree>
    <p:extLst>
      <p:ext uri="{BB962C8B-B14F-4D97-AF65-F5344CB8AC3E}">
        <p14:creationId xmlns:p14="http://schemas.microsoft.com/office/powerpoint/2010/main" val="147683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O/R Designer tạo ra những file có phần mở rông là .dbml cung cấp cho việc ánh xạ giữa các lớp LINQ to SQL và các đối tượng dữ liệu. O / R Designer cũng tạo ra những kiểu DataContext và tổ chức các lớp thực thể.</a:t>
            </a:r>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3</a:t>
            </a:fld>
            <a:endParaRPr lang="en-US"/>
          </a:p>
        </p:txBody>
      </p:sp>
    </p:spTree>
    <p:extLst>
      <p:ext uri="{BB962C8B-B14F-4D97-AF65-F5344CB8AC3E}">
        <p14:creationId xmlns:p14="http://schemas.microsoft.com/office/powerpoint/2010/main" val="398118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5</a:t>
            </a:fld>
            <a:endParaRPr lang="en-US"/>
          </a:p>
        </p:txBody>
      </p:sp>
    </p:spTree>
    <p:extLst>
      <p:ext uri="{BB962C8B-B14F-4D97-AF65-F5344CB8AC3E}">
        <p14:creationId xmlns:p14="http://schemas.microsoft.com/office/powerpoint/2010/main" val="278076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8</a:t>
            </a:fld>
            <a:endParaRPr lang="en-US"/>
          </a:p>
        </p:txBody>
      </p:sp>
    </p:spTree>
    <p:extLst>
      <p:ext uri="{BB962C8B-B14F-4D97-AF65-F5344CB8AC3E}">
        <p14:creationId xmlns:p14="http://schemas.microsoft.com/office/powerpoint/2010/main" val="403611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9</a:t>
            </a:fld>
            <a:endParaRPr lang="en-US"/>
          </a:p>
        </p:txBody>
      </p:sp>
    </p:spTree>
    <p:extLst>
      <p:ext uri="{BB962C8B-B14F-4D97-AF65-F5344CB8AC3E}">
        <p14:creationId xmlns:p14="http://schemas.microsoft.com/office/powerpoint/2010/main" val="235548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10</a:t>
            </a:fld>
            <a:endParaRPr lang="en-US"/>
          </a:p>
        </p:txBody>
      </p:sp>
    </p:spTree>
    <p:extLst>
      <p:ext uri="{BB962C8B-B14F-4D97-AF65-F5344CB8AC3E}">
        <p14:creationId xmlns:p14="http://schemas.microsoft.com/office/powerpoint/2010/main" val="172566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11</a:t>
            </a:fld>
            <a:endParaRPr lang="en-US"/>
          </a:p>
        </p:txBody>
      </p:sp>
    </p:spTree>
    <p:extLst>
      <p:ext uri="{BB962C8B-B14F-4D97-AF65-F5344CB8AC3E}">
        <p14:creationId xmlns:p14="http://schemas.microsoft.com/office/powerpoint/2010/main" val="291777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375783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121C0-467F-45CF-BE24-6651E94FD7F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4969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121C0-467F-45CF-BE24-6651E94FD7F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A42A-07FC-4E57-B033-0A8078F815F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6717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255796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339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37552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15447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2642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67702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121C0-467F-45CF-BE24-6651E94FD7FA}"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24156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121C0-467F-45CF-BE24-6651E94FD7F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40035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121C0-467F-45CF-BE24-6651E94FD7FA}"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345478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121C0-467F-45CF-BE24-6651E94FD7FA}"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14927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121C0-467F-45CF-BE24-6651E94FD7FA}"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444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422881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60081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B121C0-467F-45CF-BE24-6651E94FD7FA}" type="datetimeFigureOut">
              <a:rPr lang="en-US" smtClean="0"/>
              <a:t>9/3/2019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36A42A-07FC-4E57-B033-0A8078F815F8}" type="slidenum">
              <a:rPr lang="en-US" smtClean="0"/>
              <a:t>‹#›</a:t>
            </a:fld>
            <a:endParaRPr lang="en-US"/>
          </a:p>
        </p:txBody>
      </p:sp>
    </p:spTree>
    <p:extLst>
      <p:ext uri="{BB962C8B-B14F-4D97-AF65-F5344CB8AC3E}">
        <p14:creationId xmlns:p14="http://schemas.microsoft.com/office/powerpoint/2010/main" val="52690889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sdn.microsoft.com/en-us/library/bb308959.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msdn.microsoft.com/en-us/data/bb384429(v=vs.85)" TargetMode="External"/><Relationship Id="rId4" Type="http://schemas.openxmlformats.org/officeDocument/2006/relationships/hyperlink" Target="https://yinyangit.wordpress.com/2011/08/11/linq-to-sql-basic-concepts-object-relational-mapping-entity-class-association-and-datacontex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899-84FE-4E94-9BA3-5C4AFAE3446E}"/>
              </a:ext>
            </a:extLst>
          </p:cNvPr>
          <p:cNvSpPr>
            <a:spLocks noGrp="1"/>
          </p:cNvSpPr>
          <p:nvPr>
            <p:ph type="ctrTitle"/>
          </p:nvPr>
        </p:nvSpPr>
        <p:spPr>
          <a:xfrm>
            <a:off x="2335097" y="3615452"/>
            <a:ext cx="8790401" cy="1993392"/>
          </a:xfrm>
        </p:spPr>
        <p:txBody>
          <a:bodyPr>
            <a:noAutofit/>
          </a:bodyPr>
          <a:lstStyle/>
          <a:p>
            <a:pPr algn="ctr"/>
            <a:r>
              <a:rPr lang="en-US" sz="4800" dirty="0" err="1">
                <a:latin typeface="Arial" panose="020B0604020202020204" pitchFamily="34" charset="0"/>
                <a:cs typeface="Arial" panose="020B0604020202020204" pitchFamily="34" charset="0"/>
              </a:rPr>
              <a:t>Nghiên</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cứu</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tổng</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quan</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về</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thiết</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kế</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đối</a:t>
            </a:r>
            <a:r>
              <a:rPr lang="en-US" sz="4800" dirty="0">
                <a:latin typeface="Arial" panose="020B0604020202020204" pitchFamily="34" charset="0"/>
                <a:cs typeface="Arial" panose="020B0604020202020204" pitchFamily="34" charset="0"/>
              </a:rPr>
              <a:t> t</a:t>
            </a:r>
            <a:r>
              <a:rPr lang="vi-VN" sz="4800" dirty="0">
                <a:latin typeface="Arial" panose="020B0604020202020204" pitchFamily="34" charset="0"/>
                <a:cs typeface="Arial" panose="020B0604020202020204" pitchFamily="34" charset="0"/>
              </a:rPr>
              <a:t>ư</a:t>
            </a:r>
            <a:r>
              <a:rPr lang="en-US" sz="4800" dirty="0" err="1">
                <a:latin typeface="Arial" panose="020B0604020202020204" pitchFamily="34" charset="0"/>
                <a:cs typeface="Arial" panose="020B0604020202020204" pitchFamily="34" charset="0"/>
              </a:rPr>
              <a:t>ợng</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quan</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hệ</a:t>
            </a:r>
            <a:r>
              <a:rPr lang="en-US" sz="4800" dirty="0">
                <a:latin typeface="Arial" panose="020B0604020202020204" pitchFamily="34" charset="0"/>
                <a:cs typeface="Arial" panose="020B0604020202020204" pitchFamily="34" charset="0"/>
              </a:rPr>
              <a:t> (O/R Designer)</a:t>
            </a:r>
          </a:p>
        </p:txBody>
      </p:sp>
      <p:sp>
        <p:nvSpPr>
          <p:cNvPr id="5" name="TextBox 4">
            <a:extLst>
              <a:ext uri="{FF2B5EF4-FFF2-40B4-BE49-F238E27FC236}">
                <a16:creationId xmlns:a16="http://schemas.microsoft.com/office/drawing/2014/main" id="{FB03130A-9608-4F8C-A5A3-BEF144CFD03D}"/>
              </a:ext>
            </a:extLst>
          </p:cNvPr>
          <p:cNvSpPr txBox="1"/>
          <p:nvPr/>
        </p:nvSpPr>
        <p:spPr>
          <a:xfrm flipH="1">
            <a:off x="10553700" y="5903662"/>
            <a:ext cx="1284264" cy="369332"/>
          </a:xfrm>
          <a:prstGeom prst="rect">
            <a:avLst/>
          </a:prstGeom>
          <a:noFill/>
        </p:spPr>
        <p:txBody>
          <a:bodyPr wrap="square" rtlCol="0">
            <a:spAutoFit/>
          </a:bodyPr>
          <a:lstStyle/>
          <a:p>
            <a:r>
              <a:rPr lang="en-US" i="1" dirty="0" err="1"/>
              <a:t>Nhóm</a:t>
            </a:r>
            <a:r>
              <a:rPr lang="en-US" i="1" dirty="0"/>
              <a:t> 06</a:t>
            </a:r>
          </a:p>
        </p:txBody>
      </p:sp>
      <p:pic>
        <p:nvPicPr>
          <p:cNvPr id="1026" name="Picture 2" descr="Káº¿t quáº£ hÃ¬nh áº£nh cho uit logo">
            <a:extLst>
              <a:ext uri="{FF2B5EF4-FFF2-40B4-BE49-F238E27FC236}">
                <a16:creationId xmlns:a16="http://schemas.microsoft.com/office/drawing/2014/main" id="{95F937B4-6923-4CD6-9CB7-06F7F6ECB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249" y="1710622"/>
            <a:ext cx="1945690" cy="16100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khoa cÃ´ng nghá» pháº§n má»m uit">
            <a:extLst>
              <a:ext uri="{FF2B5EF4-FFF2-40B4-BE49-F238E27FC236}">
                <a16:creationId xmlns:a16="http://schemas.microsoft.com/office/drawing/2014/main" id="{DA56EEF9-DEA1-45EE-BB6A-B6CFC4733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952" y="1443396"/>
            <a:ext cx="2300272" cy="21266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2181A-43AF-47DB-BAE5-2D90B01F5A18}"/>
              </a:ext>
            </a:extLst>
          </p:cNvPr>
          <p:cNvSpPr txBox="1"/>
          <p:nvPr/>
        </p:nvSpPr>
        <p:spPr>
          <a:xfrm>
            <a:off x="2335097" y="5903662"/>
            <a:ext cx="3323831" cy="369332"/>
          </a:xfrm>
          <a:prstGeom prst="rect">
            <a:avLst/>
          </a:prstGeom>
          <a:noFill/>
        </p:spPr>
        <p:txBody>
          <a:bodyPr wrap="square" rtlCol="0">
            <a:spAutoFit/>
          </a:bodyPr>
          <a:lstStyle/>
          <a:p>
            <a:r>
              <a:rPr lang="en-US" cap="all" dirty="0">
                <a:latin typeface="+mj-lt"/>
                <a:cs typeface="Calibri" panose="020F0502020204030204" pitchFamily="34" charset="0"/>
              </a:rPr>
              <a:t> SE310.J21: </a:t>
            </a:r>
            <a:r>
              <a:rPr lang="en-US" dirty="0" err="1">
                <a:latin typeface="+mj-lt"/>
              </a:rPr>
              <a:t>Công</a:t>
            </a:r>
            <a:r>
              <a:rPr lang="en-US" dirty="0">
                <a:latin typeface="+mj-lt"/>
              </a:rPr>
              <a:t> </a:t>
            </a:r>
            <a:r>
              <a:rPr lang="en-US" dirty="0" err="1">
                <a:latin typeface="+mj-lt"/>
              </a:rPr>
              <a:t>nghệ</a:t>
            </a:r>
            <a:r>
              <a:rPr lang="en-US" dirty="0">
                <a:latin typeface="+mj-lt"/>
              </a:rPr>
              <a:t> .NET</a:t>
            </a:r>
            <a:endParaRPr lang="en-US" cap="all" dirty="0">
              <a:latin typeface="+mj-lt"/>
              <a:cs typeface="Calibri" panose="020F0502020204030204" pitchFamily="34" charset="0"/>
            </a:endParaRPr>
          </a:p>
        </p:txBody>
      </p:sp>
    </p:spTree>
    <p:extLst>
      <p:ext uri="{BB962C8B-B14F-4D97-AF65-F5344CB8AC3E}">
        <p14:creationId xmlns:p14="http://schemas.microsoft.com/office/powerpoint/2010/main" val="283638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2151062" y="469730"/>
            <a:ext cx="8911687" cy="1280890"/>
          </a:xfrm>
        </p:spPr>
        <p:txBody>
          <a:bodyPr>
            <a:normAutofit fontScale="90000"/>
          </a:bodyPr>
          <a:lstStyle/>
          <a:p>
            <a:r>
              <a:rPr lang="en-US" dirty="0"/>
              <a:t>III. </a:t>
            </a:r>
            <a:r>
              <a:rPr lang="en-US" dirty="0" err="1"/>
              <a:t>Các</a:t>
            </a:r>
            <a:r>
              <a:rPr lang="en-US" dirty="0"/>
              <a:t> </a:t>
            </a:r>
            <a:r>
              <a:rPr lang="en-US" dirty="0" err="1"/>
              <a:t>đặc</a:t>
            </a:r>
            <a:r>
              <a:rPr lang="en-US" dirty="0"/>
              <a:t> </a:t>
            </a:r>
            <a:r>
              <a:rPr lang="en-US" dirty="0" err="1"/>
              <a:t>tính</a:t>
            </a:r>
            <a:r>
              <a:rPr lang="en-US" dirty="0"/>
              <a:t> </a:t>
            </a:r>
            <a:r>
              <a:rPr lang="en-US" dirty="0" err="1"/>
              <a:t>của</a:t>
            </a:r>
            <a:r>
              <a:rPr lang="en-US" dirty="0"/>
              <a:t> </a:t>
            </a:r>
            <a:r>
              <a:rPr lang="en-US" dirty="0" err="1"/>
              <a:t>thiết</a:t>
            </a:r>
            <a:r>
              <a:rPr lang="en-US" dirty="0"/>
              <a:t> </a:t>
            </a:r>
            <a:r>
              <a:rPr lang="en-US" dirty="0" err="1"/>
              <a:t>kế</a:t>
            </a:r>
            <a:r>
              <a:rPr lang="en-US" dirty="0"/>
              <a:t> </a:t>
            </a:r>
            <a:r>
              <a:rPr lang="en-US" dirty="0" err="1"/>
              <a:t>đối</a:t>
            </a:r>
            <a:r>
              <a:rPr lang="en-US" dirty="0"/>
              <a:t> t</a:t>
            </a:r>
            <a:r>
              <a:rPr lang="vi-VN" dirty="0"/>
              <a:t>ư</a:t>
            </a:r>
            <a:r>
              <a:rPr lang="en-US" dirty="0" err="1"/>
              <a:t>ợng</a:t>
            </a:r>
            <a:r>
              <a:rPr lang="en-US" dirty="0"/>
              <a:t> </a:t>
            </a:r>
            <a:r>
              <a:rPr lang="en-US" dirty="0" err="1"/>
              <a:t>quan</a:t>
            </a:r>
            <a:r>
              <a:rPr lang="en-US" dirty="0"/>
              <a:t> </a:t>
            </a:r>
            <a:r>
              <a:rPr lang="en-US" dirty="0" err="1"/>
              <a:t>hệ</a:t>
            </a:r>
            <a:br>
              <a:rPr lang="en-US" dirty="0"/>
            </a:br>
            <a:endParaRPr lang="en-US" dirty="0"/>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51062" y="1329759"/>
            <a:ext cx="8915400" cy="3777622"/>
          </a:xfrm>
        </p:spPr>
        <p:txBody>
          <a:bodyPr>
            <a:normAutofit/>
          </a:bodyPr>
          <a:lstStyle/>
          <a:p>
            <a:r>
              <a:rPr lang="pt-BR" sz="2400" dirty="0"/>
              <a:t>Thừa kế: </a:t>
            </a:r>
            <a:r>
              <a:rPr lang="vi-VN" sz="2400" dirty="0"/>
              <a:t>Giống như các đối tượng khác, các lớp LINQ to SQL có thể sử dụng được</a:t>
            </a:r>
            <a:r>
              <a:rPr lang="en-US" sz="2400" dirty="0"/>
              <a:t> </a:t>
            </a:r>
            <a:r>
              <a:rPr lang="en-US" sz="2400" dirty="0" err="1"/>
              <a:t>tính</a:t>
            </a:r>
            <a:r>
              <a:rPr lang="vi-VN" sz="2400" dirty="0"/>
              <a:t> kế thừa và </a:t>
            </a:r>
            <a:r>
              <a:rPr lang="en-US" sz="2400" dirty="0" err="1"/>
              <a:t>chuyển</a:t>
            </a:r>
            <a:r>
              <a:rPr lang="en-US" sz="2400" dirty="0"/>
              <a:t> </a:t>
            </a:r>
            <a:r>
              <a:rPr lang="en-US" sz="2400" dirty="0" err="1"/>
              <a:t>hóa</a:t>
            </a:r>
            <a:r>
              <a:rPr lang="en-US" sz="2400" dirty="0"/>
              <a:t> </a:t>
            </a:r>
            <a:r>
              <a:rPr lang="vi-VN" sz="2400" dirty="0"/>
              <a:t>từ các lớp</a:t>
            </a:r>
            <a:r>
              <a:rPr lang="en-US" sz="2400" dirty="0"/>
              <a:t> </a:t>
            </a:r>
            <a:r>
              <a:rPr lang="en-US" sz="2400" dirty="0" err="1"/>
              <a:t>khác</a:t>
            </a:r>
            <a:r>
              <a:rPr lang="vi-VN" sz="2400" dirty="0"/>
              <a:t>. Trong một cơ sở dữ liệu, các mối quan hệ thừa kế được tạo ra trong một số cách. O / R Designer hỗ trợ các khái niệm về đơn</a:t>
            </a:r>
            <a:r>
              <a:rPr lang="en-US" sz="2400" dirty="0"/>
              <a:t>(</a:t>
            </a:r>
            <a:r>
              <a:rPr lang="en-US" sz="2400" dirty="0" err="1"/>
              <a:t>bảng</a:t>
            </a:r>
            <a:r>
              <a:rPr lang="en-US" sz="2400" dirty="0"/>
              <a:t>)</a:t>
            </a:r>
            <a:r>
              <a:rPr lang="vi-VN" sz="2400" dirty="0"/>
              <a:t> kế thừa như nó thường triển khai trong các hệ thống</a:t>
            </a:r>
            <a:r>
              <a:rPr lang="en-US" sz="2400" dirty="0"/>
              <a:t> </a:t>
            </a:r>
            <a:r>
              <a:rPr lang="en-US" sz="2400" dirty="0" err="1"/>
              <a:t>quan</a:t>
            </a:r>
            <a:r>
              <a:rPr lang="en-US" sz="2400" dirty="0"/>
              <a:t> </a:t>
            </a:r>
            <a:r>
              <a:rPr lang="en-US" sz="2400" dirty="0" err="1"/>
              <a:t>hệ</a:t>
            </a:r>
            <a:r>
              <a:rPr lang="vi-VN" sz="2400" dirty="0"/>
              <a:t>.</a:t>
            </a:r>
            <a:endParaRPr lang="en-US" sz="2400" dirty="0"/>
          </a:p>
          <a:p>
            <a:r>
              <a:rPr lang="en-US" sz="2400" dirty="0" err="1"/>
              <a:t>Các</a:t>
            </a:r>
            <a:r>
              <a:rPr lang="en-US" sz="2400" dirty="0"/>
              <a:t> </a:t>
            </a:r>
            <a:r>
              <a:rPr lang="en-US" sz="2400" dirty="0" err="1"/>
              <a:t>truy</a:t>
            </a:r>
            <a:r>
              <a:rPr lang="en-US" sz="2400" dirty="0"/>
              <a:t> </a:t>
            </a:r>
            <a:r>
              <a:rPr lang="en-US" sz="2400" dirty="0" err="1"/>
              <a:t>vấn</a:t>
            </a:r>
            <a:r>
              <a:rPr lang="en-US" sz="2400" dirty="0"/>
              <a:t> LINQ to SQL: </a:t>
            </a:r>
            <a:r>
              <a:rPr lang="vi-VN" sz="2400" dirty="0"/>
              <a:t>Các lớp thực thể tạo bởi O/R </a:t>
            </a:r>
            <a:r>
              <a:rPr lang="en-US" sz="2400" dirty="0"/>
              <a:t>designer </a:t>
            </a:r>
            <a:r>
              <a:rPr lang="vi-VN" sz="2400" dirty="0"/>
              <a:t>được thiết kế để sử dụng với </a:t>
            </a:r>
            <a:r>
              <a:rPr lang="en-US" sz="2400" dirty="0" err="1"/>
              <a:t>các</a:t>
            </a:r>
            <a:r>
              <a:rPr lang="en-US" sz="2400" dirty="0"/>
              <a:t> </a:t>
            </a:r>
            <a:r>
              <a:rPr lang="vi-VN" sz="2400" dirty="0"/>
              <a:t>truy vấn LINQ.</a:t>
            </a:r>
            <a:endParaRPr lang="en-US" sz="2400" dirty="0"/>
          </a:p>
          <a:p>
            <a:r>
              <a:rPr lang="vi-VN" sz="2400" dirty="0"/>
              <a:t>Phân tách lớp DataContext và lớp thực thể được tạo thành các </a:t>
            </a:r>
            <a:r>
              <a:rPr lang="en-US" sz="2400" dirty="0"/>
              <a:t>namespace </a:t>
            </a:r>
            <a:r>
              <a:rPr lang="en-US" sz="2400" dirty="0" err="1"/>
              <a:t>khác</a:t>
            </a:r>
            <a:r>
              <a:rPr lang="en-US" sz="2400" dirty="0"/>
              <a:t> </a:t>
            </a:r>
            <a:r>
              <a:rPr lang="en-US" sz="2400" dirty="0" err="1"/>
              <a:t>nhau</a:t>
            </a:r>
            <a:endParaRPr lang="en-US" sz="2400" dirty="0"/>
          </a:p>
        </p:txBody>
      </p:sp>
    </p:spTree>
    <p:extLst>
      <p:ext uri="{BB962C8B-B14F-4D97-AF65-F5344CB8AC3E}">
        <p14:creationId xmlns:p14="http://schemas.microsoft.com/office/powerpoint/2010/main" val="16293155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B033-A98B-452E-8ADD-99527D2C29F4}"/>
              </a:ext>
            </a:extLst>
          </p:cNvPr>
          <p:cNvSpPr>
            <a:spLocks noGrp="1"/>
          </p:cNvSpPr>
          <p:nvPr>
            <p:ph type="title"/>
          </p:nvPr>
        </p:nvSpPr>
        <p:spPr>
          <a:xfrm>
            <a:off x="1640156" y="682168"/>
            <a:ext cx="8911687" cy="1280890"/>
          </a:xfrm>
        </p:spPr>
        <p:txBody>
          <a:bodyPr/>
          <a:lstStyle/>
          <a:p>
            <a:pPr algn="ct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id="{93DE528E-2D65-4BA3-91BF-67FEE5111C76}"/>
              </a:ext>
            </a:extLst>
          </p:cNvPr>
          <p:cNvSpPr>
            <a:spLocks noGrp="1"/>
          </p:cNvSpPr>
          <p:nvPr>
            <p:ph idx="1"/>
          </p:nvPr>
        </p:nvSpPr>
        <p:spPr>
          <a:xfrm>
            <a:off x="2898433" y="1540189"/>
            <a:ext cx="7149874" cy="3777622"/>
          </a:xfrm>
        </p:spPr>
        <p:txBody>
          <a:bodyPr/>
          <a:lstStyle/>
          <a:p>
            <a:r>
              <a:rPr lang="en-US" dirty="0"/>
              <a:t>MSDN </a:t>
            </a:r>
            <a:r>
              <a:rPr lang="en-US" dirty="0" err="1"/>
              <a:t>.Net</a:t>
            </a:r>
            <a:r>
              <a:rPr lang="en-US" dirty="0"/>
              <a:t> Language-Integrated Query: </a:t>
            </a:r>
            <a:r>
              <a:rPr lang="en-US" dirty="0">
                <a:hlinkClick r:id="rId3"/>
              </a:rPr>
              <a:t>https://msdn.microsoft.com/en-us/library/bb308959.aspx</a:t>
            </a:r>
            <a:endParaRPr lang="en-US" dirty="0"/>
          </a:p>
          <a:p>
            <a:r>
              <a:rPr lang="en-US">
                <a:latin typeface="+mj-lt"/>
              </a:rPr>
              <a:t>LINQ </a:t>
            </a:r>
            <a:r>
              <a:rPr lang="en-US" dirty="0">
                <a:latin typeface="+mj-lt"/>
              </a:rPr>
              <a:t>to SQL c</a:t>
            </a:r>
            <a:r>
              <a:rPr lang="vi-VN" dirty="0">
                <a:latin typeface="+mj-lt"/>
              </a:rPr>
              <a:t>ơ</a:t>
            </a:r>
            <a:r>
              <a:rPr lang="en-US" dirty="0">
                <a:latin typeface="+mj-lt"/>
              </a:rPr>
              <a:t> </a:t>
            </a:r>
            <a:r>
              <a:rPr lang="en-US" dirty="0" err="1">
                <a:latin typeface="+mj-lt"/>
              </a:rPr>
              <a:t>bản</a:t>
            </a:r>
            <a:r>
              <a:rPr lang="en-US" dirty="0">
                <a:latin typeface="+mj-lt"/>
              </a:rPr>
              <a:t>: </a:t>
            </a:r>
            <a:r>
              <a:rPr lang="en-US" dirty="0">
                <a:latin typeface="+mj-lt"/>
                <a:hlinkClick r:id="rId4"/>
              </a:rPr>
              <a:t>https://yinyangit.wordpress.com/2011/08/11/linq-to-sql-basic-concepts-object-relational-mapping-entity-class-association-and-datacontext/</a:t>
            </a:r>
            <a:endParaRPr lang="en-US" dirty="0">
              <a:latin typeface="+mj-lt"/>
            </a:endParaRPr>
          </a:p>
          <a:p>
            <a:r>
              <a:rPr lang="en-US" dirty="0"/>
              <a:t>MSDN LINQ to SQL: </a:t>
            </a:r>
            <a:r>
              <a:rPr lang="en-US" dirty="0">
                <a:hlinkClick r:id="rId5"/>
              </a:rPr>
              <a:t>https://msdn.microsoft.com/en-us/data/bb384429(v=vs.85)</a:t>
            </a:r>
            <a:endParaRPr lang="en-US" dirty="0"/>
          </a:p>
          <a:p>
            <a:endParaRPr lang="en-US" dirty="0">
              <a:latin typeface="+mj-lt"/>
            </a:endParaRPr>
          </a:p>
          <a:p>
            <a:endParaRPr lang="en-US" dirty="0">
              <a:latin typeface="+mj-lt"/>
            </a:endParaRPr>
          </a:p>
          <a:p>
            <a:endParaRPr lang="en-US" dirty="0"/>
          </a:p>
        </p:txBody>
      </p:sp>
    </p:spTree>
    <p:extLst>
      <p:ext uri="{BB962C8B-B14F-4D97-AF65-F5344CB8AC3E}">
        <p14:creationId xmlns:p14="http://schemas.microsoft.com/office/powerpoint/2010/main" val="423836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605C-E6F0-4EDC-B068-0DA49EC3C823}"/>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D6D468AB-1167-4D9C-9089-38357DC55065}"/>
              </a:ext>
            </a:extLst>
          </p:cNvPr>
          <p:cNvSpPr>
            <a:spLocks noGrp="1"/>
          </p:cNvSpPr>
          <p:nvPr>
            <p:ph idx="1"/>
          </p:nvPr>
        </p:nvSpPr>
        <p:spPr>
          <a:xfrm>
            <a:off x="2589212" y="1428750"/>
            <a:ext cx="8915400" cy="4482472"/>
          </a:xfrm>
        </p:spPr>
        <p:txBody>
          <a:bodyPr>
            <a:normAutofit/>
          </a:bodyPr>
          <a:lstStyle/>
          <a:p>
            <a:pPr marL="571500" indent="-571500">
              <a:buFont typeface="+mj-lt"/>
              <a:buAutoNum type="romanUcPeriod"/>
            </a:pPr>
            <a:r>
              <a:rPr lang="en-US" sz="3200" dirty="0" err="1"/>
              <a:t>Tổng</a:t>
            </a:r>
            <a:r>
              <a:rPr lang="en-US" sz="3200" dirty="0"/>
              <a:t> </a:t>
            </a:r>
            <a:r>
              <a:rPr lang="en-US" sz="3200" dirty="0" err="1"/>
              <a:t>quan</a:t>
            </a:r>
            <a:r>
              <a:rPr lang="en-US" sz="3200" dirty="0"/>
              <a:t> </a:t>
            </a:r>
            <a:r>
              <a:rPr lang="en-US" sz="3200" dirty="0" err="1"/>
              <a:t>về</a:t>
            </a:r>
            <a:r>
              <a:rPr lang="en-US" sz="3200" dirty="0"/>
              <a:t> </a:t>
            </a:r>
            <a:r>
              <a:rPr lang="en-US" sz="3200" dirty="0" err="1"/>
              <a:t>thiết</a:t>
            </a:r>
            <a:r>
              <a:rPr lang="en-US" sz="3200" dirty="0"/>
              <a:t> </a:t>
            </a:r>
            <a:r>
              <a:rPr lang="en-US" sz="3200" dirty="0" err="1"/>
              <a:t>kế</a:t>
            </a:r>
            <a:r>
              <a:rPr lang="en-US" sz="3200" dirty="0"/>
              <a:t> </a:t>
            </a:r>
            <a:r>
              <a:rPr lang="en-US" sz="3200" dirty="0" err="1"/>
              <a:t>đối</a:t>
            </a:r>
            <a:r>
              <a:rPr lang="en-US" sz="3200" dirty="0"/>
              <a:t> t</a:t>
            </a:r>
            <a:r>
              <a:rPr lang="vi-VN" sz="3200" dirty="0"/>
              <a:t>ư</a:t>
            </a:r>
            <a:r>
              <a:rPr lang="en-US" sz="3200" dirty="0" err="1"/>
              <a:t>ợng</a:t>
            </a:r>
            <a:r>
              <a:rPr lang="en-US" sz="3200" dirty="0"/>
              <a:t> </a:t>
            </a:r>
            <a:r>
              <a:rPr lang="en-US" sz="3200" dirty="0" err="1"/>
              <a:t>quan</a:t>
            </a:r>
            <a:r>
              <a:rPr lang="en-US" sz="3200" dirty="0"/>
              <a:t> </a:t>
            </a:r>
            <a:r>
              <a:rPr lang="en-US" sz="3200" dirty="0" err="1"/>
              <a:t>hệ</a:t>
            </a:r>
            <a:endParaRPr lang="en-US" sz="3200" dirty="0"/>
          </a:p>
          <a:p>
            <a:pPr marL="571500" indent="-571500">
              <a:buFont typeface="+mj-lt"/>
              <a:buAutoNum type="romanUcPeriod"/>
            </a:pPr>
            <a:r>
              <a:rPr lang="en-US" sz="3200" dirty="0"/>
              <a:t>Ph</a:t>
            </a:r>
            <a:r>
              <a:rPr lang="vi-VN" sz="3200" dirty="0"/>
              <a:t>ư</a:t>
            </a:r>
            <a:r>
              <a:rPr lang="en-US" sz="3200" dirty="0" err="1"/>
              <a:t>ơng</a:t>
            </a:r>
            <a:r>
              <a:rPr lang="en-US" sz="3200" dirty="0"/>
              <a:t> </a:t>
            </a:r>
            <a:r>
              <a:rPr lang="en-US" sz="3200" dirty="0" err="1"/>
              <a:t>pháp</a:t>
            </a:r>
            <a:r>
              <a:rPr lang="en-US" sz="3200" dirty="0"/>
              <a:t> </a:t>
            </a:r>
            <a:r>
              <a:rPr lang="en-US" sz="3200" dirty="0" err="1"/>
              <a:t>thiết</a:t>
            </a:r>
            <a:r>
              <a:rPr lang="en-US" sz="3200" dirty="0"/>
              <a:t> </a:t>
            </a:r>
            <a:r>
              <a:rPr lang="en-US" sz="3200" dirty="0" err="1"/>
              <a:t>kế</a:t>
            </a:r>
            <a:r>
              <a:rPr lang="en-US" sz="3200" dirty="0"/>
              <a:t> </a:t>
            </a:r>
            <a:r>
              <a:rPr lang="en-US" sz="3200" dirty="0" err="1"/>
              <a:t>đối</a:t>
            </a:r>
            <a:r>
              <a:rPr lang="en-US" sz="3200" dirty="0"/>
              <a:t> t</a:t>
            </a:r>
            <a:r>
              <a:rPr lang="vi-VN" sz="3200" dirty="0"/>
              <a:t>ư</a:t>
            </a:r>
            <a:r>
              <a:rPr lang="en-US" sz="3200" dirty="0" err="1"/>
              <a:t>ợng</a:t>
            </a:r>
            <a:r>
              <a:rPr lang="en-US" sz="3200" dirty="0"/>
              <a:t> </a:t>
            </a:r>
            <a:r>
              <a:rPr lang="en-US" sz="3200" dirty="0" err="1"/>
              <a:t>quan</a:t>
            </a:r>
            <a:r>
              <a:rPr lang="en-US" sz="3200" dirty="0"/>
              <a:t> </a:t>
            </a:r>
            <a:r>
              <a:rPr lang="en-US" sz="3200" dirty="0" err="1"/>
              <a:t>hệ</a:t>
            </a:r>
            <a:endParaRPr lang="en-US" sz="3200" dirty="0"/>
          </a:p>
          <a:p>
            <a:pPr marL="1028700" lvl="1" indent="-571500">
              <a:buFont typeface="+mj-lt"/>
              <a:buAutoNum type="arabicPeriod"/>
            </a:pPr>
            <a:r>
              <a:rPr lang="en-US" sz="2000" dirty="0" err="1"/>
              <a:t>Khởi</a:t>
            </a:r>
            <a:r>
              <a:rPr lang="en-US" sz="2000" dirty="0"/>
              <a:t> </a:t>
            </a:r>
            <a:r>
              <a:rPr lang="en-US" sz="2000" dirty="0" err="1"/>
              <a:t>tạo</a:t>
            </a:r>
            <a:r>
              <a:rPr lang="en-US" sz="2000" dirty="0"/>
              <a:t> </a:t>
            </a:r>
            <a:r>
              <a:rPr lang="en-US" sz="2000" dirty="0" err="1"/>
              <a:t>thiết</a:t>
            </a:r>
            <a:r>
              <a:rPr lang="en-US" sz="2000" dirty="0"/>
              <a:t> </a:t>
            </a:r>
            <a:r>
              <a:rPr lang="en-US" sz="2000" dirty="0" err="1"/>
              <a:t>kế</a:t>
            </a:r>
            <a:r>
              <a:rPr lang="en-US" sz="2000" dirty="0"/>
              <a:t> O/R</a:t>
            </a:r>
          </a:p>
          <a:p>
            <a:pPr marL="1028700" lvl="1" indent="-571500">
              <a:buFont typeface="+mj-lt"/>
              <a:buAutoNum type="arabicPeriod"/>
            </a:pPr>
            <a:r>
              <a:rPr lang="en-US" sz="2000" dirty="0" err="1"/>
              <a:t>Cấu</a:t>
            </a:r>
            <a:r>
              <a:rPr lang="en-US" sz="2000" dirty="0"/>
              <a:t> </a:t>
            </a:r>
            <a:r>
              <a:rPr lang="en-US" sz="2000" dirty="0" err="1"/>
              <a:t>hình</a:t>
            </a:r>
            <a:r>
              <a:rPr lang="en-US" sz="2000" dirty="0"/>
              <a:t> </a:t>
            </a:r>
            <a:r>
              <a:rPr lang="en-US" sz="2000" dirty="0" err="1"/>
              <a:t>và</a:t>
            </a:r>
            <a:r>
              <a:rPr lang="en-US" sz="2000" dirty="0"/>
              <a:t> </a:t>
            </a:r>
            <a:r>
              <a:rPr lang="en-US" sz="2000" dirty="0" err="1"/>
              <a:t>tạo</a:t>
            </a:r>
            <a:r>
              <a:rPr lang="en-US" sz="2000" dirty="0"/>
              <a:t> </a:t>
            </a:r>
            <a:r>
              <a:rPr lang="en-US" sz="2000" dirty="0" err="1"/>
              <a:t>DataContext</a:t>
            </a:r>
            <a:endParaRPr lang="en-US" sz="2000" dirty="0"/>
          </a:p>
          <a:p>
            <a:pPr marL="1028700" lvl="1" indent="-571500">
              <a:buFont typeface="+mj-lt"/>
              <a:buAutoNum type="arabicPeriod"/>
            </a:pPr>
            <a:r>
              <a:rPr lang="en-US" sz="2000" dirty="0" err="1"/>
              <a:t>Tạo</a:t>
            </a:r>
            <a:r>
              <a:rPr lang="en-US" sz="2000" dirty="0"/>
              <a:t> </a:t>
            </a:r>
            <a:r>
              <a:rPr lang="en-US" sz="2000" dirty="0" err="1"/>
              <a:t>các</a:t>
            </a:r>
            <a:r>
              <a:rPr lang="en-US" sz="2000" dirty="0"/>
              <a:t> </a:t>
            </a:r>
            <a:r>
              <a:rPr lang="en-US" sz="2000" dirty="0" err="1"/>
              <a:t>lớp</a:t>
            </a:r>
            <a:r>
              <a:rPr lang="en-US" sz="2000" dirty="0"/>
              <a:t> </a:t>
            </a:r>
            <a:r>
              <a:rPr lang="en-US" sz="2000" dirty="0" err="1"/>
              <a:t>thực</a:t>
            </a:r>
            <a:r>
              <a:rPr lang="en-US" sz="2000" dirty="0"/>
              <a:t> </a:t>
            </a:r>
            <a:r>
              <a:rPr lang="en-US" sz="2000" dirty="0" err="1"/>
              <a:t>thể</a:t>
            </a:r>
            <a:r>
              <a:rPr lang="en-US" sz="2000" dirty="0"/>
              <a:t> </a:t>
            </a:r>
            <a:r>
              <a:rPr lang="en-US" sz="2000" dirty="0" err="1"/>
              <a:t>và</a:t>
            </a:r>
            <a:r>
              <a:rPr lang="en-US" sz="2000" dirty="0"/>
              <a:t> </a:t>
            </a:r>
            <a:r>
              <a:rPr lang="en-US" sz="2000" dirty="0" err="1"/>
              <a:t>kết</a:t>
            </a:r>
            <a:r>
              <a:rPr lang="en-US" sz="2000" dirty="0"/>
              <a:t> </a:t>
            </a:r>
            <a:r>
              <a:rPr lang="en-US" sz="2000" dirty="0" err="1"/>
              <a:t>hợp</a:t>
            </a:r>
            <a:r>
              <a:rPr lang="en-US" sz="2000" dirty="0"/>
              <a:t> </a:t>
            </a:r>
            <a:r>
              <a:rPr lang="en-US" sz="2000" dirty="0" err="1"/>
              <a:t>chúng</a:t>
            </a:r>
            <a:r>
              <a:rPr lang="en-US" sz="2000" dirty="0"/>
              <a:t> </a:t>
            </a:r>
            <a:r>
              <a:rPr lang="en-US" sz="2000" dirty="0" err="1"/>
              <a:t>với</a:t>
            </a:r>
            <a:r>
              <a:rPr lang="en-US" sz="2000" dirty="0"/>
              <a:t> </a:t>
            </a:r>
            <a:r>
              <a:rPr lang="en-US" sz="2000" dirty="0" err="1"/>
              <a:t>các</a:t>
            </a:r>
            <a:r>
              <a:rPr lang="en-US" sz="2000" dirty="0"/>
              <a:t> </a:t>
            </a:r>
            <a:r>
              <a:rPr lang="en-US" sz="2000" dirty="0" err="1"/>
              <a:t>bảng</a:t>
            </a:r>
            <a:r>
              <a:rPr lang="en-US" sz="2000" dirty="0"/>
              <a:t> </a:t>
            </a:r>
            <a:r>
              <a:rPr lang="en-US" sz="2000" dirty="0" err="1"/>
              <a:t>dữ</a:t>
            </a:r>
            <a:r>
              <a:rPr lang="en-US" sz="2000" dirty="0"/>
              <a:t> </a:t>
            </a:r>
            <a:r>
              <a:rPr lang="en-US" sz="2000" dirty="0" err="1"/>
              <a:t>liệu</a:t>
            </a:r>
            <a:endParaRPr lang="en-US" sz="2000" dirty="0"/>
          </a:p>
          <a:p>
            <a:pPr marL="1028700" lvl="1" indent="-571500">
              <a:buFont typeface="+mj-lt"/>
              <a:buAutoNum type="arabicPeriod"/>
            </a:pPr>
            <a:r>
              <a:rPr lang="en-US" sz="2000" dirty="0" err="1"/>
              <a:t>Tạo</a:t>
            </a:r>
            <a:r>
              <a:rPr lang="en-US" sz="2000" dirty="0"/>
              <a:t> </a:t>
            </a:r>
            <a:r>
              <a:rPr lang="en-US" sz="2000" dirty="0" err="1"/>
              <a:t>ph</a:t>
            </a:r>
            <a:r>
              <a:rPr lang="vi-VN" sz="2000" dirty="0"/>
              <a:t>ư</a:t>
            </a:r>
            <a:r>
              <a:rPr lang="en-US" sz="2000" dirty="0" err="1"/>
              <a:t>ơng</a:t>
            </a:r>
            <a:r>
              <a:rPr lang="en-US" sz="2000" dirty="0"/>
              <a:t> </a:t>
            </a:r>
            <a:r>
              <a:rPr lang="en-US" sz="2000" dirty="0" err="1"/>
              <a:t>thức</a:t>
            </a:r>
            <a:r>
              <a:rPr lang="en-US" sz="2000" dirty="0"/>
              <a:t> </a:t>
            </a:r>
            <a:r>
              <a:rPr lang="en-US" sz="2000" dirty="0" err="1"/>
              <a:t>DataContext</a:t>
            </a:r>
            <a:r>
              <a:rPr lang="en-US" sz="2000" dirty="0"/>
              <a:t> </a:t>
            </a:r>
            <a:r>
              <a:rPr lang="en-US" sz="2000" dirty="0" err="1"/>
              <a:t>để</a:t>
            </a:r>
            <a:r>
              <a:rPr lang="en-US" sz="2000" dirty="0"/>
              <a:t> </a:t>
            </a:r>
            <a:r>
              <a:rPr lang="en-US" sz="2000" dirty="0" err="1"/>
              <a:t>chứa</a:t>
            </a:r>
            <a:r>
              <a:rPr lang="en-US" sz="2000" dirty="0"/>
              <a:t> </a:t>
            </a:r>
            <a:r>
              <a:rPr lang="en-US" sz="2000" dirty="0" err="1"/>
              <a:t>các</a:t>
            </a:r>
            <a:r>
              <a:rPr lang="en-US" sz="2000" dirty="0"/>
              <a:t> </a:t>
            </a:r>
            <a:r>
              <a:rPr lang="en-US" sz="2000" dirty="0" err="1"/>
              <a:t>thủ</a:t>
            </a:r>
            <a:r>
              <a:rPr lang="en-US" sz="2000" dirty="0"/>
              <a:t> </a:t>
            </a:r>
            <a:r>
              <a:rPr lang="en-US" sz="2000" dirty="0" err="1"/>
              <a:t>tục</a:t>
            </a:r>
            <a:r>
              <a:rPr lang="en-US" sz="2000" dirty="0"/>
              <a:t> </a:t>
            </a:r>
            <a:r>
              <a:rPr lang="en-US" sz="2000" dirty="0" err="1"/>
              <a:t>và</a:t>
            </a:r>
            <a:r>
              <a:rPr lang="en-US" sz="2000" dirty="0"/>
              <a:t> </a:t>
            </a:r>
            <a:r>
              <a:rPr lang="en-US" sz="2000" dirty="0" err="1"/>
              <a:t>hàm</a:t>
            </a:r>
            <a:endParaRPr lang="en-US" sz="2000" dirty="0"/>
          </a:p>
          <a:p>
            <a:pPr marL="1028700" lvl="1" indent="-571500">
              <a:buFont typeface="+mj-lt"/>
              <a:buAutoNum type="arabicPeriod"/>
            </a:pPr>
            <a:r>
              <a:rPr lang="en-US" sz="2000" dirty="0" err="1"/>
              <a:t>Cấu</a:t>
            </a:r>
            <a:r>
              <a:rPr lang="en-US" sz="2000" dirty="0"/>
              <a:t> </a:t>
            </a:r>
            <a:r>
              <a:rPr lang="en-US" sz="2000" dirty="0" err="1"/>
              <a:t>trúc</a:t>
            </a:r>
            <a:r>
              <a:rPr lang="en-US" sz="2000" dirty="0"/>
              <a:t> </a:t>
            </a:r>
            <a:r>
              <a:rPr lang="en-US" sz="2000" dirty="0" err="1"/>
              <a:t>DataContext</a:t>
            </a:r>
            <a:r>
              <a:rPr lang="en-US" sz="2000" dirty="0"/>
              <a:t> </a:t>
            </a:r>
            <a:r>
              <a:rPr lang="en-US" sz="2000" dirty="0" err="1"/>
              <a:t>để</a:t>
            </a:r>
            <a:r>
              <a:rPr lang="en-US" sz="2000" dirty="0"/>
              <a:t> </a:t>
            </a:r>
            <a:r>
              <a:rPr lang="en-US" sz="2000" dirty="0" err="1"/>
              <a:t>chứa</a:t>
            </a:r>
            <a:r>
              <a:rPr lang="en-US" sz="2000" dirty="0"/>
              <a:t> </a:t>
            </a:r>
            <a:r>
              <a:rPr lang="en-US" sz="2000" dirty="0" err="1"/>
              <a:t>các</a:t>
            </a:r>
            <a:r>
              <a:rPr lang="en-US" sz="2000" dirty="0"/>
              <a:t> </a:t>
            </a:r>
            <a:r>
              <a:rPr lang="en-US" sz="2000" dirty="0" err="1"/>
              <a:t>thủ</a:t>
            </a:r>
            <a:r>
              <a:rPr lang="en-US" sz="2000" dirty="0"/>
              <a:t> </a:t>
            </a:r>
            <a:r>
              <a:rPr lang="en-US" sz="2000" dirty="0" err="1"/>
              <a:t>tục</a:t>
            </a:r>
            <a:r>
              <a:rPr lang="en-US" sz="2000" dirty="0"/>
              <a:t> l</a:t>
            </a:r>
            <a:r>
              <a:rPr lang="vi-VN" sz="2000" dirty="0"/>
              <a:t>ư</a:t>
            </a:r>
            <a:r>
              <a:rPr lang="en-US" sz="2000" dirty="0"/>
              <a:t>u </a:t>
            </a:r>
            <a:r>
              <a:rPr lang="en-US" sz="2000" dirty="0" err="1"/>
              <a:t>trữ</a:t>
            </a:r>
            <a:r>
              <a:rPr lang="en-US" sz="2000" dirty="0"/>
              <a:t> </a:t>
            </a:r>
            <a:r>
              <a:rPr lang="en-US" sz="2000" dirty="0" err="1"/>
              <a:t>dữ</a:t>
            </a:r>
            <a:r>
              <a:rPr lang="en-US" sz="2000" dirty="0"/>
              <a:t> </a:t>
            </a:r>
            <a:r>
              <a:rPr lang="en-US" sz="2000" dirty="0" err="1"/>
              <a:t>liệu</a:t>
            </a:r>
            <a:r>
              <a:rPr lang="en-US" sz="2000" dirty="0"/>
              <a:t> </a:t>
            </a:r>
            <a:r>
              <a:rPr lang="en-US" sz="2000" dirty="0" err="1"/>
              <a:t>giữa</a:t>
            </a:r>
            <a:r>
              <a:rPr lang="en-US" sz="2000" dirty="0"/>
              <a:t> </a:t>
            </a:r>
            <a:r>
              <a:rPr lang="en-US" sz="2000" dirty="0" err="1"/>
              <a:t>các</a:t>
            </a:r>
            <a:r>
              <a:rPr lang="en-US" sz="2000" dirty="0"/>
              <a:t> </a:t>
            </a:r>
            <a:r>
              <a:rPr lang="en-US" sz="2000" dirty="0" err="1"/>
              <a:t>lớp</a:t>
            </a:r>
            <a:r>
              <a:rPr lang="en-US" sz="2000" dirty="0"/>
              <a:t> </a:t>
            </a:r>
            <a:r>
              <a:rPr lang="en-US" sz="2000" dirty="0" err="1"/>
              <a:t>thực</a:t>
            </a:r>
            <a:r>
              <a:rPr lang="en-US" sz="2000" dirty="0"/>
              <a:t> </a:t>
            </a:r>
            <a:r>
              <a:rPr lang="en-US" sz="2000" dirty="0" err="1"/>
              <a:t>thể</a:t>
            </a:r>
            <a:r>
              <a:rPr lang="en-US" sz="2000" dirty="0"/>
              <a:t> </a:t>
            </a:r>
            <a:r>
              <a:rPr lang="en-US" sz="2000" dirty="0" err="1"/>
              <a:t>và</a:t>
            </a:r>
            <a:r>
              <a:rPr lang="en-US" sz="2000" dirty="0"/>
              <a:t> c</a:t>
            </a:r>
            <a:r>
              <a:rPr lang="vi-VN" sz="2000" dirty="0"/>
              <a:t>ơ</a:t>
            </a:r>
            <a:r>
              <a:rPr lang="en-US" sz="2000" dirty="0"/>
              <a:t> </a:t>
            </a:r>
            <a:r>
              <a:rPr lang="en-US" sz="2000" dirty="0" err="1"/>
              <a:t>sở</a:t>
            </a:r>
            <a:r>
              <a:rPr lang="en-US" sz="2000" dirty="0"/>
              <a:t> </a:t>
            </a:r>
            <a:r>
              <a:rPr lang="en-US" sz="2000" dirty="0" err="1"/>
              <a:t>dữ</a:t>
            </a:r>
            <a:r>
              <a:rPr lang="en-US" sz="2000" dirty="0"/>
              <a:t> </a:t>
            </a:r>
            <a:r>
              <a:rPr lang="en-US" sz="2000" dirty="0" err="1"/>
              <a:t>liệu</a:t>
            </a:r>
            <a:endParaRPr lang="en-US" sz="2000" dirty="0"/>
          </a:p>
          <a:p>
            <a:pPr marL="628650" indent="-571500">
              <a:buFont typeface="+mj-lt"/>
              <a:buAutoNum type="romanUcPeriod"/>
            </a:pPr>
            <a:r>
              <a:rPr lang="en-US" sz="3200" dirty="0" err="1"/>
              <a:t>Các</a:t>
            </a:r>
            <a:r>
              <a:rPr lang="en-US" sz="3200" dirty="0"/>
              <a:t> </a:t>
            </a:r>
            <a:r>
              <a:rPr lang="en-US" sz="3200" dirty="0" err="1"/>
              <a:t>đặc</a:t>
            </a:r>
            <a:r>
              <a:rPr lang="en-US" sz="3200" dirty="0"/>
              <a:t> </a:t>
            </a:r>
            <a:r>
              <a:rPr lang="en-US" sz="3200" dirty="0" err="1"/>
              <a:t>tính</a:t>
            </a:r>
            <a:r>
              <a:rPr lang="en-US" sz="3200" dirty="0"/>
              <a:t> </a:t>
            </a:r>
            <a:r>
              <a:rPr lang="en-US" sz="3200" dirty="0" err="1"/>
              <a:t>của</a:t>
            </a:r>
            <a:r>
              <a:rPr lang="en-US" sz="3200" dirty="0"/>
              <a:t> </a:t>
            </a:r>
            <a:r>
              <a:rPr lang="en-US" sz="3200" dirty="0" err="1"/>
              <a:t>thiết</a:t>
            </a:r>
            <a:r>
              <a:rPr lang="en-US" sz="3200" dirty="0"/>
              <a:t> </a:t>
            </a:r>
            <a:r>
              <a:rPr lang="en-US" sz="3200" dirty="0" err="1"/>
              <a:t>kế</a:t>
            </a:r>
            <a:r>
              <a:rPr lang="en-US" sz="3200" dirty="0"/>
              <a:t> </a:t>
            </a:r>
            <a:r>
              <a:rPr lang="en-US" sz="3200" dirty="0" err="1"/>
              <a:t>đối</a:t>
            </a:r>
            <a:r>
              <a:rPr lang="en-US" sz="3200" dirty="0"/>
              <a:t> t</a:t>
            </a:r>
            <a:r>
              <a:rPr lang="vi-VN" sz="3200" dirty="0"/>
              <a:t>ư</a:t>
            </a:r>
            <a:r>
              <a:rPr lang="en-US" sz="3200" dirty="0" err="1"/>
              <a:t>ợng</a:t>
            </a:r>
            <a:r>
              <a:rPr lang="en-US" sz="3200" dirty="0"/>
              <a:t> </a:t>
            </a:r>
            <a:r>
              <a:rPr lang="en-US" sz="3200" dirty="0" err="1"/>
              <a:t>quan</a:t>
            </a:r>
            <a:r>
              <a:rPr lang="en-US" sz="3200" dirty="0"/>
              <a:t> </a:t>
            </a:r>
            <a:r>
              <a:rPr lang="en-US" sz="3200"/>
              <a:t>hệ</a:t>
            </a:r>
            <a:endParaRPr lang="en-US" sz="3200" dirty="0"/>
          </a:p>
        </p:txBody>
      </p:sp>
    </p:spTree>
    <p:extLst>
      <p:ext uri="{BB962C8B-B14F-4D97-AF65-F5344CB8AC3E}">
        <p14:creationId xmlns:p14="http://schemas.microsoft.com/office/powerpoint/2010/main" val="29089473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1954-E585-421A-8A8C-27D3E1257C7C}"/>
              </a:ext>
            </a:extLst>
          </p:cNvPr>
          <p:cNvSpPr>
            <a:spLocks noGrp="1"/>
          </p:cNvSpPr>
          <p:nvPr>
            <p:ph type="title"/>
          </p:nvPr>
        </p:nvSpPr>
        <p:spPr/>
        <p:txBody>
          <a:bodyPr/>
          <a:lstStyle/>
          <a:p>
            <a:r>
              <a:rPr lang="en-US" dirty="0"/>
              <a:t>I. </a:t>
            </a:r>
            <a:r>
              <a:rPr lang="en-US" dirty="0" err="1"/>
              <a:t>Tổng</a:t>
            </a:r>
            <a:r>
              <a:rPr lang="en-US" dirty="0"/>
              <a:t> </a:t>
            </a:r>
            <a:r>
              <a:rPr lang="en-US" dirty="0" err="1"/>
              <a:t>quan</a:t>
            </a:r>
            <a:r>
              <a:rPr lang="en-US" dirty="0"/>
              <a:t> </a:t>
            </a:r>
            <a:r>
              <a:rPr lang="en-US" dirty="0" err="1"/>
              <a:t>về</a:t>
            </a:r>
            <a:r>
              <a:rPr lang="en-US" dirty="0"/>
              <a:t> </a:t>
            </a:r>
            <a:r>
              <a:rPr lang="en-US" dirty="0" err="1"/>
              <a:t>thiết</a:t>
            </a:r>
            <a:r>
              <a:rPr lang="en-US" dirty="0"/>
              <a:t> </a:t>
            </a:r>
            <a:r>
              <a:rPr lang="en-US" dirty="0" err="1"/>
              <a:t>kế</a:t>
            </a:r>
            <a:r>
              <a:rPr lang="en-US" dirty="0"/>
              <a:t> </a:t>
            </a:r>
            <a:r>
              <a:rPr lang="en-US" dirty="0" err="1"/>
              <a:t>đối</a:t>
            </a:r>
            <a:r>
              <a:rPr lang="en-US" dirty="0"/>
              <a:t> t</a:t>
            </a:r>
            <a:r>
              <a:rPr lang="vi-VN" dirty="0"/>
              <a:t>ư</a:t>
            </a:r>
            <a:r>
              <a:rPr lang="en-US" dirty="0" err="1"/>
              <a:t>ợng</a:t>
            </a:r>
            <a:r>
              <a:rPr lang="en-US" dirty="0"/>
              <a:t> </a:t>
            </a:r>
            <a:r>
              <a:rPr lang="en-US" dirty="0" err="1"/>
              <a:t>quan</a:t>
            </a:r>
            <a:r>
              <a:rPr lang="en-US" dirty="0"/>
              <a:t> </a:t>
            </a:r>
            <a:r>
              <a:rPr lang="en-US" dirty="0" err="1"/>
              <a:t>hệ</a:t>
            </a:r>
            <a:r>
              <a:rPr lang="en-US" dirty="0"/>
              <a:t>:</a:t>
            </a:r>
          </a:p>
        </p:txBody>
      </p:sp>
      <p:sp>
        <p:nvSpPr>
          <p:cNvPr id="3" name="Content Placeholder 2">
            <a:extLst>
              <a:ext uri="{FF2B5EF4-FFF2-40B4-BE49-F238E27FC236}">
                <a16:creationId xmlns:a16="http://schemas.microsoft.com/office/drawing/2014/main" id="{9D947064-89F5-40FA-BB83-88D3FACEA53F}"/>
              </a:ext>
            </a:extLst>
          </p:cNvPr>
          <p:cNvSpPr>
            <a:spLocks noGrp="1"/>
          </p:cNvSpPr>
          <p:nvPr>
            <p:ph idx="1"/>
          </p:nvPr>
        </p:nvSpPr>
        <p:spPr>
          <a:xfrm>
            <a:off x="838200" y="1586473"/>
            <a:ext cx="7295321" cy="4906401"/>
          </a:xfrm>
        </p:spPr>
        <p:txBody>
          <a:bodyPr>
            <a:normAutofit fontScale="77500" lnSpcReduction="20000"/>
          </a:bodyPr>
          <a:lstStyle/>
          <a:p>
            <a:r>
              <a:rPr lang="vi-VN" sz="2400" dirty="0"/>
              <a:t>Thiết kế đối tượng quan hệ (O/R Designer) cung cấp một thiết kế trực quan cho việc tạo LINQ to SQL để tổ chức các thực thể và sự kết hợp (các mối quan hệ) dựa trên các đối tượng trong một cơ sở dữ liệu. Nói cách khác, các O/R được thiết kế sử dụng để tạo ra một mô hình đối tượng trong một ứng dụng để ánh xạ các đối tượng trong một cơ sở dữ liệu. Nó cũng tạo ra một kiểu DataContext </a:t>
            </a:r>
            <a:r>
              <a:rPr lang="en-US" sz="2400" dirty="0" err="1"/>
              <a:t>rõ</a:t>
            </a:r>
            <a:r>
              <a:rPr lang="en-US" sz="2400" dirty="0"/>
              <a:t> </a:t>
            </a:r>
            <a:r>
              <a:rPr lang="en-US" sz="2400" dirty="0" err="1"/>
              <a:t>ràng</a:t>
            </a:r>
            <a:r>
              <a:rPr lang="en-US" sz="2400" dirty="0"/>
              <a:t> </a:t>
            </a:r>
            <a:r>
              <a:rPr lang="vi-VN" sz="2400" dirty="0"/>
              <a:t>để</a:t>
            </a:r>
            <a:r>
              <a:rPr lang="en-US" sz="2400" dirty="0"/>
              <a:t> </a:t>
            </a:r>
            <a:r>
              <a:rPr lang="vi-VN" sz="2400" dirty="0"/>
              <a:t>gửi và nhận dữ liệu giữa các lớp thực thể và cơ sở dữ liệu. </a:t>
            </a:r>
            <a:endParaRPr lang="en-US" sz="2400" dirty="0"/>
          </a:p>
          <a:p>
            <a:r>
              <a:rPr lang="vi-VN" sz="2400" dirty="0"/>
              <a:t>O/R Designer cũng cung cấp tính năng cho việc ánh xạ các thủ tục lưu trữ và các hàm để th</a:t>
            </a:r>
            <a:r>
              <a:rPr lang="en-US" sz="2400" dirty="0"/>
              <a:t>ự</a:t>
            </a:r>
            <a:r>
              <a:rPr lang="vi-VN" sz="2400" dirty="0"/>
              <a:t>c hiện các phương thức trong DataContext trả về </a:t>
            </a:r>
            <a:r>
              <a:rPr lang="en-US" sz="2400" dirty="0" err="1"/>
              <a:t>các</a:t>
            </a:r>
            <a:r>
              <a:rPr lang="en-US" sz="2400" dirty="0"/>
              <a:t> </a:t>
            </a:r>
            <a:r>
              <a:rPr lang="en-US" sz="2400" dirty="0" err="1"/>
              <a:t>dữ</a:t>
            </a:r>
            <a:r>
              <a:rPr lang="en-US" sz="2400" dirty="0"/>
              <a:t> </a:t>
            </a:r>
            <a:r>
              <a:rPr lang="en-US" sz="2400" dirty="0" err="1"/>
              <a:t>liệu</a:t>
            </a:r>
            <a:r>
              <a:rPr lang="en-US" sz="2400" dirty="0"/>
              <a:t> </a:t>
            </a:r>
            <a:r>
              <a:rPr lang="en-US" sz="2400" dirty="0" err="1"/>
              <a:t>và</a:t>
            </a:r>
            <a:r>
              <a:rPr lang="en-US" sz="2400" dirty="0"/>
              <a:t> </a:t>
            </a:r>
            <a:r>
              <a:rPr lang="en-US" sz="2400" dirty="0" err="1"/>
              <a:t>các</a:t>
            </a:r>
            <a:r>
              <a:rPr lang="en-US" sz="2400" dirty="0"/>
              <a:t> </a:t>
            </a:r>
            <a:r>
              <a:rPr lang="en-US" sz="2400" dirty="0" err="1"/>
              <a:t>lớp</a:t>
            </a:r>
            <a:r>
              <a:rPr lang="en-US" sz="2400" dirty="0"/>
              <a:t> </a:t>
            </a:r>
            <a:r>
              <a:rPr lang="en-US" sz="2400" dirty="0" err="1"/>
              <a:t>thực</a:t>
            </a:r>
            <a:r>
              <a:rPr lang="en-US" sz="2400" dirty="0"/>
              <a:t> </a:t>
            </a:r>
            <a:r>
              <a:rPr lang="en-US" sz="2400" dirty="0" err="1"/>
              <a:t>thể</a:t>
            </a:r>
            <a:r>
              <a:rPr lang="vi-VN" sz="2400" dirty="0"/>
              <a:t>. </a:t>
            </a:r>
            <a:r>
              <a:rPr lang="en-US" sz="2400" dirty="0" err="1"/>
              <a:t>Ngoài</a:t>
            </a:r>
            <a:r>
              <a:rPr lang="en-US" sz="2400" dirty="0"/>
              <a:t> ra</a:t>
            </a:r>
            <a:r>
              <a:rPr lang="vi-VN" sz="2400" dirty="0"/>
              <a:t>, O/R Designer cung cấp khả năng thiết kế thừa kế các mối quan hệ giữa các lớp thực thể.</a:t>
            </a:r>
            <a:endParaRPr lang="en-US" sz="2400" dirty="0"/>
          </a:p>
          <a:p>
            <a:r>
              <a:rPr lang="vi-VN" sz="2400" dirty="0"/>
              <a:t>O/R Designer có hai khu vực riêng biệt trên bề mặt thiết kế: các thực thể trong của sổ bên trái, và các phương thức trong cửa sổ bên phải. Cửa sổ các thực thể chính là bề mặt thiết kế lớp thực thể, các </a:t>
            </a:r>
            <a:r>
              <a:rPr lang="en-US" sz="2400" dirty="0" err="1"/>
              <a:t>liên</a:t>
            </a:r>
            <a:r>
              <a:rPr lang="en-US" sz="2400" dirty="0"/>
              <a:t> </a:t>
            </a:r>
            <a:r>
              <a:rPr lang="en-US" sz="2400" dirty="0" err="1"/>
              <a:t>kết</a:t>
            </a:r>
            <a:r>
              <a:rPr lang="vi-VN" sz="2400" dirty="0"/>
              <a:t>, và các bậc kế thừa. Các phương thức trong của sổ bên phải</a:t>
            </a:r>
            <a:r>
              <a:rPr lang="en-US" sz="2400" dirty="0"/>
              <a:t> </a:t>
            </a:r>
            <a:r>
              <a:rPr lang="vi-VN" sz="2400" dirty="0"/>
              <a:t>là bề mặt thiết kế hiển thị DataContext các phương thức ánh xạ để lưu trữ các thủ tục và hàm.</a:t>
            </a:r>
            <a:endParaRPr lang="en-US" sz="2400" dirty="0"/>
          </a:p>
        </p:txBody>
      </p:sp>
      <p:pic>
        <p:nvPicPr>
          <p:cNvPr id="1026" name="Picture 2" descr="Káº¿t quáº£ hÃ¬nh áº£nh cho &quot;O/R Designer&quot;">
            <a:extLst>
              <a:ext uri="{FF2B5EF4-FFF2-40B4-BE49-F238E27FC236}">
                <a16:creationId xmlns:a16="http://schemas.microsoft.com/office/drawing/2014/main" id="{030D0731-3FF0-4BAE-A4F8-1A7A023E9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521" y="1264555"/>
            <a:ext cx="3664527" cy="2853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quot;O/R Designer&quot;">
            <a:extLst>
              <a:ext uri="{FF2B5EF4-FFF2-40B4-BE49-F238E27FC236}">
                <a16:creationId xmlns:a16="http://schemas.microsoft.com/office/drawing/2014/main" id="{220CB47A-DDC1-442B-935D-3EEE43418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3746" y="4118404"/>
            <a:ext cx="212407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6795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1520-1B4A-4194-998A-D0E5FB17DEA0}"/>
              </a:ext>
            </a:extLst>
          </p:cNvPr>
          <p:cNvSpPr>
            <a:spLocks noGrp="1"/>
          </p:cNvSpPr>
          <p:nvPr>
            <p:ph type="title"/>
          </p:nvPr>
        </p:nvSpPr>
        <p:spPr>
          <a:xfrm>
            <a:off x="1640156" y="612234"/>
            <a:ext cx="8911687" cy="1280890"/>
          </a:xfrm>
        </p:spPr>
        <p:txBody>
          <a:bodyPr/>
          <a:lstStyle/>
          <a:p>
            <a:r>
              <a:rPr lang="en-US" dirty="0"/>
              <a:t>II. Ph</a:t>
            </a:r>
            <a:r>
              <a:rPr lang="vi-VN" dirty="0"/>
              <a:t>ư</a:t>
            </a:r>
            <a:r>
              <a:rPr lang="en-US" dirty="0" err="1"/>
              <a:t>ơng</a:t>
            </a:r>
            <a:r>
              <a:rPr lang="en-US" dirty="0"/>
              <a:t> </a:t>
            </a:r>
            <a:r>
              <a:rPr lang="en-US" dirty="0" err="1"/>
              <a:t>pháp</a:t>
            </a:r>
            <a:r>
              <a:rPr lang="en-US" dirty="0"/>
              <a:t> </a:t>
            </a:r>
            <a:r>
              <a:rPr lang="en-US" dirty="0" err="1"/>
              <a:t>thiết</a:t>
            </a:r>
            <a:r>
              <a:rPr lang="en-US" dirty="0"/>
              <a:t> </a:t>
            </a:r>
            <a:r>
              <a:rPr lang="en-US" dirty="0" err="1"/>
              <a:t>kế</a:t>
            </a:r>
            <a:r>
              <a:rPr lang="en-US" dirty="0"/>
              <a:t> </a:t>
            </a:r>
            <a:r>
              <a:rPr lang="en-US" dirty="0" err="1"/>
              <a:t>đối</a:t>
            </a:r>
            <a:r>
              <a:rPr lang="en-US" dirty="0"/>
              <a:t> t</a:t>
            </a:r>
            <a:r>
              <a:rPr lang="vi-VN" dirty="0"/>
              <a:t>ư</a:t>
            </a:r>
            <a:r>
              <a:rPr lang="en-US" dirty="0" err="1"/>
              <a:t>ợng</a:t>
            </a:r>
            <a:r>
              <a:rPr lang="en-US" dirty="0"/>
              <a:t> </a:t>
            </a:r>
            <a:r>
              <a:rPr lang="en-US" dirty="0" err="1"/>
              <a:t>quan</a:t>
            </a:r>
            <a:r>
              <a:rPr lang="en-US" dirty="0"/>
              <a:t> </a:t>
            </a:r>
            <a:r>
              <a:rPr lang="en-US" dirty="0" err="1"/>
              <a:t>hệ</a:t>
            </a:r>
            <a:endParaRPr lang="en-US" dirty="0"/>
          </a:p>
        </p:txBody>
      </p:sp>
      <p:sp>
        <p:nvSpPr>
          <p:cNvPr id="5" name="Content Placeholder 4">
            <a:extLst>
              <a:ext uri="{FF2B5EF4-FFF2-40B4-BE49-F238E27FC236}">
                <a16:creationId xmlns:a16="http://schemas.microsoft.com/office/drawing/2014/main" id="{2A7C6D5D-B5FA-4B7D-BC57-EE6E9EE8733E}"/>
              </a:ext>
            </a:extLst>
          </p:cNvPr>
          <p:cNvSpPr>
            <a:spLocks noGrp="1"/>
          </p:cNvSpPr>
          <p:nvPr>
            <p:ph idx="1"/>
          </p:nvPr>
        </p:nvSpPr>
        <p:spPr>
          <a:xfrm>
            <a:off x="2589212" y="2133600"/>
            <a:ext cx="8915400" cy="3777622"/>
          </a:xfrm>
        </p:spPr>
        <p:txBody>
          <a:bodyPr/>
          <a:lstStyle/>
          <a:p>
            <a:endParaRPr lang="en-US" dirty="0"/>
          </a:p>
        </p:txBody>
      </p:sp>
    </p:spTree>
    <p:extLst>
      <p:ext uri="{BB962C8B-B14F-4D97-AF65-F5344CB8AC3E}">
        <p14:creationId xmlns:p14="http://schemas.microsoft.com/office/powerpoint/2010/main" val="347115995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3A75C-7374-4608-9A26-5444AA9DA961}"/>
              </a:ext>
            </a:extLst>
          </p:cNvPr>
          <p:cNvSpPr>
            <a:spLocks noGrp="1"/>
          </p:cNvSpPr>
          <p:nvPr>
            <p:ph idx="1"/>
          </p:nvPr>
        </p:nvSpPr>
        <p:spPr>
          <a:xfrm>
            <a:off x="838200" y="1404711"/>
            <a:ext cx="6358247" cy="4351338"/>
          </a:xfrm>
        </p:spPr>
        <p:txBody>
          <a:bodyPr/>
          <a:lstStyle/>
          <a:p>
            <a:pPr marL="0" indent="0">
              <a:buNone/>
            </a:pPr>
            <a:r>
              <a:rPr lang="vi-VN" dirty="0"/>
              <a:t>Tất cả các biểu thức LINQ làm việc theo ba thao tác</a:t>
            </a:r>
            <a:r>
              <a:rPr lang="en-US" dirty="0"/>
              <a:t>:</a:t>
            </a:r>
            <a:r>
              <a:rPr lang="vi-VN" dirty="0"/>
              <a:t> </a:t>
            </a:r>
            <a:endParaRPr lang="en-US" dirty="0"/>
          </a:p>
          <a:p>
            <a:pPr marL="514350" indent="-514350">
              <a:buFont typeface="+mj-lt"/>
              <a:buAutoNum type="arabicPeriod"/>
            </a:pPr>
            <a:r>
              <a:rPr lang="en-US" dirty="0" err="1"/>
              <a:t>Chọn</a:t>
            </a:r>
            <a:r>
              <a:rPr lang="en-US" dirty="0"/>
              <a:t> Project &gt; Add new item. </a:t>
            </a:r>
            <a:r>
              <a:rPr lang="en-US" dirty="0" err="1"/>
              <a:t>Tại</a:t>
            </a:r>
            <a:r>
              <a:rPr lang="en-US" dirty="0"/>
              <a:t> </a:t>
            </a:r>
            <a:r>
              <a:rPr lang="en-US" dirty="0" err="1"/>
              <a:t>màn</a:t>
            </a:r>
            <a:r>
              <a:rPr lang="en-US" dirty="0"/>
              <a:t> </a:t>
            </a:r>
            <a:r>
              <a:rPr lang="en-US" dirty="0" err="1"/>
              <a:t>hình</a:t>
            </a:r>
            <a:r>
              <a:rPr lang="en-US" dirty="0"/>
              <a:t> </a:t>
            </a:r>
            <a:r>
              <a:rPr lang="en-US" dirty="0" err="1"/>
              <a:t>khởi</a:t>
            </a:r>
            <a:r>
              <a:rPr lang="en-US" dirty="0"/>
              <a:t> </a:t>
            </a:r>
            <a:r>
              <a:rPr lang="en-US" dirty="0" err="1"/>
              <a:t>tạo</a:t>
            </a:r>
            <a:r>
              <a:rPr lang="en-US" dirty="0"/>
              <a:t> </a:t>
            </a:r>
            <a:r>
              <a:rPr lang="en-US" dirty="0" err="1"/>
              <a:t>lựa</a:t>
            </a:r>
            <a:r>
              <a:rPr lang="en-US" dirty="0"/>
              <a:t> </a:t>
            </a:r>
            <a:r>
              <a:rPr lang="en-US" dirty="0" err="1"/>
              <a:t>chọn</a:t>
            </a:r>
            <a:r>
              <a:rPr lang="en-US" dirty="0"/>
              <a:t> Data &gt; LINQ to SQL Classes</a:t>
            </a:r>
          </a:p>
          <a:p>
            <a:pPr marL="514350" indent="-514350">
              <a:buFont typeface="+mj-lt"/>
              <a:buAutoNum type="arabicPeriod"/>
            </a:pPr>
            <a:r>
              <a:rPr lang="vi-VN" dirty="0"/>
              <a:t>Visual Studio</a:t>
            </a:r>
            <a:r>
              <a:rPr lang="en-US" dirty="0"/>
              <a:t> </a:t>
            </a:r>
            <a:r>
              <a:rPr lang="en-US" dirty="0" err="1"/>
              <a:t>sẽ</a:t>
            </a:r>
            <a:r>
              <a:rPr lang="vi-VN" dirty="0"/>
              <a:t> tạo một tệp .dbml và thêm nó vào </a:t>
            </a:r>
            <a:r>
              <a:rPr lang="en-US" dirty="0"/>
              <a:t>solution</a:t>
            </a:r>
            <a:r>
              <a:rPr lang="vi-VN" dirty="0"/>
              <a:t>. Đây là tệp ánh xạ XML và các tệp mã liên quan</a:t>
            </a:r>
            <a:r>
              <a:rPr lang="en-US" dirty="0"/>
              <a:t>.</a:t>
            </a:r>
          </a:p>
          <a:p>
            <a:pPr marL="514350" indent="-514350">
              <a:buFont typeface="+mj-lt"/>
              <a:buAutoNum type="arabicPeriod"/>
            </a:pPr>
            <a:r>
              <a:rPr lang="en-US" dirty="0" err="1"/>
              <a:t>Khi</a:t>
            </a:r>
            <a:r>
              <a:rPr lang="en-US" dirty="0"/>
              <a:t> </a:t>
            </a:r>
            <a:r>
              <a:rPr lang="en-US" dirty="0" err="1"/>
              <a:t>bạn</a:t>
            </a:r>
            <a:r>
              <a:rPr lang="en-US" dirty="0"/>
              <a:t> </a:t>
            </a:r>
            <a:r>
              <a:rPr lang="en-US" dirty="0" err="1"/>
              <a:t>mở</a:t>
            </a:r>
            <a:r>
              <a:rPr lang="en-US" dirty="0"/>
              <a:t> </a:t>
            </a:r>
            <a:r>
              <a:rPr lang="en-US" dirty="0" err="1"/>
              <a:t>tệp</a:t>
            </a:r>
            <a:r>
              <a:rPr lang="en-US" dirty="0"/>
              <a:t> .</a:t>
            </a:r>
            <a:r>
              <a:rPr lang="en-US" dirty="0" err="1"/>
              <a:t>dbml</a:t>
            </a:r>
            <a:r>
              <a:rPr lang="en-US" dirty="0"/>
              <a:t>, Visual Studio </a:t>
            </a:r>
            <a:r>
              <a:rPr lang="en-US" dirty="0" err="1"/>
              <a:t>hiển</a:t>
            </a:r>
            <a:r>
              <a:rPr lang="en-US" dirty="0"/>
              <a:t> </a:t>
            </a:r>
            <a:r>
              <a:rPr lang="en-US" dirty="0" err="1"/>
              <a:t>thị</a:t>
            </a:r>
            <a:r>
              <a:rPr lang="en-US" dirty="0"/>
              <a:t> </a:t>
            </a:r>
            <a:r>
              <a:rPr lang="en-US" dirty="0" err="1"/>
              <a:t>giao</a:t>
            </a:r>
            <a:r>
              <a:rPr lang="en-US" dirty="0"/>
              <a:t> </a:t>
            </a:r>
            <a:r>
              <a:rPr lang="en-US" dirty="0" err="1"/>
              <a:t>diện</a:t>
            </a:r>
            <a:r>
              <a:rPr lang="en-US" dirty="0"/>
              <a:t> </a:t>
            </a:r>
            <a:r>
              <a:rPr lang="en-US" dirty="0" err="1"/>
              <a:t>trình</a:t>
            </a:r>
            <a:r>
              <a:rPr lang="en-US" dirty="0"/>
              <a:t> </a:t>
            </a:r>
            <a:r>
              <a:rPr lang="en-US" dirty="0" err="1"/>
              <a:t>thiết</a:t>
            </a:r>
            <a:r>
              <a:rPr lang="en-US" dirty="0"/>
              <a:t> </a:t>
            </a:r>
            <a:r>
              <a:rPr lang="en-US" dirty="0" err="1"/>
              <a:t>kế</a:t>
            </a:r>
            <a:r>
              <a:rPr lang="en-US" dirty="0"/>
              <a:t> O/R </a:t>
            </a:r>
            <a:r>
              <a:rPr lang="en-US" dirty="0" err="1"/>
              <a:t>cho</a:t>
            </a:r>
            <a:r>
              <a:rPr lang="en-US" dirty="0"/>
              <a:t> </a:t>
            </a:r>
            <a:r>
              <a:rPr lang="en-US" dirty="0" err="1"/>
              <a:t>phép</a:t>
            </a:r>
            <a:r>
              <a:rPr lang="en-US" dirty="0"/>
              <a:t> </a:t>
            </a:r>
            <a:r>
              <a:rPr lang="en-US" dirty="0" err="1"/>
              <a:t>bạn</a:t>
            </a:r>
            <a:r>
              <a:rPr lang="en-US" dirty="0"/>
              <a:t> </a:t>
            </a:r>
            <a:r>
              <a:rPr lang="en-US" dirty="0" err="1"/>
              <a:t>tạo</a:t>
            </a:r>
            <a:r>
              <a:rPr lang="en-US" dirty="0"/>
              <a:t> </a:t>
            </a:r>
            <a:r>
              <a:rPr lang="en-US" dirty="0" err="1"/>
              <a:t>mô</a:t>
            </a:r>
            <a:r>
              <a:rPr lang="en-US" dirty="0"/>
              <a:t> </a:t>
            </a:r>
            <a:r>
              <a:rPr lang="en-US" dirty="0" err="1"/>
              <a:t>hình</a:t>
            </a:r>
            <a:r>
              <a:rPr lang="en-US" dirty="0"/>
              <a:t> </a:t>
            </a:r>
            <a:r>
              <a:rPr lang="en-US" dirty="0" err="1"/>
              <a:t>một</a:t>
            </a:r>
            <a:r>
              <a:rPr lang="en-US" dirty="0"/>
              <a:t> </a:t>
            </a:r>
            <a:r>
              <a:rPr lang="en-US" dirty="0" err="1"/>
              <a:t>cách</a:t>
            </a:r>
            <a:r>
              <a:rPr lang="en-US" dirty="0"/>
              <a:t> </a:t>
            </a:r>
            <a:r>
              <a:rPr lang="en-US" dirty="0" err="1"/>
              <a:t>trực</a:t>
            </a:r>
            <a:r>
              <a:rPr lang="en-US" dirty="0"/>
              <a:t> </a:t>
            </a:r>
            <a:r>
              <a:rPr lang="en-US" dirty="0" err="1"/>
              <a:t>quan</a:t>
            </a:r>
            <a:r>
              <a:rPr lang="en-US" dirty="0"/>
              <a:t>.</a:t>
            </a:r>
          </a:p>
        </p:txBody>
      </p:sp>
      <p:sp>
        <p:nvSpPr>
          <p:cNvPr id="8" name="Title 1">
            <a:extLst>
              <a:ext uri="{FF2B5EF4-FFF2-40B4-BE49-F238E27FC236}">
                <a16:creationId xmlns:a16="http://schemas.microsoft.com/office/drawing/2014/main" id="{63B8F9C5-C344-4DFB-ACC4-36A09CB7151A}"/>
              </a:ext>
            </a:extLst>
          </p:cNvPr>
          <p:cNvSpPr>
            <a:spLocks noGrp="1"/>
          </p:cNvSpPr>
          <p:nvPr>
            <p:ph type="title"/>
          </p:nvPr>
        </p:nvSpPr>
        <p:spPr>
          <a:xfrm>
            <a:off x="1640156" y="612234"/>
            <a:ext cx="8911687" cy="1280890"/>
          </a:xfrm>
        </p:spPr>
        <p:txBody>
          <a:bodyPr/>
          <a:lstStyle/>
          <a:p>
            <a:r>
              <a:rPr lang="en-US" dirty="0"/>
              <a:t>II.1. </a:t>
            </a:r>
            <a:r>
              <a:rPr lang="en-US" dirty="0" err="1"/>
              <a:t>Khởi</a:t>
            </a:r>
            <a:r>
              <a:rPr lang="en-US" dirty="0"/>
              <a:t> </a:t>
            </a:r>
            <a:r>
              <a:rPr lang="en-US" dirty="0" err="1"/>
              <a:t>tạo</a:t>
            </a:r>
            <a:r>
              <a:rPr lang="en-US" dirty="0"/>
              <a:t> </a:t>
            </a:r>
            <a:r>
              <a:rPr lang="en-US" dirty="0" err="1"/>
              <a:t>thiết</a:t>
            </a:r>
            <a:r>
              <a:rPr lang="en-US" dirty="0"/>
              <a:t> </a:t>
            </a:r>
            <a:r>
              <a:rPr lang="en-US" dirty="0" err="1"/>
              <a:t>kế</a:t>
            </a:r>
            <a:r>
              <a:rPr lang="en-US" dirty="0"/>
              <a:t> O/R</a:t>
            </a:r>
          </a:p>
        </p:txBody>
      </p:sp>
      <p:pic>
        <p:nvPicPr>
          <p:cNvPr id="13" name="Picture 12">
            <a:extLst>
              <a:ext uri="{FF2B5EF4-FFF2-40B4-BE49-F238E27FC236}">
                <a16:creationId xmlns:a16="http://schemas.microsoft.com/office/drawing/2014/main" id="{FFE36FAF-E59C-4AD9-9338-D5B8132FD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577" y="1252679"/>
            <a:ext cx="4384258" cy="2146011"/>
          </a:xfrm>
          <a:prstGeom prst="rect">
            <a:avLst/>
          </a:prstGeom>
        </p:spPr>
      </p:pic>
      <p:pic>
        <p:nvPicPr>
          <p:cNvPr id="15" name="Picture 4" descr="Káº¿t quáº£ hÃ¬nh áº£nh cho &quot;O/R Designer&quot;">
            <a:extLst>
              <a:ext uri="{FF2B5EF4-FFF2-40B4-BE49-F238E27FC236}">
                <a16:creationId xmlns:a16="http://schemas.microsoft.com/office/drawing/2014/main" id="{F923BB97-8732-4978-AAD6-94412937F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9990" y="3580380"/>
            <a:ext cx="212407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C419A5A-E226-40DE-B27E-97316E8C0E0E}"/>
              </a:ext>
            </a:extLst>
          </p:cNvPr>
          <p:cNvPicPr>
            <a:picLocks noChangeAspect="1"/>
          </p:cNvPicPr>
          <p:nvPr/>
        </p:nvPicPr>
        <p:blipFill>
          <a:blip r:embed="rId5"/>
          <a:stretch>
            <a:fillRect/>
          </a:stretch>
        </p:blipFill>
        <p:spPr>
          <a:xfrm>
            <a:off x="1377934" y="4175043"/>
            <a:ext cx="5431971" cy="2373483"/>
          </a:xfrm>
          <a:prstGeom prst="rect">
            <a:avLst/>
          </a:prstGeom>
        </p:spPr>
      </p:pic>
    </p:spTree>
    <p:extLst>
      <p:ext uri="{BB962C8B-B14F-4D97-AF65-F5344CB8AC3E}">
        <p14:creationId xmlns:p14="http://schemas.microsoft.com/office/powerpoint/2010/main" val="9248564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38D0-5A96-4871-B674-266FD487868E}"/>
              </a:ext>
            </a:extLst>
          </p:cNvPr>
          <p:cNvSpPr>
            <a:spLocks noGrp="1"/>
          </p:cNvSpPr>
          <p:nvPr>
            <p:ph type="title"/>
          </p:nvPr>
        </p:nvSpPr>
        <p:spPr/>
        <p:txBody>
          <a:bodyPr/>
          <a:lstStyle/>
          <a:p>
            <a:r>
              <a:rPr lang="en-US" dirty="0"/>
              <a:t>II.2. </a:t>
            </a:r>
            <a:r>
              <a:rPr lang="en-US" dirty="0" err="1"/>
              <a:t>Cấu</a:t>
            </a:r>
            <a:r>
              <a:rPr lang="en-US" dirty="0"/>
              <a:t> </a:t>
            </a:r>
            <a:r>
              <a:rPr lang="en-US" dirty="0" err="1"/>
              <a:t>hình</a:t>
            </a:r>
            <a:r>
              <a:rPr lang="en-US" dirty="0"/>
              <a:t> </a:t>
            </a:r>
            <a:r>
              <a:rPr lang="en-US" dirty="0" err="1"/>
              <a:t>và</a:t>
            </a:r>
            <a:r>
              <a:rPr lang="en-US" dirty="0"/>
              <a:t> </a:t>
            </a:r>
            <a:r>
              <a:rPr lang="en-US" dirty="0" err="1"/>
              <a:t>tạo</a:t>
            </a:r>
            <a:r>
              <a:rPr lang="en-US" dirty="0"/>
              <a:t> </a:t>
            </a:r>
            <a:r>
              <a:rPr lang="en-US" dirty="0" err="1"/>
              <a:t>DataContext</a:t>
            </a:r>
            <a:endParaRPr lang="en-US" dirty="0"/>
          </a:p>
        </p:txBody>
      </p:sp>
      <p:sp>
        <p:nvSpPr>
          <p:cNvPr id="3" name="Content Placeholder 2">
            <a:extLst>
              <a:ext uri="{FF2B5EF4-FFF2-40B4-BE49-F238E27FC236}">
                <a16:creationId xmlns:a16="http://schemas.microsoft.com/office/drawing/2014/main" id="{050ECDC2-C8D8-4B9F-8F05-4BC5FEAAEF09}"/>
              </a:ext>
            </a:extLst>
          </p:cNvPr>
          <p:cNvSpPr>
            <a:spLocks noGrp="1"/>
          </p:cNvSpPr>
          <p:nvPr>
            <p:ph idx="1"/>
          </p:nvPr>
        </p:nvSpPr>
        <p:spPr>
          <a:xfrm>
            <a:off x="838200" y="1424781"/>
            <a:ext cx="10515600" cy="2767209"/>
          </a:xfrm>
        </p:spPr>
        <p:txBody>
          <a:bodyPr>
            <a:noAutofit/>
          </a:bodyPr>
          <a:lstStyle/>
          <a:p>
            <a:r>
              <a:rPr lang="vi-VN" sz="2400" dirty="0"/>
              <a:t>Sau khi bạn thêm một lớp LINQ </a:t>
            </a:r>
            <a:r>
              <a:rPr lang="en-US" sz="2400" dirty="0"/>
              <a:t>to</a:t>
            </a:r>
            <a:r>
              <a:rPr lang="vi-VN" sz="2400" dirty="0"/>
              <a:t> SQL cho </a:t>
            </a:r>
            <a:r>
              <a:rPr lang="en-US" sz="2400" dirty="0" err="1"/>
              <a:t>một</a:t>
            </a:r>
            <a:r>
              <a:rPr lang="en-US" sz="2400" dirty="0"/>
              <a:t> Project</a:t>
            </a:r>
            <a:r>
              <a:rPr lang="vi-VN" sz="2400" dirty="0"/>
              <a:t> và mở </a:t>
            </a:r>
            <a:r>
              <a:rPr lang="en-US" sz="2400" dirty="0" err="1"/>
              <a:t>thiết</a:t>
            </a:r>
            <a:r>
              <a:rPr lang="en-US" sz="2400" dirty="0"/>
              <a:t> </a:t>
            </a:r>
            <a:r>
              <a:rPr lang="en-US" sz="2400" dirty="0" err="1"/>
              <a:t>kế</a:t>
            </a:r>
            <a:r>
              <a:rPr lang="en-US" sz="2400" dirty="0"/>
              <a:t> </a:t>
            </a:r>
            <a:r>
              <a:rPr lang="vi-VN" sz="2400" dirty="0"/>
              <a:t>O/R, </a:t>
            </a:r>
            <a:r>
              <a:rPr lang="en-US" sz="2400" dirty="0" err="1"/>
              <a:t>giao</a:t>
            </a:r>
            <a:r>
              <a:rPr lang="en-US" sz="2400" dirty="0"/>
              <a:t> </a:t>
            </a:r>
            <a:r>
              <a:rPr lang="en-US" sz="2400" dirty="0" err="1"/>
              <a:t>diện</a:t>
            </a:r>
            <a:r>
              <a:rPr lang="en-US" sz="2400" dirty="0"/>
              <a:t> </a:t>
            </a:r>
            <a:r>
              <a:rPr lang="en-US" sz="2400" dirty="0" err="1"/>
              <a:t>sẽ</a:t>
            </a:r>
            <a:r>
              <a:rPr lang="en-US" sz="2400" dirty="0"/>
              <a:t> </a:t>
            </a:r>
            <a:r>
              <a:rPr lang="vi-VN" sz="2400" dirty="0"/>
              <a:t>trống rỗng đại diện một DataContext sẵn sàng để được cấu hình. các DataContext được cấu hình</a:t>
            </a:r>
            <a:r>
              <a:rPr lang="en-US" sz="2400" dirty="0"/>
              <a:t> </a:t>
            </a:r>
            <a:r>
              <a:rPr lang="en-US" sz="2400" dirty="0" err="1"/>
              <a:t>sẽ</a:t>
            </a:r>
            <a:r>
              <a:rPr lang="vi-VN" sz="2400" dirty="0"/>
              <a:t> kết nối với các thông tin được cung cấp bởi các phần tử đầu tiên được kéo vào cho việc thiết kế. Vì vậy, các DataContext được cấu hình bằng cách sử dụng kết nối thông tin từ các phần tử </a:t>
            </a:r>
            <a:r>
              <a:rPr lang="en-US" sz="2400" dirty="0"/>
              <a:t>đ</a:t>
            </a:r>
            <a:r>
              <a:rPr lang="vi-VN" sz="2400" dirty="0"/>
              <a:t>ầu tiên được kéo vào </a:t>
            </a:r>
            <a:r>
              <a:rPr lang="en-US" sz="2400" dirty="0" err="1"/>
              <a:t>bản</a:t>
            </a:r>
            <a:r>
              <a:rPr lang="en-US" sz="2400" dirty="0"/>
              <a:t> </a:t>
            </a:r>
            <a:r>
              <a:rPr lang="vi-VN" sz="2400" dirty="0"/>
              <a:t>thiết kế.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73214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0A38-5A47-4DCB-918D-87311887C914}"/>
              </a:ext>
            </a:extLst>
          </p:cNvPr>
          <p:cNvSpPr>
            <a:spLocks noGrp="1"/>
          </p:cNvSpPr>
          <p:nvPr>
            <p:ph type="title"/>
          </p:nvPr>
        </p:nvSpPr>
        <p:spPr>
          <a:xfrm>
            <a:off x="2379662" y="434105"/>
            <a:ext cx="8911687" cy="1280890"/>
          </a:xfrm>
        </p:spPr>
        <p:txBody>
          <a:bodyPr>
            <a:normAutofit fontScale="90000"/>
          </a:bodyPr>
          <a:lstStyle/>
          <a:p>
            <a:r>
              <a:rPr lang="en-US" dirty="0"/>
              <a:t>II.3. </a:t>
            </a:r>
            <a:r>
              <a:rPr lang="en-US" dirty="0" err="1"/>
              <a:t>Tạo</a:t>
            </a:r>
            <a:r>
              <a:rPr lang="en-US" dirty="0"/>
              <a:t> </a:t>
            </a:r>
            <a:r>
              <a:rPr lang="en-US" dirty="0" err="1"/>
              <a:t>các</a:t>
            </a:r>
            <a:r>
              <a:rPr lang="en-US" dirty="0"/>
              <a:t> </a:t>
            </a:r>
            <a:r>
              <a:rPr lang="en-US" dirty="0" err="1"/>
              <a:t>lớp</a:t>
            </a:r>
            <a:r>
              <a:rPr lang="en-US" dirty="0"/>
              <a:t> </a:t>
            </a:r>
            <a:r>
              <a:rPr lang="en-US" dirty="0" err="1"/>
              <a:t>thực</a:t>
            </a:r>
            <a:r>
              <a:rPr lang="en-US" dirty="0"/>
              <a:t> </a:t>
            </a:r>
            <a:r>
              <a:rPr lang="en-US" dirty="0" err="1"/>
              <a:t>thể</a:t>
            </a:r>
            <a:r>
              <a:rPr lang="en-US" dirty="0"/>
              <a:t> </a:t>
            </a:r>
            <a:r>
              <a:rPr lang="en-US" dirty="0" err="1"/>
              <a:t>và</a:t>
            </a:r>
            <a:r>
              <a:rPr lang="en-US" dirty="0"/>
              <a:t> </a:t>
            </a:r>
            <a:r>
              <a:rPr lang="en-US" dirty="0" err="1"/>
              <a:t>kết</a:t>
            </a:r>
            <a:r>
              <a:rPr lang="en-US" dirty="0"/>
              <a:t> </a:t>
            </a:r>
            <a:r>
              <a:rPr lang="en-US" dirty="0" err="1"/>
              <a:t>hợp</a:t>
            </a:r>
            <a:r>
              <a:rPr lang="en-US" dirty="0"/>
              <a:t> </a:t>
            </a:r>
            <a:r>
              <a:rPr lang="en-US" dirty="0" err="1"/>
              <a:t>chúng</a:t>
            </a:r>
            <a:r>
              <a:rPr lang="en-US" dirty="0"/>
              <a:t> </a:t>
            </a:r>
            <a:r>
              <a:rPr lang="en-US" dirty="0" err="1"/>
              <a:t>với</a:t>
            </a:r>
            <a:r>
              <a:rPr lang="en-US" dirty="0"/>
              <a:t> </a:t>
            </a:r>
            <a:r>
              <a:rPr lang="en-US" dirty="0" err="1"/>
              <a:t>các</a:t>
            </a:r>
            <a:r>
              <a:rPr lang="en-US" dirty="0"/>
              <a:t> </a:t>
            </a:r>
            <a:r>
              <a:rPr lang="en-US" dirty="0" err="1"/>
              <a:t>bảng</a:t>
            </a:r>
            <a:r>
              <a:rPr lang="en-US" dirty="0"/>
              <a:t> </a:t>
            </a:r>
            <a:r>
              <a:rPr lang="en-US" dirty="0" err="1"/>
              <a:t>dữ</a:t>
            </a:r>
            <a:r>
              <a:rPr lang="en-US" dirty="0"/>
              <a:t> </a:t>
            </a:r>
            <a:r>
              <a:rPr lang="en-US" dirty="0" err="1"/>
              <a:t>liệu</a:t>
            </a:r>
            <a:br>
              <a:rPr lang="en-US" dirty="0"/>
            </a:br>
            <a:endParaRPr lang="en-US" dirty="0"/>
          </a:p>
        </p:txBody>
      </p:sp>
      <p:sp>
        <p:nvSpPr>
          <p:cNvPr id="3" name="Content Placeholder 2">
            <a:extLst>
              <a:ext uri="{FF2B5EF4-FFF2-40B4-BE49-F238E27FC236}">
                <a16:creationId xmlns:a16="http://schemas.microsoft.com/office/drawing/2014/main" id="{3D6918A2-5A57-40D7-8C96-645171B36813}"/>
              </a:ext>
            </a:extLst>
          </p:cNvPr>
          <p:cNvSpPr>
            <a:spLocks noGrp="1"/>
          </p:cNvSpPr>
          <p:nvPr>
            <p:ph idx="1"/>
          </p:nvPr>
        </p:nvSpPr>
        <p:spPr>
          <a:xfrm>
            <a:off x="2379662" y="1540189"/>
            <a:ext cx="8915400" cy="3777622"/>
          </a:xfrm>
        </p:spPr>
        <p:txBody>
          <a:bodyPr>
            <a:normAutofit/>
          </a:bodyPr>
          <a:lstStyle/>
          <a:p>
            <a:r>
              <a:rPr lang="vi-VN" sz="2400" dirty="0"/>
              <a:t>Bạn có thể tạo các lớp thực thể được ánh xạ từ các bảng và các view bằng cách kéo thả các cơ sở dữ liệu và các view Server Explorer/Explorer Database lên các O / R Designer. Như </a:t>
            </a:r>
            <a:r>
              <a:rPr lang="en-US" sz="2400" dirty="0"/>
              <a:t> </a:t>
            </a:r>
            <a:r>
              <a:rPr lang="en-US" sz="2400" dirty="0" err="1"/>
              <a:t>đã</a:t>
            </a:r>
            <a:r>
              <a:rPr lang="en-US" sz="2400" dirty="0"/>
              <a:t> </a:t>
            </a:r>
            <a:r>
              <a:rPr lang="en-US" sz="2400" dirty="0" err="1"/>
              <a:t>nói</a:t>
            </a:r>
            <a:r>
              <a:rPr lang="en-US" sz="2400" dirty="0"/>
              <a:t> </a:t>
            </a:r>
            <a:r>
              <a:rPr lang="vi-VN" sz="2400" dirty="0"/>
              <a:t>trong phần trước</a:t>
            </a:r>
            <a:r>
              <a:rPr lang="en-US" sz="2400" dirty="0"/>
              <a:t>,</a:t>
            </a:r>
            <a:r>
              <a:rPr lang="vi-VN" sz="2400" dirty="0"/>
              <a:t> DataContext được cấu hình</a:t>
            </a:r>
            <a:r>
              <a:rPr lang="en-US" sz="2400" dirty="0"/>
              <a:t> </a:t>
            </a:r>
            <a:r>
              <a:rPr lang="en-US" sz="2400" dirty="0" err="1"/>
              <a:t>để</a:t>
            </a:r>
            <a:r>
              <a:rPr lang="vi-VN" sz="2400" dirty="0"/>
              <a:t> kết nối với các thông tin được cung cấp bởi các </a:t>
            </a:r>
            <a:r>
              <a:rPr lang="en-US" sz="2400" dirty="0" err="1"/>
              <a:t>dữ</a:t>
            </a:r>
            <a:r>
              <a:rPr lang="en-US" sz="2400" dirty="0"/>
              <a:t> </a:t>
            </a:r>
            <a:r>
              <a:rPr lang="en-US" sz="2400" dirty="0" err="1"/>
              <a:t>liệu</a:t>
            </a:r>
            <a:r>
              <a:rPr lang="en-US" sz="2400" dirty="0"/>
              <a:t> </a:t>
            </a:r>
            <a:r>
              <a:rPr lang="vi-VN" sz="2400" dirty="0"/>
              <a:t>đầu tiên được kéo thả vào </a:t>
            </a:r>
            <a:r>
              <a:rPr lang="en-US" sz="2400" dirty="0" err="1"/>
              <a:t>bản</a:t>
            </a:r>
            <a:r>
              <a:rPr lang="en-US" sz="2400" dirty="0"/>
              <a:t> </a:t>
            </a:r>
            <a:r>
              <a:rPr lang="vi-VN" sz="2400" dirty="0"/>
              <a:t>thiết kế. Nếu một mục mà sử dụng một kết nối khác sẽ được thêm vào O/R Designer, bạn có thể thay đổi kết nối cho các DataContext. </a:t>
            </a:r>
            <a:r>
              <a:rPr lang="vi-VN" sz="2400" dirty="0">
                <a:cs typeface="Calibri" panose="020F0502020204030204" pitchFamily="34" charset="0"/>
              </a:rPr>
              <a:t>Mệnh đề from dùng để xác định nguồn dữ liệu, mệnh đề where dùng để lọc dữ liệu, mệnh đề select dùng để chọn ra những phần tử được trả về</a:t>
            </a:r>
            <a:endParaRPr lang="en-US" sz="2400" dirty="0">
              <a:cs typeface="Calibri" panose="020F0502020204030204" pitchFamily="34" charset="0"/>
            </a:endParaRPr>
          </a:p>
        </p:txBody>
      </p:sp>
    </p:spTree>
    <p:extLst>
      <p:ext uri="{BB962C8B-B14F-4D97-AF65-F5344CB8AC3E}">
        <p14:creationId xmlns:p14="http://schemas.microsoft.com/office/powerpoint/2010/main" val="3868927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B399-1238-4AD4-965B-538D825210C5}"/>
              </a:ext>
            </a:extLst>
          </p:cNvPr>
          <p:cNvSpPr>
            <a:spLocks noGrp="1"/>
          </p:cNvSpPr>
          <p:nvPr>
            <p:ph type="title"/>
          </p:nvPr>
        </p:nvSpPr>
        <p:spPr>
          <a:xfrm>
            <a:off x="2211925" y="422229"/>
            <a:ext cx="8911687" cy="1280890"/>
          </a:xfrm>
        </p:spPr>
        <p:txBody>
          <a:bodyPr>
            <a:normAutofit/>
          </a:bodyPr>
          <a:lstStyle/>
          <a:p>
            <a:r>
              <a:rPr lang="en-US" dirty="0"/>
              <a:t>II.4. </a:t>
            </a:r>
            <a:r>
              <a:rPr lang="en-US" dirty="0" err="1"/>
              <a:t>Tạo</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DataContext</a:t>
            </a:r>
            <a:r>
              <a:rPr lang="en-US" dirty="0"/>
              <a:t> </a:t>
            </a:r>
            <a:r>
              <a:rPr lang="en-US" dirty="0" err="1"/>
              <a:t>để</a:t>
            </a:r>
            <a:r>
              <a:rPr lang="en-US" dirty="0"/>
              <a:t> </a:t>
            </a:r>
            <a:r>
              <a:rPr lang="en-US" dirty="0" err="1"/>
              <a:t>chứa</a:t>
            </a:r>
            <a:r>
              <a:rPr lang="en-US" dirty="0"/>
              <a:t> </a:t>
            </a:r>
            <a:r>
              <a:rPr lang="en-US" dirty="0" err="1"/>
              <a:t>các</a:t>
            </a:r>
            <a:r>
              <a:rPr lang="en-US" dirty="0"/>
              <a:t> </a:t>
            </a:r>
            <a:r>
              <a:rPr lang="en-US" dirty="0" err="1"/>
              <a:t>thủ</a:t>
            </a:r>
            <a:r>
              <a:rPr lang="en-US" dirty="0"/>
              <a:t> </a:t>
            </a:r>
            <a:r>
              <a:rPr lang="en-US" dirty="0" err="1"/>
              <a:t>tục</a:t>
            </a:r>
            <a:r>
              <a:rPr lang="en-US" dirty="0"/>
              <a:t> </a:t>
            </a:r>
            <a:r>
              <a:rPr lang="en-US" dirty="0" err="1"/>
              <a:t>và</a:t>
            </a:r>
            <a:r>
              <a:rPr lang="en-US" dirty="0"/>
              <a:t> </a:t>
            </a:r>
            <a:r>
              <a:rPr lang="en-US" dirty="0" err="1"/>
              <a:t>hàm</a:t>
            </a:r>
            <a:endParaRPr lang="en-US" dirty="0"/>
          </a:p>
        </p:txBody>
      </p:sp>
      <p:sp>
        <p:nvSpPr>
          <p:cNvPr id="3" name="Content Placeholder 2">
            <a:extLst>
              <a:ext uri="{FF2B5EF4-FFF2-40B4-BE49-F238E27FC236}">
                <a16:creationId xmlns:a16="http://schemas.microsoft.com/office/drawing/2014/main" id="{11B942DC-6A12-4F48-9E0B-36BA78E4C0F2}"/>
              </a:ext>
            </a:extLst>
          </p:cNvPr>
          <p:cNvSpPr>
            <a:spLocks noGrp="1"/>
          </p:cNvSpPr>
          <p:nvPr>
            <p:ph idx="1"/>
          </p:nvPr>
        </p:nvSpPr>
        <p:spPr>
          <a:xfrm>
            <a:off x="2208212" y="1540189"/>
            <a:ext cx="8915400" cy="3777622"/>
          </a:xfrm>
        </p:spPr>
        <p:txBody>
          <a:bodyPr>
            <a:normAutofit/>
          </a:bodyPr>
          <a:lstStyle/>
          <a:p>
            <a:r>
              <a:rPr lang="vi-VN" sz="2400" dirty="0"/>
              <a:t>Bạn có thể tạo DataContext ch</a:t>
            </a:r>
            <a:r>
              <a:rPr lang="en-US" sz="2400" dirty="0"/>
              <a:t>ứ</a:t>
            </a:r>
            <a:r>
              <a:rPr lang="vi-VN" sz="2400" dirty="0"/>
              <a:t>a các phương thức mà gọi (được ánh xạ tới) các thủ tục và các hàm lưu trữ bằng cách kéo chúng từ Server Explorer/Explorer Database lên các O/R Designer. Các thủ tục lưu trữ và các hàm được đưa vào các O/R Designer như phương thức của DataContext.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82233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2151062" y="469730"/>
            <a:ext cx="8911687" cy="1280890"/>
          </a:xfrm>
        </p:spPr>
        <p:txBody>
          <a:bodyPr>
            <a:normAutofit fontScale="90000"/>
          </a:bodyPr>
          <a:lstStyle/>
          <a:p>
            <a:r>
              <a:rPr lang="en-US" dirty="0"/>
              <a:t>III. </a:t>
            </a:r>
            <a:r>
              <a:rPr lang="en-US" dirty="0" err="1"/>
              <a:t>Cấu</a:t>
            </a:r>
            <a:r>
              <a:rPr lang="en-US" dirty="0"/>
              <a:t> </a:t>
            </a:r>
            <a:r>
              <a:rPr lang="en-US" dirty="0" err="1"/>
              <a:t>trúc</a:t>
            </a:r>
            <a:r>
              <a:rPr lang="en-US" dirty="0"/>
              <a:t> </a:t>
            </a:r>
            <a:r>
              <a:rPr lang="en-US" dirty="0" err="1"/>
              <a:t>DataContext</a:t>
            </a:r>
            <a:r>
              <a:rPr lang="en-US" dirty="0"/>
              <a:t> </a:t>
            </a:r>
            <a:r>
              <a:rPr lang="en-US" dirty="0" err="1"/>
              <a:t>để</a:t>
            </a:r>
            <a:r>
              <a:rPr lang="en-US" dirty="0"/>
              <a:t> </a:t>
            </a:r>
            <a:r>
              <a:rPr lang="en-US" dirty="0" err="1"/>
              <a:t>chứa</a:t>
            </a:r>
            <a:r>
              <a:rPr lang="en-US" dirty="0"/>
              <a:t> </a:t>
            </a:r>
            <a:r>
              <a:rPr lang="en-US" dirty="0" err="1"/>
              <a:t>các</a:t>
            </a:r>
            <a:r>
              <a:rPr lang="en-US" dirty="0"/>
              <a:t> </a:t>
            </a:r>
            <a:r>
              <a:rPr lang="en-US" dirty="0" err="1"/>
              <a:t>thủ</a:t>
            </a:r>
            <a:r>
              <a:rPr lang="en-US" dirty="0"/>
              <a:t> </a:t>
            </a:r>
            <a:r>
              <a:rPr lang="en-US" dirty="0" err="1"/>
              <a:t>tục</a:t>
            </a:r>
            <a:r>
              <a:rPr lang="en-US" dirty="0"/>
              <a:t> l</a:t>
            </a:r>
            <a:r>
              <a:rPr lang="vi-VN" dirty="0"/>
              <a:t>ư</a:t>
            </a:r>
            <a:r>
              <a:rPr lang="en-US" dirty="0"/>
              <a:t>u </a:t>
            </a:r>
            <a:r>
              <a:rPr lang="en-US" dirty="0" err="1"/>
              <a:t>trữ</a:t>
            </a:r>
            <a:r>
              <a:rPr lang="en-US" dirty="0"/>
              <a:t> </a:t>
            </a:r>
            <a:r>
              <a:rPr lang="en-US" dirty="0" err="1"/>
              <a:t>dữ</a:t>
            </a:r>
            <a:r>
              <a:rPr lang="en-US" dirty="0"/>
              <a:t> </a:t>
            </a:r>
            <a:r>
              <a:rPr lang="en-US" dirty="0" err="1"/>
              <a:t>liệu</a:t>
            </a:r>
            <a:r>
              <a:rPr lang="en-US" dirty="0"/>
              <a:t> </a:t>
            </a:r>
            <a:r>
              <a:rPr lang="en-US" dirty="0" err="1"/>
              <a:t>giữa</a:t>
            </a:r>
            <a:r>
              <a:rPr lang="en-US" dirty="0"/>
              <a:t> </a:t>
            </a:r>
            <a:r>
              <a:rPr lang="en-US" dirty="0" err="1"/>
              <a:t>các</a:t>
            </a:r>
            <a:r>
              <a:rPr lang="en-US" dirty="0"/>
              <a:t> </a:t>
            </a:r>
            <a:r>
              <a:rPr lang="en-US" dirty="0" err="1"/>
              <a:t>lớp</a:t>
            </a:r>
            <a:r>
              <a:rPr lang="en-US" dirty="0"/>
              <a:t> </a:t>
            </a:r>
            <a:r>
              <a:rPr lang="en-US" dirty="0" err="1"/>
              <a:t>thực</a:t>
            </a:r>
            <a:r>
              <a:rPr lang="en-US" dirty="0"/>
              <a:t> </a:t>
            </a:r>
            <a:r>
              <a:rPr lang="en-US" dirty="0" err="1"/>
              <a:t>thể</a:t>
            </a:r>
            <a:r>
              <a:rPr lang="en-US" dirty="0"/>
              <a:t> </a:t>
            </a:r>
            <a:r>
              <a:rPr lang="en-US" dirty="0" err="1"/>
              <a:t>và</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br>
              <a:rPr lang="en-US" dirty="0"/>
            </a:br>
            <a:endParaRPr lang="en-US" dirty="0"/>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51062" y="1540189"/>
            <a:ext cx="8915400" cy="3777622"/>
          </a:xfrm>
        </p:spPr>
        <p:txBody>
          <a:bodyPr>
            <a:normAutofit/>
          </a:bodyPr>
          <a:lstStyle/>
          <a:p>
            <a:r>
              <a:rPr lang="vi-VN" sz="2400" dirty="0"/>
              <a:t>Như đã nêu trên, bạn có thể tạo DataContext chứa các phương thức gọi các thủ tục lưu trữ và các hàm. Ngoài ra, bạn cũng có thể chỉ định các thủ tục lưu trữ được sử dụng mặc định cho LINQ to SQL để thực hiện hành động insert, update, và delete. </a:t>
            </a:r>
            <a:endParaRPr lang="en-US" sz="2400" dirty="0"/>
          </a:p>
        </p:txBody>
      </p:sp>
    </p:spTree>
    <p:extLst>
      <p:ext uri="{BB962C8B-B14F-4D97-AF65-F5344CB8AC3E}">
        <p14:creationId xmlns:p14="http://schemas.microsoft.com/office/powerpoint/2010/main" val="29689801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1480</TotalTime>
  <Words>1222</Words>
  <Application>Microsoft Office PowerPoint</Application>
  <PresentationFormat>Widescreen</PresentationFormat>
  <Paragraphs>47</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Wingdings 3</vt:lpstr>
      <vt:lpstr>Wisp</vt:lpstr>
      <vt:lpstr>Nghiên cứu tổng quan về thiết kế đối tượng quan hệ (O/R Designer)</vt:lpstr>
      <vt:lpstr>Nội dung:</vt:lpstr>
      <vt:lpstr>I. Tổng quan về thiết kế đối tượng quan hệ:</vt:lpstr>
      <vt:lpstr>II. Phương pháp thiết kế đối tượng quan hệ</vt:lpstr>
      <vt:lpstr>II.1. Khởi tạo thiết kế O/R</vt:lpstr>
      <vt:lpstr>II.2. Cấu hình và tạo DataContext</vt:lpstr>
      <vt:lpstr>II.3. Tạo các lớp thực thể và kết hợp chúng với các bảng dữ liệu </vt:lpstr>
      <vt:lpstr>II.4. Tạo phương thức DataContext để chứa các thủ tục và hàm</vt:lpstr>
      <vt:lpstr>III. Cấu trúc DataContext để chứa các thủ tục lưu trữ dữ liệu giữa các lớp thực thể và cơ sở dữ liệu </vt:lpstr>
      <vt:lpstr>III. Các đặc tính của thiết kế đối tượng quan hệ </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NGUYỄN BẢO</dc:creator>
  <cp:lastModifiedBy>DUY NGUYỄN BẢO</cp:lastModifiedBy>
  <cp:revision>129</cp:revision>
  <dcterms:created xsi:type="dcterms:W3CDTF">2019-02-28T04:32:25Z</dcterms:created>
  <dcterms:modified xsi:type="dcterms:W3CDTF">2019-03-09T01:21:57Z</dcterms:modified>
</cp:coreProperties>
</file>