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62" r:id="rId4"/>
    <p:sldId id="271" r:id="rId5"/>
    <p:sldId id="264" r:id="rId6"/>
    <p:sldId id="263" r:id="rId7"/>
    <p:sldId id="261" r:id="rId8"/>
    <p:sldId id="290" r:id="rId9"/>
    <p:sldId id="280" r:id="rId10"/>
    <p:sldId id="278" r:id="rId11"/>
    <p:sldId id="281" r:id="rId12"/>
    <p:sldId id="265" r:id="rId13"/>
    <p:sldId id="268" r:id="rId14"/>
    <p:sldId id="270" r:id="rId15"/>
    <p:sldId id="273" r:id="rId16"/>
    <p:sldId id="266" r:id="rId17"/>
    <p:sldId id="276" r:id="rId18"/>
    <p:sldId id="283" r:id="rId19"/>
    <p:sldId id="288" r:id="rId20"/>
    <p:sldId id="286" r:id="rId21"/>
    <p:sldId id="284" r:id="rId22"/>
    <p:sldId id="287" r:id="rId23"/>
    <p:sldId id="285" r:id="rId24"/>
    <p:sldId id="274" r:id="rId25"/>
    <p:sldId id="275" r:id="rId26"/>
    <p:sldId id="279" r:id="rId27"/>
    <p:sldId id="282" r:id="rId28"/>
    <p:sldId id="272" r:id="rId29"/>
    <p:sldId id="277" r:id="rId30"/>
    <p:sldId id="25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699-F918-6F44-A484-4E6987069FF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265D-56BE-1B4F-9D9E-60FAA41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3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699-F918-6F44-A484-4E6987069FF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265D-56BE-1B4F-9D9E-60FAA41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7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699-F918-6F44-A484-4E6987069FF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265D-56BE-1B4F-9D9E-60FAA41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9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699-F918-6F44-A484-4E6987069FF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265D-56BE-1B4F-9D9E-60FAA41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1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699-F918-6F44-A484-4E6987069FF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265D-56BE-1B4F-9D9E-60FAA41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7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699-F918-6F44-A484-4E6987069FF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265D-56BE-1B4F-9D9E-60FAA41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699-F918-6F44-A484-4E6987069FF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265D-56BE-1B4F-9D9E-60FAA41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3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699-F918-6F44-A484-4E6987069FF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265D-56BE-1B4F-9D9E-60FAA41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0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699-F918-6F44-A484-4E6987069FF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265D-56BE-1B4F-9D9E-60FAA41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5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699-F918-6F44-A484-4E6987069FF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265D-56BE-1B4F-9D9E-60FAA41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0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699-F918-6F44-A484-4E6987069FF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265D-56BE-1B4F-9D9E-60FAA41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33699-F918-6F44-A484-4E6987069FF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265D-56BE-1B4F-9D9E-60FAA411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fluence.inside-box.net/display/BOX/Junos+Pulse+VPN+Instruction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implystatistics.org/2014/02/18/k-means-clustering-in-a-gif/kmeans/" TargetMode="Externa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nvidia.com/cuda/cuda-getting-started-guide-for-mac-os-x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vidia.com/object/machine-learning.html" TargetMode="External"/><Relationship Id="rId3" Type="http://schemas.openxmlformats.org/officeDocument/2006/relationships/hyperlink" Target="http://gpgpu.org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th-cs.gordon.edu/courses/cps343/presentations/Intro_to_GPGPU.pdf" TargetMode="External"/><Relationship Id="rId3" Type="http://schemas.openxmlformats.org/officeDocument/2006/relationships/hyperlink" Target="http://www.gpgpu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Introduction: General Purpose </a:t>
            </a:r>
            <a:r>
              <a:rPr lang="en-US" dirty="0" smtClean="0"/>
              <a:t>GPU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1364"/>
            <a:ext cx="6400800" cy="11253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More reasons to buy your dream gaming laptop/desktop this Christmas*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826985"/>
            <a:ext cx="67810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Minh-Tue Vo 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 smtClean="0"/>
              <a:t>mvo</a:t>
            </a:r>
            <a:r>
              <a:rPr lang="en-US" sz="2800" dirty="0"/>
              <a:t> </a:t>
            </a:r>
            <a:r>
              <a:rPr lang="en-US" sz="2800" dirty="0" smtClean="0"/>
              <a:t>@ Tool and Frameworks)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7310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229600" cy="1143000"/>
          </a:xfrm>
        </p:spPr>
        <p:txBody>
          <a:bodyPr/>
          <a:lstStyle/>
          <a:p>
            <a:r>
              <a:rPr lang="en-US" dirty="0" smtClean="0"/>
              <a:t>NVIDIA’s CUDA is easy*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Native support in C++.</a:t>
            </a:r>
          </a:p>
          <a:p>
            <a:r>
              <a:rPr lang="en-US" dirty="0" err="1" smtClean="0"/>
              <a:t>PyCUDA</a:t>
            </a:r>
            <a:endParaRPr lang="en-US" dirty="0" smtClean="0"/>
          </a:p>
          <a:p>
            <a:r>
              <a:rPr lang="en-US" dirty="0" smtClean="0"/>
              <a:t>Java</a:t>
            </a:r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err="1" smtClean="0"/>
              <a:t>Mathematica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*only works with NVIDIA’s GPUs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2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cuBLAS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CUDA </a:t>
            </a:r>
            <a:r>
              <a:rPr lang="en-US" dirty="0"/>
              <a:t>Basic Linear Algebra Subroutines (</a:t>
            </a:r>
            <a:r>
              <a:rPr lang="en-US" dirty="0" err="1"/>
              <a:t>cuBLAS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D</a:t>
            </a:r>
            <a:r>
              <a:rPr lang="en-US" dirty="0" smtClean="0"/>
              <a:t>eliver </a:t>
            </a:r>
            <a:r>
              <a:rPr lang="en-US" dirty="0"/>
              <a:t>6x to 17x faster performance than the latest MKL </a:t>
            </a:r>
            <a:r>
              <a:rPr lang="en-US" dirty="0" smtClean="0"/>
              <a:t>BLAS*.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CUDA 6.0: multi</a:t>
            </a:r>
            <a:r>
              <a:rPr lang="en-US" dirty="0"/>
              <a:t>-GPU support in </a:t>
            </a:r>
            <a:r>
              <a:rPr lang="en-US" dirty="0" err="1"/>
              <a:t>cuBLAS</a:t>
            </a:r>
            <a:r>
              <a:rPr lang="en-US" dirty="0"/>
              <a:t>-XT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75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Overview</a:t>
            </a:r>
            <a:endParaRPr lang="en-US" dirty="0"/>
          </a:p>
        </p:txBody>
      </p:sp>
      <p:pic>
        <p:nvPicPr>
          <p:cNvPr id="4" name="Content Placeholder 3" descr="Screen Shot 2015-02-09 at 10.24.0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4" t="37624" r="24786" b="20555"/>
          <a:stretch/>
        </p:blipFill>
        <p:spPr>
          <a:xfrm>
            <a:off x="667156" y="1990895"/>
            <a:ext cx="7685667" cy="3833042"/>
          </a:xfrm>
        </p:spPr>
      </p:pic>
    </p:spTree>
    <p:extLst>
      <p:ext uri="{BB962C8B-B14F-4D97-AF65-F5344CB8AC3E}">
        <p14:creationId xmlns:p14="http://schemas.microsoft.com/office/powerpoint/2010/main" val="51287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GPU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192 </a:t>
            </a:r>
            <a:r>
              <a:rPr lang="en-US" dirty="0"/>
              <a:t>cores and 64K registers</a:t>
            </a:r>
          </a:p>
          <a:p>
            <a:endParaRPr lang="en-US" dirty="0" smtClean="0"/>
          </a:p>
          <a:p>
            <a:r>
              <a:rPr lang="en-US" dirty="0" smtClean="0"/>
              <a:t>64KB </a:t>
            </a:r>
            <a:r>
              <a:rPr lang="en-US" dirty="0"/>
              <a:t>of shared memory / L1 cache (user configurable)</a:t>
            </a:r>
          </a:p>
          <a:p>
            <a:endParaRPr lang="en-US" dirty="0" smtClean="0"/>
          </a:p>
          <a:p>
            <a:r>
              <a:rPr lang="en-US" dirty="0" smtClean="0"/>
              <a:t>8KB </a:t>
            </a:r>
            <a:r>
              <a:rPr lang="en-US" dirty="0"/>
              <a:t>of cache for constants</a:t>
            </a:r>
          </a:p>
          <a:p>
            <a:endParaRPr lang="en-US" dirty="0" smtClean="0"/>
          </a:p>
          <a:p>
            <a:r>
              <a:rPr lang="en-US" dirty="0" smtClean="0"/>
              <a:t>64KB </a:t>
            </a:r>
            <a:r>
              <a:rPr lang="en-US" dirty="0"/>
              <a:t>of texture cache for read-only arrays</a:t>
            </a:r>
          </a:p>
          <a:p>
            <a:endParaRPr lang="en-US" dirty="0" smtClean="0"/>
          </a:p>
          <a:p>
            <a:r>
              <a:rPr lang="en-US" dirty="0" smtClean="0"/>
              <a:t>up </a:t>
            </a:r>
            <a:r>
              <a:rPr lang="en-US" dirty="0"/>
              <a:t>to 2K threads per </a:t>
            </a:r>
            <a:r>
              <a:rPr lang="en-US" dirty="0" smtClean="0"/>
              <a:t>Stream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5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Stream processor (SMX): Single Instruction, Multiple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All </a:t>
            </a:r>
            <a:r>
              <a:rPr lang="en-US" dirty="0"/>
              <a:t>cores execute the same instructions </a:t>
            </a:r>
            <a:r>
              <a:rPr lang="en-US" dirty="0" smtClean="0"/>
              <a:t>(kernel) simultaneously</a:t>
            </a:r>
            <a:r>
              <a:rPr lang="en-US" dirty="0"/>
              <a:t>, but </a:t>
            </a:r>
            <a:r>
              <a:rPr lang="en-US" dirty="0" smtClean="0"/>
              <a:t>with different data.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inimum </a:t>
            </a:r>
            <a:r>
              <a:rPr lang="en-US" dirty="0"/>
              <a:t>of 32 </a:t>
            </a:r>
            <a:r>
              <a:rPr lang="en-US" dirty="0" smtClean="0"/>
              <a:t>threads (a warp) </a:t>
            </a:r>
            <a:r>
              <a:rPr lang="en-US" dirty="0"/>
              <a:t>all doing same thing at the same </a:t>
            </a:r>
            <a:r>
              <a:rPr lang="en-US" dirty="0" smtClean="0"/>
              <a:t>time.</a:t>
            </a:r>
          </a:p>
          <a:p>
            <a:endParaRPr lang="en-US" dirty="0"/>
          </a:p>
          <a:p>
            <a:r>
              <a:rPr lang="en-US" dirty="0" smtClean="0"/>
              <a:t>No </a:t>
            </a:r>
            <a:r>
              <a:rPr lang="en-US" dirty="0"/>
              <a:t>“context switching;” each thread has its own registers (limits </a:t>
            </a:r>
            <a:r>
              <a:rPr lang="en-US" dirty="0" smtClean="0"/>
              <a:t>the number </a:t>
            </a:r>
            <a:r>
              <a:rPr lang="en-US" dirty="0"/>
              <a:t>of active threads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thread in a warp executes exactly the same instruction, or </a:t>
            </a:r>
            <a:r>
              <a:rPr lang="en-US" dirty="0" smtClean="0"/>
              <a:t>waits while </a:t>
            </a:r>
            <a:r>
              <a:rPr lang="en-US" dirty="0"/>
              <a:t>others in the warp execute </a:t>
            </a:r>
            <a:r>
              <a:rPr lang="en-US" dirty="0" smtClean="0"/>
              <a:t>instructions note </a:t>
            </a:r>
            <a:r>
              <a:rPr lang="en-US" dirty="0"/>
              <a:t>- want to avoid branches within a warp as the branches </a:t>
            </a:r>
            <a:r>
              <a:rPr lang="en-US" dirty="0" smtClean="0"/>
              <a:t>are executed </a:t>
            </a:r>
            <a:r>
              <a:rPr lang="en-US" dirty="0"/>
              <a:t>sequentially</a:t>
            </a:r>
          </a:p>
        </p:txBody>
      </p:sp>
    </p:spTree>
    <p:extLst>
      <p:ext uri="{BB962C8B-B14F-4D97-AF65-F5344CB8AC3E}">
        <p14:creationId xmlns:p14="http://schemas.microsoft.com/office/powerpoint/2010/main" val="12535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what’s stream </a:t>
            </a:r>
            <a:r>
              <a:rPr lang="en-US" dirty="0" smtClean="0"/>
              <a:t>processor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parallel</a:t>
            </a:r>
          </a:p>
          <a:p>
            <a:pPr lvl="1"/>
            <a:r>
              <a:rPr lang="en-US" dirty="0" smtClean="0"/>
              <a:t>Independent processes with little communication</a:t>
            </a:r>
          </a:p>
          <a:p>
            <a:pPr lvl="1"/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parallel</a:t>
            </a:r>
          </a:p>
          <a:p>
            <a:pPr lvl="1"/>
            <a:r>
              <a:rPr lang="en-US" dirty="0" smtClean="0"/>
              <a:t>Lots </a:t>
            </a:r>
            <a:r>
              <a:rPr lang="en-US" dirty="0"/>
              <a:t>of data on which the same computation is being executed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dependencies between data elements in each step in </a:t>
            </a:r>
            <a:r>
              <a:rPr lang="en-US" dirty="0" smtClean="0"/>
              <a:t>the </a:t>
            </a:r>
            <a:r>
              <a:rPr lang="en-US" dirty="0" smtClean="0"/>
              <a:t>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7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a program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1) Host (CPU) and </a:t>
            </a:r>
            <a:r>
              <a:rPr lang="en-US" dirty="0"/>
              <a:t>device </a:t>
            </a:r>
            <a:r>
              <a:rPr lang="en-US" dirty="0" smtClean="0"/>
              <a:t>(GPU) are </a:t>
            </a:r>
            <a:r>
              <a:rPr lang="en-US" dirty="0"/>
              <a:t>initialized when program </a:t>
            </a:r>
            <a:r>
              <a:rPr lang="en-US" dirty="0" smtClean="0"/>
              <a:t>starts.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2) Separate </a:t>
            </a:r>
            <a:r>
              <a:rPr lang="en-US" dirty="0"/>
              <a:t>memory for data is allocated on host and on </a:t>
            </a:r>
            <a:r>
              <a:rPr lang="en-US" dirty="0" smtClean="0"/>
              <a:t>device.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3) </a:t>
            </a:r>
            <a:r>
              <a:rPr lang="en-US" dirty="0"/>
              <a:t>H</a:t>
            </a:r>
            <a:r>
              <a:rPr lang="en-US" dirty="0" smtClean="0"/>
              <a:t>ost </a:t>
            </a:r>
            <a:r>
              <a:rPr lang="en-US" dirty="0"/>
              <a:t>data is </a:t>
            </a:r>
            <a:r>
              <a:rPr lang="en-US" dirty="0" smtClean="0"/>
              <a:t>initialized.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4) Data </a:t>
            </a:r>
            <a:r>
              <a:rPr lang="en-US" dirty="0"/>
              <a:t>copied from host to </a:t>
            </a:r>
            <a:r>
              <a:rPr lang="en-US" dirty="0" smtClean="0"/>
              <a:t>device.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5) Host </a:t>
            </a:r>
            <a:r>
              <a:rPr lang="en-US" dirty="0"/>
              <a:t>launches multiple instances of execution “kernel” on </a:t>
            </a:r>
            <a:r>
              <a:rPr lang="en-US" dirty="0" smtClean="0"/>
              <a:t>device.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6) Data </a:t>
            </a:r>
            <a:r>
              <a:rPr lang="en-US" dirty="0"/>
              <a:t>copied from device to </a:t>
            </a:r>
            <a:r>
              <a:rPr lang="en-US" dirty="0" smtClean="0"/>
              <a:t>host.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7) Repeat steps 4 – 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8) Host </a:t>
            </a:r>
            <a:r>
              <a:rPr lang="en-US" dirty="0" err="1"/>
              <a:t>deallocates</a:t>
            </a:r>
            <a:r>
              <a:rPr lang="en-US" dirty="0"/>
              <a:t> memory on device and host and </a:t>
            </a:r>
            <a:r>
              <a:rPr lang="en-US" dirty="0" smtClean="0"/>
              <a:t>terminates.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340" y="4537764"/>
            <a:ext cx="2079956" cy="2079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1894" y="3733256"/>
            <a:ext cx="89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Fast!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1894" y="4353098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Slow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61894" y="3065493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Slow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1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Clustering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3782" r="37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330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 data points, </a:t>
            </a:r>
            <a:r>
              <a:rPr lang="en-US" i="1" dirty="0" smtClean="0"/>
              <a:t>m</a:t>
            </a:r>
            <a:r>
              <a:rPr lang="en-US" dirty="0" smtClean="0"/>
              <a:t> clusters, N &gt;&gt;&gt; m</a:t>
            </a:r>
          </a:p>
          <a:p>
            <a:r>
              <a:rPr lang="en-US" dirty="0" smtClean="0"/>
              <a:t>Output: </a:t>
            </a:r>
            <a:r>
              <a:rPr lang="en-US" i="1" dirty="0" smtClean="0"/>
              <a:t>m</a:t>
            </a:r>
            <a:r>
              <a:rPr lang="en-US" dirty="0" smtClean="0"/>
              <a:t> cluster centers (centroids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053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66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up for ESPP!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Dev</a:t>
            </a:r>
            <a:r>
              <a:rPr lang="en-US" dirty="0" smtClean="0"/>
              <a:t> VPN: get </a:t>
            </a:r>
            <a:r>
              <a:rPr lang="en-US" b="1" dirty="0" err="1" smtClean="0"/>
              <a:t>Junos</a:t>
            </a:r>
            <a:r>
              <a:rPr lang="en-US" b="1" dirty="0" smtClean="0"/>
              <a:t> Pulse </a:t>
            </a:r>
            <a:r>
              <a:rPr lang="en-US" dirty="0" smtClean="0"/>
              <a:t>to replace Network Connect</a:t>
            </a:r>
          </a:p>
          <a:p>
            <a:pPr lvl="1"/>
            <a:r>
              <a:rPr lang="en-US" dirty="0" smtClean="0"/>
              <a:t>Faster, better than Network Connect.</a:t>
            </a:r>
          </a:p>
          <a:p>
            <a:pPr lvl="1"/>
            <a:r>
              <a:rPr lang="en-US" dirty="0">
                <a:hlinkClick r:id="rId2"/>
              </a:rPr>
              <a:t>https://confluence.inside-box.net/display/BOX/Junos+Pulse+VPN+</a:t>
            </a:r>
            <a:r>
              <a:rPr lang="en-US" dirty="0" smtClean="0">
                <a:hlinkClick r:id="rId2"/>
              </a:rPr>
              <a:t>Instructions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589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9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5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5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899" y="446234"/>
            <a:ext cx="5984125" cy="59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7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 data points, </a:t>
            </a:r>
            <a:r>
              <a:rPr lang="en-US" i="1" dirty="0" smtClean="0"/>
              <a:t>m</a:t>
            </a:r>
            <a:r>
              <a:rPr lang="en-US" dirty="0" smtClean="0"/>
              <a:t> clusters, N &gt;&gt;&gt; 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Randomly assign </a:t>
            </a:r>
            <a:r>
              <a:rPr lang="en-US" i="1" dirty="0" smtClean="0"/>
              <a:t>m</a:t>
            </a:r>
            <a:r>
              <a:rPr lang="en-US" dirty="0" smtClean="0"/>
              <a:t> cluster centers (centroids).</a:t>
            </a:r>
          </a:p>
          <a:p>
            <a:r>
              <a:rPr lang="en-US" dirty="0" smtClean="0"/>
              <a:t>For each data point:</a:t>
            </a:r>
          </a:p>
          <a:p>
            <a:pPr lvl="1"/>
            <a:r>
              <a:rPr lang="en-US" dirty="0" smtClean="0"/>
              <a:t>Compute the distance to every centroid.</a:t>
            </a:r>
          </a:p>
          <a:p>
            <a:pPr lvl="1"/>
            <a:r>
              <a:rPr lang="en-US" dirty="0" smtClean="0"/>
              <a:t>Find the centroid with minimum distance.</a:t>
            </a:r>
          </a:p>
          <a:p>
            <a:r>
              <a:rPr lang="en-US" dirty="0" smtClean="0"/>
              <a:t>For each centroid:</a:t>
            </a:r>
          </a:p>
          <a:p>
            <a:pPr lvl="1"/>
            <a:r>
              <a:rPr lang="en-US" dirty="0" smtClean="0"/>
              <a:t>Compute the sum of all cluster members.</a:t>
            </a:r>
          </a:p>
          <a:p>
            <a:pPr lvl="1"/>
            <a:r>
              <a:rPr lang="en-US" dirty="0" smtClean="0"/>
              <a:t>Average to compute the new centroid.</a:t>
            </a:r>
          </a:p>
          <a:p>
            <a:r>
              <a:rPr lang="en-US" dirty="0" smtClean="0"/>
              <a:t>Check for convergence.</a:t>
            </a:r>
            <a:endParaRPr lang="en-US" dirty="0"/>
          </a:p>
        </p:txBody>
      </p:sp>
      <p:sp>
        <p:nvSpPr>
          <p:cNvPr id="8" name="Right Bracket 7"/>
          <p:cNvSpPr/>
          <p:nvPr/>
        </p:nvSpPr>
        <p:spPr>
          <a:xfrm>
            <a:off x="7329835" y="2974899"/>
            <a:ext cx="449861" cy="1189959"/>
          </a:xfrm>
          <a:prstGeom prst="rightBracke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7333508" y="4347929"/>
            <a:ext cx="449861" cy="1170300"/>
          </a:xfrm>
          <a:prstGeom prst="rightBracket">
            <a:avLst/>
          </a:prstGeom>
          <a:ln w="38100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9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en-US" dirty="0"/>
              <a:t>-means </a:t>
            </a:r>
            <a:r>
              <a:rPr lang="en-US" smtClean="0"/>
              <a:t>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0178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Host:</a:t>
            </a:r>
          </a:p>
          <a:p>
            <a:pPr lvl="1"/>
            <a:r>
              <a:rPr lang="en-US" dirty="0" smtClean="0"/>
              <a:t>Randomize cluster </a:t>
            </a:r>
            <a:r>
              <a:rPr lang="en-US" dirty="0"/>
              <a:t>centers (centroids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Transfer data points from host (CPU) to device (GPU) </a:t>
            </a:r>
            <a:r>
              <a:rPr lang="en-US" b="1" dirty="0" smtClean="0"/>
              <a:t>(</a:t>
            </a:r>
            <a:r>
              <a:rPr lang="en-US" b="1" dirty="0" err="1" smtClean="0"/>
              <a:t>exp</a:t>
            </a:r>
            <a:r>
              <a:rPr lang="en-US" b="1" dirty="0" smtClean="0"/>
              <a:t>, read only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Transfer cluster centers from host to device</a:t>
            </a:r>
            <a:r>
              <a:rPr lang="en-US" b="1" dirty="0" smtClean="0"/>
              <a:t> (</a:t>
            </a:r>
            <a:r>
              <a:rPr lang="en-US" b="1" dirty="0" err="1" smtClean="0"/>
              <a:t>exp</a:t>
            </a:r>
            <a:r>
              <a:rPr lang="en-US" b="1" dirty="0" smtClean="0"/>
              <a:t>, read only)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Device: For </a:t>
            </a:r>
            <a:r>
              <a:rPr lang="en-US" dirty="0"/>
              <a:t>each </a:t>
            </a:r>
            <a:r>
              <a:rPr lang="en-US" dirty="0" smtClean="0"/>
              <a:t>data point:</a:t>
            </a:r>
            <a:endParaRPr lang="en-US" dirty="0"/>
          </a:p>
          <a:p>
            <a:pPr lvl="1"/>
            <a:r>
              <a:rPr lang="en-US" dirty="0"/>
              <a:t>Compute the distance to every </a:t>
            </a:r>
            <a:r>
              <a:rPr lang="en-US" dirty="0" smtClean="0"/>
              <a:t>centroid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cheap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Find the closest centroid (</a:t>
            </a:r>
            <a:r>
              <a:rPr lang="en-US" b="1" dirty="0" smtClean="0"/>
              <a:t>cheap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Host:</a:t>
            </a:r>
          </a:p>
          <a:p>
            <a:pPr lvl="1"/>
            <a:r>
              <a:rPr lang="en-US" dirty="0" smtClean="0"/>
              <a:t>Transfer data from device to host (</a:t>
            </a:r>
            <a:r>
              <a:rPr lang="en-US" b="1" dirty="0" err="1" smtClean="0"/>
              <a:t>exp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Remap data, transfer from host to device (</a:t>
            </a:r>
            <a:r>
              <a:rPr lang="en-US" b="1" dirty="0" err="1" smtClean="0"/>
              <a:t>exp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Device: for each centroid:</a:t>
            </a:r>
            <a:endParaRPr lang="en-US" dirty="0"/>
          </a:p>
          <a:p>
            <a:pPr lvl="1"/>
            <a:r>
              <a:rPr lang="en-US" dirty="0"/>
              <a:t>Compute the sum of all cluster </a:t>
            </a:r>
            <a:r>
              <a:rPr lang="en-US" dirty="0" smtClean="0"/>
              <a:t>members (</a:t>
            </a:r>
            <a:r>
              <a:rPr lang="en-US" b="1" dirty="0" smtClean="0"/>
              <a:t>cheap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/>
              <a:t>Average to compute the new </a:t>
            </a:r>
            <a:r>
              <a:rPr lang="en-US" dirty="0" smtClean="0"/>
              <a:t>centroid (</a:t>
            </a:r>
            <a:r>
              <a:rPr lang="en-US" b="1" dirty="0" smtClean="0"/>
              <a:t>cheap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Host:</a:t>
            </a:r>
          </a:p>
          <a:p>
            <a:pPr lvl="1"/>
            <a:r>
              <a:rPr lang="en-US" dirty="0" smtClean="0"/>
              <a:t>Transfer data from device to host (</a:t>
            </a:r>
            <a:r>
              <a:rPr lang="en-US" b="1" dirty="0" err="1" smtClean="0"/>
              <a:t>exp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for convergence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75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Good: Awesome computation.</a:t>
            </a:r>
          </a:p>
          <a:p>
            <a:r>
              <a:rPr lang="en-US" dirty="0" smtClean="0"/>
              <a:t>Bad: Terrible data bandwidth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Careful data </a:t>
            </a:r>
            <a:r>
              <a:rPr lang="en-US" dirty="0" smtClean="0"/>
              <a:t>transfer</a:t>
            </a:r>
          </a:p>
          <a:p>
            <a:pPr lvl="1"/>
            <a:r>
              <a:rPr lang="en-US" dirty="0" smtClean="0"/>
              <a:t>Careful data memory usages (shared, read-only, …)</a:t>
            </a:r>
          </a:p>
          <a:p>
            <a:r>
              <a:rPr lang="en-US" dirty="0" smtClean="0"/>
              <a:t>Further optimization: GPU architecture (thread granularity, benchmarking transferring rate, …)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9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(Mac OS 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http://docs.nvidia.com/cuda/cuda-getting-started-guide-for-mac-os-</a:t>
            </a:r>
            <a:r>
              <a:rPr lang="en-US" dirty="0" smtClean="0">
                <a:hlinkClick r:id="rId2"/>
              </a:rPr>
              <a:t>x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a CUDA-capable GPU</a:t>
            </a:r>
          </a:p>
          <a:p>
            <a:r>
              <a:rPr lang="en-US" dirty="0"/>
              <a:t>Mac OS X 10.8 or later</a:t>
            </a:r>
          </a:p>
          <a:p>
            <a:r>
              <a:rPr lang="en-US" dirty="0"/>
              <a:t>the </a:t>
            </a:r>
            <a:r>
              <a:rPr lang="en-US" dirty="0" err="1"/>
              <a:t>gcc</a:t>
            </a:r>
            <a:r>
              <a:rPr lang="en-US" dirty="0"/>
              <a:t> or Clang compiler and </a:t>
            </a:r>
            <a:r>
              <a:rPr lang="en-US" dirty="0" err="1"/>
              <a:t>toolchain</a:t>
            </a:r>
            <a:r>
              <a:rPr lang="en-US" dirty="0"/>
              <a:t> installed using </a:t>
            </a:r>
            <a:r>
              <a:rPr lang="en-US" dirty="0" err="1"/>
              <a:t>Xcode</a:t>
            </a:r>
            <a:endParaRPr lang="en-US" dirty="0"/>
          </a:p>
          <a:p>
            <a:r>
              <a:rPr lang="en-US" dirty="0"/>
              <a:t>the NVIDIA CUDA Toolkit (available from the CUDA Download page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27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@ GPGPU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http://www.nvidia.com/object/machine-</a:t>
            </a:r>
            <a:r>
              <a:rPr lang="en-US" dirty="0" smtClean="0">
                <a:hlinkClick r:id="rId2"/>
              </a:rPr>
              <a:t>learning.html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://gpgpu.org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236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Until next time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tutorial with CUDA in Python/C++</a:t>
            </a:r>
          </a:p>
          <a:p>
            <a:r>
              <a:rPr lang="en-US" dirty="0" smtClean="0"/>
              <a:t>Benchmarking: comparing apples &amp; oranges</a:t>
            </a:r>
            <a:endParaRPr lang="en-US" dirty="0" smtClean="0"/>
          </a:p>
          <a:p>
            <a:r>
              <a:rPr lang="en-US" dirty="0" smtClean="0"/>
              <a:t>Papers!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3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Wow! Look at that graphics!</a:t>
            </a:r>
            <a:endParaRPr lang="en-US" dirty="0"/>
          </a:p>
        </p:txBody>
      </p:sp>
      <p:pic>
        <p:nvPicPr>
          <p:cNvPr id="4" name="Content Placeholder 3" descr="Crysi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494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adapted from:</a:t>
            </a:r>
          </a:p>
          <a:p>
            <a:pPr lvl="1"/>
            <a:r>
              <a:rPr lang="en-US" dirty="0">
                <a:hlinkClick r:id="rId2"/>
              </a:rPr>
              <a:t>http://www.math-cs.gordon.edu/courses/cps343/presentations/</a:t>
            </a:r>
            <a:r>
              <a:rPr lang="en-US" dirty="0" smtClean="0">
                <a:hlinkClick r:id="rId2"/>
              </a:rPr>
              <a:t>Intro_to_GPGPU.pdf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www.gpgpu.org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4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upon a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S. A. Shalom, M. Dash, and M. Tue, “</a:t>
            </a:r>
            <a:r>
              <a:rPr lang="en-US" i="1" dirty="0" smtClean="0"/>
              <a:t>Efficient K-Means Clustering Using Accelerated Graphics Processors</a:t>
            </a:r>
            <a:r>
              <a:rPr lang="en-US" dirty="0" smtClean="0"/>
              <a:t>”. pp. 166-175, 2008.</a:t>
            </a:r>
          </a:p>
          <a:p>
            <a:endParaRPr lang="en-US" dirty="0" smtClean="0"/>
          </a:p>
          <a:p>
            <a:r>
              <a:rPr lang="en-US" dirty="0" smtClean="0"/>
              <a:t>S. A. A. Shalom, M. Dash, and M. Tue, “</a:t>
            </a:r>
            <a:r>
              <a:rPr lang="en-US" i="1" dirty="0" smtClean="0"/>
              <a:t>Graphics hardware based efficient and scalable fuzzy c-means clustering</a:t>
            </a:r>
            <a:r>
              <a:rPr lang="en-US" dirty="0" smtClean="0"/>
              <a:t>,” </a:t>
            </a:r>
            <a:r>
              <a:rPr lang="en-US" dirty="0" err="1" smtClean="0"/>
              <a:t>AusDM</a:t>
            </a:r>
            <a:r>
              <a:rPr lang="en-US" dirty="0" smtClean="0"/>
              <a:t>, ser. CRPIT, JF Roddick, J. Li, P. Christen, and PJ Kennedy, </a:t>
            </a:r>
            <a:r>
              <a:rPr lang="en-US" dirty="0" err="1" smtClean="0"/>
              <a:t>Eds</a:t>
            </a:r>
            <a:r>
              <a:rPr lang="en-US" dirty="0" smtClean="0"/>
              <a:t>, vol. 87, pp. 179-186, 2008. </a:t>
            </a:r>
          </a:p>
        </p:txBody>
      </p:sp>
    </p:spTree>
    <p:extLst>
      <p:ext uri="{BB962C8B-B14F-4D97-AF65-F5344CB8AC3E}">
        <p14:creationId xmlns:p14="http://schemas.microsoft.com/office/powerpoint/2010/main" val="289609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GPGPU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Very </a:t>
            </a:r>
            <a:r>
              <a:rPr lang="en-US" dirty="0"/>
              <a:t>fast at certain floating point calculations.</a:t>
            </a:r>
          </a:p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the early 2000s </a:t>
            </a:r>
            <a:r>
              <a:rPr lang="en-US" dirty="0" smtClean="0"/>
              <a:t>vendors were </a:t>
            </a:r>
            <a:r>
              <a:rPr lang="en-US" dirty="0"/>
              <a:t>starting to </a:t>
            </a:r>
            <a:r>
              <a:rPr lang="en-US" dirty="0" smtClean="0"/>
              <a:t>support </a:t>
            </a:r>
            <a:r>
              <a:rPr lang="en-US" b="1" dirty="0"/>
              <a:t>p</a:t>
            </a:r>
            <a:r>
              <a:rPr lang="en-US" b="1" dirty="0" smtClean="0"/>
              <a:t>rogrammable</a:t>
            </a:r>
            <a:r>
              <a:rPr lang="en-US" dirty="0" smtClean="0"/>
              <a:t> </a:t>
            </a:r>
            <a:r>
              <a:rPr lang="en-US" dirty="0"/>
              <a:t>features such as </a:t>
            </a:r>
            <a:r>
              <a:rPr lang="en-US" dirty="0" smtClean="0"/>
              <a:t>lighting, shading calculations, texture </a:t>
            </a:r>
            <a:r>
              <a:rPr lang="en-US" dirty="0"/>
              <a:t>mapping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By the mid 2000s some were </a:t>
            </a:r>
            <a:r>
              <a:rPr lang="en-US" b="1" dirty="0" smtClean="0"/>
              <a:t>“hacking” </a:t>
            </a:r>
            <a:r>
              <a:rPr lang="en-US" dirty="0" smtClean="0"/>
              <a:t>OpenGL </a:t>
            </a:r>
            <a:r>
              <a:rPr lang="en-US" dirty="0"/>
              <a:t>and other </a:t>
            </a:r>
            <a:r>
              <a:rPr lang="en-US" dirty="0" smtClean="0"/>
              <a:t>programming tools </a:t>
            </a:r>
            <a:r>
              <a:rPr lang="en-US" dirty="0"/>
              <a:t>to do numeric computations on GPU devices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effect, one had to </a:t>
            </a:r>
            <a:r>
              <a:rPr lang="en-US" b="1" dirty="0"/>
              <a:t>map a mathematical computation </a:t>
            </a:r>
            <a:r>
              <a:rPr lang="en-US" dirty="0"/>
              <a:t>onto </a:t>
            </a:r>
            <a:r>
              <a:rPr lang="en-US" dirty="0" smtClean="0"/>
              <a:t>a graphics </a:t>
            </a:r>
            <a:r>
              <a:rPr lang="en-US" dirty="0"/>
              <a:t>computation, do the </a:t>
            </a:r>
            <a:r>
              <a:rPr lang="en-US" dirty="0" smtClean="0"/>
              <a:t>graphics, </a:t>
            </a:r>
            <a:r>
              <a:rPr lang="en-US" dirty="0"/>
              <a:t>and extract the result from the graphics memory.</a:t>
            </a:r>
          </a:p>
        </p:txBody>
      </p:sp>
    </p:spTree>
    <p:extLst>
      <p:ext uri="{BB962C8B-B14F-4D97-AF65-F5344CB8AC3E}">
        <p14:creationId xmlns:p14="http://schemas.microsoft.com/office/powerpoint/2010/main" val="1397470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GPGPU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During </a:t>
            </a:r>
            <a:r>
              <a:rPr lang="en-US" dirty="0"/>
              <a:t>the late 2000 NVIDIA introduced </a:t>
            </a:r>
            <a:r>
              <a:rPr lang="en-US" dirty="0" smtClean="0"/>
              <a:t>proprietary </a:t>
            </a:r>
            <a:r>
              <a:rPr lang="en-US" b="1" dirty="0" smtClean="0"/>
              <a:t>CUDA</a:t>
            </a:r>
            <a:r>
              <a:rPr lang="en-US" dirty="0" smtClean="0"/>
              <a:t> (“</a:t>
            </a:r>
            <a:r>
              <a:rPr lang="en-US" b="1" dirty="0"/>
              <a:t>C</a:t>
            </a:r>
            <a:r>
              <a:rPr lang="en-US" dirty="0"/>
              <a:t>ompute </a:t>
            </a:r>
            <a:r>
              <a:rPr lang="en-US" b="1" dirty="0"/>
              <a:t>U</a:t>
            </a:r>
            <a:r>
              <a:rPr lang="en-US" dirty="0"/>
              <a:t>nified </a:t>
            </a:r>
            <a:r>
              <a:rPr lang="en-US" b="1" dirty="0"/>
              <a:t>D</a:t>
            </a:r>
            <a:r>
              <a:rPr lang="en-US" dirty="0"/>
              <a:t>evice </a:t>
            </a:r>
            <a:r>
              <a:rPr lang="en-US" b="1" dirty="0"/>
              <a:t>A</a:t>
            </a:r>
            <a:r>
              <a:rPr lang="en-US" dirty="0"/>
              <a:t>rchitecture</a:t>
            </a:r>
            <a:r>
              <a:rPr lang="en-US" dirty="0" smtClean="0"/>
              <a:t>”) as </a:t>
            </a:r>
            <a:r>
              <a:rPr lang="en-US" dirty="0"/>
              <a:t>a general </a:t>
            </a:r>
            <a:r>
              <a:rPr lang="en-US" dirty="0" smtClean="0"/>
              <a:t>purpose tool </a:t>
            </a:r>
            <a:r>
              <a:rPr lang="en-US" dirty="0"/>
              <a:t>to make GPUs available for numerical </a:t>
            </a:r>
            <a:r>
              <a:rPr lang="en-US" dirty="0" smtClean="0"/>
              <a:t>computation.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OpenCL</a:t>
            </a:r>
            <a:r>
              <a:rPr lang="en-US" dirty="0" smtClean="0"/>
              <a:t> </a:t>
            </a:r>
            <a:r>
              <a:rPr lang="en-US" dirty="0"/>
              <a:t>standard was introduced by a consortium </a:t>
            </a:r>
            <a:r>
              <a:rPr lang="en-US" dirty="0" smtClean="0"/>
              <a:t>of vendors.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2012 Intel released </a:t>
            </a:r>
            <a:r>
              <a:rPr lang="en-US" dirty="0" smtClean="0"/>
              <a:t>its </a:t>
            </a:r>
            <a:r>
              <a:rPr lang="en-US" dirty="0"/>
              <a:t>Phi accelerator, similar to GPU </a:t>
            </a:r>
            <a:r>
              <a:rPr lang="en-US" dirty="0" smtClean="0"/>
              <a:t>hardware but </a:t>
            </a:r>
            <a:r>
              <a:rPr lang="en-US" dirty="0"/>
              <a:t>without the graphics heritage.</a:t>
            </a:r>
          </a:p>
        </p:txBody>
      </p:sp>
    </p:spTree>
    <p:extLst>
      <p:ext uri="{BB962C8B-B14F-4D97-AF65-F5344CB8AC3E}">
        <p14:creationId xmlns:p14="http://schemas.microsoft.com/office/powerpoint/2010/main" val="355760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main reasons for </a:t>
            </a:r>
            <a:r>
              <a:rPr lang="en-US" dirty="0" smtClean="0"/>
              <a:t>ML@GPGPU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performance </a:t>
            </a:r>
            <a:r>
              <a:rPr lang="en-US" dirty="0"/>
              <a:t>per cost </a:t>
            </a:r>
            <a:r>
              <a:rPr lang="en-US" dirty="0" smtClean="0"/>
              <a:t>(</a:t>
            </a:r>
            <a:r>
              <a:rPr lang="en-US" dirty="0"/>
              <a:t>h</a:t>
            </a:r>
            <a:r>
              <a:rPr lang="en-US" dirty="0" smtClean="0"/>
              <a:t>uge </a:t>
            </a:r>
            <a:r>
              <a:rPr lang="en-US" dirty="0"/>
              <a:t>demand</a:t>
            </a:r>
            <a:r>
              <a:rPr lang="en-US" dirty="0" smtClean="0"/>
              <a:t>!)</a:t>
            </a:r>
          </a:p>
          <a:p>
            <a:r>
              <a:rPr lang="en-US" dirty="0"/>
              <a:t>Native support for Linear Algebra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Excellent integration with standard programming languages (C++, Python, Java*).</a:t>
            </a:r>
          </a:p>
        </p:txBody>
      </p:sp>
    </p:spTree>
    <p:extLst>
      <p:ext uri="{BB962C8B-B14F-4D97-AF65-F5344CB8AC3E}">
        <p14:creationId xmlns:p14="http://schemas.microsoft.com/office/powerpoint/2010/main" val="25938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Matrix Multiplication is fast 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15" b="1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198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push-</a:t>
            </a:r>
            <a:r>
              <a:rPr lang="en-US" dirty="0" err="1"/>
              <a:t>relabel</a:t>
            </a:r>
            <a:r>
              <a:rPr lang="en-US" dirty="0"/>
              <a:t> maximum flow algorithm</a:t>
            </a:r>
          </a:p>
          <a:p>
            <a:r>
              <a:rPr lang="en-US" dirty="0"/>
              <a:t>fast sort algorithms of large lists</a:t>
            </a:r>
          </a:p>
          <a:p>
            <a:r>
              <a:rPr lang="en-US" dirty="0"/>
              <a:t>two-dimensional fast wavelet transform</a:t>
            </a:r>
          </a:p>
          <a:p>
            <a:r>
              <a:rPr lang="en-US" dirty="0"/>
              <a:t>molecular dynamics simulations</a:t>
            </a:r>
          </a:p>
        </p:txBody>
      </p:sp>
    </p:spTree>
    <p:extLst>
      <p:ext uri="{BB962C8B-B14F-4D97-AF65-F5344CB8AC3E}">
        <p14:creationId xmlns:p14="http://schemas.microsoft.com/office/powerpoint/2010/main" val="142761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1147</Words>
  <Application>Microsoft Macintosh PowerPoint</Application>
  <PresentationFormat>On-screen Show (4:3)</PresentationFormat>
  <Paragraphs>156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Introduction: General Purpose GPU 101</vt:lpstr>
      <vt:lpstr>Before that</vt:lpstr>
      <vt:lpstr>Wow! Look at that graphics!</vt:lpstr>
      <vt:lpstr>Once upon a time…</vt:lpstr>
      <vt:lpstr>A brief history of GPGPU</vt:lpstr>
      <vt:lpstr>A brief history of GPGPU</vt:lpstr>
      <vt:lpstr>Three main reasons for ML@GPGPU</vt:lpstr>
      <vt:lpstr>GPU Matrix Multiplication is fast !</vt:lpstr>
      <vt:lpstr>Samples</vt:lpstr>
      <vt:lpstr>NVIDIA’s CUDA is easy*</vt:lpstr>
      <vt:lpstr>cuBLAS</vt:lpstr>
      <vt:lpstr>Hardware Overview</vt:lpstr>
      <vt:lpstr>What does GPU have?</vt:lpstr>
      <vt:lpstr>Stream processor (SMX): Single Instruction, Multiple Thread</vt:lpstr>
      <vt:lpstr>So what’s stream processor good for?</vt:lpstr>
      <vt:lpstr>What does a program look like?</vt:lpstr>
      <vt:lpstr>Example: Clustering</vt:lpstr>
      <vt:lpstr>Example: K-means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K-means algorithm</vt:lpstr>
      <vt:lpstr>K-means on GPU</vt:lpstr>
      <vt:lpstr>Summary</vt:lpstr>
      <vt:lpstr>Getting started (Mac OS X)</vt:lpstr>
      <vt:lpstr>ML @ GPGPU</vt:lpstr>
      <vt:lpstr>Until next time </vt:lpstr>
      <vt:lpstr>Reference</vt:lpstr>
    </vt:vector>
  </TitlesOfParts>
  <Company>Box.net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Purpose GPU</dc:title>
  <dc:creator>Minh Vo</dc:creator>
  <cp:lastModifiedBy>Minh Vo</cp:lastModifiedBy>
  <cp:revision>201</cp:revision>
  <dcterms:created xsi:type="dcterms:W3CDTF">2015-02-07T23:53:15Z</dcterms:created>
  <dcterms:modified xsi:type="dcterms:W3CDTF">2015-02-11T23:54:25Z</dcterms:modified>
</cp:coreProperties>
</file>