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6" r:id="rId12"/>
    <p:sldId id="275" r:id="rId13"/>
    <p:sldId id="265" r:id="rId14"/>
    <p:sldId id="277" r:id="rId15"/>
    <p:sldId id="279" r:id="rId16"/>
    <p:sldId id="267" r:id="rId17"/>
    <p:sldId id="280" r:id="rId18"/>
    <p:sldId id="281" r:id="rId19"/>
    <p:sldId id="283" r:id="rId20"/>
    <p:sldId id="284" r:id="rId21"/>
    <p:sldId id="26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3"/>
    <p:restoredTop sz="95280"/>
  </p:normalViewPr>
  <p:slideViewPr>
    <p:cSldViewPr snapToGrid="0" snapToObjects="1">
      <p:cViewPr>
        <p:scale>
          <a:sx n="99" d="100"/>
          <a:sy n="99" d="100"/>
        </p:scale>
        <p:origin x="3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0B7E-DFAA-0848-B882-53E7CD29A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AED95-F2DD-F84F-8DB2-B2041C8A8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7256-1C8E-0642-81E7-4CB49DBB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EB64-6139-2E44-A087-D9626247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2353-A4CE-B744-B6F3-2D9C9A34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25B5-F509-E54F-84B7-2F39BD70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A413D-AE54-2B4F-8D11-0B2ECB140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A18B-EB09-5C48-9596-D913342B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9463-E594-344D-9595-0C70DFA7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8CA2-13A3-4B48-B520-8A73044B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EAA5E-7D09-4347-81E0-1A00F229C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45EA5-8D86-4645-9A15-6EBA6DDC7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51C2-5E7D-1A46-9580-9331F1AD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33DD-6B5D-2340-9F51-13F935A3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490B-E655-8B4E-8B19-3EC77B62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1F29-D5C9-4640-8906-54629057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B330-28F7-4847-9991-E094BF23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B3CA-CC3C-9B4C-B3FE-6A355579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D7F3-908F-814A-90B4-753424D6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17AE-F890-4841-9747-6B627D0A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ED25-06CD-B545-B928-9852B4D1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E33B8-237E-B444-A2C1-26771C6E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F3C3-80F8-4840-A289-F357A19B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736AD-D40E-144A-BA8A-E1EB2750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2531-A49E-E142-BF08-307D7AF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6725-5A43-1E48-9E1C-5220A68D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4629-0A4A-D34B-BED5-235F725DB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2AF4-13BE-8041-A290-8CC15D24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6B026-0386-C54A-BD43-F8D29802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FC91-6DCA-2E4C-8C8F-B809CEB1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A2C2-CE0B-204C-A3A3-DF331EEB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8AC4-4B54-CD47-BD54-287D2B5A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E86F-903E-124F-AC16-892AC399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C1439-5A28-8041-92A3-C8A2F954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CAB06-C095-544F-B62B-4DD636FE2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B1C15-C3C2-ED44-9C12-8689991E6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5493E-822E-D447-BAB3-90A3C373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223B5-5790-7B45-8BF9-5D2A834C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AB82D-9493-224D-BB6C-73153CBF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FF70-4E3D-0E47-8F4D-29A7040A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D893E-3A50-0A4C-96F0-2B3C9AF1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C2BEF-0B51-5143-BAA2-035FCF3B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83A6-4174-D240-9838-D3F560C6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EF3A0-F847-D047-A4C3-BA9AD39D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BFD70-C08E-984F-9B0B-FE410266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FCAEE-825D-A144-9E78-DE90D801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BBF-B9FD-DE47-BED6-075DE8E5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6145-4584-994B-9771-C640D07C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72E52-D586-A448-A73C-75D690279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B8F4-FB23-D742-A05B-22568405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8738E-68AD-4D4F-903C-8F596218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E74A-3EB3-2845-9268-043E99F7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F5B8-84CC-D24A-B1E8-3283BEA4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B3DDE-88C8-714F-852B-17B6FECDE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771E-9CA1-0B41-9ABD-E9586DCA7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DE342-916A-9F4E-886D-1544E024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343CD-C58E-F040-BBC8-BE3C86CE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3AF40-F5EE-9C43-BCB5-7AECEA37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CD565-7D14-6F42-9EAA-28190F8E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E2D8-0BEC-4941-83CC-64FEF2E6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35D9-9CED-3340-9E12-60A2CE30B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FDCE-706E-8742-8533-C27714604BE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39C4-C5DD-2044-87C2-1B01F2A94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9E2E-32C7-B543-8E54-99D07F970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B7A5-924A-6944-A3BA-B499125F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73E54-B04C-0B40-9F59-43713A292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1214438"/>
            <a:ext cx="10715625" cy="23876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Computational properties of </a:t>
            </a:r>
            <a:br>
              <a:rPr lang="en-US" altLang="zh-CN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 mixed selectivity </a:t>
            </a:r>
            <a:br>
              <a:rPr lang="en-US" altLang="zh-CN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multimodal information source</a:t>
            </a:r>
            <a:endParaRPr kumimoji="1" lang="zh-CN" altLang="en-US" sz="4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DE347B-E6D4-5546-A37F-750FFCDD4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987" y="4107555"/>
            <a:ext cx="9144000" cy="92161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Minhuan Li,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Physics PhD, Harvard SEAS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Arvin Subramaniam, Cengiz Pehlevan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B287A6-6BEC-9E43-AF12-4DCBEFDE281F}"/>
              </a:ext>
            </a:extLst>
          </p:cNvPr>
          <p:cNvSpPr txBox="1"/>
          <p:nvPr/>
        </p:nvSpPr>
        <p:spPr>
          <a:xfrm>
            <a:off x="5051410" y="5534687"/>
            <a:ext cx="1653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May 6</a:t>
            </a:r>
            <a:r>
              <a:rPr kumimoji="1" lang="en-US" altLang="zh-CN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2020</a:t>
            </a:r>
            <a:r>
              <a:rPr kumimoji="1" lang="en-US" altLang="zh-CN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3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Parameters, Connection Weights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0">
            <a:extLst>
              <a:ext uri="{FF2B5EF4-FFF2-40B4-BE49-F238E27FC236}">
                <a16:creationId xmlns:a16="http://schemas.microsoft.com/office/drawing/2014/main" id="{57424D7A-4CDB-A448-B619-29046DA394CB}"/>
              </a:ext>
            </a:extLst>
          </p:cNvPr>
          <p:cNvSpPr txBox="1"/>
          <p:nvPr/>
        </p:nvSpPr>
        <p:spPr>
          <a:xfrm>
            <a:off x="580295" y="3547692"/>
            <a:ext cx="600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43F62DF9-73CF-7846-9FE2-91F03EB34E4C}"/>
              </a:ext>
            </a:extLst>
          </p:cNvPr>
          <p:cNvSpPr txBox="1"/>
          <p:nvPr/>
        </p:nvSpPr>
        <p:spPr>
          <a:xfrm>
            <a:off x="1619353" y="3547692"/>
            <a:ext cx="69569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30">
            <a:extLst>
              <a:ext uri="{FF2B5EF4-FFF2-40B4-BE49-F238E27FC236}">
                <a16:creationId xmlns:a16="http://schemas.microsoft.com/office/drawing/2014/main" id="{E2F6387C-AAE4-0546-896F-917F4218172F}"/>
              </a:ext>
            </a:extLst>
          </p:cNvPr>
          <p:cNvSpPr txBox="1"/>
          <p:nvPr/>
        </p:nvSpPr>
        <p:spPr>
          <a:xfrm>
            <a:off x="2741596" y="3547692"/>
            <a:ext cx="67952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id="{BFFB82E5-B74F-2649-9555-683E4E2D307F}"/>
              </a:ext>
            </a:extLst>
          </p:cNvPr>
          <p:cNvSpPr txBox="1"/>
          <p:nvPr/>
        </p:nvSpPr>
        <p:spPr>
          <a:xfrm>
            <a:off x="739008" y="2167049"/>
            <a:ext cx="254663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CA5D3-A16E-3946-874F-77C7350ABDA9}"/>
              </a:ext>
            </a:extLst>
          </p:cNvPr>
          <p:cNvCxnSpPr>
            <a:cxnSpLocks/>
          </p:cNvCxnSpPr>
          <p:nvPr/>
        </p:nvCxnSpPr>
        <p:spPr>
          <a:xfrm flipV="1">
            <a:off x="880716" y="2367104"/>
            <a:ext cx="271159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2A8630-321C-ED47-8F12-743DAA6A20A8}"/>
              </a:ext>
            </a:extLst>
          </p:cNvPr>
          <p:cNvCxnSpPr>
            <a:cxnSpLocks/>
          </p:cNvCxnSpPr>
          <p:nvPr/>
        </p:nvCxnSpPr>
        <p:spPr>
          <a:xfrm flipV="1">
            <a:off x="1916966" y="2359554"/>
            <a:ext cx="0" cy="109656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5B3FA0-4ECC-5A4A-AAE9-BF8E0F12AF67}"/>
              </a:ext>
            </a:extLst>
          </p:cNvPr>
          <p:cNvCxnSpPr>
            <a:cxnSpLocks/>
          </p:cNvCxnSpPr>
          <p:nvPr/>
        </p:nvCxnSpPr>
        <p:spPr>
          <a:xfrm flipH="1" flipV="1">
            <a:off x="2917897" y="2367105"/>
            <a:ext cx="162237" cy="108901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AC415B-7208-C244-A964-D25FE9807FBC}"/>
              </a:ext>
            </a:extLst>
          </p:cNvPr>
          <p:cNvCxnSpPr/>
          <p:nvPr/>
        </p:nvCxnSpPr>
        <p:spPr>
          <a:xfrm>
            <a:off x="1478748" y="1853388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E235BA-78E3-5F4B-AEE8-E114407923A5}"/>
              </a:ext>
            </a:extLst>
          </p:cNvPr>
          <p:cNvCxnSpPr/>
          <p:nvPr/>
        </p:nvCxnSpPr>
        <p:spPr>
          <a:xfrm>
            <a:off x="2422678" y="1881670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2C0BA5-F56A-9B41-A8D9-AF8D14C02D84}"/>
              </a:ext>
            </a:extLst>
          </p:cNvPr>
          <p:cNvSpPr txBox="1"/>
          <p:nvPr/>
        </p:nvSpPr>
        <p:spPr>
          <a:xfrm>
            <a:off x="1563343" y="406732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1</a:t>
            </a:r>
          </a:p>
        </p:txBody>
      </p:sp>
      <p:sp>
        <p:nvSpPr>
          <p:cNvPr id="40" name="文本框 30">
            <a:extLst>
              <a:ext uri="{FF2B5EF4-FFF2-40B4-BE49-F238E27FC236}">
                <a16:creationId xmlns:a16="http://schemas.microsoft.com/office/drawing/2014/main" id="{A6E2176B-88DB-C948-90F4-20CF84793014}"/>
              </a:ext>
            </a:extLst>
          </p:cNvPr>
          <p:cNvSpPr txBox="1"/>
          <p:nvPr/>
        </p:nvSpPr>
        <p:spPr>
          <a:xfrm>
            <a:off x="4653766" y="3516693"/>
            <a:ext cx="600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30">
            <a:extLst>
              <a:ext uri="{FF2B5EF4-FFF2-40B4-BE49-F238E27FC236}">
                <a16:creationId xmlns:a16="http://schemas.microsoft.com/office/drawing/2014/main" id="{CC5986B7-8096-4048-803F-E25171FAEE3D}"/>
              </a:ext>
            </a:extLst>
          </p:cNvPr>
          <p:cNvSpPr txBox="1"/>
          <p:nvPr/>
        </p:nvSpPr>
        <p:spPr>
          <a:xfrm>
            <a:off x="5741178" y="3516693"/>
            <a:ext cx="600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30">
            <a:extLst>
              <a:ext uri="{FF2B5EF4-FFF2-40B4-BE49-F238E27FC236}">
                <a16:creationId xmlns:a16="http://schemas.microsoft.com/office/drawing/2014/main" id="{106B722E-B4CF-C840-AC7B-05570EBEBD8A}"/>
              </a:ext>
            </a:extLst>
          </p:cNvPr>
          <p:cNvSpPr txBox="1"/>
          <p:nvPr/>
        </p:nvSpPr>
        <p:spPr>
          <a:xfrm>
            <a:off x="6815067" y="3516693"/>
            <a:ext cx="67952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30">
            <a:extLst>
              <a:ext uri="{FF2B5EF4-FFF2-40B4-BE49-F238E27FC236}">
                <a16:creationId xmlns:a16="http://schemas.microsoft.com/office/drawing/2014/main" id="{2103D284-17E9-DA43-A652-3F8D7ACD1B2E}"/>
              </a:ext>
            </a:extLst>
          </p:cNvPr>
          <p:cNvSpPr txBox="1"/>
          <p:nvPr/>
        </p:nvSpPr>
        <p:spPr>
          <a:xfrm>
            <a:off x="4812479" y="2167049"/>
            <a:ext cx="254663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57EE54-C892-0642-B151-5B3D689F98DD}"/>
              </a:ext>
            </a:extLst>
          </p:cNvPr>
          <p:cNvCxnSpPr>
            <a:cxnSpLocks/>
          </p:cNvCxnSpPr>
          <p:nvPr/>
        </p:nvCxnSpPr>
        <p:spPr>
          <a:xfrm flipV="1">
            <a:off x="4954187" y="2367104"/>
            <a:ext cx="271159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16465D-44EB-AC43-BD53-D113672BE34B}"/>
              </a:ext>
            </a:extLst>
          </p:cNvPr>
          <p:cNvCxnSpPr>
            <a:cxnSpLocks/>
          </p:cNvCxnSpPr>
          <p:nvPr/>
        </p:nvCxnSpPr>
        <p:spPr>
          <a:xfrm flipV="1">
            <a:off x="5990437" y="2359554"/>
            <a:ext cx="0" cy="109656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C692C3-C90F-0B47-AE0E-D773F3A55125}"/>
              </a:ext>
            </a:extLst>
          </p:cNvPr>
          <p:cNvCxnSpPr>
            <a:cxnSpLocks/>
          </p:cNvCxnSpPr>
          <p:nvPr/>
        </p:nvCxnSpPr>
        <p:spPr>
          <a:xfrm flipH="1" flipV="1">
            <a:off x="6991368" y="2367105"/>
            <a:ext cx="162237" cy="108901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CF8867-9267-3343-B5A3-7EAAD3A4A13A}"/>
              </a:ext>
            </a:extLst>
          </p:cNvPr>
          <p:cNvCxnSpPr/>
          <p:nvPr/>
        </p:nvCxnSpPr>
        <p:spPr>
          <a:xfrm>
            <a:off x="5552219" y="1853388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BE937E-1A28-8B49-B6A6-21D193924DC8}"/>
              </a:ext>
            </a:extLst>
          </p:cNvPr>
          <p:cNvCxnSpPr/>
          <p:nvPr/>
        </p:nvCxnSpPr>
        <p:spPr>
          <a:xfrm>
            <a:off x="6496149" y="1881670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BA0D4A-D63A-CA48-B51D-12AA7C1B0921}"/>
              </a:ext>
            </a:extLst>
          </p:cNvPr>
          <p:cNvSpPr txBox="1"/>
          <p:nvPr/>
        </p:nvSpPr>
        <p:spPr>
          <a:xfrm>
            <a:off x="5681269" y="406732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2CCD3C-9571-7545-9AF1-055F0AF4D23D}"/>
              </a:ext>
            </a:extLst>
          </p:cNvPr>
          <p:cNvCxnSpPr>
            <a:cxnSpLocks/>
          </p:cNvCxnSpPr>
          <p:nvPr/>
        </p:nvCxnSpPr>
        <p:spPr>
          <a:xfrm flipV="1">
            <a:off x="5081946" y="2367104"/>
            <a:ext cx="806659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BAC931-9171-7D48-847B-CBE76BDD396B}"/>
              </a:ext>
            </a:extLst>
          </p:cNvPr>
          <p:cNvCxnSpPr>
            <a:cxnSpLocks/>
          </p:cNvCxnSpPr>
          <p:nvPr/>
        </p:nvCxnSpPr>
        <p:spPr>
          <a:xfrm flipV="1">
            <a:off x="6092270" y="2367104"/>
            <a:ext cx="722797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A224EC-A2BE-2A48-8C3C-8A462560BFDB}"/>
              </a:ext>
            </a:extLst>
          </p:cNvPr>
          <p:cNvCxnSpPr>
            <a:cxnSpLocks/>
          </p:cNvCxnSpPr>
          <p:nvPr/>
        </p:nvCxnSpPr>
        <p:spPr>
          <a:xfrm flipH="1" flipV="1">
            <a:off x="5269162" y="2367105"/>
            <a:ext cx="1830237" cy="107831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30">
            <a:extLst>
              <a:ext uri="{FF2B5EF4-FFF2-40B4-BE49-F238E27FC236}">
                <a16:creationId xmlns:a16="http://schemas.microsoft.com/office/drawing/2014/main" id="{2DC431F7-6022-C548-8FA3-4601ABB25E59}"/>
              </a:ext>
            </a:extLst>
          </p:cNvPr>
          <p:cNvSpPr txBox="1"/>
          <p:nvPr/>
        </p:nvSpPr>
        <p:spPr>
          <a:xfrm>
            <a:off x="8678504" y="3516693"/>
            <a:ext cx="600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文本框 30">
            <a:extLst>
              <a:ext uri="{FF2B5EF4-FFF2-40B4-BE49-F238E27FC236}">
                <a16:creationId xmlns:a16="http://schemas.microsoft.com/office/drawing/2014/main" id="{6C383F62-C1A3-F54E-8FA0-5415146471CD}"/>
              </a:ext>
            </a:extLst>
          </p:cNvPr>
          <p:cNvSpPr txBox="1"/>
          <p:nvPr/>
        </p:nvSpPr>
        <p:spPr>
          <a:xfrm>
            <a:off x="9717562" y="3516693"/>
            <a:ext cx="69569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文本框 30">
            <a:extLst>
              <a:ext uri="{FF2B5EF4-FFF2-40B4-BE49-F238E27FC236}">
                <a16:creationId xmlns:a16="http://schemas.microsoft.com/office/drawing/2014/main" id="{3494B019-9682-2B4F-BCCB-958425221924}"/>
              </a:ext>
            </a:extLst>
          </p:cNvPr>
          <p:cNvSpPr txBox="1"/>
          <p:nvPr/>
        </p:nvSpPr>
        <p:spPr>
          <a:xfrm>
            <a:off x="10839805" y="3516693"/>
            <a:ext cx="67952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文本框 30">
            <a:extLst>
              <a:ext uri="{FF2B5EF4-FFF2-40B4-BE49-F238E27FC236}">
                <a16:creationId xmlns:a16="http://schemas.microsoft.com/office/drawing/2014/main" id="{052F5D76-961D-3243-86FD-158BC164F882}"/>
              </a:ext>
            </a:extLst>
          </p:cNvPr>
          <p:cNvSpPr txBox="1"/>
          <p:nvPr/>
        </p:nvSpPr>
        <p:spPr>
          <a:xfrm>
            <a:off x="8837217" y="2167049"/>
            <a:ext cx="254663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9D6EF75-14CF-A94A-A7D9-1347EDAB89FC}"/>
              </a:ext>
            </a:extLst>
          </p:cNvPr>
          <p:cNvCxnSpPr>
            <a:cxnSpLocks/>
          </p:cNvCxnSpPr>
          <p:nvPr/>
        </p:nvCxnSpPr>
        <p:spPr>
          <a:xfrm flipV="1">
            <a:off x="10015175" y="2359554"/>
            <a:ext cx="0" cy="109656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FD8ECE7-8AB6-FC45-A085-9E0152C8A873}"/>
              </a:ext>
            </a:extLst>
          </p:cNvPr>
          <p:cNvSpPr txBox="1"/>
          <p:nvPr/>
        </p:nvSpPr>
        <p:spPr>
          <a:xfrm>
            <a:off x="9706007" y="406732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A541C0-C0EB-664A-9FD0-CD8C69BFB7DD}"/>
              </a:ext>
            </a:extLst>
          </p:cNvPr>
          <p:cNvCxnSpPr>
            <a:cxnSpLocks/>
          </p:cNvCxnSpPr>
          <p:nvPr/>
        </p:nvCxnSpPr>
        <p:spPr>
          <a:xfrm flipV="1">
            <a:off x="9106684" y="2367104"/>
            <a:ext cx="806659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AD3385A-75CC-6A40-A2A7-445CE8B7297C}"/>
              </a:ext>
            </a:extLst>
          </p:cNvPr>
          <p:cNvCxnSpPr>
            <a:cxnSpLocks/>
          </p:cNvCxnSpPr>
          <p:nvPr/>
        </p:nvCxnSpPr>
        <p:spPr>
          <a:xfrm flipH="1" flipV="1">
            <a:off x="10182810" y="2367104"/>
            <a:ext cx="941329" cy="107831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3C03BB21-106C-3748-AE72-5DBEEEC6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2" y="3578687"/>
            <a:ext cx="331513" cy="35361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BF35581-C596-224D-A6FE-9E646370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65" y="3596744"/>
            <a:ext cx="304800" cy="3175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3277F29-7866-7543-8D41-D2A0C638C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484" y="3603848"/>
            <a:ext cx="241300" cy="2794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C49ED2A-D746-734F-B652-1DD961FE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34" y="3553802"/>
            <a:ext cx="331513" cy="3536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605D103-A84B-1342-8BF9-CC1BB25FD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77" y="3571859"/>
            <a:ext cx="304800" cy="3175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6F3B2E-EB64-0044-BF40-4F3DB0CCB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596" y="3578963"/>
            <a:ext cx="241300" cy="2794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5EF6DB3-D9C8-D744-9C41-CAB2BABA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461" y="3549608"/>
            <a:ext cx="331513" cy="35361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1F91F5E-FEB7-BC4A-AEFA-F905766A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204" y="3567665"/>
            <a:ext cx="304800" cy="3175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AD1ABE0-E459-DB47-8C80-EBE4556BA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123" y="3574769"/>
            <a:ext cx="241300" cy="2794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3557C8-2A16-8B44-91C0-07FE5038E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15" y="4648935"/>
            <a:ext cx="3416300" cy="5588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B438CB3-9CF8-A149-990E-57B3F215D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786" y="4394002"/>
            <a:ext cx="2044700" cy="889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D1BA00E-99E0-0640-98BA-BFC7872486D0}"/>
                  </a:ext>
                </a:extLst>
              </p:cNvPr>
              <p:cNvSpPr txBox="1"/>
              <p:nvPr/>
            </p:nvSpPr>
            <p:spPr>
              <a:xfrm>
                <a:off x="3820387" y="1504268"/>
                <a:ext cx="4340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effective input matrix, before nonlinearity</a:t>
                </a: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D1BA00E-99E0-0640-98BA-BFC787248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387" y="1504268"/>
                <a:ext cx="4340099" cy="369332"/>
              </a:xfrm>
              <a:prstGeom prst="rect">
                <a:avLst/>
              </a:prstGeom>
              <a:blipFill>
                <a:blip r:embed="rId7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89">
            <a:extLst>
              <a:ext uri="{FF2B5EF4-FFF2-40B4-BE49-F238E27FC236}">
                <a16:creationId xmlns:a16="http://schemas.microsoft.com/office/drawing/2014/main" id="{4C9112F7-0D83-1748-990B-3070E3B2E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2358" y="4725135"/>
            <a:ext cx="2959100" cy="4064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D75E96F-F94D-3F44-AEF9-BFFC4CD0C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869" y="5754662"/>
            <a:ext cx="2681306" cy="74480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90871CD-6CAC-1845-ABB7-875AA6A18536}"/>
              </a:ext>
            </a:extLst>
          </p:cNvPr>
          <p:cNvSpPr txBox="1"/>
          <p:nvPr/>
        </p:nvSpPr>
        <p:spPr>
          <a:xfrm>
            <a:off x="6249749" y="5939867"/>
            <a:ext cx="465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apply a threshold onto h to make it sparse</a:t>
            </a:r>
          </a:p>
        </p:txBody>
      </p:sp>
    </p:spTree>
    <p:extLst>
      <p:ext uri="{BB962C8B-B14F-4D97-AF65-F5344CB8AC3E}">
        <p14:creationId xmlns:p14="http://schemas.microsoft.com/office/powerpoint/2010/main" val="389257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 Forward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CD76D3E-3F3B-584C-AB1F-66CED5DF87FC}"/>
              </a:ext>
            </a:extLst>
          </p:cNvPr>
          <p:cNvSpPr/>
          <p:nvPr/>
        </p:nvSpPr>
        <p:spPr>
          <a:xfrm>
            <a:off x="1106493" y="2974479"/>
            <a:ext cx="1638338" cy="1143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8B5054-F90B-9C4C-9A14-3A981DDD1CD0}"/>
              </a:ext>
            </a:extLst>
          </p:cNvPr>
          <p:cNvSpPr txBox="1"/>
          <p:nvPr/>
        </p:nvSpPr>
        <p:spPr>
          <a:xfrm>
            <a:off x="1280286" y="4305551"/>
            <a:ext cx="13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Matrix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881431-9ED4-1E40-8F28-622CD1B3D7AF}"/>
              </a:ext>
            </a:extLst>
          </p:cNvPr>
          <p:cNvSpPr txBox="1"/>
          <p:nvPr/>
        </p:nvSpPr>
        <p:spPr>
          <a:xfrm>
            <a:off x="1491089" y="2547388"/>
            <a:ext cx="8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+ 2M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860DA-74D4-A647-9D1B-DA0C2EFE4869}"/>
              </a:ext>
            </a:extLst>
          </p:cNvPr>
          <p:cNvSpPr txBox="1"/>
          <p:nvPr/>
        </p:nvSpPr>
        <p:spPr>
          <a:xfrm>
            <a:off x="538162" y="3361731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D227E50C-23F1-514A-B239-902AABEF0822}"/>
              </a:ext>
            </a:extLst>
          </p:cNvPr>
          <p:cNvSpPr/>
          <p:nvPr/>
        </p:nvSpPr>
        <p:spPr>
          <a:xfrm rot="5400000">
            <a:off x="3319464" y="3134020"/>
            <a:ext cx="498701" cy="824753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378EB1-8E46-E84C-B802-158386E47F98}"/>
              </a:ext>
            </a:extLst>
          </p:cNvPr>
          <p:cNvSpPr/>
          <p:nvPr/>
        </p:nvSpPr>
        <p:spPr>
          <a:xfrm>
            <a:off x="4746012" y="2974479"/>
            <a:ext cx="1638338" cy="1143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E0B7A-5109-1845-A2E3-63D99071E70B}"/>
              </a:ext>
            </a:extLst>
          </p:cNvPr>
          <p:cNvSpPr txBox="1"/>
          <p:nvPr/>
        </p:nvSpPr>
        <p:spPr>
          <a:xfrm>
            <a:off x="5285591" y="2561690"/>
            <a:ext cx="8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9D180A-935E-E64F-B659-78743F08ED8B}"/>
              </a:ext>
            </a:extLst>
          </p:cNvPr>
          <p:cNvSpPr txBox="1"/>
          <p:nvPr/>
        </p:nvSpPr>
        <p:spPr>
          <a:xfrm>
            <a:off x="4177681" y="3361731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  <a:r>
              <a:rPr lang="en-US" baseline="30000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C6AB78-3855-E84F-B85F-F72E2E176B0C}"/>
                  </a:ext>
                </a:extLst>
              </p:cNvPr>
              <p:cNvSpPr txBox="1"/>
              <p:nvPr/>
            </p:nvSpPr>
            <p:spPr>
              <a:xfrm>
                <a:off x="3394739" y="3004162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C6AB78-3855-E84F-B85F-F72E2E17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39" y="3004162"/>
                <a:ext cx="330219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907729-21B0-D14B-A146-67D9936EDF16}"/>
                  </a:ext>
                </a:extLst>
              </p:cNvPr>
              <p:cNvSpPr txBox="1"/>
              <p:nvPr/>
            </p:nvSpPr>
            <p:spPr>
              <a:xfrm>
                <a:off x="1498605" y="3454064"/>
                <a:ext cx="710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{−1,1}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907729-21B0-D14B-A146-67D9936ED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05" y="3454064"/>
                <a:ext cx="710131" cy="276999"/>
              </a:xfrm>
              <a:prstGeom prst="rect">
                <a:avLst/>
              </a:prstGeom>
              <a:blipFill>
                <a:blip r:embed="rId3"/>
                <a:stretch>
                  <a:fillRect l="-10526" r="-1052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4AD9CC-4756-394B-8D50-0B59D17DD0CD}"/>
                  </a:ext>
                </a:extLst>
              </p:cNvPr>
              <p:cNvSpPr txBox="1"/>
              <p:nvPr/>
            </p:nvSpPr>
            <p:spPr>
              <a:xfrm>
                <a:off x="5381429" y="3385061"/>
                <a:ext cx="275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4AD9CC-4756-394B-8D50-0B59D17D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429" y="3385061"/>
                <a:ext cx="275717" cy="276999"/>
              </a:xfrm>
              <a:prstGeom prst="rect">
                <a:avLst/>
              </a:prstGeom>
              <a:blipFill>
                <a:blip r:embed="rId4"/>
                <a:stretch>
                  <a:fillRect l="-18182" t="-9091" r="-3181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9071A1-9C09-254C-8658-7514C483C797}"/>
              </a:ext>
            </a:extLst>
          </p:cNvPr>
          <p:cNvSpPr txBox="1"/>
          <p:nvPr/>
        </p:nvSpPr>
        <p:spPr>
          <a:xfrm>
            <a:off x="4384601" y="4344231"/>
            <a:ext cx="236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input matrix h</a:t>
            </a:r>
          </a:p>
        </p:txBody>
      </p:sp>
      <p:sp>
        <p:nvSpPr>
          <p:cNvPr id="70" name="Up Arrow 69">
            <a:extLst>
              <a:ext uri="{FF2B5EF4-FFF2-40B4-BE49-F238E27FC236}">
                <a16:creationId xmlns:a16="http://schemas.microsoft.com/office/drawing/2014/main" id="{C1943189-8B7C-FA44-A0D1-F15424079CA2}"/>
              </a:ext>
            </a:extLst>
          </p:cNvPr>
          <p:cNvSpPr/>
          <p:nvPr/>
        </p:nvSpPr>
        <p:spPr>
          <a:xfrm rot="5400000">
            <a:off x="7288550" y="2964621"/>
            <a:ext cx="498701" cy="1289781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A7233E-C60F-FF47-A47A-00EFE8738C0D}"/>
              </a:ext>
            </a:extLst>
          </p:cNvPr>
          <p:cNvSpPr txBox="1"/>
          <p:nvPr/>
        </p:nvSpPr>
        <p:spPr>
          <a:xfrm>
            <a:off x="6450620" y="3004162"/>
            <a:ext cx="237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Heaviside step function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D0AD22-B9A3-2848-9F5E-085B384B7405}"/>
              </a:ext>
            </a:extLst>
          </p:cNvPr>
          <p:cNvSpPr/>
          <p:nvPr/>
        </p:nvSpPr>
        <p:spPr>
          <a:xfrm>
            <a:off x="9309703" y="2974479"/>
            <a:ext cx="1638338" cy="1143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A0E9BC-F458-B943-AA63-B7EDAB8E44C6}"/>
              </a:ext>
            </a:extLst>
          </p:cNvPr>
          <p:cNvSpPr txBox="1"/>
          <p:nvPr/>
        </p:nvSpPr>
        <p:spPr>
          <a:xfrm>
            <a:off x="9849282" y="2561690"/>
            <a:ext cx="8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C182C4-07EA-9043-861C-CFBBA0F4C1E4}"/>
              </a:ext>
            </a:extLst>
          </p:cNvPr>
          <p:cNvSpPr txBox="1"/>
          <p:nvPr/>
        </p:nvSpPr>
        <p:spPr>
          <a:xfrm>
            <a:off x="8741372" y="3361731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  <a:r>
              <a:rPr lang="en-US" baseline="30000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17572A6-9FF8-CF47-97DA-131E1316CB85}"/>
                  </a:ext>
                </a:extLst>
              </p:cNvPr>
              <p:cNvSpPr txBox="1"/>
              <p:nvPr/>
            </p:nvSpPr>
            <p:spPr>
              <a:xfrm>
                <a:off x="9834719" y="3385061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17572A6-9FF8-CF47-97DA-131E1316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719" y="3385061"/>
                <a:ext cx="588303" cy="276999"/>
              </a:xfrm>
              <a:prstGeom prst="rect">
                <a:avLst/>
              </a:prstGeom>
              <a:blipFill>
                <a:blip r:embed="rId5"/>
                <a:stretch>
                  <a:fillRect l="-10417" t="-9091" r="-1250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C984503F-364D-8E4D-BDF1-5C4807AE433C}"/>
              </a:ext>
            </a:extLst>
          </p:cNvPr>
          <p:cNvSpPr txBox="1"/>
          <p:nvPr/>
        </p:nvSpPr>
        <p:spPr>
          <a:xfrm>
            <a:off x="8948290" y="4344231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Cortical layer matrix 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85EA4-44DF-FB4D-BCF1-8A6653D90060}"/>
              </a:ext>
            </a:extLst>
          </p:cNvPr>
          <p:cNvSpPr/>
          <p:nvPr/>
        </p:nvSpPr>
        <p:spPr>
          <a:xfrm>
            <a:off x="8741373" y="2415021"/>
            <a:ext cx="2797220" cy="251344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DCF2-F8BC-0D49-9EA9-ED7485F75B3A}"/>
              </a:ext>
            </a:extLst>
          </p:cNvPr>
          <p:cNvSpPr txBox="1"/>
          <p:nvPr/>
        </p:nvSpPr>
        <p:spPr>
          <a:xfrm>
            <a:off x="9308086" y="1958766"/>
            <a:ext cx="155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Sparsity f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87BEA9D2-036C-BC4F-8291-2B4EF252A3AE}"/>
              </a:ext>
            </a:extLst>
          </p:cNvPr>
          <p:cNvSpPr/>
          <p:nvPr/>
        </p:nvSpPr>
        <p:spPr>
          <a:xfrm rot="10800000">
            <a:off x="9924321" y="5075544"/>
            <a:ext cx="498701" cy="824753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ED43E-433E-BF4F-97B9-031A00CDF704}"/>
              </a:ext>
            </a:extLst>
          </p:cNvPr>
          <p:cNvSpPr txBox="1"/>
          <p:nvPr/>
        </p:nvSpPr>
        <p:spPr>
          <a:xfrm>
            <a:off x="9283023" y="6047379"/>
            <a:ext cx="18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Hebbian Readout</a:t>
            </a:r>
          </a:p>
        </p:txBody>
      </p:sp>
    </p:spTree>
    <p:extLst>
      <p:ext uri="{BB962C8B-B14F-4D97-AF65-F5344CB8AC3E}">
        <p14:creationId xmlns:p14="http://schemas.microsoft.com/office/powerpoint/2010/main" val="60397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capacity of linear readout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A67FF6-8233-C943-935A-5DCD9D8B61E0}"/>
              </a:ext>
            </a:extLst>
          </p:cNvPr>
          <p:cNvSpPr txBox="1"/>
          <p:nvPr/>
        </p:nvSpPr>
        <p:spPr>
          <a:xfrm>
            <a:off x="966723" y="3370627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an uncorrelated data matrix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39D86A-3806-AF47-B357-5EB86858B79C}"/>
                  </a:ext>
                </a:extLst>
              </p:cNvPr>
              <p:cNvSpPr txBox="1"/>
              <p:nvPr/>
            </p:nvSpPr>
            <p:spPr>
              <a:xfrm>
                <a:off x="1398246" y="4308731"/>
                <a:ext cx="24273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Capacity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39D86A-3806-AF47-B357-5EB86858B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246" y="4308731"/>
                <a:ext cx="2427331" cy="461665"/>
              </a:xfrm>
              <a:prstGeom prst="rect">
                <a:avLst/>
              </a:prstGeom>
              <a:blipFill>
                <a:blip r:embed="rId2"/>
                <a:stretch>
                  <a:fillRect l="-364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0C57ABB-B4A9-7947-93BE-511C2A1FB9C9}"/>
              </a:ext>
            </a:extLst>
          </p:cNvPr>
          <p:cNvSpPr txBox="1"/>
          <p:nvPr/>
        </p:nvSpPr>
        <p:spPr>
          <a:xfrm>
            <a:off x="1181012" y="2693990"/>
            <a:ext cx="36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Gardner’s calculation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C3A2F-C6B7-9A45-A29C-48869FF8D856}"/>
              </a:ext>
            </a:extLst>
          </p:cNvPr>
          <p:cNvSpPr txBox="1"/>
          <p:nvPr/>
        </p:nvSpPr>
        <p:spPr>
          <a:xfrm>
            <a:off x="7377194" y="2607891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ShK</a:t>
            </a:r>
            <a:r>
              <a:rPr lang="en-US" sz="2400" dirty="0"/>
              <a:t>’ Calculation</a:t>
            </a:r>
            <a:r>
              <a:rPr lang="en-US" sz="2400" baseline="30000" dirty="0"/>
              <a:t>1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C0A0B6-0047-FE49-933C-31F8DA66F111}"/>
              </a:ext>
            </a:extLst>
          </p:cNvPr>
          <p:cNvSpPr/>
          <p:nvPr/>
        </p:nvSpPr>
        <p:spPr>
          <a:xfrm>
            <a:off x="180414" y="6436322"/>
            <a:ext cx="10873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Takashi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Shinzato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Yoshiyuki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Kabashima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Journal of Physics A: Mathematical and Theoretical 41.32 (2008), p. 324013.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4B71E-6B06-3142-AF7A-86B2D48097D4}"/>
              </a:ext>
            </a:extLst>
          </p:cNvPr>
          <p:cNvSpPr txBox="1"/>
          <p:nvPr/>
        </p:nvSpPr>
        <p:spPr>
          <a:xfrm>
            <a:off x="7478921" y="3430374"/>
            <a:ext cx="279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correlated  matrix: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CC46CBA-64AF-DD4F-AC97-2B2FED65D22D}"/>
                  </a:ext>
                </a:extLst>
              </p:cNvPr>
              <p:cNvSpPr txBox="1"/>
              <p:nvPr/>
            </p:nvSpPr>
            <p:spPr>
              <a:xfrm>
                <a:off x="7231912" y="4239670"/>
                <a:ext cx="3331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Capacity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rank</a:t>
                </a:r>
                <a:r>
                  <a:rPr lang="en-US" sz="2400" dirty="0"/>
                  <a:t>/N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CC46CBA-64AF-DD4F-AC97-2B2FED65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912" y="4239670"/>
                <a:ext cx="3331040" cy="461665"/>
              </a:xfrm>
              <a:prstGeom prst="rect">
                <a:avLst/>
              </a:prstGeom>
              <a:blipFill>
                <a:blip r:embed="rId3"/>
                <a:stretch>
                  <a:fillRect l="-2273" t="-8108" r="-151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5E29CB3-97B4-4D4C-B522-8872A619DD88}"/>
              </a:ext>
            </a:extLst>
          </p:cNvPr>
          <p:cNvSpPr txBox="1"/>
          <p:nvPr/>
        </p:nvSpPr>
        <p:spPr>
          <a:xfrm>
            <a:off x="2191067" y="5348860"/>
            <a:ext cx="780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 we could discuss the capacity by calculating the rank of 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3C0E2-F635-6F43-8491-F7807B0CA7CF}"/>
              </a:ext>
            </a:extLst>
          </p:cNvPr>
          <p:cNvSpPr txBox="1"/>
          <p:nvPr/>
        </p:nvSpPr>
        <p:spPr>
          <a:xfrm>
            <a:off x="3347635" y="1797428"/>
            <a:ext cx="524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matrix is the  matrix just before linear separation</a:t>
            </a:r>
          </a:p>
        </p:txBody>
      </p:sp>
    </p:spTree>
    <p:extLst>
      <p:ext uri="{BB962C8B-B14F-4D97-AF65-F5344CB8AC3E}">
        <p14:creationId xmlns:p14="http://schemas.microsoft.com/office/powerpoint/2010/main" val="334896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Capacity-related Rank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F0148-804E-3F47-9C25-6F296CBD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641962"/>
            <a:ext cx="6520170" cy="4464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FB5FB-6A00-0348-B975-D2370F2418AF}"/>
              </a:ext>
            </a:extLst>
          </p:cNvPr>
          <p:cNvSpPr txBox="1"/>
          <p:nvPr/>
        </p:nvSpPr>
        <p:spPr>
          <a:xfrm>
            <a:off x="7268705" y="3550981"/>
            <a:ext cx="472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Mixing Selectivity greatly increase the rank of m,</a:t>
            </a:r>
          </a:p>
          <a:p>
            <a:r>
              <a:rPr lang="en-US" dirty="0"/>
              <a:t>So the capacity, good for linear separation.</a:t>
            </a:r>
          </a:p>
        </p:txBody>
      </p:sp>
    </p:spTree>
    <p:extLst>
      <p:ext uri="{BB962C8B-B14F-4D97-AF65-F5344CB8AC3E}">
        <p14:creationId xmlns:p14="http://schemas.microsoft.com/office/powerpoint/2010/main" val="267284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 Deficiency  --- as function of sparsity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70D430F-0B08-2945-A847-AE2F26FC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679090"/>
            <a:ext cx="5718763" cy="3977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611CAA-8FF8-3A45-9A9C-1BFB53BFC808}"/>
              </a:ext>
            </a:extLst>
          </p:cNvPr>
          <p:cNvSpPr txBox="1"/>
          <p:nvPr/>
        </p:nvSpPr>
        <p:spPr>
          <a:xfrm>
            <a:off x="6717580" y="2561815"/>
            <a:ext cx="492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As the matrix m become more and more sparse,</a:t>
            </a:r>
          </a:p>
          <a:p>
            <a:r>
              <a:rPr lang="en-US" dirty="0"/>
              <a:t>rank deficiency happen.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26913-5D26-7247-8DCD-8333D916CFA5}"/>
              </a:ext>
            </a:extLst>
          </p:cNvPr>
          <p:cNvSpPr txBox="1"/>
          <p:nvPr/>
        </p:nvSpPr>
        <p:spPr>
          <a:xfrm>
            <a:off x="6701456" y="4153561"/>
            <a:ext cx="540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With larger mixing order, the effect become stronger. </a:t>
            </a:r>
          </a:p>
        </p:txBody>
      </p:sp>
    </p:spTree>
    <p:extLst>
      <p:ext uri="{BB962C8B-B14F-4D97-AF65-F5344CB8AC3E}">
        <p14:creationId xmlns:p14="http://schemas.microsoft.com/office/powerpoint/2010/main" val="118877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 Deficiency 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>
            <a:cxnSpLocks/>
          </p:cNvCxnSpPr>
          <p:nvPr/>
        </p:nvCxnSpPr>
        <p:spPr>
          <a:xfrm>
            <a:off x="538162" y="1368427"/>
            <a:ext cx="617260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955373-A9AC-9341-BEBF-E892B569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144264"/>
            <a:ext cx="5037320" cy="3545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F81FE-B7FF-2A40-A676-855D2ACF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00" y="2144264"/>
            <a:ext cx="5091137" cy="34360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63EB54-01ED-2D48-977A-431252EFF766}"/>
                  </a:ext>
                </a:extLst>
              </p:cNvPr>
              <p:cNvSpPr txBox="1"/>
              <p:nvPr/>
            </p:nvSpPr>
            <p:spPr>
              <a:xfrm>
                <a:off x="1813301" y="5827364"/>
                <a:ext cx="8866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Nc becomes smaller, the transition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becomes larger; When Nc &lt; </a:t>
                </a:r>
                <a:r>
                  <a:rPr lang="en-US" dirty="0" err="1"/>
                  <a:t>Nr</a:t>
                </a:r>
                <a:r>
                  <a:rPr lang="en-US" dirty="0"/>
                  <a:t>,  data collapse.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63EB54-01ED-2D48-977A-431252EFF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01" y="5827364"/>
                <a:ext cx="8866851" cy="369332"/>
              </a:xfrm>
              <a:prstGeom prst="rect">
                <a:avLst/>
              </a:prstGeom>
              <a:blipFill>
                <a:blip r:embed="rId4"/>
                <a:stretch>
                  <a:fillRect l="-572" t="-6667" r="-14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1D8AB98-D001-DD41-B4E3-BA4C27899A6F}"/>
              </a:ext>
            </a:extLst>
          </p:cNvPr>
          <p:cNvSpPr/>
          <p:nvPr/>
        </p:nvSpPr>
        <p:spPr>
          <a:xfrm>
            <a:off x="9415424" y="444703"/>
            <a:ext cx="1638338" cy="1143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5E441-D563-4C44-9759-1391275F5395}"/>
              </a:ext>
            </a:extLst>
          </p:cNvPr>
          <p:cNvSpPr txBox="1"/>
          <p:nvPr/>
        </p:nvSpPr>
        <p:spPr>
          <a:xfrm>
            <a:off x="9955003" y="31914"/>
            <a:ext cx="8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214A9-0377-364B-AFEA-E149B0004F9B}"/>
              </a:ext>
            </a:extLst>
          </p:cNvPr>
          <p:cNvSpPr txBox="1"/>
          <p:nvPr/>
        </p:nvSpPr>
        <p:spPr>
          <a:xfrm>
            <a:off x="9069369" y="1630462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Cortical layer matrix 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19A07B-21FF-5D42-AF25-9A3642E93D23}"/>
                  </a:ext>
                </a:extLst>
              </p:cNvPr>
              <p:cNvSpPr txBox="1"/>
              <p:nvPr/>
            </p:nvSpPr>
            <p:spPr>
              <a:xfrm>
                <a:off x="9955003" y="827045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19A07B-21FF-5D42-AF25-9A3642E93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003" y="827045"/>
                <a:ext cx="588303" cy="276999"/>
              </a:xfrm>
              <a:prstGeom prst="rect">
                <a:avLst/>
              </a:prstGeom>
              <a:blipFill>
                <a:blip r:embed="rId5"/>
                <a:stretch>
                  <a:fillRect l="-12766" t="-4348" r="-1489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268C9D-5EE8-FE47-BDBF-BF198F22A06F}"/>
              </a:ext>
            </a:extLst>
          </p:cNvPr>
          <p:cNvSpPr txBox="1"/>
          <p:nvPr/>
        </p:nvSpPr>
        <p:spPr>
          <a:xfrm>
            <a:off x="8862420" y="8270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some noise to input modality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DC5F24F-411C-B64E-AD01-03C4B4D8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38" y="2752954"/>
            <a:ext cx="9910824" cy="593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15D90-8D75-2D4A-A9CC-BBF1C588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573" y="1982890"/>
            <a:ext cx="2449186" cy="420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6ACE1-54AC-444C-ACAF-847D9778F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953" y="4585136"/>
            <a:ext cx="4316602" cy="1060480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F1272762-A20D-1942-BDAE-A02BB6A24AEA}"/>
              </a:ext>
            </a:extLst>
          </p:cNvPr>
          <p:cNvSpPr/>
          <p:nvPr/>
        </p:nvSpPr>
        <p:spPr>
          <a:xfrm>
            <a:off x="5586533" y="3593952"/>
            <a:ext cx="418858" cy="759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5F41C-13B2-B14F-AD0C-8ACA585FEE09}"/>
              </a:ext>
            </a:extLst>
          </p:cNvPr>
          <p:cNvSpPr txBox="1"/>
          <p:nvPr/>
        </p:nvSpPr>
        <p:spPr>
          <a:xfrm>
            <a:off x="6354304" y="3696035"/>
            <a:ext cx="16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Mixing forward</a:t>
            </a:r>
          </a:p>
        </p:txBody>
      </p:sp>
    </p:spTree>
    <p:extLst>
      <p:ext uri="{BB962C8B-B14F-4D97-AF65-F5344CB8AC3E}">
        <p14:creationId xmlns:p14="http://schemas.microsoft.com/office/powerpoint/2010/main" val="372832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Cortical Layer Cluster Size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0055F57-344D-2841-B1C4-64AE33D40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27" y="1989220"/>
            <a:ext cx="4827185" cy="3385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A9B72-C6DE-5948-AA5B-8060842CD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2" y="1705251"/>
            <a:ext cx="4924788" cy="366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1D6B5-35E9-0242-BD38-3BD67A25F1B5}"/>
              </a:ext>
            </a:extLst>
          </p:cNvPr>
          <p:cNvSpPr txBox="1"/>
          <p:nvPr/>
        </p:nvSpPr>
        <p:spPr>
          <a:xfrm>
            <a:off x="1754163" y="5626348"/>
            <a:ext cx="948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Increase the mixing order m, the noise will be larger on cortical layer, bad for further separation</a:t>
            </a:r>
          </a:p>
          <a:p>
            <a:pPr marL="342900" indent="-342900">
              <a:buAutoNum type="arabicPeriod"/>
            </a:pPr>
            <a:r>
              <a:rPr lang="en-US" dirty="0"/>
              <a:t>As sparsity becomes smaller,  </a:t>
            </a:r>
          </a:p>
        </p:txBody>
      </p:sp>
    </p:spTree>
    <p:extLst>
      <p:ext uri="{BB962C8B-B14F-4D97-AF65-F5344CB8AC3E}">
        <p14:creationId xmlns:p14="http://schemas.microsoft.com/office/powerpoint/2010/main" val="98811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8FD6E2-1CB6-3548-90EC-AC60581B75B8}"/>
              </a:ext>
            </a:extLst>
          </p:cNvPr>
          <p:cNvSpPr txBox="1"/>
          <p:nvPr/>
        </p:nvSpPr>
        <p:spPr>
          <a:xfrm>
            <a:off x="3389850" y="1977797"/>
            <a:ext cx="51010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the mixing order will: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Greatly increase the rank, so the capacity. (good)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it vulnerable to rank deficiency. (bad)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Increase the noise size (bad)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DEA9B79-5391-9845-A4D9-57E3A73AC04C}"/>
              </a:ext>
            </a:extLst>
          </p:cNvPr>
          <p:cNvSpPr/>
          <p:nvPr/>
        </p:nvSpPr>
        <p:spPr>
          <a:xfrm>
            <a:off x="2541721" y="4896150"/>
            <a:ext cx="61993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6E38C-DCFB-8040-93FD-8F19D853C41B}"/>
              </a:ext>
            </a:extLst>
          </p:cNvPr>
          <p:cNvSpPr txBox="1"/>
          <p:nvPr/>
        </p:nvSpPr>
        <p:spPr>
          <a:xfrm>
            <a:off x="3874575" y="4850968"/>
            <a:ext cx="33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possible optimal mixing order m</a:t>
            </a:r>
          </a:p>
        </p:txBody>
      </p:sp>
    </p:spTree>
    <p:extLst>
      <p:ext uri="{BB962C8B-B14F-4D97-AF65-F5344CB8AC3E}">
        <p14:creationId xmlns:p14="http://schemas.microsoft.com/office/powerpoint/2010/main" val="24431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Directions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0FAC1B-4FA3-F247-AC4F-758E3CAABD0E}"/>
              </a:ext>
            </a:extLst>
          </p:cNvPr>
          <p:cNvSpPr txBox="1"/>
          <p:nvPr/>
        </p:nvSpPr>
        <p:spPr>
          <a:xfrm>
            <a:off x="1363851" y="3696386"/>
            <a:ext cx="9146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Can we tell the mixing order from biological evidence? Or can we provide some methods to </a:t>
            </a:r>
          </a:p>
          <a:p>
            <a:r>
              <a:rPr lang="en-US" dirty="0"/>
              <a:t>experimentally verify it?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7FAE1-F8D0-B749-8819-C33D2CBD16BD}"/>
              </a:ext>
            </a:extLst>
          </p:cNvPr>
          <p:cNvSpPr txBox="1"/>
          <p:nvPr/>
        </p:nvSpPr>
        <p:spPr>
          <a:xfrm>
            <a:off x="1363851" y="2509324"/>
            <a:ext cx="495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Optimal Mixing order, in computational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52049-2DDC-8D4C-8D68-4CF301F9D5D3}"/>
              </a:ext>
            </a:extLst>
          </p:cNvPr>
          <p:cNvSpPr txBox="1"/>
          <p:nvPr/>
        </p:nvSpPr>
        <p:spPr>
          <a:xfrm>
            <a:off x="1363851" y="5282295"/>
            <a:ext cx="257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Heterogeneous Neuros</a:t>
            </a:r>
          </a:p>
        </p:txBody>
      </p:sp>
    </p:spTree>
    <p:extLst>
      <p:ext uri="{BB962C8B-B14F-4D97-AF65-F5344CB8AC3E}">
        <p14:creationId xmlns:p14="http://schemas.microsoft.com/office/powerpoint/2010/main" val="176416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5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kumimoji="1" lang="zh-CN" altLang="en-US" sz="5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5DF0D4E-94AE-A943-A058-5F800C38784A}"/>
              </a:ext>
            </a:extLst>
          </p:cNvPr>
          <p:cNvSpPr txBox="1"/>
          <p:nvPr/>
        </p:nvSpPr>
        <p:spPr>
          <a:xfrm>
            <a:off x="776287" y="1840232"/>
            <a:ext cx="102774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Background, framework and motivation  </a:t>
            </a:r>
          </a:p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514350" indent="-514350">
              <a:buAutoNum type="arabicPeriod" startAt="2"/>
            </a:pPr>
            <a:r>
              <a:rPr kumimoji="1"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Computational Model details</a:t>
            </a:r>
          </a:p>
          <a:p>
            <a:endParaRPr kumimoji="1"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  Results</a:t>
            </a:r>
          </a:p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Capacity-Related Rank, Rank deficiency, Mixing-order related cluster size, … </a:t>
            </a:r>
          </a:p>
          <a:p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 startAt="4"/>
            </a:pPr>
            <a:r>
              <a:rPr kumimoji="1"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 and Future Directions</a:t>
            </a:r>
          </a:p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Biological evidence? Optimal Mixing order? Heterogeneous Mixing? </a:t>
            </a:r>
          </a:p>
        </p:txBody>
      </p:sp>
    </p:spTree>
    <p:extLst>
      <p:ext uri="{BB962C8B-B14F-4D97-AF65-F5344CB8AC3E}">
        <p14:creationId xmlns:p14="http://schemas.microsoft.com/office/powerpoint/2010/main" val="394343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230" y="2569088"/>
            <a:ext cx="3057445" cy="1325563"/>
          </a:xfrm>
        </p:spPr>
        <p:txBody>
          <a:bodyPr>
            <a:normAutofit/>
          </a:bodyPr>
          <a:lstStyle/>
          <a:p>
            <a:r>
              <a:rPr kumimoji="1" lang="en-US" altLang="zh-CN" sz="4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kumimoji="1" lang="zh-CN" altLang="en-US" sz="4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Backup Slides: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C744D42-5ABD-304A-A47D-BD1892AD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4" y="1887538"/>
            <a:ext cx="5424488" cy="3774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8B3FA-2717-DF4B-887B-98EEF1719045}"/>
              </a:ext>
            </a:extLst>
          </p:cNvPr>
          <p:cNvSpPr txBox="1"/>
          <p:nvPr/>
        </p:nvSpPr>
        <p:spPr>
          <a:xfrm>
            <a:off x="3729038" y="5995997"/>
            <a:ext cx="492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Modalities, same input, mixing order from 1 to 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DF48E-9251-9B4D-9688-EB851B8A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834357"/>
            <a:ext cx="5458110" cy="38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5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Backup Slides: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0E452D-7BFC-3249-9AB5-AE7A5D04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2" y="1890472"/>
            <a:ext cx="5392957" cy="3797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418D8-D472-A547-BF30-FE767616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04" y="1810580"/>
            <a:ext cx="5377509" cy="38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Mixed Selectivity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D201D7F-81F6-6D43-8A37-3D5C55824787}"/>
              </a:ext>
            </a:extLst>
          </p:cNvPr>
          <p:cNvSpPr txBox="1"/>
          <p:nvPr/>
        </p:nvSpPr>
        <p:spPr>
          <a:xfrm>
            <a:off x="1931925" y="1910149"/>
            <a:ext cx="8640827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How could brain cooperate different kind of stimuli and perform multiple tasks? 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30">
            <a:extLst>
              <a:ext uri="{FF2B5EF4-FFF2-40B4-BE49-F238E27FC236}">
                <a16:creationId xmlns:a16="http://schemas.microsoft.com/office/drawing/2014/main" id="{6A145F78-3913-0F49-AF98-A67BBBF6770E}"/>
              </a:ext>
            </a:extLst>
          </p:cNvPr>
          <p:cNvSpPr txBox="1"/>
          <p:nvPr/>
        </p:nvSpPr>
        <p:spPr>
          <a:xfrm>
            <a:off x="309314" y="3030738"/>
            <a:ext cx="502374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Different neurons specified for different things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CABC58-0C99-5F45-85CA-841E5D896A40}"/>
              </a:ext>
            </a:extLst>
          </p:cNvPr>
          <p:cNvCxnSpPr/>
          <p:nvPr/>
        </p:nvCxnSpPr>
        <p:spPr>
          <a:xfrm flipH="1">
            <a:off x="3424518" y="2456330"/>
            <a:ext cx="2666719" cy="43030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30">
            <a:extLst>
              <a:ext uri="{FF2B5EF4-FFF2-40B4-BE49-F238E27FC236}">
                <a16:creationId xmlns:a16="http://schemas.microsoft.com/office/drawing/2014/main" id="{EFB11F26-DD30-1C4C-8D32-91FA5308F8DC}"/>
              </a:ext>
            </a:extLst>
          </p:cNvPr>
          <p:cNvSpPr txBox="1"/>
          <p:nvPr/>
        </p:nvSpPr>
        <p:spPr>
          <a:xfrm>
            <a:off x="7666996" y="3030738"/>
            <a:ext cx="417454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Neurons can do more than one things 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4887F9-7B61-D647-9ECD-71E6BE38D8AD}"/>
              </a:ext>
            </a:extLst>
          </p:cNvPr>
          <p:cNvCxnSpPr>
            <a:cxnSpLocks/>
          </p:cNvCxnSpPr>
          <p:nvPr/>
        </p:nvCxnSpPr>
        <p:spPr>
          <a:xfrm>
            <a:off x="6261567" y="2447369"/>
            <a:ext cx="3115515" cy="40340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8501A3-9E48-2A43-A29D-8D6FEDBA3E1E}"/>
              </a:ext>
            </a:extLst>
          </p:cNvPr>
          <p:cNvSpPr txBox="1"/>
          <p:nvPr/>
        </p:nvSpPr>
        <p:spPr>
          <a:xfrm>
            <a:off x="2242191" y="4151327"/>
            <a:ext cx="503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Fact: </a:t>
            </a:r>
          </a:p>
          <a:p>
            <a:r>
              <a:rPr lang="en-US" dirty="0"/>
              <a:t>training monkeys on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cognitive-demanding task engages ~</a:t>
            </a:r>
            <a:r>
              <a:rPr lang="en-US" dirty="0">
                <a:solidFill>
                  <a:srgbClr val="FF0000"/>
                </a:solidFill>
              </a:rPr>
              <a:t>40% </a:t>
            </a:r>
            <a:r>
              <a:rPr lang="en-US" dirty="0"/>
              <a:t>of randomly sample neurons in </a:t>
            </a:r>
            <a:r>
              <a:rPr lang="en-US" dirty="0">
                <a:solidFill>
                  <a:srgbClr val="FF0000"/>
                </a:solidFill>
              </a:rPr>
              <a:t>PFC (Prefrontal Cortex)</a:t>
            </a:r>
            <a:r>
              <a:rPr lang="en-US" baseline="30000" dirty="0"/>
              <a:t>1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8F7B62-EF6B-6949-97A9-888F56B7FF7F}"/>
              </a:ext>
            </a:extLst>
          </p:cNvPr>
          <p:cNvCxnSpPr>
            <a:cxnSpLocks/>
          </p:cNvCxnSpPr>
          <p:nvPr/>
        </p:nvCxnSpPr>
        <p:spPr>
          <a:xfrm flipV="1">
            <a:off x="6436659" y="3610808"/>
            <a:ext cx="1864659" cy="72811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D3958-B9FC-424F-B4F4-C66D32C5ADB8}"/>
              </a:ext>
            </a:extLst>
          </p:cNvPr>
          <p:cNvSpPr/>
          <p:nvPr/>
        </p:nvSpPr>
        <p:spPr>
          <a:xfrm>
            <a:off x="309314" y="6498316"/>
            <a:ext cx="10873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Fusi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S, Miller E K,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Rigotti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M. Current opinion in neurobiology, 2016, 37: 66-74.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F64F3C-AE5B-2749-AA02-7EF15EB7F646}"/>
              </a:ext>
            </a:extLst>
          </p:cNvPr>
          <p:cNvSpPr/>
          <p:nvPr/>
        </p:nvSpPr>
        <p:spPr>
          <a:xfrm>
            <a:off x="9186755" y="4890563"/>
            <a:ext cx="1817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Mixed Selectivity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2F5C02-2FEE-5649-A33C-CB4857672B0D}"/>
              </a:ext>
            </a:extLst>
          </p:cNvPr>
          <p:cNvCxnSpPr>
            <a:cxnSpLocks/>
          </p:cNvCxnSpPr>
          <p:nvPr/>
        </p:nvCxnSpPr>
        <p:spPr>
          <a:xfrm>
            <a:off x="10037704" y="3634213"/>
            <a:ext cx="0" cy="114662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50D4ED-5A18-0748-A64D-AF9E3202E397}"/>
              </a:ext>
            </a:extLst>
          </p:cNvPr>
          <p:cNvSpPr txBox="1"/>
          <p:nvPr/>
        </p:nvSpPr>
        <p:spPr>
          <a:xfrm>
            <a:off x="9709526" y="5685475"/>
            <a:ext cx="7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18405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D201D7F-81F6-6D43-8A37-3D5C55824787}"/>
              </a:ext>
            </a:extLst>
          </p:cNvPr>
          <p:cNvSpPr txBox="1"/>
          <p:nvPr/>
        </p:nvSpPr>
        <p:spPr>
          <a:xfrm>
            <a:off x="1012803" y="5500767"/>
            <a:ext cx="1333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1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F64F3C-AE5B-2749-AA02-7EF15EB7F646}"/>
              </a:ext>
            </a:extLst>
          </p:cNvPr>
          <p:cNvSpPr/>
          <p:nvPr/>
        </p:nvSpPr>
        <p:spPr>
          <a:xfrm>
            <a:off x="6446373" y="5531587"/>
            <a:ext cx="200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source</a:t>
            </a:r>
            <a:endParaRPr lang="en-US" dirty="0"/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439BEAC9-E6B9-644A-9C1C-5ED1A6DACF5E}"/>
              </a:ext>
            </a:extLst>
          </p:cNvPr>
          <p:cNvSpPr txBox="1"/>
          <p:nvPr/>
        </p:nvSpPr>
        <p:spPr>
          <a:xfrm>
            <a:off x="2599554" y="5500809"/>
            <a:ext cx="1333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2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30">
                <a:extLst>
                  <a:ext uri="{FF2B5EF4-FFF2-40B4-BE49-F238E27FC236}">
                    <a16:creationId xmlns:a16="http://schemas.microsoft.com/office/drawing/2014/main" id="{5D40F2CE-97EE-E843-BF75-642E6AEAFF82}"/>
                  </a:ext>
                </a:extLst>
              </p:cNvPr>
              <p:cNvSpPr txBox="1"/>
              <p:nvPr/>
            </p:nvSpPr>
            <p:spPr>
              <a:xfrm>
                <a:off x="4554179" y="5500809"/>
                <a:ext cx="1546627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文本框 30">
                <a:extLst>
                  <a:ext uri="{FF2B5EF4-FFF2-40B4-BE49-F238E27FC236}">
                    <a16:creationId xmlns:a16="http://schemas.microsoft.com/office/drawing/2014/main" id="{5D40F2CE-97EE-E843-BF75-642E6AEAF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79" y="5500809"/>
                <a:ext cx="1546627" cy="400110"/>
              </a:xfrm>
              <a:prstGeom prst="rect">
                <a:avLst/>
              </a:prstGeom>
              <a:blipFill>
                <a:blip r:embed="rId2"/>
                <a:stretch>
                  <a:fillRect l="-3252" t="-5882" b="-1764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30">
            <a:extLst>
              <a:ext uri="{FF2B5EF4-FFF2-40B4-BE49-F238E27FC236}">
                <a16:creationId xmlns:a16="http://schemas.microsoft.com/office/drawing/2014/main" id="{A856FE2A-E364-0A4D-AA7C-F865FE64DC5A}"/>
              </a:ext>
            </a:extLst>
          </p:cNvPr>
          <p:cNvSpPr txBox="1"/>
          <p:nvPr/>
        </p:nvSpPr>
        <p:spPr>
          <a:xfrm>
            <a:off x="1200778" y="3670072"/>
            <a:ext cx="471592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28822-6C46-9141-B038-BE529C40B87B}"/>
              </a:ext>
            </a:extLst>
          </p:cNvPr>
          <p:cNvSpPr txBox="1"/>
          <p:nvPr/>
        </p:nvSpPr>
        <p:spPr>
          <a:xfrm>
            <a:off x="4069973" y="54864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D821B-1C50-034F-9C21-AF52CFC0FAF4}"/>
              </a:ext>
            </a:extLst>
          </p:cNvPr>
          <p:cNvSpPr/>
          <p:nvPr/>
        </p:nvSpPr>
        <p:spPr>
          <a:xfrm>
            <a:off x="4630516" y="1983180"/>
            <a:ext cx="1797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Hebbian readout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1028AE-C68E-9D47-A573-97C80CA4387C}"/>
              </a:ext>
            </a:extLst>
          </p:cNvPr>
          <p:cNvSpPr/>
          <p:nvPr/>
        </p:nvSpPr>
        <p:spPr>
          <a:xfrm>
            <a:off x="3302333" y="1929394"/>
            <a:ext cx="498701" cy="5012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A4693319-F64A-9C44-8376-ADEDBED7C425}"/>
              </a:ext>
            </a:extLst>
          </p:cNvPr>
          <p:cNvSpPr/>
          <p:nvPr/>
        </p:nvSpPr>
        <p:spPr>
          <a:xfrm>
            <a:off x="3302332" y="2607823"/>
            <a:ext cx="498701" cy="824753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E08089-0B60-0549-A5FE-B32A90034AE8}"/>
              </a:ext>
            </a:extLst>
          </p:cNvPr>
          <p:cNvSpPr/>
          <p:nvPr/>
        </p:nvSpPr>
        <p:spPr>
          <a:xfrm>
            <a:off x="2833513" y="3685461"/>
            <a:ext cx="1453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Cortical Layer</a:t>
            </a:r>
          </a:p>
        </p:txBody>
      </p:sp>
      <p:sp>
        <p:nvSpPr>
          <p:cNvPr id="44" name="Up Arrow 43">
            <a:extLst>
              <a:ext uri="{FF2B5EF4-FFF2-40B4-BE49-F238E27FC236}">
                <a16:creationId xmlns:a16="http://schemas.microsoft.com/office/drawing/2014/main" id="{AAC9383A-46DC-654A-86CE-C5A904F97B10}"/>
              </a:ext>
            </a:extLst>
          </p:cNvPr>
          <p:cNvSpPr/>
          <p:nvPr/>
        </p:nvSpPr>
        <p:spPr>
          <a:xfrm>
            <a:off x="3327117" y="4325607"/>
            <a:ext cx="498701" cy="824753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D201D7F-81F6-6D43-8A37-3D5C55824787}"/>
              </a:ext>
            </a:extLst>
          </p:cNvPr>
          <p:cNvSpPr txBox="1"/>
          <p:nvPr/>
        </p:nvSpPr>
        <p:spPr>
          <a:xfrm>
            <a:off x="1012803" y="5500767"/>
            <a:ext cx="1333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1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F64F3C-AE5B-2749-AA02-7EF15EB7F646}"/>
              </a:ext>
            </a:extLst>
          </p:cNvPr>
          <p:cNvSpPr/>
          <p:nvPr/>
        </p:nvSpPr>
        <p:spPr>
          <a:xfrm>
            <a:off x="6446373" y="5531587"/>
            <a:ext cx="200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source</a:t>
            </a:r>
            <a:endParaRPr lang="en-US" dirty="0"/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439BEAC9-E6B9-644A-9C1C-5ED1A6DACF5E}"/>
              </a:ext>
            </a:extLst>
          </p:cNvPr>
          <p:cNvSpPr txBox="1"/>
          <p:nvPr/>
        </p:nvSpPr>
        <p:spPr>
          <a:xfrm>
            <a:off x="2599554" y="5500809"/>
            <a:ext cx="1333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2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30">
                <a:extLst>
                  <a:ext uri="{FF2B5EF4-FFF2-40B4-BE49-F238E27FC236}">
                    <a16:creationId xmlns:a16="http://schemas.microsoft.com/office/drawing/2014/main" id="{5D40F2CE-97EE-E843-BF75-642E6AEAFF82}"/>
                  </a:ext>
                </a:extLst>
              </p:cNvPr>
              <p:cNvSpPr txBox="1"/>
              <p:nvPr/>
            </p:nvSpPr>
            <p:spPr>
              <a:xfrm>
                <a:off x="4554179" y="5500809"/>
                <a:ext cx="1546627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文本框 30">
                <a:extLst>
                  <a:ext uri="{FF2B5EF4-FFF2-40B4-BE49-F238E27FC236}">
                    <a16:creationId xmlns:a16="http://schemas.microsoft.com/office/drawing/2014/main" id="{5D40F2CE-97EE-E843-BF75-642E6AEAF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79" y="5500809"/>
                <a:ext cx="1546627" cy="400110"/>
              </a:xfrm>
              <a:prstGeom prst="rect">
                <a:avLst/>
              </a:prstGeom>
              <a:blipFill>
                <a:blip r:embed="rId2"/>
                <a:stretch>
                  <a:fillRect l="-3252" t="-5882" b="-1764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30">
            <a:extLst>
              <a:ext uri="{FF2B5EF4-FFF2-40B4-BE49-F238E27FC236}">
                <a16:creationId xmlns:a16="http://schemas.microsoft.com/office/drawing/2014/main" id="{A856FE2A-E364-0A4D-AA7C-F865FE64DC5A}"/>
              </a:ext>
            </a:extLst>
          </p:cNvPr>
          <p:cNvSpPr txBox="1"/>
          <p:nvPr/>
        </p:nvSpPr>
        <p:spPr>
          <a:xfrm>
            <a:off x="1200778" y="3670072"/>
            <a:ext cx="471592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28822-6C46-9141-B038-BE529C40B87B}"/>
              </a:ext>
            </a:extLst>
          </p:cNvPr>
          <p:cNvSpPr txBox="1"/>
          <p:nvPr/>
        </p:nvSpPr>
        <p:spPr>
          <a:xfrm>
            <a:off x="4069973" y="54864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D821B-1C50-034F-9C21-AF52CFC0FAF4}"/>
              </a:ext>
            </a:extLst>
          </p:cNvPr>
          <p:cNvSpPr/>
          <p:nvPr/>
        </p:nvSpPr>
        <p:spPr>
          <a:xfrm>
            <a:off x="4630516" y="1983180"/>
            <a:ext cx="1797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Hebbian readout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1028AE-C68E-9D47-A573-97C80CA4387C}"/>
              </a:ext>
            </a:extLst>
          </p:cNvPr>
          <p:cNvSpPr/>
          <p:nvPr/>
        </p:nvSpPr>
        <p:spPr>
          <a:xfrm>
            <a:off x="3302333" y="1929394"/>
            <a:ext cx="498701" cy="5012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A4693319-F64A-9C44-8376-ADEDBED7C425}"/>
              </a:ext>
            </a:extLst>
          </p:cNvPr>
          <p:cNvSpPr/>
          <p:nvPr/>
        </p:nvSpPr>
        <p:spPr>
          <a:xfrm>
            <a:off x="3302332" y="2607823"/>
            <a:ext cx="498701" cy="824753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FF0D5D-49DE-EF46-8035-AFA40030D4DD}"/>
              </a:ext>
            </a:extLst>
          </p:cNvPr>
          <p:cNvCxnSpPr>
            <a:cxnSpLocks/>
          </p:cNvCxnSpPr>
          <p:nvPr/>
        </p:nvCxnSpPr>
        <p:spPr>
          <a:xfrm flipV="1">
            <a:off x="1613645" y="3870127"/>
            <a:ext cx="197226" cy="158041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7E36B-779C-D74A-8FD9-1E472257CE99}"/>
              </a:ext>
            </a:extLst>
          </p:cNvPr>
          <p:cNvCxnSpPr/>
          <p:nvPr/>
        </p:nvCxnSpPr>
        <p:spPr>
          <a:xfrm>
            <a:off x="2456122" y="3360860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9B507-650D-9C4B-8B6D-56CE4E6242E6}"/>
              </a:ext>
            </a:extLst>
          </p:cNvPr>
          <p:cNvCxnSpPr/>
          <p:nvPr/>
        </p:nvCxnSpPr>
        <p:spPr>
          <a:xfrm>
            <a:off x="4527077" y="3345238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5B46D4-D353-9E42-99C7-719A6F72AA5C}"/>
              </a:ext>
            </a:extLst>
          </p:cNvPr>
          <p:cNvCxnSpPr>
            <a:cxnSpLocks/>
          </p:cNvCxnSpPr>
          <p:nvPr/>
        </p:nvCxnSpPr>
        <p:spPr>
          <a:xfrm flipV="1">
            <a:off x="3414964" y="3870128"/>
            <a:ext cx="136718" cy="158041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1C594D-1E0A-3943-BA8C-7F8732CFDE5D}"/>
              </a:ext>
            </a:extLst>
          </p:cNvPr>
          <p:cNvCxnSpPr>
            <a:cxnSpLocks/>
          </p:cNvCxnSpPr>
          <p:nvPr/>
        </p:nvCxnSpPr>
        <p:spPr>
          <a:xfrm flipH="1" flipV="1">
            <a:off x="5253122" y="3870127"/>
            <a:ext cx="42294" cy="15804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DE08089-0B60-0549-A5FE-B32A90034AE8}"/>
              </a:ext>
            </a:extLst>
          </p:cNvPr>
          <p:cNvSpPr/>
          <p:nvPr/>
        </p:nvSpPr>
        <p:spPr>
          <a:xfrm>
            <a:off x="5916707" y="4516724"/>
            <a:ext cx="164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Purely selective</a:t>
            </a:r>
          </a:p>
        </p:txBody>
      </p:sp>
    </p:spTree>
    <p:extLst>
      <p:ext uri="{BB962C8B-B14F-4D97-AF65-F5344CB8AC3E}">
        <p14:creationId xmlns:p14="http://schemas.microsoft.com/office/powerpoint/2010/main" val="130018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D201D7F-81F6-6D43-8A37-3D5C55824787}"/>
              </a:ext>
            </a:extLst>
          </p:cNvPr>
          <p:cNvSpPr txBox="1"/>
          <p:nvPr/>
        </p:nvSpPr>
        <p:spPr>
          <a:xfrm>
            <a:off x="1012803" y="5500767"/>
            <a:ext cx="1333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1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F64F3C-AE5B-2749-AA02-7EF15EB7F646}"/>
              </a:ext>
            </a:extLst>
          </p:cNvPr>
          <p:cNvSpPr/>
          <p:nvPr/>
        </p:nvSpPr>
        <p:spPr>
          <a:xfrm>
            <a:off x="6446373" y="5531587"/>
            <a:ext cx="200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source</a:t>
            </a:r>
            <a:endParaRPr lang="en-US" dirty="0"/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439BEAC9-E6B9-644A-9C1C-5ED1A6DACF5E}"/>
              </a:ext>
            </a:extLst>
          </p:cNvPr>
          <p:cNvSpPr txBox="1"/>
          <p:nvPr/>
        </p:nvSpPr>
        <p:spPr>
          <a:xfrm>
            <a:off x="2599554" y="5500809"/>
            <a:ext cx="1333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2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30">
                <a:extLst>
                  <a:ext uri="{FF2B5EF4-FFF2-40B4-BE49-F238E27FC236}">
                    <a16:creationId xmlns:a16="http://schemas.microsoft.com/office/drawing/2014/main" id="{5D40F2CE-97EE-E843-BF75-642E6AEAFF82}"/>
                  </a:ext>
                </a:extLst>
              </p:cNvPr>
              <p:cNvSpPr txBox="1"/>
              <p:nvPr/>
            </p:nvSpPr>
            <p:spPr>
              <a:xfrm>
                <a:off x="4554179" y="5500809"/>
                <a:ext cx="1546627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文本框 30">
                <a:extLst>
                  <a:ext uri="{FF2B5EF4-FFF2-40B4-BE49-F238E27FC236}">
                    <a16:creationId xmlns:a16="http://schemas.microsoft.com/office/drawing/2014/main" id="{5D40F2CE-97EE-E843-BF75-642E6AEAF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79" y="5500809"/>
                <a:ext cx="1546627" cy="400110"/>
              </a:xfrm>
              <a:prstGeom prst="rect">
                <a:avLst/>
              </a:prstGeom>
              <a:blipFill>
                <a:blip r:embed="rId2"/>
                <a:stretch>
                  <a:fillRect l="-3252" t="-5882" b="-1764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30">
            <a:extLst>
              <a:ext uri="{FF2B5EF4-FFF2-40B4-BE49-F238E27FC236}">
                <a16:creationId xmlns:a16="http://schemas.microsoft.com/office/drawing/2014/main" id="{A856FE2A-E364-0A4D-AA7C-F865FE64DC5A}"/>
              </a:ext>
            </a:extLst>
          </p:cNvPr>
          <p:cNvSpPr txBox="1"/>
          <p:nvPr/>
        </p:nvSpPr>
        <p:spPr>
          <a:xfrm>
            <a:off x="1200778" y="3670072"/>
            <a:ext cx="471592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28822-6C46-9141-B038-BE529C40B87B}"/>
              </a:ext>
            </a:extLst>
          </p:cNvPr>
          <p:cNvSpPr txBox="1"/>
          <p:nvPr/>
        </p:nvSpPr>
        <p:spPr>
          <a:xfrm>
            <a:off x="4069973" y="54864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D821B-1C50-034F-9C21-AF52CFC0FAF4}"/>
              </a:ext>
            </a:extLst>
          </p:cNvPr>
          <p:cNvSpPr/>
          <p:nvPr/>
        </p:nvSpPr>
        <p:spPr>
          <a:xfrm>
            <a:off x="4630516" y="1983180"/>
            <a:ext cx="1797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Hebbian readout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1028AE-C68E-9D47-A573-97C80CA4387C}"/>
              </a:ext>
            </a:extLst>
          </p:cNvPr>
          <p:cNvSpPr/>
          <p:nvPr/>
        </p:nvSpPr>
        <p:spPr>
          <a:xfrm>
            <a:off x="3302333" y="1929394"/>
            <a:ext cx="498701" cy="5012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A4693319-F64A-9C44-8376-ADEDBED7C425}"/>
              </a:ext>
            </a:extLst>
          </p:cNvPr>
          <p:cNvSpPr/>
          <p:nvPr/>
        </p:nvSpPr>
        <p:spPr>
          <a:xfrm>
            <a:off x="3302332" y="2607823"/>
            <a:ext cx="498701" cy="824753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FF0D5D-49DE-EF46-8035-AFA40030D4DD}"/>
              </a:ext>
            </a:extLst>
          </p:cNvPr>
          <p:cNvCxnSpPr>
            <a:cxnSpLocks/>
          </p:cNvCxnSpPr>
          <p:nvPr/>
        </p:nvCxnSpPr>
        <p:spPr>
          <a:xfrm flipV="1">
            <a:off x="1613645" y="3870127"/>
            <a:ext cx="197226" cy="158041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7E36B-779C-D74A-8FD9-1E472257CE99}"/>
              </a:ext>
            </a:extLst>
          </p:cNvPr>
          <p:cNvCxnSpPr/>
          <p:nvPr/>
        </p:nvCxnSpPr>
        <p:spPr>
          <a:xfrm>
            <a:off x="2456122" y="3360860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9B507-650D-9C4B-8B6D-56CE4E6242E6}"/>
              </a:ext>
            </a:extLst>
          </p:cNvPr>
          <p:cNvCxnSpPr/>
          <p:nvPr/>
        </p:nvCxnSpPr>
        <p:spPr>
          <a:xfrm>
            <a:off x="4527077" y="3345238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5B46D4-D353-9E42-99C7-719A6F72AA5C}"/>
              </a:ext>
            </a:extLst>
          </p:cNvPr>
          <p:cNvCxnSpPr>
            <a:cxnSpLocks/>
          </p:cNvCxnSpPr>
          <p:nvPr/>
        </p:nvCxnSpPr>
        <p:spPr>
          <a:xfrm flipV="1">
            <a:off x="3414964" y="3870128"/>
            <a:ext cx="136718" cy="158041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1C594D-1E0A-3943-BA8C-7F8732CFDE5D}"/>
              </a:ext>
            </a:extLst>
          </p:cNvPr>
          <p:cNvCxnSpPr>
            <a:cxnSpLocks/>
          </p:cNvCxnSpPr>
          <p:nvPr/>
        </p:nvCxnSpPr>
        <p:spPr>
          <a:xfrm flipH="1" flipV="1">
            <a:off x="5253122" y="3870127"/>
            <a:ext cx="42294" cy="15804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DE08089-0B60-0549-A5FE-B32A90034AE8}"/>
              </a:ext>
            </a:extLst>
          </p:cNvPr>
          <p:cNvSpPr/>
          <p:nvPr/>
        </p:nvSpPr>
        <p:spPr>
          <a:xfrm>
            <a:off x="5992989" y="4516724"/>
            <a:ext cx="1636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Mixed selective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4F6FD6-A013-C548-9140-35E9164C53F6}"/>
              </a:ext>
            </a:extLst>
          </p:cNvPr>
          <p:cNvCxnSpPr>
            <a:cxnSpLocks/>
          </p:cNvCxnSpPr>
          <p:nvPr/>
        </p:nvCxnSpPr>
        <p:spPr>
          <a:xfrm flipH="1" flipV="1">
            <a:off x="1976558" y="3885749"/>
            <a:ext cx="1314314" cy="157199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36B12E-83D0-4746-B700-D09342B56B0C}"/>
              </a:ext>
            </a:extLst>
          </p:cNvPr>
          <p:cNvCxnSpPr>
            <a:cxnSpLocks/>
          </p:cNvCxnSpPr>
          <p:nvPr/>
        </p:nvCxnSpPr>
        <p:spPr>
          <a:xfrm flipV="1">
            <a:off x="1712258" y="3908380"/>
            <a:ext cx="3397624" cy="150100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46BC22-0D80-0B43-B41C-308FF2ED2A67}"/>
              </a:ext>
            </a:extLst>
          </p:cNvPr>
          <p:cNvCxnSpPr>
            <a:cxnSpLocks/>
          </p:cNvCxnSpPr>
          <p:nvPr/>
        </p:nvCxnSpPr>
        <p:spPr>
          <a:xfrm flipH="1" flipV="1">
            <a:off x="3801034" y="3870127"/>
            <a:ext cx="1308848" cy="153925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4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D201D7F-81F6-6D43-8A37-3D5C55824787}"/>
              </a:ext>
            </a:extLst>
          </p:cNvPr>
          <p:cNvSpPr txBox="1"/>
          <p:nvPr/>
        </p:nvSpPr>
        <p:spPr>
          <a:xfrm>
            <a:off x="1012803" y="5500767"/>
            <a:ext cx="1333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1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F64F3C-AE5B-2749-AA02-7EF15EB7F646}"/>
              </a:ext>
            </a:extLst>
          </p:cNvPr>
          <p:cNvSpPr/>
          <p:nvPr/>
        </p:nvSpPr>
        <p:spPr>
          <a:xfrm>
            <a:off x="6446373" y="5531587"/>
            <a:ext cx="200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source</a:t>
            </a:r>
            <a:endParaRPr lang="en-US" dirty="0"/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439BEAC9-E6B9-644A-9C1C-5ED1A6DACF5E}"/>
              </a:ext>
            </a:extLst>
          </p:cNvPr>
          <p:cNvSpPr txBox="1"/>
          <p:nvPr/>
        </p:nvSpPr>
        <p:spPr>
          <a:xfrm>
            <a:off x="2599554" y="5500809"/>
            <a:ext cx="1333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2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30">
                <a:extLst>
                  <a:ext uri="{FF2B5EF4-FFF2-40B4-BE49-F238E27FC236}">
                    <a16:creationId xmlns:a16="http://schemas.microsoft.com/office/drawing/2014/main" id="{5D40F2CE-97EE-E843-BF75-642E6AEAFF82}"/>
                  </a:ext>
                </a:extLst>
              </p:cNvPr>
              <p:cNvSpPr txBox="1"/>
              <p:nvPr/>
            </p:nvSpPr>
            <p:spPr>
              <a:xfrm>
                <a:off x="4554179" y="5500809"/>
                <a:ext cx="1546627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文本框 30">
                <a:extLst>
                  <a:ext uri="{FF2B5EF4-FFF2-40B4-BE49-F238E27FC236}">
                    <a16:creationId xmlns:a16="http://schemas.microsoft.com/office/drawing/2014/main" id="{5D40F2CE-97EE-E843-BF75-642E6AEAF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79" y="5500809"/>
                <a:ext cx="1546627" cy="400110"/>
              </a:xfrm>
              <a:prstGeom prst="rect">
                <a:avLst/>
              </a:prstGeom>
              <a:blipFill>
                <a:blip r:embed="rId2"/>
                <a:stretch>
                  <a:fillRect l="-3252" t="-5882" b="-1764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30">
            <a:extLst>
              <a:ext uri="{FF2B5EF4-FFF2-40B4-BE49-F238E27FC236}">
                <a16:creationId xmlns:a16="http://schemas.microsoft.com/office/drawing/2014/main" id="{A856FE2A-E364-0A4D-AA7C-F865FE64DC5A}"/>
              </a:ext>
            </a:extLst>
          </p:cNvPr>
          <p:cNvSpPr txBox="1"/>
          <p:nvPr/>
        </p:nvSpPr>
        <p:spPr>
          <a:xfrm>
            <a:off x="1200778" y="3670072"/>
            <a:ext cx="471592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28822-6C46-9141-B038-BE529C40B87B}"/>
              </a:ext>
            </a:extLst>
          </p:cNvPr>
          <p:cNvSpPr txBox="1"/>
          <p:nvPr/>
        </p:nvSpPr>
        <p:spPr>
          <a:xfrm>
            <a:off x="4069973" y="54864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D821B-1C50-034F-9C21-AF52CFC0FAF4}"/>
              </a:ext>
            </a:extLst>
          </p:cNvPr>
          <p:cNvSpPr/>
          <p:nvPr/>
        </p:nvSpPr>
        <p:spPr>
          <a:xfrm>
            <a:off x="4630516" y="1983180"/>
            <a:ext cx="1797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Hebbian readout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1028AE-C68E-9D47-A573-97C80CA4387C}"/>
              </a:ext>
            </a:extLst>
          </p:cNvPr>
          <p:cNvSpPr/>
          <p:nvPr/>
        </p:nvSpPr>
        <p:spPr>
          <a:xfrm>
            <a:off x="3302333" y="1929394"/>
            <a:ext cx="498701" cy="5012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A4693319-F64A-9C44-8376-ADEDBED7C425}"/>
              </a:ext>
            </a:extLst>
          </p:cNvPr>
          <p:cNvSpPr/>
          <p:nvPr/>
        </p:nvSpPr>
        <p:spPr>
          <a:xfrm>
            <a:off x="3302332" y="2607823"/>
            <a:ext cx="498701" cy="824753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FF0D5D-49DE-EF46-8035-AFA40030D4DD}"/>
              </a:ext>
            </a:extLst>
          </p:cNvPr>
          <p:cNvCxnSpPr>
            <a:cxnSpLocks/>
          </p:cNvCxnSpPr>
          <p:nvPr/>
        </p:nvCxnSpPr>
        <p:spPr>
          <a:xfrm flipV="1">
            <a:off x="1613645" y="3870127"/>
            <a:ext cx="197226" cy="158041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7E36B-779C-D74A-8FD9-1E472257CE99}"/>
              </a:ext>
            </a:extLst>
          </p:cNvPr>
          <p:cNvCxnSpPr/>
          <p:nvPr/>
        </p:nvCxnSpPr>
        <p:spPr>
          <a:xfrm>
            <a:off x="2456122" y="3360860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9B507-650D-9C4B-8B6D-56CE4E6242E6}"/>
              </a:ext>
            </a:extLst>
          </p:cNvPr>
          <p:cNvCxnSpPr/>
          <p:nvPr/>
        </p:nvCxnSpPr>
        <p:spPr>
          <a:xfrm>
            <a:off x="4527077" y="3345238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5B46D4-D353-9E42-99C7-719A6F72AA5C}"/>
              </a:ext>
            </a:extLst>
          </p:cNvPr>
          <p:cNvCxnSpPr>
            <a:cxnSpLocks/>
          </p:cNvCxnSpPr>
          <p:nvPr/>
        </p:nvCxnSpPr>
        <p:spPr>
          <a:xfrm flipV="1">
            <a:off x="3414964" y="3870128"/>
            <a:ext cx="136718" cy="158041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1C594D-1E0A-3943-BA8C-7F8732CFDE5D}"/>
              </a:ext>
            </a:extLst>
          </p:cNvPr>
          <p:cNvCxnSpPr>
            <a:cxnSpLocks/>
          </p:cNvCxnSpPr>
          <p:nvPr/>
        </p:nvCxnSpPr>
        <p:spPr>
          <a:xfrm flipH="1" flipV="1">
            <a:off x="5253122" y="3870127"/>
            <a:ext cx="42294" cy="15804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4F6FD6-A013-C548-9140-35E9164C53F6}"/>
              </a:ext>
            </a:extLst>
          </p:cNvPr>
          <p:cNvCxnSpPr>
            <a:cxnSpLocks/>
          </p:cNvCxnSpPr>
          <p:nvPr/>
        </p:nvCxnSpPr>
        <p:spPr>
          <a:xfrm flipH="1" flipV="1">
            <a:off x="1976558" y="3885749"/>
            <a:ext cx="1314314" cy="157199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36B12E-83D0-4746-B700-D09342B56B0C}"/>
              </a:ext>
            </a:extLst>
          </p:cNvPr>
          <p:cNvCxnSpPr>
            <a:cxnSpLocks/>
          </p:cNvCxnSpPr>
          <p:nvPr/>
        </p:nvCxnSpPr>
        <p:spPr>
          <a:xfrm flipV="1">
            <a:off x="1712258" y="3908380"/>
            <a:ext cx="3397624" cy="150100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46BC22-0D80-0B43-B41C-308FF2ED2A67}"/>
              </a:ext>
            </a:extLst>
          </p:cNvPr>
          <p:cNvCxnSpPr>
            <a:cxnSpLocks/>
          </p:cNvCxnSpPr>
          <p:nvPr/>
        </p:nvCxnSpPr>
        <p:spPr>
          <a:xfrm flipH="1" flipV="1">
            <a:off x="3801034" y="3870127"/>
            <a:ext cx="1308848" cy="153925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E75C046-E6A2-7447-B9A6-892C8FF0E746}"/>
              </a:ext>
            </a:extLst>
          </p:cNvPr>
          <p:cNvSpPr/>
          <p:nvPr/>
        </p:nvSpPr>
        <p:spPr>
          <a:xfrm>
            <a:off x="556091" y="3523957"/>
            <a:ext cx="5908211" cy="25361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51906-CB0E-DC4A-969A-88976D68A0D9}"/>
              </a:ext>
            </a:extLst>
          </p:cNvPr>
          <p:cNvSpPr txBox="1"/>
          <p:nvPr/>
        </p:nvSpPr>
        <p:spPr>
          <a:xfrm>
            <a:off x="7727577" y="2914392"/>
            <a:ext cx="2993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Increase the Capacity?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DA4B9-F037-8843-AE10-EC4DA7510DD1}"/>
              </a:ext>
            </a:extLst>
          </p:cNvPr>
          <p:cNvSpPr txBox="1"/>
          <p:nvPr/>
        </p:nvSpPr>
        <p:spPr>
          <a:xfrm>
            <a:off x="7614615" y="3969209"/>
            <a:ext cx="3439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robust under noise?</a:t>
            </a:r>
          </a:p>
        </p:txBody>
      </p:sp>
    </p:spTree>
    <p:extLst>
      <p:ext uri="{BB962C8B-B14F-4D97-AF65-F5344CB8AC3E}">
        <p14:creationId xmlns:p14="http://schemas.microsoft.com/office/powerpoint/2010/main" val="282537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Parameters, binary input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D201D7F-81F6-6D43-8A37-3D5C55824787}"/>
              </a:ext>
            </a:extLst>
          </p:cNvPr>
          <p:cNvSpPr txBox="1"/>
          <p:nvPr/>
        </p:nvSpPr>
        <p:spPr>
          <a:xfrm>
            <a:off x="1631393" y="1761447"/>
            <a:ext cx="1479522" cy="3983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1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439BEAC9-E6B9-644A-9C1C-5ED1A6DACF5E}"/>
              </a:ext>
            </a:extLst>
          </p:cNvPr>
          <p:cNvSpPr txBox="1"/>
          <p:nvPr/>
        </p:nvSpPr>
        <p:spPr>
          <a:xfrm>
            <a:off x="4961342" y="1800945"/>
            <a:ext cx="1488055" cy="3983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2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30">
            <a:extLst>
              <a:ext uri="{FF2B5EF4-FFF2-40B4-BE49-F238E27FC236}">
                <a16:creationId xmlns:a16="http://schemas.microsoft.com/office/drawing/2014/main" id="{5D40F2CE-97EE-E843-BF75-642E6AEAFF82}"/>
              </a:ext>
            </a:extLst>
          </p:cNvPr>
          <p:cNvSpPr txBox="1"/>
          <p:nvPr/>
        </p:nvSpPr>
        <p:spPr>
          <a:xfrm>
            <a:off x="8468698" y="1834893"/>
            <a:ext cx="138923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Modality 3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18A22-5F9D-2E4F-A903-C7947F8DA623}"/>
              </a:ext>
            </a:extLst>
          </p:cNvPr>
          <p:cNvSpPr txBox="1"/>
          <p:nvPr/>
        </p:nvSpPr>
        <p:spPr>
          <a:xfrm>
            <a:off x="894371" y="3162207"/>
            <a:ext cx="317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Dimension: N</a:t>
            </a:r>
          </a:p>
          <a:p>
            <a:r>
              <a:rPr lang="en-US" dirty="0"/>
              <a:t>Independent Sample number: 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86BE7-D733-F14E-864B-798D5C92C84C}"/>
              </a:ext>
            </a:extLst>
          </p:cNvPr>
          <p:cNvSpPr txBox="1"/>
          <p:nvPr/>
        </p:nvSpPr>
        <p:spPr>
          <a:xfrm>
            <a:off x="4361489" y="3162207"/>
            <a:ext cx="317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Dimension: M</a:t>
            </a:r>
          </a:p>
          <a:p>
            <a:r>
              <a:rPr lang="en-US" dirty="0"/>
              <a:t>Independent Sample number: 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4F3C9C-C349-274D-975A-845D646BC147}"/>
              </a:ext>
            </a:extLst>
          </p:cNvPr>
          <p:cNvSpPr txBox="1"/>
          <p:nvPr/>
        </p:nvSpPr>
        <p:spPr>
          <a:xfrm>
            <a:off x="7828607" y="3150068"/>
            <a:ext cx="317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Dimension: M</a:t>
            </a:r>
          </a:p>
          <a:p>
            <a:r>
              <a:rPr lang="en-US" dirty="0"/>
              <a:t>Independent Sample number: 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F67EB-E1D4-D540-8E37-C0B071B8580A}"/>
              </a:ext>
            </a:extLst>
          </p:cNvPr>
          <p:cNvSpPr txBox="1"/>
          <p:nvPr/>
        </p:nvSpPr>
        <p:spPr>
          <a:xfrm>
            <a:off x="1557624" y="3796399"/>
            <a:ext cx="15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(task-relevant)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3F833-BB54-3544-A422-1DE132D4510D}"/>
              </a:ext>
            </a:extLst>
          </p:cNvPr>
          <p:cNvSpPr/>
          <p:nvPr/>
        </p:nvSpPr>
        <p:spPr>
          <a:xfrm>
            <a:off x="4065039" y="4761018"/>
            <a:ext cx="3763568" cy="1658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61BD7-32AD-6B49-A94D-57F1595588C7}"/>
              </a:ext>
            </a:extLst>
          </p:cNvPr>
          <p:cNvSpPr txBox="1"/>
          <p:nvPr/>
        </p:nvSpPr>
        <p:spPr>
          <a:xfrm>
            <a:off x="1099976" y="5232985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Matrix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7CE9E-0A86-654F-98D1-E5ECF320F6FE}"/>
              </a:ext>
            </a:extLst>
          </p:cNvPr>
          <p:cNvSpPr txBox="1"/>
          <p:nvPr/>
        </p:nvSpPr>
        <p:spPr>
          <a:xfrm>
            <a:off x="5512188" y="44038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+ 2M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B2585F-6466-AB4A-96C0-BDE3655C7640}"/>
              </a:ext>
            </a:extLst>
          </p:cNvPr>
          <p:cNvSpPr txBox="1"/>
          <p:nvPr/>
        </p:nvSpPr>
        <p:spPr>
          <a:xfrm>
            <a:off x="3424224" y="540551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90A5600-6E3C-484C-990F-0D7F6247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1" y="2635561"/>
            <a:ext cx="2794000" cy="419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9CDD1A-0654-7541-B516-1BF5CB30F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70" y="2662822"/>
            <a:ext cx="28448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ED99906-E864-2F4D-A3E9-11638BE87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483" y="2689159"/>
            <a:ext cx="2844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9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0E2-B107-1446-A4C7-661478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428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Details:</a:t>
            </a:r>
            <a:b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Parameters, Partition schemes  </a:t>
            </a:r>
            <a:endParaRPr kumimoji="1" lang="zh-CN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051CBA-0DE5-C544-BB80-99E3AE889F61}"/>
              </a:ext>
            </a:extLst>
          </p:cNvPr>
          <p:cNvCxnSpPr/>
          <p:nvPr/>
        </p:nvCxnSpPr>
        <p:spPr>
          <a:xfrm>
            <a:off x="538162" y="1368427"/>
            <a:ext cx="1110615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A31C39-ED14-C441-891D-69581A77DC61}"/>
                  </a:ext>
                </a:extLst>
              </p:cNvPr>
              <p:cNvSpPr txBox="1"/>
              <p:nvPr/>
            </p:nvSpPr>
            <p:spPr>
              <a:xfrm>
                <a:off x="3142983" y="1532882"/>
                <a:ext cx="6357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Mixing Order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--- Number of Modalities each neuron can talk to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A31C39-ED14-C441-891D-69581A77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83" y="1532882"/>
                <a:ext cx="6357574" cy="369332"/>
              </a:xfrm>
              <a:prstGeom prst="rect">
                <a:avLst/>
              </a:prstGeom>
              <a:blipFill>
                <a:blip r:embed="rId2"/>
                <a:stretch>
                  <a:fillRect l="-59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30">
            <a:extLst>
              <a:ext uri="{FF2B5EF4-FFF2-40B4-BE49-F238E27FC236}">
                <a16:creationId xmlns:a16="http://schemas.microsoft.com/office/drawing/2014/main" id="{57424D7A-4CDB-A448-B619-29046DA394CB}"/>
              </a:ext>
            </a:extLst>
          </p:cNvPr>
          <p:cNvSpPr txBox="1"/>
          <p:nvPr/>
        </p:nvSpPr>
        <p:spPr>
          <a:xfrm>
            <a:off x="538162" y="4066653"/>
            <a:ext cx="600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43F62DF9-73CF-7846-9FE2-91F03EB34E4C}"/>
              </a:ext>
            </a:extLst>
          </p:cNvPr>
          <p:cNvSpPr txBox="1"/>
          <p:nvPr/>
        </p:nvSpPr>
        <p:spPr>
          <a:xfrm>
            <a:off x="1577220" y="4066653"/>
            <a:ext cx="69569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30">
            <a:extLst>
              <a:ext uri="{FF2B5EF4-FFF2-40B4-BE49-F238E27FC236}">
                <a16:creationId xmlns:a16="http://schemas.microsoft.com/office/drawing/2014/main" id="{E2F6387C-AAE4-0546-896F-917F4218172F}"/>
              </a:ext>
            </a:extLst>
          </p:cNvPr>
          <p:cNvSpPr txBox="1"/>
          <p:nvPr/>
        </p:nvSpPr>
        <p:spPr>
          <a:xfrm>
            <a:off x="2699463" y="4066653"/>
            <a:ext cx="67952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id="{BFFB82E5-B74F-2649-9555-683E4E2D307F}"/>
              </a:ext>
            </a:extLst>
          </p:cNvPr>
          <p:cNvSpPr txBox="1"/>
          <p:nvPr/>
        </p:nvSpPr>
        <p:spPr>
          <a:xfrm>
            <a:off x="696875" y="2686010"/>
            <a:ext cx="254663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CA5D3-A16E-3946-874F-77C7350ABDA9}"/>
              </a:ext>
            </a:extLst>
          </p:cNvPr>
          <p:cNvCxnSpPr>
            <a:cxnSpLocks/>
          </p:cNvCxnSpPr>
          <p:nvPr/>
        </p:nvCxnSpPr>
        <p:spPr>
          <a:xfrm flipV="1">
            <a:off x="838583" y="2886065"/>
            <a:ext cx="271159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2A8630-321C-ED47-8F12-743DAA6A20A8}"/>
              </a:ext>
            </a:extLst>
          </p:cNvPr>
          <p:cNvCxnSpPr>
            <a:cxnSpLocks/>
          </p:cNvCxnSpPr>
          <p:nvPr/>
        </p:nvCxnSpPr>
        <p:spPr>
          <a:xfrm flipV="1">
            <a:off x="1874833" y="2878515"/>
            <a:ext cx="0" cy="109656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5B3FA0-4ECC-5A4A-AAE9-BF8E0F12AF67}"/>
              </a:ext>
            </a:extLst>
          </p:cNvPr>
          <p:cNvCxnSpPr>
            <a:cxnSpLocks/>
          </p:cNvCxnSpPr>
          <p:nvPr/>
        </p:nvCxnSpPr>
        <p:spPr>
          <a:xfrm flipH="1" flipV="1">
            <a:off x="2875764" y="2886066"/>
            <a:ext cx="162237" cy="108901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AC415B-7208-C244-A964-D25FE9807FBC}"/>
              </a:ext>
            </a:extLst>
          </p:cNvPr>
          <p:cNvCxnSpPr/>
          <p:nvPr/>
        </p:nvCxnSpPr>
        <p:spPr>
          <a:xfrm>
            <a:off x="1436615" y="2372349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E235BA-78E3-5F4B-AEE8-E114407923A5}"/>
              </a:ext>
            </a:extLst>
          </p:cNvPr>
          <p:cNvCxnSpPr/>
          <p:nvPr/>
        </p:nvCxnSpPr>
        <p:spPr>
          <a:xfrm>
            <a:off x="2380545" y="2400631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2C0BA5-F56A-9B41-A8D9-AF8D14C02D84}"/>
              </a:ext>
            </a:extLst>
          </p:cNvPr>
          <p:cNvSpPr txBox="1"/>
          <p:nvPr/>
        </p:nvSpPr>
        <p:spPr>
          <a:xfrm>
            <a:off x="1521210" y="458628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1</a:t>
            </a:r>
          </a:p>
        </p:txBody>
      </p:sp>
      <p:sp>
        <p:nvSpPr>
          <p:cNvPr id="40" name="文本框 30">
            <a:extLst>
              <a:ext uri="{FF2B5EF4-FFF2-40B4-BE49-F238E27FC236}">
                <a16:creationId xmlns:a16="http://schemas.microsoft.com/office/drawing/2014/main" id="{A6E2176B-88DB-C948-90F4-20CF84793014}"/>
              </a:ext>
            </a:extLst>
          </p:cNvPr>
          <p:cNvSpPr txBox="1"/>
          <p:nvPr/>
        </p:nvSpPr>
        <p:spPr>
          <a:xfrm>
            <a:off x="4611633" y="4035654"/>
            <a:ext cx="600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30">
            <a:extLst>
              <a:ext uri="{FF2B5EF4-FFF2-40B4-BE49-F238E27FC236}">
                <a16:creationId xmlns:a16="http://schemas.microsoft.com/office/drawing/2014/main" id="{CC5986B7-8096-4048-803F-E25171FAEE3D}"/>
              </a:ext>
            </a:extLst>
          </p:cNvPr>
          <p:cNvSpPr txBox="1"/>
          <p:nvPr/>
        </p:nvSpPr>
        <p:spPr>
          <a:xfrm>
            <a:off x="5699045" y="4035654"/>
            <a:ext cx="600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30">
            <a:extLst>
              <a:ext uri="{FF2B5EF4-FFF2-40B4-BE49-F238E27FC236}">
                <a16:creationId xmlns:a16="http://schemas.microsoft.com/office/drawing/2014/main" id="{106B722E-B4CF-C840-AC7B-05570EBEBD8A}"/>
              </a:ext>
            </a:extLst>
          </p:cNvPr>
          <p:cNvSpPr txBox="1"/>
          <p:nvPr/>
        </p:nvSpPr>
        <p:spPr>
          <a:xfrm>
            <a:off x="6772934" y="4035654"/>
            <a:ext cx="67952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30">
            <a:extLst>
              <a:ext uri="{FF2B5EF4-FFF2-40B4-BE49-F238E27FC236}">
                <a16:creationId xmlns:a16="http://schemas.microsoft.com/office/drawing/2014/main" id="{2103D284-17E9-DA43-A652-3F8D7ACD1B2E}"/>
              </a:ext>
            </a:extLst>
          </p:cNvPr>
          <p:cNvSpPr txBox="1"/>
          <p:nvPr/>
        </p:nvSpPr>
        <p:spPr>
          <a:xfrm>
            <a:off x="4770346" y="2686010"/>
            <a:ext cx="254663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57EE54-C892-0642-B151-5B3D689F98DD}"/>
              </a:ext>
            </a:extLst>
          </p:cNvPr>
          <p:cNvCxnSpPr>
            <a:cxnSpLocks/>
          </p:cNvCxnSpPr>
          <p:nvPr/>
        </p:nvCxnSpPr>
        <p:spPr>
          <a:xfrm flipV="1">
            <a:off x="4912054" y="2886065"/>
            <a:ext cx="271159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16465D-44EB-AC43-BD53-D113672BE34B}"/>
              </a:ext>
            </a:extLst>
          </p:cNvPr>
          <p:cNvCxnSpPr>
            <a:cxnSpLocks/>
          </p:cNvCxnSpPr>
          <p:nvPr/>
        </p:nvCxnSpPr>
        <p:spPr>
          <a:xfrm flipV="1">
            <a:off x="5948304" y="2878515"/>
            <a:ext cx="0" cy="109656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C692C3-C90F-0B47-AE0E-D773F3A55125}"/>
              </a:ext>
            </a:extLst>
          </p:cNvPr>
          <p:cNvCxnSpPr>
            <a:cxnSpLocks/>
          </p:cNvCxnSpPr>
          <p:nvPr/>
        </p:nvCxnSpPr>
        <p:spPr>
          <a:xfrm flipH="1" flipV="1">
            <a:off x="6949235" y="2886066"/>
            <a:ext cx="162237" cy="108901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CF8867-9267-3343-B5A3-7EAAD3A4A13A}"/>
              </a:ext>
            </a:extLst>
          </p:cNvPr>
          <p:cNvCxnSpPr/>
          <p:nvPr/>
        </p:nvCxnSpPr>
        <p:spPr>
          <a:xfrm>
            <a:off x="5510086" y="2372349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BE937E-1A28-8B49-B6A6-21D193924DC8}"/>
              </a:ext>
            </a:extLst>
          </p:cNvPr>
          <p:cNvCxnSpPr/>
          <p:nvPr/>
        </p:nvCxnSpPr>
        <p:spPr>
          <a:xfrm>
            <a:off x="6454016" y="2400631"/>
            <a:ext cx="0" cy="10856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BA0D4A-D63A-CA48-B51D-12AA7C1B0921}"/>
              </a:ext>
            </a:extLst>
          </p:cNvPr>
          <p:cNvSpPr txBox="1"/>
          <p:nvPr/>
        </p:nvSpPr>
        <p:spPr>
          <a:xfrm>
            <a:off x="5639136" y="458628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2CCD3C-9571-7545-9AF1-055F0AF4D23D}"/>
              </a:ext>
            </a:extLst>
          </p:cNvPr>
          <p:cNvCxnSpPr>
            <a:cxnSpLocks/>
          </p:cNvCxnSpPr>
          <p:nvPr/>
        </p:nvCxnSpPr>
        <p:spPr>
          <a:xfrm flipV="1">
            <a:off x="5039813" y="2886065"/>
            <a:ext cx="806659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BAC931-9171-7D48-847B-CBE76BDD396B}"/>
              </a:ext>
            </a:extLst>
          </p:cNvPr>
          <p:cNvCxnSpPr>
            <a:cxnSpLocks/>
          </p:cNvCxnSpPr>
          <p:nvPr/>
        </p:nvCxnSpPr>
        <p:spPr>
          <a:xfrm flipV="1">
            <a:off x="6050137" y="2886065"/>
            <a:ext cx="722797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A224EC-A2BE-2A48-8C3C-8A462560BFDB}"/>
              </a:ext>
            </a:extLst>
          </p:cNvPr>
          <p:cNvCxnSpPr>
            <a:cxnSpLocks/>
          </p:cNvCxnSpPr>
          <p:nvPr/>
        </p:nvCxnSpPr>
        <p:spPr>
          <a:xfrm flipH="1" flipV="1">
            <a:off x="5227029" y="2886066"/>
            <a:ext cx="1830237" cy="107831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30">
            <a:extLst>
              <a:ext uri="{FF2B5EF4-FFF2-40B4-BE49-F238E27FC236}">
                <a16:creationId xmlns:a16="http://schemas.microsoft.com/office/drawing/2014/main" id="{2DC431F7-6022-C548-8FA3-4601ABB25E59}"/>
              </a:ext>
            </a:extLst>
          </p:cNvPr>
          <p:cNvSpPr txBox="1"/>
          <p:nvPr/>
        </p:nvSpPr>
        <p:spPr>
          <a:xfrm>
            <a:off x="8636371" y="4035654"/>
            <a:ext cx="60084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文本框 30">
            <a:extLst>
              <a:ext uri="{FF2B5EF4-FFF2-40B4-BE49-F238E27FC236}">
                <a16:creationId xmlns:a16="http://schemas.microsoft.com/office/drawing/2014/main" id="{6C383F62-C1A3-F54E-8FA0-5415146471CD}"/>
              </a:ext>
            </a:extLst>
          </p:cNvPr>
          <p:cNvSpPr txBox="1"/>
          <p:nvPr/>
        </p:nvSpPr>
        <p:spPr>
          <a:xfrm>
            <a:off x="9675429" y="4035654"/>
            <a:ext cx="69569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文本框 30">
            <a:extLst>
              <a:ext uri="{FF2B5EF4-FFF2-40B4-BE49-F238E27FC236}">
                <a16:creationId xmlns:a16="http://schemas.microsoft.com/office/drawing/2014/main" id="{3494B019-9682-2B4F-BCCB-958425221924}"/>
              </a:ext>
            </a:extLst>
          </p:cNvPr>
          <p:cNvSpPr txBox="1"/>
          <p:nvPr/>
        </p:nvSpPr>
        <p:spPr>
          <a:xfrm>
            <a:off x="10797672" y="4035654"/>
            <a:ext cx="67952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文本框 30">
            <a:extLst>
              <a:ext uri="{FF2B5EF4-FFF2-40B4-BE49-F238E27FC236}">
                <a16:creationId xmlns:a16="http://schemas.microsoft.com/office/drawing/2014/main" id="{052F5D76-961D-3243-86FD-158BC164F882}"/>
              </a:ext>
            </a:extLst>
          </p:cNvPr>
          <p:cNvSpPr txBox="1"/>
          <p:nvPr/>
        </p:nvSpPr>
        <p:spPr>
          <a:xfrm>
            <a:off x="8795084" y="2686010"/>
            <a:ext cx="254663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9D6EF75-14CF-A94A-A7D9-1347EDAB89FC}"/>
              </a:ext>
            </a:extLst>
          </p:cNvPr>
          <p:cNvCxnSpPr>
            <a:cxnSpLocks/>
          </p:cNvCxnSpPr>
          <p:nvPr/>
        </p:nvCxnSpPr>
        <p:spPr>
          <a:xfrm flipV="1">
            <a:off x="9973042" y="2878515"/>
            <a:ext cx="0" cy="109656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FD8ECE7-8AB6-FC45-A085-9E0152C8A873}"/>
              </a:ext>
            </a:extLst>
          </p:cNvPr>
          <p:cNvSpPr txBox="1"/>
          <p:nvPr/>
        </p:nvSpPr>
        <p:spPr>
          <a:xfrm>
            <a:off x="9663874" y="458628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A541C0-C0EB-664A-9FD0-CD8C69BFB7DD}"/>
              </a:ext>
            </a:extLst>
          </p:cNvPr>
          <p:cNvCxnSpPr>
            <a:cxnSpLocks/>
          </p:cNvCxnSpPr>
          <p:nvPr/>
        </p:nvCxnSpPr>
        <p:spPr>
          <a:xfrm flipV="1">
            <a:off x="9064551" y="2886065"/>
            <a:ext cx="806659" cy="10890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AD3385A-75CC-6A40-A2A7-445CE8B7297C}"/>
              </a:ext>
            </a:extLst>
          </p:cNvPr>
          <p:cNvCxnSpPr>
            <a:cxnSpLocks/>
          </p:cNvCxnSpPr>
          <p:nvPr/>
        </p:nvCxnSpPr>
        <p:spPr>
          <a:xfrm flipH="1" flipV="1">
            <a:off x="10140677" y="2886065"/>
            <a:ext cx="941329" cy="107831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3C03BB21-106C-3748-AE72-5DBEEEC6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9" y="4097648"/>
            <a:ext cx="331513" cy="35361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BF35581-C596-224D-A6FE-9E6463706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32" y="4115705"/>
            <a:ext cx="304800" cy="3175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3277F29-7866-7543-8D41-D2A0C638C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351" y="4122809"/>
            <a:ext cx="241300" cy="2794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C49ED2A-D746-734F-B652-1DD961FE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01" y="4072763"/>
            <a:ext cx="331513" cy="3536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605D103-A84B-1342-8BF9-CC1BB25FD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544" y="4090820"/>
            <a:ext cx="304800" cy="3175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6F3B2E-EB64-0044-BF40-4F3DB0CC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463" y="4097924"/>
            <a:ext cx="241300" cy="2794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5EF6DB3-D9C8-D744-9C41-CAB2BABA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328" y="4068569"/>
            <a:ext cx="331513" cy="35361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1F91F5E-FEB7-BC4A-AEFA-F905766A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071" y="4086626"/>
            <a:ext cx="304800" cy="3175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AD1ABE0-E459-DB47-8C80-EBE4556BA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990" y="4093730"/>
            <a:ext cx="241300" cy="279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5939CC9-9BA8-B143-ADBC-4A562482A79D}"/>
                  </a:ext>
                </a:extLst>
              </p:cNvPr>
              <p:cNvSpPr txBox="1"/>
              <p:nvPr/>
            </p:nvSpPr>
            <p:spPr>
              <a:xfrm>
                <a:off x="4423453" y="5350370"/>
                <a:ext cx="3387782" cy="53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Partition Number: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5939CC9-9BA8-B143-ADBC-4A562482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453" y="5350370"/>
                <a:ext cx="3387782" cy="538674"/>
              </a:xfrm>
              <a:prstGeom prst="rect">
                <a:avLst/>
              </a:prstGeom>
              <a:blipFill>
                <a:blip r:embed="rId6"/>
                <a:stretch>
                  <a:fillRect l="-2996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19F493-3FB7-374E-89A9-AAA62DA7066B}"/>
              </a:ext>
            </a:extLst>
          </p:cNvPr>
          <p:cNvSpPr txBox="1"/>
          <p:nvPr/>
        </p:nvSpPr>
        <p:spPr>
          <a:xfrm>
            <a:off x="3378632" y="26812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91D283-D147-AB40-B63A-3948A09BCB40}"/>
              </a:ext>
            </a:extLst>
          </p:cNvPr>
          <p:cNvSpPr txBox="1"/>
          <p:nvPr/>
        </p:nvSpPr>
        <p:spPr>
          <a:xfrm>
            <a:off x="7360801" y="26657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6E737B-D995-0149-AEDC-D9F7B96CDBB9}"/>
              </a:ext>
            </a:extLst>
          </p:cNvPr>
          <p:cNvSpPr txBox="1"/>
          <p:nvPr/>
        </p:nvSpPr>
        <p:spPr>
          <a:xfrm>
            <a:off x="11341723" y="26657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317032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706</Words>
  <Application>Microsoft Macintosh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Computational properties of  nonlinear mixed selectivity  in multimodal information source</vt:lpstr>
      <vt:lpstr>Outline</vt:lpstr>
      <vt:lpstr>Introduction: Mixed Selectivity</vt:lpstr>
      <vt:lpstr>Introduction: Framework</vt:lpstr>
      <vt:lpstr>Introduction: Framework</vt:lpstr>
      <vt:lpstr>Introduction: Framework</vt:lpstr>
      <vt:lpstr>Introduction: Framework</vt:lpstr>
      <vt:lpstr>Details: Parameters, binary input</vt:lpstr>
      <vt:lpstr>Details: Parameters, Partition schemes  </vt:lpstr>
      <vt:lpstr>Details: Parameters, Connection Weights</vt:lpstr>
      <vt:lpstr>Details: Feed Forward</vt:lpstr>
      <vt:lpstr>Results: capacity of linear readout</vt:lpstr>
      <vt:lpstr>Results: Capacity-related Rank</vt:lpstr>
      <vt:lpstr>Results: Rank Deficiency  --- as function of sparsity</vt:lpstr>
      <vt:lpstr>Results: Rank Deficiency </vt:lpstr>
      <vt:lpstr>Results: Add some noise to input modality</vt:lpstr>
      <vt:lpstr>Results: Cortical Layer Cluster Size</vt:lpstr>
      <vt:lpstr>Summarize</vt:lpstr>
      <vt:lpstr>Future Directions</vt:lpstr>
      <vt:lpstr>Thank you!</vt:lpstr>
      <vt:lpstr>Backup Slides:</vt:lpstr>
      <vt:lpstr>Backup Slides: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phase behaviors  and kinetic pathways  in the colloidal system </dc:title>
  <dc:creator>李 黾奂</dc:creator>
  <cp:lastModifiedBy>李 黾奂</cp:lastModifiedBy>
  <cp:revision>197</cp:revision>
  <dcterms:created xsi:type="dcterms:W3CDTF">2020-05-06T01:14:57Z</dcterms:created>
  <dcterms:modified xsi:type="dcterms:W3CDTF">2020-05-06T14:00:27Z</dcterms:modified>
</cp:coreProperties>
</file>