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3671-7DD4-481F-9FB9-0AE92BF5D1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7E8B-7794-433C-99CF-7B5ED7AB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3671-7DD4-481F-9FB9-0AE92BF5D1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7E8B-7794-433C-99CF-7B5ED7AB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0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3671-7DD4-481F-9FB9-0AE92BF5D1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7E8B-7794-433C-99CF-7B5ED7AB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3671-7DD4-481F-9FB9-0AE92BF5D1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7E8B-7794-433C-99CF-7B5ED7AB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6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3671-7DD4-481F-9FB9-0AE92BF5D1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7E8B-7794-433C-99CF-7B5ED7AB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3671-7DD4-481F-9FB9-0AE92BF5D1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7E8B-7794-433C-99CF-7B5ED7AB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7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3671-7DD4-481F-9FB9-0AE92BF5D1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7E8B-7794-433C-99CF-7B5ED7AB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9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3671-7DD4-481F-9FB9-0AE92BF5D1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7E8B-7794-433C-99CF-7B5ED7AB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3671-7DD4-481F-9FB9-0AE92BF5D1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7E8B-7794-433C-99CF-7B5ED7AB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5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3671-7DD4-481F-9FB9-0AE92BF5D1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7E8B-7794-433C-99CF-7B5ED7AB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23671-7DD4-481F-9FB9-0AE92BF5D1D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7E8B-7794-433C-99CF-7B5ED7ABD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chivo SemiCondensed" pitchFamily="2" charset="0"/>
              </a:defRPr>
            </a:lvl1pPr>
          </a:lstStyle>
          <a:p>
            <a:fld id="{FEB23671-7DD4-481F-9FB9-0AE92BF5D1D4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chivo SemiCondensed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chivo SemiCondensed" pitchFamily="2" charset="0"/>
              </a:defRPr>
            </a:lvl1pPr>
          </a:lstStyle>
          <a:p>
            <a:fld id="{0A827E8B-7794-433C-99CF-7B5ED7ABDD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chivo SemiCondense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chivo SemiCondensed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chivo SemiCondensed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chivo SemiCondensed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chivo SemiCondensed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chivo SemiCondensed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ALE' Là Gì? – Tất Tần Tật Về 3 Tình Huống Hay Gặp Của 'SALE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2" y="133002"/>
            <a:ext cx="12195522" cy="639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32910" y="6088559"/>
            <a:ext cx="5735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mtClean="0">
                <a:latin typeface="Archivo SemiCondensed" pitchFamily="2" charset="0"/>
              </a:rPr>
              <a:t>BÁO CÁO DOANH THU</a:t>
            </a:r>
            <a:endParaRPr lang="en-US" sz="4400">
              <a:latin typeface="Archivo Semi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62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820" y="124691"/>
            <a:ext cx="7050577" cy="1130531"/>
          </a:xfrm>
        </p:spPr>
        <p:txBody>
          <a:bodyPr/>
          <a:lstStyle/>
          <a:p>
            <a:r>
              <a:rPr lang="en-US" smtClean="0"/>
              <a:t>Doanh thu bán hàng theo năm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98497" y="1266507"/>
            <a:ext cx="2568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chivo SemiCondensed" pitchFamily="2" charset="0"/>
              </a:rPr>
              <a:t>Từ năm 2015 – 2019 </a:t>
            </a:r>
            <a:endParaRPr lang="en-US">
              <a:latin typeface="Archivo SemiCondense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98497" y="1712869"/>
            <a:ext cx="3316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chivo SemiCondensed" pitchFamily="2" charset="0"/>
              </a:rPr>
              <a:t>Tổng doanh thu đạt 81 tỷ VND</a:t>
            </a:r>
          </a:p>
          <a:p>
            <a:r>
              <a:rPr lang="en-US" sz="1400" smtClean="0">
                <a:latin typeface="Archivo SemiCondensed" pitchFamily="2" charset="0"/>
              </a:rPr>
              <a:t>Bình quân 38.63 triệu VND</a:t>
            </a:r>
            <a:endParaRPr lang="en-US" sz="1400">
              <a:latin typeface="Archivo SemiCondense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8497" y="2368872"/>
            <a:ext cx="28512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smtClean="0">
                <a:latin typeface="Archivo SemiCondensed" pitchFamily="2" charset="0"/>
              </a:rPr>
              <a:t>Trong đó năm 2018 đạt doanh số cao nhất với 47 tỷ VND</a:t>
            </a:r>
          </a:p>
          <a:p>
            <a:pPr algn="just"/>
            <a:endParaRPr lang="en-US" sz="1400">
              <a:latin typeface="Archivo SemiCondensed" pitchFamily="2" charset="0"/>
            </a:endParaRPr>
          </a:p>
          <a:p>
            <a:pPr algn="just"/>
            <a:r>
              <a:rPr lang="en-US" sz="1400" smtClean="0">
                <a:latin typeface="Archivo SemiCondensed" pitchFamily="2" charset="0"/>
              </a:rPr>
              <a:t>Tháng 8 hàng năm có doanh thu (9 tỷ) và lợi nhuận lớn nhất </a:t>
            </a:r>
          </a:p>
          <a:p>
            <a:pPr algn="just"/>
            <a:r>
              <a:rPr lang="en-US" sz="1400" smtClean="0">
                <a:latin typeface="Archivo SemiCondensed" pitchFamily="2" charset="0"/>
              </a:rPr>
              <a:t>Tháng 12 hàng năm có doanh thu và lợi nhuận bé nhất</a:t>
            </a:r>
            <a:endParaRPr lang="en-US" sz="1400">
              <a:latin typeface="Archivo SemiCondense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98497" y="4102093"/>
            <a:ext cx="2851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chivo SemiCondensed" pitchFamily="2" charset="0"/>
              </a:rPr>
              <a:t>Ngoại trừ thứ 3 , chủ nhật thì các ngày trong tuần bán được hơn 300 đơn hàng</a:t>
            </a:r>
            <a:endParaRPr lang="en-US" sz="1400">
              <a:latin typeface="Archivo SemiCondensed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4146" y="6050042"/>
            <a:ext cx="11171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chivo SemiCondensed" pitchFamily="2" charset="0"/>
              </a:rPr>
              <a:t>Trong giai đoạn này , </a:t>
            </a:r>
            <a:r>
              <a:rPr lang="vi-VN" sz="1400" smtClean="0">
                <a:latin typeface="Archivo SemiCondensed" pitchFamily="2" charset="0"/>
              </a:rPr>
              <a:t>Nhà máy sữa đậu nành Việt Nam Vinasoy - Chi nhánh Công ty Cổ phần Đường Quảng Ngãi</a:t>
            </a:r>
            <a:r>
              <a:rPr lang="en-US" sz="1400" smtClean="0">
                <a:latin typeface="Archivo SemiCondensed" pitchFamily="2" charset="0"/>
              </a:rPr>
              <a:t> , Công Ty TNHH KDDI Việt Nam , Công Ty CP CN Thiên Vận có giá trị mua hàng cao nhất</a:t>
            </a:r>
            <a:endParaRPr lang="vi-VN" sz="1400" smtClean="0">
              <a:latin typeface="Archivo SemiCondensed" pitchFamily="2" charset="0"/>
            </a:endParaRPr>
          </a:p>
          <a:p>
            <a:endParaRPr lang="en-US" sz="1400">
              <a:latin typeface="Archivo SemiCondensed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20" y="1052974"/>
            <a:ext cx="8398445" cy="4649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256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164" y="2543060"/>
            <a:ext cx="9253450" cy="1325563"/>
          </a:xfrm>
        </p:spPr>
        <p:txBody>
          <a:bodyPr>
            <a:noAutofit/>
          </a:bodyPr>
          <a:lstStyle/>
          <a:p>
            <a:r>
              <a:rPr lang="en-US" sz="4000" smtClean="0"/>
              <a:t>BÁO CÁO DOANH THU THEO CHI NHÁNH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27819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8763" y="164078"/>
            <a:ext cx="8977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latin typeface="Archivo SemiCondensed" pitchFamily="2" charset="0"/>
              </a:rPr>
              <a:t>CHI NHÁNH HÀ NỘI</a:t>
            </a:r>
            <a:endParaRPr lang="en-US" sz="2400" b="1">
              <a:latin typeface="Archivo SemiCondense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84575" y="781396"/>
            <a:ext cx="157110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chivo SemiCondensed" pitchFamily="2" charset="0"/>
              </a:rPr>
              <a:t>Chi nhánh Hà Nội có số doanh thu cao nhất trong giai đoạn này ( tương đương 30 tỷ VND), bình quân doanh thu là 35.02 triệu VND</a:t>
            </a:r>
          </a:p>
          <a:p>
            <a:endParaRPr lang="en-US" sz="1400" smtClean="0">
              <a:latin typeface="Archivo SemiCondensed" pitchFamily="2" charset="0"/>
            </a:endParaRPr>
          </a:p>
          <a:p>
            <a:r>
              <a:rPr lang="en-US" sz="1400" smtClean="0">
                <a:latin typeface="Archivo SemiCondensed" pitchFamily="2" charset="0"/>
              </a:rPr>
              <a:t>-Năm 2018 , đạt 18 tỷ , phần lớn sản lượng bán ra vào tháng 8 , tháng 11 và tháng 6 trong năm </a:t>
            </a:r>
          </a:p>
          <a:p>
            <a:endParaRPr lang="en-US" sz="1400">
              <a:latin typeface="Archivo SemiCondensed" pitchFamily="2" charset="0"/>
            </a:endParaRPr>
          </a:p>
          <a:p>
            <a:r>
              <a:rPr lang="en-US" sz="1400" smtClean="0">
                <a:latin typeface="Archivo SemiCondensed" pitchFamily="2" charset="0"/>
              </a:rPr>
              <a:t>-Tại khu vực này , có công ty Cổ phần Thiên Vận là khách hàng có doanh thu cao nhất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829" y="5976851"/>
            <a:ext cx="834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chivo SemiCondensed" pitchFamily="2" charset="0"/>
              </a:rPr>
              <a:t>Phần mềm OfficeStd 2016 SNGL OLP </a:t>
            </a:r>
            <a:r>
              <a:rPr lang="en-US">
                <a:latin typeface="Archivo SemiCondensed" pitchFamily="2" charset="0"/>
              </a:rPr>
              <a:t>NL</a:t>
            </a:r>
            <a:r>
              <a:rPr lang="en-US" smtClean="0">
                <a:latin typeface="Archivo SemiCondensed" pitchFamily="2" charset="0"/>
              </a:rPr>
              <a:t>  và </a:t>
            </a:r>
            <a:r>
              <a:rPr lang="en-US" smtClean="0">
                <a:latin typeface="Archivo SemiCondensed" pitchFamily="2" charset="0"/>
              </a:rPr>
              <a:t>WinPro 10 SNGL OLP NL Legalization GetGenuine là 2 sản phẩm bán chạy ở khu vực này</a:t>
            </a:r>
            <a:r>
              <a:rPr lang="en-US" smtClean="0">
                <a:latin typeface="Archivo SemiCondensed" pitchFamily="2" charset="0"/>
              </a:rPr>
              <a:t> </a:t>
            </a:r>
            <a:endParaRPr lang="en-US">
              <a:latin typeface="Archivo SemiCondensed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29" y="781396"/>
            <a:ext cx="8547287" cy="4808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906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84575" y="781396"/>
            <a:ext cx="15711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>
                <a:latin typeface="Archivo SemiCondensed" pitchFamily="2" charset="0"/>
              </a:rPr>
              <a:t>Chi nhánh Đà Nẵng có số doanh thu tương đương 24 tỷ VND), bình quân doanh thu là 60.20 triệu VND</a:t>
            </a:r>
          </a:p>
          <a:p>
            <a:endParaRPr lang="en-US" sz="1400" smtClean="0">
              <a:latin typeface="Archivo SemiCondensed" pitchFamily="2" charset="0"/>
            </a:endParaRPr>
          </a:p>
          <a:p>
            <a:r>
              <a:rPr lang="en-US" sz="1400" smtClean="0">
                <a:latin typeface="Archivo SemiCondensed" pitchFamily="2" charset="0"/>
              </a:rPr>
              <a:t>-Năm 2018 , đạt 14 tỷ , phần lớn sản lượng bán ra vào tháng 7 , tháng 9 và tháng 5 trong năm </a:t>
            </a:r>
          </a:p>
          <a:p>
            <a:endParaRPr lang="en-US" sz="1400">
              <a:latin typeface="Archivo SemiCondensed" pitchFamily="2" charset="0"/>
            </a:endParaRPr>
          </a:p>
          <a:p>
            <a:r>
              <a:rPr lang="en-US" sz="1400" smtClean="0">
                <a:latin typeface="Archivo SemiCondensed" pitchFamily="2" charset="0"/>
              </a:rPr>
              <a:t>-Tại khu vực này , có nhà máy sữa đạu nành Vinasoy là khách hàng có doanh thu cao nhất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8269" y="5674021"/>
            <a:ext cx="985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chivo SemiCondensed" pitchFamily="2" charset="0"/>
              </a:rPr>
              <a:t>Ngoại trừ thứ tư và thứ ba </a:t>
            </a:r>
            <a:r>
              <a:rPr lang="en-US" smtClean="0">
                <a:latin typeface="Archivo SemiCondensed" pitchFamily="2" charset="0"/>
              </a:rPr>
              <a:t>khách ở đây có xu hướng mua hàng vào nhiều vào các ngày còn lại .</a:t>
            </a:r>
            <a:endParaRPr lang="en-US">
              <a:latin typeface="Archivo SemiCondense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269" y="6043353"/>
            <a:ext cx="1083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Archivo SemiCondensed" pitchFamily="2" charset="0"/>
              </a:rPr>
              <a:t>Phần mềm WinPro 10 SNGL OLP NL Legalization GetGenuine là sản phẩm bán chạy nhất ở khu vực này</a:t>
            </a:r>
            <a:endParaRPr lang="en-US">
              <a:latin typeface="Archivo SemiCondense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939" y="140554"/>
            <a:ext cx="897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Archivo SemiCondensed" pitchFamily="2" charset="0"/>
              </a:rPr>
              <a:t>CHI NHÁNH ĐÀ NẴNG</a:t>
            </a:r>
            <a:endParaRPr lang="en-US" b="1">
              <a:latin typeface="Archivo SemiCondensed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591227"/>
            <a:ext cx="8543579" cy="4781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311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360131" y="1352125"/>
            <a:ext cx="257694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Archivo SemiCondensed" pitchFamily="2" charset="0"/>
              </a:rPr>
              <a:t>Chi </a:t>
            </a:r>
            <a:r>
              <a:rPr lang="en-US" sz="1400">
                <a:latin typeface="Archivo SemiCondensed" pitchFamily="2" charset="0"/>
              </a:rPr>
              <a:t>nhánh </a:t>
            </a:r>
            <a:r>
              <a:rPr lang="en-US" sz="1400" smtClean="0">
                <a:latin typeface="Archivo SemiCondensed" pitchFamily="2" charset="0"/>
              </a:rPr>
              <a:t>HCM có </a:t>
            </a:r>
            <a:r>
              <a:rPr lang="en-US" sz="1400">
                <a:latin typeface="Archivo SemiCondensed" pitchFamily="2" charset="0"/>
              </a:rPr>
              <a:t>số doanh thu tương </a:t>
            </a:r>
            <a:r>
              <a:rPr lang="en-US" sz="1400">
                <a:latin typeface="Archivo SemiCondensed" pitchFamily="2" charset="0"/>
              </a:rPr>
              <a:t>đương </a:t>
            </a:r>
            <a:r>
              <a:rPr lang="en-US" sz="1400" smtClean="0">
                <a:latin typeface="Archivo SemiCondensed" pitchFamily="2" charset="0"/>
              </a:rPr>
              <a:t>27 </a:t>
            </a:r>
            <a:r>
              <a:rPr lang="en-US" sz="1400">
                <a:latin typeface="Archivo SemiCondensed" pitchFamily="2" charset="0"/>
              </a:rPr>
              <a:t>tỷ </a:t>
            </a:r>
            <a:r>
              <a:rPr lang="en-US" sz="1400" smtClean="0">
                <a:latin typeface="Archivo SemiCondensed" pitchFamily="2" charset="0"/>
              </a:rPr>
              <a:t>VND, </a:t>
            </a:r>
            <a:r>
              <a:rPr lang="en-US" sz="1400">
                <a:latin typeface="Archivo SemiCondensed" pitchFamily="2" charset="0"/>
              </a:rPr>
              <a:t>bình quân doanh thu </a:t>
            </a:r>
            <a:r>
              <a:rPr lang="en-US" sz="1400">
                <a:latin typeface="Archivo SemiCondensed" pitchFamily="2" charset="0"/>
              </a:rPr>
              <a:t>là </a:t>
            </a:r>
            <a:r>
              <a:rPr lang="en-US" sz="1400" smtClean="0">
                <a:latin typeface="Archivo SemiCondensed" pitchFamily="2" charset="0"/>
              </a:rPr>
              <a:t>32.27 </a:t>
            </a:r>
            <a:r>
              <a:rPr lang="en-US" sz="1400">
                <a:latin typeface="Archivo SemiCondensed" pitchFamily="2" charset="0"/>
              </a:rPr>
              <a:t>triệu VND</a:t>
            </a:r>
          </a:p>
          <a:p>
            <a:endParaRPr lang="en-US" sz="1400">
              <a:latin typeface="Archivo SemiCondensed" pitchFamily="2" charset="0"/>
            </a:endParaRPr>
          </a:p>
          <a:p>
            <a:r>
              <a:rPr lang="en-US" sz="1400">
                <a:latin typeface="Archivo SemiCondensed" pitchFamily="2" charset="0"/>
              </a:rPr>
              <a:t>-Năm 2018 , đạt 14 tỷ , phần lớn sản lượng bán ra vào tháng 7 , </a:t>
            </a:r>
            <a:r>
              <a:rPr lang="en-US" sz="1400">
                <a:latin typeface="Archivo SemiCondensed" pitchFamily="2" charset="0"/>
              </a:rPr>
              <a:t>tháng </a:t>
            </a:r>
            <a:r>
              <a:rPr lang="en-US" sz="1400" smtClean="0">
                <a:latin typeface="Archivo SemiCondensed" pitchFamily="2" charset="0"/>
              </a:rPr>
              <a:t>1 </a:t>
            </a:r>
            <a:r>
              <a:rPr lang="en-US" sz="1400">
                <a:latin typeface="Archivo SemiCondensed" pitchFamily="2" charset="0"/>
              </a:rPr>
              <a:t>và </a:t>
            </a:r>
            <a:r>
              <a:rPr lang="en-US" sz="1400">
                <a:latin typeface="Archivo SemiCondensed" pitchFamily="2" charset="0"/>
              </a:rPr>
              <a:t>tháng </a:t>
            </a:r>
            <a:r>
              <a:rPr lang="en-US" sz="1400" smtClean="0">
                <a:latin typeface="Archivo SemiCondensed" pitchFamily="2" charset="0"/>
              </a:rPr>
              <a:t>6 </a:t>
            </a:r>
            <a:r>
              <a:rPr lang="en-US" sz="1400">
                <a:latin typeface="Archivo SemiCondensed" pitchFamily="2" charset="0"/>
              </a:rPr>
              <a:t>trong năm </a:t>
            </a:r>
          </a:p>
          <a:p>
            <a:endParaRPr lang="en-US" sz="1400">
              <a:latin typeface="Archivo SemiCondensed" pitchFamily="2" charset="0"/>
            </a:endParaRPr>
          </a:p>
          <a:p>
            <a:r>
              <a:rPr lang="en-US" sz="1400">
                <a:latin typeface="Archivo SemiCondensed" pitchFamily="2" charset="0"/>
              </a:rPr>
              <a:t>-Tại khu vực này , có nhà máy sữa đạu nành Vinasoy là </a:t>
            </a:r>
            <a:r>
              <a:rPr lang="en-US" sz="1400">
                <a:latin typeface="Archivo SemiCondensed" pitchFamily="2" charset="0"/>
              </a:rPr>
              <a:t>khách </a:t>
            </a:r>
            <a:r>
              <a:rPr lang="en-US" sz="1400" smtClean="0">
                <a:latin typeface="Archivo SemiCondensed" pitchFamily="2" charset="0"/>
              </a:rPr>
              <a:t>hàng </a:t>
            </a:r>
            <a:r>
              <a:rPr lang="en-US" sz="1400">
                <a:latin typeface="Archivo SemiCondensed" pitchFamily="2" charset="0"/>
              </a:rPr>
              <a:t>có doanh thu cao nhất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60132" y="3923607"/>
            <a:ext cx="2576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chivo SemiCondensed" pitchFamily="2" charset="0"/>
              </a:rPr>
              <a:t>Phần mềm OfficeStd 2016 SNGL OLP </a:t>
            </a:r>
            <a:r>
              <a:rPr lang="en-US" sz="1400">
                <a:latin typeface="Archivo SemiCondensed" pitchFamily="2" charset="0"/>
              </a:rPr>
              <a:t>NL</a:t>
            </a:r>
            <a:r>
              <a:rPr lang="en-US" sz="1400" smtClean="0">
                <a:latin typeface="Archivo SemiCondensed" pitchFamily="2" charset="0"/>
              </a:rPr>
              <a:t>  và </a:t>
            </a:r>
            <a:r>
              <a:rPr lang="en-US" sz="1400" smtClean="0">
                <a:latin typeface="Archivo SemiCondensed" pitchFamily="2" charset="0"/>
              </a:rPr>
              <a:t>WinPro 10 SNGL OLP NL Legalization GetGenuine là 2 sản phẩm bán chạy ở khu vực này</a:t>
            </a:r>
            <a:r>
              <a:rPr lang="en-US" sz="1400" smtClean="0">
                <a:latin typeface="Archivo SemiCondensed" pitchFamily="2" charset="0"/>
              </a:rPr>
              <a:t> </a:t>
            </a:r>
            <a:endParaRPr lang="en-US" sz="1400">
              <a:latin typeface="Archivo SemiCondense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3577" y="257695"/>
            <a:ext cx="897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Archivo SemiCondensed" pitchFamily="2" charset="0"/>
              </a:rPr>
              <a:t>CHI NHÁNH HCM</a:t>
            </a:r>
            <a:endParaRPr lang="en-US" b="1">
              <a:latin typeface="Archivo SemiCondensed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919114"/>
            <a:ext cx="8467089" cy="47157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701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GIẢI PHÁP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1303"/>
            <a:ext cx="10515600" cy="4849495"/>
          </a:xfrm>
        </p:spPr>
        <p:txBody>
          <a:bodyPr>
            <a:noAutofit/>
          </a:bodyPr>
          <a:lstStyle/>
          <a:p>
            <a:r>
              <a:rPr lang="en-US" sz="2400" smtClean="0"/>
              <a:t>Tập trung nguồn lực , quảng cáo vào 2 sản phẩm chủ lực là </a:t>
            </a:r>
            <a:r>
              <a:rPr lang="en-US" sz="2400" smtClean="0"/>
              <a:t>Phần mềm OfficeStd 2016 SNGL OLP NL  và WinPro 10 SNGL OLP NL Legalization GetGenuine</a:t>
            </a:r>
          </a:p>
          <a:p>
            <a:r>
              <a:rPr lang="en-US" sz="2400" smtClean="0"/>
              <a:t> Gia tăng các chương trình khuyễn mãi vào các tháng từ tháng 5 đến tháng 8 trong năm . Tùy vào từng khu vực , đối với Hà Nội , chú ý việc quảng cáo tới tháng 11 </a:t>
            </a:r>
          </a:p>
          <a:p>
            <a:r>
              <a:rPr lang="en-US" sz="2400" smtClean="0"/>
              <a:t>Với các công ty mua nhiều hàng , tạo ra các gói khuyễn mãi khi mua hàng nhằm tạo niềm tin và giữ chân khách hàng .</a:t>
            </a:r>
          </a:p>
          <a:p>
            <a:r>
              <a:rPr lang="en-US" sz="2400" smtClean="0"/>
              <a:t>Đà Nẵng tuy có doanh thu thấp nhất trong 3 khu vực , nhưng doanh số bình quân thu được là rất lớn , vậy cần tập trung quảng cáo , marketing vào các mặt hàng mang lại giá trị cao để tối đa được doanh số ở khu vực này 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0210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599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Archivo SemiCondensed</vt:lpstr>
      <vt:lpstr>Arial</vt:lpstr>
      <vt:lpstr>Office Theme</vt:lpstr>
      <vt:lpstr>PowerPoint Presentation</vt:lpstr>
      <vt:lpstr>Doanh thu bán hàng theo năm</vt:lpstr>
      <vt:lpstr>BÁO CÁO DOANH THU THEO CHI NHÁNH</vt:lpstr>
      <vt:lpstr>PowerPoint Presentation</vt:lpstr>
      <vt:lpstr>PowerPoint Presentation</vt:lpstr>
      <vt:lpstr>PowerPoint Presentation</vt:lpstr>
      <vt:lpstr>GIẢI PHÁP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2023-09-12T08:33:54Z</dcterms:created>
  <dcterms:modified xsi:type="dcterms:W3CDTF">2023-09-12T09:35:55Z</dcterms:modified>
</cp:coreProperties>
</file>