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8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ink/ink9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8.xml" ContentType="application/vnd.openxmlformats-officedocument.presentationml.notesSlide+xml"/>
  <Override PartName="/ppt/ink/ink14.xml" ContentType="application/inkml+xml"/>
  <Override PartName="/ppt/notesSlides/notesSlide9.xml" ContentType="application/vnd.openxmlformats-officedocument.presentationml.notesSlide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51" r:id="rId13"/>
    <p:sldMasterId id="2147483653" r:id="rId14"/>
  </p:sldMasterIdLst>
  <p:notesMasterIdLst>
    <p:notesMasterId r:id="rId31"/>
  </p:notesMasterIdLst>
  <p:handoutMasterIdLst>
    <p:handoutMasterId r:id="rId32"/>
  </p:handoutMasterIdLst>
  <p:sldIdLst>
    <p:sldId id="256" r:id="rId15"/>
    <p:sldId id="261" r:id="rId16"/>
    <p:sldId id="306" r:id="rId17"/>
    <p:sldId id="328" r:id="rId18"/>
    <p:sldId id="326" r:id="rId19"/>
    <p:sldId id="327" r:id="rId20"/>
    <p:sldId id="313" r:id="rId21"/>
    <p:sldId id="314" r:id="rId22"/>
    <p:sldId id="316" r:id="rId23"/>
    <p:sldId id="319" r:id="rId24"/>
    <p:sldId id="322" r:id="rId25"/>
    <p:sldId id="299" r:id="rId26"/>
    <p:sldId id="300" r:id="rId27"/>
    <p:sldId id="310" r:id="rId28"/>
    <p:sldId id="324" r:id="rId29"/>
    <p:sldId id="325" r:id="rId30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メイン" id="{8B4C97E5-0F37-45EB-A110-4E978B521110}">
          <p14:sldIdLst>
            <p14:sldId id="256"/>
            <p14:sldId id="261"/>
            <p14:sldId id="306"/>
            <p14:sldId id="328"/>
            <p14:sldId id="326"/>
            <p14:sldId id="327"/>
          </p14:sldIdLst>
        </p14:section>
        <p14:section name="ストーリーボード" id="{DA68835D-7406-4E66-8D66-A046DAA917AC}">
          <p14:sldIdLst>
            <p14:sldId id="313"/>
            <p14:sldId id="314"/>
            <p14:sldId id="316"/>
            <p14:sldId id="319"/>
            <p14:sldId id="322"/>
          </p14:sldIdLst>
        </p14:section>
        <p14:section name="機能" id="{6DF6961D-4158-420C-8E07-805A59AAB26A}">
          <p14:sldIdLst>
            <p14:sldId id="299"/>
            <p14:sldId id="300"/>
            <p14:sldId id="310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5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B8CE"/>
    <a:srgbClr val="9BD7DC"/>
    <a:srgbClr val="A8E3E7"/>
    <a:srgbClr val="CDE3E6"/>
    <a:srgbClr val="E8F2F3"/>
    <a:srgbClr val="32AEB8"/>
    <a:srgbClr val="26828A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 autoAdjust="0"/>
    <p:restoredTop sz="95974" autoAdjust="0"/>
  </p:normalViewPr>
  <p:slideViewPr>
    <p:cSldViewPr>
      <p:cViewPr varScale="1">
        <p:scale>
          <a:sx n="108" d="100"/>
          <a:sy n="108" d="100"/>
        </p:scale>
        <p:origin x="1188" y="102"/>
      </p:cViewPr>
      <p:guideLst>
        <p:guide orient="horz" pos="1857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2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34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3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매력도 평가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190</c:v>
                </c:pt>
                <c:pt idx="1">
                  <c:v>150</c:v>
                </c:pt>
                <c:pt idx="2">
                  <c:v>300</c:v>
                </c:pt>
                <c:pt idx="3">
                  <c:v>50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8B-4EF3-B50B-79394A7A55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10356815"/>
        <c:axId val="110363055"/>
      </c:barChart>
      <c:catAx>
        <c:axId val="11035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0363055"/>
        <c:crosses val="autoZero"/>
        <c:auto val="1"/>
        <c:lblAlgn val="ctr"/>
        <c:lblOffset val="100"/>
        <c:noMultiLvlLbl val="0"/>
      </c:catAx>
      <c:valAx>
        <c:axId val="1103630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035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</a:defRPr>
            </a:pPr>
            <a:r>
              <a:rPr lang="ja-JP" alt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会員</a:t>
            </a:r>
            <a:endParaRPr lang="ko-KR" altLang="en-US" dirty="0">
              <a:latin typeface="Yu Gothic" panose="020B0400000000000000" pitchFamily="34" charset="-128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직업별 투자자 현황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40-4652-8B41-A10D0B8911C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40-4652-8B41-A10D0B8911C4}"/>
              </c:ext>
            </c:extLst>
          </c:dPt>
          <c:dPt>
            <c:idx val="2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8C-418E-A686-D65AB197BBB1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8C-418E-A686-D65AB197BBB1}"/>
              </c:ext>
            </c:extLst>
          </c:dPt>
          <c:dPt>
            <c:idx val="4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D8C-418E-A686-D65AB197BBB1}"/>
              </c:ext>
            </c:extLst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学生</c:v>
                </c:pt>
                <c:pt idx="1">
                  <c:v>公務員</c:v>
                </c:pt>
                <c:pt idx="2">
                  <c:v>CEO</c:v>
                </c:pt>
                <c:pt idx="3">
                  <c:v>自営業</c:v>
                </c:pt>
                <c:pt idx="4">
                  <c:v>職業5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300</c:v>
                </c:pt>
                <c:pt idx="1">
                  <c:v>100</c:v>
                </c:pt>
                <c:pt idx="2">
                  <c:v>100</c:v>
                </c:pt>
                <c:pt idx="3">
                  <c:v>150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8C-418E-A686-D65AB197BBB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CE30E-5B14-43FF-A2C3-821360603602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D89B-25FF-4587-B47D-E7A344366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03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7.83133" units="1/cm"/>
          <inkml:channelProperty channel="Y" name="resolution" value="58.06452" units="1/cm"/>
        </inkml:channelProperties>
      </inkml:inkSource>
      <inkml:timestamp xml:id="ts0" timeString="2019-10-29T16:27:50.217"/>
    </inkml:context>
    <inkml:brush xml:id="br0">
      <inkml:brushProperty name="width" value="0.08819" units="cm"/>
      <inkml:brushProperty name="height" value="0.35278" units="cm"/>
      <inkml:brushProperty name="color" value="#A8E3E7"/>
      <inkml:brushProperty name="tip" value="rectangle"/>
      <inkml:brushProperty name="rasterOp" value="maskPen"/>
    </inkml:brush>
  </inkml:definitions>
  <inkml:trace contextRef="#ctx0" brushRef="#br0">15734 11077,'0'-17,"18"-1,105 0,53 1,89-19,0 19,34-54,1 36,-35 0,-36 35,-17-36,-89 36,-52-17,-54 17,1 0,-53 0,0 0,-18 17,-18 1,-52 0,34-1,-69 36,34-35,-52 35,17 0,-35 0,53-36,-35 1,52 17,1-35,52 18,0-1,19 1,16-18,-17 18,0-18,1 17,16 1,-17-18,36 0,70 0,70-18,18 1,71-1,0-17,17 35,-17-18,-1 0,54-17,-54 18,-17 17,-17 0,-54 0,-34 0,-19 0,-17 0,-35 0,17 0,-17 0,-1 0,1 0,-36 0,-35 17,-70 1,-1 35,-70-18,18 18,-71 18,35-1,-17 1,-18-1,53-17,53-35,35 17,36-17,34-1,1 1,17 0,18-1,18-17,0 0,17 0,35 0,1-17,88-1,17 0,89 1,-36-19,36 19,-18-19,17 19,-52-1,-36-17,-88 17,-17 1,-18 17,-18-18,-17 18,-18-18,-18 18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7.83133" units="1/cm"/>
          <inkml:channelProperty channel="Y" name="resolution" value="58.06452" units="1/cm"/>
        </inkml:channelProperties>
      </inkml:inkSource>
      <inkml:timestamp xml:id="ts0" timeString="2020-02-29T13:57:30.866"/>
    </inkml:context>
    <inkml:brush xml:id="br0">
      <inkml:brushProperty name="width" value="0.08819" units="cm"/>
      <inkml:brushProperty name="height" value="0.35278" units="cm"/>
      <inkml:brushProperty name="color" value="#A8E3E7"/>
      <inkml:brushProperty name="tip" value="rectangle"/>
      <inkml:brushProperty name="rasterOp" value="maskPen"/>
    </inkml:brush>
  </inkml:definitions>
  <inkml:trace contextRef="#ctx0" brushRef="#br0">15734 11077,'0'-17,"18"-1,105 0,53 1,89-19,0 19,34-54,1 36,-35 0,-36 35,-17-36,-89 36,-52-17,-54 17,1 0,-53 0,0 0,-18 17,-18 1,-52 0,34-1,-69 36,34-35,-52 35,17 0,-35 0,53-36,-35 1,52 17,1-35,52 18,0-1,19 1,16-18,-17 18,0-18,1 17,16 1,-17-18,36 0,70 0,70-18,18 1,71-1,0-17,17 35,-17-18,-1 0,54-17,-54 18,-17 17,-17 0,-54 0,-34 0,-19 0,-17 0,-35 0,17 0,-17 0,-1 0,1 0,-36 0,-35 17,-70 1,-1 35,-70-18,18 18,-71 18,35-1,-17 1,-18-1,53-17,53-35,35 17,36-17,34-1,1 1,17 0,18-1,18-17,0 0,17 0,35 0,1-17,88-1,17 0,89 1,-36-19,36 19,-18-19,17 19,-52-1,-36-17,-88 17,-17 1,-18 17,-18-18,-17 18,-18-18,-18 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7.83133" units="1/cm"/>
          <inkml:channelProperty channel="Y" name="resolution" value="58.06452" units="1/cm"/>
        </inkml:channelProperties>
      </inkml:inkSource>
      <inkml:timestamp xml:id="ts0" timeString="2019-10-29T16:30:10.692"/>
    </inkml:context>
    <inkml:brush xml:id="br0">
      <inkml:brushProperty name="width" value="0.08819" units="cm"/>
      <inkml:brushProperty name="height" value="0.35278" units="cm"/>
      <inkml:brushProperty name="color" value="#A8E3E7"/>
      <inkml:brushProperty name="tip" value="rectangle"/>
      <inkml:brushProperty name="rasterOp" value="maskPen"/>
    </inkml:brush>
  </inkml:definitions>
  <inkml:trace contextRef="#ctx0" brushRef="#br0">15734 11077,'0'-17,"18"-1,105 0,53 1,89-19,0 19,34-54,1 36,-35 0,-36 35,-17-36,-89 36,-52-17,-54 17,1 0,-53 0,0 0,-18 17,-18 1,-52 0,34-1,-69 36,34-35,-52 35,17 0,-35 0,53-36,-35 1,52 17,1-35,52 18,0-1,19 1,16-18,-17 18,0-18,1 17,16 1,-17-18,36 0,70 0,70-18,18 1,71-1,0-17,17 35,-17-18,-1 0,54-17,-54 18,-17 17,-17 0,-54 0,-34 0,-19 0,-17 0,-35 0,17 0,-17 0,-1 0,1 0,-36 0,-35 17,-70 1,-1 35,-70-18,18 18,-71 18,35-1,-17 1,-18-1,53-17,53-35,35 17,36-17,34-1,1 1,17 0,18-1,18-17,0 0,17 0,35 0,1-17,88-1,17 0,89 1,-36-19,36 19,-18-19,17 19,-52-1,-36-17,-88 17,-17 1,-18 17,-18-18,-17 18,-18-18,-18 18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7.83133" units="1/cm"/>
          <inkml:channelProperty channel="Y" name="resolution" value="58.06452" units="1/cm"/>
        </inkml:channelProperties>
      </inkml:inkSource>
      <inkml:timestamp xml:id="ts0" timeString="2019-11-08T07:24:08.442"/>
    </inkml:context>
    <inkml:brush xml:id="br0">
      <inkml:brushProperty name="width" value="0.08819" units="cm"/>
      <inkml:brushProperty name="height" value="0.35278" units="cm"/>
      <inkml:brushProperty name="color" value="#A8E3E7"/>
      <inkml:brushProperty name="tip" value="rectangle"/>
      <inkml:brushProperty name="rasterOp" value="maskPen"/>
    </inkml:brush>
  </inkml:definitions>
  <inkml:trace contextRef="#ctx0" brushRef="#br0">15734 11077,'0'-17,"18"-1,105 0,53 1,89-19,0 19,34-54,1 36,-35 0,-36 35,-17-36,-89 36,-52-17,-54 17,1 0,-53 0,0 0,-18 17,-18 1,-52 0,34-1,-69 36,34-35,-52 35,17 0,-35 0,53-36,-35 1,52 17,1-35,52 18,0-1,19 1,16-18,-17 18,0-18,1 17,16 1,-17-18,36 0,70 0,70-18,18 1,71-1,0-17,17 35,-17-18,-1 0,54-17,-54 18,-17 17,-17 0,-54 0,-34 0,-19 0,-17 0,-35 0,17 0,-17 0,-1 0,1 0,-36 0,-35 17,-70 1,-1 35,-70-18,18 18,-71 18,35-1,-17 1,-18-1,53-17,53-35,35 17,36-17,34-1,1 1,17 0,18-1,18-17,0 0,17 0,35 0,1-17,88-1,17 0,89 1,-36-19,36 19,-18-19,17 19,-52-1,-36-17,-88 17,-17 1,-18 17,-18-18,-17 18,-18-18,-18 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7.83133" units="1/cm"/>
          <inkml:channelProperty channel="Y" name="resolution" value="58.06452" units="1/cm"/>
        </inkml:channelProperties>
      </inkml:inkSource>
      <inkml:timestamp xml:id="ts0" timeString="2019-11-05T05:52:43.277"/>
    </inkml:context>
    <inkml:brush xml:id="br0">
      <inkml:brushProperty name="width" value="0.08819" units="cm"/>
      <inkml:brushProperty name="height" value="0.35278" units="cm"/>
      <inkml:brushProperty name="color" value="#A8E3E7"/>
      <inkml:brushProperty name="tip" value="rectangle"/>
      <inkml:brushProperty name="rasterOp" value="maskPen"/>
    </inkml:brush>
  </inkml:definitions>
  <inkml:trace contextRef="#ctx0" brushRef="#br0">15734 11077,'0'-17,"18"-1,105 0,53 1,89-19,0 19,34-54,1 36,-35 0,-36 35,-17-36,-89 36,-52-17,-54 17,1 0,-53 0,0 0,-18 17,-18 1,-52 0,34-1,-69 36,34-35,-52 35,17 0,-35 0,53-36,-35 1,52 17,1-35,52 18,0-1,19 1,16-18,-17 18,0-18,1 17,16 1,-17-18,36 0,70 0,70-18,18 1,71-1,0-17,17 35,-17-18,-1 0,54-17,-54 18,-17 17,-17 0,-54 0,-34 0,-19 0,-17 0,-35 0,17 0,-17 0,-1 0,1 0,-36 0,-35 17,-70 1,-1 35,-70-18,18 18,-71 18,35-1,-17 1,-18-1,53-17,53-35,35 17,36-17,34-1,1 1,17 0,18-1,18-17,0 0,17 0,35 0,1-17,88-1,17 0,89 1,-36-19,36 19,-18-19,17 19,-52-1,-36-17,-88 17,-17 1,-18 17,-18-18,-17 18,-18-18,-18 18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7.83133" units="1/cm"/>
          <inkml:channelProperty channel="Y" name="resolution" value="58.06452" units="1/cm"/>
        </inkml:channelProperties>
      </inkml:inkSource>
      <inkml:timestamp xml:id="ts0" timeString="2019-10-30T02:59:22.805"/>
    </inkml:context>
    <inkml:brush xml:id="br0">
      <inkml:brushProperty name="width" value="0.08819" units="cm"/>
      <inkml:brushProperty name="height" value="0.35278" units="cm"/>
      <inkml:brushProperty name="color" value="#A8E3E7"/>
      <inkml:brushProperty name="tip" value="rectangle"/>
      <inkml:brushProperty name="rasterOp" value="maskPen"/>
    </inkml:brush>
  </inkml:definitions>
  <inkml:trace contextRef="#ctx0" brushRef="#br0">15734 11077,'0'-17,"18"-1,105 0,53 1,89-19,0 19,34-54,1 36,-35 0,-36 35,-17-36,-89 36,-52-17,-54 17,1 0,-53 0,0 0,-18 17,-18 1,-52 0,34-1,-69 36,34-35,-52 35,17 0,-35 0,53-36,-35 1,52 17,1-35,52 18,0-1,19 1,16-18,-17 18,0-18,1 17,16 1,-17-18,36 0,70 0,70-18,18 1,71-1,0-17,17 35,-17-18,-1 0,54-17,-54 18,-17 17,-17 0,-54 0,-34 0,-19 0,-17 0,-35 0,17 0,-17 0,-1 0,1 0,-36 0,-35 17,-70 1,-1 35,-70-18,18 18,-71 18,35-1,-17 1,-18-1,53-17,53-35,35 17,36-17,34-1,1 1,17 0,18-1,18-17,0 0,17 0,35 0,1-17,88-1,17 0,89 1,-36-19,36 19,-18-19,17 19,-52-1,-36-17,-88 17,-17 1,-18 17,-18-18,-17 18,-18-18,-18 18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7.83133" units="1/cm"/>
          <inkml:channelProperty channel="Y" name="resolution" value="58.06452" units="1/cm"/>
        </inkml:channelProperties>
      </inkml:inkSource>
      <inkml:timestamp xml:id="ts0" timeString="2019-11-08T07:38:54.615"/>
    </inkml:context>
    <inkml:brush xml:id="br0">
      <inkml:brushProperty name="width" value="0.08819" units="cm"/>
      <inkml:brushProperty name="height" value="0.35278" units="cm"/>
      <inkml:brushProperty name="color" value="#A8E3E7"/>
      <inkml:brushProperty name="tip" value="rectangle"/>
      <inkml:brushProperty name="rasterOp" value="maskPen"/>
    </inkml:brush>
  </inkml:definitions>
  <inkml:trace contextRef="#ctx0" brushRef="#br0">15734 11077,'0'-17,"18"-1,105 0,53 1,89-19,0 19,34-54,1 36,-35 0,-36 35,-17-36,-89 36,-52-17,-54 17,1 0,-53 0,0 0,-18 17,-18 1,-52 0,34-1,-69 36,34-35,-52 35,17 0,-35 0,53-36,-35 1,52 17,1-35,52 18,0-1,19 1,16-18,-17 18,0-18,1 17,16 1,-17-18,36 0,70 0,70-18,18 1,71-1,0-17,17 35,-17-18,-1 0,54-17,-54 18,-17 17,-17 0,-54 0,-34 0,-19 0,-17 0,-35 0,17 0,-17 0,-1 0,1 0,-36 0,-35 17,-70 1,-1 35,-70-18,18 18,-71 18,35-1,-17 1,-18-1,53-17,53-35,35 17,36-17,34-1,1 1,17 0,18-1,18-17,0 0,17 0,35 0,1-17,88-1,17 0,89 1,-36-19,36 19,-18-19,17 19,-52-1,-36-17,-88 17,-17 1,-18 17,-18-18,-17 18,-18-18,-18 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7.83133" units="1/cm"/>
          <inkml:channelProperty channel="Y" name="resolution" value="58.06452" units="1/cm"/>
        </inkml:channelProperties>
      </inkml:inkSource>
      <inkml:timestamp xml:id="ts0" timeString="2019-10-30T00:40:28.061"/>
    </inkml:context>
    <inkml:brush xml:id="br0">
      <inkml:brushProperty name="width" value="0.08819" units="cm"/>
      <inkml:brushProperty name="height" value="0.35278" units="cm"/>
      <inkml:brushProperty name="color" value="#A8E3E7"/>
      <inkml:brushProperty name="tip" value="rectangle"/>
      <inkml:brushProperty name="rasterOp" value="maskPen"/>
    </inkml:brush>
  </inkml:definitions>
  <inkml:trace contextRef="#ctx0" brushRef="#br0">15734 11077,'0'-17,"18"-1,105 0,53 1,89-19,0 19,34-54,1 36,-35 0,-36 35,-17-36,-89 36,-52-17,-54 17,1 0,-53 0,0 0,-18 17,-18 1,-52 0,34-1,-69 36,34-35,-52 35,17 0,-35 0,53-36,-35 1,52 17,1-35,52 18,0-1,19 1,16-18,-17 18,0-18,1 17,16 1,-17-18,36 0,70 0,70-18,18 1,71-1,0-17,17 35,-17-18,-1 0,54-17,-54 18,-17 17,-17 0,-54 0,-34 0,-19 0,-17 0,-35 0,17 0,-17 0,-1 0,1 0,-36 0,-35 17,-70 1,-1 35,-70-18,18 18,-71 18,35-1,-17 1,-18-1,53-17,53-35,35 17,36-17,34-1,1 1,17 0,18-1,18-17,0 0,17 0,35 0,1-17,88-1,17 0,89 1,-36-19,36 19,-18-19,17 19,-52-1,-36-17,-88 17,-17 1,-18 17,-18-18,-17 18,-18-18,-18 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7.83133" units="1/cm"/>
          <inkml:channelProperty channel="Y" name="resolution" value="58.06452" units="1/cm"/>
        </inkml:channelProperties>
      </inkml:inkSource>
      <inkml:timestamp xml:id="ts0" timeString="2019-11-07T10:58:52.975"/>
    </inkml:context>
    <inkml:brush xml:id="br0">
      <inkml:brushProperty name="width" value="0.08819" units="cm"/>
      <inkml:brushProperty name="height" value="0.35278" units="cm"/>
      <inkml:brushProperty name="color" value="#A8E3E7"/>
      <inkml:brushProperty name="tip" value="rectangle"/>
      <inkml:brushProperty name="rasterOp" value="maskPen"/>
    </inkml:brush>
  </inkml:definitions>
  <inkml:trace contextRef="#ctx0" brushRef="#br0">15734 11077,'0'-17,"18"-1,105 0,53 1,89-19,0 19,34-54,1 36,-35 0,-36 35,-17-36,-89 36,-52-17,-54 17,1 0,-53 0,0 0,-18 17,-18 1,-52 0,34-1,-69 36,34-35,-52 35,17 0,-35 0,53-36,-35 1,52 17,1-35,52 18,0-1,19 1,16-18,-17 18,0-18,1 17,16 1,-17-18,36 0,70 0,70-18,18 1,71-1,0-17,17 35,-17-18,-1 0,54-17,-54 18,-17 17,-17 0,-54 0,-34 0,-19 0,-17 0,-35 0,17 0,-17 0,-1 0,1 0,-36 0,-35 17,-70 1,-1 35,-70-18,18 18,-71 18,35-1,-17 1,-18-1,53-17,53-35,35 17,36-17,34-1,1 1,17 0,18-1,18-17,0 0,17 0,35 0,1-17,88-1,17 0,89 1,-36-19,36 19,-18-19,17 19,-52-1,-36-17,-88 17,-17 1,-18 17,-18-18,-17 18,-18-18,-18 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7.83133" units="1/cm"/>
          <inkml:channelProperty channel="Y" name="resolution" value="58.06452" units="1/cm"/>
        </inkml:channelProperties>
      </inkml:inkSource>
      <inkml:timestamp xml:id="ts0" timeString="2019-10-30T01:28:11.019"/>
    </inkml:context>
    <inkml:brush xml:id="br0">
      <inkml:brushProperty name="width" value="0.08819" units="cm"/>
      <inkml:brushProperty name="height" value="0.35278" units="cm"/>
      <inkml:brushProperty name="color" value="#A8E3E7"/>
      <inkml:brushProperty name="tip" value="rectangle"/>
      <inkml:brushProperty name="rasterOp" value="maskPen"/>
    </inkml:brush>
  </inkml:definitions>
  <inkml:trace contextRef="#ctx0" brushRef="#br0">15734 11077,'0'-17,"18"-1,105 0,53 1,89-19,0 19,34-54,1 36,-35 0,-36 35,-17-36,-89 36,-52-17,-54 17,1 0,-53 0,0 0,-18 17,-18 1,-52 0,34-1,-69 36,34-35,-52 35,17 0,-35 0,53-36,-35 1,52 17,1-35,52 18,0-1,19 1,16-18,-17 18,0-18,1 17,16 1,-17-18,36 0,70 0,70-18,18 1,71-1,0-17,17 35,-17-18,-1 0,54-17,-54 18,-17 17,-17 0,-54 0,-34 0,-19 0,-17 0,-35 0,17 0,-17 0,-1 0,1 0,-36 0,-35 17,-70 1,-1 35,-70-18,18 18,-71 18,35-1,-17 1,-18-1,53-17,53-35,35 17,36-17,34-1,1 1,17 0,18-1,18-17,0 0,17 0,35 0,1-17,88-1,17 0,89 1,-36-19,36 19,-18-19,17 19,-52-1,-36-17,-88 17,-17 1,-18 17,-18-18,-17 18,-18-18,-18 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7.83133" units="1/cm"/>
          <inkml:channelProperty channel="Y" name="resolution" value="58.06452" units="1/cm"/>
        </inkml:channelProperties>
      </inkml:inkSource>
      <inkml:timestamp xml:id="ts0" timeString="2019-11-08T07:26:26.385"/>
    </inkml:context>
    <inkml:brush xml:id="br0">
      <inkml:brushProperty name="width" value="0.08819" units="cm"/>
      <inkml:brushProperty name="height" value="0.35278" units="cm"/>
      <inkml:brushProperty name="color" value="#A8E3E7"/>
      <inkml:brushProperty name="tip" value="rectangle"/>
      <inkml:brushProperty name="rasterOp" value="maskPen"/>
    </inkml:brush>
  </inkml:definitions>
  <inkml:trace contextRef="#ctx0" brushRef="#br0">15734 11077,'0'-17,"18"-1,105 0,53 1,89-19,0 19,34-54,1 36,-35 0,-36 35,-17-36,-89 36,-52-17,-54 17,1 0,-53 0,0 0,-18 17,-18 1,-52 0,34-1,-69 36,34-35,-52 35,17 0,-35 0,53-36,-35 1,52 17,1-35,52 18,0-1,19 1,16-18,-17 18,0-18,1 17,16 1,-17-18,36 0,70 0,70-18,18 1,71-1,0-17,17 35,-17-18,-1 0,54-17,-54 18,-17 17,-17 0,-54 0,-34 0,-19 0,-17 0,-35 0,17 0,-17 0,-1 0,1 0,-36 0,-35 17,-70 1,-1 35,-70-18,18 18,-71 18,35-1,-17 1,-18-1,53-17,53-35,35 17,36-17,34-1,1 1,17 0,18-1,18-17,0 0,17 0,35 0,1-17,88-1,17 0,89 1,-36-19,36 19,-18-19,17 19,-52-1,-36-17,-88 17,-17 1,-18 17,-18-18,-17 18,-18-18,-18 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7.83133" units="1/cm"/>
          <inkml:channelProperty channel="Y" name="resolution" value="58.06452" units="1/cm"/>
        </inkml:channelProperties>
      </inkml:inkSource>
      <inkml:timestamp xml:id="ts0" timeString="2019-11-05T05:52:15.572"/>
    </inkml:context>
    <inkml:brush xml:id="br0">
      <inkml:brushProperty name="width" value="0.08819" units="cm"/>
      <inkml:brushProperty name="height" value="0.35278" units="cm"/>
      <inkml:brushProperty name="color" value="#A8E3E7"/>
      <inkml:brushProperty name="tip" value="rectangle"/>
      <inkml:brushProperty name="rasterOp" value="maskPen"/>
    </inkml:brush>
  </inkml:definitions>
  <inkml:trace contextRef="#ctx0" brushRef="#br0">15734 11077,'0'-17,"18"-1,105 0,53 1,89-19,0 19,34-54,1 36,-35 0,-36 35,-17-36,-89 36,-52-17,-54 17,1 0,-53 0,0 0,-18 17,-18 1,-52 0,34-1,-69 36,34-35,-52 35,17 0,-35 0,53-36,-35 1,52 17,1-35,52 18,0-1,19 1,16-18,-17 18,0-18,1 17,16 1,-17-18,36 0,70 0,70-18,18 1,71-1,0-17,17 35,-17-18,-1 0,54-17,-54 18,-17 17,-17 0,-54 0,-34 0,-19 0,-17 0,-35 0,17 0,-17 0,-1 0,1 0,-36 0,-35 17,-70 1,-1 35,-70-18,18 18,-71 18,35-1,-17 1,-18-1,53-17,53-35,35 17,36-17,34-1,1 1,17 0,18-1,18-17,0 0,17 0,35 0,1-17,88-1,17 0,89 1,-36-19,36 19,-18-19,17 19,-52-1,-36-17,-88 17,-17 1,-18 17,-18-18,-17 18,-18-18,-18 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7.83133" units="1/cm"/>
          <inkml:channelProperty channel="Y" name="resolution" value="58.06452" units="1/cm"/>
        </inkml:channelProperties>
      </inkml:inkSource>
      <inkml:timestamp xml:id="ts0" timeString="2020-02-29T13:28:16.614"/>
    </inkml:context>
    <inkml:brush xml:id="br0">
      <inkml:brushProperty name="width" value="0.08819" units="cm"/>
      <inkml:brushProperty name="height" value="0.35278" units="cm"/>
      <inkml:brushProperty name="color" value="#A8E3E7"/>
      <inkml:brushProperty name="tip" value="rectangle"/>
      <inkml:brushProperty name="rasterOp" value="maskPen"/>
    </inkml:brush>
  </inkml:definitions>
  <inkml:trace contextRef="#ctx0" brushRef="#br0">15734 11077,'0'-17,"18"-1,105 0,53 1,89-19,0 19,34-54,1 36,-35 0,-36 35,-17-36,-89 36,-52-17,-54 17,1 0,-53 0,0 0,-18 17,-18 1,-52 0,34-1,-69 36,34-35,-52 35,17 0,-35 0,53-36,-35 1,52 17,1-35,52 18,0-1,19 1,16-18,-17 18,0-18,1 17,16 1,-17-18,36 0,70 0,70-18,18 1,71-1,0-17,17 35,-17-18,-1 0,54-17,-54 18,-17 17,-17 0,-54 0,-34 0,-19 0,-17 0,-35 0,17 0,-17 0,-1 0,1 0,-36 0,-35 17,-70 1,-1 35,-70-18,18 18,-71 18,35-1,-17 1,-18-1,53-17,53-35,35 17,36-17,34-1,1 1,17 0,18-1,18-17,0 0,17 0,35 0,1-17,88-1,17 0,89 1,-36-19,36 19,-18-19,17 19,-52-1,-36-17,-88 17,-17 1,-18 17,-18-18,-17 18,-18-18,-18 18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7.83133" units="1/cm"/>
          <inkml:channelProperty channel="Y" name="resolution" value="58.06452" units="1/cm"/>
        </inkml:channelProperties>
      </inkml:inkSource>
      <inkml:timestamp xml:id="ts0" timeString="2020-02-29T13:28:23.135"/>
    </inkml:context>
    <inkml:brush xml:id="br0">
      <inkml:brushProperty name="width" value="0.08819" units="cm"/>
      <inkml:brushProperty name="height" value="0.35278" units="cm"/>
      <inkml:brushProperty name="color" value="#A8E3E7"/>
      <inkml:brushProperty name="tip" value="rectangle"/>
      <inkml:brushProperty name="rasterOp" value="maskPen"/>
    </inkml:brush>
  </inkml:definitions>
  <inkml:trace contextRef="#ctx0" brushRef="#br0">15734 11077,'0'-17,"18"-1,105 0,53 1,89-19,0 19,34-54,1 36,-35 0,-36 35,-17-36,-89 36,-52-17,-54 17,1 0,-53 0,0 0,-18 17,-18 1,-52 0,34-1,-69 36,34-35,-52 35,17 0,-35 0,53-36,-35 1,52 17,1-35,52 18,0-1,19 1,16-18,-17 18,0-18,1 17,16 1,-17-18,36 0,70 0,70-18,18 1,71-1,0-17,17 35,-17-18,-1 0,54-17,-54 18,-17 17,-17 0,-54 0,-34 0,-19 0,-17 0,-35 0,17 0,-17 0,-1 0,1 0,-36 0,-35 17,-70 1,-1 35,-70-18,18 18,-71 18,35-1,-17 1,-18-1,53-17,53-35,35 17,36-17,34-1,1 1,17 0,18-1,18-17,0 0,17 0,35 0,1-17,88-1,17 0,89 1,-36-19,36 19,-18-19,17 19,-52-1,-36-17,-88 17,-17 1,-18 17,-18-18,-17 18,-18-18,-18 18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7.83133" units="1/cm"/>
          <inkml:channelProperty channel="Y" name="resolution" value="58.06452" units="1/cm"/>
        </inkml:channelProperties>
      </inkml:inkSource>
      <inkml:timestamp xml:id="ts0" timeString="2019-11-08T07:30:42.192"/>
    </inkml:context>
    <inkml:brush xml:id="br0">
      <inkml:brushProperty name="width" value="0.08819" units="cm"/>
      <inkml:brushProperty name="height" value="0.35278" units="cm"/>
      <inkml:brushProperty name="color" value="#A8E3E7"/>
      <inkml:brushProperty name="tip" value="rectangle"/>
      <inkml:brushProperty name="rasterOp" value="maskPen"/>
    </inkml:brush>
  </inkml:definitions>
  <inkml:trace contextRef="#ctx0" brushRef="#br0">15734 11077,'0'-17,"18"-1,105 0,53 1,89-19,0 19,34-54,1 36,-35 0,-36 35,-17-36,-89 36,-52-17,-54 17,1 0,-53 0,0 0,-18 17,-18 1,-52 0,34-1,-69 36,34-35,-52 35,17 0,-35 0,53-36,-35 1,52 17,1-35,52 18,0-1,19 1,16-18,-17 18,0-18,1 17,16 1,-17-18,36 0,70 0,70-18,18 1,71-1,0-17,17 35,-17-18,-1 0,54-17,-54 18,-17 17,-17 0,-54 0,-34 0,-19 0,-17 0,-35 0,17 0,-17 0,-1 0,1 0,-36 0,-35 17,-70 1,-1 35,-70-18,18 18,-71 18,35-1,-17 1,-18-1,53-17,53-35,35 17,36-17,34-1,1 1,17 0,18-1,18-17,0 0,17 0,35 0,1-17,88-1,17 0,89 1,-36-19,36 19,-18-19,17 19,-52-1,-36-17,-88 17,-17 1,-18 17,-18-18,-17 18,-18-18,-18 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2A4FE-5231-4CA9-AEB9-67FEB2B52F6E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122D1-FCAE-4AA0-897A-A7033EDB0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7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122D1-FCAE-4AA0-897A-A7033EDB0C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122D1-FCAE-4AA0-897A-A7033EDB0CB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31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122D1-FCAE-4AA0-897A-A7033EDB0CB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72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122D1-FCAE-4AA0-897A-A7033EDB0CB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602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122D1-FCAE-4AA0-897A-A7033EDB0CB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12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122D1-FCAE-4AA0-897A-A7033EDB0CB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364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122D1-FCAE-4AA0-897A-A7033EDB0C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122D1-FCAE-4AA0-897A-A7033EDB0CB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72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122D1-FCAE-4AA0-897A-A7033EDB0CB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7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72914" y="2393206"/>
            <a:ext cx="5733087" cy="144016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72754" y="3929375"/>
            <a:ext cx="5733087" cy="651755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13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sp>
        <p:nvSpPr>
          <p:cNvPr id="8" name="Rectangle 4"/>
          <p:cNvSpPr/>
          <p:nvPr userDrawn="1"/>
        </p:nvSpPr>
        <p:spPr>
          <a:xfrm>
            <a:off x="0" y="0"/>
            <a:ext cx="9906000" cy="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/>
          </a:p>
        </p:txBody>
      </p:sp>
      <p:sp>
        <p:nvSpPr>
          <p:cNvPr id="12" name="Rectangle 4"/>
          <p:cNvSpPr/>
          <p:nvPr userDrawn="1"/>
        </p:nvSpPr>
        <p:spPr>
          <a:xfrm>
            <a:off x="0" y="6762000"/>
            <a:ext cx="9906000" cy="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9" y="620688"/>
            <a:ext cx="4084405" cy="55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8"/>
            <a:ext cx="9906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925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3"/>
            <a:ext cx="9906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38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346339"/>
            <a:ext cx="9906000" cy="2948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16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314818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75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65035" y="0"/>
            <a:ext cx="39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/>
          </a:p>
        </p:txBody>
      </p:sp>
      <p:sp>
        <p:nvSpPr>
          <p:cNvPr id="3" name="Rectangle 2"/>
          <p:cNvSpPr/>
          <p:nvPr userDrawn="1"/>
        </p:nvSpPr>
        <p:spPr>
          <a:xfrm>
            <a:off x="5304035" y="1749000"/>
            <a:ext cx="195000" cy="3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906000" cy="4102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75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828" y="242178"/>
            <a:ext cx="65131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92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828" y="1010263"/>
            <a:ext cx="65131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38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314818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75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8676" y="1508789"/>
            <a:ext cx="3314818" cy="5349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75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548680"/>
            <a:ext cx="6981225" cy="5760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16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46924" y="260652"/>
            <a:ext cx="2106234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75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409175" y="260652"/>
            <a:ext cx="2106234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75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1427" y="260652"/>
            <a:ext cx="2106234" cy="6336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75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81225" y="356659"/>
            <a:ext cx="234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75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981225" y="3621021"/>
            <a:ext cx="234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75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8397" y="356659"/>
            <a:ext cx="234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75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318397" y="3621021"/>
            <a:ext cx="234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75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8498" y="4389109"/>
            <a:ext cx="947750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92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8498" y="5157194"/>
            <a:ext cx="947750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38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618000"/>
            <a:ext cx="9906000" cy="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906000" cy="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06507" y="452669"/>
            <a:ext cx="3588139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75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28932" y="452669"/>
            <a:ext cx="507056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75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328931" y="2420765"/>
            <a:ext cx="156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75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212" y="2420765"/>
            <a:ext cx="156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75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839494" y="2420765"/>
            <a:ext cx="156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75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867" y="123481"/>
            <a:ext cx="9403223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91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0"/>
            <a:ext cx="9906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92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83510" y="1508788"/>
            <a:ext cx="3087327" cy="4865561"/>
          </a:xfrm>
          <a:prstGeom prst="roundRect">
            <a:avLst>
              <a:gd name="adj" fmla="val 39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76261" y="1796669"/>
            <a:ext cx="11756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745906" y="1713728"/>
            <a:ext cx="669775" cy="544192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6E75-8578-4AB9-95AD-689E0CFB8153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236A-8E84-4745-A1BD-1B0ACBE64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49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62990"/>
            <a:ext cx="9906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92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60" y="5531077"/>
            <a:ext cx="9906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38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Rectangle 4"/>
          <p:cNvSpPr/>
          <p:nvPr userDrawn="1"/>
        </p:nvSpPr>
        <p:spPr>
          <a:xfrm>
            <a:off x="0" y="0"/>
            <a:ext cx="9906000" cy="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/>
          </a:p>
        </p:txBody>
      </p:sp>
      <p:sp>
        <p:nvSpPr>
          <p:cNvPr id="8" name="Rectangle 4"/>
          <p:cNvSpPr/>
          <p:nvPr userDrawn="1"/>
        </p:nvSpPr>
        <p:spPr>
          <a:xfrm>
            <a:off x="0" y="6762000"/>
            <a:ext cx="9906000" cy="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/>
          </a:p>
        </p:txBody>
      </p:sp>
      <p:sp>
        <p:nvSpPr>
          <p:cNvPr id="9" name="Oval 3"/>
          <p:cNvSpPr/>
          <p:nvPr userDrawn="1"/>
        </p:nvSpPr>
        <p:spPr>
          <a:xfrm>
            <a:off x="3368824" y="718528"/>
            <a:ext cx="3168352" cy="31683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604" y="524793"/>
            <a:ext cx="2482472" cy="335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429000"/>
            <a:ext cx="990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/>
          </a:p>
        </p:txBody>
      </p:sp>
      <p:sp>
        <p:nvSpPr>
          <p:cNvPr id="2" name="Rectangle 1"/>
          <p:cNvSpPr/>
          <p:nvPr userDrawn="1"/>
        </p:nvSpPr>
        <p:spPr>
          <a:xfrm>
            <a:off x="2292452" y="1124744"/>
            <a:ext cx="5304589" cy="4608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292452" y="0"/>
            <a:ext cx="5304589" cy="260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/>
          </a:p>
        </p:txBody>
      </p:sp>
      <p:sp>
        <p:nvSpPr>
          <p:cNvPr id="6" name="Rectangle 5"/>
          <p:cNvSpPr/>
          <p:nvPr userDrawn="1"/>
        </p:nvSpPr>
        <p:spPr>
          <a:xfrm>
            <a:off x="2292452" y="6597352"/>
            <a:ext cx="5304589" cy="260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292452" y="4066026"/>
            <a:ext cx="5304589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925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92452" y="4834111"/>
            <a:ext cx="5304589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38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-2605" y="0"/>
            <a:ext cx="2112235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-2605" y="0"/>
            <a:ext cx="2112235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125"/>
            <a:ext cx="9906000" cy="23248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16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0"/>
            <a:ext cx="9906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92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5"/>
            <a:ext cx="9906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38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222125" y="3813045"/>
            <a:ext cx="1461750" cy="1440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/>
          </a:p>
        </p:txBody>
      </p:sp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>
            <a:off x="0" y="0"/>
            <a:ext cx="9906000" cy="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/>
          </a:p>
        </p:txBody>
      </p:sp>
      <p:sp>
        <p:nvSpPr>
          <p:cNvPr id="5" name="Rectangle 4"/>
          <p:cNvSpPr/>
          <p:nvPr userDrawn="1"/>
        </p:nvSpPr>
        <p:spPr>
          <a:xfrm>
            <a:off x="0" y="6762000"/>
            <a:ext cx="9906000" cy="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/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/>
          </a:p>
        </p:txBody>
      </p:sp>
      <p:sp>
        <p:nvSpPr>
          <p:cNvPr id="6" name="Rectangle 4"/>
          <p:cNvSpPr/>
          <p:nvPr userDrawn="1"/>
        </p:nvSpPr>
        <p:spPr>
          <a:xfrm>
            <a:off x="0" y="6762000"/>
            <a:ext cx="9906000" cy="9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/>
          </a:p>
        </p:txBody>
      </p:sp>
      <p:sp>
        <p:nvSpPr>
          <p:cNvPr id="29" name="직사각형 28"/>
          <p:cNvSpPr/>
          <p:nvPr userDrawn="1"/>
        </p:nvSpPr>
        <p:spPr>
          <a:xfrm>
            <a:off x="7371454" y="96000"/>
            <a:ext cx="2534546" cy="591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画面説明</a:t>
            </a:r>
            <a:endParaRPr lang="ko-KR" alt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59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8"/>
            <a:ext cx="9906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925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3"/>
            <a:ext cx="9906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38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97032"/>
            <a:ext cx="234026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75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21913" y="1797032"/>
            <a:ext cx="234026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75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43827" y="1797032"/>
            <a:ext cx="234026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75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565740" y="1797032"/>
            <a:ext cx="2340260" cy="249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75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293098"/>
            <a:ext cx="234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/>
          </a:p>
        </p:txBody>
      </p:sp>
      <p:sp>
        <p:nvSpPr>
          <p:cNvPr id="12" name="Rectangle 11"/>
          <p:cNvSpPr/>
          <p:nvPr userDrawn="1"/>
        </p:nvSpPr>
        <p:spPr>
          <a:xfrm>
            <a:off x="2522000" y="4293098"/>
            <a:ext cx="234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/>
          </a:p>
        </p:txBody>
      </p:sp>
      <p:sp>
        <p:nvSpPr>
          <p:cNvPr id="13" name="Rectangle 12"/>
          <p:cNvSpPr/>
          <p:nvPr userDrawn="1"/>
        </p:nvSpPr>
        <p:spPr>
          <a:xfrm>
            <a:off x="5044000" y="4293098"/>
            <a:ext cx="234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/>
          </a:p>
        </p:txBody>
      </p:sp>
      <p:sp>
        <p:nvSpPr>
          <p:cNvPr id="14" name="Rectangle 13"/>
          <p:cNvSpPr/>
          <p:nvPr userDrawn="1"/>
        </p:nvSpPr>
        <p:spPr>
          <a:xfrm>
            <a:off x="7566000" y="4293098"/>
            <a:ext cx="2340000" cy="211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6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9906000" cy="2948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16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8"/>
            <a:ext cx="9906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92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3"/>
            <a:ext cx="9906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38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742950" rtl="0" eaLnBrk="1" latinLnBrk="1" hangingPunct="1"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8606" indent="-278606" algn="l" defTabSz="74295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3647" indent="-232172" algn="l" defTabSz="742950" rtl="0" eaLnBrk="1" latinLnBrk="1" hangingPunct="1">
        <a:spcBef>
          <a:spcPct val="20000"/>
        </a:spcBef>
        <a:buFont typeface="Arial" pitchFamily="34" charset="0"/>
        <a:buChar char="–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spcBef>
          <a:spcPct val="20000"/>
        </a:spcBef>
        <a:buFont typeface="Arial" pitchFamily="34" charset="0"/>
        <a:buChar char="–"/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spcBef>
          <a:spcPct val="20000"/>
        </a:spcBef>
        <a:buFont typeface="Arial" pitchFamily="34" charset="0"/>
        <a:buChar char="»"/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71" r:id="rId4"/>
    <p:sldLayoutId id="2147483652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</p:sldLayoutIdLst>
  <p:timing>
    <p:tnLst>
      <p:par>
        <p:cTn id="1" dur="indefinite" restart="never" nodeType="tmRoot"/>
      </p:par>
    </p:tnLst>
  </p:timing>
  <p:txStyles>
    <p:titleStyle>
      <a:lvl1pPr algn="ctr" defTabSz="742950" rtl="0" eaLnBrk="1" latinLnBrk="1" hangingPunct="1"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8606" indent="-278606" algn="l" defTabSz="74295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3647" indent="-232172" algn="l" defTabSz="742950" rtl="0" eaLnBrk="1" latinLnBrk="1" hangingPunct="1">
        <a:spcBef>
          <a:spcPct val="20000"/>
        </a:spcBef>
        <a:buFont typeface="Arial" pitchFamily="34" charset="0"/>
        <a:buChar char="–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spcBef>
          <a:spcPct val="20000"/>
        </a:spcBef>
        <a:buFont typeface="Arial" pitchFamily="34" charset="0"/>
        <a:buChar char="–"/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spcBef>
          <a:spcPct val="20000"/>
        </a:spcBef>
        <a:buFont typeface="Arial" pitchFamily="34" charset="0"/>
        <a:buChar char="»"/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742950" rtl="0" eaLnBrk="1" latinLnBrk="1" hangingPunct="1"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8606" indent="-278606" algn="l" defTabSz="74295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3647" indent="-232172" algn="l" defTabSz="742950" rtl="0" eaLnBrk="1" latinLnBrk="1" hangingPunct="1">
        <a:spcBef>
          <a:spcPct val="20000"/>
        </a:spcBef>
        <a:buFont typeface="Arial" pitchFamily="34" charset="0"/>
        <a:buChar char="–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spcBef>
          <a:spcPct val="20000"/>
        </a:spcBef>
        <a:buFont typeface="Arial" pitchFamily="34" charset="0"/>
        <a:buChar char="–"/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spcBef>
          <a:spcPct val="20000"/>
        </a:spcBef>
        <a:buFont typeface="Arial" pitchFamily="34" charset="0"/>
        <a:buChar char="»"/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image" Target="../media/image11.png"/><Relationship Id="rId26" Type="http://schemas.openxmlformats.org/officeDocument/2006/relationships/image" Target="../media/image16.png"/><Relationship Id="rId3" Type="http://schemas.openxmlformats.org/officeDocument/2006/relationships/tags" Target="../tags/tag2.xml"/><Relationship Id="rId21" Type="http://schemas.openxmlformats.org/officeDocument/2006/relationships/image" Target="../media/image14.png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image" Target="../media/image10.png"/><Relationship Id="rId25" Type="http://schemas.openxmlformats.org/officeDocument/2006/relationships/hyperlink" Target="mailto:d@test.com" TargetMode="External"/><Relationship Id="rId2" Type="http://schemas.openxmlformats.org/officeDocument/2006/relationships/tags" Target="../tags/tag1.xml"/><Relationship Id="rId16" Type="http://schemas.openxmlformats.org/officeDocument/2006/relationships/notesSlide" Target="../notesSlides/notesSlide5.xml"/><Relationship Id="rId20" Type="http://schemas.openxmlformats.org/officeDocument/2006/relationships/image" Target="../media/image13.png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1.xml"/><Relationship Id="rId11" Type="http://schemas.openxmlformats.org/officeDocument/2006/relationships/tags" Target="../tags/tag8.xml"/><Relationship Id="rId24" Type="http://schemas.openxmlformats.org/officeDocument/2006/relationships/hyperlink" Target="mailto:c@test.com" TargetMode="External"/><Relationship Id="rId5" Type="http://schemas.openxmlformats.org/officeDocument/2006/relationships/customXml" Target="../../customXml/item11.xml"/><Relationship Id="rId15" Type="http://schemas.openxmlformats.org/officeDocument/2006/relationships/slideLayout" Target="../slideLayouts/slideLayout7.xml"/><Relationship Id="rId23" Type="http://schemas.openxmlformats.org/officeDocument/2006/relationships/hyperlink" Target="mailto:b@test.com" TargetMode="External"/><Relationship Id="rId28" Type="http://schemas.openxmlformats.org/officeDocument/2006/relationships/image" Target="../media/image4.emf"/><Relationship Id="rId10" Type="http://schemas.openxmlformats.org/officeDocument/2006/relationships/tags" Target="../tags/tag7.xml"/><Relationship Id="rId19" Type="http://schemas.openxmlformats.org/officeDocument/2006/relationships/image" Target="../media/image12.png"/><Relationship Id="rId4" Type="http://schemas.openxmlformats.org/officeDocument/2006/relationships/tags" Target="../tags/tag3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image" Target="../media/image15.png"/><Relationship Id="rId27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notesSlide" Target="../notesSlides/notesSlide6.xml"/><Relationship Id="rId26" Type="http://schemas.openxmlformats.org/officeDocument/2006/relationships/customXml" Target="../ink/ink10.xml"/><Relationship Id="rId3" Type="http://schemas.openxmlformats.org/officeDocument/2006/relationships/tags" Target="../tags/tag13.xml"/><Relationship Id="rId21" Type="http://schemas.openxmlformats.org/officeDocument/2006/relationships/image" Target="../media/image12.png"/><Relationship Id="rId7" Type="http://schemas.openxmlformats.org/officeDocument/2006/relationships/customXml" Target="../../customXml/item5.xml"/><Relationship Id="rId12" Type="http://schemas.openxmlformats.org/officeDocument/2006/relationships/tags" Target="../tags/tag20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16.png"/><Relationship Id="rId2" Type="http://schemas.openxmlformats.org/officeDocument/2006/relationships/tags" Target="../tags/tag12.xml"/><Relationship Id="rId16" Type="http://schemas.openxmlformats.org/officeDocument/2006/relationships/tags" Target="../tags/tag24.xml"/><Relationship Id="rId20" Type="http://schemas.openxmlformats.org/officeDocument/2006/relationships/image" Target="../media/image11.png"/><Relationship Id="rId1" Type="http://schemas.openxmlformats.org/officeDocument/2006/relationships/customXml" Target="../../customXml/item3.xml"/><Relationship Id="rId6" Type="http://schemas.openxmlformats.org/officeDocument/2006/relationships/customXml" Target="../../customXml/item6.xml"/><Relationship Id="rId11" Type="http://schemas.openxmlformats.org/officeDocument/2006/relationships/tags" Target="../tags/tag19.xml"/><Relationship Id="rId24" Type="http://schemas.openxmlformats.org/officeDocument/2006/relationships/image" Target="../media/image15.png"/><Relationship Id="rId5" Type="http://schemas.openxmlformats.org/officeDocument/2006/relationships/tags" Target="../tags/tag15.xml"/><Relationship Id="rId15" Type="http://schemas.openxmlformats.org/officeDocument/2006/relationships/tags" Target="../tags/tag23.xml"/><Relationship Id="rId23" Type="http://schemas.openxmlformats.org/officeDocument/2006/relationships/image" Target="../media/image14.png"/><Relationship Id="rId10" Type="http://schemas.openxmlformats.org/officeDocument/2006/relationships/tags" Target="../tags/tag18.xml"/><Relationship Id="rId19" Type="http://schemas.openxmlformats.org/officeDocument/2006/relationships/image" Target="../media/image10.png"/><Relationship Id="rId4" Type="http://schemas.openxmlformats.org/officeDocument/2006/relationships/tags" Target="../tags/tag14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image" Target="../media/image13.png"/><Relationship Id="rId27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7.xml"/><Relationship Id="rId6" Type="http://schemas.openxmlformats.org/officeDocument/2006/relationships/image" Target="../media/image12.png"/><Relationship Id="rId11" Type="http://schemas.openxmlformats.org/officeDocument/2006/relationships/image" Target="../media/image4.emf"/><Relationship Id="rId5" Type="http://schemas.openxmlformats.org/officeDocument/2006/relationships/image" Target="../media/image11.png"/><Relationship Id="rId10" Type="http://schemas.openxmlformats.org/officeDocument/2006/relationships/customXml" Target="../ink/ink6.xm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9.xml"/><Relationship Id="rId6" Type="http://schemas.openxmlformats.org/officeDocument/2006/relationships/image" Target="../media/image12.png"/><Relationship Id="rId11" Type="http://schemas.openxmlformats.org/officeDocument/2006/relationships/image" Target="../media/image4.emf"/><Relationship Id="rId5" Type="http://schemas.openxmlformats.org/officeDocument/2006/relationships/image" Target="../media/image11.png"/><Relationship Id="rId10" Type="http://schemas.openxmlformats.org/officeDocument/2006/relationships/customXml" Target="../ink/ink7.xm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png"/><Relationship Id="rId12" Type="http://schemas.openxmlformats.org/officeDocument/2006/relationships/customXml" Target="../ink/ink8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4.xml"/><Relationship Id="rId6" Type="http://schemas.openxmlformats.org/officeDocument/2006/relationships/image" Target="../media/image12.png"/><Relationship Id="rId11" Type="http://schemas.openxmlformats.org/officeDocument/2006/relationships/chart" Target="../charts/chart2.xml"/><Relationship Id="rId5" Type="http://schemas.openxmlformats.org/officeDocument/2006/relationships/image" Target="../media/image11.png"/><Relationship Id="rId10" Type="http://schemas.openxmlformats.org/officeDocument/2006/relationships/chart" Target="../charts/chart1.xm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33120" y="4293096"/>
            <a:ext cx="3456384" cy="1152128"/>
          </a:xfrm>
        </p:spPr>
        <p:txBody>
          <a:bodyPr/>
          <a:lstStyle/>
          <a:p>
            <a:pPr>
              <a:defRPr/>
            </a:pPr>
            <a:r>
              <a:rPr lang="ko-KR" altLang="en-US" sz="28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許</a:t>
            </a:r>
            <a:r>
              <a:rPr lang="ja-JP" altLang="en-US" sz="28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　</a:t>
            </a:r>
            <a:r>
              <a:rPr lang="ko-KR" altLang="en-US" sz="28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民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（</a:t>
            </a:r>
            <a:r>
              <a:rPr lang="ja-JP" altLang="en-US" sz="28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ホ　ミン）</a:t>
            </a:r>
            <a:endParaRPr lang="en-US" altLang="ja-JP" sz="2800" b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448944" y="1988840"/>
            <a:ext cx="5590246" cy="2273662"/>
            <a:chOff x="527769" y="1728426"/>
            <a:chExt cx="6880307" cy="2798355"/>
          </a:xfrm>
        </p:grpSpPr>
        <p:sp>
          <p:nvSpPr>
            <p:cNvPr id="10" name="TextBox 9"/>
            <p:cNvSpPr txBox="1"/>
            <p:nvPr/>
          </p:nvSpPr>
          <p:spPr>
            <a:xfrm>
              <a:off x="527769" y="1728426"/>
              <a:ext cx="6880307" cy="2575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b="1" spc="-122" dirty="0" err="1" smtClean="0">
                  <a:solidFill>
                    <a:srgbClr val="4DB8CE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FundNavi</a:t>
              </a:r>
              <a:r>
                <a:rPr lang="ja-JP" altLang="en-US" sz="2400" b="1" spc="-122" dirty="0" smtClean="0">
                  <a:solidFill>
                    <a:srgbClr val="4DB8CE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（</a:t>
              </a:r>
              <a:r>
                <a:rPr lang="ja-JP" altLang="en-US" sz="2400" b="1" dirty="0" smtClean="0">
                  <a:solidFill>
                    <a:srgbClr val="4DB8CE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フ</a:t>
              </a:r>
              <a:r>
                <a:rPr lang="ja-JP" altLang="en-US" sz="2400" b="1" dirty="0">
                  <a:solidFill>
                    <a:srgbClr val="4DB8CE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ァンドナ</a:t>
              </a:r>
              <a:r>
                <a:rPr lang="ja-JP" altLang="en-US" sz="2400" b="1" dirty="0" smtClean="0">
                  <a:solidFill>
                    <a:srgbClr val="4DB8CE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ビ）</a:t>
              </a:r>
              <a:endParaRPr lang="en-US" altLang="ko-KR" sz="2400" b="1" dirty="0">
                <a:solidFill>
                  <a:srgbClr val="4DB8CE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endParaRPr lang="en-US" altLang="ko-KR" sz="6500" b="1" spc="-122" dirty="0" smtClean="0">
                <a:solidFill>
                  <a:srgbClr val="4DB8CE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8064" y="3058923"/>
              <a:ext cx="6345094" cy="146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575" b="1" spc="-122" dirty="0" smtClean="0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アイデア</a:t>
              </a:r>
              <a:endParaRPr lang="en-US" altLang="ja-JP" sz="3575" b="1" spc="-122" dirty="0" smtClean="0">
                <a:solidFill>
                  <a:schemeClr val="tx1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r>
                <a:rPr lang="ja-JP" altLang="en-US" sz="3575" b="1" spc="-122" dirty="0" smtClean="0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ファンディングサービス</a:t>
              </a:r>
              <a:r>
                <a:rPr lang="en-US" altLang="ko-KR" sz="3575" b="1" spc="-122" dirty="0" smtClean="0">
                  <a:solidFill>
                    <a:schemeClr val="tx1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endParaRPr lang="ko-KR" altLang="en-US" sz="3575" b="1" spc="-122" dirty="0">
                <a:solidFill>
                  <a:schemeClr val="tx1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THE명품고딕L" panose="02020603020101020101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WebBrowser"/>
          <p:cNvGrpSpPr/>
          <p:nvPr>
            <p:custDataLst>
              <p:custData r:id="rId1"/>
            </p:custDataLst>
          </p:nvPr>
        </p:nvGrpSpPr>
        <p:grpSpPr>
          <a:xfrm>
            <a:off x="154380" y="1405364"/>
            <a:ext cx="7030868" cy="5191988"/>
            <a:chOff x="0" y="0"/>
            <a:chExt cx="9144000" cy="6858000"/>
          </a:xfrm>
        </p:grpSpPr>
        <p:sp>
          <p:nvSpPr>
            <p:cNvPr id="6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endParaRPr lang="en-US" sz="1050" kern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grpSp>
          <p:nvGrpSpPr>
            <p:cNvPr id="10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1050" u="sng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12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050" kern="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p:grpSp>
        <p:grpSp>
          <p:nvGrpSpPr>
            <p:cNvPr id="10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1050" u="sng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12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050" kern="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p:grpSp>
        <p:grpSp>
          <p:nvGrpSpPr>
            <p:cNvPr id="10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1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105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12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105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12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105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0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endParaRPr lang="en-US" sz="1050" kern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grpSp>
          <p:nvGrpSpPr>
            <p:cNvPr id="10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0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http://www.fundnavi.com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grpSp>
            <p:nvGrpSpPr>
              <p:cNvPr id="10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0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50172"/>
              </p:ext>
            </p:extLst>
          </p:nvPr>
        </p:nvGraphicFramePr>
        <p:xfrm>
          <a:off x="7359831" y="692695"/>
          <a:ext cx="2537116" cy="5904657"/>
        </p:xfrm>
        <a:graphic>
          <a:graphicData uri="http://schemas.openxmlformats.org/drawingml/2006/table">
            <a:tbl>
              <a:tblPr/>
              <a:tblGrid>
                <a:gridCol w="2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81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700" b="1" dirty="0" smtClean="0">
                          <a:solidFill>
                            <a:srgbClr val="32AEB8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Segoe UI" panose="020B0502040204020203" pitchFamily="34" charset="0"/>
                        </a:rPr>
                        <a:t>ユーザー</a:t>
                      </a:r>
                      <a:r>
                        <a:rPr lang="en-US" altLang="ja-JP" sz="1700" b="1" dirty="0" smtClean="0">
                          <a:solidFill>
                            <a:srgbClr val="32AEB8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ja-JP" altLang="en-US" sz="1700" b="1" dirty="0" smtClean="0">
                          <a:solidFill>
                            <a:srgbClr val="32AEB8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Segoe UI" panose="020B0502040204020203" pitchFamily="34" charset="0"/>
                        </a:rPr>
                        <a:t>管理</a:t>
                      </a:r>
                      <a:r>
                        <a:rPr lang="ja-JP" altLang="en-US" sz="1700" b="1" i="0" kern="1200" dirty="0" smtClean="0">
                          <a:solidFill>
                            <a:srgbClr val="32AEB8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画面</a:t>
                      </a:r>
                      <a:endParaRPr kumimoji="1" lang="en-US" altLang="ko-KR" sz="1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2AEB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marL="35571" marR="35571" marT="46273" marB="4627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621352"/>
                  </a:ext>
                </a:extLst>
              </a:tr>
              <a:tr h="131600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</a:p>
                  </a:txBody>
                  <a:tcPr marL="35571" marR="35571" marT="46273" marB="4627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各自の管理ページに</a:t>
                      </a:r>
                      <a:endParaRPr lang="en-US" altLang="ja-JP" sz="1200" b="1" dirty="0" smtClean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移動できるメニューを表示</a:t>
                      </a:r>
                      <a:endParaRPr lang="en-US" altLang="ko-KR" sz="1200" b="1" dirty="0" smtClean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82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</a:p>
                  </a:txBody>
                  <a:tcPr marL="35571" marR="35571" marT="46273" marB="4627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全会員の情報を表示</a:t>
                      </a:r>
                      <a:endParaRPr lang="ko-KR" altLang="en-US" sz="1200" b="1" dirty="0" smtClean="0"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00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35571" marR="35571" marT="46273" marB="4627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00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35571" marR="35571" marT="46273" marB="4627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>
                        <a:latin typeface="Yu Gothic" panose="020B0400000000000000" pitchFamily="34" charset="-128"/>
                      </a:endParaRPr>
                    </a:p>
                  </a:txBody>
                  <a:tcPr marL="73411" marR="73411" marT="36706" marB="367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214561" y="1926815"/>
            <a:ext cx="1474860" cy="2389455"/>
            <a:chOff x="139280" y="2471186"/>
            <a:chExt cx="2245481" cy="2751631"/>
          </a:xfrm>
          <a:solidFill>
            <a:srgbClr val="8064A2"/>
          </a:solidFill>
        </p:grpSpPr>
        <p:grpSp>
          <p:nvGrpSpPr>
            <p:cNvPr id="13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7"/>
              </p:custDataLst>
            </p:nvPr>
          </p:nvGrpSpPr>
          <p:grpSpPr>
            <a:xfrm>
              <a:off x="139280" y="2471186"/>
              <a:ext cx="2245481" cy="1899157"/>
              <a:chOff x="583347" y="1877637"/>
              <a:chExt cx="1828804" cy="843124"/>
            </a:xfrm>
            <a:grpFill/>
          </p:grpSpPr>
          <p:sp>
            <p:nvSpPr>
              <p:cNvPr id="19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583349" y="1877637"/>
                <a:ext cx="1828802" cy="212327"/>
              </a:xfrm>
              <a:prstGeom prst="rect">
                <a:avLst/>
              </a:prstGeom>
              <a:solidFill>
                <a:srgbClr val="32AEB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1100" b="1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会員管</a:t>
                </a:r>
                <a:r>
                  <a:rPr lang="ja-JP" altLang="en-US" sz="1100" b="1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理</a:t>
                </a:r>
                <a:endParaRPr lang="en-US" altLang="ko-KR" sz="11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583347" y="2299383"/>
                <a:ext cx="1826955" cy="209467"/>
              </a:xfrm>
              <a:prstGeom prst="rect">
                <a:avLst/>
              </a:prstGeom>
              <a:solidFill>
                <a:srgbClr val="32AEB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1100" b="1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プロジェク</a:t>
                </a:r>
                <a:r>
                  <a:rPr lang="ja-JP" altLang="en-US" sz="1100" b="1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ト管</a:t>
                </a:r>
                <a:r>
                  <a:rPr lang="ja-JP" altLang="en-US" sz="1100" b="1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理</a:t>
                </a:r>
                <a:endParaRPr lang="en-US" altLang="ko-KR" sz="11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583349" y="2508557"/>
                <a:ext cx="1828802" cy="212204"/>
              </a:xfrm>
              <a:prstGeom prst="rect">
                <a:avLst/>
              </a:prstGeom>
              <a:solidFill>
                <a:srgbClr val="32AEB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1100" b="1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統計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6200000">
              <a:off x="2127921" y="4090336"/>
              <a:ext cx="207459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rot="16200000">
              <a:off x="2128576" y="4592753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139285" y="4372284"/>
              <a:ext cx="2245473" cy="476362"/>
            </a:xfrm>
            <a:prstGeom prst="rect">
              <a:avLst/>
            </a:prstGeom>
            <a:solidFill>
              <a:srgbClr val="32AEB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100" b="1" dirty="0" smtClean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お</a:t>
              </a:r>
              <a:r>
                <a:rPr lang="ja-JP" altLang="en-US" sz="11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問い合わせ</a:t>
              </a:r>
              <a:endParaRPr lang="en-US" altLang="ko-KR" sz="11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rot="16200000">
              <a:off x="2127923" y="5060458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22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214564" y="2336712"/>
            <a:ext cx="1474855" cy="415343"/>
          </a:xfrm>
          <a:prstGeom prst="rect">
            <a:avLst/>
          </a:prstGeom>
          <a:solidFill>
            <a:srgbClr val="A8E3E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1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rPr>
              <a:t>会員</a:t>
            </a:r>
            <a:r>
              <a:rPr lang="ja-JP" altLang="en-US" sz="1100" b="1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rPr>
              <a:t>リスト</a:t>
            </a:r>
            <a:endParaRPr lang="en-US" sz="11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23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14561" y="3980279"/>
            <a:ext cx="1473369" cy="2536793"/>
          </a:xfrm>
          <a:prstGeom prst="rect">
            <a:avLst/>
          </a:prstGeom>
          <a:solidFill>
            <a:srgbClr val="32AEB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9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446843" y="2104287"/>
            <a:ext cx="180153" cy="7701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accent3">
              <a:lumMod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03306"/>
              </p:ext>
            </p:extLst>
          </p:nvPr>
        </p:nvGraphicFramePr>
        <p:xfrm>
          <a:off x="1702929" y="2562928"/>
          <a:ext cx="5408729" cy="342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76">
                  <a:extLst>
                    <a:ext uri="{9D8B030D-6E8A-4147-A177-3AD203B41FA5}">
                      <a16:colId xmlns:a16="http://schemas.microsoft.com/office/drawing/2014/main" val="639507190"/>
                    </a:ext>
                  </a:extLst>
                </a:gridCol>
                <a:gridCol w="659739">
                  <a:extLst>
                    <a:ext uri="{9D8B030D-6E8A-4147-A177-3AD203B41FA5}">
                      <a16:colId xmlns:a16="http://schemas.microsoft.com/office/drawing/2014/main" val="630882404"/>
                    </a:ext>
                  </a:extLst>
                </a:gridCol>
                <a:gridCol w="642619">
                  <a:extLst>
                    <a:ext uri="{9D8B030D-6E8A-4147-A177-3AD203B41FA5}">
                      <a16:colId xmlns:a16="http://schemas.microsoft.com/office/drawing/2014/main" val="457725305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2849460821"/>
                    </a:ext>
                  </a:extLst>
                </a:gridCol>
                <a:gridCol w="633732">
                  <a:extLst>
                    <a:ext uri="{9D8B030D-6E8A-4147-A177-3AD203B41FA5}">
                      <a16:colId xmlns:a16="http://schemas.microsoft.com/office/drawing/2014/main" val="1157054122"/>
                    </a:ext>
                  </a:extLst>
                </a:gridCol>
                <a:gridCol w="633732">
                  <a:extLst>
                    <a:ext uri="{9D8B030D-6E8A-4147-A177-3AD203B41FA5}">
                      <a16:colId xmlns:a16="http://schemas.microsoft.com/office/drawing/2014/main" val="693511930"/>
                    </a:ext>
                  </a:extLst>
                </a:gridCol>
                <a:gridCol w="551754">
                  <a:extLst>
                    <a:ext uri="{9D8B030D-6E8A-4147-A177-3AD203B41FA5}">
                      <a16:colId xmlns:a16="http://schemas.microsoft.com/office/drawing/2014/main" val="2675390985"/>
                    </a:ext>
                  </a:extLst>
                </a:gridCol>
                <a:gridCol w="572484">
                  <a:extLst>
                    <a:ext uri="{9D8B030D-6E8A-4147-A177-3AD203B41FA5}">
                      <a16:colId xmlns:a16="http://schemas.microsoft.com/office/drawing/2014/main" val="3460370580"/>
                    </a:ext>
                  </a:extLst>
                </a:gridCol>
              </a:tblGrid>
              <a:tr h="268772">
                <a:tc gridSpan="8">
                  <a:txBody>
                    <a:bodyPr/>
                    <a:lstStyle/>
                    <a:p>
                      <a:pPr marL="0" marR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Segoe UI" panose="020B0502040204020203" pitchFamily="34" charset="0"/>
                        </a:rPr>
                        <a:t>会員リスト</a:t>
                      </a:r>
                      <a:endParaRPr lang="en-US" altLang="ko-KR" sz="1600" b="1" dirty="0" smtClean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227340"/>
                  </a:ext>
                </a:extLst>
              </a:tr>
              <a:tr h="36650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会員名</a:t>
                      </a:r>
                      <a:endParaRPr lang="ko-KR" altLang="en-US" sz="1200" b="1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ニック</a:t>
                      </a:r>
                      <a:endParaRPr lang="en-US" altLang="ja-JP" sz="1200" b="1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algn="ctr" latinLnBrk="1"/>
                      <a:r>
                        <a:rPr lang="ja-JP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ネーム</a:t>
                      </a:r>
                      <a:endParaRPr lang="ko-KR" altLang="en-US" sz="1200" b="1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電話</a:t>
                      </a:r>
                      <a:endParaRPr lang="en-US" altLang="ja-JP" sz="1200" b="1" dirty="0" smtClean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ctr" latinLnBrk="1"/>
                      <a:r>
                        <a:rPr lang="ja-JP" altLang="en-US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番号</a:t>
                      </a:r>
                      <a:endParaRPr lang="ko-KR" altLang="en-US" sz="1200" b="1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E-mail</a:t>
                      </a:r>
                      <a:endParaRPr lang="ja-JP" altLang="en-US" sz="1200" b="1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+mn-ea"/>
                          <a:cs typeface="+mn-cs"/>
                        </a:rPr>
                        <a:t>住所</a:t>
                      </a:r>
                      <a:endParaRPr lang="ko-KR" altLang="en-US" sz="1200" b="1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職業</a:t>
                      </a:r>
                      <a:endParaRPr lang="ko-KR" altLang="en-US" sz="1200" b="1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口座番号</a:t>
                      </a:r>
                      <a:endParaRPr lang="ko-KR" altLang="en-US" sz="1200" b="1" dirty="0" smtClean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認証</a:t>
                      </a:r>
                      <a:endParaRPr lang="en-US" altLang="ko-KR" sz="1200" b="1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638626"/>
                  </a:ext>
                </a:extLst>
              </a:tr>
              <a:tr h="293205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 smtClean="0">
                          <a:latin typeface="Yu Gothic" panose="020B0400000000000000" pitchFamily="34" charset="-128"/>
                        </a:rPr>
                        <a:t>山口</a:t>
                      </a:r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Yama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000-0000</a:t>
                      </a:r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a@test.com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>
                          <a:latin typeface="Yu Gothic" panose="020B0400000000000000" pitchFamily="34" charset="-128"/>
                        </a:rPr>
                        <a:t>東京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+mn-ea"/>
                          <a:cs typeface="+mn-cs"/>
                        </a:rPr>
                        <a:t>無職</a:t>
                      </a:r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…</a:t>
                      </a:r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</a:t>
                      </a:r>
                      <a:endParaRPr lang="ko-KR" altLang="en-US" sz="900" b="1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236425"/>
                  </a:ext>
                </a:extLst>
              </a:tr>
              <a:tr h="40315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山田</a:t>
                      </a:r>
                      <a:endParaRPr lang="en-US" altLang="ja-JP" sz="9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Yada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000-0000</a:t>
                      </a:r>
                      <a:endParaRPr lang="ko-KR" altLang="en-US" sz="900" dirty="0" smtClean="0">
                        <a:latin typeface="Yu Gothic" panose="020B0400000000000000" pitchFamily="34" charset="-128"/>
                      </a:endParaRPr>
                    </a:p>
                    <a:p>
                      <a:pPr algn="ctr" latinLnBrk="1"/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  <a:hlinkClick r:id="rId23"/>
                        </a:rPr>
                        <a:t>b@test.com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>
                          <a:latin typeface="Yu Gothic" panose="020B0400000000000000" pitchFamily="34" charset="-128"/>
                        </a:rPr>
                        <a:t>東京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+mn-ea"/>
                          <a:cs typeface="+mn-cs"/>
                        </a:rPr>
                        <a:t>事業</a:t>
                      </a:r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…</a:t>
                      </a:r>
                      <a:endParaRPr lang="ko-KR" altLang="en-US" sz="90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X</a:t>
                      </a:r>
                      <a:endParaRPr lang="ko-KR" altLang="en-US" sz="900" b="1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680151"/>
                  </a:ext>
                </a:extLst>
              </a:tr>
              <a:tr h="40315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島田</a:t>
                      </a:r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Sima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000-0000</a:t>
                      </a:r>
                      <a:endParaRPr lang="ko-KR" altLang="en-US" sz="900" dirty="0" smtClean="0">
                        <a:latin typeface="Yu Gothic" panose="020B0400000000000000" pitchFamily="34" charset="-128"/>
                      </a:endParaRPr>
                    </a:p>
                    <a:p>
                      <a:pPr algn="ctr" latinLnBrk="1"/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  <a:hlinkClick r:id="rId24"/>
                        </a:rPr>
                        <a:t>c@test.com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>
                          <a:latin typeface="Yu Gothic" panose="020B0400000000000000" pitchFamily="34" charset="-128"/>
                        </a:rPr>
                        <a:t>東京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+mn-ea"/>
                          <a:cs typeface="+mn-cs"/>
                        </a:rPr>
                        <a:t>学生</a:t>
                      </a:r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…</a:t>
                      </a:r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X</a:t>
                      </a:r>
                      <a:endParaRPr lang="ko-KR" altLang="en-US" sz="900" b="1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999436"/>
                  </a:ext>
                </a:extLst>
              </a:tr>
              <a:tr h="40315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石田</a:t>
                      </a:r>
                      <a:endParaRPr lang="en-US" altLang="ja-JP" sz="9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Ishi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000-0000</a:t>
                      </a:r>
                      <a:endParaRPr lang="ko-KR" altLang="en-US" sz="900" dirty="0" smtClean="0">
                        <a:latin typeface="Yu Gothic" panose="020B0400000000000000" pitchFamily="34" charset="-128"/>
                      </a:endParaRPr>
                    </a:p>
                    <a:p>
                      <a:pPr algn="ctr" latinLnBrk="1"/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  <a:hlinkClick r:id="rId25"/>
                        </a:rPr>
                        <a:t>d@test.com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>
                          <a:latin typeface="Yu Gothic" panose="020B0400000000000000" pitchFamily="34" charset="-128"/>
                        </a:rPr>
                        <a:t>大阪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+mn-ea"/>
                          <a:cs typeface="+mn-cs"/>
                        </a:rPr>
                        <a:t>公務員</a:t>
                      </a:r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…</a:t>
                      </a:r>
                      <a:endParaRPr lang="ko-KR" altLang="en-US" sz="90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</a:t>
                      </a:r>
                      <a:endParaRPr lang="ko-KR" altLang="en-US" sz="900" b="1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457659"/>
                  </a:ext>
                </a:extLst>
              </a:tr>
              <a:tr h="40315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橋本</a:t>
                      </a:r>
                      <a:endParaRPr lang="en-US" altLang="ja-JP" sz="9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Moto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000-0000</a:t>
                      </a:r>
                      <a:endParaRPr lang="ko-KR" altLang="en-US" sz="900" dirty="0" smtClean="0">
                        <a:latin typeface="Yu Gothic" panose="020B0400000000000000" pitchFamily="34" charset="-128"/>
                      </a:endParaRPr>
                    </a:p>
                    <a:p>
                      <a:pPr algn="ctr" latinLnBrk="1"/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e@test.com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>
                          <a:latin typeface="Yu Gothic" panose="020B0400000000000000" pitchFamily="34" charset="-128"/>
                        </a:rPr>
                        <a:t>京都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+mn-ea"/>
                          <a:cs typeface="+mn-cs"/>
                        </a:rPr>
                        <a:t>学生</a:t>
                      </a:r>
                      <a:endParaRPr lang="ko-KR" altLang="en-US" sz="900" dirty="0" smtClean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…</a:t>
                      </a:r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</a:t>
                      </a:r>
                      <a:endParaRPr lang="ko-KR" altLang="en-US" sz="900" b="1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490109"/>
                  </a:ext>
                </a:extLst>
              </a:tr>
              <a:tr h="25957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501605"/>
                  </a:ext>
                </a:extLst>
              </a:tr>
            </a:tbl>
          </a:graphicData>
        </a:graphic>
      </p:graphicFrame>
      <p:sp>
        <p:nvSpPr>
          <p:cNvPr id="95" name="타원 94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6437515" y="2722761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" panose="020B0400000000000000" pitchFamily="34" charset="-128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92829" y="6105551"/>
            <a:ext cx="14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1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 3 4 5 6 7 8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Yu Gothic" panose="020B0400000000000000" pitchFamily="34" charset="-128"/>
              <a:ea typeface="맑은 고딕" panose="020B0503020000020004" pitchFamily="50" charset="-127"/>
            </a:endParaRPr>
          </a:p>
        </p:txBody>
      </p:sp>
      <p:pic>
        <p:nvPicPr>
          <p:cNvPr id="9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237" y="6172402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:\Users\t-dantay\Documents\First24\arrowsimple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90987" y="6172402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1870537" y="3057099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" panose="020B0400000000000000" pitchFamily="34" charset="-128"/>
              <a:ea typeface="맑은 고딕" panose="020B0503020000020004" pitchFamily="50" charset="-127"/>
            </a:endParaRPr>
          </a:p>
        </p:txBody>
      </p:sp>
      <p:sp>
        <p:nvSpPr>
          <p:cNvPr id="68" name="왼쪽 중괄호 67"/>
          <p:cNvSpPr/>
          <p:nvPr/>
        </p:nvSpPr>
        <p:spPr>
          <a:xfrm flipH="1">
            <a:off x="1758935" y="2015992"/>
            <a:ext cx="84762" cy="2313969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18099" y="63994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Admin</a:t>
            </a:r>
            <a:endParaRPr lang="ko-KR" altLang="en-US" b="1" dirty="0">
              <a:latin typeface="Yu Gothic" panose="020B0400000000000000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2" name="잉크 61"/>
              <p14:cNvContentPartPr/>
              <p14:nvPr/>
            </p14:nvContentPartPr>
            <p14:xfrm>
              <a:off x="344488" y="788706"/>
              <a:ext cx="1092600" cy="343080"/>
            </p14:xfrm>
          </p:contentPart>
        </mc:Choice>
        <mc:Fallback xmlns="">
          <p:pic>
            <p:nvPicPr>
              <p:cNvPr id="62" name="잉크 61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8648" y="725346"/>
                <a:ext cx="1124280" cy="4698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텍스트 개체 틀 1"/>
          <p:cNvSpPr txBox="1">
            <a:spLocks/>
          </p:cNvSpPr>
          <p:nvPr/>
        </p:nvSpPr>
        <p:spPr>
          <a:xfrm>
            <a:off x="632520" y="404664"/>
            <a:ext cx="5457056" cy="768085"/>
          </a:xfrm>
          <a:prstGeom prst="rect">
            <a:avLst/>
          </a:prstGeom>
        </p:spPr>
        <p:txBody>
          <a:bodyPr/>
          <a:lstStyle>
            <a:lvl1pPr marL="278606" indent="-278606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647" indent="-232172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ストリ</a:t>
            </a:r>
            <a:r>
              <a:rPr lang="en-US" altLang="ja-JP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-</a:t>
            </a:r>
            <a:r>
              <a:rPr lang="ja-JP" alt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ボ</a:t>
            </a:r>
            <a:r>
              <a:rPr lang="en-US" altLang="ja-JP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-</a:t>
            </a:r>
            <a:r>
              <a:rPr lang="ja-JP" alt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ド</a:t>
            </a:r>
            <a:endParaRPr lang="ko-KR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Yu Gothic" panose="020B0400000000000000" pitchFamily="34" charset="-128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4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WebBrowser"/>
          <p:cNvGrpSpPr/>
          <p:nvPr>
            <p:custDataLst>
              <p:custData r:id="rId1"/>
            </p:custDataLst>
          </p:nvPr>
        </p:nvGrpSpPr>
        <p:grpSpPr>
          <a:xfrm>
            <a:off x="154380" y="1394240"/>
            <a:ext cx="7030868" cy="5203112"/>
            <a:chOff x="0" y="-14693"/>
            <a:chExt cx="9144000" cy="6872693"/>
          </a:xfrm>
        </p:grpSpPr>
        <p:sp>
          <p:nvSpPr>
            <p:cNvPr id="6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endParaRPr lang="en-US" sz="1050" kern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67" name="WindowTitle"/>
            <p:cNvSpPr txBox="1"/>
            <p:nvPr/>
          </p:nvSpPr>
          <p:spPr>
            <a:xfrm>
              <a:off x="22515" y="-14693"/>
              <a:ext cx="240252" cy="30490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endParaRPr lang="en-US" sz="1200" dirty="0" smtClean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itchFamily="34" charset="0"/>
              </a:endParaRPr>
            </a:p>
          </p:txBody>
        </p:sp>
        <p:grpSp>
          <p:nvGrpSpPr>
            <p:cNvPr id="6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1050" u="sng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15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050" kern="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p:grpSp>
        <p:grpSp>
          <p:nvGrpSpPr>
            <p:cNvPr id="7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5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1050" u="sng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15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US" sz="1050" kern="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p:grpSp>
        <p:grpSp>
          <p:nvGrpSpPr>
            <p:cNvPr id="8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105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14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105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14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105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8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endParaRPr lang="en-US" sz="1050" kern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grpSp>
          <p:nvGrpSpPr>
            <p:cNvPr id="11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4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http://www.fundnavi.com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grpSp>
            <p:nvGrpSpPr>
              <p:cNvPr id="13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4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4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19345"/>
              </p:ext>
            </p:extLst>
          </p:nvPr>
        </p:nvGraphicFramePr>
        <p:xfrm>
          <a:off x="7359831" y="692692"/>
          <a:ext cx="2537116" cy="5827507"/>
        </p:xfrm>
        <a:graphic>
          <a:graphicData uri="http://schemas.openxmlformats.org/drawingml/2006/table">
            <a:tbl>
              <a:tblPr/>
              <a:tblGrid>
                <a:gridCol w="2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76"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700" b="1" dirty="0" smtClean="0">
                          <a:solidFill>
                            <a:srgbClr val="32AEB8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Segoe UI" panose="020B0502040204020203" pitchFamily="34" charset="0"/>
                        </a:rPr>
                        <a:t>顧客センター</a:t>
                      </a:r>
                      <a:r>
                        <a:rPr lang="en-US" altLang="ja-JP" sz="1700" b="1" dirty="0" smtClean="0">
                          <a:solidFill>
                            <a:srgbClr val="32AEB8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ja-JP" altLang="en-US" sz="1700" b="1" dirty="0" smtClean="0">
                          <a:solidFill>
                            <a:srgbClr val="32AEB8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Segoe UI" panose="020B0502040204020203" pitchFamily="34" charset="0"/>
                        </a:rPr>
                        <a:t>管理</a:t>
                      </a:r>
                      <a:r>
                        <a:rPr lang="ja-JP" altLang="en-US" sz="1700" b="1" i="0" kern="1200" dirty="0" smtClean="0">
                          <a:solidFill>
                            <a:srgbClr val="32AEB8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画面</a:t>
                      </a:r>
                      <a:endParaRPr kumimoji="1" lang="en-US" altLang="ko-KR" sz="1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2AEB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marL="35571" marR="35571" marT="46273" marB="4627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900004"/>
                  </a:ext>
                </a:extLst>
              </a:tr>
              <a:tr h="172647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</a:p>
                  </a:txBody>
                  <a:tcPr marL="35571" marR="35571" marT="46273" marB="4627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問い合わせのリストを表示</a:t>
                      </a:r>
                      <a:endParaRPr lang="en-US" altLang="ko-KR" sz="1200" b="1" dirty="0" smtClean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647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</a:p>
                  </a:txBody>
                  <a:tcPr marL="35571" marR="35571" marT="46273" marB="4627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タイトルをクリックすると</a:t>
                      </a:r>
                      <a:endParaRPr lang="en-US" altLang="ja-JP" sz="1200" b="1" i="0" kern="1200" dirty="0" smtClean="0">
                        <a:solidFill>
                          <a:schemeClr val="tx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algn="l" latinLnBrk="1"/>
                      <a:r>
                        <a:rPr lang="ja-JP" alt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詳細内容ページに移動</a:t>
                      </a:r>
                      <a:endParaRPr lang="en-US" altLang="ja-JP" sz="1200" b="1" i="0" kern="1200" dirty="0" smtClean="0">
                        <a:solidFill>
                          <a:schemeClr val="tx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algn="l" latinLnBrk="1"/>
                      <a:r>
                        <a:rPr lang="ja-JP" altLang="en-US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その後、返答が可能</a:t>
                      </a:r>
                      <a:endParaRPr lang="en-US" altLang="ko-KR" sz="1200" b="1" dirty="0" smtClean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47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</a:t>
                      </a:r>
                    </a:p>
                  </a:txBody>
                  <a:tcPr marL="35571" marR="35571" marT="46273" marB="4627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返答をすると「</a:t>
                      </a:r>
                      <a:r>
                        <a:rPr lang="en-US" altLang="ja-JP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</a:t>
                      </a:r>
                      <a:r>
                        <a:rPr lang="ja-JP" altLang="en-US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」になる</a:t>
                      </a:r>
                      <a:endParaRPr lang="en-US" altLang="ja-JP" sz="1200" b="1" dirty="0" smtClean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その前は「</a:t>
                      </a:r>
                      <a:r>
                        <a:rPr lang="en-US" altLang="ja-JP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X</a:t>
                      </a:r>
                      <a:r>
                        <a:rPr lang="ja-JP" altLang="en-US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」に表示</a:t>
                      </a:r>
                      <a:endParaRPr lang="en-US" altLang="ko-KR" sz="1200" b="1" dirty="0" smtClean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212971" y="1924076"/>
            <a:ext cx="1474860" cy="1651602"/>
            <a:chOff x="140080" y="1067499"/>
            <a:chExt cx="2245482" cy="1901940"/>
          </a:xfrm>
          <a:solidFill>
            <a:srgbClr val="8064A2"/>
          </a:solidFill>
        </p:grpSpPr>
        <p:grpSp>
          <p:nvGrpSpPr>
            <p:cNvPr id="10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8"/>
              </p:custDataLst>
            </p:nvPr>
          </p:nvGrpSpPr>
          <p:grpSpPr>
            <a:xfrm>
              <a:off x="140080" y="1067499"/>
              <a:ext cx="2245482" cy="1423637"/>
              <a:chOff x="583998" y="1254476"/>
              <a:chExt cx="1828804" cy="632019"/>
            </a:xfrm>
            <a:grpFill/>
          </p:grpSpPr>
          <p:sp>
            <p:nvSpPr>
              <p:cNvPr id="111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583998" y="1254476"/>
                <a:ext cx="1828801" cy="212327"/>
              </a:xfrm>
              <a:prstGeom prst="rect">
                <a:avLst/>
              </a:prstGeom>
              <a:solidFill>
                <a:srgbClr val="32AEB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1100" b="1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会</a:t>
                </a:r>
                <a:r>
                  <a:rPr lang="ja-JP" altLang="en-US" sz="1100" b="1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員管</a:t>
                </a:r>
                <a:r>
                  <a:rPr lang="ja-JP" altLang="en-US" sz="1100" b="1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理</a:t>
                </a:r>
                <a:endParaRPr lang="en-US" altLang="ko-KR" sz="11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584001" y="1465548"/>
                <a:ext cx="1828801" cy="209467"/>
              </a:xfrm>
              <a:prstGeom prst="rect">
                <a:avLst/>
              </a:prstGeom>
              <a:solidFill>
                <a:srgbClr val="32AEB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1100" b="1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プロジェク</a:t>
                </a:r>
                <a:r>
                  <a:rPr lang="ja-JP" altLang="en-US" sz="1100" b="1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ト管</a:t>
                </a:r>
                <a:r>
                  <a:rPr lang="ja-JP" altLang="en-US" sz="1100" b="1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理</a:t>
                </a:r>
                <a:endParaRPr lang="en-US" altLang="ko-KR" sz="11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83998" y="1675015"/>
                <a:ext cx="1828802" cy="211480"/>
              </a:xfrm>
              <a:prstGeom prst="rect">
                <a:avLst/>
              </a:prstGeom>
              <a:solidFill>
                <a:srgbClr val="32AEB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1100" b="1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統計</a:t>
                </a:r>
                <a:r>
                  <a:rPr lang="en-US" altLang="ko-KR" sz="1100" b="1" dirty="0" smtClean="0">
                    <a:solidFill>
                      <a:srgbClr val="5F5F5F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	</a:t>
                </a:r>
                <a:endParaRPr lang="en-US" sz="1100" b="1" dirty="0">
                  <a:solidFill>
                    <a:srgbClr val="5F5F5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>
              <a:off x="1732360" y="2694947"/>
              <a:ext cx="274284" cy="886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>
                <a:solidFill>
                  <a:srgbClr val="5F5F5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0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rot="16200000">
              <a:off x="2127920" y="1251819"/>
              <a:ext cx="207459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>
                <a:solidFill>
                  <a:srgbClr val="5F5F5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0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rot="16200000">
              <a:off x="2129374" y="2203670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>
                <a:solidFill>
                  <a:srgbClr val="5F5F5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09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140082" y="2483775"/>
              <a:ext cx="2245474" cy="485664"/>
            </a:xfrm>
            <a:prstGeom prst="rect">
              <a:avLst/>
            </a:prstGeom>
            <a:solidFill>
              <a:srgbClr val="32AEB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1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お問い合わせ</a:t>
              </a:r>
              <a:endParaRPr lang="en-US" altLang="ko-KR" sz="11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0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2128721" y="1725321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>
                <a:solidFill>
                  <a:srgbClr val="5F5F5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114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211132" y="3990222"/>
            <a:ext cx="1474855" cy="40747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1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rPr>
              <a:t>お問い合わせ</a:t>
            </a:r>
            <a:endParaRPr lang="en-US" altLang="ko-KR" sz="11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15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10928" y="4396613"/>
            <a:ext cx="1475059" cy="2120460"/>
          </a:xfrm>
          <a:prstGeom prst="rect">
            <a:avLst/>
          </a:prstGeom>
          <a:solidFill>
            <a:srgbClr val="32AEB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1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1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11132" y="3575679"/>
            <a:ext cx="1474855" cy="414544"/>
          </a:xfrm>
          <a:prstGeom prst="rect">
            <a:avLst/>
          </a:prstGeom>
          <a:solidFill>
            <a:srgbClr val="A8E3E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1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お知らせ</a:t>
            </a:r>
            <a:endParaRPr lang="en-US" sz="11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2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450176" y="3327358"/>
            <a:ext cx="180153" cy="7701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accent3">
              <a:lumMod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b="1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849295"/>
              </p:ext>
            </p:extLst>
          </p:nvPr>
        </p:nvGraphicFramePr>
        <p:xfrm>
          <a:off x="1996689" y="2683514"/>
          <a:ext cx="5089521" cy="29057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4023">
                  <a:extLst>
                    <a:ext uri="{9D8B030D-6E8A-4147-A177-3AD203B41FA5}">
                      <a16:colId xmlns:a16="http://schemas.microsoft.com/office/drawing/2014/main" val="296522227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1098697710"/>
                    </a:ext>
                  </a:extLst>
                </a:gridCol>
                <a:gridCol w="763971">
                  <a:extLst>
                    <a:ext uri="{9D8B030D-6E8A-4147-A177-3AD203B41FA5}">
                      <a16:colId xmlns:a16="http://schemas.microsoft.com/office/drawing/2014/main" val="1002643341"/>
                    </a:ext>
                  </a:extLst>
                </a:gridCol>
                <a:gridCol w="721167">
                  <a:extLst>
                    <a:ext uri="{9D8B030D-6E8A-4147-A177-3AD203B41FA5}">
                      <a16:colId xmlns:a16="http://schemas.microsoft.com/office/drawing/2014/main" val="954221637"/>
                    </a:ext>
                  </a:extLst>
                </a:gridCol>
              </a:tblGrid>
              <a:tr h="413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</a:t>
                      </a:r>
                      <a:endParaRPr lang="ko-KR" altLang="en-US" sz="1000" b="1" dirty="0"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タイトル</a:t>
                      </a:r>
                      <a:endParaRPr lang="ko-KR" altLang="en-US" sz="1000" b="1" dirty="0"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 anchor="ctr"/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会員名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Yu Gothic" panose="020B0400000000000000" pitchFamily="34" charset="-128"/>
                        <a:ea typeface="Yu Gothic" panose="020B0400000000000000" pitchFamily="34" charset="-128"/>
                        <a:cs typeface="Segoe UI" panose="020B0502040204020203" pitchFamily="34" charset="0"/>
                      </a:endParaRPr>
                    </a:p>
                  </a:txBody>
                  <a:tcPr marL="83184" marR="83184" marT="41592" marB="415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返答</a:t>
                      </a:r>
                      <a:endParaRPr lang="en-US" altLang="ko-KR" sz="1000" b="1" i="0" kern="1200" dirty="0" smtClean="0">
                        <a:solidFill>
                          <a:schemeClr val="tx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marL="83184" marR="83184" marT="41592" marB="41592" anchor="ctr"/>
                </a:tc>
                <a:extLst>
                  <a:ext uri="{0D108BD9-81ED-4DB2-BD59-A6C34878D82A}">
                    <a16:rowId xmlns:a16="http://schemas.microsoft.com/office/drawing/2014/main" val="1975345169"/>
                  </a:ext>
                </a:extLst>
              </a:tr>
              <a:tr h="356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</a:t>
                      </a:r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1" u="sng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こんにちは！</a:t>
                      </a:r>
                      <a:endParaRPr lang="ko-KR" altLang="en-US" sz="1000" b="1" u="sng" dirty="0"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 smtClean="0">
                          <a:latin typeface="Yu Gothic" panose="020B0400000000000000" pitchFamily="34" charset="-128"/>
                        </a:rPr>
                        <a:t>石田</a:t>
                      </a:r>
                      <a:endParaRPr lang="ko-KR" altLang="en-US" sz="900" dirty="0" smtClean="0"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ja-JP" sz="900" b="0" i="0" kern="1200" dirty="0" smtClean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 anchor="ctr"/>
                </a:tc>
                <a:extLst>
                  <a:ext uri="{0D108BD9-81ED-4DB2-BD59-A6C34878D82A}">
                    <a16:rowId xmlns:a16="http://schemas.microsoft.com/office/drawing/2014/main" val="2739337884"/>
                  </a:ext>
                </a:extLst>
              </a:tr>
              <a:tr h="356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</a:t>
                      </a:r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問い合わすことがありますが。。。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Yu Gothic" panose="020B0400000000000000" pitchFamily="34" charset="-128"/>
                        </a:rPr>
                        <a:t>山口</a:t>
                      </a:r>
                      <a:endParaRPr lang="ko-KR" altLang="en-US" sz="900" dirty="0" smtClean="0"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ja-JP" sz="900" b="0" i="0" kern="1200" dirty="0" smtClean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 anchor="ctr"/>
                </a:tc>
                <a:extLst>
                  <a:ext uri="{0D108BD9-81ED-4DB2-BD59-A6C34878D82A}">
                    <a16:rowId xmlns:a16="http://schemas.microsoft.com/office/drawing/2014/main" val="563117737"/>
                  </a:ext>
                </a:extLst>
              </a:tr>
              <a:tr h="356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問い合わすことがありますが。。。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山田</a:t>
                      </a:r>
                      <a:endParaRPr lang="ko-KR" altLang="en-US" sz="900" dirty="0" smtClean="0"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ja-JP" sz="900" b="0" i="0" kern="1200" dirty="0" smtClean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+mn-ea"/>
                          <a:cs typeface="+mn-cs"/>
                        </a:rPr>
                        <a:t>O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 anchor="ctr"/>
                </a:tc>
                <a:extLst>
                  <a:ext uri="{0D108BD9-81ED-4DB2-BD59-A6C34878D82A}">
                    <a16:rowId xmlns:a16="http://schemas.microsoft.com/office/drawing/2014/main" val="2114150255"/>
                  </a:ext>
                </a:extLst>
              </a:tr>
              <a:tr h="356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ko-KR" altLang="en-US" sz="900" dirty="0"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問い合わすことがありますが。。。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Yu Gothic" panose="020B0400000000000000" pitchFamily="34" charset="-128"/>
                        </a:rPr>
                        <a:t>島田</a:t>
                      </a:r>
                      <a:endParaRPr lang="ko-KR" altLang="en-US" sz="900" dirty="0" smtClean="0"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 anchor="ctr"/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kern="1200" dirty="0" smtClean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+mn-ea"/>
                          <a:cs typeface="+mn-cs"/>
                        </a:rPr>
                        <a:t>O</a:t>
                      </a:r>
                      <a:endParaRPr lang="ko-KR" altLang="en-US" sz="900" dirty="0" smtClean="0">
                        <a:solidFill>
                          <a:srgbClr val="FF0000"/>
                        </a:solidFill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 anchor="ctr"/>
                </a:tc>
                <a:extLst>
                  <a:ext uri="{0D108BD9-81ED-4DB2-BD59-A6C34878D82A}">
                    <a16:rowId xmlns:a16="http://schemas.microsoft.com/office/drawing/2014/main" val="2405453555"/>
                  </a:ext>
                </a:extLst>
              </a:tr>
              <a:tr h="356010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/>
                </a:tc>
                <a:extLst>
                  <a:ext uri="{0D108BD9-81ED-4DB2-BD59-A6C34878D82A}">
                    <a16:rowId xmlns:a16="http://schemas.microsoft.com/office/drawing/2014/main" val="2111185048"/>
                  </a:ext>
                </a:extLst>
              </a:tr>
              <a:tr h="356010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/>
                </a:tc>
                <a:extLst>
                  <a:ext uri="{0D108BD9-81ED-4DB2-BD59-A6C34878D82A}">
                    <a16:rowId xmlns:a16="http://schemas.microsoft.com/office/drawing/2014/main" val="1343338872"/>
                  </a:ext>
                </a:extLst>
              </a:tr>
              <a:tr h="356010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Yu Gothic" panose="020B0400000000000000" pitchFamily="34" charset="-128"/>
                      </a:endParaRPr>
                    </a:p>
                  </a:txBody>
                  <a:tcPr marL="83184" marR="83184" marT="41592" marB="41592"/>
                </a:tc>
                <a:extLst>
                  <a:ext uri="{0D108BD9-81ED-4DB2-BD59-A6C34878D82A}">
                    <a16:rowId xmlns:a16="http://schemas.microsoft.com/office/drawing/2014/main" val="4014967873"/>
                  </a:ext>
                </a:extLst>
              </a:tr>
            </a:tbl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3713596" y="5851803"/>
            <a:ext cx="14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1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 3 4 5 6 7 8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Yu Gothic" panose="020B0400000000000000" pitchFamily="34" charset="-128"/>
              <a:ea typeface="맑은 고딕" panose="020B0503020000020004" pitchFamily="50" charset="-127"/>
            </a:endParaRPr>
          </a:p>
        </p:txBody>
      </p:sp>
      <p:pic>
        <p:nvPicPr>
          <p:cNvPr id="123" name="Picture 2" descr="C:\Users\t-dantay\Documents\First24\arrowsimple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505" y="5929196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 descr="C:\Users\t-dantay\Documents\First24\arrowsimple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28255" y="5929196"/>
            <a:ext cx="152990" cy="1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타원 126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1512036" y="4024453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" panose="020B0400000000000000" pitchFamily="34" charset="-128"/>
              <a:ea typeface="맑은 고딕" panose="020B0503020000020004" pitchFamily="50" charset="-127"/>
            </a:endParaRPr>
          </a:p>
        </p:txBody>
      </p:sp>
      <p:sp>
        <p:nvSpPr>
          <p:cNvPr id="129" name="왼쪽 중괄호 128"/>
          <p:cNvSpPr/>
          <p:nvPr/>
        </p:nvSpPr>
        <p:spPr>
          <a:xfrm>
            <a:off x="1726804" y="2795073"/>
            <a:ext cx="157669" cy="2666133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2721497" y="3035645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" panose="020B0400000000000000" pitchFamily="34" charset="-128"/>
              <a:ea typeface="맑은 고딕" panose="020B0503020000020004" pitchFamily="50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6366829" y="2661231"/>
            <a:ext cx="697823" cy="1919897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6305136" y="2531797"/>
            <a:ext cx="236585" cy="2365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" panose="020B0400000000000000" pitchFamily="34" charset="-128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18099" y="63994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Admin</a:t>
            </a:r>
            <a:endParaRPr lang="ko-KR" altLang="en-US" b="1" dirty="0">
              <a:latin typeface="Yu Gothic" panose="020B0400000000000000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4" name="잉크 63"/>
              <p14:cNvContentPartPr/>
              <p14:nvPr/>
            </p14:nvContentPartPr>
            <p14:xfrm>
              <a:off x="344488" y="788706"/>
              <a:ext cx="1092600" cy="343080"/>
            </p14:xfrm>
          </p:contentPart>
        </mc:Choice>
        <mc:Fallback xmlns="">
          <p:pic>
            <p:nvPicPr>
              <p:cNvPr id="64" name="잉크 6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8648" y="725346"/>
                <a:ext cx="1124280" cy="469800"/>
              </a:xfrm>
              <a:prstGeom prst="rect">
                <a:avLst/>
              </a:prstGeom>
            </p:spPr>
          </p:pic>
        </mc:Fallback>
      </mc:AlternateContent>
      <p:sp>
        <p:nvSpPr>
          <p:cNvPr id="72" name="텍스트 개체 틀 1"/>
          <p:cNvSpPr txBox="1">
            <a:spLocks/>
          </p:cNvSpPr>
          <p:nvPr/>
        </p:nvSpPr>
        <p:spPr>
          <a:xfrm>
            <a:off x="632520" y="404664"/>
            <a:ext cx="5457056" cy="768085"/>
          </a:xfrm>
          <a:prstGeom prst="rect">
            <a:avLst/>
          </a:prstGeom>
        </p:spPr>
        <p:txBody>
          <a:bodyPr/>
          <a:lstStyle>
            <a:lvl1pPr marL="278606" indent="-278606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647" indent="-232172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ストリ</a:t>
            </a:r>
            <a:r>
              <a:rPr lang="en-US" altLang="ja-JP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-</a:t>
            </a:r>
            <a:r>
              <a:rPr lang="ja-JP" alt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ボ</a:t>
            </a:r>
            <a:r>
              <a:rPr lang="en-US" altLang="ja-JP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-</a:t>
            </a:r>
            <a:r>
              <a:rPr lang="ja-JP" alt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ド</a:t>
            </a:r>
            <a:endParaRPr lang="ko-KR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Yu Gothic" panose="020B0400000000000000" pitchFamily="34" charset="-128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2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93325"/>
              </p:ext>
            </p:extLst>
          </p:nvPr>
        </p:nvGraphicFramePr>
        <p:xfrm>
          <a:off x="272480" y="1302108"/>
          <a:ext cx="9431999" cy="5131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659">
                  <a:extLst>
                    <a:ext uri="{9D8B030D-6E8A-4147-A177-3AD203B41FA5}">
                      <a16:colId xmlns:a16="http://schemas.microsoft.com/office/drawing/2014/main" val="536808093"/>
                    </a:ext>
                  </a:extLst>
                </a:gridCol>
                <a:gridCol w="1152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9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064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Menu &amp; Group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4657" marR="4657" marT="465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Function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4657" marR="4657" marT="465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1st Depth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4657" marR="4657" marT="465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2nd Depth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4657" marR="4657" marT="465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3rd Depth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4657" marR="4657" marT="465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機能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4657" marR="4657" marT="465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4657" marR="4657" marT="465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機能説明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4657" marR="4657" marT="465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57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Header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4657" marR="4657" marT="465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ログイン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ログイン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ログインの後はログアウトに変更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ログイン画面に移動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会員登録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会員登録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会員登録ページへ移動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マイページ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会員情報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情報の確認、修正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会員の個人情報を入力、修正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投資情報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自分の投資情報</a:t>
                      </a:r>
                      <a:endParaRPr lang="ko-KR" altLang="en-US" sz="1000" b="0" i="0" u="none" strike="noStrike" dirty="0" smtClean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投資プロジェクト、投資金額、投資日付を表示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マイプロジェクト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自分のプロジェクト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本人が進行中か完了したプロジェクトを</a:t>
                      </a: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表示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お問い合わせ</a:t>
                      </a:r>
                      <a:endParaRPr lang="en-US" altLang="ko-KR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FAQ</a:t>
                      </a:r>
                      <a:endParaRPr lang="en-US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FAQ</a:t>
                      </a:r>
                      <a:endParaRPr lang="en-US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管理者が登録した「よくする質問」を</a:t>
                      </a: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表示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お知らせ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お知らせ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管理者が登録したお知らせを表示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お問い合わせ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お問い合わせ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お問い合わせの登録、お問い合わせを表示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183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Menu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4657" marR="4657" marT="465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進行中の</a:t>
                      </a:r>
                      <a:endParaRPr lang="en-US" altLang="ja-JP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詳細ページ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進行中のプロジェクトのリスト、</a:t>
                      </a:r>
                      <a:r>
                        <a:rPr lang="ja-JP" altLang="en-US" sz="100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詳細ページ</a:t>
                      </a:r>
                      <a:endParaRPr lang="ko-KR" altLang="en-US" sz="1000" b="0" i="0" u="none" strike="noStrike" dirty="0" smtClean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スタート予定</a:t>
                      </a:r>
                      <a:endParaRPr lang="en-US" altLang="ja-JP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スタート予定のプロジェクトのリスト、</a:t>
                      </a:r>
                      <a:r>
                        <a:rPr lang="ja-JP" altLang="en-US" sz="100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詳細ページ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終了した</a:t>
                      </a:r>
                      <a:endParaRPr lang="en-US" altLang="ja-JP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終了したプロジェクトのリスト、</a:t>
                      </a:r>
                      <a:r>
                        <a:rPr lang="ja-JP" altLang="en-US" sz="100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詳細ページ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b="0" i="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文化コンテンツ</a:t>
                      </a:r>
                      <a:endParaRPr lang="en-US" altLang="ja-JP" sz="1000" b="0" i="0" u="none" strike="noStrike" dirty="0" smtClean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b="0" i="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プロジェクト</a:t>
                      </a:r>
                      <a:endParaRPr lang="ko-KR" altLang="en-US" sz="1000" b="0" i="0" u="none" strike="noStrike" dirty="0" smtClean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b="0" i="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進行中のプロジェクトで文化カテゴリーの</a:t>
                      </a:r>
                      <a:endParaRPr lang="en-US" altLang="ja-JP" sz="1000" b="0" i="0" u="none" strike="noStrike" dirty="0" smtClean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b="0" i="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プロジェクトのリスト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945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Main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4657" marR="4657" marT="465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投資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投資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投資の現況と投資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b="0" i="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ファンディングができるプロジェクトを表示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94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核心説明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核心内容要約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プロジェクトに対する核心内容の説明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94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オススメ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最近のプロジェクト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b="0" i="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最近アップロードされたプロジェクトを表示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94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b="0" i="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統計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統計を表示</a:t>
                      </a: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b="0" i="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会員、プロジェクトなどの数を表示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E8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094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ja-JP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ランキング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プロジェクトの</a:t>
                      </a:r>
                      <a:endParaRPr lang="en-US" altLang="ja-JP" sz="10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ランキング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ja-JP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プロジェクトの集まった金額を基にランキング表示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4657" marR="4657" marT="4657" marB="0" anchor="ctr">
                    <a:solidFill>
                      <a:srgbClr val="CD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344488" y="788706"/>
              <a:ext cx="1092600" cy="34308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648" y="725346"/>
                <a:ext cx="1124280" cy="4698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/>
          <p:cNvSpPr txBox="1"/>
          <p:nvPr/>
        </p:nvSpPr>
        <p:spPr>
          <a:xfrm>
            <a:off x="3234180" y="557873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rporate Logo Bold" panose="02000600000000000000" pitchFamily="2" charset="-128"/>
                <a:ea typeface="Corporate Logo Bold" panose="02000600000000000000" pitchFamily="2" charset="-128"/>
              </a:rPr>
              <a:t>Front</a:t>
            </a:r>
            <a:endParaRPr lang="ko-KR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텍스트 개체 틀 1"/>
          <p:cNvSpPr txBox="1">
            <a:spLocks/>
          </p:cNvSpPr>
          <p:nvPr/>
        </p:nvSpPr>
        <p:spPr>
          <a:xfrm>
            <a:off x="632520" y="404664"/>
            <a:ext cx="2601660" cy="768085"/>
          </a:xfrm>
          <a:prstGeom prst="rect">
            <a:avLst/>
          </a:prstGeom>
        </p:spPr>
        <p:txBody>
          <a:bodyPr/>
          <a:lstStyle>
            <a:lvl1pPr marL="278606" indent="-278606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647" indent="-232172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機</a:t>
            </a:r>
            <a:r>
              <a:rPr lang="ja-JP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能定義書</a:t>
            </a:r>
            <a:endParaRPr lang="ko-KR" alt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Yu Gothic" panose="020B0400000000000000" pitchFamily="34" charset="-128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19980"/>
              </p:ext>
            </p:extLst>
          </p:nvPr>
        </p:nvGraphicFramePr>
        <p:xfrm>
          <a:off x="272480" y="1325958"/>
          <a:ext cx="9431353" cy="513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6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7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40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68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Menu &amp; Group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5076" marR="5076" marT="507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Function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5076" marR="5076" marT="507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1st Depth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5076" marR="5076" marT="507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2nd Depth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5076" marR="5076" marT="507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3rd Depth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5076" marR="5076" marT="507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kern="1200" dirty="0" smtClean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+mn-ea"/>
                          <a:cs typeface="+mn-cs"/>
                        </a:rPr>
                        <a:t>機能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4657" marR="4657" marT="465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4657" marR="4657" marT="4657" marB="0" anchor="ctr">
                    <a:solidFill>
                      <a:srgbClr val="32AE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kern="1200" dirty="0" smtClean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+mn-ea"/>
                          <a:cs typeface="+mn-cs"/>
                        </a:rPr>
                        <a:t>機能説明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4657" marR="4657" marT="4657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Header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5076" marR="5076" marT="507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ログアウト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ログアウト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ログアウト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CD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22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Menu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5076" marR="5076" marT="507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会員管理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会員のリスト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+mn-ea"/>
                          <a:cs typeface="+mn-cs"/>
                        </a:rPr>
                        <a:t>会員管理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会員情報を管理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/>
                </a:tc>
                <a:extLst>
                  <a:ext uri="{0D108BD9-81ED-4DB2-BD59-A6C34878D82A}">
                    <a16:rowId xmlns:a16="http://schemas.microsoft.com/office/drawing/2014/main" val="3428672186"/>
                  </a:ext>
                </a:extLst>
              </a:tr>
              <a:tr h="381043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5076" marR="5076" marT="507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</a:t>
                      </a:r>
                      <a:endParaRPr lang="en-US" altLang="ja-JP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管理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E8F2F3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全プロジェクトの</a:t>
                      </a:r>
                      <a:endParaRPr lang="en-US" altLang="ja-JP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リスト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プロジェクト管理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現在進行中のプロジェクトのリスト表示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プロジェクトの</a:t>
                      </a:r>
                      <a:endParaRPr lang="en-US" altLang="ja-JP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algn="l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申し込み管理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会員が申し込んだプロジェクトを見て許可、削除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CD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スタート予定の</a:t>
                      </a:r>
                      <a:endParaRPr lang="en-US" altLang="ja-JP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algn="l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プロジェクト管理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許可したプロジェクトが期間前のプロジェクトの時に表示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終了した</a:t>
                      </a:r>
                      <a:endParaRPr lang="en-US" altLang="ja-JP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marL="0" marR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プロジェクト管理</a:t>
                      </a:r>
                      <a:endParaRPr lang="ko-KR" altLang="en-US" sz="1000" b="0" i="0" u="none" strike="noStrike" dirty="0" smtClean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期間が終わったプロジェクトを表示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CD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コメント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コメント管理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dirty="0" smtClean="0">
                          <a:effectLst/>
                          <a:latin typeface="Yu Gothic" panose="020B0400000000000000" pitchFamily="34" charset="-128"/>
                          <a:ea typeface="돋움" panose="020B0600000101010101" pitchFamily="50" charset="-127"/>
                        </a:rPr>
                        <a:t>プロジェクトのコメントを管理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統計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プロジェクトの統計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プロジェクト統計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プロジェクトの全体的な統計を表示</a:t>
                      </a:r>
                      <a:endParaRPr lang="en-US" altLang="ja-JP" sz="1000" u="none" strike="noStrike" dirty="0" smtClean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l" fontAlgn="ctr"/>
                      <a:r>
                        <a:rPr lang="en-US" altLang="ja-JP" sz="100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(</a:t>
                      </a:r>
                      <a:r>
                        <a:rPr lang="ja-JP" altLang="en-US" sz="100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プロジェクトの数、投資金額、投稿者の人数</a:t>
                      </a:r>
                      <a:r>
                        <a:rPr lang="en-US" altLang="ja-JP" sz="1000" u="none" strike="noStrike" dirty="0" smtClean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)</a:t>
                      </a:r>
                      <a:endParaRPr lang="en-US" altLang="ko-KR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5076" marR="5076" marT="5076" marB="0" anchor="ctr">
                    <a:solidFill>
                      <a:srgbClr val="CD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42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投資の統計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全投資統計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プロジェクトの投資金額などの統計を表示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E8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お問い合わせ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お知らせ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お知らせ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お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+mn-ea"/>
                          <a:cs typeface="+mn-cs"/>
                        </a:rPr>
                        <a:t>知</a:t>
                      </a: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らせの登録、管理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CD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お問い合わせ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お問い合わせ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E8F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会員が問い合わした問い合わせを確認、返答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marL="5076" marR="5076" marT="5076" marB="0" anchor="ctr">
                    <a:solidFill>
                      <a:srgbClr val="E8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/>
              <p14:cNvContentPartPr/>
              <p14:nvPr/>
            </p14:nvContentPartPr>
            <p14:xfrm>
              <a:off x="344488" y="788706"/>
              <a:ext cx="1092600" cy="34308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648" y="725346"/>
                <a:ext cx="1124280" cy="4698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/>
          <p:cNvSpPr txBox="1"/>
          <p:nvPr/>
        </p:nvSpPr>
        <p:spPr>
          <a:xfrm>
            <a:off x="3234180" y="557873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rporate Logo Bold" panose="02000600000000000000" pitchFamily="2" charset="-128"/>
                <a:ea typeface="Corporate Logo Bold" panose="02000600000000000000" pitchFamily="2" charset="-128"/>
              </a:rPr>
              <a:t>Admin</a:t>
            </a:r>
            <a:endParaRPr lang="ko-KR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텍스트 개체 틀 1"/>
          <p:cNvSpPr txBox="1">
            <a:spLocks/>
          </p:cNvSpPr>
          <p:nvPr/>
        </p:nvSpPr>
        <p:spPr>
          <a:xfrm>
            <a:off x="632520" y="404664"/>
            <a:ext cx="2601660" cy="768085"/>
          </a:xfrm>
          <a:prstGeom prst="rect">
            <a:avLst/>
          </a:prstGeom>
        </p:spPr>
        <p:txBody>
          <a:bodyPr/>
          <a:lstStyle>
            <a:lvl1pPr marL="278606" indent="-278606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647" indent="-232172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機</a:t>
            </a:r>
            <a:r>
              <a:rPr lang="ja-JP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能定義書</a:t>
            </a:r>
            <a:endParaRPr lang="ko-KR" alt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Yu Gothic" panose="020B0400000000000000" pitchFamily="34" charset="-128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7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344488" y="788706"/>
              <a:ext cx="1092600" cy="34308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648" y="725346"/>
                <a:ext cx="1124280" cy="4698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텍스트 개체 틀 1"/>
          <p:cNvSpPr txBox="1">
            <a:spLocks/>
          </p:cNvSpPr>
          <p:nvPr/>
        </p:nvSpPr>
        <p:spPr>
          <a:xfrm>
            <a:off x="632520" y="404664"/>
            <a:ext cx="7416824" cy="768085"/>
          </a:xfrm>
          <a:prstGeom prst="rect">
            <a:avLst/>
          </a:prstGeom>
        </p:spPr>
        <p:txBody>
          <a:bodyPr/>
          <a:lstStyle>
            <a:lvl1pPr marL="278606" indent="-278606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647" indent="-232172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rporate Logo Bold" panose="02000600000000000000" pitchFamily="2" charset="-128"/>
                <a:ea typeface="Tmon몬소리 Black" panose="02000A03000000000000" pitchFamily="2" charset="-127"/>
              </a:rPr>
              <a:t>ERD</a:t>
            </a:r>
            <a:endParaRPr lang="ko-KR" alt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orporate Logo Bold" panose="02000600000000000000" pitchFamily="2" charset="-128"/>
              <a:ea typeface="Tmon몬소리 Black" panose="02000A03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12" y="1268760"/>
            <a:ext cx="8712968" cy="513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344488" y="788706"/>
              <a:ext cx="1092600" cy="34308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648" y="725346"/>
                <a:ext cx="1124280" cy="469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/>
          <p:cNvSpPr txBox="1"/>
          <p:nvPr/>
        </p:nvSpPr>
        <p:spPr>
          <a:xfrm>
            <a:off x="1749106" y="647584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Front</a:t>
            </a:r>
            <a:endParaRPr lang="ko-KR" altLang="en-US" b="1" dirty="0">
              <a:latin typeface="Yu Gothic" panose="020B0400000000000000" pitchFamily="34" charset="-128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93112"/>
              </p:ext>
            </p:extLst>
          </p:nvPr>
        </p:nvGraphicFramePr>
        <p:xfrm>
          <a:off x="272480" y="1988837"/>
          <a:ext cx="3054045" cy="234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790">
                  <a:extLst>
                    <a:ext uri="{9D8B030D-6E8A-4147-A177-3AD203B41FA5}">
                      <a16:colId xmlns:a16="http://schemas.microsoft.com/office/drawing/2014/main" val="2310592767"/>
                    </a:ext>
                  </a:extLst>
                </a:gridCol>
                <a:gridCol w="1286240">
                  <a:extLst>
                    <a:ext uri="{9D8B030D-6E8A-4147-A177-3AD203B41FA5}">
                      <a16:colId xmlns:a16="http://schemas.microsoft.com/office/drawing/2014/main" val="3183816696"/>
                    </a:ext>
                  </a:extLst>
                </a:gridCol>
                <a:gridCol w="1018015">
                  <a:extLst>
                    <a:ext uri="{9D8B030D-6E8A-4147-A177-3AD203B41FA5}">
                      <a16:colId xmlns:a16="http://schemas.microsoft.com/office/drawing/2014/main" val="2103412240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ja-JP" altLang="en-US" sz="14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メイン</a:t>
                      </a:r>
                      <a:endParaRPr lang="ko-KR" altLang="en-US" sz="1400" dirty="0">
                        <a:latin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838283"/>
                  </a:ext>
                </a:extLst>
              </a:tr>
              <a:tr h="40159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GET</a:t>
                      </a:r>
                      <a:endParaRPr lang="ko-KR" altLang="en-US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 (front</a:t>
                      </a:r>
                      <a:r>
                        <a:rPr lang="ja-JP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無しで</a:t>
                      </a:r>
                      <a:r>
                        <a:rPr lang="en-US" altLang="ja-JP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)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メインページ</a:t>
                      </a:r>
                      <a:endParaRPr lang="ko-KR" altLang="en-US" sz="5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044875"/>
                  </a:ext>
                </a:extLst>
              </a:tr>
              <a:tr h="4015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/project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</a:t>
                      </a:r>
                      <a:endParaRPr lang="en-US" altLang="ja-JP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algn="ctr" latinLnBrk="1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リスト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969747"/>
                  </a:ext>
                </a:extLst>
              </a:tr>
              <a:tr h="4015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/open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スタート予定</a:t>
                      </a:r>
                      <a:r>
                        <a:rPr lang="ja-JP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/>
                      </a:r>
                      <a:br>
                        <a:rPr lang="ja-JP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</a:b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022899"/>
                  </a:ext>
                </a:extLst>
              </a:tr>
              <a:tr h="4015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/culture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文化</a:t>
                      </a:r>
                      <a:endParaRPr lang="en-US" altLang="ja-JP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algn="ctr" latinLnBrk="1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コンテンツ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685149"/>
                  </a:ext>
                </a:extLst>
              </a:tr>
              <a:tr h="4015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/end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終了した</a:t>
                      </a:r>
                      <a:endParaRPr lang="en-US" altLang="ja-JP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904319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16855"/>
              </p:ext>
            </p:extLst>
          </p:nvPr>
        </p:nvGraphicFramePr>
        <p:xfrm>
          <a:off x="6608244" y="1994132"/>
          <a:ext cx="3054045" cy="2339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790">
                  <a:extLst>
                    <a:ext uri="{9D8B030D-6E8A-4147-A177-3AD203B41FA5}">
                      <a16:colId xmlns:a16="http://schemas.microsoft.com/office/drawing/2014/main" val="2310592767"/>
                    </a:ext>
                  </a:extLst>
                </a:gridCol>
                <a:gridCol w="1286240">
                  <a:extLst>
                    <a:ext uri="{9D8B030D-6E8A-4147-A177-3AD203B41FA5}">
                      <a16:colId xmlns:a16="http://schemas.microsoft.com/office/drawing/2014/main" val="3183816696"/>
                    </a:ext>
                  </a:extLst>
                </a:gridCol>
                <a:gridCol w="1018015">
                  <a:extLst>
                    <a:ext uri="{9D8B030D-6E8A-4147-A177-3AD203B41FA5}">
                      <a16:colId xmlns:a16="http://schemas.microsoft.com/office/drawing/2014/main" val="2103412240"/>
                    </a:ext>
                  </a:extLst>
                </a:gridCol>
              </a:tblGrid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ja-JP" altLang="en-US" sz="1400" b="1" i="0" kern="1200" dirty="0" smtClean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お問い合わせ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838283"/>
                  </a:ext>
                </a:extLst>
              </a:tr>
              <a:tr h="46822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GET</a:t>
                      </a:r>
                      <a:endParaRPr lang="ko-KR" altLang="en-US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/notice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お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+mn-ea"/>
                          <a:cs typeface="+mn-cs"/>
                        </a:rPr>
                        <a:t>知</a:t>
                      </a: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らせ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044875"/>
                  </a:ext>
                </a:extLst>
              </a:tr>
              <a:tr h="468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  <a:r>
                        <a:rPr lang="en-US" altLang="ko-KR" sz="1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faq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FAQ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969747"/>
                  </a:ext>
                </a:extLst>
              </a:tr>
              <a:tr h="4682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  <a:r>
                        <a:rPr lang="en-US" altLang="ko-KR" sz="1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onetoone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お問い合わせ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022899"/>
                  </a:ext>
                </a:extLst>
              </a:tr>
              <a:tr h="629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POST</a:t>
                      </a:r>
                      <a:endParaRPr lang="ko-KR" altLang="en-US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  <a:r>
                        <a:rPr lang="en-US" altLang="ko-KR" sz="1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otoform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問い合わせ</a:t>
                      </a:r>
                      <a:endParaRPr lang="en-US" altLang="ja-JP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algn="ctr" latinLnBrk="1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登録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435964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878258"/>
              </p:ext>
            </p:extLst>
          </p:nvPr>
        </p:nvGraphicFramePr>
        <p:xfrm>
          <a:off x="3487920" y="4468553"/>
          <a:ext cx="3117890" cy="1597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791">
                  <a:extLst>
                    <a:ext uri="{9D8B030D-6E8A-4147-A177-3AD203B41FA5}">
                      <a16:colId xmlns:a16="http://schemas.microsoft.com/office/drawing/2014/main" val="2310592767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3183816696"/>
                    </a:ext>
                  </a:extLst>
                </a:gridCol>
                <a:gridCol w="1029519">
                  <a:extLst>
                    <a:ext uri="{9D8B030D-6E8A-4147-A177-3AD203B41FA5}">
                      <a16:colId xmlns:a16="http://schemas.microsoft.com/office/drawing/2014/main" val="2103412240"/>
                    </a:ext>
                  </a:extLst>
                </a:gridCol>
              </a:tblGrid>
              <a:tr h="26083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kern="1200" dirty="0" smtClean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マイページ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838283"/>
                  </a:ext>
                </a:extLst>
              </a:tr>
              <a:tr h="3962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GET</a:t>
                      </a:r>
                      <a:endParaRPr lang="ko-KR" altLang="en-US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  <a:r>
                        <a:rPr lang="en-US" altLang="ko-KR" sz="1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myPage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マイページ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044875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  <a:r>
                        <a:rPr lang="en-US" altLang="ko-KR" sz="1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mypageMyProject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マイ</a:t>
                      </a:r>
                      <a:endParaRPr lang="en-US" altLang="ja-JP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969747"/>
                  </a:ext>
                </a:extLst>
              </a:tr>
              <a:tr h="500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POST</a:t>
                      </a:r>
                      <a:endParaRPr lang="ko-KR" altLang="en-US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  <a:r>
                        <a:rPr lang="en-US" altLang="ko-KR" sz="1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profileEdit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個人情報</a:t>
                      </a:r>
                      <a:endParaRPr lang="en-US" altLang="ja-JP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algn="ctr" latinLnBrk="1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修正</a:t>
                      </a:r>
                      <a:endParaRPr lang="en-US" altLang="ja-JP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46135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39745"/>
              </p:ext>
            </p:extLst>
          </p:nvPr>
        </p:nvGraphicFramePr>
        <p:xfrm>
          <a:off x="276881" y="4468553"/>
          <a:ext cx="3139724" cy="1597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791">
                  <a:extLst>
                    <a:ext uri="{9D8B030D-6E8A-4147-A177-3AD203B41FA5}">
                      <a16:colId xmlns:a16="http://schemas.microsoft.com/office/drawing/2014/main" val="2310592767"/>
                    </a:ext>
                  </a:extLst>
                </a:gridCol>
                <a:gridCol w="1371918">
                  <a:extLst>
                    <a:ext uri="{9D8B030D-6E8A-4147-A177-3AD203B41FA5}">
                      <a16:colId xmlns:a16="http://schemas.microsoft.com/office/drawing/2014/main" val="3183816696"/>
                    </a:ext>
                  </a:extLst>
                </a:gridCol>
                <a:gridCol w="1018015">
                  <a:extLst>
                    <a:ext uri="{9D8B030D-6E8A-4147-A177-3AD203B41FA5}">
                      <a16:colId xmlns:a16="http://schemas.microsoft.com/office/drawing/2014/main" val="2103412240"/>
                    </a:ext>
                  </a:extLst>
                </a:gridCol>
              </a:tblGrid>
              <a:tr h="32608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ja-JP" altLang="en-US" sz="1400" b="1" i="0" kern="1200" dirty="0" smtClean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838283"/>
                  </a:ext>
                </a:extLst>
              </a:tr>
              <a:tr h="4239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GET</a:t>
                      </a:r>
                      <a:endParaRPr lang="ko-KR" altLang="en-US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/single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</a:t>
                      </a:r>
                      <a:r>
                        <a:rPr lang="ja-JP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/>
                      </a:r>
                      <a:br>
                        <a:rPr lang="ja-JP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</a:b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詳細ページ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044875"/>
                  </a:ext>
                </a:extLst>
              </a:tr>
              <a:tr h="4239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  <a:r>
                        <a:rPr lang="en-US" altLang="ko-KR" sz="95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project_write_finish</a:t>
                      </a:r>
                      <a:endParaRPr lang="ko-KR" altLang="en-US" sz="950" dirty="0" smtClean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</a:t>
                      </a:r>
                      <a:r>
                        <a:rPr lang="ja-JP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/>
                      </a:r>
                      <a:br>
                        <a:rPr lang="ja-JP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</a:b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申し込み完了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305927"/>
                  </a:ext>
                </a:extLst>
              </a:tr>
              <a:tr h="423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POST</a:t>
                      </a:r>
                      <a:endParaRPr lang="ko-KR" altLang="en-US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  <a:r>
                        <a:rPr lang="en-US" altLang="ko-KR" sz="1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project_write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</a:t>
                      </a:r>
                      <a:endParaRPr lang="en-US" altLang="ja-JP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申し込み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985867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417641"/>
              </p:ext>
            </p:extLst>
          </p:nvPr>
        </p:nvGraphicFramePr>
        <p:xfrm>
          <a:off x="3432530" y="1988840"/>
          <a:ext cx="3054045" cy="2342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790">
                  <a:extLst>
                    <a:ext uri="{9D8B030D-6E8A-4147-A177-3AD203B41FA5}">
                      <a16:colId xmlns:a16="http://schemas.microsoft.com/office/drawing/2014/main" val="2310592767"/>
                    </a:ext>
                  </a:extLst>
                </a:gridCol>
                <a:gridCol w="1286240">
                  <a:extLst>
                    <a:ext uri="{9D8B030D-6E8A-4147-A177-3AD203B41FA5}">
                      <a16:colId xmlns:a16="http://schemas.microsoft.com/office/drawing/2014/main" val="3183816696"/>
                    </a:ext>
                  </a:extLst>
                </a:gridCol>
                <a:gridCol w="1018015">
                  <a:extLst>
                    <a:ext uri="{9D8B030D-6E8A-4147-A177-3AD203B41FA5}">
                      <a16:colId xmlns:a16="http://schemas.microsoft.com/office/drawing/2014/main" val="2103412240"/>
                    </a:ext>
                  </a:extLst>
                </a:gridCol>
              </a:tblGrid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ja-JP" altLang="en-US" sz="14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会員関連</a:t>
                      </a:r>
                      <a:endParaRPr lang="ko-KR" altLang="en-US" sz="1400" b="1" dirty="0">
                        <a:latin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838283"/>
                  </a:ext>
                </a:extLst>
              </a:tr>
              <a:tr h="4754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GET</a:t>
                      </a:r>
                      <a:endParaRPr lang="ko-KR" altLang="en-US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  <a:r>
                        <a:rPr lang="en-US" altLang="ko-KR" sz="1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joinsuccess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会員登録完了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472602"/>
                  </a:ext>
                </a:extLst>
              </a:tr>
              <a:tr h="475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  <a:r>
                        <a:rPr lang="en-US" altLang="ko-KR" sz="1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investorsuccess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TW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投資者</a:t>
                      </a:r>
                    </a:p>
                    <a:p>
                      <a:pPr algn="ctr" latinLnBrk="1"/>
                      <a:r>
                        <a:rPr lang="zh-TW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登録完了</a:t>
                      </a:r>
                      <a:r>
                        <a:rPr lang="ko-KR" altLang="en-US" sz="1000" dirty="0" smtClean="0">
                          <a:latin typeface="Yu Gothic" panose="020B0400000000000000" pitchFamily="34" charset="-128"/>
                        </a:rPr>
                        <a:t> 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365642"/>
                  </a:ext>
                </a:extLst>
              </a:tr>
              <a:tr h="36227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POST</a:t>
                      </a:r>
                      <a:endParaRPr lang="ko-KR" altLang="en-US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/login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ログイン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044875"/>
                  </a:ext>
                </a:extLst>
              </a:tr>
              <a:tr h="3622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/join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会員登録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969747"/>
                  </a:ext>
                </a:extLst>
              </a:tr>
              <a:tr h="3622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  <a:r>
                        <a:rPr lang="en-US" altLang="ko-KR" sz="1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investorjoin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TW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投資者登録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02289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70154"/>
              </p:ext>
            </p:extLst>
          </p:nvPr>
        </p:nvGraphicFramePr>
        <p:xfrm>
          <a:off x="6608244" y="240838"/>
          <a:ext cx="30540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045">
                  <a:extLst>
                    <a:ext uri="{9D8B030D-6E8A-4147-A177-3AD203B41FA5}">
                      <a16:colId xmlns:a16="http://schemas.microsoft.com/office/drawing/2014/main" val="2310592767"/>
                    </a:ext>
                  </a:extLst>
                </a:gridCol>
              </a:tblGrid>
              <a:tr h="190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Base</a:t>
                      </a:r>
                      <a:r>
                        <a:rPr lang="en-US" altLang="ko-KR" sz="1200" baseline="0" dirty="0" smtClean="0"/>
                        <a:t> URL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838283"/>
                  </a:ext>
                </a:extLst>
              </a:tr>
              <a:tr h="169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none" dirty="0" smtClean="0"/>
                        <a:t>http://localhost:8080/front</a:t>
                      </a:r>
                      <a:endParaRPr lang="ko-KR" altLang="en-US" sz="100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044875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 txBox="1">
            <a:spLocks/>
          </p:cNvSpPr>
          <p:nvPr/>
        </p:nvSpPr>
        <p:spPr>
          <a:xfrm>
            <a:off x="667010" y="526276"/>
            <a:ext cx="1082096" cy="768085"/>
          </a:xfrm>
          <a:prstGeom prst="rect">
            <a:avLst/>
          </a:prstGeom>
        </p:spPr>
        <p:txBody>
          <a:bodyPr/>
          <a:lstStyle>
            <a:lvl1pPr marL="278606" indent="-278606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647" indent="-232172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URI</a:t>
            </a:r>
            <a:endParaRPr lang="ko-KR" altLang="en-US" sz="3600" b="1" dirty="0">
              <a:latin typeface="Yu Gothic" panose="020B0400000000000000" pitchFamily="34" charset="-128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9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44501"/>
              </p:ext>
            </p:extLst>
          </p:nvPr>
        </p:nvGraphicFramePr>
        <p:xfrm>
          <a:off x="274831" y="1988840"/>
          <a:ext cx="3054045" cy="353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790">
                  <a:extLst>
                    <a:ext uri="{9D8B030D-6E8A-4147-A177-3AD203B41FA5}">
                      <a16:colId xmlns:a16="http://schemas.microsoft.com/office/drawing/2014/main" val="2310592767"/>
                    </a:ext>
                  </a:extLst>
                </a:gridCol>
                <a:gridCol w="1286240">
                  <a:extLst>
                    <a:ext uri="{9D8B030D-6E8A-4147-A177-3AD203B41FA5}">
                      <a16:colId xmlns:a16="http://schemas.microsoft.com/office/drawing/2014/main" val="3183816696"/>
                    </a:ext>
                  </a:extLst>
                </a:gridCol>
                <a:gridCol w="1018015">
                  <a:extLst>
                    <a:ext uri="{9D8B030D-6E8A-4147-A177-3AD203B41FA5}">
                      <a16:colId xmlns:a16="http://schemas.microsoft.com/office/drawing/2014/main" val="2103412240"/>
                    </a:ext>
                  </a:extLst>
                </a:gridCol>
              </a:tblGrid>
              <a:tr h="30150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ja-JP" altLang="en-US" sz="1400" b="1" i="0" kern="1200" dirty="0" smtClean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</a:t>
                      </a:r>
                      <a:endParaRPr lang="en-US" altLang="ja-JP" sz="1400" b="1" i="0" kern="1200" dirty="0" smtClean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838283"/>
                  </a:ext>
                </a:extLst>
              </a:tr>
              <a:tr h="5486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GET</a:t>
                      </a:r>
                      <a:endParaRPr lang="ko-KR" altLang="en-US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/project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</a:t>
                      </a:r>
                      <a:endParaRPr lang="en-US" altLang="ja-JP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algn="ctr" latinLnBrk="1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リスト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022899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/open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スタート予定</a:t>
                      </a:r>
                      <a:r>
                        <a:rPr lang="ja-JP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/>
                      </a:r>
                      <a:br>
                        <a:rPr lang="ja-JP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</a:b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プロジェクトリスト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176616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/end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終了した</a:t>
                      </a:r>
                      <a:endParaRPr lang="en-US" altLang="ja-JP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プロジェクトリスト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181710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  <a:r>
                        <a:rPr lang="en-US" altLang="ko-KR" sz="1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admin_comment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コメントの</a:t>
                      </a:r>
                      <a:endParaRPr lang="en-US" altLang="ja-JP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リスト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685149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4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/admin_apply</a:t>
                      </a:r>
                    </a:p>
                    <a:p>
                      <a:pPr algn="ctr" latinLnBrk="1"/>
                      <a:r>
                        <a:rPr lang="en-US" altLang="ko-KR" sz="94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Project</a:t>
                      </a:r>
                      <a:endParaRPr lang="ko-KR" altLang="en-US" sz="94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</a:t>
                      </a:r>
                      <a:endParaRPr lang="en-US" altLang="ja-JP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marL="0" marR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申し込みの</a:t>
                      </a:r>
                      <a:endParaRPr lang="en-US" altLang="ja-JP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marL="0" marR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リスト</a:t>
                      </a:r>
                      <a:endParaRPr lang="ko-KR" altLang="en-US" sz="1000" b="0" i="0" u="none" strike="noStrike" dirty="0" smtClean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904319"/>
                  </a:ext>
                </a:extLst>
              </a:tr>
              <a:tr h="486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POST</a:t>
                      </a:r>
                      <a:endParaRPr lang="ko-KR" altLang="en-US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4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/admin_</a:t>
                      </a:r>
                      <a:r>
                        <a:rPr lang="en-US" altLang="ko-KR" sz="940" b="0" i="0" kern="120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allow</a:t>
                      </a:r>
                    </a:p>
                    <a:p>
                      <a:pPr algn="ctr" latinLnBrk="1"/>
                      <a:r>
                        <a:rPr lang="en-US" altLang="ko-KR" sz="940" b="0" i="0" kern="120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Project</a:t>
                      </a:r>
                      <a:endParaRPr lang="ko-KR" altLang="en-US" sz="94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</a:t>
                      </a:r>
                      <a:endParaRPr lang="en-US" altLang="ja-JP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検討の結果</a:t>
                      </a:r>
                      <a:endParaRPr lang="en-US" altLang="ko-KR" sz="1000" baseline="0" dirty="0" smtClean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157359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84572"/>
              </p:ext>
            </p:extLst>
          </p:nvPr>
        </p:nvGraphicFramePr>
        <p:xfrm>
          <a:off x="6613826" y="1988838"/>
          <a:ext cx="3054045" cy="3534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790">
                  <a:extLst>
                    <a:ext uri="{9D8B030D-6E8A-4147-A177-3AD203B41FA5}">
                      <a16:colId xmlns:a16="http://schemas.microsoft.com/office/drawing/2014/main" val="2310592767"/>
                    </a:ext>
                  </a:extLst>
                </a:gridCol>
                <a:gridCol w="1286240">
                  <a:extLst>
                    <a:ext uri="{9D8B030D-6E8A-4147-A177-3AD203B41FA5}">
                      <a16:colId xmlns:a16="http://schemas.microsoft.com/office/drawing/2014/main" val="3183816696"/>
                    </a:ext>
                  </a:extLst>
                </a:gridCol>
                <a:gridCol w="1018015">
                  <a:extLst>
                    <a:ext uri="{9D8B030D-6E8A-4147-A177-3AD203B41FA5}">
                      <a16:colId xmlns:a16="http://schemas.microsoft.com/office/drawing/2014/main" val="2103412240"/>
                    </a:ext>
                  </a:extLst>
                </a:gridCol>
              </a:tblGrid>
              <a:tr h="33330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ja-JP" altLang="en-US" sz="14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お問い合わせ</a:t>
                      </a:r>
                      <a:endParaRPr lang="ko-KR" altLang="en-US" sz="1400" b="1" dirty="0">
                        <a:latin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838283"/>
                  </a:ext>
                </a:extLst>
              </a:tr>
              <a:tr h="68281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GET</a:t>
                      </a:r>
                      <a:endParaRPr lang="ko-KR" altLang="en-US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/notice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お</a:t>
                      </a:r>
                      <a:r>
                        <a:rPr lang="ko-KR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+mn-ea"/>
                          <a:cs typeface="+mn-cs"/>
                        </a:rPr>
                        <a:t>知</a:t>
                      </a: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らせ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044875"/>
                  </a:ext>
                </a:extLst>
              </a:tr>
              <a:tr h="6828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  <a:r>
                        <a:rPr lang="en-US" altLang="ko-KR" sz="1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onetoone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お問い合わせ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969747"/>
                  </a:ext>
                </a:extLst>
              </a:tr>
              <a:tr h="6828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  <a:r>
                        <a:rPr lang="en-US" altLang="ko-KR" sz="1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onetoone_detail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問い合わせの詳細ページ</a:t>
                      </a:r>
                      <a:endParaRPr lang="en-US" altLang="ja-JP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022899"/>
                  </a:ext>
                </a:extLst>
              </a:tr>
              <a:tr h="576431">
                <a:tc rowSpan="2">
                  <a:txBody>
                    <a:bodyPr/>
                    <a:lstStyle/>
                    <a:p>
                      <a:pPr marL="0" marR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POST</a:t>
                      </a:r>
                      <a:endParaRPr lang="ko-KR" altLang="en-US" dirty="0" smtClean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  <a:r>
                        <a:rPr lang="en-US" altLang="ko-KR" sz="1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admin_noticeReg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お</a:t>
                      </a:r>
                      <a:r>
                        <a:rPr lang="zh-TW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知</a:t>
                      </a: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らせ</a:t>
                      </a:r>
                      <a:r>
                        <a:rPr lang="zh-TW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登録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9245816"/>
                  </a:ext>
                </a:extLst>
              </a:tr>
              <a:tr h="576431">
                <a:tc vMerge="1">
                  <a:txBody>
                    <a:bodyPr/>
                    <a:lstStyle/>
                    <a:p>
                      <a:pPr marL="0" marR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7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  <a:r>
                        <a:rPr lang="en-US" altLang="ko-KR" sz="97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admin_notice</a:t>
                      </a:r>
                      <a:endParaRPr lang="en-US" altLang="ko-KR" sz="970" dirty="0" smtClean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ctr" latinLnBrk="1"/>
                      <a:r>
                        <a:rPr lang="en-US" altLang="ko-KR" sz="97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Reply</a:t>
                      </a:r>
                      <a:endParaRPr lang="ko-KR" altLang="en-US" sz="97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問い合わせの返答</a:t>
                      </a:r>
                      <a:endParaRPr lang="ko-KR" altLang="en-US" sz="1000" dirty="0" smtClean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653944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50340"/>
              </p:ext>
            </p:extLst>
          </p:nvPr>
        </p:nvGraphicFramePr>
        <p:xfrm>
          <a:off x="3434668" y="1988838"/>
          <a:ext cx="3054045" cy="1800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790">
                  <a:extLst>
                    <a:ext uri="{9D8B030D-6E8A-4147-A177-3AD203B41FA5}">
                      <a16:colId xmlns:a16="http://schemas.microsoft.com/office/drawing/2014/main" val="2310592767"/>
                    </a:ext>
                  </a:extLst>
                </a:gridCol>
                <a:gridCol w="1286240">
                  <a:extLst>
                    <a:ext uri="{9D8B030D-6E8A-4147-A177-3AD203B41FA5}">
                      <a16:colId xmlns:a16="http://schemas.microsoft.com/office/drawing/2014/main" val="3183816696"/>
                    </a:ext>
                  </a:extLst>
                </a:gridCol>
                <a:gridCol w="1018015">
                  <a:extLst>
                    <a:ext uri="{9D8B030D-6E8A-4147-A177-3AD203B41FA5}">
                      <a16:colId xmlns:a16="http://schemas.microsoft.com/office/drawing/2014/main" val="2103412240"/>
                    </a:ext>
                  </a:extLst>
                </a:gridCol>
              </a:tblGrid>
              <a:tr h="33144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ja-JP" altLang="en-US" sz="14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会員関連</a:t>
                      </a:r>
                      <a:endParaRPr lang="ko-KR" altLang="en-US" sz="1400" b="1" dirty="0">
                        <a:latin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838283"/>
                  </a:ext>
                </a:extLst>
              </a:tr>
              <a:tr h="5189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GET</a:t>
                      </a:r>
                      <a:endParaRPr lang="ko-KR" altLang="en-US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  <a:r>
                        <a:rPr lang="en-US" altLang="ko-KR" sz="1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admin_member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会員情報</a:t>
                      </a:r>
                      <a:r>
                        <a:rPr lang="zh-TW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/>
                      </a:r>
                      <a:br>
                        <a:rPr lang="zh-TW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</a:br>
                      <a:r>
                        <a:rPr lang="ja-JP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リスト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472602"/>
                  </a:ext>
                </a:extLst>
              </a:tr>
              <a:tr h="518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  <a:r>
                        <a:rPr lang="en-US" altLang="ko-KR" sz="1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admin_investor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投資者会員</a:t>
                      </a:r>
                      <a:r>
                        <a:rPr lang="ja-JP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/>
                      </a:r>
                      <a:br>
                        <a:rPr lang="ja-JP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</a:b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情報リスト</a:t>
                      </a:r>
                      <a:endParaRPr lang="ko-KR" altLang="en-US" sz="1000" dirty="0" smtClean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137296"/>
                  </a:ext>
                </a:extLst>
              </a:tr>
              <a:tr h="430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POST</a:t>
                      </a:r>
                      <a:endParaRPr lang="ko-KR" altLang="en-US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/login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管理者</a:t>
                      </a:r>
                      <a:endParaRPr lang="en-US" altLang="ko-KR" sz="1000" dirty="0" smtClean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ログイン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044875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93649"/>
              </p:ext>
            </p:extLst>
          </p:nvPr>
        </p:nvGraphicFramePr>
        <p:xfrm>
          <a:off x="6608244" y="240838"/>
          <a:ext cx="30540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045">
                  <a:extLst>
                    <a:ext uri="{9D8B030D-6E8A-4147-A177-3AD203B41FA5}">
                      <a16:colId xmlns:a16="http://schemas.microsoft.com/office/drawing/2014/main" val="2310592767"/>
                    </a:ext>
                  </a:extLst>
                </a:gridCol>
              </a:tblGrid>
              <a:tr h="190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Base</a:t>
                      </a:r>
                      <a:r>
                        <a:rPr lang="en-US" altLang="ko-KR" sz="1200" baseline="0" dirty="0" smtClean="0"/>
                        <a:t> URL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838283"/>
                  </a:ext>
                </a:extLst>
              </a:tr>
              <a:tr h="169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none" dirty="0" smtClean="0"/>
                        <a:t>http://localhost:8080/admin</a:t>
                      </a:r>
                      <a:endParaRPr lang="ko-KR" altLang="en-US" sz="100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044875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44774"/>
              </p:ext>
            </p:extLst>
          </p:nvPr>
        </p:nvGraphicFramePr>
        <p:xfrm>
          <a:off x="3435732" y="3933057"/>
          <a:ext cx="3054045" cy="159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791">
                  <a:extLst>
                    <a:ext uri="{9D8B030D-6E8A-4147-A177-3AD203B41FA5}">
                      <a16:colId xmlns:a16="http://schemas.microsoft.com/office/drawing/2014/main" val="2310592767"/>
                    </a:ext>
                  </a:extLst>
                </a:gridCol>
                <a:gridCol w="1286239">
                  <a:extLst>
                    <a:ext uri="{9D8B030D-6E8A-4147-A177-3AD203B41FA5}">
                      <a16:colId xmlns:a16="http://schemas.microsoft.com/office/drawing/2014/main" val="3183816696"/>
                    </a:ext>
                  </a:extLst>
                </a:gridCol>
                <a:gridCol w="1018015">
                  <a:extLst>
                    <a:ext uri="{9D8B030D-6E8A-4147-A177-3AD203B41FA5}">
                      <a16:colId xmlns:a16="http://schemas.microsoft.com/office/drawing/2014/main" val="2103412240"/>
                    </a:ext>
                  </a:extLst>
                </a:gridCol>
              </a:tblGrid>
              <a:tr h="34015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ja-JP" alt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統計</a:t>
                      </a:r>
                      <a:endParaRPr lang="ko-KR" altLang="en-US" sz="1400" b="1" dirty="0">
                        <a:latin typeface="Yu Gothic" panose="020B0400000000000000" pitchFamily="34" charset="-128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838283"/>
                  </a:ext>
                </a:extLst>
              </a:tr>
              <a:tr h="62511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GET</a:t>
                      </a:r>
                      <a:endParaRPr lang="ko-KR" altLang="en-US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  <a:r>
                        <a:rPr lang="en-US" altLang="ko-KR" sz="1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admin_dashboardProject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</a:t>
                      </a:r>
                      <a:r>
                        <a:rPr lang="ja-JP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/>
                      </a:r>
                      <a:br>
                        <a:rPr lang="ja-JP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</a:br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統計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044875"/>
                  </a:ext>
                </a:extLst>
              </a:tr>
              <a:tr h="62511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POST</a:t>
                      </a:r>
                      <a:endParaRPr lang="ko-KR" altLang="en-US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/</a:t>
                      </a:r>
                      <a:r>
                        <a:rPr lang="en-US" altLang="ko-KR" sz="1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admin_dashboardInvest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投資の統計</a:t>
                      </a:r>
                      <a:endParaRPr lang="ko-KR" alt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4613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/>
              <p14:cNvContentPartPr/>
              <p14:nvPr/>
            </p14:nvContentPartPr>
            <p14:xfrm>
              <a:off x="344488" y="788706"/>
              <a:ext cx="1092600" cy="34308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648" y="725346"/>
                <a:ext cx="1124280" cy="469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/>
          <p:cNvSpPr txBox="1"/>
          <p:nvPr/>
        </p:nvSpPr>
        <p:spPr>
          <a:xfrm>
            <a:off x="1749106" y="647584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Admin</a:t>
            </a:r>
            <a:endParaRPr lang="ko-KR" altLang="en-US" b="1" dirty="0">
              <a:latin typeface="Yu Gothic" panose="020B0400000000000000" pitchFamily="34" charset="-128"/>
            </a:endParaRPr>
          </a:p>
        </p:txBody>
      </p:sp>
      <p:sp>
        <p:nvSpPr>
          <p:cNvPr id="13" name="텍스트 개체 틀 1"/>
          <p:cNvSpPr txBox="1">
            <a:spLocks/>
          </p:cNvSpPr>
          <p:nvPr/>
        </p:nvSpPr>
        <p:spPr>
          <a:xfrm>
            <a:off x="667010" y="526276"/>
            <a:ext cx="1082096" cy="768085"/>
          </a:xfrm>
          <a:prstGeom prst="rect">
            <a:avLst/>
          </a:prstGeom>
        </p:spPr>
        <p:txBody>
          <a:bodyPr/>
          <a:lstStyle>
            <a:lvl1pPr marL="278606" indent="-278606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647" indent="-232172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URI</a:t>
            </a:r>
            <a:endParaRPr lang="ko-KR" altLang="en-US" sz="3600" b="1" dirty="0">
              <a:latin typeface="Yu Gothic" panose="020B0400000000000000" pitchFamily="34" charset="-128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2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784316" y="1465458"/>
            <a:ext cx="2449027" cy="668676"/>
            <a:chOff x="3764372" y="2356327"/>
            <a:chExt cx="1557981" cy="452699"/>
          </a:xfrm>
        </p:grpSpPr>
        <p:grpSp>
          <p:nvGrpSpPr>
            <p:cNvPr id="6" name="Group 5"/>
            <p:cNvGrpSpPr/>
            <p:nvPr/>
          </p:nvGrpSpPr>
          <p:grpSpPr>
            <a:xfrm>
              <a:off x="3782870" y="2375881"/>
              <a:ext cx="1539483" cy="433145"/>
              <a:chOff x="3131841" y="1491629"/>
              <a:chExt cx="1894748" cy="42652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131841" y="1491629"/>
                <a:ext cx="1894748" cy="4265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716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5" name="Right Triangle 4"/>
              <p:cNvSpPr/>
              <p:nvPr/>
            </p:nvSpPr>
            <p:spPr>
              <a:xfrm rot="5400000">
                <a:off x="3185159" y="1438312"/>
                <a:ext cx="426529" cy="533163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716" dirty="0">
                  <a:latin typeface="Yu Gothic" panose="020B0400000000000000" pitchFamily="34" charset="-128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764372" y="2356327"/>
              <a:ext cx="433196" cy="23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25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Arial" pitchFamily="34" charset="0"/>
                </a:rPr>
                <a:t>01</a:t>
              </a:r>
              <a:endParaRPr lang="ko-KR" altLang="en-US" sz="1625" b="1" dirty="0">
                <a:solidFill>
                  <a:schemeClr val="bg1"/>
                </a:solidFill>
                <a:latin typeface="Yu Gothic" panose="020B0400000000000000" pitchFamily="34" charset="-128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잉크 10"/>
              <p14:cNvContentPartPr/>
              <p14:nvPr/>
            </p14:nvContentPartPr>
            <p14:xfrm>
              <a:off x="2446503" y="813820"/>
              <a:ext cx="1092600" cy="34308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0663" y="750460"/>
                <a:ext cx="1124280" cy="46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5"/>
          <p:cNvGrpSpPr/>
          <p:nvPr/>
        </p:nvGrpSpPr>
        <p:grpSpPr>
          <a:xfrm>
            <a:off x="4773060" y="4137982"/>
            <a:ext cx="2419949" cy="639794"/>
            <a:chOff x="3131840" y="1491629"/>
            <a:chExt cx="2420838" cy="426529"/>
          </a:xfrm>
        </p:grpSpPr>
        <p:sp>
          <p:nvSpPr>
            <p:cNvPr id="40" name="Rectangle 1"/>
            <p:cNvSpPr/>
            <p:nvPr/>
          </p:nvSpPr>
          <p:spPr>
            <a:xfrm>
              <a:off x="3131840" y="1491629"/>
              <a:ext cx="2420838" cy="42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16" dirty="0">
                <a:latin typeface="Yu Gothic" panose="020B0400000000000000" pitchFamily="34" charset="-128"/>
              </a:endParaRPr>
            </a:p>
          </p:txBody>
        </p:sp>
        <p:sp>
          <p:nvSpPr>
            <p:cNvPr id="41" name="Right Triangle 4"/>
            <p:cNvSpPr/>
            <p:nvPr/>
          </p:nvSpPr>
          <p:spPr>
            <a:xfrm rot="5400000">
              <a:off x="3185159" y="1438312"/>
              <a:ext cx="426529" cy="533163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16" dirty="0">
                <a:latin typeface="Yu Gothic" panose="020B0400000000000000" pitchFamily="34" charset="-128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3061" y="4137985"/>
            <a:ext cx="532968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b="1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itchFamily="34" charset="0"/>
              </a:rPr>
              <a:t>04</a:t>
            </a:r>
            <a:endParaRPr lang="ko-KR" altLang="en-US" sz="1625" b="1" dirty="0">
              <a:solidFill>
                <a:schemeClr val="bg1"/>
              </a:solidFill>
              <a:latin typeface="Yu Gothic" panose="020B0400000000000000" pitchFamily="34" charset="-128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89133" y="1636660"/>
            <a:ext cx="148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開発環境</a:t>
            </a:r>
            <a:endParaRPr lang="ko-KR" altLang="en-US" sz="2000" dirty="0">
              <a:latin typeface="Yu Gothic" panose="020B0400000000000000" pitchFamily="34" charset="-128"/>
              <a:ea typeface="Tmon몬소리 Black" panose="02000A03000000000000" pitchFamily="2" charset="-127"/>
            </a:endParaRPr>
          </a:p>
        </p:txBody>
      </p:sp>
      <p:sp>
        <p:nvSpPr>
          <p:cNvPr id="69" name="Rectangle 1"/>
          <p:cNvSpPr/>
          <p:nvPr/>
        </p:nvSpPr>
        <p:spPr>
          <a:xfrm>
            <a:off x="3494339" y="2380745"/>
            <a:ext cx="2419954" cy="6397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16" dirty="0">
              <a:latin typeface="Yu Gothic" panose="020B0400000000000000" pitchFamily="34" charset="-128"/>
            </a:endParaRPr>
          </a:p>
        </p:txBody>
      </p:sp>
      <p:sp>
        <p:nvSpPr>
          <p:cNvPr id="70" name="Right Triangle 4"/>
          <p:cNvSpPr/>
          <p:nvPr/>
        </p:nvSpPr>
        <p:spPr>
          <a:xfrm rot="5400000">
            <a:off x="3440928" y="2434159"/>
            <a:ext cx="639794" cy="532967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16" dirty="0">
              <a:latin typeface="Yu Gothic" panose="020B0400000000000000" pitchFamily="34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6216" y="2336087"/>
            <a:ext cx="532968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b="1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itchFamily="34" charset="0"/>
              </a:rPr>
              <a:t>02</a:t>
            </a:r>
            <a:endParaRPr lang="ko-KR" altLang="en-US" sz="1625" b="1" dirty="0">
              <a:solidFill>
                <a:schemeClr val="bg1"/>
              </a:solidFill>
              <a:latin typeface="Yu Gothic" panose="020B0400000000000000" pitchFamily="34" charset="-128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31010" y="4263529"/>
            <a:ext cx="1546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機能定義書</a:t>
            </a:r>
            <a:endParaRPr lang="ko-KR" altLang="en-US" sz="2000" dirty="0">
              <a:latin typeface="Yu Gothic" panose="020B0400000000000000" pitchFamily="34" charset="-128"/>
              <a:ea typeface="Tmon몬소리 Black" panose="02000A03000000000000" pitchFamily="2" charset="-127"/>
            </a:endParaRPr>
          </a:p>
        </p:txBody>
      </p:sp>
      <p:grpSp>
        <p:nvGrpSpPr>
          <p:cNvPr id="72" name="Group 5"/>
          <p:cNvGrpSpPr/>
          <p:nvPr/>
        </p:nvGrpSpPr>
        <p:grpSpPr>
          <a:xfrm>
            <a:off x="4160912" y="3273887"/>
            <a:ext cx="2419948" cy="639794"/>
            <a:chOff x="3131840" y="1491629"/>
            <a:chExt cx="2420835" cy="426529"/>
          </a:xfrm>
        </p:grpSpPr>
        <p:sp>
          <p:nvSpPr>
            <p:cNvPr id="75" name="Rectangle 1"/>
            <p:cNvSpPr/>
            <p:nvPr/>
          </p:nvSpPr>
          <p:spPr>
            <a:xfrm>
              <a:off x="3131840" y="1491629"/>
              <a:ext cx="2420835" cy="42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16" dirty="0">
                <a:latin typeface="Yu Gothic" panose="020B0400000000000000" pitchFamily="34" charset="-128"/>
              </a:endParaRPr>
            </a:p>
          </p:txBody>
        </p:sp>
        <p:sp>
          <p:nvSpPr>
            <p:cNvPr id="76" name="Right Triangle 4"/>
            <p:cNvSpPr/>
            <p:nvPr/>
          </p:nvSpPr>
          <p:spPr>
            <a:xfrm rot="5400000">
              <a:off x="3185159" y="1438312"/>
              <a:ext cx="426529" cy="533163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16" dirty="0">
                <a:latin typeface="Yu Gothic" panose="020B0400000000000000" pitchFamily="34" charset="-128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132296" y="3273886"/>
            <a:ext cx="532969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b="1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itchFamily="34" charset="0"/>
              </a:rPr>
              <a:t>03</a:t>
            </a:r>
            <a:endParaRPr lang="ko-KR" altLang="en-US" sz="1625" b="1" dirty="0">
              <a:solidFill>
                <a:schemeClr val="bg1"/>
              </a:solidFill>
              <a:latin typeface="Yu Gothic" panose="020B0400000000000000" pitchFamily="34" charset="-128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63484" y="2507289"/>
            <a:ext cx="215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システム構</a:t>
            </a:r>
            <a:r>
              <a:rPr lang="ja-JP" alt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成</a:t>
            </a:r>
            <a:r>
              <a:rPr lang="ja-JP" alt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図</a:t>
            </a:r>
            <a:endParaRPr lang="ko-KR" altLang="en-US" sz="2000" dirty="0">
              <a:latin typeface="Yu Gothic" panose="020B0400000000000000" pitchFamily="34" charset="-128"/>
              <a:ea typeface="Tmon몬소리 Black" panose="02000A03000000000000" pitchFamily="2" charset="-127"/>
            </a:endParaRPr>
          </a:p>
        </p:txBody>
      </p:sp>
      <p:grpSp>
        <p:nvGrpSpPr>
          <p:cNvPr id="84" name="Group 5"/>
          <p:cNvGrpSpPr/>
          <p:nvPr/>
        </p:nvGrpSpPr>
        <p:grpSpPr>
          <a:xfrm>
            <a:off x="5300471" y="5038103"/>
            <a:ext cx="2419953" cy="639794"/>
            <a:chOff x="3131841" y="1491629"/>
            <a:chExt cx="1894748" cy="426529"/>
          </a:xfrm>
        </p:grpSpPr>
        <p:sp>
          <p:nvSpPr>
            <p:cNvPr id="87" name="Rectangle 1"/>
            <p:cNvSpPr/>
            <p:nvPr/>
          </p:nvSpPr>
          <p:spPr>
            <a:xfrm>
              <a:off x="3131841" y="1491629"/>
              <a:ext cx="1894748" cy="42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16" dirty="0">
                <a:latin typeface="Yu Gothic" panose="020B0400000000000000" pitchFamily="34" charset="-128"/>
              </a:endParaRPr>
            </a:p>
          </p:txBody>
        </p:sp>
        <p:sp>
          <p:nvSpPr>
            <p:cNvPr id="88" name="Right Triangle 4"/>
            <p:cNvSpPr/>
            <p:nvPr/>
          </p:nvSpPr>
          <p:spPr>
            <a:xfrm rot="5400000">
              <a:off x="3185159" y="1438312"/>
              <a:ext cx="426529" cy="533163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16" dirty="0">
                <a:latin typeface="Yu Gothic" panose="020B0400000000000000" pitchFamily="34" charset="-128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300471" y="5038106"/>
            <a:ext cx="532968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b="1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itchFamily="34" charset="0"/>
              </a:rPr>
              <a:t>0</a:t>
            </a:r>
            <a:r>
              <a:rPr lang="en-US" altLang="ko-KR" sz="1625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itchFamily="34" charset="0"/>
              </a:rPr>
              <a:t>5</a:t>
            </a:r>
            <a:endParaRPr lang="ko-KR" altLang="en-US" sz="1625" b="1" dirty="0">
              <a:solidFill>
                <a:schemeClr val="bg1"/>
              </a:solidFill>
              <a:latin typeface="Yu Gothic" panose="020B0400000000000000" pitchFamily="34" charset="-128"/>
              <a:cs typeface="Arial" pitchFamily="34" charset="0"/>
            </a:endParaRPr>
          </a:p>
        </p:txBody>
      </p:sp>
      <p:grpSp>
        <p:nvGrpSpPr>
          <p:cNvPr id="90" name="Group 5"/>
          <p:cNvGrpSpPr/>
          <p:nvPr/>
        </p:nvGrpSpPr>
        <p:grpSpPr>
          <a:xfrm>
            <a:off x="5983034" y="5938224"/>
            <a:ext cx="2419950" cy="639794"/>
            <a:chOff x="3131841" y="1491629"/>
            <a:chExt cx="1894748" cy="426529"/>
          </a:xfrm>
        </p:grpSpPr>
        <p:sp>
          <p:nvSpPr>
            <p:cNvPr id="93" name="Rectangle 1"/>
            <p:cNvSpPr/>
            <p:nvPr/>
          </p:nvSpPr>
          <p:spPr>
            <a:xfrm>
              <a:off x="3131841" y="1491629"/>
              <a:ext cx="1894748" cy="42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16" dirty="0">
                <a:latin typeface="Yu Gothic" panose="020B0400000000000000" pitchFamily="34" charset="-128"/>
              </a:endParaRPr>
            </a:p>
          </p:txBody>
        </p:sp>
        <p:sp>
          <p:nvSpPr>
            <p:cNvPr id="94" name="Right Triangle 4"/>
            <p:cNvSpPr/>
            <p:nvPr/>
          </p:nvSpPr>
          <p:spPr>
            <a:xfrm rot="5400000">
              <a:off x="3185159" y="1438312"/>
              <a:ext cx="426529" cy="533163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16" dirty="0">
                <a:latin typeface="Yu Gothic" panose="020B0400000000000000" pitchFamily="34" charset="-128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83034" y="5938227"/>
            <a:ext cx="532968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b="1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itchFamily="34" charset="0"/>
              </a:rPr>
              <a:t>06</a:t>
            </a:r>
            <a:endParaRPr lang="ko-KR" altLang="en-US" sz="1625" b="1" dirty="0">
              <a:solidFill>
                <a:schemeClr val="bg1"/>
              </a:solidFill>
              <a:latin typeface="Yu Gothic" panose="020B0400000000000000" pitchFamily="34" charset="-128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20209" y="5175773"/>
            <a:ext cx="88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ERD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Yu Gothic" panose="020B0400000000000000" pitchFamily="34" charset="-128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702769" y="6049303"/>
            <a:ext cx="88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Yu Gothic" panose="020B0400000000000000" pitchFamily="34" charset="-128"/>
                <a:ea typeface="Yu Gothic" panose="020B0400000000000000" pitchFamily="34" charset="-128"/>
                <a:cs typeface="Arial" pitchFamily="34" charset="0"/>
              </a:rPr>
              <a:t> URI</a:t>
            </a:r>
            <a:endParaRPr lang="ko-KR" altLang="en-US" sz="2000" dirty="0">
              <a:latin typeface="Yu Gothic" panose="020B0400000000000000" pitchFamily="34" charset="-128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36647" y="3393729"/>
            <a:ext cx="202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ストリ</a:t>
            </a:r>
            <a:r>
              <a:rPr lang="en-US" altLang="ja-JP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-</a:t>
            </a:r>
            <a:r>
              <a:rPr lang="ja-JP" alt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ボ</a:t>
            </a:r>
            <a:r>
              <a:rPr lang="en-US" altLang="ja-JP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-</a:t>
            </a:r>
            <a:r>
              <a:rPr lang="ja-JP" alt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ド</a:t>
            </a:r>
            <a:endParaRPr lang="ko-KR" altLang="en-US" sz="2000" dirty="0">
              <a:latin typeface="Yu Gothic" panose="020B0400000000000000" pitchFamily="34" charset="-128"/>
              <a:ea typeface="Tmon몬소리 Black" panose="02000A03000000000000" pitchFamily="2" charset="-127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646378" y="579794"/>
            <a:ext cx="1579676" cy="46805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Arial" pitchFamily="34" charset="0"/>
              </a:rPr>
              <a:t>目次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잉크 39"/>
              <p14:cNvContentPartPr/>
              <p14:nvPr/>
            </p14:nvContentPartPr>
            <p14:xfrm>
              <a:off x="344488" y="788706"/>
              <a:ext cx="1092600" cy="343080"/>
            </p14:xfrm>
          </p:contentPart>
        </mc:Choice>
        <mc:Fallback xmlns="">
          <p:pic>
            <p:nvPicPr>
              <p:cNvPr id="40" name="잉크 3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648" y="725346"/>
                <a:ext cx="1124280" cy="4698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20567"/>
              </p:ext>
            </p:extLst>
          </p:nvPr>
        </p:nvGraphicFramePr>
        <p:xfrm>
          <a:off x="618950" y="1772816"/>
          <a:ext cx="8712967" cy="3150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5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区分</a:t>
                      </a:r>
                      <a:endParaRPr lang="ko-KR" altLang="en-US" sz="1400" b="0" dirty="0"/>
                    </a:p>
                  </a:txBody>
                  <a:tcPr marL="74776" marR="74776" marT="37388" marB="3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細部内容</a:t>
                      </a:r>
                      <a:endParaRPr lang="ko-KR" altLang="en-US" sz="1400" b="0" dirty="0"/>
                    </a:p>
                  </a:txBody>
                  <a:tcPr marL="74776" marR="74776" marT="37388" marB="3738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marL="74776" marR="74776" marT="37388" marB="3738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URL</a:t>
                      </a:r>
                      <a:endParaRPr lang="ko-KR" altLang="en-US" sz="1400" b="0" dirty="0"/>
                    </a:p>
                  </a:txBody>
                  <a:tcPr marL="74776" marR="74776" marT="37388" marB="373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Project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/>
                        <a:t>URL</a:t>
                      </a:r>
                      <a:endParaRPr lang="ko-KR" altLang="en-US" sz="1100" dirty="0"/>
                    </a:p>
                  </a:txBody>
                  <a:tcPr marL="74776" marR="74776" marT="37388" marB="3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4776" marR="74776" marT="37388" marB="37388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4776" marR="74776" marT="37388" marB="37388" anchor="ctr">
                    <a:solidFill>
                      <a:srgbClr val="CDE3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localhost:8080</a:t>
                      </a:r>
                      <a:endParaRPr lang="ko-KR" altLang="en-US" sz="1100" dirty="0"/>
                    </a:p>
                  </a:txBody>
                  <a:tcPr marL="74776" marR="74776" marT="37388" marB="373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DataBase</a:t>
                      </a:r>
                      <a:endParaRPr lang="ko-KR" altLang="en-US" sz="1100" dirty="0"/>
                    </a:p>
                  </a:txBody>
                  <a:tcPr marL="74776" marR="74776" marT="37388" marB="3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Oracle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Database Version 12c</a:t>
                      </a:r>
                      <a:endParaRPr lang="ko-KR" altLang="en-US" sz="1100" dirty="0"/>
                    </a:p>
                  </a:txBody>
                  <a:tcPr marL="74776" marR="74776" marT="37388" marB="3738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4776" marR="74776" marT="37388" marB="3738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4776" marR="74776" marT="37388" marB="373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WAS</a:t>
                      </a:r>
                      <a:endParaRPr lang="ko-KR" altLang="en-US" sz="1100" dirty="0"/>
                    </a:p>
                  </a:txBody>
                  <a:tcPr marL="74776" marR="74776" marT="37388" marB="3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Apache Tomcat v9.0</a:t>
                      </a:r>
                      <a:endParaRPr lang="ko-KR" altLang="en-US" sz="1100" dirty="0"/>
                    </a:p>
                  </a:txBody>
                  <a:tcPr marL="74776" marR="74776" marT="37388" marB="3738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4776" marR="74776" marT="37388" marB="3738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4776" marR="74776" marT="37388" marB="373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Java</a:t>
                      </a:r>
                      <a:endParaRPr lang="ko-KR" altLang="en-US" sz="1100" dirty="0"/>
                    </a:p>
                  </a:txBody>
                  <a:tcPr marL="74776" marR="74776" marT="37388" marB="3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JDK 1.8</a:t>
                      </a:r>
                      <a:endParaRPr lang="ko-KR" altLang="en-US" sz="1100" dirty="0"/>
                    </a:p>
                  </a:txBody>
                  <a:tcPr marL="74776" marR="74776" marT="37388" marB="3738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4776" marR="74776" marT="37388" marB="3738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4776" marR="74776" marT="37388" marB="373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Spring</a:t>
                      </a:r>
                      <a:endParaRPr lang="ko-KR" altLang="en-US" sz="1100" dirty="0"/>
                    </a:p>
                  </a:txBody>
                  <a:tcPr marL="74776" marR="74776" marT="37388" marB="3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Spring Framework 5.0.7</a:t>
                      </a:r>
                      <a:endParaRPr lang="ko-KR" altLang="en-US" sz="1100" dirty="0"/>
                    </a:p>
                  </a:txBody>
                  <a:tcPr marL="74776" marR="74776" marT="37388" marB="3738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4776" marR="74776" marT="37388" marB="3738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4776" marR="74776" marT="37388" marB="373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IDE</a:t>
                      </a:r>
                      <a:endParaRPr lang="ko-KR" altLang="en-US" sz="1100" dirty="0"/>
                    </a:p>
                  </a:txBody>
                  <a:tcPr marL="74776" marR="74776" marT="37388" marB="3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STS </a:t>
                      </a:r>
                      <a:r>
                        <a:rPr lang="en-US" altLang="ko-KR" sz="1100" dirty="0" smtClean="0"/>
                        <a:t>3.9.11 (Based on Eclipse 4.13.0)</a:t>
                      </a:r>
                      <a:endParaRPr lang="ko-KR" altLang="en-US" sz="1100" dirty="0"/>
                    </a:p>
                  </a:txBody>
                  <a:tcPr marL="74776" marR="74776" marT="37388" marB="3738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4776" marR="74776" marT="37388" marB="3738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4776" marR="74776" marT="37388" marB="373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59"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1100" dirty="0" smtClean="0"/>
                        <a:t>ツール</a:t>
                      </a:r>
                      <a:endParaRPr lang="ko-KR" altLang="en-US" sz="1100" dirty="0"/>
                    </a:p>
                  </a:txBody>
                  <a:tcPr marL="74776" marR="74776" marT="37388" marB="3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n-lt"/>
                        </a:rPr>
                        <a:t>SQL Developer, </a:t>
                      </a:r>
                      <a:r>
                        <a:rPr lang="en-US" altLang="ko-KR" sz="1100" dirty="0" err="1" smtClean="0">
                          <a:latin typeface="+mn-lt"/>
                        </a:rPr>
                        <a:t>DBeaver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marL="74776" marR="74776" marT="37388" marB="3738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4776" marR="74776" marT="37388" marB="3738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4776" marR="74776" marT="37388" marB="373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359"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ビルド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/>
                        <a:t>Build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marL="74776" marR="74776" marT="37388" marB="3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Maven </a:t>
                      </a:r>
                      <a:r>
                        <a:rPr lang="en-US" altLang="ko-KR" sz="1100" dirty="0" smtClean="0"/>
                        <a:t>3.5.2</a:t>
                      </a:r>
                      <a:endParaRPr lang="ko-KR" altLang="en-US" sz="1100" dirty="0"/>
                    </a:p>
                  </a:txBody>
                  <a:tcPr marL="74776" marR="74776" marT="37388" marB="3738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4776" marR="74776" marT="37388" marB="3738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74776" marR="74776" marT="37388" marB="373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9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632520" y="404664"/>
            <a:ext cx="5457056" cy="76808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ja-JP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開発環</a:t>
            </a:r>
            <a:r>
              <a:rPr lang="ja-JP" alt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境</a:t>
            </a:r>
            <a:endParaRPr lang="ko-KR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Yu Gothic" panose="020B0400000000000000" pitchFamily="34" charset="-128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5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89595" y="3732093"/>
            <a:ext cx="1762021" cy="958001"/>
            <a:chOff x="3562143" y="1767656"/>
            <a:chExt cx="2411629" cy="150048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69" t="8696" r="13739" b="37062"/>
            <a:stretch/>
          </p:blipFill>
          <p:spPr>
            <a:xfrm>
              <a:off x="4180875" y="1767656"/>
              <a:ext cx="1269927" cy="107825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562143" y="2810183"/>
              <a:ext cx="2411629" cy="457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APACHE </a:t>
              </a:r>
              <a:r>
                <a:rPr lang="en-US" altLang="ko-KR" sz="130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TOMCAT 8.0</a:t>
              </a:r>
              <a:endParaRPr lang="en-US" altLang="ko-KR" sz="1300" dirty="0" smtClean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079736" y="3520155"/>
            <a:ext cx="1338828" cy="1205574"/>
            <a:chOff x="6006893" y="886507"/>
            <a:chExt cx="2169274" cy="1891489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144" y="886507"/>
              <a:ext cx="1290910" cy="138445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006893" y="2270965"/>
              <a:ext cx="2169274" cy="507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JAVA JDK 1.8</a:t>
              </a:r>
              <a:endParaRPr lang="ko-KR" altLang="en-US" sz="1500" dirty="0">
                <a:latin typeface="Yu Gothic UI" panose="020B0500000000000000" pitchFamily="34" charset="-128"/>
                <a:ea typeface="+mj-e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03167" y="2275152"/>
            <a:ext cx="1673947" cy="848214"/>
            <a:chOff x="7911663" y="1338216"/>
            <a:chExt cx="2762168" cy="139954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88" b="51471"/>
            <a:stretch/>
          </p:blipFill>
          <p:spPr>
            <a:xfrm>
              <a:off x="7911663" y="1338216"/>
              <a:ext cx="2762168" cy="49841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287345" y="2204540"/>
              <a:ext cx="2069000" cy="533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OARCLE 12C</a:t>
              </a:r>
              <a:endParaRPr lang="ko-KR" altLang="en-US" sz="1500" dirty="0">
                <a:latin typeface="Yu Gothic UI" panose="020B0500000000000000" pitchFamily="34" charset="-128"/>
                <a:ea typeface="+mj-ea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688535" y="5326694"/>
            <a:ext cx="1400599" cy="848698"/>
            <a:chOff x="693312" y="3002331"/>
            <a:chExt cx="2399447" cy="1334362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12" y="3002331"/>
              <a:ext cx="2399447" cy="959779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759323" y="3828598"/>
              <a:ext cx="2032735" cy="508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Spring </a:t>
              </a:r>
              <a:r>
                <a:rPr lang="en-US" altLang="ko-KR" sz="15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5.0.7</a:t>
              </a:r>
              <a:endParaRPr lang="ko-KR" altLang="en-US" sz="1500" dirty="0">
                <a:latin typeface="Yu Gothic UI" panose="020B0500000000000000" pitchFamily="34" charset="-128"/>
                <a:ea typeface="+mj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17245" y="2071150"/>
            <a:ext cx="1043876" cy="1177819"/>
            <a:chOff x="3526801" y="2886772"/>
            <a:chExt cx="1841812" cy="206224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4751" y="2886772"/>
              <a:ext cx="1383351" cy="153203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526801" y="4383185"/>
              <a:ext cx="1841812" cy="565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STS </a:t>
              </a:r>
              <a:r>
                <a:rPr lang="en-US" altLang="ko-KR" sz="15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3.9.11</a:t>
              </a:r>
              <a:endParaRPr lang="ko-KR" altLang="en-US" sz="1500" dirty="0">
                <a:latin typeface="Yu Gothic UI" panose="020B0500000000000000" pitchFamily="34" charset="-128"/>
                <a:ea typeface="+mj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787148" y="2353548"/>
            <a:ext cx="1292341" cy="838086"/>
            <a:chOff x="1440353" y="2060789"/>
            <a:chExt cx="3631240" cy="2321726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273" y="2060789"/>
              <a:ext cx="3454699" cy="87383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440353" y="3487260"/>
              <a:ext cx="3631240" cy="895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MAVEN 3.5.2</a:t>
              </a:r>
              <a:endParaRPr lang="ko-KR" altLang="en-US" sz="1500" dirty="0">
                <a:latin typeface="Yu Gothic UI" panose="020B0500000000000000" pitchFamily="34" charset="-128"/>
                <a:ea typeface="+mj-ea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4" name="잉크 43"/>
              <p14:cNvContentPartPr/>
              <p14:nvPr/>
            </p14:nvContentPartPr>
            <p14:xfrm>
              <a:off x="344488" y="788706"/>
              <a:ext cx="1092600" cy="343080"/>
            </p14:xfrm>
          </p:contentPart>
        </mc:Choice>
        <mc:Fallback xmlns="">
          <p:pic>
            <p:nvPicPr>
              <p:cNvPr id="44" name="잉크 4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8648" y="725346"/>
                <a:ext cx="1124280" cy="4698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/>
          <p:cNvSpPr txBox="1"/>
          <p:nvPr/>
        </p:nvSpPr>
        <p:spPr>
          <a:xfrm>
            <a:off x="1835973" y="1535760"/>
            <a:ext cx="1389432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開発環境</a:t>
            </a:r>
            <a:endParaRPr lang="ko-KR" altLang="en-US" dirty="0">
              <a:latin typeface="Yu Gothic" panose="020B0400000000000000" pitchFamily="34" charset="-128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37176" y="1535647"/>
            <a:ext cx="1792283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ビル</a:t>
            </a:r>
            <a:r>
              <a:rPr lang="ja-JP" alt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ド</a:t>
            </a:r>
            <a:endParaRPr lang="ko-KR" altLang="en-US" dirty="0">
              <a:latin typeface="Yu Gothic" panose="020B0400000000000000" pitchFamily="34" charset="-128"/>
              <a:ea typeface="맑은 고딕" panose="020B0503020000020004" pitchFamily="50" charset="-127"/>
            </a:endParaRPr>
          </a:p>
        </p:txBody>
      </p:sp>
      <p:sp>
        <p:nvSpPr>
          <p:cNvPr id="43" name="텍스트 개체 틀 1"/>
          <p:cNvSpPr txBox="1">
            <a:spLocks/>
          </p:cNvSpPr>
          <p:nvPr/>
        </p:nvSpPr>
        <p:spPr>
          <a:xfrm>
            <a:off x="632520" y="404664"/>
            <a:ext cx="5457056" cy="768085"/>
          </a:xfrm>
          <a:prstGeom prst="rect">
            <a:avLst/>
          </a:prstGeom>
        </p:spPr>
        <p:txBody>
          <a:bodyPr/>
          <a:lstStyle>
            <a:lvl1pPr marL="278606" indent="-278606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647" indent="-232172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開発環境</a:t>
            </a:r>
            <a:endParaRPr lang="ko-KR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Yu Gothic" panose="020B0400000000000000" pitchFamily="34" charset="-128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13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344488" y="788706"/>
              <a:ext cx="1092600" cy="34308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648" y="725346"/>
                <a:ext cx="1124280" cy="469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4147120" y="56513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Front</a:t>
            </a:r>
            <a:endParaRPr lang="ko-KR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Yu Gothic" panose="020B0400000000000000" pitchFamily="34" charset="-128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43171" y="1876058"/>
            <a:ext cx="1482872" cy="464608"/>
          </a:xfrm>
          <a:prstGeom prst="rect">
            <a:avLst/>
          </a:prstGeom>
          <a:noFill/>
          <a:ln w="28575"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Yu Gothic" panose="020B0400000000000000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99606" y="1938269"/>
            <a:ext cx="157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お</a:t>
            </a:r>
            <a:r>
              <a:rPr lang="ja-JP" altLang="en-US" sz="1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問い合わせ</a:t>
            </a:r>
            <a:endParaRPr lang="ko-KR" altLang="en-US" sz="1800" b="1" dirty="0">
              <a:latin typeface="Yu Gothic" panose="020B0400000000000000" pitchFamily="34" charset="-128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8805" y="1862105"/>
            <a:ext cx="1482872" cy="464311"/>
          </a:xfrm>
          <a:prstGeom prst="rect">
            <a:avLst/>
          </a:prstGeom>
          <a:noFill/>
          <a:ln w="28575"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Yu Gothic" panose="020B0400000000000000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8790" y="1904765"/>
            <a:ext cx="181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プロジェクト</a:t>
            </a:r>
            <a:endParaRPr lang="ko-KR" altLang="en-US" sz="1800" b="1" dirty="0">
              <a:latin typeface="Yu Gothic" panose="020B04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20332" y="1862106"/>
            <a:ext cx="1482872" cy="478560"/>
            <a:chOff x="1349590" y="1706376"/>
            <a:chExt cx="1482872" cy="483361"/>
          </a:xfrm>
        </p:grpSpPr>
        <p:sp>
          <p:nvSpPr>
            <p:cNvPr id="18" name="직사각형 17"/>
            <p:cNvSpPr/>
            <p:nvPr/>
          </p:nvSpPr>
          <p:spPr>
            <a:xfrm>
              <a:off x="1349590" y="1706376"/>
              <a:ext cx="1482872" cy="483361"/>
            </a:xfrm>
            <a:prstGeom prst="rect">
              <a:avLst/>
            </a:prstGeom>
            <a:noFill/>
            <a:ln w="28575">
              <a:solidFill>
                <a:srgbClr val="32AE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Yu Gothic" panose="020B0400000000000000" pitchFamily="34" charset="-128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07114" y="1734795"/>
              <a:ext cx="1338219" cy="421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会員管理</a:t>
              </a:r>
              <a:endParaRPr lang="ko-KR" altLang="en-US" b="1" dirty="0">
                <a:latin typeface="Yu Gothic" panose="020B0400000000000000" pitchFamily="34" charset="-128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060308" y="2754983"/>
            <a:ext cx="1373313" cy="537404"/>
          </a:xfrm>
          <a:prstGeom prst="rect">
            <a:avLst/>
          </a:prstGeom>
          <a:solidFill>
            <a:srgbClr val="32AE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会</a:t>
            </a:r>
            <a:r>
              <a:rPr lang="ja-JP" alt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員登録</a:t>
            </a:r>
            <a:endParaRPr lang="ko-KR" altLang="en-US" sz="1600" b="1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5400000">
            <a:off x="752841" y="4883287"/>
            <a:ext cx="1881384" cy="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439299" y="2760167"/>
            <a:ext cx="1373313" cy="537049"/>
          </a:xfrm>
          <a:prstGeom prst="rect">
            <a:avLst/>
          </a:prstGeom>
          <a:solidFill>
            <a:srgbClr val="32AE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進行中</a:t>
            </a:r>
            <a:endParaRPr lang="ko-KR" altLang="en-US" sz="1600" b="1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55156" y="3372816"/>
            <a:ext cx="1373313" cy="574281"/>
          </a:xfrm>
          <a:prstGeom prst="rect">
            <a:avLst/>
          </a:prstGeom>
          <a:solidFill>
            <a:srgbClr val="32AE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ログイン</a:t>
            </a:r>
            <a:endParaRPr lang="ko-KR" altLang="en-US" sz="1600" b="1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16075" y="5536480"/>
            <a:ext cx="1456805" cy="574997"/>
          </a:xfrm>
          <a:prstGeom prst="rect">
            <a:avLst/>
          </a:prstGeom>
          <a:solidFill>
            <a:srgbClr val="32AE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プロジェクト</a:t>
            </a:r>
            <a:endParaRPr lang="ko-KR" altLang="en-US" sz="1600" b="1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16075" y="4880527"/>
            <a:ext cx="1456805" cy="578200"/>
          </a:xfrm>
          <a:prstGeom prst="rect">
            <a:avLst/>
          </a:prstGeom>
          <a:solidFill>
            <a:srgbClr val="32AE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マイページ</a:t>
            </a:r>
            <a:endParaRPr lang="ko-KR" altLang="en-US" sz="1600" b="1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428469" y="4226240"/>
            <a:ext cx="1444411" cy="581274"/>
          </a:xfrm>
          <a:prstGeom prst="rect">
            <a:avLst/>
          </a:prstGeom>
          <a:solidFill>
            <a:srgbClr val="32AE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会員情報</a:t>
            </a:r>
            <a:endParaRPr lang="ko-KR" altLang="en-US" sz="1600" b="1" dirty="0">
              <a:solidFill>
                <a:schemeClr val="tx1"/>
              </a:solidFill>
              <a:latin typeface="Yu Gothic" panose="020B0400000000000000" pitchFamily="34" charset="-128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439299" y="3374545"/>
            <a:ext cx="1373313" cy="578200"/>
          </a:xfrm>
          <a:prstGeom prst="rect">
            <a:avLst/>
          </a:prstGeom>
          <a:solidFill>
            <a:srgbClr val="32AE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スター</a:t>
            </a:r>
            <a:r>
              <a:rPr lang="ja-JP" alt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ト</a:t>
            </a:r>
            <a:endParaRPr lang="en-US" altLang="ja-JP" sz="1600" b="1" dirty="0" smtClean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予定</a:t>
            </a:r>
            <a:endParaRPr lang="ko-KR" altLang="en-US" sz="1600" b="1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39299" y="4027396"/>
            <a:ext cx="1373313" cy="578199"/>
          </a:xfrm>
          <a:prstGeom prst="rect">
            <a:avLst/>
          </a:prstGeom>
          <a:solidFill>
            <a:srgbClr val="32AE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終了</a:t>
            </a:r>
            <a:endParaRPr lang="ko-KR" altLang="en-US" sz="1600" b="1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39298" y="4684761"/>
            <a:ext cx="1373313" cy="572213"/>
          </a:xfrm>
          <a:prstGeom prst="rect">
            <a:avLst/>
          </a:prstGeom>
          <a:solidFill>
            <a:srgbClr val="32AE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申し込み</a:t>
            </a:r>
            <a:endParaRPr lang="ko-KR" altLang="en-US" sz="1600" b="1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370555" y="2753619"/>
            <a:ext cx="1373313" cy="546276"/>
          </a:xfrm>
          <a:prstGeom prst="rect">
            <a:avLst/>
          </a:prstGeom>
          <a:solidFill>
            <a:srgbClr val="32AE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お知らせ</a:t>
            </a:r>
            <a:endParaRPr lang="ko-KR" altLang="en-US" sz="1600" b="1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370555" y="3374545"/>
            <a:ext cx="1373313" cy="578200"/>
          </a:xfrm>
          <a:prstGeom prst="rect">
            <a:avLst/>
          </a:prstGeom>
          <a:solidFill>
            <a:srgbClr val="32AE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FAQ</a:t>
            </a:r>
            <a:endParaRPr lang="ko-KR" altLang="en-US" sz="1600" b="1" dirty="0">
              <a:solidFill>
                <a:schemeClr val="tx1"/>
              </a:solidFill>
              <a:latin typeface="Yu Gothic" panose="020B0400000000000000" pitchFamily="34" charset="-128"/>
              <a:ea typeface="+mj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370555" y="4027395"/>
            <a:ext cx="1373313" cy="578200"/>
          </a:xfrm>
          <a:prstGeom prst="rect">
            <a:avLst/>
          </a:prstGeom>
          <a:solidFill>
            <a:srgbClr val="32AE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お問</a:t>
            </a:r>
            <a:r>
              <a:rPr lang="ja-JP" altLang="en-US" sz="14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い合わせ</a:t>
            </a:r>
            <a:endParaRPr lang="ko-KR" altLang="en-US" sz="1400" b="1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cxnSp>
        <p:nvCxnSpPr>
          <p:cNvPr id="54" name="직선 연결선 53"/>
          <p:cNvCxnSpPr>
            <a:endCxn id="43" idx="1"/>
          </p:cNvCxnSpPr>
          <p:nvPr/>
        </p:nvCxnSpPr>
        <p:spPr>
          <a:xfrm>
            <a:off x="1693531" y="4503855"/>
            <a:ext cx="734938" cy="13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endCxn id="42" idx="1"/>
          </p:cNvCxnSpPr>
          <p:nvPr/>
        </p:nvCxnSpPr>
        <p:spPr>
          <a:xfrm flipV="1">
            <a:off x="1693534" y="5169627"/>
            <a:ext cx="722541" cy="2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41" idx="1"/>
          </p:cNvCxnSpPr>
          <p:nvPr/>
        </p:nvCxnSpPr>
        <p:spPr>
          <a:xfrm>
            <a:off x="1693531" y="5823979"/>
            <a:ext cx="7225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 txBox="1">
            <a:spLocks/>
          </p:cNvSpPr>
          <p:nvPr/>
        </p:nvSpPr>
        <p:spPr>
          <a:xfrm>
            <a:off x="632520" y="404664"/>
            <a:ext cx="3514600" cy="768085"/>
          </a:xfrm>
          <a:prstGeom prst="rect">
            <a:avLst/>
          </a:prstGeom>
        </p:spPr>
        <p:txBody>
          <a:bodyPr/>
          <a:lstStyle>
            <a:lvl1pPr marL="278606" indent="-278606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647" indent="-232172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システム構成図</a:t>
            </a:r>
            <a:endParaRPr lang="ko-KR" alt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Yu Gothic" panose="020B0400000000000000" pitchFamily="34" charset="-128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7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020332" y="1857304"/>
            <a:ext cx="1482872" cy="483361"/>
            <a:chOff x="1349590" y="1706376"/>
            <a:chExt cx="1482872" cy="483361"/>
          </a:xfrm>
        </p:grpSpPr>
        <p:sp>
          <p:nvSpPr>
            <p:cNvPr id="6" name="직사각형 5"/>
            <p:cNvSpPr/>
            <p:nvPr/>
          </p:nvSpPr>
          <p:spPr>
            <a:xfrm>
              <a:off x="1349590" y="1706376"/>
              <a:ext cx="1482872" cy="483361"/>
            </a:xfrm>
            <a:prstGeom prst="rect">
              <a:avLst/>
            </a:prstGeom>
            <a:noFill/>
            <a:ln w="28575">
              <a:solidFill>
                <a:srgbClr val="32AE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Yu Gothic" panose="020B0400000000000000" pitchFamily="34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21916" y="1734794"/>
              <a:ext cx="1338219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会員管理</a:t>
              </a:r>
              <a:endParaRPr lang="ko-KR" altLang="en-US" b="1" dirty="0">
                <a:latin typeface="Yu Gothic" panose="020B0400000000000000" pitchFamily="34" charset="-128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988073" y="1857304"/>
            <a:ext cx="1944216" cy="483362"/>
            <a:chOff x="1219689" y="1706376"/>
            <a:chExt cx="1742676" cy="483361"/>
          </a:xfrm>
        </p:grpSpPr>
        <p:sp>
          <p:nvSpPr>
            <p:cNvPr id="9" name="직사각형 8"/>
            <p:cNvSpPr/>
            <p:nvPr/>
          </p:nvSpPr>
          <p:spPr>
            <a:xfrm>
              <a:off x="1349590" y="1706376"/>
              <a:ext cx="1482872" cy="483361"/>
            </a:xfrm>
            <a:prstGeom prst="rect">
              <a:avLst/>
            </a:prstGeom>
            <a:noFill/>
            <a:ln w="28575">
              <a:solidFill>
                <a:srgbClr val="32AE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Yu Gothic" panose="020B0400000000000000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689" y="1774196"/>
              <a:ext cx="1742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プロジェク</a:t>
              </a:r>
              <a:r>
                <a:rPr lang="ja-JP" altLang="en-US" sz="1600" b="1" dirty="0" smtClean="0">
                  <a:latin typeface="Yu Gothic" panose="020B0400000000000000" pitchFamily="34" charset="-128"/>
                  <a:ea typeface="Yu Gothic" panose="020B0400000000000000" pitchFamily="34" charset="-128"/>
                </a:rPr>
                <a:t>ト管</a:t>
              </a:r>
              <a:r>
                <a:rPr lang="ja-JP" altLang="en-US" sz="1600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理</a:t>
              </a:r>
              <a:endParaRPr lang="ko-KR" altLang="en-US" sz="1600" b="1" dirty="0">
                <a:latin typeface="Yu Gothic" panose="020B0400000000000000" pitchFamily="34" charset="-128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417157" y="1863427"/>
            <a:ext cx="1482872" cy="483361"/>
            <a:chOff x="1349590" y="1706376"/>
            <a:chExt cx="1482872" cy="483361"/>
          </a:xfrm>
        </p:grpSpPr>
        <p:sp>
          <p:nvSpPr>
            <p:cNvPr id="12" name="직사각형 11"/>
            <p:cNvSpPr/>
            <p:nvPr/>
          </p:nvSpPr>
          <p:spPr>
            <a:xfrm>
              <a:off x="1349590" y="1706376"/>
              <a:ext cx="1482872" cy="483361"/>
            </a:xfrm>
            <a:prstGeom prst="rect">
              <a:avLst/>
            </a:prstGeom>
            <a:noFill/>
            <a:ln w="28575">
              <a:solidFill>
                <a:srgbClr val="32AE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Yu Gothic" panose="020B0400000000000000" pitchFamily="34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61305" y="1739377"/>
              <a:ext cx="1338219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b="1" dirty="0" smtClean="0">
                  <a:latin typeface="Yu Gothic" panose="020B0400000000000000" pitchFamily="34" charset="-128"/>
                  <a:ea typeface="Yu Gothic" panose="020B0400000000000000" pitchFamily="34" charset="-128"/>
                </a:rPr>
                <a:t>統計</a:t>
              </a:r>
              <a:endParaRPr lang="ko-KR" altLang="en-US" b="1" dirty="0">
                <a:latin typeface="Yu Gothic" panose="020B0400000000000000" pitchFamily="34" charset="-128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633922" y="1857304"/>
            <a:ext cx="1567550" cy="483361"/>
            <a:chOff x="1316652" y="1706376"/>
            <a:chExt cx="1567550" cy="483361"/>
          </a:xfrm>
        </p:grpSpPr>
        <p:sp>
          <p:nvSpPr>
            <p:cNvPr id="15" name="직사각형 14"/>
            <p:cNvSpPr/>
            <p:nvPr/>
          </p:nvSpPr>
          <p:spPr>
            <a:xfrm>
              <a:off x="1349590" y="1706376"/>
              <a:ext cx="1482872" cy="483361"/>
            </a:xfrm>
            <a:prstGeom prst="rect">
              <a:avLst/>
            </a:prstGeom>
            <a:noFill/>
            <a:ln w="28575">
              <a:solidFill>
                <a:srgbClr val="32AE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Yu Gothic" panose="020B0400000000000000" pitchFamily="34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16652" y="1769513"/>
              <a:ext cx="1567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800" b="1" dirty="0" smtClean="0">
                  <a:latin typeface="Yu Gothic" panose="020B0400000000000000" pitchFamily="34" charset="-128"/>
                </a:rPr>
                <a:t>お問い合わせ</a:t>
              </a:r>
              <a:endParaRPr lang="ko-KR" altLang="en-US" sz="1800" b="1" dirty="0">
                <a:latin typeface="Yu Gothic" panose="020B0400000000000000" pitchFamily="34" charset="-128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077856" y="2746626"/>
            <a:ext cx="1373313" cy="541652"/>
          </a:xfrm>
          <a:prstGeom prst="rect">
            <a:avLst/>
          </a:prstGeom>
          <a:solidFill>
            <a:srgbClr val="32AE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会</a:t>
            </a:r>
            <a:r>
              <a:rPr lang="ja-JP" alt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員</a:t>
            </a:r>
            <a:r>
              <a:rPr lang="ja-JP" alt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リスト</a:t>
            </a:r>
            <a:endParaRPr lang="ko-KR" altLang="en-US" sz="1600" b="1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79757" y="2732673"/>
            <a:ext cx="1373313" cy="549818"/>
          </a:xfrm>
          <a:prstGeom prst="rect">
            <a:avLst/>
          </a:prstGeom>
          <a:solidFill>
            <a:srgbClr val="32AE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進行</a:t>
            </a:r>
            <a:r>
              <a:rPr lang="ja-JP" alt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中</a:t>
            </a:r>
            <a:endParaRPr lang="ko-KR" altLang="en-US" sz="1600" b="1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79922" y="3383512"/>
            <a:ext cx="1373313" cy="563584"/>
          </a:xfrm>
          <a:prstGeom prst="rect">
            <a:avLst/>
          </a:prstGeom>
          <a:solidFill>
            <a:srgbClr val="32AE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スタート</a:t>
            </a:r>
            <a:endParaRPr lang="en-US" altLang="ja-JP" sz="1600" b="1" dirty="0" smtClean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予定</a:t>
            </a:r>
            <a:endParaRPr lang="ko-KR" altLang="en-US" sz="1600" b="1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73523" y="4043545"/>
            <a:ext cx="1373313" cy="563583"/>
          </a:xfrm>
          <a:prstGeom prst="rect">
            <a:avLst/>
          </a:prstGeom>
          <a:solidFill>
            <a:srgbClr val="32AE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終了</a:t>
            </a:r>
            <a:endParaRPr lang="ko-KR" altLang="en-US" sz="1600" b="1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73522" y="4703577"/>
            <a:ext cx="1373313" cy="563585"/>
          </a:xfrm>
          <a:prstGeom prst="rect">
            <a:avLst/>
          </a:prstGeom>
          <a:solidFill>
            <a:srgbClr val="32AE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申し込み</a:t>
            </a:r>
            <a:endParaRPr lang="ko-KR" altLang="en-US" sz="1600" b="1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73522" y="5363611"/>
            <a:ext cx="1373313" cy="563585"/>
          </a:xfrm>
          <a:prstGeom prst="rect">
            <a:avLst/>
          </a:prstGeom>
          <a:solidFill>
            <a:srgbClr val="32AE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コメン</a:t>
            </a:r>
            <a:r>
              <a:rPr lang="ja-JP" alt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ト</a:t>
            </a:r>
            <a:endParaRPr lang="en-US" altLang="ja-JP" sz="1600" b="1" dirty="0" smtClean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754884" y="2732673"/>
            <a:ext cx="1373313" cy="549816"/>
          </a:xfrm>
          <a:prstGeom prst="rect">
            <a:avLst/>
          </a:prstGeom>
          <a:solidFill>
            <a:srgbClr val="32AE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お知らせ</a:t>
            </a:r>
            <a:endParaRPr lang="ko-KR" altLang="en-US" sz="1600" b="1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54884" y="3382942"/>
            <a:ext cx="1373313" cy="583110"/>
          </a:xfrm>
          <a:prstGeom prst="rect">
            <a:avLst/>
          </a:prstGeom>
          <a:solidFill>
            <a:srgbClr val="32AE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お</a:t>
            </a:r>
            <a:r>
              <a:rPr lang="ja-JP" altLang="en-US" sz="14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問い合わせ</a:t>
            </a:r>
            <a:endParaRPr lang="ko-KR" altLang="en-US" sz="1400" b="1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47943" y="2738796"/>
            <a:ext cx="1426788" cy="544042"/>
          </a:xfrm>
          <a:prstGeom prst="rect">
            <a:avLst/>
          </a:prstGeom>
          <a:solidFill>
            <a:srgbClr val="32AE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プロジェク</a:t>
            </a:r>
            <a:r>
              <a:rPr lang="ja-JP" alt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ト</a:t>
            </a:r>
            <a:endParaRPr lang="en-US" altLang="ja-JP" sz="1600" b="1" dirty="0" smtClean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統計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447943" y="3383512"/>
            <a:ext cx="1426788" cy="563584"/>
          </a:xfrm>
          <a:prstGeom prst="rect">
            <a:avLst/>
          </a:prstGeom>
          <a:solidFill>
            <a:srgbClr val="32AEB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投資</a:t>
            </a:r>
            <a:r>
              <a:rPr lang="ja-JP" altLang="en-US" sz="16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統</a:t>
            </a:r>
            <a:r>
              <a:rPr lang="ja-JP" altLang="en-US" sz="16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計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잉크 28"/>
              <p14:cNvContentPartPr/>
              <p14:nvPr/>
            </p14:nvContentPartPr>
            <p14:xfrm>
              <a:off x="344488" y="788706"/>
              <a:ext cx="1092600" cy="343080"/>
            </p14:xfrm>
          </p:contentPart>
        </mc:Choice>
        <mc:Fallback xmlns="">
          <p:pic>
            <p:nvPicPr>
              <p:cNvPr id="29" name="잉크 2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648" y="725346"/>
                <a:ext cx="1124280" cy="4698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/>
          <p:cNvSpPr txBox="1"/>
          <p:nvPr/>
        </p:nvSpPr>
        <p:spPr>
          <a:xfrm>
            <a:off x="4147120" y="565130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Admin</a:t>
            </a:r>
            <a:endParaRPr lang="ko-KR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Yu Gothic" panose="020B0400000000000000" pitchFamily="34" charset="-128"/>
            </a:endParaRPr>
          </a:p>
        </p:txBody>
      </p:sp>
      <p:sp>
        <p:nvSpPr>
          <p:cNvPr id="31" name="텍스트 개체 틀 1"/>
          <p:cNvSpPr txBox="1">
            <a:spLocks/>
          </p:cNvSpPr>
          <p:nvPr/>
        </p:nvSpPr>
        <p:spPr>
          <a:xfrm>
            <a:off x="632520" y="404664"/>
            <a:ext cx="3514600" cy="768085"/>
          </a:xfrm>
          <a:prstGeom prst="rect">
            <a:avLst/>
          </a:prstGeom>
        </p:spPr>
        <p:txBody>
          <a:bodyPr/>
          <a:lstStyle>
            <a:lvl1pPr marL="278606" indent="-278606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647" indent="-232172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システム構成図</a:t>
            </a:r>
            <a:endParaRPr lang="ko-KR" alt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Yu Gothic" panose="020B0400000000000000" pitchFamily="34" charset="-128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8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335791"/>
              </p:ext>
            </p:extLst>
          </p:nvPr>
        </p:nvGraphicFramePr>
        <p:xfrm>
          <a:off x="7359831" y="692700"/>
          <a:ext cx="2537116" cy="5904651"/>
        </p:xfrm>
        <a:graphic>
          <a:graphicData uri="http://schemas.openxmlformats.org/drawingml/2006/table">
            <a:tbl>
              <a:tblPr/>
              <a:tblGrid>
                <a:gridCol w="2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239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2AEB8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メインページ</a:t>
                      </a:r>
                      <a:endParaRPr kumimoji="1" lang="en-US" altLang="ko-KR" sz="1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2AEB8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1000" b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558309"/>
                  </a:ext>
                </a:extLst>
              </a:tr>
              <a:tr h="8789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ko-KR" altLang="en-US" sz="1200" b="1" dirty="0"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ja-JP" alt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クリックすると</a:t>
                      </a:r>
                      <a:endParaRPr lang="en-US" altLang="ja-JP" sz="1200" b="1" i="0" kern="1200" dirty="0" smtClean="0">
                        <a:solidFill>
                          <a:schemeClr val="tx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ja-JP" alt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メイン画面に移動</a:t>
                      </a:r>
                      <a:endParaRPr lang="en-US" altLang="ko-KR" sz="1200" b="1" dirty="0" smtClean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9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  <a:endParaRPr lang="ko-KR" altLang="en-US" sz="1200" b="1" dirty="0"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クリックすると各ページに移動</a:t>
                      </a:r>
                      <a:r>
                        <a:rPr lang="ja-JP" altLang="en-US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/>
                      </a:r>
                      <a:br>
                        <a:rPr lang="ja-JP" altLang="en-US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</a:br>
                      <a:r>
                        <a:rPr lang="ja-JP" alt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ログイン、会員登録、</a:t>
                      </a:r>
                      <a:r>
                        <a:rPr lang="ja-JP" altLang="en-US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/>
                      </a:r>
                      <a:br>
                        <a:rPr lang="ja-JP" altLang="en-US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</a:br>
                      <a:r>
                        <a:rPr lang="ja-JP" alt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マイページ、お問い合わせ</a:t>
                      </a:r>
                      <a:endParaRPr lang="en-US" altLang="ko-KR" sz="1200" b="1" dirty="0" smtClean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9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</a:t>
                      </a:r>
                      <a:endParaRPr lang="ko-KR" altLang="en-US" sz="1200" b="1" dirty="0"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i="0" kern="1200" dirty="0" smtClean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クリックすると各ページに移動</a:t>
                      </a:r>
                      <a:endParaRPr lang="ko-KR" altLang="en-US" sz="1100" b="1" dirty="0" smtClean="0"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89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</a:t>
                      </a:r>
                      <a:endParaRPr lang="ko-KR" altLang="en-US" sz="1200" b="1" dirty="0"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 、お知らせなどのイメージスライド</a:t>
                      </a:r>
                      <a:endParaRPr lang="en-US" altLang="ko-KR" sz="1200" b="1" dirty="0" smtClean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89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  <a:endParaRPr lang="ko-KR" altLang="en-US" sz="1200" b="1" dirty="0"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該当プロジェクトクをリックすると、詳細ページを表示</a:t>
                      </a:r>
                      <a:endParaRPr lang="ko-KR" altLang="en-US" sz="1200" b="1" dirty="0" smtClean="0"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89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</a:t>
                      </a:r>
                      <a:endParaRPr lang="ko-KR" altLang="en-US" sz="1200" b="1" dirty="0"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クリックするとプロジェクト申し込みページへ移動</a:t>
                      </a:r>
                      <a:endParaRPr lang="ko-KR" altLang="en-US" sz="1200" b="1" dirty="0" smtClean="0">
                        <a:latin typeface="Yu Gothic" panose="020B0400000000000000" pitchFamily="34" charset="-128"/>
                        <a:ea typeface="+mn-ea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22953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8099" y="639942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Front</a:t>
            </a:r>
            <a:endParaRPr lang="ko-KR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Yu Gothic" panose="020B0400000000000000" pitchFamily="34" charset="-128"/>
            </a:endParaRPr>
          </a:p>
        </p:txBody>
      </p:sp>
      <p:grpSp>
        <p:nvGrpSpPr>
          <p:cNvPr id="69" name="WebBrowser"/>
          <p:cNvGrpSpPr/>
          <p:nvPr>
            <p:custDataLst>
              <p:custData r:id="rId1"/>
            </p:custDataLst>
          </p:nvPr>
        </p:nvGrpSpPr>
        <p:grpSpPr>
          <a:xfrm>
            <a:off x="154380" y="1405364"/>
            <a:ext cx="7030868" cy="5191988"/>
            <a:chOff x="0" y="0"/>
            <a:chExt cx="9144000" cy="6858000"/>
          </a:xfrm>
        </p:grpSpPr>
        <p:sp>
          <p:nvSpPr>
            <p:cNvPr id="7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grpSp>
          <p:nvGrpSpPr>
            <p:cNvPr id="7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9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p:grpSp>
        <p:grpSp>
          <p:nvGrpSpPr>
            <p:cNvPr id="7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9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p:grpSp>
        <p:grpSp>
          <p:nvGrpSpPr>
            <p:cNvPr id="7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9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9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7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grpSp>
          <p:nvGrpSpPr>
            <p:cNvPr id="7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http://www.fundnavi.com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grpSp>
            <p:nvGrpSpPr>
              <p:cNvPr id="7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8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01" name="직사각형 100"/>
          <p:cNvSpPr/>
          <p:nvPr/>
        </p:nvSpPr>
        <p:spPr>
          <a:xfrm>
            <a:off x="278806" y="2270996"/>
            <a:ext cx="2146858" cy="382008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  <a:r>
              <a:rPr lang="en-US" altLang="ko-KR" sz="3200" b="1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F</a:t>
            </a:r>
            <a:r>
              <a:rPr lang="en-US" altLang="ko-KR" sz="24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und</a:t>
            </a:r>
            <a:r>
              <a:rPr lang="en-US" altLang="ko-KR" sz="2400" dirty="0" err="1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Navi</a:t>
            </a:r>
            <a:endParaRPr lang="ko-KR" altLang="en-US" sz="2400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62385" y="3318477"/>
            <a:ext cx="6686012" cy="13903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dirty="0" smtClean="0">
                <a:latin typeface="Yu Gothic" panose="020B0400000000000000" pitchFamily="34" charset="-128"/>
                <a:ea typeface="나눔스퀘어라운드 Bold" panose="020B0600000101010101" pitchFamily="50" charset="-127"/>
              </a:rPr>
              <a:t>Slide</a:t>
            </a:r>
          </a:p>
          <a:p>
            <a:pPr algn="ctr">
              <a:defRPr lang="ko-KR" altLang="en-US"/>
            </a:pPr>
            <a:r>
              <a:rPr lang="en-US" altLang="ko-KR" sz="1050" dirty="0" smtClean="0">
                <a:latin typeface="Yu Gothic" panose="020B0400000000000000" pitchFamily="34" charset="-128"/>
                <a:ea typeface="나눔스퀘어라운드 Bold" panose="020B0600000101010101" pitchFamily="50" charset="-127"/>
              </a:rPr>
              <a:t>Fund Now</a:t>
            </a:r>
            <a:endParaRPr lang="ko-KR" altLang="en-US" sz="1050" dirty="0">
              <a:latin typeface="Yu Gothic" panose="020B0400000000000000" pitchFamily="34" charset="-128"/>
              <a:ea typeface="나눔스퀘어라운드 Bold" panose="020B0600000101010101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3477422" y="4527587"/>
            <a:ext cx="66452" cy="73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3625634" y="4527587"/>
            <a:ext cx="66452" cy="73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3789449" y="4527587"/>
            <a:ext cx="66452" cy="73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950444" y="4527587"/>
            <a:ext cx="66452" cy="739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09" name="L 도형 108">
            <a:extLst>
              <a:ext uri="{FF2B5EF4-FFF2-40B4-BE49-F238E27FC236}">
                <a16:creationId xmlns:a16="http://schemas.microsoft.com/office/drawing/2014/main" id="{92B382AA-2A20-4AB8-B079-8A5B8A758CBC}"/>
              </a:ext>
            </a:extLst>
          </p:cNvPr>
          <p:cNvSpPr/>
          <p:nvPr/>
        </p:nvSpPr>
        <p:spPr>
          <a:xfrm rot="2603221">
            <a:off x="967052" y="3862137"/>
            <a:ext cx="229568" cy="250896"/>
          </a:xfrm>
          <a:prstGeom prst="corner">
            <a:avLst>
              <a:gd name="adj1" fmla="val 22571"/>
              <a:gd name="adj2" fmla="val 20149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10" name="L 도형 109">
            <a:extLst>
              <a:ext uri="{FF2B5EF4-FFF2-40B4-BE49-F238E27FC236}">
                <a16:creationId xmlns:a16="http://schemas.microsoft.com/office/drawing/2014/main" id="{92B382AA-2A20-4AB8-B079-8A5B8A758CBC}"/>
              </a:ext>
            </a:extLst>
          </p:cNvPr>
          <p:cNvSpPr/>
          <p:nvPr/>
        </p:nvSpPr>
        <p:spPr>
          <a:xfrm rot="13500000">
            <a:off x="6296799" y="3858458"/>
            <a:ext cx="250837" cy="229623"/>
          </a:xfrm>
          <a:prstGeom prst="corner">
            <a:avLst>
              <a:gd name="adj1" fmla="val 20944"/>
              <a:gd name="adj2" fmla="val 23434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60481" y="4771113"/>
            <a:ext cx="3245183" cy="253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このファンディン</a:t>
            </a:r>
            <a:r>
              <a:rPr lang="ja-JP" altLang="en-US" sz="12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グはいかがでしょうか？</a:t>
            </a:r>
            <a:endParaRPr lang="en-US" altLang="ko-KR" sz="1200" b="1" dirty="0" smtClean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65944" y="5035886"/>
            <a:ext cx="1202680" cy="50710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8806" y="5539573"/>
            <a:ext cx="1386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無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線充電装置台オス</a:t>
            </a:r>
            <a:r>
              <a:rPr lang="ja-JP" altLang="en-US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レ発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売</a:t>
            </a:r>
            <a:r>
              <a:rPr lang="en-US" altLang="ja-JP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!...</a:t>
            </a:r>
          </a:p>
          <a:p>
            <a:r>
              <a:rPr lang="en-US" altLang="ko-KR" sz="1000" b="1" dirty="0" smtClean="0">
                <a:solidFill>
                  <a:srgbClr val="32AEB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475% 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</a:rPr>
              <a:t>家電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62383" y="2836497"/>
            <a:ext cx="6686013" cy="36597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666954" y="2836497"/>
            <a:ext cx="1380143" cy="365976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78885" y="2898463"/>
            <a:ext cx="58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HOME</a:t>
            </a:r>
            <a:endParaRPr lang="ko-KR" altLang="en-US" sz="1000" b="1" dirty="0">
              <a:latin typeface="Yu Gothic" panose="020B0400000000000000" pitchFamily="34" charset="-128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223495" y="2896374"/>
            <a:ext cx="948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プロジェクト</a:t>
            </a:r>
            <a:endParaRPr lang="ko-KR" altLang="en-US" sz="1000" b="1" dirty="0">
              <a:latin typeface="Yu Gothic" panose="020B0400000000000000" pitchFamily="34" charset="-128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361852" y="2848531"/>
            <a:ext cx="913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スタート</a:t>
            </a:r>
            <a:endParaRPr lang="en-US" altLang="ja-JP" sz="1000" b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1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予定</a:t>
            </a:r>
            <a:endParaRPr lang="ko-KR" altLang="en-US" sz="1000" b="1" dirty="0">
              <a:latin typeface="Yu Gothic" panose="020B0400000000000000" pitchFamily="34" charset="-128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365632" y="2837159"/>
            <a:ext cx="10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文</a:t>
            </a:r>
            <a:r>
              <a:rPr lang="ja-JP" altLang="en-US" sz="1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化</a:t>
            </a:r>
            <a:endParaRPr lang="en-US" altLang="ja-JP" sz="1000" b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1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コ</a:t>
            </a:r>
            <a:r>
              <a:rPr lang="ja-JP" altLang="en-US" sz="1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ンテンツ</a:t>
            </a:r>
            <a:endParaRPr lang="ko-KR" altLang="en-US" sz="1000" b="1" dirty="0">
              <a:latin typeface="Yu Gothic" panose="020B0400000000000000" pitchFamily="34" charset="-128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446797" y="2846565"/>
            <a:ext cx="1283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終了し</a:t>
            </a:r>
            <a:r>
              <a:rPr lang="ja-JP" altLang="en-US" sz="1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た</a:t>
            </a:r>
            <a:endParaRPr lang="en-US" altLang="ja-JP" sz="1000" b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1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プ</a:t>
            </a:r>
            <a:r>
              <a:rPr lang="ja-JP" altLang="en-US" sz="1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ロジェクト</a:t>
            </a:r>
            <a:endParaRPr lang="ko-KR" altLang="en-US" sz="1000" b="1" dirty="0">
              <a:latin typeface="Yu Gothic" panose="020B0400000000000000" pitchFamily="34" charset="-128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951185" y="2831680"/>
            <a:ext cx="1088419" cy="36061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プロジェク</a:t>
            </a:r>
            <a:r>
              <a:rPr lang="ja-JP" altLang="en-US" sz="1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ト</a:t>
            </a:r>
            <a:endParaRPr lang="en-US" altLang="ja-JP" sz="1000" b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1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申し込み</a:t>
            </a:r>
            <a:endParaRPr lang="ko-KR" altLang="en-US" sz="1000" b="1" dirty="0">
              <a:latin typeface="Yu Gothic" panose="020B0400000000000000" pitchFamily="34" charset="-128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723470" y="5035886"/>
            <a:ext cx="1202680" cy="50710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080996" y="5035886"/>
            <a:ext cx="1202680" cy="50710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36332" y="5539573"/>
            <a:ext cx="1386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無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線充電装置台オスレ発売</a:t>
            </a:r>
            <a:r>
              <a:rPr lang="en-US" altLang="ja-JP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!...</a:t>
            </a:r>
          </a:p>
          <a:p>
            <a:r>
              <a:rPr lang="en-US" altLang="ko-KR" sz="1000" b="1" dirty="0" smtClean="0">
                <a:solidFill>
                  <a:srgbClr val="32AEB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475</a:t>
            </a:r>
            <a:r>
              <a:rPr lang="en-US" altLang="ko-KR" sz="1000" b="1" dirty="0">
                <a:solidFill>
                  <a:srgbClr val="32AEB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% 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</a:rPr>
              <a:t>家電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09737" y="5539573"/>
            <a:ext cx="1386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無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線充電装置台オスレ発売</a:t>
            </a:r>
            <a:r>
              <a:rPr lang="en-US" altLang="ja-JP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!...</a:t>
            </a:r>
          </a:p>
          <a:p>
            <a:r>
              <a:rPr lang="en-US" altLang="ko-KR" sz="1000" b="1" dirty="0" smtClean="0">
                <a:solidFill>
                  <a:srgbClr val="32AEB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475</a:t>
            </a:r>
            <a:r>
              <a:rPr lang="en-US" altLang="ko-KR" sz="1000" b="1" dirty="0">
                <a:solidFill>
                  <a:srgbClr val="32AEB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% 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</a:rPr>
              <a:t>家電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65944" y="6206248"/>
            <a:ext cx="1202680" cy="310825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723470" y="6206248"/>
            <a:ext cx="1202680" cy="310825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080996" y="6206248"/>
            <a:ext cx="1202680" cy="310825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4524700" y="4771113"/>
            <a:ext cx="2012476" cy="253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プロジェクトランキング</a:t>
            </a:r>
            <a:endParaRPr lang="ko-KR" altLang="en-US" sz="1200" b="1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6319083" y="5035886"/>
            <a:ext cx="675496" cy="50710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587064" y="5024280"/>
            <a:ext cx="17218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炭水化物を</a:t>
            </a:r>
            <a:r>
              <a:rPr lang="en-US" altLang="ja-JP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40%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まで減らし、健康を守</a:t>
            </a:r>
            <a:r>
              <a:rPr lang="ja-JP" altLang="en-US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る</a:t>
            </a:r>
            <a:r>
              <a:rPr lang="en-US" altLang="ja-JP" sz="1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| </a:t>
            </a:r>
            <a:r>
              <a:rPr lang="ja-JP" altLang="en-US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低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血糖炊飯器</a:t>
            </a:r>
            <a:r>
              <a:rPr lang="en-US" altLang="ko-KR" sz="1000" b="1" dirty="0" smtClean="0">
                <a:solidFill>
                  <a:srgbClr val="32AEB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1,547% 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</a:rPr>
              <a:t>家電</a:t>
            </a:r>
            <a:endParaRPr lang="en-US" altLang="ko-KR" sz="1000" b="1" dirty="0" smtClean="0">
              <a:solidFill>
                <a:schemeClr val="bg1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6319083" y="5610112"/>
            <a:ext cx="675496" cy="50710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587064" y="5598506"/>
            <a:ext cx="17218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炭水化物を</a:t>
            </a:r>
            <a:r>
              <a:rPr lang="en-US" altLang="ja-JP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40%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まで減らし、健康を守る</a:t>
            </a:r>
            <a:r>
              <a:rPr lang="en-US" altLang="ja-JP" sz="1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| 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低血糖炊飯器</a:t>
            </a:r>
            <a:r>
              <a:rPr lang="en-US" altLang="ko-KR" sz="1000" b="1" dirty="0">
                <a:solidFill>
                  <a:srgbClr val="32AEB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1,547% 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</a:rPr>
              <a:t>家電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6319083" y="6190847"/>
            <a:ext cx="675496" cy="326226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587064" y="6179241"/>
            <a:ext cx="1721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>
                <a:latin typeface="Yu Gothic" panose="020B0400000000000000" pitchFamily="34" charset="-128"/>
                <a:ea typeface="Yu Gothic" panose="020B0400000000000000" pitchFamily="34" charset="-128"/>
              </a:rPr>
              <a:t>炭水化物を</a:t>
            </a:r>
            <a:r>
              <a:rPr lang="en-US" altLang="ja-JP" sz="1000">
                <a:latin typeface="Yu Gothic" panose="020B0400000000000000" pitchFamily="34" charset="-128"/>
                <a:ea typeface="Yu Gothic" panose="020B0400000000000000" pitchFamily="34" charset="-128"/>
              </a:rPr>
              <a:t>40%</a:t>
            </a:r>
            <a:r>
              <a:rPr lang="ja-JP" altLang="en-US" sz="1000">
                <a:latin typeface="Yu Gothic" panose="020B0400000000000000" pitchFamily="34" charset="-128"/>
                <a:ea typeface="Yu Gothic" panose="020B0400000000000000" pitchFamily="34" charset="-128"/>
              </a:rPr>
              <a:t>まで減らし、健康を守る</a:t>
            </a:r>
            <a:r>
              <a:rPr lang="en-US" altLang="ja-JP" sz="1000" b="1">
                <a:latin typeface="Yu Gothic" panose="020B0400000000000000" pitchFamily="34" charset="-128"/>
                <a:ea typeface="Yu Gothic" panose="020B0400000000000000" pitchFamily="34" charset="-128"/>
              </a:rPr>
              <a:t>| </a:t>
            </a:r>
            <a:r>
              <a:rPr lang="ja-JP" altLang="en-US" sz="1000">
                <a:latin typeface="Yu Gothic" panose="020B0400000000000000" pitchFamily="34" charset="-128"/>
                <a:ea typeface="Yu Gothic" panose="020B0400000000000000" pitchFamily="34" charset="-128"/>
              </a:rPr>
              <a:t>低血糖炊飯</a:t>
            </a:r>
            <a:r>
              <a:rPr lang="ja-JP" altLang="en-US" sz="1000" smtClean="0">
                <a:latin typeface="Yu Gothic" panose="020B0400000000000000" pitchFamily="34" charset="-128"/>
                <a:ea typeface="Yu Gothic" panose="020B0400000000000000" pitchFamily="34" charset="-128"/>
              </a:rPr>
              <a:t>器</a:t>
            </a:r>
            <a:endParaRPr lang="en-US" altLang="ko-KR" sz="1000" b="1">
              <a:solidFill>
                <a:schemeClr val="bg1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168" name="표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261025"/>
              </p:ext>
            </p:extLst>
          </p:nvPr>
        </p:nvGraphicFramePr>
        <p:xfrm>
          <a:off x="229321" y="1935174"/>
          <a:ext cx="6897336" cy="207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334">
                  <a:extLst>
                    <a:ext uri="{9D8B030D-6E8A-4147-A177-3AD203B41FA5}">
                      <a16:colId xmlns:a16="http://schemas.microsoft.com/office/drawing/2014/main" val="3113530445"/>
                    </a:ext>
                  </a:extLst>
                </a:gridCol>
                <a:gridCol w="1724334">
                  <a:extLst>
                    <a:ext uri="{9D8B030D-6E8A-4147-A177-3AD203B41FA5}">
                      <a16:colId xmlns:a16="http://schemas.microsoft.com/office/drawing/2014/main" val="1598008149"/>
                    </a:ext>
                  </a:extLst>
                </a:gridCol>
                <a:gridCol w="1724334">
                  <a:extLst>
                    <a:ext uri="{9D8B030D-6E8A-4147-A177-3AD203B41FA5}">
                      <a16:colId xmlns:a16="http://schemas.microsoft.com/office/drawing/2014/main" val="3573683015"/>
                    </a:ext>
                  </a:extLst>
                </a:gridCol>
                <a:gridCol w="1724334">
                  <a:extLst>
                    <a:ext uri="{9D8B030D-6E8A-4147-A177-3AD203B41FA5}">
                      <a16:colId xmlns:a16="http://schemas.microsoft.com/office/drawing/2014/main" val="1817448630"/>
                    </a:ext>
                  </a:extLst>
                </a:gridCol>
              </a:tblGrid>
              <a:tr h="207331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ログイン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marL="52353" marR="52353" marT="26176" marB="261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会員登録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marL="52353" marR="52353" marT="26176" marB="261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マイページ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marL="52353" marR="52353" marT="26176" marB="2617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お問い合わせ</a:t>
                      </a:r>
                      <a:endParaRPr lang="ko-KR" altLang="en-US" sz="1000" dirty="0">
                        <a:latin typeface="Yu Gothic" panose="020B0400000000000000" pitchFamily="34" charset="-128"/>
                      </a:endParaRPr>
                    </a:p>
                  </a:txBody>
                  <a:tcPr marL="52353" marR="52353" marT="26176" marB="26176"/>
                </a:tc>
                <a:extLst>
                  <a:ext uri="{0D108BD9-81ED-4DB2-BD59-A6C34878D82A}">
                    <a16:rowId xmlns:a16="http://schemas.microsoft.com/office/drawing/2014/main" val="3334019622"/>
                  </a:ext>
                </a:extLst>
              </a:tr>
            </a:tbl>
          </a:graphicData>
        </a:graphic>
      </p:graphicFrame>
      <p:sp>
        <p:nvSpPr>
          <p:cNvPr id="127" name="타원 126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611167" y="2126684"/>
            <a:ext cx="236585" cy="236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lang="ko-KR" altLang="en-US" dirty="0">
              <a:latin typeface="Yu Gothic" panose="020B0400000000000000" pitchFamily="34" charset="-128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3581514" y="1488105"/>
            <a:ext cx="236585" cy="236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２</a:t>
            </a:r>
            <a:endParaRPr lang="ko-KR" altLang="en-US" dirty="0">
              <a:latin typeface="Yu Gothic" panose="020B0400000000000000" pitchFamily="34" charset="-128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3586090" y="3513415"/>
            <a:ext cx="236585" cy="236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４</a:t>
            </a:r>
            <a:endParaRPr lang="ko-KR" altLang="en-US" dirty="0">
              <a:latin typeface="Yu Gothic" panose="020B0400000000000000" pitchFamily="34" charset="-128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201892" y="4917088"/>
            <a:ext cx="236585" cy="236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５</a:t>
            </a:r>
            <a:endParaRPr lang="ko-KR" altLang="en-US" dirty="0">
              <a:latin typeface="Yu Gothic" panose="020B0400000000000000" pitchFamily="34" charset="-128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2374913" y="2385990"/>
            <a:ext cx="236585" cy="236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３</a:t>
            </a:r>
            <a:endParaRPr lang="ko-KR" altLang="en-US" dirty="0">
              <a:latin typeface="Yu Gothic" panose="020B0400000000000000" pitchFamily="34" charset="-128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C5DDDBDF-5457-465C-9C40-C4690EB25FAC}"/>
              </a:ext>
            </a:extLst>
          </p:cNvPr>
          <p:cNvSpPr/>
          <p:nvPr/>
        </p:nvSpPr>
        <p:spPr>
          <a:xfrm>
            <a:off x="5879159" y="2677036"/>
            <a:ext cx="236585" cy="236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６</a:t>
            </a:r>
            <a:endParaRPr lang="ko-KR" altLang="en-US" dirty="0">
              <a:latin typeface="Yu Gothic" panose="020B0400000000000000" pitchFamily="34" charset="-128"/>
            </a:endParaRPr>
          </a:p>
        </p:txBody>
      </p:sp>
      <p:sp>
        <p:nvSpPr>
          <p:cNvPr id="99" name="왼쪽 중괄호 98"/>
          <p:cNvSpPr/>
          <p:nvPr/>
        </p:nvSpPr>
        <p:spPr>
          <a:xfrm rot="16200000" flipH="1">
            <a:off x="3480914" y="-1352221"/>
            <a:ext cx="219685" cy="6354783"/>
          </a:xfrm>
          <a:prstGeom prst="leftBrace">
            <a:avLst>
              <a:gd name="adj1" fmla="val 7274"/>
              <a:gd name="adj2" fmla="val 51636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02" name="왼쪽 중괄호 101"/>
          <p:cNvSpPr/>
          <p:nvPr/>
        </p:nvSpPr>
        <p:spPr>
          <a:xfrm rot="16200000" flipH="1">
            <a:off x="2851389" y="124611"/>
            <a:ext cx="315692" cy="5315443"/>
          </a:xfrm>
          <a:prstGeom prst="leftBrace">
            <a:avLst>
              <a:gd name="adj1" fmla="val 7274"/>
              <a:gd name="adj2" fmla="val 40165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3" name="잉크 102"/>
              <p14:cNvContentPartPr/>
              <p14:nvPr/>
            </p14:nvContentPartPr>
            <p14:xfrm>
              <a:off x="344488" y="788706"/>
              <a:ext cx="1092600" cy="343080"/>
            </p14:xfrm>
          </p:contentPart>
        </mc:Choice>
        <mc:Fallback xmlns="">
          <p:pic>
            <p:nvPicPr>
              <p:cNvPr id="103" name="잉크 10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8648" y="725346"/>
                <a:ext cx="1124280" cy="469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텍스트 개체 틀 1"/>
          <p:cNvSpPr txBox="1">
            <a:spLocks/>
          </p:cNvSpPr>
          <p:nvPr/>
        </p:nvSpPr>
        <p:spPr>
          <a:xfrm>
            <a:off x="632520" y="404664"/>
            <a:ext cx="5457056" cy="768085"/>
          </a:xfrm>
          <a:prstGeom prst="rect">
            <a:avLst/>
          </a:prstGeom>
        </p:spPr>
        <p:txBody>
          <a:bodyPr/>
          <a:lstStyle>
            <a:lvl1pPr marL="278606" indent="-278606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647" indent="-232172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ストリ</a:t>
            </a:r>
            <a:r>
              <a:rPr lang="en-US" altLang="ja-JP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-</a:t>
            </a:r>
            <a:r>
              <a:rPr lang="ja-JP" alt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ボ</a:t>
            </a:r>
            <a:r>
              <a:rPr lang="en-US" altLang="ja-JP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-</a:t>
            </a:r>
            <a:r>
              <a:rPr lang="ja-JP" alt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ド</a:t>
            </a:r>
            <a:endParaRPr lang="ko-KR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Yu Gothic" panose="020B0400000000000000" pitchFamily="34" charset="-128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1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66269"/>
              </p:ext>
            </p:extLst>
          </p:nvPr>
        </p:nvGraphicFramePr>
        <p:xfrm>
          <a:off x="7359831" y="692696"/>
          <a:ext cx="2537116" cy="5904656"/>
        </p:xfrm>
        <a:graphic>
          <a:graphicData uri="http://schemas.openxmlformats.org/drawingml/2006/table">
            <a:tbl>
              <a:tblPr/>
              <a:tblGrid>
                <a:gridCol w="2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440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700" b="1" i="0" kern="1200" dirty="0" smtClean="0">
                          <a:solidFill>
                            <a:srgbClr val="32AEB8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プロジェクトリスト画面</a:t>
                      </a:r>
                      <a:endParaRPr kumimoji="1" lang="en-US" altLang="ko-KR" sz="1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2AEB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marL="35571" marR="35571" marT="46273" marB="4627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913615"/>
                  </a:ext>
                </a:extLst>
              </a:tr>
              <a:tr h="131605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</a:p>
                  </a:txBody>
                  <a:tcPr marL="35571" marR="35571" marT="46273" marB="4627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プロジェクトのカテゴリーを表示</a:t>
                      </a:r>
                      <a:endParaRPr lang="en-US" altLang="ja-JP" sz="1200" b="1" dirty="0" smtClean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05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</a:p>
                  </a:txBody>
                  <a:tcPr marL="35571" marR="35571" marT="46273" marB="4627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プロジェクトの</a:t>
                      </a:r>
                      <a:endParaRPr lang="en-US" altLang="ja-JP" sz="1200" b="1" i="0" kern="1200" dirty="0" smtClean="0">
                        <a:solidFill>
                          <a:schemeClr val="tx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イメージスライド</a:t>
                      </a:r>
                      <a:endParaRPr lang="en-US" altLang="ko-KR" sz="1200" b="1" dirty="0" smtClean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05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</a:t>
                      </a:r>
                    </a:p>
                  </a:txBody>
                  <a:tcPr marL="35571" marR="35571" marT="46273" marB="4627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プロジェクトをクリックすると詳細ページに移動</a:t>
                      </a:r>
                      <a:endParaRPr lang="en-US" altLang="ko-KR" sz="1200" b="1" dirty="0" smtClean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05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</a:t>
                      </a:r>
                    </a:p>
                  </a:txBody>
                  <a:tcPr marL="35571" marR="35571" marT="46273" marB="4627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プロジェクトを検索</a:t>
                      </a:r>
                      <a:endParaRPr lang="ko-KR" altLang="en-US" sz="1200" b="1" dirty="0">
                        <a:latin typeface="Yu Gothic" panose="020B0400000000000000" pitchFamily="34" charset="-128"/>
                      </a:endParaRPr>
                    </a:p>
                  </a:txBody>
                  <a:tcPr marL="73411" marR="73411" marT="36706" marB="367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9" name="WebBrowser"/>
          <p:cNvGrpSpPr/>
          <p:nvPr>
            <p:custDataLst>
              <p:custData r:id="rId1"/>
            </p:custDataLst>
          </p:nvPr>
        </p:nvGrpSpPr>
        <p:grpSpPr>
          <a:xfrm>
            <a:off x="154380" y="1394240"/>
            <a:ext cx="7030868" cy="5203112"/>
            <a:chOff x="0" y="-14693"/>
            <a:chExt cx="9144000" cy="6872693"/>
          </a:xfrm>
        </p:grpSpPr>
        <p:sp>
          <p:nvSpPr>
            <p:cNvPr id="7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71" name="WindowTitle"/>
            <p:cNvSpPr txBox="1"/>
            <p:nvPr/>
          </p:nvSpPr>
          <p:spPr>
            <a:xfrm>
              <a:off x="22515" y="-14693"/>
              <a:ext cx="240252" cy="30490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endParaRPr lang="en-US" sz="1200" dirty="0" smtClean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itchFamily="34" charset="0"/>
              </a:endParaRPr>
            </a:p>
          </p:txBody>
        </p:sp>
        <p:grpSp>
          <p:nvGrpSpPr>
            <p:cNvPr id="7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9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p:grpSp>
        <p:grpSp>
          <p:nvGrpSpPr>
            <p:cNvPr id="7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9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p:grpSp>
        <p:grpSp>
          <p:nvGrpSpPr>
            <p:cNvPr id="7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9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9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7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grpSp>
          <p:nvGrpSpPr>
            <p:cNvPr id="7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http://www.fundnavi.com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grpSp>
            <p:nvGrpSpPr>
              <p:cNvPr id="7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8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직사각형 1"/>
          <p:cNvSpPr/>
          <p:nvPr/>
        </p:nvSpPr>
        <p:spPr>
          <a:xfrm>
            <a:off x="417359" y="2197618"/>
            <a:ext cx="1583313" cy="432048"/>
          </a:xfrm>
          <a:prstGeom prst="rect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プロジェクト</a:t>
            </a:r>
            <a:endParaRPr lang="ko-KR" altLang="en-US" sz="1800" b="1" dirty="0">
              <a:latin typeface="Yu Gothic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7359" y="2629665"/>
            <a:ext cx="1583313" cy="3041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99552" y="3373098"/>
            <a:ext cx="1513971" cy="829672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43193" y="4202769"/>
            <a:ext cx="16423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いいもの</a:t>
            </a:r>
            <a:endParaRPr lang="en-US" altLang="ja-JP" sz="9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900" dirty="0">
                <a:latin typeface="Yu Gothic" panose="020B0400000000000000" pitchFamily="34" charset="-128"/>
                <a:ea typeface="Yu Gothic" panose="020B0400000000000000" pitchFamily="34" charset="-128"/>
              </a:rPr>
              <a:t>いいも</a:t>
            </a:r>
            <a:r>
              <a:rPr lang="ja-JP" altLang="en-US" sz="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の</a:t>
            </a:r>
            <a:endParaRPr lang="en-US" altLang="ja-JP" sz="9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900" dirty="0">
                <a:latin typeface="Yu Gothic" panose="020B0400000000000000" pitchFamily="34" charset="-128"/>
                <a:ea typeface="Yu Gothic" panose="020B0400000000000000" pitchFamily="34" charset="-128"/>
              </a:rPr>
              <a:t>いいも</a:t>
            </a:r>
            <a:r>
              <a:rPr lang="ja-JP" altLang="en-US" sz="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の</a:t>
            </a:r>
            <a:endParaRPr lang="en-US" altLang="ja-JP" sz="9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900" dirty="0">
                <a:latin typeface="Yu Gothic" panose="020B0400000000000000" pitchFamily="34" charset="-128"/>
                <a:ea typeface="Yu Gothic" panose="020B0400000000000000" pitchFamily="34" charset="-128"/>
              </a:rPr>
              <a:t>いいもの</a:t>
            </a:r>
            <a:r>
              <a:rPr lang="ja-JP" altLang="en-US" sz="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/>
            </a:r>
            <a:br>
              <a:rPr lang="ja-JP" altLang="en-US" sz="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ja-JP" altLang="en-US" sz="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家</a:t>
            </a:r>
            <a:r>
              <a:rPr lang="ja-JP" altLang="en-US" sz="900" dirty="0">
                <a:latin typeface="Yu Gothic" panose="020B0400000000000000" pitchFamily="34" charset="-128"/>
                <a:ea typeface="Yu Gothic" panose="020B0400000000000000" pitchFamily="34" charset="-128"/>
              </a:rPr>
              <a:t>電 </a:t>
            </a:r>
            <a:r>
              <a:rPr lang="en-US" altLang="ja-JP" sz="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|</a:t>
            </a:r>
            <a:r>
              <a:rPr lang="ko-KR" altLang="en-US" sz="9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ja-JP" altLang="en-US" sz="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い</a:t>
            </a:r>
            <a:r>
              <a:rPr lang="ja-JP" altLang="en-US" sz="900" dirty="0">
                <a:latin typeface="Yu Gothic" panose="020B0400000000000000" pitchFamily="34" charset="-128"/>
                <a:ea typeface="Yu Gothic" panose="020B0400000000000000" pitchFamily="34" charset="-128"/>
              </a:rPr>
              <a:t>いものカンパニー</a:t>
            </a:r>
            <a:endParaRPr lang="ko-KR" altLang="en-US" sz="900" dirty="0">
              <a:latin typeface="Yu Gothic" panose="020B0400000000000000" pitchFamily="34" charset="-128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199552" y="2197618"/>
            <a:ext cx="4755102" cy="9593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Slide</a:t>
            </a:r>
            <a:endParaRPr lang="ko-KR" altLang="en-US" sz="2400" dirty="0">
              <a:latin typeface="Yu Gothic" panose="020B0400000000000000" pitchFamily="34" charset="-128"/>
              <a:ea typeface="나눔스퀘어라운드 Bold" panose="020B0600000101010101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2504728" y="2930777"/>
            <a:ext cx="66452" cy="73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2652940" y="2930777"/>
            <a:ext cx="66452" cy="73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2816755" y="2930777"/>
            <a:ext cx="66452" cy="73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2977750" y="2930777"/>
            <a:ext cx="66452" cy="739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825434" y="3373098"/>
            <a:ext cx="1513971" cy="829672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755934" y="4202769"/>
            <a:ext cx="16423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latin typeface="Yu Gothic" panose="020B0400000000000000" pitchFamily="34" charset="-128"/>
                <a:ea typeface="Yu Gothic" panose="020B0400000000000000" pitchFamily="34" charset="-128"/>
              </a:rPr>
              <a:t>いいも</a:t>
            </a:r>
            <a:r>
              <a:rPr lang="ja-JP" altLang="en-US" sz="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の</a:t>
            </a:r>
            <a:endParaRPr lang="en-US" altLang="ja-JP" sz="9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900" dirty="0">
                <a:latin typeface="Yu Gothic" panose="020B0400000000000000" pitchFamily="34" charset="-128"/>
                <a:ea typeface="Yu Gothic" panose="020B0400000000000000" pitchFamily="34" charset="-128"/>
              </a:rPr>
              <a:t>いいも</a:t>
            </a:r>
            <a:r>
              <a:rPr lang="ja-JP" altLang="en-US" sz="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の</a:t>
            </a:r>
            <a:endParaRPr lang="en-US" altLang="ja-JP" sz="9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900" dirty="0">
                <a:latin typeface="Yu Gothic" panose="020B0400000000000000" pitchFamily="34" charset="-128"/>
                <a:ea typeface="Yu Gothic" panose="020B0400000000000000" pitchFamily="34" charset="-128"/>
              </a:rPr>
              <a:t>いいも</a:t>
            </a:r>
            <a:r>
              <a:rPr lang="ja-JP" altLang="en-US" sz="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の</a:t>
            </a:r>
            <a:endParaRPr lang="en-US" altLang="ja-JP" sz="9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900" dirty="0">
                <a:latin typeface="Yu Gothic" panose="020B0400000000000000" pitchFamily="34" charset="-128"/>
                <a:ea typeface="Yu Gothic" panose="020B0400000000000000" pitchFamily="34" charset="-128"/>
              </a:rPr>
              <a:t>いいもの</a:t>
            </a:r>
            <a:br>
              <a:rPr lang="ja-JP" altLang="en-US" sz="900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ja-JP" altLang="en-US" sz="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家</a:t>
            </a:r>
            <a:r>
              <a:rPr lang="ja-JP" altLang="en-US" sz="900" dirty="0">
                <a:latin typeface="Yu Gothic" panose="020B0400000000000000" pitchFamily="34" charset="-128"/>
                <a:ea typeface="Yu Gothic" panose="020B0400000000000000" pitchFamily="34" charset="-128"/>
              </a:rPr>
              <a:t>電 </a:t>
            </a:r>
            <a:r>
              <a:rPr lang="en-US" altLang="ja-JP" sz="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| </a:t>
            </a:r>
            <a:r>
              <a:rPr lang="ja-JP" altLang="en-US" sz="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い</a:t>
            </a:r>
            <a:r>
              <a:rPr lang="ja-JP" altLang="en-US" sz="900" dirty="0">
                <a:latin typeface="Yu Gothic" panose="020B0400000000000000" pitchFamily="34" charset="-128"/>
                <a:ea typeface="Yu Gothic" panose="020B0400000000000000" pitchFamily="34" charset="-128"/>
              </a:rPr>
              <a:t>いものカンパニー</a:t>
            </a:r>
            <a:endParaRPr lang="ko-KR" altLang="en-US" sz="900" dirty="0">
              <a:latin typeface="Yu Gothic" panose="020B0400000000000000" pitchFamily="34" charset="-128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5440683" y="3373098"/>
            <a:ext cx="1513971" cy="829672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384324" y="4202769"/>
            <a:ext cx="16423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latin typeface="Yu Gothic" panose="020B0400000000000000" pitchFamily="34" charset="-128"/>
                <a:ea typeface="Yu Gothic" panose="020B0400000000000000" pitchFamily="34" charset="-128"/>
              </a:rPr>
              <a:t>いいも</a:t>
            </a:r>
            <a:r>
              <a:rPr lang="ja-JP" altLang="en-US" sz="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の</a:t>
            </a:r>
            <a:endParaRPr lang="en-US" altLang="ja-JP" sz="9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900" dirty="0">
                <a:latin typeface="Yu Gothic" panose="020B0400000000000000" pitchFamily="34" charset="-128"/>
                <a:ea typeface="Yu Gothic" panose="020B0400000000000000" pitchFamily="34" charset="-128"/>
              </a:rPr>
              <a:t>いいも</a:t>
            </a:r>
            <a:r>
              <a:rPr lang="ja-JP" altLang="en-US" sz="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の</a:t>
            </a:r>
            <a:endParaRPr lang="en-US" altLang="ja-JP" sz="9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900" dirty="0">
                <a:latin typeface="Yu Gothic" panose="020B0400000000000000" pitchFamily="34" charset="-128"/>
                <a:ea typeface="Yu Gothic" panose="020B0400000000000000" pitchFamily="34" charset="-128"/>
              </a:rPr>
              <a:t>いいも</a:t>
            </a:r>
            <a:r>
              <a:rPr lang="ja-JP" altLang="en-US" sz="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の</a:t>
            </a:r>
            <a:endParaRPr lang="en-US" altLang="ja-JP" sz="9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900" dirty="0">
                <a:latin typeface="Yu Gothic" panose="020B0400000000000000" pitchFamily="34" charset="-128"/>
                <a:ea typeface="Yu Gothic" panose="020B0400000000000000" pitchFamily="34" charset="-128"/>
              </a:rPr>
              <a:t>いいもの</a:t>
            </a:r>
            <a:br>
              <a:rPr lang="ja-JP" altLang="en-US" sz="900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ja-JP" altLang="en-US" sz="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家</a:t>
            </a:r>
            <a:r>
              <a:rPr lang="ja-JP" altLang="en-US" sz="900" dirty="0">
                <a:latin typeface="Yu Gothic" panose="020B0400000000000000" pitchFamily="34" charset="-128"/>
                <a:ea typeface="Yu Gothic" panose="020B0400000000000000" pitchFamily="34" charset="-128"/>
              </a:rPr>
              <a:t>電 </a:t>
            </a:r>
            <a:r>
              <a:rPr lang="en-US" altLang="ja-JP" sz="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| </a:t>
            </a:r>
            <a:r>
              <a:rPr lang="ja-JP" altLang="en-US" sz="9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い</a:t>
            </a:r>
            <a:r>
              <a:rPr lang="ja-JP" altLang="en-US" sz="900" dirty="0">
                <a:latin typeface="Yu Gothic" panose="020B0400000000000000" pitchFamily="34" charset="-128"/>
                <a:ea typeface="Yu Gothic" panose="020B0400000000000000" pitchFamily="34" charset="-128"/>
              </a:rPr>
              <a:t>いものカンパニー</a:t>
            </a:r>
            <a:endParaRPr lang="ko-KR" altLang="en-US" sz="900" dirty="0">
              <a:latin typeface="Yu Gothic" panose="020B0400000000000000" pitchFamily="34" charset="-128"/>
            </a:endParaRPr>
          </a:p>
        </p:txBody>
      </p:sp>
      <p:cxnSp>
        <p:nvCxnSpPr>
          <p:cNvPr id="142" name="직선 연결선 141"/>
          <p:cNvCxnSpPr/>
          <p:nvPr/>
        </p:nvCxnSpPr>
        <p:spPr>
          <a:xfrm>
            <a:off x="2220506" y="5033766"/>
            <a:ext cx="149301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3152800" y="5033766"/>
            <a:ext cx="560723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143193" y="5049685"/>
            <a:ext cx="16423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32AEB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68% </a:t>
            </a:r>
            <a:r>
              <a:rPr lang="en-US" altLang="ko-KR" sz="700" b="1" dirty="0" smtClean="0">
                <a:solidFill>
                  <a:srgbClr val="32AEB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5,000,000</a:t>
            </a:r>
            <a:r>
              <a:rPr lang="ko-KR" altLang="en-US" sz="900" b="1" dirty="0" smtClean="0">
                <a:solidFill>
                  <a:srgbClr val="32AEB8"/>
                </a:solidFill>
                <a:latin typeface="Yu Gothic" panose="020B0400000000000000" pitchFamily="34" charset="-128"/>
              </a:rPr>
              <a:t>円 </a:t>
            </a:r>
            <a:r>
              <a:rPr lang="en-US" altLang="ko-KR" sz="700" b="1" dirty="0">
                <a:solidFill>
                  <a:srgbClr val="32AEB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38</a:t>
            </a:r>
            <a:r>
              <a:rPr lang="ko-KR" altLang="en-US" sz="700" b="1" dirty="0" smtClean="0">
                <a:solidFill>
                  <a:srgbClr val="32AEB8"/>
                </a:solidFill>
                <a:latin typeface="Yu Gothic" panose="020B0400000000000000" pitchFamily="34" charset="-128"/>
              </a:rPr>
              <a:t>日後、終了   </a:t>
            </a:r>
            <a:endParaRPr lang="en-US" altLang="ko-KR" sz="800" b="1" dirty="0" smtClean="0">
              <a:solidFill>
                <a:srgbClr val="32AEB8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ko-KR" altLang="en-US" sz="800" dirty="0">
              <a:solidFill>
                <a:srgbClr val="32AEB8"/>
              </a:solidFill>
              <a:latin typeface="Yu Gothic" panose="020B0400000000000000" pitchFamily="34" charset="-128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3837889" y="5024528"/>
            <a:ext cx="149301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4770183" y="5024528"/>
            <a:ext cx="560723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60576" y="5040447"/>
            <a:ext cx="1642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32AEB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68% </a:t>
            </a:r>
            <a:r>
              <a:rPr lang="en-US" altLang="ko-KR" sz="700" b="1" dirty="0" smtClean="0">
                <a:solidFill>
                  <a:srgbClr val="32AEB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5,000,000</a:t>
            </a:r>
            <a:r>
              <a:rPr lang="ko-KR" altLang="en-US" sz="900" b="1" dirty="0">
                <a:solidFill>
                  <a:srgbClr val="32AEB8"/>
                </a:solidFill>
                <a:latin typeface="Yu Gothic" panose="020B0400000000000000" pitchFamily="34" charset="-128"/>
              </a:rPr>
              <a:t>円 </a:t>
            </a:r>
            <a:r>
              <a:rPr lang="en-US" altLang="ko-KR" sz="800" b="1" dirty="0">
                <a:solidFill>
                  <a:srgbClr val="32AEB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38</a:t>
            </a:r>
            <a:r>
              <a:rPr lang="ko-KR" altLang="en-US" sz="800" b="1" dirty="0">
                <a:solidFill>
                  <a:srgbClr val="32AEB8"/>
                </a:solidFill>
                <a:latin typeface="Yu Gothic" panose="020B0400000000000000" pitchFamily="34" charset="-128"/>
              </a:rPr>
              <a:t>日後、終了 </a:t>
            </a:r>
            <a:endParaRPr lang="ko-KR" altLang="en-US" sz="900" dirty="0">
              <a:solidFill>
                <a:srgbClr val="32AEB8"/>
              </a:solidFill>
              <a:latin typeface="Yu Gothic" panose="020B0400000000000000" pitchFamily="34" charset="-128"/>
            </a:endParaRPr>
          </a:p>
        </p:txBody>
      </p:sp>
      <p:cxnSp>
        <p:nvCxnSpPr>
          <p:cNvPr id="148" name="직선 연결선 147"/>
          <p:cNvCxnSpPr/>
          <p:nvPr/>
        </p:nvCxnSpPr>
        <p:spPr>
          <a:xfrm>
            <a:off x="5475584" y="5033766"/>
            <a:ext cx="149301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6407878" y="5033766"/>
            <a:ext cx="560723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5398271" y="5049685"/>
            <a:ext cx="1642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mtClean="0">
                <a:solidFill>
                  <a:srgbClr val="32AEB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68% </a:t>
            </a:r>
            <a:r>
              <a:rPr lang="en-US" altLang="ko-KR" sz="700" b="1" smtClean="0">
                <a:solidFill>
                  <a:srgbClr val="32AEB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5,000,000</a:t>
            </a:r>
            <a:r>
              <a:rPr lang="ko-KR" altLang="en-US" sz="900" b="1">
                <a:solidFill>
                  <a:srgbClr val="32AEB8"/>
                </a:solidFill>
                <a:latin typeface="Yu Gothic" panose="020B0400000000000000" pitchFamily="34" charset="-128"/>
              </a:rPr>
              <a:t>円 </a:t>
            </a:r>
            <a:r>
              <a:rPr lang="en-US" altLang="ko-KR" sz="800" b="1">
                <a:solidFill>
                  <a:srgbClr val="32AEB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38</a:t>
            </a:r>
            <a:r>
              <a:rPr lang="ko-KR" altLang="en-US" sz="800" b="1">
                <a:solidFill>
                  <a:srgbClr val="32AEB8"/>
                </a:solidFill>
                <a:latin typeface="Yu Gothic" panose="020B0400000000000000" pitchFamily="34" charset="-128"/>
              </a:rPr>
              <a:t>日後、終了 </a:t>
            </a:r>
            <a:endParaRPr lang="ko-KR" altLang="en-US" sz="900">
              <a:solidFill>
                <a:srgbClr val="32AEB8"/>
              </a:solidFill>
              <a:latin typeface="Yu Gothic" panose="020B04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063" y="2780095"/>
            <a:ext cx="1512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カテゴリー</a:t>
            </a:r>
            <a:endParaRPr lang="ko-KR" altLang="en-US" sz="1000" dirty="0">
              <a:latin typeface="Yu Gothic" panose="020B0400000000000000" pitchFamily="34" charset="-128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28737" y="3031808"/>
            <a:ext cx="1450964" cy="2170915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 defTabSz="180000">
              <a:lnSpc>
                <a:spcPct val="150000"/>
              </a:lnSpc>
            </a:pPr>
            <a:r>
              <a:rPr lang="ko-KR" altLang="en-US" sz="1000" dirty="0" smtClean="0">
                <a:latin typeface="Yu Gothic" panose="020B0400000000000000" pitchFamily="34" charset="-128"/>
              </a:rPr>
              <a:t>▷ </a:t>
            </a:r>
            <a:r>
              <a:rPr lang="ja-JP" altLang="en-US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家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電</a:t>
            </a:r>
            <a:b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ko-KR" altLang="en-US" sz="1000" dirty="0" smtClean="0">
                <a:latin typeface="Yu Gothic" panose="020B0400000000000000" pitchFamily="34" charset="-128"/>
              </a:rPr>
              <a:t>▷ </a:t>
            </a:r>
            <a:r>
              <a:rPr lang="ja-JP" altLang="en-US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フ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ァッショ</a:t>
            </a:r>
            <a:r>
              <a:rPr lang="ja-JP" altLang="en-US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ン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/>
            </a:r>
            <a:b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ko-KR" altLang="en-US" sz="1000" dirty="0" smtClean="0">
                <a:latin typeface="Yu Gothic" panose="020B0400000000000000" pitchFamily="34" charset="-128"/>
              </a:rPr>
              <a:t>▷ </a:t>
            </a:r>
            <a:r>
              <a:rPr lang="ja-JP" altLang="en-US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ビ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ューティー</a:t>
            </a:r>
            <a:b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ko-KR" altLang="en-US" sz="1000" dirty="0" smtClean="0">
                <a:latin typeface="Yu Gothic" panose="020B0400000000000000" pitchFamily="34" charset="-128"/>
              </a:rPr>
              <a:t>▷ </a:t>
            </a:r>
            <a:r>
              <a:rPr lang="ja-JP" altLang="en-US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ホ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ー</a:t>
            </a:r>
            <a:r>
              <a:rPr lang="ja-JP" altLang="en-US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ムリ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ビング</a:t>
            </a:r>
            <a:b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ko-KR" altLang="en-US" sz="1000" dirty="0" smtClean="0">
                <a:latin typeface="Yu Gothic" panose="020B0400000000000000" pitchFamily="34" charset="-128"/>
              </a:rPr>
              <a:t>▷ </a:t>
            </a:r>
            <a:r>
              <a:rPr lang="ja-JP" altLang="en-US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デ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ザイ</a:t>
            </a:r>
            <a:r>
              <a:rPr lang="ja-JP" altLang="en-US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ン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/>
            </a:r>
            <a:b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ko-KR" altLang="en-US" sz="1000" dirty="0" smtClean="0">
                <a:latin typeface="Yu Gothic" panose="020B0400000000000000" pitchFamily="34" charset="-128"/>
              </a:rPr>
              <a:t>▷ </a:t>
            </a:r>
            <a:r>
              <a:rPr lang="ja-JP" altLang="en-US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旅行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/>
            </a:r>
            <a:b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ko-KR" altLang="en-US" sz="1000" dirty="0" smtClean="0">
                <a:latin typeface="Yu Gothic" panose="020B0400000000000000" pitchFamily="34" charset="-128"/>
              </a:rPr>
              <a:t>▷ </a:t>
            </a:r>
            <a:r>
              <a:rPr lang="ja-JP" altLang="en-US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ス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ポー</a:t>
            </a:r>
            <a:r>
              <a:rPr lang="ja-JP" altLang="en-US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ツ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/>
            </a:r>
            <a:b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ko-KR" altLang="en-US" sz="1000" dirty="0" smtClean="0">
                <a:latin typeface="Yu Gothic" panose="020B0400000000000000" pitchFamily="34" charset="-128"/>
              </a:rPr>
              <a:t>▷ </a:t>
            </a:r>
            <a:r>
              <a:rPr lang="ja-JP" altLang="en-US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ペット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/>
            </a:r>
            <a:b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ko-KR" altLang="en-US" sz="1000" dirty="0" smtClean="0">
                <a:latin typeface="Yu Gothic" panose="020B0400000000000000" pitchFamily="34" charset="-128"/>
              </a:rPr>
              <a:t>▷ 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教育</a:t>
            </a:r>
            <a:endParaRPr lang="ko-KR" altLang="en-US" sz="1000" dirty="0">
              <a:latin typeface="Yu Gothic" panose="020B0400000000000000" pitchFamily="34" charset="-128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199552" y="5683444"/>
            <a:ext cx="1513971" cy="829672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825434" y="5683444"/>
            <a:ext cx="1513971" cy="829672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40683" y="5683444"/>
            <a:ext cx="1513971" cy="829672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02121" y="2084075"/>
            <a:ext cx="246743" cy="2467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lang="ko-KR" altLang="en-US" dirty="0">
              <a:latin typeface="Yu Gothic" panose="020B0400000000000000" pitchFamily="34" charset="-128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2076180" y="2108445"/>
            <a:ext cx="246743" cy="2467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lang="ko-KR" altLang="en-US" dirty="0">
              <a:latin typeface="Yu Gothic" panose="020B0400000000000000" pitchFamily="34" charset="-128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2078870" y="3266216"/>
            <a:ext cx="246743" cy="2467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lang="ko-KR" altLang="en-US" dirty="0">
              <a:latin typeface="Yu Gothic" panose="020B0400000000000000" pitchFamily="34" charset="-128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818099" y="639942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Front</a:t>
            </a:r>
            <a:endParaRPr lang="ko-KR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Yu Gothic" panose="020B0400000000000000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1" name="잉크 100"/>
              <p14:cNvContentPartPr/>
              <p14:nvPr/>
            </p14:nvContentPartPr>
            <p14:xfrm>
              <a:off x="344488" y="788706"/>
              <a:ext cx="1092600" cy="343080"/>
            </p14:xfrm>
          </p:contentPart>
        </mc:Choice>
        <mc:Fallback xmlns="">
          <p:pic>
            <p:nvPicPr>
              <p:cNvPr id="101" name="잉크 10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8648" y="725346"/>
                <a:ext cx="1124280" cy="46980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텍스트 개체 틀 1"/>
          <p:cNvSpPr txBox="1">
            <a:spLocks/>
          </p:cNvSpPr>
          <p:nvPr/>
        </p:nvSpPr>
        <p:spPr>
          <a:xfrm>
            <a:off x="632520" y="404664"/>
            <a:ext cx="5457056" cy="768085"/>
          </a:xfrm>
          <a:prstGeom prst="rect">
            <a:avLst/>
          </a:prstGeom>
        </p:spPr>
        <p:txBody>
          <a:bodyPr/>
          <a:lstStyle>
            <a:lvl1pPr marL="278606" indent="-278606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647" indent="-232172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ストリ</a:t>
            </a:r>
            <a:r>
              <a:rPr lang="en-US" altLang="ja-JP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-</a:t>
            </a:r>
            <a:r>
              <a:rPr lang="ja-JP" alt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ボ</a:t>
            </a:r>
            <a:r>
              <a:rPr lang="en-US" altLang="ja-JP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-</a:t>
            </a:r>
            <a:r>
              <a:rPr lang="ja-JP" alt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ド</a:t>
            </a:r>
            <a:endParaRPr lang="ko-KR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Yu Gothic" panose="020B0400000000000000" pitchFamily="34" charset="-128"/>
              <a:ea typeface="Tmon몬소리 Black" panose="02000A03000000000000" pitchFamily="2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7359" y="5842184"/>
            <a:ext cx="1583313" cy="2310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smtClean="0">
              <a:solidFill>
                <a:schemeClr val="bg1">
                  <a:lumMod val="6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Yu Gothic" panose="020B0400000000000000" pitchFamily="34" charset="-128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276533" y="5727552"/>
            <a:ext cx="246743" cy="2467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４</a:t>
            </a:r>
            <a:endParaRPr lang="ko-KR" altLang="en-US" dirty="0">
              <a:latin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10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082588"/>
              </p:ext>
            </p:extLst>
          </p:nvPr>
        </p:nvGraphicFramePr>
        <p:xfrm>
          <a:off x="7359831" y="692697"/>
          <a:ext cx="2537116" cy="5904655"/>
        </p:xfrm>
        <a:graphic>
          <a:graphicData uri="http://schemas.openxmlformats.org/drawingml/2006/table">
            <a:tbl>
              <a:tblPr/>
              <a:tblGrid>
                <a:gridCol w="2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07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700" b="1" i="0" kern="1200" dirty="0" smtClean="0">
                          <a:solidFill>
                            <a:srgbClr val="32AEB8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プロジェクト詳細ページ</a:t>
                      </a:r>
                      <a:endParaRPr kumimoji="1" lang="en-US" altLang="ko-KR" sz="1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2AEB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</a:txBody>
                  <a:tcPr marL="35571" marR="35571" marT="46273" marB="4627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487305"/>
                  </a:ext>
                </a:extLst>
              </a:tr>
              <a:tr h="108433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</a:p>
                  </a:txBody>
                  <a:tcPr marL="35571" marR="35571" marT="46273" marB="4627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プロジェクトの情報を表示</a:t>
                      </a:r>
                      <a:endParaRPr lang="en-US" altLang="ja-JP" sz="1200" b="1" dirty="0" smtClean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ボタンをクリックすると</a:t>
                      </a:r>
                      <a:endParaRPr lang="en-US" altLang="ja-JP" sz="1200" b="1" dirty="0" smtClean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ファンディングできるように設定</a:t>
                      </a:r>
                      <a:endParaRPr lang="ko-KR" altLang="en-US" sz="1200" b="1" dirty="0" smtClean="0">
                        <a:latin typeface="Yu Gothic" panose="020B0400000000000000" pitchFamily="34" charset="-128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33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</a:p>
                  </a:txBody>
                  <a:tcPr marL="35571" marR="35571" marT="46273" marB="4627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ファンディングをした会員の情報を基に</a:t>
                      </a:r>
                      <a:endParaRPr lang="en-US" altLang="ja-JP" sz="1200" b="1" dirty="0" smtClean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統計をグラフで表示</a:t>
                      </a:r>
                      <a:endParaRPr lang="ko-KR" altLang="en-US" sz="1200" b="1" dirty="0" smtClean="0">
                        <a:latin typeface="Yu Gothic" panose="020B0400000000000000" pitchFamily="34" charset="-128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90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</a:t>
                      </a:r>
                    </a:p>
                  </a:txBody>
                  <a:tcPr marL="35571" marR="35571" marT="46273" marB="4627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i="0" kern="1200" dirty="0" smtClean="0">
                          <a:solidFill>
                            <a:srgbClr val="4DB8CE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詳細情報</a:t>
                      </a:r>
                      <a:endParaRPr lang="en-US" altLang="ja-JP" sz="1200" b="1" i="0" kern="1200" dirty="0" smtClean="0">
                        <a:solidFill>
                          <a:srgbClr val="4DB8CE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marL="0" marR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プロジェクトの詳しい情報を表示</a:t>
                      </a:r>
                      <a:endParaRPr lang="en-US" altLang="ko-KR" sz="1200" b="1" dirty="0" smtClean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marL="0" marR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i="0" kern="1200" dirty="0" smtClean="0">
                          <a:solidFill>
                            <a:srgbClr val="4DB8CE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投資会員</a:t>
                      </a:r>
                      <a:endParaRPr lang="en-US" altLang="ko-KR" sz="1200" b="1" dirty="0" smtClean="0">
                        <a:solidFill>
                          <a:srgbClr val="4DB8CE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marL="0" marR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投資した会員のニックネームと人数を表示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pPr marL="0" marR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i="0" kern="1200" dirty="0" smtClean="0">
                          <a:solidFill>
                            <a:srgbClr val="4DB8CE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コメント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4DB8CE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+mn-cs"/>
                      </a:endParaRPr>
                    </a:p>
                    <a:p>
                      <a:r>
                        <a:rPr lang="ja-JP" altLang="en-US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+mn-cs"/>
                        </a:rPr>
                        <a:t>コメントの作成、修正、削除、見ることができる</a:t>
                      </a: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9" name="WebBrowser"/>
          <p:cNvGrpSpPr/>
          <p:nvPr>
            <p:custDataLst>
              <p:custData r:id="rId1"/>
            </p:custDataLst>
          </p:nvPr>
        </p:nvGrpSpPr>
        <p:grpSpPr>
          <a:xfrm>
            <a:off x="154380" y="1394240"/>
            <a:ext cx="7030868" cy="5203112"/>
            <a:chOff x="0" y="-14693"/>
            <a:chExt cx="9144000" cy="6872693"/>
          </a:xfrm>
        </p:grpSpPr>
        <p:sp>
          <p:nvSpPr>
            <p:cNvPr id="7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71" name="WindowTitle"/>
            <p:cNvSpPr txBox="1"/>
            <p:nvPr/>
          </p:nvSpPr>
          <p:spPr>
            <a:xfrm>
              <a:off x="22515" y="-14693"/>
              <a:ext cx="240252" cy="30490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endParaRPr lang="en-US" sz="1200" dirty="0" smtClean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itchFamily="34" charset="0"/>
              </a:endParaRPr>
            </a:p>
          </p:txBody>
        </p:sp>
        <p:grpSp>
          <p:nvGrpSpPr>
            <p:cNvPr id="7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9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p:grpSp>
        <p:grpSp>
          <p:nvGrpSpPr>
            <p:cNvPr id="7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9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p:grpSp>
        <p:grpSp>
          <p:nvGrpSpPr>
            <p:cNvPr id="7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9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9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7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grpSp>
          <p:nvGrpSpPr>
            <p:cNvPr id="7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http://www.fundnavi.com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grpSp>
            <p:nvGrpSpPr>
              <p:cNvPr id="7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8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0" name="L 도형 109">
            <a:extLst>
              <a:ext uri="{FF2B5EF4-FFF2-40B4-BE49-F238E27FC236}">
                <a16:creationId xmlns:a16="http://schemas.microsoft.com/office/drawing/2014/main" id="{92B382AA-2A20-4AB8-B079-8A5B8A758CBC}"/>
              </a:ext>
            </a:extLst>
          </p:cNvPr>
          <p:cNvSpPr/>
          <p:nvPr/>
        </p:nvSpPr>
        <p:spPr>
          <a:xfrm rot="13500000">
            <a:off x="7340101" y="3858458"/>
            <a:ext cx="250837" cy="229623"/>
          </a:xfrm>
          <a:prstGeom prst="corner">
            <a:avLst>
              <a:gd name="adj1" fmla="val 20944"/>
              <a:gd name="adj2" fmla="val 23434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29460" y="2212026"/>
            <a:ext cx="3116071" cy="1359849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イメージ</a:t>
            </a:r>
            <a:endParaRPr lang="ko-KR" altLang="en-US" dirty="0">
              <a:latin typeface="Yu Gothic" panose="020B0400000000000000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9510" y="2132856"/>
            <a:ext cx="3448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32AEB8"/>
                </a:solidFill>
              </a:rPr>
              <a:t>30</a:t>
            </a:r>
            <a:r>
              <a:rPr lang="ko-KR" altLang="en-US" sz="1200" b="1" dirty="0" smtClean="0">
                <a:solidFill>
                  <a:srgbClr val="32AEB8"/>
                </a:solidFill>
              </a:rPr>
              <a:t>日後</a:t>
            </a:r>
            <a:r>
              <a:rPr lang="ko-KR" altLang="en-US" sz="1200" b="1" dirty="0">
                <a:solidFill>
                  <a:srgbClr val="32AEB8"/>
                </a:solidFill>
              </a:rPr>
              <a:t>、終了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211520" y="2409855"/>
            <a:ext cx="1512168" cy="124853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79671" y="2409855"/>
            <a:ext cx="731912" cy="1248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11519" y="3339590"/>
            <a:ext cx="2100064" cy="319889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ファンディングする</a:t>
            </a:r>
            <a:endParaRPr lang="ko-KR" altLang="en-US" sz="700" b="1" dirty="0">
              <a:latin typeface="Yu Gothic" panose="020B0400000000000000" pitchFamily="34" charset="-128"/>
            </a:endParaRPr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753156178"/>
              </p:ext>
            </p:extLst>
          </p:nvPr>
        </p:nvGraphicFramePr>
        <p:xfrm>
          <a:off x="610841" y="3659479"/>
          <a:ext cx="1893887" cy="1137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1395157263"/>
              </p:ext>
            </p:extLst>
          </p:nvPr>
        </p:nvGraphicFramePr>
        <p:xfrm>
          <a:off x="2287496" y="3647536"/>
          <a:ext cx="1852014" cy="1149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37301"/>
              </p:ext>
            </p:extLst>
          </p:nvPr>
        </p:nvGraphicFramePr>
        <p:xfrm>
          <a:off x="2144688" y="5002652"/>
          <a:ext cx="3068397" cy="314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799">
                  <a:extLst>
                    <a:ext uri="{9D8B030D-6E8A-4147-A177-3AD203B41FA5}">
                      <a16:colId xmlns:a16="http://schemas.microsoft.com/office/drawing/2014/main" val="1695574001"/>
                    </a:ext>
                  </a:extLst>
                </a:gridCol>
                <a:gridCol w="1022799">
                  <a:extLst>
                    <a:ext uri="{9D8B030D-6E8A-4147-A177-3AD203B41FA5}">
                      <a16:colId xmlns:a16="http://schemas.microsoft.com/office/drawing/2014/main" val="1083907918"/>
                    </a:ext>
                  </a:extLst>
                </a:gridCol>
                <a:gridCol w="1022799">
                  <a:extLst>
                    <a:ext uri="{9D8B030D-6E8A-4147-A177-3AD203B41FA5}">
                      <a16:colId xmlns:a16="http://schemas.microsoft.com/office/drawing/2014/main" val="3309378696"/>
                    </a:ext>
                  </a:extLst>
                </a:gridCol>
              </a:tblGrid>
              <a:tr h="292681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463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詳細情報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463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投資会員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463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コメント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87830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088334" y="5295333"/>
            <a:ext cx="5162960" cy="123001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71908" y="5315866"/>
            <a:ext cx="185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内容</a:t>
            </a:r>
            <a:endParaRPr lang="ko-KR" altLang="en-US" sz="900" dirty="0">
              <a:latin typeface="Yu Gothic" panose="020B0400000000000000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2962" y="2567621"/>
            <a:ext cx="29245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70%</a:t>
            </a:r>
            <a:r>
              <a:rPr lang="ja-JP" alt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達成</a:t>
            </a:r>
            <a:br>
              <a:rPr lang="ja-JP" alt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altLang="ja-JP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20,700,000</a:t>
            </a:r>
            <a:r>
              <a:rPr lang="ja-JP" altLang="ko-KR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円</a:t>
            </a:r>
            <a:r>
              <a:rPr lang="ja-JP" alt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、</a:t>
            </a:r>
            <a:r>
              <a:rPr lang="ja-JP" alt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ファン</a:t>
            </a:r>
            <a:r>
              <a:rPr lang="ja-JP" alt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ディ</a:t>
            </a:r>
            <a:r>
              <a:rPr lang="ja-JP" alt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ング</a:t>
            </a:r>
            <a:br>
              <a:rPr lang="ja-JP" alt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altLang="ja-JP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700</a:t>
            </a:r>
            <a:r>
              <a:rPr lang="ja-JP" alt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名の投資家</a:t>
            </a:r>
            <a:endParaRPr lang="ko-KR" altLang="en-US" sz="1400" dirty="0">
              <a:latin typeface="Yu Gothic" panose="020B0400000000000000" pitchFamily="34" charset="-128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865164" y="2833373"/>
            <a:ext cx="246743" cy="2467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lang="ko-KR" altLang="en-US" dirty="0">
              <a:latin typeface="Yu Gothic" panose="020B0400000000000000" pitchFamily="34" charset="-128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282703" y="3275947"/>
            <a:ext cx="246743" cy="2467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lang="ko-KR" altLang="en-US" dirty="0">
              <a:latin typeface="Yu Gothic" panose="020B0400000000000000" pitchFamily="34" charset="-128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314093" y="4550407"/>
            <a:ext cx="246743" cy="2467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lang="ko-KR" altLang="en-US" dirty="0">
              <a:latin typeface="Yu Gothic" panose="020B0400000000000000" pitchFamily="34" charset="-128"/>
            </a:endParaRPr>
          </a:p>
        </p:txBody>
      </p:sp>
      <p:sp>
        <p:nvSpPr>
          <p:cNvPr id="54" name="왼쪽 중괄호 53"/>
          <p:cNvSpPr/>
          <p:nvPr/>
        </p:nvSpPr>
        <p:spPr>
          <a:xfrm rot="16200000" flipH="1">
            <a:off x="3576136" y="3560766"/>
            <a:ext cx="205500" cy="2678272"/>
          </a:xfrm>
          <a:prstGeom prst="leftBrace">
            <a:avLst>
              <a:gd name="adj1" fmla="val 7274"/>
              <a:gd name="adj2" fmla="val 77710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55" name="왼쪽 중괄호 54"/>
          <p:cNvSpPr/>
          <p:nvPr/>
        </p:nvSpPr>
        <p:spPr>
          <a:xfrm rot="16200000" flipH="1">
            <a:off x="2263818" y="2239988"/>
            <a:ext cx="186999" cy="2743092"/>
          </a:xfrm>
          <a:prstGeom prst="leftBrace">
            <a:avLst>
              <a:gd name="adj1" fmla="val 7274"/>
              <a:gd name="adj2" fmla="val 51156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56" name="왼쪽 중괄호 55"/>
          <p:cNvSpPr/>
          <p:nvPr/>
        </p:nvSpPr>
        <p:spPr>
          <a:xfrm flipH="1">
            <a:off x="6703087" y="2208122"/>
            <a:ext cx="199150" cy="1461775"/>
          </a:xfrm>
          <a:prstGeom prst="leftBrace">
            <a:avLst>
              <a:gd name="adj1" fmla="val 7274"/>
              <a:gd name="adj2" fmla="val 51535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18099" y="639942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Front</a:t>
            </a:r>
            <a:endParaRPr lang="ko-KR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Yu Gothic" panose="020B0400000000000000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8" name="잉크 57"/>
              <p14:cNvContentPartPr/>
              <p14:nvPr/>
            </p14:nvContentPartPr>
            <p14:xfrm>
              <a:off x="344488" y="788706"/>
              <a:ext cx="1092600" cy="343080"/>
            </p14:xfrm>
          </p:contentPart>
        </mc:Choice>
        <mc:Fallback xmlns="">
          <p:pic>
            <p:nvPicPr>
              <p:cNvPr id="58" name="잉크 5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8648" y="725346"/>
                <a:ext cx="1124280" cy="469800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텍스트 개체 틀 1"/>
          <p:cNvSpPr txBox="1">
            <a:spLocks/>
          </p:cNvSpPr>
          <p:nvPr/>
        </p:nvSpPr>
        <p:spPr>
          <a:xfrm>
            <a:off x="632520" y="404664"/>
            <a:ext cx="5457056" cy="768085"/>
          </a:xfrm>
          <a:prstGeom prst="rect">
            <a:avLst/>
          </a:prstGeom>
        </p:spPr>
        <p:txBody>
          <a:bodyPr/>
          <a:lstStyle>
            <a:lvl1pPr marL="278606" indent="-278606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647" indent="-232172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ストリ</a:t>
            </a:r>
            <a:r>
              <a:rPr lang="en-US" altLang="ja-JP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-</a:t>
            </a:r>
            <a:r>
              <a:rPr lang="ja-JP" alt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ボ</a:t>
            </a:r>
            <a:r>
              <a:rPr lang="en-US" altLang="ja-JP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-</a:t>
            </a:r>
            <a:r>
              <a:rPr lang="ja-JP" alt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ド</a:t>
            </a:r>
            <a:endParaRPr lang="ko-KR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Yu Gothic" panose="020B0400000000000000" pitchFamily="34" charset="-128"/>
              <a:ea typeface="Tmon몬소리 Black" panose="02000A03000000000000" pitchFamily="2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111778" y="5934069"/>
            <a:ext cx="3116071" cy="577523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イメージ</a:t>
            </a:r>
            <a:endParaRPr lang="ko-KR" altLang="en-US" dirty="0">
              <a:latin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0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8EDC8F89-0882-46B8-8AE4-5BE98188F4B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824D7CE-F6D4-4EF5-9052-BC18FFAF805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6AC2BD1-D30C-4B79-941C-43002830B62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966389E-0F94-41F8-8AF5-03E83D669BD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95E0376-F221-40BA-84CE-9A54ACB79F2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C5DB10E-22F5-4654-ACF0-D0658DD4B83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B477B30-9A0A-45E8-962C-4D0E6BF84EE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C3BCAFC-E225-420E-97EF-67B9F7CAAB6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762E92E-CA95-4174-A28C-289C8B2BE4E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7A39B03-0115-4088-B284-23555BA25A6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C6DED59-79F6-4FDA-A77D-6239B23BCF4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7229</TotalTime>
  <Words>2948</Words>
  <Application>Microsoft Office PowerPoint</Application>
  <PresentationFormat>A4 용지(210x297mm)</PresentationFormat>
  <Paragraphs>594</Paragraphs>
  <Slides>16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33" baseType="lpstr">
      <vt:lpstr>Arial Unicode MS</vt:lpstr>
      <vt:lpstr>Corporate Logo Bold</vt:lpstr>
      <vt:lpstr>Microsoft JhengHei UI</vt:lpstr>
      <vt:lpstr>ＭＳ Ｐゴシック</vt:lpstr>
      <vt:lpstr>ＭＳ Ｐゴシック</vt:lpstr>
      <vt:lpstr>THE명품고딕L</vt:lpstr>
      <vt:lpstr>Tmon몬소리 Black</vt:lpstr>
      <vt:lpstr>Yu Gothic</vt:lpstr>
      <vt:lpstr>Yu Gothic UI</vt:lpstr>
      <vt:lpstr>나눔스퀘어라운드 Bold</vt:lpstr>
      <vt:lpstr>돋움</vt:lpstr>
      <vt:lpstr>맑은 고딕</vt:lpstr>
      <vt:lpstr>Arial</vt:lpstr>
      <vt:lpstr>Segoe UI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허민</cp:lastModifiedBy>
  <cp:revision>911</cp:revision>
  <dcterms:created xsi:type="dcterms:W3CDTF">2016-12-05T23:26:54Z</dcterms:created>
  <dcterms:modified xsi:type="dcterms:W3CDTF">2020-02-29T14:28:12Z</dcterms:modified>
</cp:coreProperties>
</file>