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0"/>
  </p:notesMasterIdLst>
  <p:handoutMasterIdLst>
    <p:handoutMasterId r:id="rId21"/>
  </p:handoutMasterIdLst>
  <p:sldIdLst>
    <p:sldId id="275" r:id="rId2"/>
    <p:sldId id="257" r:id="rId3"/>
    <p:sldId id="265" r:id="rId4"/>
    <p:sldId id="266" r:id="rId5"/>
    <p:sldId id="286" r:id="rId6"/>
    <p:sldId id="287" r:id="rId7"/>
    <p:sldId id="289" r:id="rId8"/>
    <p:sldId id="288" r:id="rId9"/>
    <p:sldId id="290" r:id="rId10"/>
    <p:sldId id="291" r:id="rId11"/>
    <p:sldId id="292" r:id="rId12"/>
    <p:sldId id="294" r:id="rId13"/>
    <p:sldId id="295" r:id="rId14"/>
    <p:sldId id="296" r:id="rId15"/>
    <p:sldId id="293" r:id="rId16"/>
    <p:sldId id="297" r:id="rId17"/>
    <p:sldId id="278"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1" d="100"/>
          <a:sy n="111" d="100"/>
        </p:scale>
        <p:origin x="15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5/26/2025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5/26/2025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BE0D8-3F1E-CC60-729E-D1650F4A3CE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35729-D915-F549-1E15-971B69C6D9B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0002965F-3A3C-99F4-7E2C-B062829E7BF9}"/>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3C15DBC6-48E4-D407-F431-AED94E0E45ED}"/>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Linear Regression</a:t>
            </a:r>
          </a:p>
          <a:p>
            <a:pPr lvl="1"/>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RMSE: 321.63</a:t>
            </a:r>
          </a:p>
          <a:p>
            <a:pPr lvl="1"/>
            <a:r>
              <a:rPr lang="en-US" dirty="0">
                <a:latin typeface="Arial" panose="020B0604020202020204" pitchFamily="34" charset="0"/>
                <a:cs typeface="Arial" panose="020B0604020202020204" pitchFamily="34" charset="0"/>
              </a:rPr>
              <a:t>MAE: 157.52</a:t>
            </a:r>
          </a:p>
          <a:p>
            <a:pPr lvl="1"/>
            <a:r>
              <a:rPr lang="en-US" dirty="0">
                <a:latin typeface="Arial" panose="020B0604020202020204" pitchFamily="34" charset="0"/>
                <a:cs typeface="Arial" panose="020B0604020202020204" pitchFamily="34" charset="0"/>
              </a:rPr>
              <a:t>R²: 0.9998</a:t>
            </a:r>
          </a:p>
          <a:p>
            <a:pPr lvl="1"/>
            <a:r>
              <a:rPr lang="en-US" dirty="0">
                <a:latin typeface="Arial" panose="020B0604020202020204" pitchFamily="34" charset="0"/>
                <a:cs typeface="Arial" panose="020B0604020202020204" pitchFamily="34" charset="0"/>
              </a:rPr>
              <a:t>MAPE: 0.3705%</a:t>
            </a:r>
          </a:p>
          <a:p>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p>
          <a:p>
            <a:pPr lvl="1"/>
            <a:r>
              <a:rPr lang="en-US" dirty="0" err="1">
                <a:latin typeface="Arial" panose="020B0604020202020204" pitchFamily="34" charset="0"/>
                <a:cs typeface="Arial" panose="020B0604020202020204" pitchFamily="34" charset="0"/>
              </a:rPr>
              <a:t>Khá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(R² </a:t>
            </a:r>
            <a:r>
              <a:rPr lang="en-US" dirty="0" err="1">
                <a:latin typeface="Arial" panose="020B0604020202020204" pitchFamily="34" charset="0"/>
                <a:cs typeface="Arial" panose="020B0604020202020204" pitchFamily="34" charset="0"/>
              </a:rPr>
              <a:t>gần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MAPE &lt; 0.5%)</a:t>
            </a:r>
          </a:p>
          <a:p>
            <a:pPr lvl="1"/>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707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5EB5E-A552-A531-5FB6-79F7F7A44A3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7C5E1A-E46D-C1CB-2A92-F13995E7AFA0}"/>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B37F5CCC-65CC-2ABB-52AA-A86F052EF56C}"/>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5F6F0E4D-5A10-8D59-DEE7-EE6389901BAA}"/>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Ridge Regression</a:t>
            </a:r>
          </a:p>
          <a:p>
            <a:pPr lvl="1"/>
            <a:r>
              <a:rPr lang="en-US" dirty="0" err="1">
                <a:latin typeface="Arial" panose="020B0604020202020204" pitchFamily="34" charset="0"/>
                <a:cs typeface="Arial" panose="020B0604020202020204" pitchFamily="34" charset="0"/>
              </a:rPr>
              <a:t>Cải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Linear Regression</a:t>
            </a:r>
          </a:p>
          <a:p>
            <a:pPr lvl="1"/>
            <a:r>
              <a:rPr lang="en-US" dirty="0">
                <a:latin typeface="Arial" panose="020B0604020202020204" pitchFamily="34" charset="0"/>
                <a:cs typeface="Arial" panose="020B0604020202020204" pitchFamily="34" charset="0"/>
              </a:rPr>
              <a:t>Đ</a:t>
            </a:r>
            <a:r>
              <a:rPr lang="vi-VN" dirty="0">
                <a:latin typeface="Arial" panose="020B0604020202020204" pitchFamily="34" charset="0"/>
                <a:cs typeface="Arial" panose="020B0604020202020204" pitchFamily="34" charset="0"/>
              </a:rPr>
              <a:t>ược áp dụng nhằm kiểm soát độ phức tạp của mô hình trong bối cảnh dữ liệu có thể chứa nhiều đặc trưng tương quan cao như các chỉ báo kỹ thuật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RMSE: 320.04</a:t>
            </a:r>
          </a:p>
          <a:p>
            <a:pPr lvl="1"/>
            <a:r>
              <a:rPr lang="en-US" dirty="0">
                <a:latin typeface="Arial" panose="020B0604020202020204" pitchFamily="34" charset="0"/>
                <a:cs typeface="Arial" panose="020B0604020202020204" pitchFamily="34" charset="0"/>
              </a:rPr>
              <a:t>MAE: 156.85</a:t>
            </a:r>
          </a:p>
          <a:p>
            <a:pPr lvl="1"/>
            <a:r>
              <a:rPr lang="en-US" dirty="0">
                <a:latin typeface="Arial" panose="020B0604020202020204" pitchFamily="34" charset="0"/>
                <a:cs typeface="Arial" panose="020B0604020202020204" pitchFamily="34" charset="0"/>
              </a:rPr>
              <a:t>R²: 0.9998</a:t>
            </a:r>
          </a:p>
          <a:p>
            <a:pPr lvl="1"/>
            <a:r>
              <a:rPr lang="en-US" dirty="0">
                <a:latin typeface="Arial" panose="020B0604020202020204" pitchFamily="34" charset="0"/>
                <a:cs typeface="Arial" panose="020B0604020202020204" pitchFamily="34" charset="0"/>
              </a:rPr>
              <a:t>MAPE: 0.3671%</a:t>
            </a:r>
          </a:p>
          <a:p>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Hiệu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đương</a:t>
            </a:r>
            <a:r>
              <a:rPr lang="en-US" dirty="0">
                <a:latin typeface="Arial" panose="020B0604020202020204" pitchFamily="34" charset="0"/>
                <a:cs typeface="Arial" panose="020B0604020202020204" pitchFamily="34" charset="0"/>
              </a:rPr>
              <a:t> Linear Regression</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380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AA12B-3021-BA8E-6BF0-184625982C4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CDA71-BA60-5028-1AF5-B8DF285B0D86}"/>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34727447-F5E5-90B1-6CD9-4292CB67913A}"/>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6A82165D-7325-0C5F-ECF0-6D7D600F3070}"/>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KNN</a:t>
            </a:r>
          </a:p>
          <a:p>
            <a:pPr lvl="1"/>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giản</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Hầu</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như không học một điều gì từ dữ liệu huấn luyện mà ghi nhớ lại một cách máy móc toàn bộ dữ liệu đó</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RMSE: 8285.57 </a:t>
            </a:r>
          </a:p>
          <a:p>
            <a:pPr lvl="1"/>
            <a:r>
              <a:rPr lang="en-US" dirty="0">
                <a:latin typeface="Arial" panose="020B0604020202020204" pitchFamily="34" charset="0"/>
                <a:cs typeface="Arial" panose="020B0604020202020204" pitchFamily="34" charset="0"/>
              </a:rPr>
              <a:t>MAE: 4057.83</a:t>
            </a:r>
          </a:p>
          <a:p>
            <a:pPr lvl="1"/>
            <a:r>
              <a:rPr lang="en-US" dirty="0">
                <a:latin typeface="Arial" panose="020B0604020202020204" pitchFamily="34" charset="0"/>
                <a:cs typeface="Arial" panose="020B0604020202020204" pitchFamily="34" charset="0"/>
              </a:rPr>
              <a:t>R²: 0.8571 </a:t>
            </a:r>
          </a:p>
          <a:p>
            <a:pPr lvl="1"/>
            <a:r>
              <a:rPr lang="en-US" dirty="0">
                <a:latin typeface="Arial" panose="020B0604020202020204" pitchFamily="34" charset="0"/>
                <a:cs typeface="Arial" panose="020B0604020202020204" pitchFamily="34" charset="0"/>
              </a:rPr>
              <a:t>MAPE: 8.7585%</a:t>
            </a:r>
          </a:p>
          <a:p>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D</a:t>
            </a:r>
            <a:r>
              <a:rPr lang="vi-VN" dirty="0">
                <a:latin typeface="Arial" panose="020B0604020202020204" pitchFamily="34" charset="0"/>
                <a:cs typeface="Arial" panose="020B0604020202020204" pitchFamily="34" charset="0"/>
              </a:rPr>
              <a:t>ữ liệu đầu vào có khá nhiều điểm ngoại lệ với sự gia tăng đột ngột về giá, các điểm outlier cho nên kết quả của mô hình này không được quá tốt</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26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584F-AF15-6176-CAC6-5137DEE0CCF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907DE5-A330-3DAB-B881-0B1FC20549F9}"/>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E4EF7E65-4E5B-A7FA-9763-C72D1C8489B1}"/>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970C622A-4766-2A0B-8F92-ED9400088609}"/>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Random Forest</a:t>
            </a:r>
          </a:p>
          <a:p>
            <a:pPr lvl="1"/>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luyện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Hiệu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n_estimators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max_depth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min_samples_split</a:t>
            </a:r>
            <a:r>
              <a:rPr lang="en-US" dirty="0">
                <a:latin typeface="Arial" panose="020B0604020202020204" pitchFamily="34" charset="0"/>
                <a:cs typeface="Arial" panose="020B0604020202020204" pitchFamily="34" charset="0"/>
              </a:rPr>
              <a:t>,…</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0F72E22-4596-E8CF-A1AC-07B924C82078}"/>
              </a:ext>
            </a:extLst>
          </p:cNvPr>
          <p:cNvPicPr>
            <a:picLocks noChangeAspect="1"/>
          </p:cNvPicPr>
          <p:nvPr/>
        </p:nvPicPr>
        <p:blipFill>
          <a:blip r:embed="rId2"/>
          <a:stretch>
            <a:fillRect/>
          </a:stretch>
        </p:blipFill>
        <p:spPr>
          <a:xfrm>
            <a:off x="2385220" y="3501233"/>
            <a:ext cx="4093217" cy="2706911"/>
          </a:xfrm>
          <a:prstGeom prst="rect">
            <a:avLst/>
          </a:prstGeom>
        </p:spPr>
      </p:pic>
    </p:spTree>
    <p:extLst>
      <p:ext uri="{BB962C8B-B14F-4D97-AF65-F5344CB8AC3E}">
        <p14:creationId xmlns:p14="http://schemas.microsoft.com/office/powerpoint/2010/main" val="38742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D8F02-857D-3465-615B-635F9D4F92A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2F9E0C-890A-86A1-0BBA-06BDF4CA2867}"/>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DD0A12BD-8712-8FF3-1C6E-14B37AAEC5B9}"/>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7DCFF571-8BF6-3195-63ED-C2F34C7BA180}"/>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Random Forest</a:t>
            </a:r>
          </a:p>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RMSE: 7400.27 </a:t>
            </a:r>
          </a:p>
          <a:p>
            <a:pPr lvl="1"/>
            <a:r>
              <a:rPr lang="en-US" dirty="0">
                <a:latin typeface="Arial" panose="020B0604020202020204" pitchFamily="34" charset="0"/>
                <a:cs typeface="Arial" panose="020B0604020202020204" pitchFamily="34" charset="0"/>
              </a:rPr>
              <a:t>MAE: 2284.47 </a:t>
            </a:r>
          </a:p>
          <a:p>
            <a:pPr lvl="1"/>
            <a:r>
              <a:rPr lang="en-US" dirty="0">
                <a:latin typeface="Arial" panose="020B0604020202020204" pitchFamily="34" charset="0"/>
                <a:cs typeface="Arial" panose="020B0604020202020204" pitchFamily="34" charset="0"/>
              </a:rPr>
              <a:t>R²: 0.8860 </a:t>
            </a:r>
          </a:p>
          <a:p>
            <a:pPr lvl="1"/>
            <a:r>
              <a:rPr lang="en-US" dirty="0">
                <a:latin typeface="Arial" panose="020B0604020202020204" pitchFamily="34" charset="0"/>
                <a:cs typeface="Arial" panose="020B0604020202020204" pitchFamily="34" charset="0"/>
              </a:rPr>
              <a:t>MAPE: 3.3339%</a:t>
            </a:r>
          </a:p>
          <a:p>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K</a:t>
            </a:r>
            <a:r>
              <a:rPr lang="vi-VN" dirty="0">
                <a:latin typeface="Arial" panose="020B0604020202020204" pitchFamily="34" charset="0"/>
                <a:cs typeface="Arial" panose="020B0604020202020204" pitchFamily="34" charset="0"/>
              </a:rPr>
              <a:t>ết quả thực nghiệm cho thấy hiệu suất của mô hình chưa đạt kỳ vọng</a:t>
            </a:r>
            <a:endParaRPr lang="en-US" dirty="0">
              <a:latin typeface="Arial" panose="020B0604020202020204" pitchFamily="34" charset="0"/>
              <a:cs typeface="Arial" panose="020B0604020202020204" pitchFamily="34" charset="0"/>
            </a:endParaRPr>
          </a:p>
          <a:p>
            <a:pPr lvl="1"/>
            <a:r>
              <a:rPr lang="vi-VN" dirty="0">
                <a:latin typeface="Arial" panose="020B0604020202020204" pitchFamily="34" charset="0"/>
                <a:cs typeface="Arial" panose="020B0604020202020204" pitchFamily="34" charset="0"/>
              </a:rPr>
              <a:t>Nguyên nhân có thể đến từ việc đặc điểm chuỗi thời gian chưa được khai thác đầ</a:t>
            </a:r>
            <a:r>
              <a:rPr lang="en-US" dirty="0">
                <a:latin typeface="Arial" panose="020B0604020202020204" pitchFamily="34" charset="0"/>
                <a:cs typeface="Arial" panose="020B0604020202020204" pitchFamily="34" charset="0"/>
              </a:rPr>
              <a:t>y </a:t>
            </a:r>
            <a:r>
              <a:rPr lang="en-US" dirty="0" err="1">
                <a:latin typeface="Arial" panose="020B0604020202020204" pitchFamily="34" charset="0"/>
                <a:cs typeface="Arial" panose="020B0604020202020204" pitchFamily="34" charset="0"/>
              </a:rPr>
              <a:t>đủ</a:t>
            </a:r>
            <a:r>
              <a:rPr lang="vi-VN" dirty="0">
                <a:latin typeface="Arial" panose="020B0604020202020204" pitchFamily="34" charset="0"/>
                <a:cs typeface="Arial" panose="020B0604020202020204" pitchFamily="34" charset="0"/>
              </a:rPr>
              <a:t>, hoặc mô hình chưa được tối ưu siêu tham số</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08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C3B53-5293-7204-E86A-D0BC9EC2C79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3CE0D-405B-9B65-36A4-797088DE6227}"/>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393A2919-3236-0335-A2D2-C9F194D5E0BC}"/>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852758BE-69A4-DBF5-50C0-8B3D4DB3D33A}"/>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SVR (Support Vector Regression)</a:t>
            </a:r>
          </a:p>
          <a:p>
            <a:pPr lvl="1"/>
            <a:r>
              <a:rPr lang="vi-VN" dirty="0">
                <a:latin typeface="Arial" panose="020B0604020202020204" pitchFamily="34" charset="0"/>
                <a:cs typeface="Arial" panose="020B0604020202020204" pitchFamily="34" charset="0"/>
              </a:rPr>
              <a:t>SVR có thể mô hình hóa các quan hệ phi tuyến thông qua các hàm kernel như RBF, Polynomial,…</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RMSE: 11978.55  </a:t>
            </a:r>
          </a:p>
          <a:p>
            <a:pPr lvl="1"/>
            <a:r>
              <a:rPr lang="en-US" dirty="0">
                <a:latin typeface="Arial" panose="020B0604020202020204" pitchFamily="34" charset="0"/>
                <a:cs typeface="Arial" panose="020B0604020202020204" pitchFamily="34" charset="0"/>
              </a:rPr>
              <a:t>MAE: 5660.74 </a:t>
            </a:r>
          </a:p>
          <a:p>
            <a:pPr lvl="1"/>
            <a:r>
              <a:rPr lang="en-US" dirty="0">
                <a:latin typeface="Arial" panose="020B0604020202020204" pitchFamily="34" charset="0"/>
                <a:cs typeface="Arial" panose="020B0604020202020204" pitchFamily="34" charset="0"/>
              </a:rPr>
              <a:t>R²: 0.7012 </a:t>
            </a:r>
          </a:p>
          <a:p>
            <a:pPr lvl="1"/>
            <a:r>
              <a:rPr lang="en-US" dirty="0">
                <a:latin typeface="Arial" panose="020B0604020202020204" pitchFamily="34" charset="0"/>
                <a:cs typeface="Arial" panose="020B0604020202020204" pitchFamily="34" charset="0"/>
              </a:rPr>
              <a:t>MAPE: 9.8339%</a:t>
            </a:r>
          </a:p>
          <a:p>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C</a:t>
            </a:r>
            <a:r>
              <a:rPr lang="vi-VN" dirty="0">
                <a:latin typeface="Arial" panose="020B0604020202020204" pitchFamily="34" charset="0"/>
                <a:cs typeface="Arial" panose="020B0604020202020204" pitchFamily="34" charset="0"/>
              </a:rPr>
              <a:t>ó thể đến từ việc chưa tối ưu hóa các siêu tham số như C, </a:t>
            </a:r>
            <a:r>
              <a:rPr lang="el-GR" dirty="0">
                <a:latin typeface="Arial" panose="020B0604020202020204" pitchFamily="34" charset="0"/>
                <a:cs typeface="Arial" panose="020B0604020202020204" pitchFamily="34" charset="0"/>
              </a:rPr>
              <a:t>ε </a:t>
            </a:r>
            <a:r>
              <a:rPr lang="vi-VN" dirty="0">
                <a:latin typeface="Arial" panose="020B0604020202020204" pitchFamily="34" charset="0"/>
                <a:cs typeface="Arial" panose="020B0604020202020204" pitchFamily="34" charset="0"/>
              </a:rPr>
              <a:t>và gamma</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9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19AAF-DB39-0A36-0236-702DF8CD19E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02458-0F7E-133F-CCE5-2C6C9D7D4725}"/>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3933B575-1EB3-1B70-4FC2-CBD23FEC22F8}"/>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8E8C6D9B-CBE7-DF12-346B-A8A5AA118678}"/>
              </a:ext>
            </a:extLst>
          </p:cNvPr>
          <p:cNvSpPr>
            <a:spLocks noGrp="1"/>
          </p:cNvSpPr>
          <p:nvPr>
            <p:ph type="body" sz="quarter" idx="13"/>
          </p:nvPr>
        </p:nvSpPr>
        <p:spPr/>
        <p:txBody>
          <a:bodyPr/>
          <a:lstStyle/>
          <a:p>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sánh</a:t>
            </a:r>
            <a:r>
              <a:rPr lang="en-US" dirty="0">
                <a:latin typeface="Arial" panose="020B0604020202020204" pitchFamily="34" charset="0"/>
                <a:cs typeface="Arial" panose="020B0604020202020204" pitchFamily="34" charset="0"/>
              </a:rPr>
              <a:t> RMSE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sánh</a:t>
            </a:r>
            <a:r>
              <a:rPr lang="en-US" dirty="0">
                <a:latin typeface="Arial" panose="020B0604020202020204" pitchFamily="34" charset="0"/>
                <a:cs typeface="Arial" panose="020B0604020202020204" pitchFamily="34" charset="0"/>
              </a:rPr>
              <a:t> R²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A458B1-CE7A-01B9-C70F-A00C150011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76506" y="1491726"/>
            <a:ext cx="4990987" cy="2120002"/>
          </a:xfrm>
          <a:prstGeom prst="rect">
            <a:avLst/>
          </a:prstGeom>
        </p:spPr>
      </p:pic>
      <p:pic>
        <p:nvPicPr>
          <p:cNvPr id="9" name="Picture 8">
            <a:extLst>
              <a:ext uri="{FF2B5EF4-FFF2-40B4-BE49-F238E27FC236}">
                <a16:creationId xmlns:a16="http://schemas.microsoft.com/office/drawing/2014/main" id="{31977A8C-4CC8-5133-D142-28978F47DE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3213" y="4075145"/>
            <a:ext cx="4757572" cy="2020855"/>
          </a:xfrm>
          <a:prstGeom prst="rect">
            <a:avLst/>
          </a:prstGeom>
        </p:spPr>
      </p:pic>
    </p:spTree>
    <p:extLst>
      <p:ext uri="{BB962C8B-B14F-4D97-AF65-F5344CB8AC3E}">
        <p14:creationId xmlns:p14="http://schemas.microsoft.com/office/powerpoint/2010/main" val="295816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5209A-363A-F5DE-D7E5-A475D160614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98C094-2DE7-DB1D-769F-CBFB5C0D042E}"/>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8E8FF9DC-248A-DA59-27FF-66CE2AC8B65E}"/>
              </a:ext>
            </a:extLst>
          </p:cNvPr>
          <p:cNvSpPr>
            <a:spLocks noGrp="1"/>
          </p:cNvSpPr>
          <p:nvPr>
            <p:ph type="title"/>
          </p:nvPr>
        </p:nvSpPr>
        <p:spPr/>
        <p:txBody>
          <a:bodyPr/>
          <a:lstStyle/>
          <a:p>
            <a:r>
              <a:rPr lang="en-US" dirty="0"/>
              <a:t>4. </a:t>
            </a:r>
            <a:r>
              <a:rPr lang="en-US" dirty="0" err="1"/>
              <a:t>Đánh</a:t>
            </a:r>
            <a:r>
              <a:rPr lang="en-US" dirty="0"/>
              <a:t> </a:t>
            </a:r>
            <a:r>
              <a:rPr lang="en-US" dirty="0" err="1"/>
              <a:t>giá</a:t>
            </a:r>
            <a:endParaRPr lang="en-US" dirty="0"/>
          </a:p>
        </p:txBody>
      </p:sp>
      <p:sp>
        <p:nvSpPr>
          <p:cNvPr id="4" name="Text Placeholder 3">
            <a:extLst>
              <a:ext uri="{FF2B5EF4-FFF2-40B4-BE49-F238E27FC236}">
                <a16:creationId xmlns:a16="http://schemas.microsoft.com/office/drawing/2014/main" id="{83D5FDBF-BE5D-97CE-3741-E7355BDE906B}"/>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P</a:t>
            </a:r>
            <a:r>
              <a:rPr lang="vi-VN" dirty="0">
                <a:latin typeface="Arial" panose="020B0604020202020204" pitchFamily="34" charset="0"/>
                <a:cs typeface="Arial" panose="020B0604020202020204" pitchFamily="34" charset="0"/>
              </a:rPr>
              <a:t>hương pháp phù hợp nhất là linear regression hoặc </a:t>
            </a:r>
            <a:r>
              <a:rPr lang="en-US" dirty="0">
                <a:latin typeface="Arial" panose="020B0604020202020204" pitchFamily="34" charset="0"/>
                <a:cs typeface="Arial" panose="020B0604020202020204" pitchFamily="34" charset="0"/>
              </a:rPr>
              <a:t>R</a:t>
            </a:r>
            <a:r>
              <a:rPr lang="vi-VN" dirty="0">
                <a:latin typeface="Arial" panose="020B0604020202020204" pitchFamily="34" charset="0"/>
                <a:cs typeface="Arial" panose="020B0604020202020204" pitchFamily="34" charset="0"/>
              </a:rPr>
              <a:t>idge Regression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Nguyên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Linear/Ridge Regression</a:t>
            </a:r>
          </a:p>
          <a:p>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thiện</a:t>
            </a:r>
            <a:endParaRPr lang="en-US" dirty="0">
              <a:latin typeface="Arial" panose="020B0604020202020204" pitchFamily="34" charset="0"/>
              <a:cs typeface="Arial" panose="020B0604020202020204" pitchFamily="34" charset="0"/>
            </a:endParaRPr>
          </a:p>
          <a:p>
            <a:pPr lvl="1"/>
            <a:r>
              <a:rPr lang="vi-VN" dirty="0">
                <a:latin typeface="Arial" panose="020B0604020202020204" pitchFamily="34" charset="0"/>
                <a:cs typeface="Arial" panose="020B0604020202020204" pitchFamily="34" charset="0"/>
              </a:rPr>
              <a:t>Thử nghiệm các mô hình học sâu như </a:t>
            </a:r>
            <a:r>
              <a:rPr lang="en-US" dirty="0">
                <a:latin typeface="Arial" panose="020B0604020202020204" pitchFamily="34" charset="0"/>
                <a:cs typeface="Arial" panose="020B0604020202020204" pitchFamily="34" charset="0"/>
              </a:rPr>
              <a:t>LSTM</a:t>
            </a:r>
          </a:p>
          <a:p>
            <a:pPr lvl="1"/>
            <a:r>
              <a:rPr lang="vi-VN" dirty="0">
                <a:latin typeface="Arial" panose="020B0604020202020204" pitchFamily="34" charset="0"/>
                <a:cs typeface="Arial" panose="020B0604020202020204" pitchFamily="34" charset="0"/>
              </a:rPr>
              <a:t>Tích hợp dữ liệu từ nhiều sàn giao dịch để có cái nhìn toàn diện hơn</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9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1981688"/>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Báo </a:t>
            </a:r>
            <a:r>
              <a:rPr lang="en-US" dirty="0" err="1"/>
              <a:t>cáo</a:t>
            </a:r>
            <a:r>
              <a:rPr lang="en-US" dirty="0"/>
              <a:t> </a:t>
            </a:r>
            <a:r>
              <a:rPr lang="en-US" dirty="0" err="1"/>
              <a:t>Bài</a:t>
            </a:r>
            <a:r>
              <a:rPr lang="en-US" dirty="0"/>
              <a:t> </a:t>
            </a:r>
            <a:r>
              <a:rPr lang="en-US" dirty="0" err="1"/>
              <a:t>tập</a:t>
            </a:r>
            <a:r>
              <a:rPr lang="en-US" dirty="0"/>
              <a:t> </a:t>
            </a:r>
            <a:r>
              <a:rPr lang="en-US" dirty="0" err="1"/>
              <a:t>lớn</a:t>
            </a:r>
            <a:endParaRPr lang="en-US" dirty="0"/>
          </a:p>
          <a:p>
            <a:r>
              <a:rPr lang="en-US" sz="3000" dirty="0" err="1"/>
              <a:t>Nhập</a:t>
            </a:r>
            <a:r>
              <a:rPr lang="en-US" sz="3000" dirty="0"/>
              <a:t> </a:t>
            </a:r>
            <a:r>
              <a:rPr lang="en-US" sz="3000" dirty="0" err="1"/>
              <a:t>môn</a:t>
            </a:r>
            <a:r>
              <a:rPr lang="en-US" sz="3000" dirty="0"/>
              <a:t> </a:t>
            </a:r>
            <a:r>
              <a:rPr lang="en-US" sz="3000" dirty="0" err="1"/>
              <a:t>học</a:t>
            </a:r>
            <a:r>
              <a:rPr lang="en-US" sz="3000" dirty="0"/>
              <a:t> </a:t>
            </a:r>
            <a:r>
              <a:rPr lang="en-US" sz="3000" dirty="0" err="1"/>
              <a:t>máy</a:t>
            </a:r>
            <a:r>
              <a:rPr lang="en-US" sz="3000" dirty="0"/>
              <a:t> </a:t>
            </a:r>
            <a:r>
              <a:rPr lang="en-US" sz="3000" dirty="0" err="1"/>
              <a:t>và</a:t>
            </a:r>
            <a:r>
              <a:rPr lang="en-US" sz="3000" dirty="0"/>
              <a:t> </a:t>
            </a:r>
            <a:r>
              <a:rPr lang="en-US" sz="3000" dirty="0" err="1"/>
              <a:t>khai</a:t>
            </a:r>
            <a:r>
              <a:rPr lang="en-US" sz="3000" dirty="0"/>
              <a:t> </a:t>
            </a:r>
            <a:r>
              <a:rPr lang="en-US" sz="3000" dirty="0" err="1"/>
              <a:t>phá</a:t>
            </a:r>
            <a:r>
              <a:rPr lang="en-US" sz="3000" dirty="0"/>
              <a:t> </a:t>
            </a:r>
            <a:r>
              <a:rPr lang="en-US" sz="3000" dirty="0" err="1"/>
              <a:t>dữ</a:t>
            </a:r>
            <a:r>
              <a:rPr lang="en-US" sz="3000" dirty="0"/>
              <a:t> </a:t>
            </a:r>
            <a:r>
              <a:rPr lang="en-US" sz="3000" dirty="0" err="1"/>
              <a:t>liệu</a:t>
            </a:r>
            <a:endParaRPr lang="en-US" sz="30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err="1"/>
              <a:t>Nhóm</a:t>
            </a:r>
            <a:r>
              <a:rPr lang="en-US" sz="2800" b="0" dirty="0"/>
              <a:t> 11</a:t>
            </a:r>
          </a:p>
          <a:p>
            <a:r>
              <a:rPr lang="en-US" sz="2800" b="0" dirty="0" err="1"/>
              <a:t>Tên</a:t>
            </a:r>
            <a:r>
              <a:rPr lang="en-US" sz="2800" b="0" dirty="0"/>
              <a:t> </a:t>
            </a:r>
            <a:r>
              <a:rPr lang="en-US" sz="2800" b="0" dirty="0" err="1"/>
              <a:t>đề</a:t>
            </a:r>
            <a:r>
              <a:rPr lang="en-US" sz="2800" b="0" dirty="0"/>
              <a:t> </a:t>
            </a:r>
            <a:r>
              <a:rPr lang="en-US" sz="2800" b="0" dirty="0" err="1"/>
              <a:t>tài</a:t>
            </a:r>
            <a:r>
              <a:rPr lang="en-US" sz="2800" b="0" dirty="0"/>
              <a:t>: </a:t>
            </a:r>
            <a:r>
              <a:rPr lang="en-US" sz="2800" b="0" dirty="0" err="1"/>
              <a:t>Dự</a:t>
            </a:r>
            <a:r>
              <a:rPr lang="en-US" sz="2800" b="0" dirty="0"/>
              <a:t> </a:t>
            </a:r>
            <a:r>
              <a:rPr lang="en-US" sz="2800" b="0" dirty="0" err="1"/>
              <a:t>đoán</a:t>
            </a:r>
            <a:r>
              <a:rPr lang="en-US" sz="2800" b="0" dirty="0"/>
              <a:t> </a:t>
            </a:r>
            <a:r>
              <a:rPr lang="en-US" sz="2800" b="0" dirty="0" err="1"/>
              <a:t>giá</a:t>
            </a:r>
            <a:r>
              <a:rPr lang="en-US" sz="2800" b="0" dirty="0"/>
              <a:t> Bitcoin</a:t>
            </a:r>
          </a:p>
          <a:p>
            <a:endParaRPr lang="en-US" sz="2800" b="0" dirty="0"/>
          </a:p>
        </p:txBody>
      </p:sp>
    </p:spTree>
    <p:extLst>
      <p:ext uri="{BB962C8B-B14F-4D97-AF65-F5344CB8AC3E}">
        <p14:creationId xmlns:p14="http://schemas.microsoft.com/office/powerpoint/2010/main" val="74317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3: Các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4: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A56655D8-C717-E277-16FC-D56EDD82F1E5}"/>
              </a:ext>
            </a:extLst>
          </p:cNvPr>
          <p:cNvGraphicFramePr>
            <a:graphicFrameLocks noGrp="1"/>
          </p:cNvGraphicFramePr>
          <p:nvPr>
            <p:extLst>
              <p:ext uri="{D42A27DB-BD31-4B8C-83A1-F6EECF244321}">
                <p14:modId xmlns:p14="http://schemas.microsoft.com/office/powerpoint/2010/main" val="1713756017"/>
              </p:ext>
            </p:extLst>
          </p:nvPr>
        </p:nvGraphicFramePr>
        <p:xfrm>
          <a:off x="1150188" y="3278037"/>
          <a:ext cx="6843623" cy="2377440"/>
        </p:xfrm>
        <a:graphic>
          <a:graphicData uri="http://schemas.openxmlformats.org/drawingml/2006/table">
            <a:tbl>
              <a:tblPr firstRow="1" bandRow="1">
                <a:tableStyleId>{5C22544A-7EE6-4342-B048-85BDC9FD1C3A}</a:tableStyleId>
              </a:tblPr>
              <a:tblGrid>
                <a:gridCol w="2734222">
                  <a:extLst>
                    <a:ext uri="{9D8B030D-6E8A-4147-A177-3AD203B41FA5}">
                      <a16:colId xmlns:a16="http://schemas.microsoft.com/office/drawing/2014/main" val="3008613134"/>
                    </a:ext>
                  </a:extLst>
                </a:gridCol>
                <a:gridCol w="4109401">
                  <a:extLst>
                    <a:ext uri="{9D8B030D-6E8A-4147-A177-3AD203B41FA5}">
                      <a16:colId xmlns:a16="http://schemas.microsoft.com/office/drawing/2014/main" val="772195445"/>
                    </a:ext>
                  </a:extLst>
                </a:gridCol>
              </a:tblGrid>
              <a:tr h="370840">
                <a:tc>
                  <a:txBody>
                    <a:bodyPr/>
                    <a:lstStyle/>
                    <a:p>
                      <a:r>
                        <a:rPr lang="en-US" sz="2000" dirty="0">
                          <a:latin typeface="Arial" panose="020B0604020202020204" pitchFamily="34" charset="0"/>
                          <a:cs typeface="Arial" panose="020B0604020202020204" pitchFamily="34" charset="0"/>
                        </a:rPr>
                        <a:t>Thành </a:t>
                      </a:r>
                      <a:r>
                        <a:rPr lang="en-US" sz="2000" dirty="0" err="1">
                          <a:latin typeface="Arial" panose="020B0604020202020204" pitchFamily="34" charset="0"/>
                          <a:cs typeface="Arial" panose="020B0604020202020204" pitchFamily="34" charset="0"/>
                        </a:rPr>
                        <a:t>viên</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Công </a:t>
                      </a:r>
                      <a:r>
                        <a:rPr lang="en-US" sz="2000" dirty="0" err="1">
                          <a:latin typeface="Arial" panose="020B0604020202020204" pitchFamily="34" charset="0"/>
                          <a:cs typeface="Arial" panose="020B0604020202020204" pitchFamily="34" charset="0"/>
                        </a:rPr>
                        <a:t>việc</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49133234"/>
                  </a:ext>
                </a:extLst>
              </a:tr>
              <a:tr h="370840">
                <a:tc>
                  <a:txBody>
                    <a:bodyPr/>
                    <a:lstStyle/>
                    <a:p>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Minh Vũ</a:t>
                      </a:r>
                    </a:p>
                  </a:txBody>
                  <a:tcPr/>
                </a:tc>
                <a:tc>
                  <a:txBody>
                    <a:bodyPr/>
                    <a:lstStyle/>
                    <a:p>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luyện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60625768"/>
                  </a:ext>
                </a:extLst>
              </a:tr>
              <a:tr h="370840">
                <a:tc>
                  <a:txBody>
                    <a:bodyPr/>
                    <a:lstStyle/>
                    <a:p>
                      <a:r>
                        <a:rPr lang="en-US" sz="2000" dirty="0">
                          <a:latin typeface="Arial" panose="020B0604020202020204" pitchFamily="34" charset="0"/>
                          <a:cs typeface="Arial" panose="020B0604020202020204" pitchFamily="34" charset="0"/>
                        </a:rPr>
                        <a:t>Vũ Văn Tú</a:t>
                      </a:r>
                    </a:p>
                  </a:txBody>
                  <a:tcPr/>
                </a:tc>
                <a:tc>
                  <a:txBody>
                    <a:bodyPr/>
                    <a:lstStyle/>
                    <a:p>
                      <a:r>
                        <a:rPr lang="en-US" sz="2000" dirty="0">
                          <a:latin typeface="Arial" panose="020B0604020202020204" pitchFamily="34" charset="0"/>
                          <a:cs typeface="Arial" panose="020B0604020202020204" pitchFamily="34" charset="0"/>
                        </a:rPr>
                        <a:t>Thu </a:t>
                      </a:r>
                      <a:r>
                        <a:rPr lang="en-US" sz="2000" dirty="0" err="1">
                          <a:latin typeface="Arial" panose="020B0604020202020204" pitchFamily="34" charset="0"/>
                          <a:cs typeface="Arial" panose="020B0604020202020204" pitchFamily="34" charset="0"/>
                        </a:rPr>
                        <a:t>thập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23484610"/>
                  </a:ext>
                </a:extLst>
              </a:tr>
              <a:tr h="370840">
                <a:tc>
                  <a:txBody>
                    <a:bodyPr/>
                    <a:lstStyle/>
                    <a:p>
                      <a:r>
                        <a:rPr lang="en-US" sz="2000" dirty="0">
                          <a:latin typeface="Arial" panose="020B0604020202020204" pitchFamily="34" charset="0"/>
                          <a:cs typeface="Arial" panose="020B0604020202020204" pitchFamily="34" charset="0"/>
                        </a:rPr>
                        <a:t>Nguyễn Đức Hoàng</a:t>
                      </a:r>
                    </a:p>
                  </a:txBody>
                  <a:tcPr/>
                </a:tc>
                <a:tc>
                  <a:txBody>
                    <a:bodyPr/>
                    <a:lstStyle/>
                    <a:p>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84612466"/>
                  </a:ext>
                </a:extLst>
              </a:tr>
              <a:tr h="370840">
                <a:tc>
                  <a:txBody>
                    <a:bodyPr/>
                    <a:lstStyle/>
                    <a:p>
                      <a:r>
                        <a:rPr lang="en-US" sz="2000" dirty="0">
                          <a:latin typeface="Arial" panose="020B0604020202020204" pitchFamily="34" charset="0"/>
                          <a:cs typeface="Arial" panose="020B0604020202020204" pitchFamily="34" charset="0"/>
                        </a:rPr>
                        <a:t>Lê Minh Hiếu</a:t>
                      </a:r>
                    </a:p>
                  </a:txBody>
                  <a:tcPr/>
                </a:tc>
                <a:tc>
                  <a:txBody>
                    <a:bodyPr/>
                    <a:lstStyle/>
                    <a:p>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luyện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15147881"/>
                  </a:ext>
                </a:extLst>
              </a:tr>
              <a:tr h="370840">
                <a:tc>
                  <a:txBody>
                    <a:bodyPr/>
                    <a:lstStyle/>
                    <a:p>
                      <a:r>
                        <a:rPr lang="en-US" sz="2000" dirty="0">
                          <a:latin typeface="Arial" panose="020B0604020202020204" pitchFamily="34" charset="0"/>
                          <a:cs typeface="Arial" panose="020B0604020202020204" pitchFamily="34" charset="0"/>
                        </a:rPr>
                        <a:t>Nguyễn Quang Huy</a:t>
                      </a:r>
                    </a:p>
                  </a:txBody>
                  <a:tcPr/>
                </a:tc>
                <a:tc>
                  <a:txBody>
                    <a:bodyPr/>
                    <a:lstStyle/>
                    <a:p>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cáo</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51188863"/>
                  </a:ext>
                </a:extLst>
              </a:tr>
            </a:tbl>
          </a:graphicData>
        </a:graphic>
      </p:graphicFrame>
    </p:spTree>
    <p:extLst>
      <p:ext uri="{BB962C8B-B14F-4D97-AF65-F5344CB8AC3E}">
        <p14:creationId xmlns:p14="http://schemas.microsoft.com/office/powerpoint/2010/main" val="29236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a:t>1. </a:t>
            </a:r>
            <a:r>
              <a:rPr lang="en-US" dirty="0" err="1"/>
              <a:t>Nội</a:t>
            </a:r>
            <a:r>
              <a:rPr lang="en-US" dirty="0"/>
              <a:t> dung,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Bitcoin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giờ</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a:t>
            </a:r>
            <a:r>
              <a:rPr lang="en-US" dirty="0"/>
              <a:t>btcusd_1-min_data.csv – </a:t>
            </a:r>
            <a:r>
              <a:rPr lang="en-US" dirty="0" err="1"/>
              <a:t>Dữ</a:t>
            </a:r>
            <a:r>
              <a:rPr lang="en-US" dirty="0"/>
              <a:t> </a:t>
            </a:r>
            <a:r>
              <a:rPr lang="en-US" dirty="0" err="1"/>
              <a:t>liệu</a:t>
            </a:r>
            <a:r>
              <a:rPr lang="en-US" dirty="0"/>
              <a:t> </a:t>
            </a:r>
            <a:r>
              <a:rPr lang="en-US" dirty="0" err="1"/>
              <a:t>giá</a:t>
            </a:r>
            <a:r>
              <a:rPr lang="en-US" dirty="0"/>
              <a:t> Bitcoin </a:t>
            </a:r>
            <a:r>
              <a:rPr lang="en-US" dirty="0" err="1"/>
              <a:t>theo</a:t>
            </a:r>
            <a:r>
              <a:rPr lang="en-US" dirty="0"/>
              <a:t> </a:t>
            </a:r>
            <a:r>
              <a:rPr lang="en-US" dirty="0" err="1"/>
              <a:t>từng</a:t>
            </a:r>
            <a:r>
              <a:rPr lang="en-US" dirty="0"/>
              <a:t> </a:t>
            </a:r>
            <a:r>
              <a:rPr lang="en-US" dirty="0" err="1"/>
              <a:t>phút</a:t>
            </a:r>
            <a:r>
              <a:rPr lang="en-US" dirty="0"/>
              <a:t> </a:t>
            </a:r>
            <a:r>
              <a:rPr lang="en-US" dirty="0" err="1"/>
              <a:t>từ</a:t>
            </a:r>
            <a:r>
              <a:rPr lang="en-US" dirty="0"/>
              <a:t> 2012</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Timestamp: </a:t>
            </a:r>
            <a:r>
              <a:rPr lang="en-US" dirty="0" err="1">
                <a:latin typeface="Arial" panose="020B0604020202020204" pitchFamily="34" charset="0"/>
                <a:cs typeface="Arial" panose="020B0604020202020204" pitchFamily="34" charset="0"/>
              </a:rPr>
              <a:t>mốc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(UNIX)</a:t>
            </a:r>
          </a:p>
          <a:p>
            <a:pPr lvl="1"/>
            <a:r>
              <a:rPr lang="en-US" dirty="0">
                <a:latin typeface="Arial" panose="020B0604020202020204" pitchFamily="34" charset="0"/>
                <a:cs typeface="Arial" panose="020B0604020202020204" pitchFamily="34" charset="0"/>
              </a:rPr>
              <a:t>Open: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Close: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High: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Low: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Volume: </a:t>
            </a:r>
            <a:r>
              <a:rPr lang="en-US" dirty="0" err="1">
                <a:latin typeface="Arial" panose="020B0604020202020204" pitchFamily="34" charset="0"/>
                <a:cs typeface="Arial" panose="020B0604020202020204" pitchFamily="34" charset="0"/>
              </a:rPr>
              <a:t>Khối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35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A659F-01F6-EC69-5FEB-BF9450701D4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CD2229-C8A3-3DB1-4985-6D6AB2378DF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3F3B8E3C-F824-0E7F-522B-43DC97686764}"/>
              </a:ext>
            </a:extLst>
          </p:cNvPr>
          <p:cNvSpPr>
            <a:spLocks noGrp="1"/>
          </p:cNvSpPr>
          <p:nvPr>
            <p:ph type="title"/>
          </p:nvPr>
        </p:nvSpPr>
        <p:spPr/>
        <p:txBody>
          <a:bodyPr/>
          <a:lstStyle/>
          <a:p>
            <a:r>
              <a:rPr lang="en-US" dirty="0"/>
              <a:t>1. </a:t>
            </a:r>
            <a:r>
              <a:rPr lang="en-US" dirty="0" err="1"/>
              <a:t>Nội</a:t>
            </a:r>
            <a:r>
              <a:rPr lang="en-US" dirty="0"/>
              <a:t> dung,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p:txBody>
      </p:sp>
      <p:sp>
        <p:nvSpPr>
          <p:cNvPr id="4" name="Text Placeholder 3">
            <a:extLst>
              <a:ext uri="{FF2B5EF4-FFF2-40B4-BE49-F238E27FC236}">
                <a16:creationId xmlns:a16="http://schemas.microsoft.com/office/drawing/2014/main" id="{BFB601EB-15F0-90C1-91BF-1BD5C45CBEBE}"/>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Sau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Linear/Ridge Regression</a:t>
            </a:r>
          </a:p>
          <a:p>
            <a:pPr lvl="1"/>
            <a:r>
              <a:rPr lang="en-US" dirty="0">
                <a:latin typeface="Arial" panose="020B0604020202020204" pitchFamily="34" charset="0"/>
                <a:cs typeface="Arial" panose="020B0604020202020204" pitchFamily="34" charset="0"/>
              </a:rPr>
              <a:t>KNN</a:t>
            </a:r>
          </a:p>
          <a:p>
            <a:pPr lvl="1"/>
            <a:r>
              <a:rPr lang="en-US" dirty="0">
                <a:latin typeface="Arial" panose="020B0604020202020204" pitchFamily="34" charset="0"/>
                <a:cs typeface="Arial" panose="020B0604020202020204" pitchFamily="34" charset="0"/>
              </a:rPr>
              <a:t>Random Forest</a:t>
            </a:r>
          </a:p>
          <a:p>
            <a:pPr lvl="1"/>
            <a:r>
              <a:rPr lang="en-US" dirty="0">
                <a:latin typeface="Arial" panose="020B0604020202020204" pitchFamily="34" charset="0"/>
                <a:cs typeface="Arial" panose="020B0604020202020204" pitchFamily="34" charset="0"/>
              </a:rPr>
              <a:t>SVR</a:t>
            </a:r>
          </a:p>
          <a:p>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p>
          <a:p>
            <a:pPr lvl="1"/>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RMSE, MAE,</a:t>
            </a:r>
            <a:r>
              <a:rPr lang="en-US" dirty="0"/>
              <a:t> R²</a:t>
            </a:r>
            <a:r>
              <a:rPr lang="en-US" dirty="0">
                <a:latin typeface="Arial" panose="020B0604020202020204" pitchFamily="34" charset="0"/>
                <a:cs typeface="Arial" panose="020B0604020202020204" pitchFamily="34" charset="0"/>
              </a:rPr>
              <a:t>, MAPE</a:t>
            </a:r>
          </a:p>
          <a:p>
            <a:pPr marL="45720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64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32EBB-916D-DACB-8297-9BA09C24C48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DD0E64-14F9-9368-4369-59492ACBA672}"/>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78053986-49D5-C0FB-3F0B-951DE561ECE3}"/>
              </a:ext>
            </a:extLst>
          </p:cNvPr>
          <p:cNvSpPr>
            <a:spLocks noGrp="1"/>
          </p:cNvSpPr>
          <p:nvPr>
            <p:ph type="title"/>
          </p:nvPr>
        </p:nvSpPr>
        <p:spPr/>
        <p:txBody>
          <a:bodyPr/>
          <a:lstStyle/>
          <a:p>
            <a:r>
              <a:rPr lang="en-US" dirty="0"/>
              <a:t>2.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p:txBody>
      </p:sp>
      <p:sp>
        <p:nvSpPr>
          <p:cNvPr id="4" name="Text Placeholder 3">
            <a:extLst>
              <a:ext uri="{FF2B5EF4-FFF2-40B4-BE49-F238E27FC236}">
                <a16:creationId xmlns:a16="http://schemas.microsoft.com/office/drawing/2014/main" id="{5DFBA7F5-8D4E-F79B-C869-D78FCDA096B8}"/>
              </a:ext>
            </a:extLst>
          </p:cNvPr>
          <p:cNvSpPr>
            <a:spLocks noGrp="1"/>
          </p:cNvSpPr>
          <p:nvPr>
            <p:ph type="body" sz="quarter" idx="13"/>
          </p:nvPr>
        </p:nvSpPr>
        <p:spPr/>
        <p:txBody>
          <a:bodyPr/>
          <a:lstStyle/>
          <a:p>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sung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Đọc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btcusd_1-min_data.csv </a:t>
            </a:r>
          </a:p>
          <a:p>
            <a:pPr lvl="1"/>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timestamp</a:t>
            </a:r>
          </a:p>
          <a:p>
            <a:pPr lvl="2"/>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UNIX sang datetime</a:t>
            </a:r>
          </a:p>
          <a:p>
            <a:pPr lvl="2"/>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index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DataFrame</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missing value</a:t>
            </a:r>
          </a:p>
          <a:p>
            <a:pPr lvl="2"/>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NaN</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giờ</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giờ</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Open, Close, High, Low, Volume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giờ</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DataFrame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MA6, MA12, MA24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a:t>
            </a:r>
          </a:p>
          <a:p>
            <a:pPr lvl="2"/>
            <a:r>
              <a:rPr lang="en-US" dirty="0">
                <a:latin typeface="Arial" panose="020B0604020202020204" pitchFamily="34" charset="0"/>
                <a:cs typeface="Arial" panose="020B0604020202020204" pitchFamily="34" charset="0"/>
              </a:rPr>
              <a:t>RSI, MACD, </a:t>
            </a:r>
            <a:r>
              <a:rPr lang="en-US" dirty="0" err="1">
                <a:latin typeface="Arial" panose="020B0604020202020204" pitchFamily="34" charset="0"/>
                <a:cs typeface="Arial" panose="020B0604020202020204" pitchFamily="34" charset="0"/>
              </a:rPr>
              <a:t>Dải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Boillinger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(High – Low), ROC6</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88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20B2A-2983-959C-19C6-B053F54C46C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D6D75-07A0-FF45-8648-E03DF0B3FDAD}"/>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088A1F-1F37-E5C8-1F53-C37D3066E0CA}"/>
              </a:ext>
            </a:extLst>
          </p:cNvPr>
          <p:cNvSpPr>
            <a:spLocks noGrp="1"/>
          </p:cNvSpPr>
          <p:nvPr>
            <p:ph type="title"/>
          </p:nvPr>
        </p:nvSpPr>
        <p:spPr/>
        <p:txBody>
          <a:bodyPr/>
          <a:lstStyle/>
          <a:p>
            <a:r>
              <a:rPr lang="en-US" dirty="0"/>
              <a:t>2.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p:txBody>
      </p:sp>
      <p:pic>
        <p:nvPicPr>
          <p:cNvPr id="5" name="Picture 4" descr="A red and blue squares&#10;&#10;AI-generated content may be incorrect.">
            <a:extLst>
              <a:ext uri="{FF2B5EF4-FFF2-40B4-BE49-F238E27FC236}">
                <a16:creationId xmlns:a16="http://schemas.microsoft.com/office/drawing/2014/main" id="{EB210DB3-E288-007E-2682-D6DE9F6A9503}"/>
              </a:ext>
            </a:extLst>
          </p:cNvPr>
          <p:cNvPicPr>
            <a:picLocks noChangeAspect="1"/>
          </p:cNvPicPr>
          <p:nvPr/>
        </p:nvPicPr>
        <p:blipFill>
          <a:blip r:embed="rId2"/>
          <a:stretch>
            <a:fillRect/>
          </a:stretch>
        </p:blipFill>
        <p:spPr>
          <a:xfrm>
            <a:off x="2102688" y="1044901"/>
            <a:ext cx="4938623" cy="4768198"/>
          </a:xfrm>
          <a:prstGeom prst="rect">
            <a:avLst/>
          </a:prstGeom>
        </p:spPr>
      </p:pic>
      <p:sp>
        <p:nvSpPr>
          <p:cNvPr id="8" name="TextBox 7">
            <a:extLst>
              <a:ext uri="{FF2B5EF4-FFF2-40B4-BE49-F238E27FC236}">
                <a16:creationId xmlns:a16="http://schemas.microsoft.com/office/drawing/2014/main" id="{0DD61475-D73C-66EA-DE46-661DF4DDEC9F}"/>
              </a:ext>
            </a:extLst>
          </p:cNvPr>
          <p:cNvSpPr txBox="1"/>
          <p:nvPr/>
        </p:nvSpPr>
        <p:spPr>
          <a:xfrm>
            <a:off x="3019426" y="5813099"/>
            <a:ext cx="3464410"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71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BEDC7-4E3E-F8DF-CF3E-9260C5EFC46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7D64F-4369-32D4-08D7-BD3BCA030C13}"/>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F2417FB-EFB1-BE45-EC59-2E4FBAA64424}"/>
              </a:ext>
            </a:extLst>
          </p:cNvPr>
          <p:cNvSpPr>
            <a:spLocks noGrp="1"/>
          </p:cNvSpPr>
          <p:nvPr>
            <p:ph type="title"/>
          </p:nvPr>
        </p:nvSpPr>
        <p:spPr/>
        <p:txBody>
          <a:bodyPr/>
          <a:lstStyle/>
          <a:p>
            <a:r>
              <a:rPr lang="en-US" dirty="0"/>
              <a:t>2.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p:txBody>
      </p:sp>
      <p:sp>
        <p:nvSpPr>
          <p:cNvPr id="4" name="Text Placeholder 3">
            <a:extLst>
              <a:ext uri="{FF2B5EF4-FFF2-40B4-BE49-F238E27FC236}">
                <a16:creationId xmlns:a16="http://schemas.microsoft.com/office/drawing/2014/main" id="{4CEAF316-8F7C-3F09-DFDA-8F5A93340871}"/>
              </a:ext>
            </a:extLst>
          </p:cNvPr>
          <p:cNvSpPr>
            <a:spLocks noGrp="1"/>
          </p:cNvSpPr>
          <p:nvPr>
            <p:ph type="body" sz="quarter" idx="13"/>
          </p:nvPr>
        </p:nvSpPr>
        <p:spPr/>
        <p:txBody>
          <a:bodyPr/>
          <a:lstStyle/>
          <a:p>
            <a:r>
              <a:rPr lang="en-US" dirty="0" err="1">
                <a:latin typeface="Arial" panose="020B0604020202020204" pitchFamily="34" charset="0"/>
                <a:cs typeface="Arial" panose="020B0604020202020204" pitchFamily="34" charset="0"/>
              </a:rPr>
              <a:t>Chuẩn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X: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&amp;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y: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Next_ih_price</a:t>
            </a:r>
            <a:r>
              <a:rPr lang="en-US" dirty="0">
                <a:latin typeface="Arial" panose="020B0604020202020204" pitchFamily="34" charset="0"/>
                <a:cs typeface="Arial" panose="020B0604020202020204" pitchFamily="34" charset="0"/>
              </a:rPr>
              <a:t> (VD: Next_1h_Price)</a:t>
            </a:r>
          </a:p>
          <a:p>
            <a:pPr lvl="1"/>
            <a:r>
              <a:rPr lang="en-US" dirty="0" err="1">
                <a:latin typeface="Arial" panose="020B0604020202020204" pitchFamily="34" charset="0"/>
                <a:cs typeface="Arial" panose="020B0604020202020204" pitchFamily="34" charset="0"/>
              </a:rPr>
              <a:t>Chuẩn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Các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X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y </a:t>
            </a:r>
            <a:r>
              <a:rPr lang="en-US" dirty="0" err="1">
                <a:latin typeface="Arial" panose="020B0604020202020204" pitchFamily="34" charset="0"/>
                <a:cs typeface="Arial" panose="020B0604020202020204" pitchFamily="34" charset="0"/>
              </a:rPr>
              <a:t>chuẩn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[0,1]</a:t>
            </a:r>
          </a:p>
          <a:p>
            <a:pPr lvl="1"/>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Training Set: 80%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a:t>
            </a:r>
          </a:p>
          <a:p>
            <a:pPr lvl="2"/>
            <a:r>
              <a:rPr lang="en-US" dirty="0">
                <a:latin typeface="Arial" panose="020B0604020202020204" pitchFamily="34" charset="0"/>
                <a:cs typeface="Arial" panose="020B0604020202020204" pitchFamily="34" charset="0"/>
              </a:rPr>
              <a:t>Test Set: 20%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36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32FF6-E232-D538-469C-A4AF4D0B6D0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20C34-AF66-7364-1EBC-8EB64F8A08ED}"/>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50D1267C-4CFA-4B18-9351-2B0F4F07AFD8}"/>
              </a:ext>
            </a:extLst>
          </p:cNvPr>
          <p:cNvSpPr>
            <a:spLocks noGrp="1"/>
          </p:cNvSpPr>
          <p:nvPr>
            <p:ph type="title"/>
          </p:nvPr>
        </p:nvSpPr>
        <p:spPr/>
        <p:txBody>
          <a:bodyPr/>
          <a:lstStyle/>
          <a:p>
            <a:r>
              <a:rPr lang="en-US" dirty="0"/>
              <a:t>3. Các </a:t>
            </a:r>
            <a:r>
              <a:rPr lang="en-US" dirty="0" err="1"/>
              <a:t>mô</a:t>
            </a:r>
            <a:r>
              <a:rPr lang="en-US" dirty="0"/>
              <a:t> </a:t>
            </a:r>
            <a:r>
              <a:rPr lang="en-US" dirty="0" err="1"/>
              <a:t>hình</a:t>
            </a:r>
            <a:r>
              <a:rPr lang="en-US" dirty="0"/>
              <a:t> </a:t>
            </a:r>
            <a:r>
              <a:rPr lang="en-US" dirty="0" err="1"/>
              <a:t>sử</a:t>
            </a:r>
            <a:r>
              <a:rPr lang="en-US" dirty="0"/>
              <a:t> </a:t>
            </a:r>
            <a:r>
              <a:rPr lang="en-US" dirty="0" err="1"/>
              <a:t>dụng</a:t>
            </a:r>
            <a:endParaRPr lang="en-US" dirty="0"/>
          </a:p>
        </p:txBody>
      </p:sp>
      <p:sp>
        <p:nvSpPr>
          <p:cNvPr id="4" name="Text Placeholder 3">
            <a:extLst>
              <a:ext uri="{FF2B5EF4-FFF2-40B4-BE49-F238E27FC236}">
                <a16:creationId xmlns:a16="http://schemas.microsoft.com/office/drawing/2014/main" id="{F8D9766B-D8EF-F320-CD7A-6D6ACC0CC8D5}"/>
              </a:ext>
            </a:extLst>
          </p:cNvPr>
          <p:cNvSpPr>
            <a:spLocks noGrp="1"/>
          </p:cNvSpPr>
          <p:nvPr>
            <p:ph type="body" sz="quarter" idx="13"/>
          </p:nvPr>
        </p:nvSpPr>
        <p:spPr/>
        <p:txBody>
          <a:bodyPr/>
          <a:lstStyle/>
          <a:p>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RMSE: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MAE: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outliners </a:t>
            </a:r>
            <a:r>
              <a:rPr lang="en-US"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RMSE</a:t>
            </a:r>
          </a:p>
          <a:p>
            <a:pPr lvl="1"/>
            <a:r>
              <a:rPr lang="en-US" dirty="0">
                <a:latin typeface="Arial" panose="020B0604020202020204" pitchFamily="34" charset="0"/>
                <a:cs typeface="Arial" panose="020B0604020202020204" pitchFamily="34" charset="0"/>
              </a:rPr>
              <a:t>R²: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Trong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1</a:t>
            </a:r>
          </a:p>
          <a:p>
            <a:pPr lvl="2"/>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gần</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MAPE: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endParaRPr lang="en-US" dirty="0">
              <a:latin typeface="Arial" panose="020B0604020202020204" pitchFamily="34" charset="0"/>
              <a:cs typeface="Arial" panose="020B0604020202020204" pitchFamily="34" charset="0"/>
            </a:endParaRPr>
          </a:p>
          <a:p>
            <a:pPr lvl="2"/>
            <a:r>
              <a:rPr lang="en-US" dirty="0" err="1">
                <a:latin typeface="Arial" panose="020B0604020202020204" pitchFamily="34" charset="0"/>
                <a:cs typeface="Arial" panose="020B0604020202020204" pitchFamily="34" charset="0"/>
              </a:rPr>
              <a:t>Dưới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dạng</a:t>
            </a:r>
            <a:r>
              <a:rPr lang="en-US" dirty="0">
                <a:latin typeface="Arial" panose="020B0604020202020204" pitchFamily="34" charset="0"/>
                <a:cs typeface="Arial" panose="020B0604020202020204" pitchFamily="34" charset="0"/>
              </a:rPr>
              <a:t> % </a:t>
            </a:r>
          </a:p>
          <a:p>
            <a:pPr lvl="2"/>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56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fade">
                                      <p:cBhvr>
                                        <p:cTn id="48" dur="500"/>
                                        <p:tgtEl>
                                          <p:spTgt spid="4">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fade">
                                      <p:cBhvr>
                                        <p:cTn id="51"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1357</TotalTime>
  <Words>1143</Words>
  <Application>Microsoft Office PowerPoint</Application>
  <PresentationFormat>On-screen Show (4:3)</PresentationFormat>
  <Paragraphs>173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Lato</vt:lpstr>
      <vt:lpstr>Office Theme</vt:lpstr>
      <vt:lpstr>PowerPoint Presentation</vt:lpstr>
      <vt:lpstr>PowerPoint Presentation</vt:lpstr>
      <vt:lpstr>Nội dung bài báo cáo</vt:lpstr>
      <vt:lpstr>1. Nội dung, mục tiêu đề tài</vt:lpstr>
      <vt:lpstr>1. Nội dung, mục tiêu đề tài</vt:lpstr>
      <vt:lpstr>2. Tiền xử lý dữ liệu</vt:lpstr>
      <vt:lpstr>2. Tiền xử lý dữ liệu</vt:lpstr>
      <vt:lpstr>2. Tiền xử lý dữ liệu</vt:lpstr>
      <vt:lpstr>3. Các mô hình sử dụng</vt:lpstr>
      <vt:lpstr>3. Các mô hình sử dụng</vt:lpstr>
      <vt:lpstr>3. Các mô hình sử dụng</vt:lpstr>
      <vt:lpstr>3. Các mô hình sử dụng</vt:lpstr>
      <vt:lpstr>3. Các mô hình sử dụng</vt:lpstr>
      <vt:lpstr>3. Các mô hình sử dụng</vt:lpstr>
      <vt:lpstr>3. Các mô hình sử dụng</vt:lpstr>
      <vt:lpstr>3. Các mô hình sử dụng</vt:lpstr>
      <vt:lpstr>4.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Tang Minh Vu 20215519</cp:lastModifiedBy>
  <cp:revision>17</cp:revision>
  <dcterms:created xsi:type="dcterms:W3CDTF">2021-05-28T04:32:29Z</dcterms:created>
  <dcterms:modified xsi:type="dcterms:W3CDTF">2025-05-25T17:15:33Z</dcterms:modified>
</cp:coreProperties>
</file>