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4" r:id="rId17"/>
    <p:sldId id="295" r:id="rId18"/>
    <p:sldId id="290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69E89-72C8-44A8-A277-228C1B2C8795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DCA27-B637-4F97-8D3D-E5B20CFC5407}">
      <dgm:prSet phldrT="[Text]"/>
      <dgm:spPr/>
      <dgm:t>
        <a:bodyPr/>
        <a:lstStyle/>
        <a:p>
          <a:pPr algn="l"/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Khái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niệm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</dgm:t>
    </dgm:pt>
    <dgm:pt modelId="{57F92808-A69F-4645-9EE8-E14E0BBAEDC5}" type="parTrans" cxnId="{398EBA38-E3E6-492E-942F-9A5C284FE048}">
      <dgm:prSet/>
      <dgm:spPr/>
      <dgm:t>
        <a:bodyPr/>
        <a:lstStyle/>
        <a:p>
          <a:pPr algn="l"/>
          <a:endParaRPr lang="en-US"/>
        </a:p>
      </dgm:t>
    </dgm:pt>
    <dgm:pt modelId="{CA8B5665-FC72-4BC6-B08C-6CEB3856B074}" type="sibTrans" cxnId="{398EBA38-E3E6-492E-942F-9A5C284FE048}">
      <dgm:prSet/>
      <dgm:spPr/>
      <dgm:t>
        <a:bodyPr/>
        <a:lstStyle/>
        <a:p>
          <a:pPr algn="l"/>
          <a:endParaRPr lang="en-US"/>
        </a:p>
      </dgm:t>
    </dgm:pt>
    <dgm:pt modelId="{7DB6B25A-FD95-422F-B984-FAE114CE4613}">
      <dgm:prSet phldrT="[Text]"/>
      <dgm:spPr/>
      <dgm:t>
        <a:bodyPr/>
        <a:lstStyle/>
        <a:p>
          <a:pPr algn="l"/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tập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5556E8-0917-4B36-8F31-FEBF47C9B267}" type="parTrans" cxnId="{D6D5B81F-A533-4B71-8784-751A4B88CEAA}">
      <dgm:prSet/>
      <dgm:spPr/>
      <dgm:t>
        <a:bodyPr/>
        <a:lstStyle/>
        <a:p>
          <a:pPr algn="l"/>
          <a:endParaRPr lang="en-US"/>
        </a:p>
      </dgm:t>
    </dgm:pt>
    <dgm:pt modelId="{7F3A1636-6B5D-485A-A923-69BE84CAA79B}" type="sibTrans" cxnId="{D6D5B81F-A533-4B71-8784-751A4B88CEAA}">
      <dgm:prSet/>
      <dgm:spPr/>
      <dgm:t>
        <a:bodyPr/>
        <a:lstStyle/>
        <a:p>
          <a:pPr algn="l"/>
          <a:endParaRPr lang="en-US"/>
        </a:p>
      </dgm:t>
    </dgm:pt>
    <dgm:pt modelId="{A7FE6EE7-D5AE-4FE5-92D8-6907B20334D4}">
      <dgm:prSet phldrT="[Text]"/>
      <dgm:spPr/>
      <dgm:t>
        <a:bodyPr/>
        <a:lstStyle/>
        <a:p>
          <a:pPr algn="l"/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Khai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báo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truy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xuất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EA2FAD-0DD6-495A-A027-5AEE503B330A}" type="parTrans" cxnId="{52C7989C-4406-4061-9A5F-824BE955F10F}">
      <dgm:prSet/>
      <dgm:spPr/>
      <dgm:t>
        <a:bodyPr/>
        <a:lstStyle/>
        <a:p>
          <a:pPr algn="l"/>
          <a:endParaRPr lang="en-US"/>
        </a:p>
      </dgm:t>
    </dgm:pt>
    <dgm:pt modelId="{036C74EC-B2EE-492E-B320-BF5F6B53280E}" type="sibTrans" cxnId="{52C7989C-4406-4061-9A5F-824BE955F10F}">
      <dgm:prSet/>
      <dgm:spPr/>
      <dgm:t>
        <a:bodyPr/>
        <a:lstStyle/>
        <a:p>
          <a:pPr algn="l"/>
          <a:endParaRPr lang="en-US"/>
        </a:p>
      </dgm:t>
    </dgm:pt>
    <dgm:pt modelId="{B5387550-B297-4FFD-B6BF-5971FAC6695C}" type="pres">
      <dgm:prSet presAssocID="{22069E89-72C8-44A8-A277-228C1B2C8795}" presName="Name0" presStyleCnt="0">
        <dgm:presLayoutVars>
          <dgm:chMax val="7"/>
          <dgm:chPref val="7"/>
          <dgm:dir/>
        </dgm:presLayoutVars>
      </dgm:prSet>
      <dgm:spPr/>
    </dgm:pt>
    <dgm:pt modelId="{FB9DA11F-BFC5-442D-9846-6307B500DDF4}" type="pres">
      <dgm:prSet presAssocID="{22069E89-72C8-44A8-A277-228C1B2C8795}" presName="Name1" presStyleCnt="0"/>
      <dgm:spPr/>
    </dgm:pt>
    <dgm:pt modelId="{C59ABE33-3F6F-486B-93FF-7D2E998B9E0D}" type="pres">
      <dgm:prSet presAssocID="{22069E89-72C8-44A8-A277-228C1B2C8795}" presName="cycle" presStyleCnt="0"/>
      <dgm:spPr/>
    </dgm:pt>
    <dgm:pt modelId="{6AD668F8-849B-4D03-B7D7-429A4771252A}" type="pres">
      <dgm:prSet presAssocID="{22069E89-72C8-44A8-A277-228C1B2C8795}" presName="srcNode" presStyleLbl="node1" presStyleIdx="0" presStyleCnt="3"/>
      <dgm:spPr/>
    </dgm:pt>
    <dgm:pt modelId="{FAF2FB1F-8E40-40D9-8388-CB5CC5FE6B8A}" type="pres">
      <dgm:prSet presAssocID="{22069E89-72C8-44A8-A277-228C1B2C8795}" presName="conn" presStyleLbl="parChTrans1D2" presStyleIdx="0" presStyleCnt="1"/>
      <dgm:spPr/>
    </dgm:pt>
    <dgm:pt modelId="{2D74BB59-5F26-4081-9144-399754D4768D}" type="pres">
      <dgm:prSet presAssocID="{22069E89-72C8-44A8-A277-228C1B2C8795}" presName="extraNode" presStyleLbl="node1" presStyleIdx="0" presStyleCnt="3"/>
      <dgm:spPr/>
    </dgm:pt>
    <dgm:pt modelId="{D8DAE279-7011-45EE-B95C-47EB3963A368}" type="pres">
      <dgm:prSet presAssocID="{22069E89-72C8-44A8-A277-228C1B2C8795}" presName="dstNode" presStyleLbl="node1" presStyleIdx="0" presStyleCnt="3"/>
      <dgm:spPr/>
    </dgm:pt>
    <dgm:pt modelId="{C66D79A8-7E52-4B0B-9841-473BD3625D4E}" type="pres">
      <dgm:prSet presAssocID="{03DDCA27-B637-4F97-8D3D-E5B20CFC5407}" presName="text_1" presStyleLbl="node1" presStyleIdx="0" presStyleCnt="3">
        <dgm:presLayoutVars>
          <dgm:bulletEnabled val="1"/>
        </dgm:presLayoutVars>
      </dgm:prSet>
      <dgm:spPr/>
    </dgm:pt>
    <dgm:pt modelId="{577A283A-8B64-4ABC-8567-147D7449C1BA}" type="pres">
      <dgm:prSet presAssocID="{03DDCA27-B637-4F97-8D3D-E5B20CFC5407}" presName="accent_1" presStyleCnt="0"/>
      <dgm:spPr/>
    </dgm:pt>
    <dgm:pt modelId="{F176E7B6-2189-4274-950B-322051FA6056}" type="pres">
      <dgm:prSet presAssocID="{03DDCA27-B637-4F97-8D3D-E5B20CFC5407}" presName="accentRepeatNode" presStyleLbl="solidFgAcc1" presStyleIdx="0" presStyleCnt="3"/>
      <dgm:spPr/>
    </dgm:pt>
    <dgm:pt modelId="{447F4004-72FD-47CB-98D9-3A7BD2531910}" type="pres">
      <dgm:prSet presAssocID="{A7FE6EE7-D5AE-4FE5-92D8-6907B20334D4}" presName="text_2" presStyleLbl="node1" presStyleIdx="1" presStyleCnt="3">
        <dgm:presLayoutVars>
          <dgm:bulletEnabled val="1"/>
        </dgm:presLayoutVars>
      </dgm:prSet>
      <dgm:spPr/>
    </dgm:pt>
    <dgm:pt modelId="{6F2607F8-A4C4-4ECC-BEE2-CD8D3F1A830B}" type="pres">
      <dgm:prSet presAssocID="{A7FE6EE7-D5AE-4FE5-92D8-6907B20334D4}" presName="accent_2" presStyleCnt="0"/>
      <dgm:spPr/>
    </dgm:pt>
    <dgm:pt modelId="{FC4F3EC7-94A1-415C-B2F9-D2D4775C2315}" type="pres">
      <dgm:prSet presAssocID="{A7FE6EE7-D5AE-4FE5-92D8-6907B20334D4}" presName="accentRepeatNode" presStyleLbl="solidFgAcc1" presStyleIdx="1" presStyleCnt="3"/>
      <dgm:spPr/>
    </dgm:pt>
    <dgm:pt modelId="{3BD1B642-8E1D-4758-AAF7-9EFD53C279DE}" type="pres">
      <dgm:prSet presAssocID="{7DB6B25A-FD95-422F-B984-FAE114CE4613}" presName="text_3" presStyleLbl="node1" presStyleIdx="2" presStyleCnt="3">
        <dgm:presLayoutVars>
          <dgm:bulletEnabled val="1"/>
        </dgm:presLayoutVars>
      </dgm:prSet>
      <dgm:spPr/>
    </dgm:pt>
    <dgm:pt modelId="{560D5C1C-2652-4099-B376-C706B6549211}" type="pres">
      <dgm:prSet presAssocID="{7DB6B25A-FD95-422F-B984-FAE114CE4613}" presName="accent_3" presStyleCnt="0"/>
      <dgm:spPr/>
    </dgm:pt>
    <dgm:pt modelId="{A716D25A-4591-4B4D-9350-E67F96266393}" type="pres">
      <dgm:prSet presAssocID="{7DB6B25A-FD95-422F-B984-FAE114CE4613}" presName="accentRepeatNode" presStyleLbl="solidFgAcc1" presStyleIdx="2" presStyleCnt="3"/>
      <dgm:spPr/>
    </dgm:pt>
  </dgm:ptLst>
  <dgm:cxnLst>
    <dgm:cxn modelId="{F58E2330-D9E2-43AF-8FFC-18F5466EAE0A}" type="presOf" srcId="{CA8B5665-FC72-4BC6-B08C-6CEB3856B074}" destId="{FAF2FB1F-8E40-40D9-8388-CB5CC5FE6B8A}" srcOrd="0" destOrd="0" presId="urn:microsoft.com/office/officeart/2008/layout/VerticalCurvedList"/>
    <dgm:cxn modelId="{D6D5B81F-A533-4B71-8784-751A4B88CEAA}" srcId="{22069E89-72C8-44A8-A277-228C1B2C8795}" destId="{7DB6B25A-FD95-422F-B984-FAE114CE4613}" srcOrd="2" destOrd="0" parTransId="{BA5556E8-0917-4B36-8F31-FEBF47C9B267}" sibTransId="{7F3A1636-6B5D-485A-A923-69BE84CAA79B}"/>
    <dgm:cxn modelId="{398EBA38-E3E6-492E-942F-9A5C284FE048}" srcId="{22069E89-72C8-44A8-A277-228C1B2C8795}" destId="{03DDCA27-B637-4F97-8D3D-E5B20CFC5407}" srcOrd="0" destOrd="0" parTransId="{57F92808-A69F-4645-9EE8-E14E0BBAEDC5}" sibTransId="{CA8B5665-FC72-4BC6-B08C-6CEB3856B074}"/>
    <dgm:cxn modelId="{883709D6-1517-4BDF-87F1-96D83781DEFE}" type="presOf" srcId="{7DB6B25A-FD95-422F-B984-FAE114CE4613}" destId="{3BD1B642-8E1D-4758-AAF7-9EFD53C279DE}" srcOrd="0" destOrd="0" presId="urn:microsoft.com/office/officeart/2008/layout/VerticalCurvedList"/>
    <dgm:cxn modelId="{1874D42B-20D6-4ED5-A32E-73F7B7ADD807}" type="presOf" srcId="{22069E89-72C8-44A8-A277-228C1B2C8795}" destId="{B5387550-B297-4FFD-B6BF-5971FAC6695C}" srcOrd="0" destOrd="0" presId="urn:microsoft.com/office/officeart/2008/layout/VerticalCurvedList"/>
    <dgm:cxn modelId="{69976F36-4F03-4F50-AB7A-D10EFFF9E216}" type="presOf" srcId="{A7FE6EE7-D5AE-4FE5-92D8-6907B20334D4}" destId="{447F4004-72FD-47CB-98D9-3A7BD2531910}" srcOrd="0" destOrd="0" presId="urn:microsoft.com/office/officeart/2008/layout/VerticalCurvedList"/>
    <dgm:cxn modelId="{99EE2C01-F3D9-42C1-8BA3-ED5F820E1734}" type="presOf" srcId="{03DDCA27-B637-4F97-8D3D-E5B20CFC5407}" destId="{C66D79A8-7E52-4B0B-9841-473BD3625D4E}" srcOrd="0" destOrd="0" presId="urn:microsoft.com/office/officeart/2008/layout/VerticalCurvedList"/>
    <dgm:cxn modelId="{52C7989C-4406-4061-9A5F-824BE955F10F}" srcId="{22069E89-72C8-44A8-A277-228C1B2C8795}" destId="{A7FE6EE7-D5AE-4FE5-92D8-6907B20334D4}" srcOrd="1" destOrd="0" parTransId="{11EA2FAD-0DD6-495A-A027-5AEE503B330A}" sibTransId="{036C74EC-B2EE-492E-B320-BF5F6B53280E}"/>
    <dgm:cxn modelId="{A9F37C1A-CEBD-44EE-A716-073DEF03BEE3}" type="presParOf" srcId="{B5387550-B297-4FFD-B6BF-5971FAC6695C}" destId="{FB9DA11F-BFC5-442D-9846-6307B500DDF4}" srcOrd="0" destOrd="0" presId="urn:microsoft.com/office/officeart/2008/layout/VerticalCurvedList"/>
    <dgm:cxn modelId="{D9183649-348D-46EE-806A-720B220BFC77}" type="presParOf" srcId="{FB9DA11F-BFC5-442D-9846-6307B500DDF4}" destId="{C59ABE33-3F6F-486B-93FF-7D2E998B9E0D}" srcOrd="0" destOrd="0" presId="urn:microsoft.com/office/officeart/2008/layout/VerticalCurvedList"/>
    <dgm:cxn modelId="{FB5DADB6-C389-414D-AD13-363B27265260}" type="presParOf" srcId="{C59ABE33-3F6F-486B-93FF-7D2E998B9E0D}" destId="{6AD668F8-849B-4D03-B7D7-429A4771252A}" srcOrd="0" destOrd="0" presId="urn:microsoft.com/office/officeart/2008/layout/VerticalCurvedList"/>
    <dgm:cxn modelId="{C852BFA4-37C5-4B89-B334-C84248B2482A}" type="presParOf" srcId="{C59ABE33-3F6F-486B-93FF-7D2E998B9E0D}" destId="{FAF2FB1F-8E40-40D9-8388-CB5CC5FE6B8A}" srcOrd="1" destOrd="0" presId="urn:microsoft.com/office/officeart/2008/layout/VerticalCurvedList"/>
    <dgm:cxn modelId="{158C8DDF-44CE-4988-B90D-EEE44CA2C4AD}" type="presParOf" srcId="{C59ABE33-3F6F-486B-93FF-7D2E998B9E0D}" destId="{2D74BB59-5F26-4081-9144-399754D4768D}" srcOrd="2" destOrd="0" presId="urn:microsoft.com/office/officeart/2008/layout/VerticalCurvedList"/>
    <dgm:cxn modelId="{62707E77-7DD8-430C-B3E5-93F394FE9621}" type="presParOf" srcId="{C59ABE33-3F6F-486B-93FF-7D2E998B9E0D}" destId="{D8DAE279-7011-45EE-B95C-47EB3963A368}" srcOrd="3" destOrd="0" presId="urn:microsoft.com/office/officeart/2008/layout/VerticalCurvedList"/>
    <dgm:cxn modelId="{37FE0868-0115-4469-AAA9-D40ACE4A969A}" type="presParOf" srcId="{FB9DA11F-BFC5-442D-9846-6307B500DDF4}" destId="{C66D79A8-7E52-4B0B-9841-473BD3625D4E}" srcOrd="1" destOrd="0" presId="urn:microsoft.com/office/officeart/2008/layout/VerticalCurvedList"/>
    <dgm:cxn modelId="{9BF9CB05-C544-473C-8D62-76ABFAD039E1}" type="presParOf" srcId="{FB9DA11F-BFC5-442D-9846-6307B500DDF4}" destId="{577A283A-8B64-4ABC-8567-147D7449C1BA}" srcOrd="2" destOrd="0" presId="urn:microsoft.com/office/officeart/2008/layout/VerticalCurvedList"/>
    <dgm:cxn modelId="{0F008972-B80B-4351-85A9-801C5F0141BE}" type="presParOf" srcId="{577A283A-8B64-4ABC-8567-147D7449C1BA}" destId="{F176E7B6-2189-4274-950B-322051FA6056}" srcOrd="0" destOrd="0" presId="urn:microsoft.com/office/officeart/2008/layout/VerticalCurvedList"/>
    <dgm:cxn modelId="{905BD041-B6DA-4B77-BD2E-CA94DCF30CD1}" type="presParOf" srcId="{FB9DA11F-BFC5-442D-9846-6307B500DDF4}" destId="{447F4004-72FD-47CB-98D9-3A7BD2531910}" srcOrd="3" destOrd="0" presId="urn:microsoft.com/office/officeart/2008/layout/VerticalCurvedList"/>
    <dgm:cxn modelId="{7C31C3D9-4591-4268-94EE-3822E0079B0A}" type="presParOf" srcId="{FB9DA11F-BFC5-442D-9846-6307B500DDF4}" destId="{6F2607F8-A4C4-4ECC-BEE2-CD8D3F1A830B}" srcOrd="4" destOrd="0" presId="urn:microsoft.com/office/officeart/2008/layout/VerticalCurvedList"/>
    <dgm:cxn modelId="{CC12A352-B0C7-4E09-AF11-DAC0D23BD92A}" type="presParOf" srcId="{6F2607F8-A4C4-4ECC-BEE2-CD8D3F1A830B}" destId="{FC4F3EC7-94A1-415C-B2F9-D2D4775C2315}" srcOrd="0" destOrd="0" presId="urn:microsoft.com/office/officeart/2008/layout/VerticalCurvedList"/>
    <dgm:cxn modelId="{215D73B2-45D2-46B0-BC32-FD36B4FADCA0}" type="presParOf" srcId="{FB9DA11F-BFC5-442D-9846-6307B500DDF4}" destId="{3BD1B642-8E1D-4758-AAF7-9EFD53C279DE}" srcOrd="5" destOrd="0" presId="urn:microsoft.com/office/officeart/2008/layout/VerticalCurvedList"/>
    <dgm:cxn modelId="{A503548E-3F7B-4613-9644-58549029AD4F}" type="presParOf" srcId="{FB9DA11F-BFC5-442D-9846-6307B500DDF4}" destId="{560D5C1C-2652-4099-B376-C706B6549211}" srcOrd="6" destOrd="0" presId="urn:microsoft.com/office/officeart/2008/layout/VerticalCurvedList"/>
    <dgm:cxn modelId="{4D8DA1AB-C8EA-4B35-BD1E-64AA07777F90}" type="presParOf" srcId="{560D5C1C-2652-4099-B376-C706B6549211}" destId="{A716D25A-4591-4B4D-9350-E67F962663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FB1F-8E40-40D9-8388-CB5CC5FE6B8A}">
      <dsp:nvSpPr>
        <dsp:cNvPr id="0" name=""/>
        <dsp:cNvSpPr/>
      </dsp:nvSpPr>
      <dsp:spPr>
        <a:xfrm>
          <a:off x="-3389107" y="-521181"/>
          <a:ext cx="4041091" cy="4041091"/>
        </a:xfrm>
        <a:prstGeom prst="blockArc">
          <a:avLst>
            <a:gd name="adj1" fmla="val 18900000"/>
            <a:gd name="adj2" fmla="val 2700000"/>
            <a:gd name="adj3" fmla="val 535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D79A8-7E52-4B0B-9841-473BD3625D4E}">
      <dsp:nvSpPr>
        <dsp:cNvPr id="0" name=""/>
        <dsp:cNvSpPr/>
      </dsp:nvSpPr>
      <dsp:spPr>
        <a:xfrm>
          <a:off x="419244" y="299872"/>
          <a:ext cx="9043653" cy="5997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04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Khái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niệm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kiểu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cấu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struct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</a:p>
      </dsp:txBody>
      <dsp:txXfrm>
        <a:off x="419244" y="299872"/>
        <a:ext cx="9043653" cy="599745"/>
      </dsp:txXfrm>
    </dsp:sp>
    <dsp:sp modelId="{F176E7B6-2189-4274-950B-322051FA6056}">
      <dsp:nvSpPr>
        <dsp:cNvPr id="0" name=""/>
        <dsp:cNvSpPr/>
      </dsp:nvSpPr>
      <dsp:spPr>
        <a:xfrm>
          <a:off x="44403" y="224904"/>
          <a:ext cx="749682" cy="74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F4004-72FD-47CB-98D9-3A7BD2531910}">
      <dsp:nvSpPr>
        <dsp:cNvPr id="0" name=""/>
        <dsp:cNvSpPr/>
      </dsp:nvSpPr>
      <dsp:spPr>
        <a:xfrm>
          <a:off x="637251" y="1199491"/>
          <a:ext cx="8825646" cy="599745"/>
        </a:xfrm>
        <a:prstGeom prst="rect">
          <a:avLst/>
        </a:prstGeom>
        <a:gradFill rotWithShape="0">
          <a:gsLst>
            <a:gs pos="0">
              <a:schemeClr val="accent5">
                <a:hueOff val="6279576"/>
                <a:satOff val="-21819"/>
                <a:lumOff val="-3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279576"/>
                <a:satOff val="-21819"/>
                <a:lumOff val="-3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279576"/>
                <a:satOff val="-21819"/>
                <a:lumOff val="-3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04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Khai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báo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truy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xuất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kiểu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cấu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37251" y="1199491"/>
        <a:ext cx="8825646" cy="599745"/>
      </dsp:txXfrm>
    </dsp:sp>
    <dsp:sp modelId="{FC4F3EC7-94A1-415C-B2F9-D2D4775C2315}">
      <dsp:nvSpPr>
        <dsp:cNvPr id="0" name=""/>
        <dsp:cNvSpPr/>
      </dsp:nvSpPr>
      <dsp:spPr>
        <a:xfrm>
          <a:off x="262410" y="1124523"/>
          <a:ext cx="749682" cy="74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279576"/>
              <a:satOff val="-21819"/>
              <a:lumOff val="-323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1B642-8E1D-4758-AAF7-9EFD53C279DE}">
      <dsp:nvSpPr>
        <dsp:cNvPr id="0" name=""/>
        <dsp:cNvSpPr/>
      </dsp:nvSpPr>
      <dsp:spPr>
        <a:xfrm>
          <a:off x="419244" y="2099110"/>
          <a:ext cx="9043653" cy="599745"/>
        </a:xfrm>
        <a:prstGeom prst="rect">
          <a:avLst/>
        </a:prstGeom>
        <a:gradFill rotWithShape="0">
          <a:gsLst>
            <a:gs pos="0">
              <a:schemeClr val="accent5">
                <a:hueOff val="12559153"/>
                <a:satOff val="-43639"/>
                <a:lumOff val="-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559153"/>
                <a:satOff val="-43639"/>
                <a:lumOff val="-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559153"/>
                <a:satOff val="-43639"/>
                <a:lumOff val="-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04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tập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9244" y="2099110"/>
        <a:ext cx="9043653" cy="599745"/>
      </dsp:txXfrm>
    </dsp:sp>
    <dsp:sp modelId="{A716D25A-4591-4B4D-9350-E67F96266393}">
      <dsp:nvSpPr>
        <dsp:cNvPr id="0" name=""/>
        <dsp:cNvSpPr/>
      </dsp:nvSpPr>
      <dsp:spPr>
        <a:xfrm>
          <a:off x="44403" y="2024142"/>
          <a:ext cx="749682" cy="749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2559153"/>
              <a:satOff val="-43639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4F9F-D0EC-4D56-9814-81DA05C7020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C2E5-0CC7-4D4F-B091-896028C4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73" y="1610591"/>
            <a:ext cx="12188827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4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3" y="0"/>
            <a:ext cx="12188827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12188827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0"/>
            <a:ext cx="11665528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893619"/>
            <a:ext cx="11665528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28564" y="6601968"/>
            <a:ext cx="960120" cy="237744"/>
          </a:xfrm>
        </p:spPr>
        <p:txBody>
          <a:bodyPr/>
          <a:lstStyle>
            <a:lvl1pPr>
              <a:defRPr sz="1000"/>
            </a:lvl1pPr>
          </a:lstStyle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236" y="6601968"/>
            <a:ext cx="10065328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8684" y="6601968"/>
            <a:ext cx="640080" cy="237744"/>
          </a:xfrm>
        </p:spPr>
        <p:txBody>
          <a:bodyPr/>
          <a:lstStyle>
            <a:lvl1pPr>
              <a:defRPr sz="10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67" y="80530"/>
            <a:ext cx="912501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2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4"/>
            <a:ext cx="4572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4"/>
            <a:ext cx="4572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6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0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4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STRUCT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Truy xuất dữ liệu kiểu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Đặc điểm</a:t>
            </a:r>
          </a:p>
          <a:p>
            <a:pPr lvl="1"/>
            <a:r>
              <a:rPr lang="vi-VN" dirty="0"/>
              <a:t>Không thể truy xuất trực tiếp</a:t>
            </a:r>
          </a:p>
          <a:p>
            <a:pPr lvl="1"/>
            <a:r>
              <a:rPr lang="vi-VN" dirty="0"/>
              <a:t>Thông qua toán tử thành phần cấu trúc hay còn gọi là toán tử chấm (dot operation)</a:t>
            </a:r>
          </a:p>
          <a:p>
            <a:pPr lvl="1"/>
            <a:endParaRPr lang="vi-VN" dirty="0"/>
          </a:p>
          <a:p>
            <a:r>
              <a:rPr lang="vi-VN" dirty="0"/>
              <a:t>Ví dụ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9212" y="3023622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89212" y="4022411"/>
            <a:ext cx="7315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diem1;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&lt;&lt; diem1.x &lt;&lt; diem1.y;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Gán dữ liệu kiểu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2 cách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Ví dụ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9212" y="1395552"/>
            <a:ext cx="8305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vi-VN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đí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=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nguồn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</a:p>
          <a:p>
            <a:pPr eaLnBrk="1" hangingPunct="1"/>
            <a:endParaRPr lang="en-US" altLang="en-US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vi-VN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đí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&gt;.&lt;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=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giá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trị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89212" y="3311456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diem1 = {2912, 1706}, diem2;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diem2 = diem1;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diem2.x = diem1.x;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diem2.y = diem1.y * 2; 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699" y="1395552"/>
            <a:ext cx="6358855" cy="391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700" y="4891516"/>
            <a:ext cx="2033610" cy="391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700" y="2041236"/>
            <a:ext cx="7104373" cy="36997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700" y="5209310"/>
            <a:ext cx="3105027" cy="67425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Cấu trúc phức tạp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Thành phần của cấu trúc là cấu trúc khác</a:t>
            </a:r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90800" y="1617206"/>
            <a:ext cx="70104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HINHCHUNHAT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traitren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phaiduoi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hcn1;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hcn1.traitren.x = 2912;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hcn1.traitren.y = 1706;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5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Cấu trúc phức tạp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Cấu trúc đệ quy (tự trỏ)</a:t>
            </a:r>
          </a:p>
          <a:p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90800" y="1541372"/>
            <a:ext cx="7010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hoten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PERSON *father, *mother;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pNext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4264" y="2503915"/>
            <a:ext cx="4536791" cy="391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4264" y="4309862"/>
            <a:ext cx="4536791" cy="391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lưu ý về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489" y="969613"/>
            <a:ext cx="8915400" cy="3198349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defRPr/>
            </a:pP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C++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just"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30489" y="4410211"/>
            <a:ext cx="7315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x, y;} d1;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temp;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&gt;&gt; temp;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d1.x = temp;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Mảng cấu trúc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Mảng cấu trúc</a:t>
            </a:r>
          </a:p>
          <a:p>
            <a:pPr lvl="1"/>
            <a:r>
              <a:rPr lang="vi-VN" dirty="0"/>
              <a:t>Tương tự như mảng với kiểu dữ liệu cơ sở (char, int, float, …)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90800" y="2012027"/>
            <a:ext cx="7010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DIEM mang1[20];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DIEM mang2[10] = {{3, 2}, {4, 4}, {2, 7}};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 thước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3236" y="893619"/>
            <a:ext cx="2705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B1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b;	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Sizeof (B1) = ??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235" y="3091199"/>
            <a:ext cx="2705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B2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Sizeof (B2) = ??</a:t>
            </a:r>
            <a:endParaRPr lang="en-US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7778" y="2518580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7778" y="4734924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235" y="5248047"/>
            <a:ext cx="6221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khác biệt đến từ </a:t>
            </a:r>
            <a:r>
              <a:rPr lang="en-US" sz="2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 tự khai báo các biến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en-US" sz="2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biên kích thước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(tính theo byte) của cấu trúc.</a:t>
            </a:r>
          </a:p>
          <a:p>
            <a:pPr algn="just"/>
            <a:r>
              <a:rPr lang="en-US" sz="2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Biên mặc định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VC++ là 8 byte.</a:t>
            </a:r>
          </a:p>
          <a:p>
            <a:pPr algn="just"/>
            <a:endParaRPr lang="en-US"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867400" y="1350498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302326" y="1350498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6767998" y="1350498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7205535" y="1350498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5864789" y="172347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	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6317699" y="1727982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6772034" y="172212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7205535" y="172212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7668596" y="172212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8131657" y="172212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8566583" y="172212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9001509" y="172212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7666915" y="1330781"/>
            <a:ext cx="1769520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35000">
                <a:srgbClr val="FF0000"/>
              </a:gs>
              <a:gs pos="100000">
                <a:srgbClr val="FF0000"/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Đệm 4 byte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5878537" y="2100954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6313409" y="2100781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7195304" y="2100781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6760378" y="2104064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7653929" y="2100781"/>
            <a:ext cx="1769520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35000">
                <a:srgbClr val="FF0000"/>
              </a:gs>
              <a:gs pos="100000">
                <a:srgbClr val="FF0000"/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Đệm 4 byte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893188" y="3331707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6328114" y="3331707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6793786" y="3331707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7231323" y="3331707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</a:t>
            </a: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7693861" y="3331696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8128787" y="3331696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solidFill>
                  <a:srgbClr val="003366"/>
                </a:solidFill>
                <a:latin typeface="Verdana"/>
              </a:rPr>
              <a:t>b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8594459" y="3331696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9031996" y="3331696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890577" y="373281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	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6343487" y="3737322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797822" y="373146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7231323" y="373146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694384" y="373146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8157445" y="373146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8592371" y="373146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9027297" y="3731460"/>
            <a:ext cx="434926" cy="3716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5BA54">
                  <a:tint val="50000"/>
                  <a:satMod val="300000"/>
                </a:srgbClr>
              </a:gs>
              <a:gs pos="35000">
                <a:srgbClr val="85BA54">
                  <a:tint val="37000"/>
                  <a:satMod val="300000"/>
                </a:srgbClr>
              </a:gs>
              <a:gs pos="100000">
                <a:srgbClr val="85BA5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5BA54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solidFill>
                  <a:srgbClr val="003366"/>
                </a:solidFill>
                <a:latin typeface="Verdana"/>
              </a:rPr>
              <a:t>c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8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  <p:bldP spid="16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 thước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 ưu kích thước cấu trúc dựa trên thứ tự các biến (tối ưu cục bộ trên cấu trúc).</a:t>
            </a:r>
          </a:p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 tối ưu biên cho cấu trúc (alignment of struct). Ví dụ trên nếu thay đổi biên cấu trúc thành 1 hoặc 4 thì </a:t>
            </a:r>
            <a:r>
              <a:rPr 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sizeof(B1) = 16.</a:t>
            </a:r>
          </a:p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chỉnh biên cấu trúc: </a:t>
            </a:r>
            <a:r>
              <a:rPr lang="en-US" b="1">
                <a:latin typeface="Consolas" panose="020B0609020204030204" pitchFamily="49" charset="0"/>
              </a:rPr>
              <a:t>Project settings </a:t>
            </a:r>
            <a:r>
              <a:rPr lang="en-US" b="1">
                <a:latin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b="1">
                <a:latin typeface="Consolas" panose="020B0609020204030204" pitchFamily="49" charset="0"/>
              </a:rPr>
              <a:t>Compile Option C/C++ </a:t>
            </a:r>
            <a:r>
              <a:rPr lang="en-US" b="1">
                <a:latin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b="1">
                <a:latin typeface="Consolas" panose="020B0609020204030204" pitchFamily="49" charset="0"/>
              </a:rPr>
              <a:t>Code Generation </a:t>
            </a:r>
            <a:r>
              <a:rPr lang="en-US" b="1">
                <a:latin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b="1">
                <a:latin typeface="Consolas" panose="020B0609020204030204" pitchFamily="49" charset="0"/>
              </a:rPr>
              <a:t>Structure Alignment.</a:t>
            </a:r>
          </a:p>
          <a:p>
            <a:pPr algn="just"/>
            <a:endParaRPr lang="en-US" b="1">
              <a:latin typeface="Consolas" panose="020B0609020204030204" pitchFamily="49" charset="0"/>
            </a:endParaRPr>
          </a:p>
          <a:p>
            <a:pPr algn="just"/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 dàng điều chỉnh biên để tối ưu. Hay biên cấu trúc càng nhỏ càng giúp giảm vùng đệm thì càng tốt ??</a:t>
            </a:r>
          </a:p>
          <a:p>
            <a:pPr lvl="1"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Không. Biên nhỏ giúp giảm kích thước của cấu trúc nhưng làm tăng thời gian xử lý của tác vụ memory allocator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 Cần điều phối thích hợp giữa kích thước cấu trúc và tốc độ xử lý.</a:t>
            </a:r>
          </a:p>
          <a:p>
            <a:pPr lvl="1"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Chương trình dùng nhiều cấu trúc có thành phần khác nhau điều chỉnh biên tốt nhất sẽ khó khăn</a:t>
            </a:r>
          </a:p>
          <a:p>
            <a:pPr lvl="1"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Ưu tiên: tối ưu bằng cách khai báo thứ tự các thành phần cấu trúc phù hợp với biên cấu trúc.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Truyền cấu trúc cho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trỏ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90800" y="3215576"/>
            <a:ext cx="70104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xuat1(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x,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prstClr val="black"/>
                </a:solidFill>
                <a:latin typeface="Consolas" panose="020B0609020204030204" pitchFamily="49" charset="0"/>
              </a:rPr>
              <a:t> y) { …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xuat2(DIEM diem) { …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xuat3(DIEM &amp;diem) { … 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xuat4(DIEM *diem) { … };</a:t>
            </a: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Xây dựng cấu trúc sinh viên: tên, mssv, lớp</a:t>
            </a:r>
          </a:p>
          <a:p>
            <a:pPr marL="34290" indent="0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Nhập, xuất cho danh sách sinh viên</a:t>
            </a:r>
          </a:p>
          <a:p>
            <a:pPr marL="34290" indent="0">
              <a:buNone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Tìm sinh viên theo tên</a:t>
            </a:r>
          </a:p>
        </p:txBody>
      </p:sp>
    </p:spTree>
    <p:extLst>
      <p:ext uri="{BB962C8B-B14F-4D97-AF65-F5344CB8AC3E}">
        <p14:creationId xmlns:p14="http://schemas.microsoft.com/office/powerpoint/2010/main" val="38261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219992"/>
              </p:ext>
            </p:extLst>
          </p:nvPr>
        </p:nvGraphicFramePr>
        <p:xfrm>
          <a:off x="1681265" y="1866886"/>
          <a:ext cx="9501260" cy="299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2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cấu trúc sinh viên				Nhập danh sách sinh viên</a:t>
            </a:r>
          </a:p>
          <a:p>
            <a:pPr marL="34290" indent="0">
              <a:buNone/>
            </a:pP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236" y="1477108"/>
            <a:ext cx="35772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SinhVien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ten[50];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mssv[10];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lop[5];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}SV;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9643" y="1464629"/>
            <a:ext cx="63273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NhapSinhVien(SV dssv[],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thutu)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fflush(stdin);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printf 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"Nhap ten sinh vien : 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gets(dssv[thutu].ten);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fflush(stdin);</a:t>
            </a:r>
          </a:p>
          <a:p>
            <a:r>
              <a:rPr lang="de-DE" sz="2000">
                <a:solidFill>
                  <a:prstClr val="black"/>
                </a:solidFill>
                <a:latin typeface="Consolas" panose="020B0609020204030204" pitchFamily="49" charset="0"/>
              </a:rPr>
              <a:t>	printf (</a:t>
            </a:r>
            <a:r>
              <a:rPr lang="de-DE" sz="2000">
                <a:solidFill>
                  <a:srgbClr val="A31515"/>
                </a:solidFill>
                <a:latin typeface="Consolas" panose="020B0609020204030204" pitchFamily="49" charset="0"/>
              </a:rPr>
              <a:t>"Nhap ma so sinh vien : "</a:t>
            </a:r>
            <a:r>
              <a:rPr lang="de-DE" sz="20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gets(dssv[thutu].mssv);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fflush(stdin);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printf 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"Nhap lop cua sinh vien : "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	gets(dssv[thutu].lop);</a:t>
            </a:r>
          </a:p>
          <a:p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 danh sách sinh viên				Tìm sinh viên theo tên</a:t>
            </a:r>
          </a:p>
          <a:p>
            <a:pPr marL="34290" indent="0">
              <a:buNone/>
            </a:pP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33873"/>
            <a:ext cx="5160387" cy="3787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XuatSinhVien(SV dssv[],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thutu)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printf 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"Ten sinh vien : 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puts(dssv[thutu].ten);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printf 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"Ma so sinh vien : 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puts(dssv[thutu].mssv);</a:t>
            </a:r>
          </a:p>
          <a:p>
            <a:pPr>
              <a:lnSpc>
                <a:spcPct val="150000"/>
              </a:lnSpc>
            </a:pPr>
            <a:r>
              <a:rPr lang="fi-FI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printf (</a:t>
            </a:r>
            <a:r>
              <a:rPr lang="fi-FI">
                <a:solidFill>
                  <a:srgbClr val="A31515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"Lop cua sinh vien : "</a:t>
            </a:r>
            <a:r>
              <a:rPr lang="fi-FI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puts(dssv[thutu].lop);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8942" y="1327355"/>
            <a:ext cx="6329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TimSVTheoTen(SV dssv[],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soluongsv,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ten[])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vitritimthay = -1;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(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 = 0; i &lt; soluongsv; i++ 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{ </a:t>
            </a:r>
          </a:p>
          <a:p>
            <a:r>
              <a:rPr lang="pl-PL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pl-PL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>
                <a:solidFill>
                  <a:prstClr val="black"/>
                </a:solidFill>
                <a:latin typeface="Consolas" panose="020B0609020204030204" pitchFamily="49" charset="0"/>
              </a:rPr>
              <a:t> (strcmp(dssv[i].ten, ten) == 0)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		vitritimthay = i;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vitritimthay;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lvl="0" indent="-457200">
              <a:buFont typeface="+mj-lt"/>
              <a:buAutoNum type="arabicPeriod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/</a:t>
            </a:r>
            <a:r>
              <a:rPr lang="en-US" dirty="0" err="1"/>
              <a:t>hiệu</a:t>
            </a:r>
            <a:r>
              <a:rPr lang="en-US" dirty="0"/>
              <a:t>/</a:t>
            </a:r>
            <a:r>
              <a:rPr lang="en-US" dirty="0" err="1"/>
              <a:t>tích</a:t>
            </a:r>
            <a:r>
              <a:rPr lang="en-US" dirty="0"/>
              <a:t>/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…</a:t>
            </a:r>
          </a:p>
          <a:p>
            <a:pPr marL="491490" lvl="0" indent="-457200">
              <a:buFont typeface="+mj-lt"/>
              <a:buAutoNum type="arabicPeriod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Oxy,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/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/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toạ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…</a:t>
            </a:r>
          </a:p>
          <a:p>
            <a:pPr marL="491490" lvl="0" indent="-457200">
              <a:buFont typeface="+mj-lt"/>
              <a:buAutoNum type="arabicPeriod"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;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1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;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triệu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(SV)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MSSV: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SV: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 tháng năm sinh: kiểu chuỗi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tính: ký tự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 toán, lý, hóa: số thực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thông tin cho N sinh viên ?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 thông tin N sinh viên vào một hàm 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8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Đặt vấn đề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SV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mssv</a:t>
            </a:r>
            <a:r>
              <a:rPr lang="en-US" dirty="0">
                <a:latin typeface="Consolas" panose="020B0609020204030204" pitchFamily="49" charset="0"/>
              </a:rPr>
              <a:t>[7];	// “0012078”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hoten</a:t>
            </a:r>
            <a:r>
              <a:rPr lang="en-US" dirty="0">
                <a:latin typeface="Consolas" panose="020B0609020204030204" pitchFamily="49" charset="0"/>
              </a:rPr>
              <a:t>[30];	// “Nguyen Van A”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ntns</a:t>
            </a:r>
            <a:r>
              <a:rPr lang="en-US" dirty="0">
                <a:latin typeface="Consolas" panose="020B0609020204030204" pitchFamily="49" charset="0"/>
              </a:rPr>
              <a:t>[8];	// “29/12/82”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phai</a:t>
            </a:r>
            <a:r>
              <a:rPr lang="en-US" dirty="0">
                <a:latin typeface="Consolas" panose="020B0609020204030204" pitchFamily="49" charset="0"/>
              </a:rPr>
              <a:t>;		// ‘y’ </a:t>
            </a:r>
            <a:r>
              <a:rPr lang="en-US" dirty="0">
                <a:latin typeface="Consolas" panose="020B0609020204030204" pitchFamily="49" charset="0"/>
                <a:sym typeface="Wingdings" pitchFamily="2" charset="2"/>
              </a:rPr>
              <a:t></a:t>
            </a:r>
            <a:r>
              <a:rPr lang="en-US" dirty="0">
                <a:latin typeface="Consolas" panose="020B0609020204030204" pitchFamily="49" charset="0"/>
              </a:rPr>
              <a:t> Nam, ‘n’ </a:t>
            </a:r>
            <a:r>
              <a:rPr lang="en-US" dirty="0">
                <a:latin typeface="Consolas" panose="020B0609020204030204" pitchFamily="49" charset="0"/>
                <a:sym typeface="Wingdings" pitchFamily="2" charset="2"/>
              </a:rPr>
              <a:t>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Nữ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toan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hoa</a:t>
            </a:r>
            <a:r>
              <a:rPr lang="en-US" dirty="0">
                <a:latin typeface="Consolas" panose="020B0609020204030204" pitchFamily="49" charset="0"/>
              </a:rPr>
              <a:t>;	// 8.5 9.0 10.0</a:t>
            </a:r>
          </a:p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1 SV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xuat</a:t>
            </a:r>
            <a:r>
              <a:rPr lang="en-US" dirty="0">
                <a:latin typeface="Consolas" panose="020B0609020204030204" pitchFamily="49" charset="0"/>
              </a:rPr>
              <a:t>(char </a:t>
            </a:r>
            <a:r>
              <a:rPr lang="en-US" dirty="0" err="1">
                <a:latin typeface="Consolas" panose="020B0609020204030204" pitchFamily="49" charset="0"/>
              </a:rPr>
              <a:t>mssv</a:t>
            </a:r>
            <a:r>
              <a:rPr lang="en-US" dirty="0">
                <a:latin typeface="Consolas" panose="020B0609020204030204" pitchFamily="49" charset="0"/>
              </a:rPr>
              <a:t>[], char </a:t>
            </a:r>
            <a:r>
              <a:rPr lang="en-US" dirty="0" err="1">
                <a:latin typeface="Consolas" panose="020B0609020204030204" pitchFamily="49" charset="0"/>
              </a:rPr>
              <a:t>hoten</a:t>
            </a:r>
            <a:r>
              <a:rPr lang="en-US" dirty="0">
                <a:latin typeface="Consolas" panose="020B0609020204030204" pitchFamily="49" charset="0"/>
              </a:rPr>
              <a:t>[], char </a:t>
            </a:r>
            <a:r>
              <a:rPr lang="en-US" dirty="0" err="1">
                <a:latin typeface="Consolas" panose="020B0609020204030204" pitchFamily="49" charset="0"/>
              </a:rPr>
              <a:t>ntns</a:t>
            </a:r>
            <a:r>
              <a:rPr lang="en-US" dirty="0">
                <a:latin typeface="Consolas" panose="020B0609020204030204" pitchFamily="49" charset="0"/>
              </a:rPr>
              <a:t>[], char </a:t>
            </a:r>
            <a:r>
              <a:rPr lang="en-US" dirty="0" err="1">
                <a:latin typeface="Consolas" panose="020B0609020204030204" pitchFamily="49" charset="0"/>
              </a:rPr>
              <a:t>phai</a:t>
            </a:r>
            <a:r>
              <a:rPr lang="en-US" dirty="0">
                <a:latin typeface="Consolas" panose="020B0609020204030204" pitchFamily="49" charset="0"/>
              </a:rPr>
              <a:t>, float </a:t>
            </a:r>
            <a:r>
              <a:rPr lang="en-US" dirty="0" err="1">
                <a:latin typeface="Consolas" panose="020B0609020204030204" pitchFamily="49" charset="0"/>
              </a:rPr>
              <a:t>toan</a:t>
            </a:r>
            <a:r>
              <a:rPr lang="en-US" dirty="0">
                <a:latin typeface="Consolas" panose="020B0609020204030204" pitchFamily="49" charset="0"/>
              </a:rPr>
              <a:t>, float </a:t>
            </a:r>
            <a:r>
              <a:rPr lang="en-US" dirty="0" err="1">
                <a:latin typeface="Consolas" panose="020B0609020204030204" pitchFamily="49" charset="0"/>
              </a:rPr>
              <a:t>ly</a:t>
            </a:r>
            <a:r>
              <a:rPr lang="en-US" dirty="0">
                <a:latin typeface="Consolas" panose="020B0609020204030204" pitchFamily="49" charset="0"/>
              </a:rPr>
              <a:t>, float </a:t>
            </a:r>
            <a:r>
              <a:rPr lang="en-US" dirty="0" err="1">
                <a:latin typeface="Consolas" panose="020B0609020204030204" pitchFamily="49" charset="0"/>
              </a:rPr>
              <a:t>hoa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3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pPr lvl="1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</a:p>
          <a:p>
            <a:pPr lvl="1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SV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Khai báo kiểu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Cú pháp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Ví dụ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71098" y="1280098"/>
            <a:ext cx="7010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1&gt;;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n&gt;;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71098" y="3950200"/>
            <a:ext cx="7010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9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Khai báo biến cấu trúc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minh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vi-VN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vi-VN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vi-VN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vi-VN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</a:p>
          <a:p>
            <a:pPr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496933" y="1384418"/>
            <a:ext cx="7010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1&gt;;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n&gt;;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96933" y="4241555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 diem1, diem2;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có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thể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bỏ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Sử dụng 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Cú pháp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/>
          </a:p>
          <a:p>
            <a:r>
              <a:rPr lang="vi-VN" dirty="0"/>
              <a:t>Ví dụ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9212" y="1244737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endParaRPr lang="en-US" altLang="en-US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1&gt;;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n&gt;;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89212" y="4171714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 diem1, diem2;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C++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có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thể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bỏ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Khởi tạo cho biến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Cú pháp tường minh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Ví dụ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89212" y="1464844"/>
            <a:ext cx="7010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struct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1&gt;;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…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	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n&gt;;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} 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= {&lt;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1&gt;,…,&lt;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n&gt;};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89212" y="4352223"/>
            <a:ext cx="7010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DIEM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} diem1 = {2912, 1706}, diem2;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2934870" y="5605754"/>
            <a:ext cx="2895479" cy="304800"/>
          </a:xfrm>
          <a:prstGeom prst="rect">
            <a:avLst/>
          </a:prstGeom>
          <a:solidFill>
            <a:srgbClr val="0099FF">
              <a:alpha val="32000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56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</Template>
  <TotalTime>1188</TotalTime>
  <Words>1014</Words>
  <Application>Microsoft Office PowerPoint</Application>
  <PresentationFormat>Widescreen</PresentationFormat>
  <Paragraphs>329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Banded Design Teal 16x9</vt:lpstr>
      <vt:lpstr>Kiểu cấu trúc - STRUCT</vt:lpstr>
      <vt:lpstr>PowerPoint Presentation</vt:lpstr>
      <vt:lpstr>Đặt vấn đề</vt:lpstr>
      <vt:lpstr>Đặt vấn đề </vt:lpstr>
      <vt:lpstr>Đặt vấn đề</vt:lpstr>
      <vt:lpstr>Khai báo kiểu cấu trúc</vt:lpstr>
      <vt:lpstr>Khai báo biến cấu trúc </vt:lpstr>
      <vt:lpstr>Sử dụng typedef</vt:lpstr>
      <vt:lpstr>Khởi tạo cho biến cấu trúc</vt:lpstr>
      <vt:lpstr>Truy xuất dữ liệu kiểu cấu trúc</vt:lpstr>
      <vt:lpstr>Gán dữ liệu kiểu cấu trúc</vt:lpstr>
      <vt:lpstr>Cấu trúc phức tạp</vt:lpstr>
      <vt:lpstr>Cấu trúc phức tạp</vt:lpstr>
      <vt:lpstr>Các lưu ý về cấu trúc</vt:lpstr>
      <vt:lpstr>Mảng cấu trúc </vt:lpstr>
      <vt:lpstr>Kích thước cấu trúc</vt:lpstr>
      <vt:lpstr>Kích thước cấu trúc</vt:lpstr>
      <vt:lpstr>Truyền cấu trúc cho hàm</vt:lpstr>
      <vt:lpstr>Bài tập minh họa</vt:lpstr>
      <vt:lpstr>Bài tập minh họa</vt:lpstr>
      <vt:lpstr>Bài tập minh họa</vt:lpstr>
      <vt:lpstr>Bài tập bắt buộc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Lập Trình</dc:title>
  <dc:creator>admin</dc:creator>
  <cp:lastModifiedBy>Pham Thi Vuong</cp:lastModifiedBy>
  <cp:revision>76</cp:revision>
  <dcterms:created xsi:type="dcterms:W3CDTF">2016-08-02T15:47:02Z</dcterms:created>
  <dcterms:modified xsi:type="dcterms:W3CDTF">2016-11-28T01:26:39Z</dcterms:modified>
</cp:coreProperties>
</file>