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04" r:id="rId6"/>
    <p:sldId id="265" r:id="rId7"/>
    <p:sldId id="274" r:id="rId8"/>
    <p:sldId id="271" r:id="rId9"/>
    <p:sldId id="275" r:id="rId10"/>
    <p:sldId id="272" r:id="rId11"/>
    <p:sldId id="273" r:id="rId12"/>
    <p:sldId id="276" r:id="rId13"/>
    <p:sldId id="280" r:id="rId14"/>
    <p:sldId id="282" r:id="rId15"/>
    <p:sldId id="281" r:id="rId16"/>
    <p:sldId id="284" r:id="rId17"/>
    <p:sldId id="278" r:id="rId18"/>
    <p:sldId id="285" r:id="rId19"/>
    <p:sldId id="306" r:id="rId20"/>
    <p:sldId id="287" r:id="rId21"/>
    <p:sldId id="286" r:id="rId22"/>
    <p:sldId id="288" r:id="rId23"/>
    <p:sldId id="289" r:id="rId24"/>
    <p:sldId id="290" r:id="rId25"/>
    <p:sldId id="301" r:id="rId26"/>
    <p:sldId id="291" r:id="rId27"/>
    <p:sldId id="292" r:id="rId28"/>
    <p:sldId id="300" r:id="rId29"/>
    <p:sldId id="293" r:id="rId30"/>
    <p:sldId id="299" r:id="rId31"/>
    <p:sldId id="30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5274" autoAdjust="0"/>
  </p:normalViewPr>
  <p:slideViewPr>
    <p:cSldViewPr snapToGrid="0">
      <p:cViewPr varScale="1">
        <p:scale>
          <a:sx n="68" d="100"/>
          <a:sy n="68" d="100"/>
        </p:scale>
        <p:origin x="1140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12/7/2017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12/7/2017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9B70-7480-7847-89A0-7C69C38915C5}" type="datetime1">
              <a:rPr lang="en-US" smtClean="0"/>
              <a:pPr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F087-D257-6D4F-9A5A-DA8CE079BFDC}" type="datetime1">
              <a:rPr lang="en-US" smtClean="0"/>
              <a:pPr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fld id="{0497C1CD-D859-C548-A4FF-D49D0D0E37AF}" type="datetime1">
              <a:rPr lang="bg-BG" smtClean="0"/>
              <a:pPr/>
              <a:t>7.12.2017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2EB-C8DD-9D4A-BDA0-5163D1DD845B}" type="datetime1">
              <a:rPr lang="en-US" smtClean="0"/>
              <a:pPr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F25E-5347-8F48-BE3D-3DDB0A264CD1}" type="datetime1">
              <a:rPr lang="en-US" smtClean="0"/>
              <a:pPr/>
              <a:t>12/7/2017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6784-403D-8A43-A0E5-87C0DBB97C95}" type="datetime1">
              <a:rPr lang="en-US" smtClean="0"/>
              <a:pPr/>
              <a:t>12/7/2017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BB85-D86E-224B-9A33-38FE0D1F1662}" type="datetime1">
              <a:rPr lang="en-US" smtClean="0"/>
              <a:pPr/>
              <a:t>12/7/2017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9CB-FC9E-064C-8E34-5600C5C99FAC}" type="datetime1">
              <a:rPr lang="en-US" smtClean="0"/>
              <a:pPr/>
              <a:t>12/7/2017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2B1-FA6D-AC4C-9CE1-2D68A123C41D}" type="datetime1">
              <a:rPr lang="en-US" smtClean="0"/>
              <a:pPr/>
              <a:t>12/7/2017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D6DF-1CB8-324E-8235-A938B21CBBEA}" type="datetime1">
              <a:rPr lang="en-US" smtClean="0"/>
              <a:pPr/>
              <a:t>12/7/2017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86D-CBC9-9144-AEF8-8745F30C2BD2}" type="datetime1">
              <a:rPr lang="en-US" smtClean="0"/>
              <a:pPr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6 – </a:t>
            </a: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Bài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9: 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hiểu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 (Body)"/>
              </a:rPr>
              <a:t>4.1. </a:t>
            </a:r>
            <a:r>
              <a:rPr lang="en-US" sz="2800" dirty="0" err="1">
                <a:latin typeface="Tahoma (Body)"/>
              </a:rPr>
              <a:t>Khai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báo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mảng</a:t>
            </a:r>
            <a:r>
              <a:rPr lang="en-US" sz="2800" dirty="0">
                <a:latin typeface="Tahoma (Body)"/>
              </a:rPr>
              <a:t> 1 </a:t>
            </a:r>
            <a:r>
              <a:rPr lang="en-US" sz="2800" dirty="0" err="1">
                <a:latin typeface="Tahoma (Body)"/>
              </a:rPr>
              <a:t>chiều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7" y="941695"/>
            <a:ext cx="8564436" cy="5479887"/>
          </a:xfrm>
        </p:spPr>
        <p:txBody>
          <a:bodyPr>
            <a:normAutofit/>
          </a:bodyPr>
          <a:lstStyle/>
          <a:p>
            <a:pPr algn="just"/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Phải xác định cụ thể 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vi-VN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 phần tử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r>
              <a:rPr lang="vi-VN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ngay lúc khai báo, không được sử dụng biến hoặc hằng thường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en-US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vi-VN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Nên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sử dụng chỉ thị tiền xử lý </a:t>
            </a:r>
            <a:r>
              <a:rPr lang="vi-VN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#define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để định nghĩa số phần tử 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None/>
            </a:pPr>
            <a:endParaRPr lang="vi-V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5502" y="1881051"/>
            <a:ext cx="5892131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  <a:buNone/>
            </a:pPr>
            <a:r>
              <a:rPr lang="pt-BR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 n1 = 10; int a[n1];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pt-BR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 int n2 = 20; int b[n2];</a:t>
            </a:r>
            <a:endParaRPr lang="vi-VN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5504" y="4170162"/>
            <a:ext cx="5905194" cy="22329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#define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n1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10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#define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n2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20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n1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		 // 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a[10];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pt-BR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 b[n1][n2];	 //  int b[10][20]; 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chiều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7" y="941695"/>
            <a:ext cx="8564436" cy="5479887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Khởi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mọi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A[4] = {29, 137, 50, 4}; 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Khởi tạo giá trị cho một số phần tử đầu mảng </a:t>
            </a: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B[4] = {91, 106}; </a:t>
            </a:r>
          </a:p>
          <a:p>
            <a:pPr>
              <a:buNone/>
            </a:pPr>
            <a:endParaRPr lang="en-US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Khởi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0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mọi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a[4] = {0}; 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 động xác định số lượng phần tử </a:t>
            </a: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 = {22, 16, 56, 19}; </a:t>
            </a: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301004" y="2870708"/>
            <a:ext cx="3338232" cy="657363"/>
            <a:chOff x="4795835" y="2975212"/>
            <a:chExt cx="3338232" cy="657363"/>
          </a:xfrm>
        </p:grpSpPr>
        <p:grpSp>
          <p:nvGrpSpPr>
            <p:cNvPr id="25" name="Group 13"/>
            <p:cNvGrpSpPr/>
            <p:nvPr/>
          </p:nvGrpSpPr>
          <p:grpSpPr>
            <a:xfrm>
              <a:off x="4795835" y="3236792"/>
              <a:ext cx="3326858" cy="395783"/>
              <a:chOff x="4894384" y="3950678"/>
              <a:chExt cx="1465379" cy="246184"/>
            </a:xfrm>
          </p:grpSpPr>
          <p:sp>
            <p:nvSpPr>
              <p:cNvPr id="26" name="Rectangle 3"/>
              <p:cNvSpPr/>
              <p:nvPr/>
            </p:nvSpPr>
            <p:spPr>
              <a:xfrm>
                <a:off x="4894384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91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69521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106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644657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19794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41" name="Group 13"/>
            <p:cNvGrpSpPr/>
            <p:nvPr/>
          </p:nvGrpSpPr>
          <p:grpSpPr>
            <a:xfrm>
              <a:off x="4807209" y="2975212"/>
              <a:ext cx="3326858" cy="136476"/>
              <a:chOff x="4894384" y="3950678"/>
              <a:chExt cx="1465379" cy="246184"/>
            </a:xfrm>
          </p:grpSpPr>
          <p:sp>
            <p:nvSpPr>
              <p:cNvPr id="42" name="Rectangle 3"/>
              <p:cNvSpPr/>
              <p:nvPr/>
            </p:nvSpPr>
            <p:spPr>
              <a:xfrm>
                <a:off x="4894384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269521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644657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019794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5258957" y="1464402"/>
            <a:ext cx="3367800" cy="641445"/>
            <a:chOff x="4779914" y="1555843"/>
            <a:chExt cx="3367800" cy="641445"/>
          </a:xfrm>
        </p:grpSpPr>
        <p:grpSp>
          <p:nvGrpSpPr>
            <p:cNvPr id="5" name="Group 13"/>
            <p:cNvGrpSpPr/>
            <p:nvPr/>
          </p:nvGrpSpPr>
          <p:grpSpPr>
            <a:xfrm>
              <a:off x="4820856" y="1801505"/>
              <a:ext cx="3326858" cy="395783"/>
              <a:chOff x="4894384" y="3950678"/>
              <a:chExt cx="1465379" cy="246184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4894384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29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69521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137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44657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50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019794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grpSp>
          <p:nvGrpSpPr>
            <p:cNvPr id="46" name="Group 13"/>
            <p:cNvGrpSpPr/>
            <p:nvPr/>
          </p:nvGrpSpPr>
          <p:grpSpPr>
            <a:xfrm>
              <a:off x="4779914" y="1555843"/>
              <a:ext cx="3326858" cy="136476"/>
              <a:chOff x="4894384" y="3950678"/>
              <a:chExt cx="1465379" cy="246184"/>
            </a:xfrm>
          </p:grpSpPr>
          <p:sp>
            <p:nvSpPr>
              <p:cNvPr id="47" name="Rectangle 3"/>
              <p:cNvSpPr/>
              <p:nvPr/>
            </p:nvSpPr>
            <p:spPr>
              <a:xfrm>
                <a:off x="4894384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269521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44657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19794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5289695" y="4316199"/>
            <a:ext cx="3338230" cy="616422"/>
            <a:chOff x="4836778" y="4394577"/>
            <a:chExt cx="3338230" cy="616422"/>
          </a:xfrm>
        </p:grpSpPr>
        <p:grpSp>
          <p:nvGrpSpPr>
            <p:cNvPr id="30" name="Group 13"/>
            <p:cNvGrpSpPr/>
            <p:nvPr/>
          </p:nvGrpSpPr>
          <p:grpSpPr>
            <a:xfrm>
              <a:off x="4836778" y="4615216"/>
              <a:ext cx="3326858" cy="395783"/>
              <a:chOff x="4894384" y="3950678"/>
              <a:chExt cx="1465379" cy="246184"/>
            </a:xfrm>
          </p:grpSpPr>
          <p:sp>
            <p:nvSpPr>
              <p:cNvPr id="31" name="Rectangle 3"/>
              <p:cNvSpPr/>
              <p:nvPr/>
            </p:nvSpPr>
            <p:spPr>
              <a:xfrm>
                <a:off x="4894384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69521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644657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019794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51" name="Group 13"/>
            <p:cNvGrpSpPr/>
            <p:nvPr/>
          </p:nvGrpSpPr>
          <p:grpSpPr>
            <a:xfrm>
              <a:off x="4848150" y="4394577"/>
              <a:ext cx="3326858" cy="136476"/>
              <a:chOff x="4894384" y="3950678"/>
              <a:chExt cx="1465379" cy="246184"/>
            </a:xfrm>
          </p:grpSpPr>
          <p:sp>
            <p:nvSpPr>
              <p:cNvPr id="52" name="Rectangle 3"/>
              <p:cNvSpPr/>
              <p:nvPr/>
            </p:nvSpPr>
            <p:spPr>
              <a:xfrm>
                <a:off x="4894384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269521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644657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019794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289696" y="5669082"/>
            <a:ext cx="3351881" cy="630070"/>
            <a:chOff x="4836779" y="5786649"/>
            <a:chExt cx="3351881" cy="630070"/>
          </a:xfrm>
        </p:grpSpPr>
        <p:grpSp>
          <p:nvGrpSpPr>
            <p:cNvPr id="35" name="Group 13"/>
            <p:cNvGrpSpPr/>
            <p:nvPr/>
          </p:nvGrpSpPr>
          <p:grpSpPr>
            <a:xfrm>
              <a:off x="4836779" y="6020936"/>
              <a:ext cx="3326856" cy="395783"/>
              <a:chOff x="4894384" y="3950678"/>
              <a:chExt cx="1465378" cy="246184"/>
            </a:xfrm>
          </p:grpSpPr>
          <p:sp>
            <p:nvSpPr>
              <p:cNvPr id="36" name="Rectangle 3"/>
              <p:cNvSpPr/>
              <p:nvPr/>
            </p:nvSpPr>
            <p:spPr>
              <a:xfrm>
                <a:off x="4894384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69521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16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44657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56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19793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19</a:t>
                </a:r>
              </a:p>
            </p:txBody>
          </p:sp>
        </p:grpSp>
        <p:grpSp>
          <p:nvGrpSpPr>
            <p:cNvPr id="56" name="Group 13"/>
            <p:cNvGrpSpPr/>
            <p:nvPr/>
          </p:nvGrpSpPr>
          <p:grpSpPr>
            <a:xfrm>
              <a:off x="4861802" y="5786649"/>
              <a:ext cx="3326858" cy="136476"/>
              <a:chOff x="4894384" y="3950678"/>
              <a:chExt cx="1465379" cy="246184"/>
            </a:xfrm>
          </p:grpSpPr>
          <p:sp>
            <p:nvSpPr>
              <p:cNvPr id="57" name="Rectangle 3"/>
              <p:cNvSpPr/>
              <p:nvPr/>
            </p:nvSpPr>
            <p:spPr>
              <a:xfrm>
                <a:off x="4894384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269521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644657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2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019794" y="3950678"/>
                <a:ext cx="339969" cy="2461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7" y="893619"/>
            <a:ext cx="8489374" cy="55279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vi-VN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 </a:t>
            </a:r>
            <a:r>
              <a:rPr lang="vi-VN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vi-VN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là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 giá trị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nguyên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bắt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đầu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0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vượt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quá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tối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đa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tối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đa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vi-V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815741" y="3252655"/>
            <a:ext cx="5799907" cy="3043646"/>
            <a:chOff x="391887" y="2795451"/>
            <a:chExt cx="5799907" cy="3043646"/>
          </a:xfrm>
        </p:grpSpPr>
        <p:sp>
          <p:nvSpPr>
            <p:cNvPr id="5" name="Rectangle 4"/>
            <p:cNvSpPr/>
            <p:nvPr/>
          </p:nvSpPr>
          <p:spPr>
            <a:xfrm>
              <a:off x="391887" y="2795451"/>
              <a:ext cx="5799907" cy="30436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2000" b="1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A[5]; </a:t>
              </a:r>
              <a:endPara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Tên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mảng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 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Kiểu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dữ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liệu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của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từng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phần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tử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trong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mảng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000" dirty="0" err="1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vi-VN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 phần tử tối đa trong mảng: </a:t>
              </a:r>
              <a:r>
                <a:rPr lang="vi-VN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5 phần tử </a:t>
              </a:r>
            </a:p>
            <a:p>
              <a:pPr>
                <a:lnSpc>
                  <a:spcPct val="150000"/>
                </a:lnSpc>
              </a:pPr>
              <a:r>
                <a:rPr lang="vi-VN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Các chỉ số được đánh số: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 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 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	   (</a:t>
              </a:r>
              <a:r>
                <a:rPr lang="vi-VN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</a:t>
              </a:r>
              <a:r>
                <a:rPr lang="vi-VN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1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</a:t>
              </a:r>
              <a:r>
                <a:rPr lang="vi-VN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2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</a:t>
              </a:r>
              <a:r>
                <a:rPr lang="vi-VN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3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</a:t>
              </a:r>
              <a:r>
                <a:rPr lang="vi-VN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4</a:t>
              </a:r>
              <a:r>
                <a:rPr lang="en-US" sz="2000" dirty="0" smtClean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)</a:t>
              </a:r>
              <a:endParaRPr lang="vi-VN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050865" y="3030583"/>
              <a:ext cx="3789143" cy="587830"/>
              <a:chOff x="3573843" y="1930311"/>
              <a:chExt cx="4212530" cy="70880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573843" y="1934665"/>
                <a:ext cx="3367798" cy="704452"/>
                <a:chOff x="4779909" y="1555843"/>
                <a:chExt cx="3367798" cy="704452"/>
              </a:xfrm>
            </p:grpSpPr>
            <p:grpSp>
              <p:nvGrpSpPr>
                <p:cNvPr id="8" name="Group 13"/>
                <p:cNvGrpSpPr/>
                <p:nvPr/>
              </p:nvGrpSpPr>
              <p:grpSpPr>
                <a:xfrm>
                  <a:off x="4820851" y="1864498"/>
                  <a:ext cx="3326856" cy="395797"/>
                  <a:chOff x="4894384" y="3989865"/>
                  <a:chExt cx="1465379" cy="246193"/>
                </a:xfrm>
              </p:grpSpPr>
              <p:sp>
                <p:nvSpPr>
                  <p:cNvPr id="14" name="Rectangle 3"/>
                  <p:cNvSpPr/>
                  <p:nvPr/>
                </p:nvSpPr>
                <p:spPr>
                  <a:xfrm>
                    <a:off x="4894384" y="3989868"/>
                    <a:ext cx="339969" cy="24618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tx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99</a:t>
                    </a:r>
                    <a:endPara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5269521" y="3989865"/>
                    <a:ext cx="339969" cy="246184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tx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17</a:t>
                    </a:r>
                    <a:endPara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5644657" y="3989873"/>
                    <a:ext cx="339969" cy="24618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50</a:t>
                    </a: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019794" y="3989873"/>
                    <a:ext cx="339969" cy="246185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tx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43</a:t>
                    </a:r>
                    <a:endPara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9" name="Group 13"/>
                <p:cNvGrpSpPr/>
                <p:nvPr/>
              </p:nvGrpSpPr>
              <p:grpSpPr>
                <a:xfrm>
                  <a:off x="4779909" y="1555843"/>
                  <a:ext cx="3326856" cy="136476"/>
                  <a:chOff x="4894384" y="3950678"/>
                  <a:chExt cx="1465379" cy="246184"/>
                </a:xfrm>
              </p:grpSpPr>
              <p:sp>
                <p:nvSpPr>
                  <p:cNvPr id="10" name="Rectangle 3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accent5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accent5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accent5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6019794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accent5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32" name="Rectangle 31"/>
              <p:cNvSpPr/>
              <p:nvPr/>
            </p:nvSpPr>
            <p:spPr>
              <a:xfrm>
                <a:off x="7014540" y="2238980"/>
                <a:ext cx="771833" cy="3957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72</a:t>
                </a:r>
                <a:endPara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73597" y="1930311"/>
                <a:ext cx="771833" cy="1364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5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endPara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6" y="893619"/>
            <a:ext cx="8528563" cy="5527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qua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&gt;[&lt;</a:t>
            </a:r>
            <a:r>
              <a:rPr lang="en-US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&gt;]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dãy liên tục có chỉ số từ 0 đến &lt;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ố phần 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&gt;-1 </a:t>
            </a:r>
          </a:p>
          <a:p>
            <a:pPr>
              <a:buNone/>
            </a:pPr>
            <a:r>
              <a:rPr lang="en-US" sz="26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r>
              <a:rPr lang="en-US" sz="26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53588" y="3317966"/>
            <a:ext cx="7393578" cy="2847701"/>
            <a:chOff x="535576" y="3513909"/>
            <a:chExt cx="7602584" cy="2847701"/>
          </a:xfrm>
        </p:grpSpPr>
        <p:sp>
          <p:nvSpPr>
            <p:cNvPr id="17" name="Rectangle 16"/>
            <p:cNvSpPr/>
            <p:nvPr/>
          </p:nvSpPr>
          <p:spPr>
            <a:xfrm>
              <a:off x="535576" y="3513909"/>
              <a:ext cx="7602584" cy="284770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2000" b="1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A[4]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truy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xuất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hợp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lệ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A[0], A[1], A[2], A[3]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truy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xuất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không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hợp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lệ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A[-1], A[4], A[5] </a:t>
              </a:r>
              <a:endPara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Giá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trị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các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phần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tử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mảng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A[0]=29, A[1]=137, A[2]=50, A[3]=4</a:t>
              </a:r>
              <a:endParaRPr lang="en-US" sz="20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457457" y="3840480"/>
              <a:ext cx="3367800" cy="548640"/>
              <a:chOff x="4779914" y="1555843"/>
              <a:chExt cx="3367800" cy="641445"/>
            </a:xfrm>
          </p:grpSpPr>
          <p:grpSp>
            <p:nvGrpSpPr>
              <p:cNvPr id="19" name="Group 13"/>
              <p:cNvGrpSpPr/>
              <p:nvPr/>
            </p:nvGrpSpPr>
            <p:grpSpPr>
              <a:xfrm>
                <a:off x="4820853" y="1801505"/>
                <a:ext cx="3326856" cy="395783"/>
                <a:chOff x="4894384" y="3950678"/>
                <a:chExt cx="1465379" cy="246184"/>
              </a:xfrm>
            </p:grpSpPr>
            <p:sp>
              <p:nvSpPr>
                <p:cNvPr id="25" name="Rectangle 3"/>
                <p:cNvSpPr/>
                <p:nvPr/>
              </p:nvSpPr>
              <p:spPr>
                <a:xfrm>
                  <a:off x="4894384" y="3950678"/>
                  <a:ext cx="339969" cy="24618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29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269521" y="3950678"/>
                  <a:ext cx="339969" cy="24618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137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644657" y="3950678"/>
                  <a:ext cx="339969" cy="24618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50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019794" y="3950678"/>
                  <a:ext cx="339969" cy="24618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20" name="Group 13"/>
              <p:cNvGrpSpPr/>
              <p:nvPr/>
            </p:nvGrpSpPr>
            <p:grpSpPr>
              <a:xfrm>
                <a:off x="4779911" y="1555843"/>
                <a:ext cx="3326856" cy="136476"/>
                <a:chOff x="4894384" y="3950678"/>
                <a:chExt cx="1465379" cy="246184"/>
              </a:xfrm>
            </p:grpSpPr>
            <p:sp>
              <p:nvSpPr>
                <p:cNvPr id="21" name="Rectangle 3"/>
                <p:cNvSpPr/>
                <p:nvPr/>
              </p:nvSpPr>
              <p:spPr>
                <a:xfrm>
                  <a:off x="4894384" y="3950678"/>
                  <a:ext cx="339969" cy="2461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5"/>
                      </a:solidFill>
                    </a:rPr>
                    <a:t>0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269521" y="3950678"/>
                  <a:ext cx="339969" cy="2461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5"/>
                      </a:solidFill>
                    </a:rPr>
                    <a:t>1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644657" y="3950678"/>
                  <a:ext cx="339969" cy="2461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5"/>
                      </a:solidFill>
                    </a:rPr>
                    <a:t>2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019794" y="3950678"/>
                  <a:ext cx="339969" cy="2461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5"/>
                      </a:solidFill>
                    </a:rPr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4.3. </a:t>
            </a: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địa chỉ các phần tử mảng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Cú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&amp;&lt;</a:t>
            </a:r>
            <a:r>
              <a:rPr lang="en-US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&gt;[&lt;</a:t>
            </a:r>
            <a:r>
              <a:rPr lang="en-US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&gt;]; </a:t>
            </a:r>
            <a:endParaRPr lang="en-US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41865" y="2207625"/>
            <a:ext cx="5447212" cy="3866604"/>
            <a:chOff x="992778" y="2299065"/>
            <a:chExt cx="5447212" cy="3866604"/>
          </a:xfrm>
        </p:grpSpPr>
        <p:sp>
          <p:nvSpPr>
            <p:cNvPr id="7" name="Rectangle 6"/>
            <p:cNvSpPr/>
            <p:nvPr/>
          </p:nvSpPr>
          <p:spPr>
            <a:xfrm>
              <a:off x="992778" y="2299065"/>
              <a:ext cx="5447212" cy="38666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2000" b="1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A[4]</a:t>
              </a:r>
            </a:p>
            <a:p>
              <a:pPr>
                <a:lnSpc>
                  <a:spcPct val="150000"/>
                </a:lnSpc>
                <a:buNone/>
              </a:pPr>
              <a:endPara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sz="2000" b="1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Địa</a:t>
              </a:r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chỉ</a:t>
              </a:r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phần</a:t>
              </a:r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tử</a:t>
              </a:r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mạng</a:t>
              </a:r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Địa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chỉ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phần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tử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thứ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0: &amp;A[0]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Địa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chỉ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phần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tử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thứ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1: &amp;A[1]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Địa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chỉ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phần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tử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thứ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2: &amp;A[2]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Địa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chỉ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phần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tử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thứ</a:t>
              </a:r>
              <a:r>
                <a:rPr lang="en-US" sz="2000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3: &amp;A[3]</a:t>
              </a:r>
              <a:endParaRPr lang="en-US" sz="2000" dirty="0"/>
            </a:p>
          </p:txBody>
        </p:sp>
        <p:grpSp>
          <p:nvGrpSpPr>
            <p:cNvPr id="8" name="Group 17"/>
            <p:cNvGrpSpPr/>
            <p:nvPr/>
          </p:nvGrpSpPr>
          <p:grpSpPr>
            <a:xfrm>
              <a:off x="2639754" y="2481948"/>
              <a:ext cx="3275212" cy="548648"/>
              <a:chOff x="4779913" y="1555843"/>
              <a:chExt cx="3367798" cy="641453"/>
            </a:xfrm>
          </p:grpSpPr>
          <p:grpSp>
            <p:nvGrpSpPr>
              <p:cNvPr id="9" name="Group 13"/>
              <p:cNvGrpSpPr/>
              <p:nvPr/>
            </p:nvGrpSpPr>
            <p:grpSpPr>
              <a:xfrm>
                <a:off x="4820855" y="1801508"/>
                <a:ext cx="3326856" cy="395788"/>
                <a:chOff x="4894384" y="3950678"/>
                <a:chExt cx="1465379" cy="246187"/>
              </a:xfrm>
            </p:grpSpPr>
            <p:sp>
              <p:nvSpPr>
                <p:cNvPr id="15" name="Rectangle 3"/>
                <p:cNvSpPr/>
                <p:nvPr/>
              </p:nvSpPr>
              <p:spPr>
                <a:xfrm>
                  <a:off x="4894384" y="3950681"/>
                  <a:ext cx="339969" cy="24618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29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269521" y="3950678"/>
                  <a:ext cx="339969" cy="24618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137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644657" y="3950678"/>
                  <a:ext cx="339969" cy="24618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50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019794" y="3950678"/>
                  <a:ext cx="339969" cy="246184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3"/>
              <p:cNvGrpSpPr/>
              <p:nvPr/>
            </p:nvGrpSpPr>
            <p:grpSpPr>
              <a:xfrm>
                <a:off x="4779913" y="1555843"/>
                <a:ext cx="3326856" cy="136476"/>
                <a:chOff x="4894384" y="3950678"/>
                <a:chExt cx="1465379" cy="246184"/>
              </a:xfrm>
            </p:grpSpPr>
            <p:sp>
              <p:nvSpPr>
                <p:cNvPr id="11" name="Rectangle 3"/>
                <p:cNvSpPr/>
                <p:nvPr/>
              </p:nvSpPr>
              <p:spPr>
                <a:xfrm>
                  <a:off x="4894384" y="3950678"/>
                  <a:ext cx="339969" cy="2461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5"/>
                      </a:solidFill>
                    </a:rPr>
                    <a:t>0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269521" y="3950678"/>
                  <a:ext cx="339969" cy="2461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5"/>
                      </a:solidFill>
                    </a:rPr>
                    <a:t>1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644657" y="3950678"/>
                  <a:ext cx="339969" cy="2461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5"/>
                      </a:solidFill>
                    </a:rPr>
                    <a:t>2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019794" y="3950678"/>
                  <a:ext cx="339969" cy="2461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5"/>
                      </a:solidFill>
                    </a:rPr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4.4.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lời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gọi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dirty="0">
                <a:solidFill>
                  <a:schemeClr val="tx2"/>
                </a:solidFill>
              </a:rPr>
              <a:t>Tham số kiểu mảng trong khai báo hàm giống như khai báo biến </a:t>
            </a:r>
            <a:r>
              <a:rPr lang="vi-VN" dirty="0" smtClean="0">
                <a:solidFill>
                  <a:schemeClr val="tx2"/>
                </a:solidFill>
              </a:rPr>
              <a:t>mảng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479" y="2132356"/>
            <a:ext cx="7433549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SapXep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A[100], </a:t>
            </a:r>
            <a:r>
              <a:rPr lang="en-US" sz="20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0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SapXep</a:t>
            </a:r>
            <a:endParaRPr lang="pt-BR" sz="20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Tham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nguyên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trả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trả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417" y="4287728"/>
            <a:ext cx="7433549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TinhTong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A[100], </a:t>
            </a:r>
            <a:r>
              <a:rPr lang="en-US" sz="20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0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TinhTong</a:t>
            </a:r>
            <a:endParaRPr lang="pt-BR" sz="20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Tham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nguyên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trả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nguyên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4.4.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lời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gọi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vi-VN" dirty="0" smtClean="0">
                <a:solidFill>
                  <a:schemeClr val="tx2"/>
                </a:solidFill>
              </a:rPr>
              <a:t>Mảng </a:t>
            </a:r>
            <a:r>
              <a:rPr lang="vi-VN" dirty="0">
                <a:solidFill>
                  <a:schemeClr val="tx2"/>
                </a:solidFill>
              </a:rPr>
              <a:t>có thể thay đổi nội dung sau khi thực hiện hàm.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vi-VN" dirty="0">
                <a:solidFill>
                  <a:schemeClr val="tx2"/>
                </a:solidFill>
              </a:rPr>
              <a:t>Có thể bỏ số lượng phần tử hoặc sử dụng con trỏ.</a:t>
            </a:r>
            <a:r>
              <a:rPr lang="en-US" dirty="0">
                <a:solidFill>
                  <a:schemeClr val="tx2"/>
                </a:solidFill>
              </a:rPr>
              <a:t>		</a:t>
            </a:r>
            <a:endParaRPr lang="en-US" b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418" y="2589554"/>
            <a:ext cx="5905194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NhapMang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NhapMang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*A,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n);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4.4.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lời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gọi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0382" y="852676"/>
            <a:ext cx="7837595" cy="55279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stdio.h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conio.h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A[],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&amp;N) 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//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A[],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//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fr-FR" sz="20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TinhTong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	//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0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main()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a[100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], n, S; 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 </a:t>
            </a:r>
            <a:endParaRPr lang="en-US" sz="20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S=</a:t>
            </a:r>
            <a:r>
              <a:rPr lang="fr-FR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TinhTong</a:t>
            </a:r>
            <a:r>
              <a:rPr lang="fr-FR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&lt;&lt; “Tong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cac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phan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mang</a:t>
            </a:r>
            <a:r>
              <a:rPr lang="en-US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:” &lt;&lt; S;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buNone/>
            </a:pP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155278" y="879971"/>
            <a:ext cx="3719480" cy="5527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168925" y="893619"/>
            <a:ext cx="3719480" cy="5527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237164" y="893619"/>
            <a:ext cx="3719480" cy="5527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141630" y="893619"/>
            <a:ext cx="3719480" cy="5527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vụ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5.1.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5.2.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5.3.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kiếm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5.4.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5.5.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Đếm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5.6.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5.7.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Tách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Gộp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5.8.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nhỏ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5.9. </a:t>
            </a:r>
            <a:r>
              <a:rPr lang="vi-VN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Sắp xếp mảng giảm dần/tăng dần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5.10.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Thêm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Xóa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Sửa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vào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5.1.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19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80948" y="1646231"/>
            <a:ext cx="7080069" cy="45328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nhapmang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=0;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&lt;N;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 &lt;&lt; “Nhap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phan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%d</a:t>
            </a:r>
            <a:r>
              <a:rPr lang="en-US" sz="240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40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 &lt;&lt;  i; </a:t>
            </a:r>
            <a:endParaRPr lang="en-US" sz="24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cin &gt;&gt; A[i]; </a:t>
            </a:r>
            <a:endParaRPr lang="en-US" sz="24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949" y="953019"/>
            <a:ext cx="785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b="1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 phép nhập mảng a, số lượng phần tử </a:t>
            </a:r>
            <a:r>
              <a:rPr lang="vi-VN" sz="24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CĐR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buổi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351150" cy="552796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Sau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xong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buổi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khả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Hiểu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khái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niệm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bản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cách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tổ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lưu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trữ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thích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thao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bản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73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5.2.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61197" y="1874842"/>
            <a:ext cx="5164391" cy="39521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fr-FR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xuatmang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&lt;N;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 &lt;&lt;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A[</a:t>
            </a:r>
            <a:r>
              <a:rPr lang="en-US" sz="240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 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949" y="953019"/>
            <a:ext cx="785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b="1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 trước mảng a, số lượng phần tử n. Hãy xuất nội dung mảng a ra màn hình. 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5.3.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kiếm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21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80949" y="2247143"/>
            <a:ext cx="5274058" cy="4057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TimKiem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x)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for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0;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n;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if (a[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== x)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return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-1;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949" y="953019"/>
            <a:ext cx="7859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b="1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 xem phần tử x có nằm trong mảng a kích thước n hay không?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Nếu có thì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màn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vị trí đầu tiên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thấy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5.3.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kiếm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22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61197" y="2286025"/>
            <a:ext cx="8195947" cy="32562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sz="2400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</a:p>
          <a:p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Max=a[0];</a:t>
            </a:r>
          </a:p>
          <a:p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for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0;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 n;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if (Max &lt; a[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])  //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áp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kỹ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thuật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lính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canh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Max=a[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 </a:t>
            </a:r>
          </a:p>
          <a:p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Max; </a:t>
            </a:r>
          </a:p>
          <a:p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949" y="953019"/>
            <a:ext cx="7859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 xem phần tử x có nằm trong mảng a kích thước n hay không?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Nếu có thì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màn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vị trí đầu tiên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thấy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5.4.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61198" y="907267"/>
            <a:ext cx="8195947" cy="5527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 </a:t>
            </a:r>
            <a:r>
              <a:rPr lang="en-US" sz="24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algn="just"/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 trước mảng a, số lượng phần tử n. Mảng a có phải là mảng toàn các số nguyên tố hay không? 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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Ý tưởng </a:t>
            </a:r>
            <a:endParaRPr lang="en-US" sz="2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YT </a:t>
            </a: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1: Đếm số lượng số ngtố của mảng. Nếu số lượng này bằng đúng n thì mảng toàn ngtố. </a:t>
            </a:r>
          </a:p>
          <a:p>
            <a:pPr algn="just"/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YT </a:t>
            </a: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2: Đếm số lượng số không phải ngtố của mảng. Nếu số lượng này bằng 0 thì mảng toàn ngtố. </a:t>
            </a:r>
          </a:p>
          <a:p>
            <a:pPr algn="just"/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YT 3: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nào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ngtố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Nếu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thì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toàn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ngtố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algn="just"/>
            <a:endParaRPr lang="en-US" sz="2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vi-VN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vi-VN" sz="2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vi-VN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5.4.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61198" y="907267"/>
            <a:ext cx="7198551" cy="44515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2400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SNT</a:t>
            </a:r>
          </a:p>
          <a:p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</a:p>
          <a:p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1"/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flag = 0; </a:t>
            </a:r>
          </a:p>
          <a:p>
            <a:pPr lvl="1"/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(i = 2; i &lt; n; i++)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if (n %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== 0)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flag=1;  //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áp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kỹ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thuật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hiệu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(flag == 0)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1; //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SNT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return 0;      //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SNT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5.4.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25</a:t>
            </a:fld>
            <a:endParaRPr lang="uk-UA" dirty="0"/>
          </a:p>
        </p:txBody>
      </p:sp>
      <p:grpSp>
        <p:nvGrpSpPr>
          <p:cNvPr id="3" name="Group 2"/>
          <p:cNvGrpSpPr/>
          <p:nvPr/>
        </p:nvGrpSpPr>
        <p:grpSpPr>
          <a:xfrm>
            <a:off x="361198" y="907267"/>
            <a:ext cx="8176746" cy="5653022"/>
            <a:chOff x="361198" y="907267"/>
            <a:chExt cx="8176746" cy="5653022"/>
          </a:xfrm>
        </p:grpSpPr>
        <p:sp>
          <p:nvSpPr>
            <p:cNvPr id="5" name="Content Placeholder 5"/>
            <p:cNvSpPr txBox="1">
              <a:spLocks/>
            </p:cNvSpPr>
            <p:nvPr/>
          </p:nvSpPr>
          <p:spPr>
            <a:xfrm>
              <a:off x="361198" y="907267"/>
              <a:ext cx="4040681" cy="565302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/>
            <a:p>
              <a:r>
                <a:rPr lang="sv-SE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int KiemTra_YT1(int a[], int n) </a:t>
              </a:r>
            </a:p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{ </a:t>
              </a:r>
            </a:p>
            <a:p>
              <a:pPr lvl="1"/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dem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= 0; </a:t>
              </a:r>
            </a:p>
            <a:p>
              <a:pPr lvl="1"/>
              <a:r>
                <a:rPr lang="nn-NO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for (int i = 0; i &lt; n; i++)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	if (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LaSNT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(a[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i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]) == 1)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		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dem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++;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if (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dem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== n)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	return 1;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return 0; </a:t>
              </a:r>
            </a:p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}</a:t>
              </a:r>
            </a:p>
            <a:p>
              <a:endParaRPr lang="en-US" sz="2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r>
                <a:rPr lang="sv-SE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int KiemTra_YT3(int a[], int n) </a:t>
              </a:r>
            </a:p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{ </a:t>
              </a:r>
            </a:p>
            <a:p>
              <a:pPr lvl="1"/>
              <a:r>
                <a:rPr lang="nn-NO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for (int i = 0; i &lt; n ; i++)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	if (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LaSNT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(a[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i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]) == 0)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		return 0; </a:t>
              </a:r>
            </a:p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	return 1; </a:t>
              </a:r>
            </a:p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}</a:t>
              </a:r>
              <a:endPara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" name="Content Placeholder 5"/>
            <p:cNvSpPr txBox="1">
              <a:spLocks/>
            </p:cNvSpPr>
            <p:nvPr/>
          </p:nvSpPr>
          <p:spPr>
            <a:xfrm>
              <a:off x="4844956" y="920915"/>
              <a:ext cx="3692988" cy="56393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/>
            <a:p>
              <a:r>
                <a:rPr lang="sv-SE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int KiemTra_YT2(int a[], int n) </a:t>
              </a:r>
            </a:p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{ </a:t>
              </a:r>
            </a:p>
            <a:p>
              <a:pPr lvl="1"/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dem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= 0; </a:t>
              </a:r>
            </a:p>
            <a:p>
              <a:pPr lvl="1"/>
              <a:r>
                <a:rPr lang="nn-NO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for (int i = 0; i &lt; n; i++)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	if (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LaSNT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(a[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i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]) == 0) 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	       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dem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++;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if (</a:t>
              </a:r>
              <a:r>
                <a:rPr lang="en-US" sz="20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dem</a:t>
              </a:r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== 0)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	return 1; </a:t>
              </a:r>
            </a:p>
            <a:p>
              <a:pPr lvl="1"/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return 0; </a:t>
              </a:r>
            </a:p>
            <a:p>
              <a:r>
                <a:rPr lang="en-US" sz="2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}</a:t>
              </a:r>
            </a:p>
            <a:p>
              <a:pPr marL="342900" lvl="0" indent="-342900" defTabSz="457200">
                <a:lnSpc>
                  <a:spcPct val="100000"/>
                </a:lnSpc>
                <a:spcBef>
                  <a:spcPts val="600"/>
                </a:spcBef>
                <a:buClr>
                  <a:schemeClr val="accent1"/>
                </a:buClr>
                <a:buSzTx/>
                <a:buNone/>
                <a:defRPr/>
              </a:pP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endPara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6" y="0"/>
            <a:ext cx="8946573" cy="72736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5.5.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Đếm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ptử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26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25620" y="1009155"/>
            <a:ext cx="3472238" cy="51896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 defTabSz="457200">
              <a:spcBef>
                <a:spcPts val="600"/>
              </a:spcBef>
              <a:buClr>
                <a:schemeClr val="accent1"/>
              </a:buClr>
              <a:defRPr/>
            </a:pP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DemChan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DC=0;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for(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0;i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n;i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++)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if(A[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]%2==0)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DC++;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DC;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spcBef>
                <a:spcPts val="600"/>
              </a:spcBef>
              <a:buNone/>
            </a:pP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306831" y="1009155"/>
            <a:ext cx="4369341" cy="5189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stdio.h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conio.h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pPr marL="34290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nhapmang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&amp;N) </a:t>
            </a:r>
          </a:p>
          <a:p>
            <a:pPr marL="34290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xuatmang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DemChan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main()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a[100],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n,DC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DC=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DemChan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(“So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ptu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%d”, DC);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spcBef>
                <a:spcPts val="600"/>
              </a:spcBef>
              <a:buNone/>
            </a:pP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5.6.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48173" y="1013597"/>
            <a:ext cx="3453990" cy="51639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 defTabSz="457200">
              <a:spcBef>
                <a:spcPts val="600"/>
              </a:spcBef>
              <a:buClr>
                <a:schemeClr val="accent1"/>
              </a:buClr>
              <a:defRPr/>
            </a:pP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TongChan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=0;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for(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0;i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n;i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++)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if(A[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]%2==0)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TC+A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spcBef>
                <a:spcPts val="600"/>
              </a:spcBef>
              <a:buNone/>
            </a:pP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99855" y="1013597"/>
            <a:ext cx="4476308" cy="5163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stdio.h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conio.h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pPr marL="34290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nhapmang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&amp;N) </a:t>
            </a:r>
          </a:p>
          <a:p>
            <a:pPr marL="34290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xuatmang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TongChan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main()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a[100],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n,TC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TongChan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(“Tong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ptu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%d”,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spcBef>
                <a:spcPts val="600"/>
              </a:spcBef>
              <a:buNone/>
            </a:pP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buộc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8" y="893619"/>
            <a:ext cx="8500006" cy="5527964"/>
          </a:xfrm>
        </p:spPr>
        <p:txBody>
          <a:bodyPr>
            <a:normAutofit/>
          </a:bodyPr>
          <a:lstStyle/>
          <a:p>
            <a:pPr marL="491490" lvl="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dãy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</a:p>
          <a:p>
            <a:pPr marL="491490" lvl="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xứng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</a:p>
          <a:p>
            <a:pPr marL="491490" lvl="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Liệt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91490" lvl="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91490" lvl="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k&lt;0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k&gt;=n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Ngược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a[k]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89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vi-VN" sz="2000" dirty="0">
                <a:latin typeface="+mj-lt"/>
              </a:rPr>
              <a:t>Giới thiệu về mảng</a:t>
            </a:r>
            <a:endParaRPr lang="en-US" sz="2000" dirty="0">
              <a:latin typeface="+mj-lt"/>
            </a:endParaRPr>
          </a:p>
          <a:p>
            <a:pPr marL="491490" indent="-457200">
              <a:buFont typeface="+mj-lt"/>
              <a:buAutoNum type="arabicPeriod"/>
            </a:pPr>
            <a:r>
              <a:rPr lang="vi-VN" sz="2000" dirty="0">
                <a:latin typeface="+mj-lt"/>
              </a:rPr>
              <a:t>Khái niệm mảng</a:t>
            </a:r>
            <a:endParaRPr lang="en-US" sz="2000" dirty="0">
              <a:latin typeface="+mj-lt"/>
            </a:endParaRPr>
          </a:p>
          <a:p>
            <a:pPr marL="491490" indent="-457200">
              <a:buFont typeface="+mj-lt"/>
              <a:buAutoNum type="arabicPeriod"/>
            </a:pPr>
            <a:r>
              <a:rPr lang="vi-VN" sz="2000" dirty="0">
                <a:latin typeface="+mj-lt"/>
              </a:rPr>
              <a:t>Các yếu tố xác định mảng</a:t>
            </a:r>
            <a:endParaRPr lang="en-US" sz="2000" dirty="0">
              <a:latin typeface="+mj-lt"/>
            </a:endParaRPr>
          </a:p>
          <a:p>
            <a:pPr marL="491490" indent="-457200">
              <a:buFont typeface="+mj-lt"/>
              <a:buAutoNum type="arabicPeriod"/>
            </a:pPr>
            <a:r>
              <a:rPr lang="vi-VN" sz="2000" dirty="0">
                <a:latin typeface="+mj-lt"/>
              </a:rPr>
              <a:t>Mảng 1 chiều</a:t>
            </a:r>
            <a:endParaRPr lang="en-US" sz="2000" dirty="0">
              <a:latin typeface="+mj-lt"/>
            </a:endParaRPr>
          </a:p>
          <a:p>
            <a:pPr marL="491490" indent="-457200">
              <a:buFont typeface="+mj-lt"/>
              <a:buAutoNum type="arabicPeriod"/>
            </a:pPr>
            <a:r>
              <a:rPr lang="vi-VN" sz="2000" dirty="0">
                <a:latin typeface="+mj-lt"/>
              </a:rPr>
              <a:t>Các tác vụ trên mảng 1 chiều</a:t>
            </a:r>
            <a:endParaRPr lang="en-US" sz="2000" dirty="0">
              <a:latin typeface="+mj-lt"/>
            </a:endParaRPr>
          </a:p>
          <a:p>
            <a:pPr marL="49149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Mảng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2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chiều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marL="491490" indent="-457200">
              <a:buFont typeface="+mj-lt"/>
              <a:buAutoNum type="arabicPeriod"/>
            </a:pPr>
            <a:r>
              <a:rPr lang="vi-VN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Các tác vụ trên mảng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</a:t>
            </a:r>
            <a:r>
              <a:rPr lang="vi-VN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chiều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marL="49149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Chuỗi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ký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tự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marL="491490" indent="-457200">
              <a:buFont typeface="+mj-lt"/>
              <a:buAutoNum type="arabicPeriod"/>
            </a:pPr>
            <a:r>
              <a:rPr lang="vi-VN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Các tác vụ trên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chuỗi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ký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tự</a:t>
            </a:r>
            <a:endParaRPr lang="vi-VN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2">
              <a:buNone/>
            </a:pPr>
            <a:endParaRPr lang="vi-VN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 (Body)"/>
              </a:rPr>
              <a:t>1. </a:t>
            </a:r>
            <a:r>
              <a:rPr lang="vi-VN" sz="2800" dirty="0">
                <a:latin typeface="Tahoma (Body)"/>
              </a:rPr>
              <a:t>Giới </a:t>
            </a:r>
            <a:r>
              <a:rPr lang="vi-VN" sz="2800" dirty="0" smtClean="0">
                <a:latin typeface="Tahoma (Body)"/>
              </a:rPr>
              <a:t>thiệu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trữ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3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endParaRPr lang="en-US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báo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3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float a, b, c;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trữ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10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100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1000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endParaRPr lang="en-US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/>
              <a:buChar char="à"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Khai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báo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100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1000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/>
              <a:buChar char="à"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endParaRPr lang="en-US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trữ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dãy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này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dễ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MẢNG</a:t>
            </a:r>
            <a:endParaRPr lang="vi-VN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7" name="Group 13"/>
          <p:cNvGrpSpPr/>
          <p:nvPr/>
        </p:nvGrpSpPr>
        <p:grpSpPr>
          <a:xfrm>
            <a:off x="1136476" y="3919417"/>
            <a:ext cx="7014755" cy="574211"/>
            <a:chOff x="4894384" y="3950678"/>
            <a:chExt cx="3727897" cy="246184"/>
          </a:xfrm>
        </p:grpSpPr>
        <p:sp>
          <p:nvSpPr>
            <p:cNvPr id="16" name="Rectangle 3"/>
            <p:cNvSpPr/>
            <p:nvPr/>
          </p:nvSpPr>
          <p:spPr>
            <a:xfrm>
              <a:off x="4894384" y="3950678"/>
              <a:ext cx="339969" cy="246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1.3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9521" y="3950678"/>
              <a:ext cx="339969" cy="246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9.4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44657" y="3950678"/>
              <a:ext cx="339969" cy="246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2.7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794" y="3950678"/>
              <a:ext cx="339969" cy="246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6.2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94931" y="3950678"/>
              <a:ext cx="339969" cy="246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4.9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70067" y="3950678"/>
              <a:ext cx="339969" cy="246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7.7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45199" y="3950678"/>
              <a:ext cx="339969" cy="246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3.5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20336" y="3950678"/>
              <a:ext cx="339969" cy="246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8.6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95472" y="3950678"/>
              <a:ext cx="339969" cy="246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0.1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82312" y="3950678"/>
              <a:ext cx="339969" cy="24618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5.4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 (Body)"/>
              </a:rPr>
              <a:t>2. </a:t>
            </a:r>
            <a:r>
              <a:rPr lang="en-US" sz="2800" dirty="0" err="1">
                <a:latin typeface="Tahoma (Body)"/>
              </a:rPr>
              <a:t>Khái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niệm</a:t>
            </a:r>
            <a:r>
              <a:rPr lang="en-US" sz="2800" dirty="0">
                <a:latin typeface="Tahoma (Body)"/>
              </a:rPr>
              <a:t> </a:t>
            </a:r>
            <a:r>
              <a:rPr lang="vi-VN" sz="2800" dirty="0">
                <a:latin typeface="Tahoma (Body)"/>
              </a:rPr>
              <a:t>mảng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7" y="830644"/>
            <a:ext cx="8749146" cy="552796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Biểu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diễn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dãy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cùng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mỗi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biểu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diễn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vi-VN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Kích thước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vi-VN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 </a:t>
            </a:r>
            <a:r>
              <a:rPr lang="vi-VN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xác </a:t>
            </a:r>
            <a:r>
              <a:rPr lang="vi-VN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định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ngay khi </a:t>
            </a:r>
            <a:r>
              <a:rPr lang="vi-VN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 </a:t>
            </a:r>
            <a:r>
              <a:rPr lang="vi-VN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 </a:t>
            </a:r>
            <a:r>
              <a:rPr lang="vi-VN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thay </a:t>
            </a:r>
            <a:r>
              <a:rPr lang="vi-VN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đổi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US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vi-VN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ột kiểu dữ liệu có cấu trúc </a:t>
            </a:r>
            <a:r>
              <a:rPr lang="vi-VN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 người lập trình định nghĩa.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Ngôn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ngữ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lập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 luôn chỉ định một </a:t>
            </a:r>
            <a:r>
              <a:rPr lang="vi-VN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khối nhớ liên tục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 một biến kiểu mảng. 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Ví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dụ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dãy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nguyên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dãy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4609" y="5344463"/>
            <a:ext cx="5551714" cy="1045029"/>
            <a:chOff x="4683491" y="5006893"/>
            <a:chExt cx="3727897" cy="596150"/>
          </a:xfrm>
        </p:grpSpPr>
        <p:grpSp>
          <p:nvGrpSpPr>
            <p:cNvPr id="7" name="Group 13"/>
            <p:cNvGrpSpPr/>
            <p:nvPr/>
          </p:nvGrpSpPr>
          <p:grpSpPr>
            <a:xfrm>
              <a:off x="4683491" y="5006893"/>
              <a:ext cx="3727897" cy="246184"/>
              <a:chOff x="4894384" y="3950678"/>
              <a:chExt cx="3727897" cy="246184"/>
            </a:xfrm>
          </p:grpSpPr>
          <p:sp>
            <p:nvSpPr>
              <p:cNvPr id="16" name="Rectangle 3"/>
              <p:cNvSpPr/>
              <p:nvPr/>
            </p:nvSpPr>
            <p:spPr>
              <a:xfrm>
                <a:off x="4894384" y="3950678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269521" y="3950678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644657" y="3950678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19794" y="3950678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394931" y="3950678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70067" y="3950678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145199" y="3950678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520336" y="3950678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895472" y="3950678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8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282312" y="3950678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</a:t>
                </a:r>
              </a:p>
            </p:txBody>
          </p:sp>
        </p:grpSp>
        <p:grpSp>
          <p:nvGrpSpPr>
            <p:cNvPr id="8" name="Group 13"/>
            <p:cNvGrpSpPr/>
            <p:nvPr/>
          </p:nvGrpSpPr>
          <p:grpSpPr>
            <a:xfrm>
              <a:off x="4683491" y="5356859"/>
              <a:ext cx="2590784" cy="246184"/>
              <a:chOff x="4894384" y="3754733"/>
              <a:chExt cx="2590784" cy="246184"/>
            </a:xfrm>
          </p:grpSpPr>
          <p:sp>
            <p:nvSpPr>
              <p:cNvPr id="9" name="Rectangle 3"/>
              <p:cNvSpPr/>
              <p:nvPr/>
            </p:nvSpPr>
            <p:spPr>
              <a:xfrm>
                <a:off x="4894384" y="3754733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69521" y="3754733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44657" y="3754733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19794" y="3754733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D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94931" y="3754733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70067" y="3754733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145199" y="3754733"/>
                <a:ext cx="339969" cy="2461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 (Body)"/>
              </a:rPr>
              <a:t>2. </a:t>
            </a:r>
            <a:r>
              <a:rPr lang="en-US" sz="2800" dirty="0" err="1">
                <a:latin typeface="Tahoma (Body)"/>
              </a:rPr>
              <a:t>Khái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niệm</a:t>
            </a:r>
            <a:r>
              <a:rPr lang="en-US" sz="2800" dirty="0">
                <a:latin typeface="Tahoma (Body)"/>
              </a:rPr>
              <a:t> </a:t>
            </a:r>
            <a:r>
              <a:rPr lang="vi-VN" sz="2800" dirty="0">
                <a:latin typeface="Tahoma (Body)"/>
              </a:rPr>
              <a:t>mảng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7" y="893619"/>
            <a:ext cx="8633064" cy="55279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dãy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cùng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float, char …)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(Ma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614587" y="1816483"/>
            <a:ext cx="3543859" cy="1018157"/>
            <a:chOff x="3497021" y="1855672"/>
            <a:chExt cx="2590784" cy="609213"/>
          </a:xfrm>
        </p:grpSpPr>
        <p:grpSp>
          <p:nvGrpSpPr>
            <p:cNvPr id="5" name="Group 13"/>
            <p:cNvGrpSpPr/>
            <p:nvPr/>
          </p:nvGrpSpPr>
          <p:grpSpPr>
            <a:xfrm>
              <a:off x="3497021" y="1855672"/>
              <a:ext cx="2590784" cy="246184"/>
              <a:chOff x="4894384" y="3950678"/>
              <a:chExt cx="2590784" cy="246184"/>
            </a:xfrm>
          </p:grpSpPr>
          <p:sp>
            <p:nvSpPr>
              <p:cNvPr id="16" name="Rectangle 3"/>
              <p:cNvSpPr/>
              <p:nvPr/>
            </p:nvSpPr>
            <p:spPr>
              <a:xfrm>
                <a:off x="4894384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269521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8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644657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19794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394931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70067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145199" y="3950678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</a:t>
                </a:r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3497021" y="2218701"/>
              <a:ext cx="1465379" cy="246184"/>
              <a:chOff x="4894384" y="3767796"/>
              <a:chExt cx="1465379" cy="246184"/>
            </a:xfrm>
          </p:grpSpPr>
          <p:sp>
            <p:nvSpPr>
              <p:cNvPr id="9" name="Rectangle 3"/>
              <p:cNvSpPr/>
              <p:nvPr/>
            </p:nvSpPr>
            <p:spPr>
              <a:xfrm>
                <a:off x="4894384" y="376779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69521" y="376779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B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44657" y="376779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R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19794" y="3767796"/>
                <a:ext cx="339969" cy="24618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K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86848" y="4383382"/>
            <a:ext cx="2374709" cy="1430564"/>
            <a:chOff x="586848" y="4383382"/>
            <a:chExt cx="2374709" cy="1430564"/>
          </a:xfrm>
        </p:grpSpPr>
        <p:grpSp>
          <p:nvGrpSpPr>
            <p:cNvPr id="33" name="Group 32"/>
            <p:cNvGrpSpPr/>
            <p:nvPr/>
          </p:nvGrpSpPr>
          <p:grpSpPr>
            <a:xfrm>
              <a:off x="1255588" y="4383382"/>
              <a:ext cx="1013257" cy="802768"/>
              <a:chOff x="3521122" y="4055835"/>
              <a:chExt cx="1013257" cy="8027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521122" y="4055835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52666" y="4055835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21122" y="4477691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52666" y="4477691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586848" y="5377218"/>
              <a:ext cx="2374709" cy="436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Ma </a:t>
              </a:r>
              <a:r>
                <a:rPr lang="en-US" b="1" dirty="0" err="1">
                  <a:solidFill>
                    <a:schemeClr val="tx2"/>
                  </a:solidFill>
                </a:rPr>
                <a:t>trận</a:t>
              </a:r>
              <a:r>
                <a:rPr lang="en-US" b="1" dirty="0">
                  <a:solidFill>
                    <a:schemeClr val="tx2"/>
                  </a:solidFill>
                </a:rPr>
                <a:t> </a:t>
              </a:r>
              <a:r>
                <a:rPr lang="en-US" b="1" dirty="0" err="1">
                  <a:solidFill>
                    <a:schemeClr val="tx2"/>
                  </a:solidFill>
                </a:rPr>
                <a:t>dòng</a:t>
              </a:r>
              <a:r>
                <a:rPr lang="en-US" b="1" dirty="0">
                  <a:solidFill>
                    <a:schemeClr val="tx2"/>
                  </a:solidFill>
                </a:rPr>
                <a:t> = </a:t>
              </a:r>
              <a:r>
                <a:rPr lang="en-US" b="1" dirty="0" err="1">
                  <a:solidFill>
                    <a:schemeClr val="tx2"/>
                  </a:solidFill>
                </a:rPr>
                <a:t>cột</a:t>
              </a:r>
              <a:r>
                <a:rPr lang="en-US" b="1" dirty="0">
                  <a:solidFill>
                    <a:schemeClr val="tx2"/>
                  </a:solidFill>
                </a:rPr>
                <a:t> = 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98543" y="4369735"/>
            <a:ext cx="1544800" cy="802768"/>
            <a:chOff x="3521122" y="4055835"/>
            <a:chExt cx="1544800" cy="802768"/>
          </a:xfrm>
        </p:grpSpPr>
        <p:sp>
          <p:nvSpPr>
            <p:cNvPr id="40" name="Rectangle 39"/>
            <p:cNvSpPr/>
            <p:nvPr/>
          </p:nvSpPr>
          <p:spPr>
            <a:xfrm>
              <a:off x="3521122" y="40558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52666" y="40558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7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84209" y="40558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1122" y="44776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6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52666" y="44776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84209" y="44776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3302751" y="5377218"/>
            <a:ext cx="2374709" cy="764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 </a:t>
            </a:r>
            <a:r>
              <a:rPr lang="en-US" sz="14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sz="1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sz="1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</a:t>
            </a:r>
            <a:r>
              <a:rPr lang="en-US" sz="14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sz="1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ctr"/>
            <a:r>
              <a:rPr lang="en-US" sz="14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sz="1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2 , </a:t>
            </a:r>
            <a:r>
              <a:rPr lang="en-US" sz="14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sz="1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059600" y="3960302"/>
            <a:ext cx="2374709" cy="2181190"/>
            <a:chOff x="6059600" y="3960302"/>
            <a:chExt cx="2374709" cy="2181190"/>
          </a:xfrm>
        </p:grpSpPr>
        <p:grpSp>
          <p:nvGrpSpPr>
            <p:cNvPr id="55" name="Group 54"/>
            <p:cNvGrpSpPr/>
            <p:nvPr/>
          </p:nvGrpSpPr>
          <p:grpSpPr>
            <a:xfrm>
              <a:off x="6741995" y="3960302"/>
              <a:ext cx="999610" cy="1225849"/>
              <a:chOff x="4599295" y="4410677"/>
              <a:chExt cx="999610" cy="122584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599296" y="4410677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117192" y="4410677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599296" y="4832533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117192" y="4832533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599295" y="5255614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117191" y="5255614"/>
                <a:ext cx="481713" cy="38091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6059600" y="5363569"/>
              <a:ext cx="2374709" cy="777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Ma </a:t>
              </a:r>
              <a:r>
                <a:rPr lang="en-US" sz="1400" b="1" dirty="0" err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trận</a:t>
              </a:r>
              <a:r>
                <a:rPr lang="en-US" sz="14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400" b="1" dirty="0" err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dòng</a:t>
              </a:r>
              <a:r>
                <a:rPr lang="en-US" sz="14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&gt; </a:t>
              </a:r>
              <a:r>
                <a:rPr lang="en-US" sz="1400" b="1" dirty="0" err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cột</a:t>
              </a:r>
              <a:r>
                <a:rPr lang="en-US" sz="14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Dòng</a:t>
              </a:r>
              <a:r>
                <a:rPr lang="en-US" sz="14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= 3 , </a:t>
              </a:r>
              <a:r>
                <a:rPr lang="en-US" sz="1400" b="1" dirty="0" err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cột</a:t>
              </a:r>
              <a:r>
                <a:rPr lang="en-US" sz="14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 (Body)"/>
              </a:rPr>
              <a:t>3. </a:t>
            </a:r>
            <a:r>
              <a:rPr lang="en-US" sz="2800" dirty="0" err="1">
                <a:latin typeface="Tahoma (Body)"/>
              </a:rPr>
              <a:t>Các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yếu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tố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xác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định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mảng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8499" y="1214651"/>
            <a:ext cx="3869606" cy="5193284"/>
          </a:xfrm>
          <a:ln w="6350"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MangKyTu</a:t>
            </a:r>
            <a:endParaRPr lang="en-US" dirty="0">
              <a:solidFill>
                <a:schemeClr val="accent5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Kích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thước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endParaRPr lang="vi-V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7" name="Group 13"/>
          <p:cNvGrpSpPr/>
          <p:nvPr/>
        </p:nvGrpSpPr>
        <p:grpSpPr>
          <a:xfrm>
            <a:off x="1190547" y="3861892"/>
            <a:ext cx="2139504" cy="614573"/>
            <a:chOff x="4894384" y="3950678"/>
            <a:chExt cx="1465379" cy="246184"/>
          </a:xfrm>
        </p:grpSpPr>
        <p:sp>
          <p:nvSpPr>
            <p:cNvPr id="8" name="Rectangle 3"/>
            <p:cNvSpPr/>
            <p:nvPr/>
          </p:nvSpPr>
          <p:spPr>
            <a:xfrm>
              <a:off x="4894384" y="3950678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69521" y="3950678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44657" y="3950678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9794" y="3950678"/>
              <a:ext cx="339969" cy="2461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</a:t>
              </a:r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4387289" y="1201003"/>
            <a:ext cx="4497404" cy="5193284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MangSoNguyen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0574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0574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0574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Kích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thước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x 3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13694" y="3810177"/>
            <a:ext cx="1924335" cy="952892"/>
            <a:chOff x="3521122" y="4055835"/>
            <a:chExt cx="1544800" cy="802768"/>
          </a:xfrm>
        </p:grpSpPr>
        <p:sp>
          <p:nvSpPr>
            <p:cNvPr id="14" name="Rectangle 13"/>
            <p:cNvSpPr/>
            <p:nvPr/>
          </p:nvSpPr>
          <p:spPr>
            <a:xfrm>
              <a:off x="3521122" y="40558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2666" y="40558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84209" y="4055835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21122" y="44776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6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52666" y="44776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84209" y="4477691"/>
              <a:ext cx="481713" cy="38091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 (Body)"/>
              </a:rPr>
              <a:t>4. </a:t>
            </a:r>
            <a:r>
              <a:rPr lang="en-US" sz="2800" dirty="0" err="1">
                <a:latin typeface="Tahoma (Body)"/>
              </a:rPr>
              <a:t>Mảng</a:t>
            </a:r>
            <a:r>
              <a:rPr lang="en-US" sz="2800" dirty="0">
                <a:latin typeface="Tahoma (Body)"/>
              </a:rPr>
              <a:t> 1 </a:t>
            </a:r>
            <a:r>
              <a:rPr lang="en-US" sz="2800" dirty="0" err="1">
                <a:latin typeface="Tahoma (Body)"/>
              </a:rPr>
              <a:t>chiều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4.1.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báo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khởi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4.2.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4.3.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Lấy địa chỉ các phần tử mảng 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4.4.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lời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gọi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 (Body)"/>
              </a:rPr>
              <a:t>4.1. </a:t>
            </a:r>
            <a:r>
              <a:rPr lang="en-US" sz="2800" dirty="0" err="1">
                <a:latin typeface="Tahoma (Body)"/>
              </a:rPr>
              <a:t>Khai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báo</a:t>
            </a:r>
            <a:r>
              <a:rPr lang="en-US" sz="2800" dirty="0">
                <a:latin typeface="Tahoma (Body)"/>
              </a:rPr>
              <a:t> </a:t>
            </a:r>
            <a:r>
              <a:rPr lang="en-US" sz="2800" dirty="0" err="1">
                <a:latin typeface="Tahoma (Body)"/>
              </a:rPr>
              <a:t>mảng</a:t>
            </a:r>
            <a:r>
              <a:rPr lang="en-US" sz="2800" dirty="0">
                <a:latin typeface="Tahoma (Body)"/>
              </a:rPr>
              <a:t> 1 </a:t>
            </a:r>
            <a:r>
              <a:rPr lang="en-US" sz="2800" dirty="0" err="1">
                <a:latin typeface="Tahoma (Body)"/>
              </a:rPr>
              <a:t>chiều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7" y="893621"/>
            <a:ext cx="8749146" cy="3787561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Cú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pháp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20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&lt;</a:t>
            </a:r>
            <a:r>
              <a:rPr lang="en-US" sz="20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&gt;[&lt;</a:t>
            </a:r>
            <a:r>
              <a:rPr lang="en-US" sz="20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0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&gt;]; 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đó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float, char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dãy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liền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nhau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khoảng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trắng</a:t>
            </a:r>
            <a:endParaRPr lang="en-US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 smtClean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dirty="0" err="1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9663" y="4287145"/>
            <a:ext cx="8256509" cy="2071792"/>
            <a:chOff x="286600" y="4339397"/>
            <a:chExt cx="8039461" cy="2071792"/>
          </a:xfrm>
        </p:grpSpPr>
        <p:sp>
          <p:nvSpPr>
            <p:cNvPr id="8" name="TextBox 7"/>
            <p:cNvSpPr txBox="1"/>
            <p:nvPr/>
          </p:nvSpPr>
          <p:spPr>
            <a:xfrm>
              <a:off x="286600" y="4339981"/>
              <a:ext cx="3862319" cy="20712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char A[10]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Kiểu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dữ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liệu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char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Tên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biến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mảng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A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phần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tử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mảng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10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phần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tử</a:t>
              </a:r>
              <a:endParaRPr lang="en-US" sz="2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5501" y="4339397"/>
              <a:ext cx="3930560" cy="20712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2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Mang1Chieu</a:t>
              </a:r>
              <a:r>
                <a:rPr lang="en-US" sz="22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[30]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Kiểu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dữ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liệu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endParaRPr lang="en-US" sz="2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Tên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biến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mảng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Mang1Chieu</a:t>
              </a:r>
              <a:endParaRPr lang="en-US" sz="2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phần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tử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mảng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30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phần</a:t>
              </a:r>
              <a:r>
                <a:rPr lang="en-US" sz="22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2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tử</a:t>
              </a:r>
              <a:endParaRPr lang="en-US" sz="2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1082</TotalTime>
  <Words>1976</Words>
  <Application>Microsoft Office PowerPoint</Application>
  <PresentationFormat>On-screen Show (4:3)</PresentationFormat>
  <Paragraphs>452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Tahoma</vt:lpstr>
      <vt:lpstr>Tahoma (Body)</vt:lpstr>
      <vt:lpstr>Wingdings</vt:lpstr>
      <vt:lpstr>Banded Design Teal 16x9</vt:lpstr>
      <vt:lpstr>CHƯƠNG 6 – MẢNG</vt:lpstr>
      <vt:lpstr>CĐR buổi học</vt:lpstr>
      <vt:lpstr>Nội dung</vt:lpstr>
      <vt:lpstr>1. Giới thiệu</vt:lpstr>
      <vt:lpstr>2. Khái niệm mảng</vt:lpstr>
      <vt:lpstr>2. Khái niệm mảng</vt:lpstr>
      <vt:lpstr>3. Các yếu tố xác định mảng</vt:lpstr>
      <vt:lpstr>4. Mảng 1 chiều</vt:lpstr>
      <vt:lpstr>4.1. Khai báo mảng 1 chiều</vt:lpstr>
      <vt:lpstr>4.1. Khai báo mảng 1 chiều</vt:lpstr>
      <vt:lpstr>4.1. Khởi tạo mảng 1 chiều</vt:lpstr>
      <vt:lpstr>4.2. Chỉ số mảng</vt:lpstr>
      <vt:lpstr>4.2. Truy xuất phần tử mảng</vt:lpstr>
      <vt:lpstr>4.3. Lấy địa chỉ các phần tử mảng</vt:lpstr>
      <vt:lpstr>4.4. Truyền mảng cho hàm và lời gọi hàm</vt:lpstr>
      <vt:lpstr>4.4. Truyền mảng cho hàm và lời gọi hàm</vt:lpstr>
      <vt:lpstr>4.4. Truyền mảng cho hàm và lời gọi hàm</vt:lpstr>
      <vt:lpstr>5. Các tác vụ trên mảng 1 chiều</vt:lpstr>
      <vt:lpstr>5.1. Nhập mảng</vt:lpstr>
      <vt:lpstr>5.2. Xuất mảng</vt:lpstr>
      <vt:lpstr>5.3. Tìm kiếm 1 phần tử trong mảng</vt:lpstr>
      <vt:lpstr>5.3. Tìm kiếm 1 phần tử trong mảng</vt:lpstr>
      <vt:lpstr>5.4. Kiểm tra tính chất của mảng</vt:lpstr>
      <vt:lpstr>5.4. Kiểm tra tính chất của mảng</vt:lpstr>
      <vt:lpstr>5.4. Kiểm tra tính chất của mảng</vt:lpstr>
      <vt:lpstr>5.5. Đếm số lượng các ptử chẵn trong mảng </vt:lpstr>
      <vt:lpstr>5.6. Tính tổng các phần tử có giá trị chẵn</vt:lpstr>
      <vt:lpstr>Bài tập bắt buộc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Nguyễn Trí Phúc</dc:creator>
  <cp:lastModifiedBy>Sơn Nguyễn Thanh</cp:lastModifiedBy>
  <cp:revision>168</cp:revision>
  <dcterms:created xsi:type="dcterms:W3CDTF">2016-08-29T08:24:31Z</dcterms:created>
  <dcterms:modified xsi:type="dcterms:W3CDTF">2017-12-07T07:48:40Z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